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58"/>
  </p:notesMasterIdLst>
  <p:sldIdLst>
    <p:sldId id="256" r:id="rId2"/>
    <p:sldId id="257" r:id="rId3"/>
    <p:sldId id="389" r:id="rId4"/>
    <p:sldId id="390" r:id="rId5"/>
    <p:sldId id="395" r:id="rId6"/>
    <p:sldId id="394" r:id="rId7"/>
    <p:sldId id="393" r:id="rId8"/>
    <p:sldId id="392" r:id="rId9"/>
    <p:sldId id="391" r:id="rId10"/>
    <p:sldId id="398" r:id="rId11"/>
    <p:sldId id="400" r:id="rId12"/>
    <p:sldId id="323" r:id="rId13"/>
    <p:sldId id="401" r:id="rId14"/>
    <p:sldId id="402" r:id="rId15"/>
    <p:sldId id="403" r:id="rId16"/>
    <p:sldId id="404" r:id="rId17"/>
    <p:sldId id="405" r:id="rId18"/>
    <p:sldId id="259" r:id="rId19"/>
    <p:sldId id="407" r:id="rId20"/>
    <p:sldId id="408" r:id="rId21"/>
    <p:sldId id="409" r:id="rId22"/>
    <p:sldId id="410" r:id="rId23"/>
    <p:sldId id="411" r:id="rId24"/>
    <p:sldId id="322" r:id="rId25"/>
    <p:sldId id="324" r:id="rId26"/>
    <p:sldId id="412" r:id="rId27"/>
    <p:sldId id="355" r:id="rId28"/>
    <p:sldId id="413" r:id="rId29"/>
    <p:sldId id="414" r:id="rId30"/>
    <p:sldId id="417" r:id="rId31"/>
    <p:sldId id="416" r:id="rId32"/>
    <p:sldId id="418" r:id="rId33"/>
    <p:sldId id="419" r:id="rId34"/>
    <p:sldId id="415" r:id="rId35"/>
    <p:sldId id="421" r:id="rId36"/>
    <p:sldId id="422" r:id="rId37"/>
    <p:sldId id="420" r:id="rId38"/>
    <p:sldId id="423" r:id="rId39"/>
    <p:sldId id="424" r:id="rId40"/>
    <p:sldId id="425" r:id="rId41"/>
    <p:sldId id="321" r:id="rId42"/>
    <p:sldId id="427" r:id="rId43"/>
    <p:sldId id="428" r:id="rId44"/>
    <p:sldId id="426" r:id="rId45"/>
    <p:sldId id="429" r:id="rId46"/>
    <p:sldId id="430" r:id="rId47"/>
    <p:sldId id="431" r:id="rId48"/>
    <p:sldId id="309" r:id="rId49"/>
    <p:sldId id="432" r:id="rId50"/>
    <p:sldId id="433" r:id="rId51"/>
    <p:sldId id="434" r:id="rId52"/>
    <p:sldId id="435" r:id="rId53"/>
    <p:sldId id="314" r:id="rId54"/>
    <p:sldId id="315" r:id="rId55"/>
    <p:sldId id="318" r:id="rId56"/>
    <p:sldId id="316" r:id="rId57"/>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76" roundtripDataSignature="AMtx7mhcinHJO4xHeFPu+6163RVrGzjWuw=="/>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F2F2"/>
    <a:srgbClr val="51887A"/>
    <a:srgbClr val="095540"/>
    <a:srgbClr val="E6E6E6"/>
    <a:srgbClr val="08523C"/>
    <a:srgbClr val="F9EBDF"/>
    <a:srgbClr val="D2572A"/>
    <a:srgbClr val="AB9E3E"/>
    <a:srgbClr val="5F557D"/>
    <a:srgbClr val="33265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78808" autoAdjust="0"/>
  </p:normalViewPr>
  <p:slideViewPr>
    <p:cSldViewPr snapToGrid="0">
      <p:cViewPr varScale="1">
        <p:scale>
          <a:sx n="87" d="100"/>
          <a:sy n="87" d="100"/>
        </p:scale>
        <p:origin x="738" y="60"/>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6" Type="http://customschemas.google.com/relationships/presentationmetadata" Target="meta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79"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extLst>
      <p:ext uri="{BB962C8B-B14F-4D97-AF65-F5344CB8AC3E}">
        <p14:creationId xmlns:p14="http://schemas.microsoft.com/office/powerpoint/2010/main" val="19207889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extLst>
      <p:ext uri="{BB962C8B-B14F-4D97-AF65-F5344CB8AC3E}">
        <p14:creationId xmlns:p14="http://schemas.microsoft.com/office/powerpoint/2010/main" val="1769624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extLst>
      <p:ext uri="{BB962C8B-B14F-4D97-AF65-F5344CB8AC3E}">
        <p14:creationId xmlns:p14="http://schemas.microsoft.com/office/powerpoint/2010/main" val="21485402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extLst>
      <p:ext uri="{BB962C8B-B14F-4D97-AF65-F5344CB8AC3E}">
        <p14:creationId xmlns:p14="http://schemas.microsoft.com/office/powerpoint/2010/main" val="34494301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extLst>
      <p:ext uri="{BB962C8B-B14F-4D97-AF65-F5344CB8AC3E}">
        <p14:creationId xmlns:p14="http://schemas.microsoft.com/office/powerpoint/2010/main" val="15297343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extLst>
      <p:ext uri="{BB962C8B-B14F-4D97-AF65-F5344CB8AC3E}">
        <p14:creationId xmlns:p14="http://schemas.microsoft.com/office/powerpoint/2010/main" val="2126691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extLst>
      <p:ext uri="{BB962C8B-B14F-4D97-AF65-F5344CB8AC3E}">
        <p14:creationId xmlns:p14="http://schemas.microsoft.com/office/powerpoint/2010/main" val="23957768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extLst>
      <p:ext uri="{BB962C8B-B14F-4D97-AF65-F5344CB8AC3E}">
        <p14:creationId xmlns:p14="http://schemas.microsoft.com/office/powerpoint/2010/main" val="23009023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 name="Google Shape;117;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Replace “Link video here” text with the Title of the video. Hyperlink the title to the video.</a:t>
            </a:r>
          </a:p>
          <a:p>
            <a:pPr marL="0" lvl="0" indent="0" algn="l" rtl="0">
              <a:lnSpc>
                <a:spcPct val="100000"/>
              </a:lnSpc>
              <a:spcBef>
                <a:spcPts val="0"/>
              </a:spcBef>
              <a:spcAft>
                <a:spcPts val="0"/>
              </a:spcAft>
              <a:buSzPts val="1400"/>
              <a:buNone/>
            </a:pPr>
            <a:r>
              <a:rPr lang="en-US" dirty="0"/>
              <a:t>Ideal Text Font/Size:  Arial, 44. </a:t>
            </a:r>
          </a:p>
          <a:p>
            <a:pPr marL="0" lvl="0" indent="0" algn="l" rtl="0">
              <a:lnSpc>
                <a:spcPct val="100000"/>
              </a:lnSpc>
              <a:spcBef>
                <a:spcPts val="0"/>
              </a:spcBef>
              <a:spcAft>
                <a:spcPts val="0"/>
              </a:spcAft>
              <a:buSzPts val="1400"/>
              <a:buNone/>
            </a:pPr>
            <a:r>
              <a:rPr lang="en-US" dirty="0"/>
              <a:t>***Delete this note before uploading finished PPT to O:drive and website.***</a:t>
            </a:r>
            <a:endParaRPr dirty="0"/>
          </a:p>
        </p:txBody>
      </p:sp>
      <p:sp>
        <p:nvSpPr>
          <p:cNvPr id="118" name="Google Shape;118;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extLst>
      <p:ext uri="{BB962C8B-B14F-4D97-AF65-F5344CB8AC3E}">
        <p14:creationId xmlns:p14="http://schemas.microsoft.com/office/powerpoint/2010/main" val="26900691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extLst>
      <p:ext uri="{BB962C8B-B14F-4D97-AF65-F5344CB8AC3E}">
        <p14:creationId xmlns:p14="http://schemas.microsoft.com/office/powerpoint/2010/main" val="34320820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extLst>
      <p:ext uri="{BB962C8B-B14F-4D97-AF65-F5344CB8AC3E}">
        <p14:creationId xmlns:p14="http://schemas.microsoft.com/office/powerpoint/2010/main" val="28550635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extLst>
      <p:ext uri="{BB962C8B-B14F-4D97-AF65-F5344CB8AC3E}">
        <p14:creationId xmlns:p14="http://schemas.microsoft.com/office/powerpoint/2010/main" val="33799955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extLst>
      <p:ext uri="{BB962C8B-B14F-4D97-AF65-F5344CB8AC3E}">
        <p14:creationId xmlns:p14="http://schemas.microsoft.com/office/powerpoint/2010/main" val="8591628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extLst>
      <p:ext uri="{BB962C8B-B14F-4D97-AF65-F5344CB8AC3E}">
        <p14:creationId xmlns:p14="http://schemas.microsoft.com/office/powerpoint/2010/main" val="6985837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extLst>
      <p:ext uri="{BB962C8B-B14F-4D97-AF65-F5344CB8AC3E}">
        <p14:creationId xmlns:p14="http://schemas.microsoft.com/office/powerpoint/2010/main" val="25099312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extLst>
      <p:ext uri="{BB962C8B-B14F-4D97-AF65-F5344CB8AC3E}">
        <p14:creationId xmlns:p14="http://schemas.microsoft.com/office/powerpoint/2010/main" val="12654086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extLst>
      <p:ext uri="{BB962C8B-B14F-4D97-AF65-F5344CB8AC3E}">
        <p14:creationId xmlns:p14="http://schemas.microsoft.com/office/powerpoint/2010/main" val="33645439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extLst>
      <p:ext uri="{BB962C8B-B14F-4D97-AF65-F5344CB8AC3E}">
        <p14:creationId xmlns:p14="http://schemas.microsoft.com/office/powerpoint/2010/main" val="17398743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extLst>
      <p:ext uri="{BB962C8B-B14F-4D97-AF65-F5344CB8AC3E}">
        <p14:creationId xmlns:p14="http://schemas.microsoft.com/office/powerpoint/2010/main" val="10601512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extLst>
      <p:ext uri="{BB962C8B-B14F-4D97-AF65-F5344CB8AC3E}">
        <p14:creationId xmlns:p14="http://schemas.microsoft.com/office/powerpoint/2010/main" val="37891091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extLst>
      <p:ext uri="{BB962C8B-B14F-4D97-AF65-F5344CB8AC3E}">
        <p14:creationId xmlns:p14="http://schemas.microsoft.com/office/powerpoint/2010/main" val="32489203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extLst>
      <p:ext uri="{BB962C8B-B14F-4D97-AF65-F5344CB8AC3E}">
        <p14:creationId xmlns:p14="http://schemas.microsoft.com/office/powerpoint/2010/main" val="17044054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extLst>
      <p:ext uri="{BB962C8B-B14F-4D97-AF65-F5344CB8AC3E}">
        <p14:creationId xmlns:p14="http://schemas.microsoft.com/office/powerpoint/2010/main" val="37613022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extLst>
      <p:ext uri="{BB962C8B-B14F-4D97-AF65-F5344CB8AC3E}">
        <p14:creationId xmlns:p14="http://schemas.microsoft.com/office/powerpoint/2010/main" val="35779638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extLst>
      <p:ext uri="{BB962C8B-B14F-4D97-AF65-F5344CB8AC3E}">
        <p14:creationId xmlns:p14="http://schemas.microsoft.com/office/powerpoint/2010/main" val="29633429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extLst>
      <p:ext uri="{BB962C8B-B14F-4D97-AF65-F5344CB8AC3E}">
        <p14:creationId xmlns:p14="http://schemas.microsoft.com/office/powerpoint/2010/main" val="29002564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a:p>
        </p:txBody>
      </p:sp>
    </p:spTree>
    <p:extLst>
      <p:ext uri="{BB962C8B-B14F-4D97-AF65-F5344CB8AC3E}">
        <p14:creationId xmlns:p14="http://schemas.microsoft.com/office/powerpoint/2010/main" val="40624773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Replace “Link video here” text with the Title of the video. Hyperlink the title to the video.</a:t>
            </a:r>
          </a:p>
          <a:p>
            <a:pPr marL="0" lvl="0" indent="0" algn="l" rtl="0">
              <a:lnSpc>
                <a:spcPct val="100000"/>
              </a:lnSpc>
              <a:spcBef>
                <a:spcPts val="0"/>
              </a:spcBef>
              <a:spcAft>
                <a:spcPts val="0"/>
              </a:spcAft>
              <a:buSzPts val="1400"/>
              <a:buNone/>
            </a:pPr>
            <a:r>
              <a:rPr lang="en-US" dirty="0"/>
              <a:t>Ideal Text Font/Size:  Arial, 44. </a:t>
            </a:r>
          </a:p>
          <a:p>
            <a:pPr marL="0" lvl="0" indent="0" algn="l" rtl="0">
              <a:lnSpc>
                <a:spcPct val="100000"/>
              </a:lnSpc>
              <a:spcBef>
                <a:spcPts val="0"/>
              </a:spcBef>
              <a:spcAft>
                <a:spcPts val="0"/>
              </a:spcAft>
              <a:buSzPts val="1400"/>
              <a:buNone/>
            </a:pPr>
            <a:r>
              <a:rPr lang="en-US" dirty="0"/>
              <a:t>***Delete this note before uploading finished PPT to O:drive and website.***</a:t>
            </a:r>
          </a:p>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a:p>
        </p:txBody>
      </p:sp>
    </p:spTree>
    <p:extLst>
      <p:ext uri="{BB962C8B-B14F-4D97-AF65-F5344CB8AC3E}">
        <p14:creationId xmlns:p14="http://schemas.microsoft.com/office/powerpoint/2010/main" val="27190924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extLst>
      <p:ext uri="{BB962C8B-B14F-4D97-AF65-F5344CB8AC3E}">
        <p14:creationId xmlns:p14="http://schemas.microsoft.com/office/powerpoint/2010/main" val="33464966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39</a:t>
            </a:fld>
            <a:endParaRPr/>
          </a:p>
        </p:txBody>
      </p:sp>
    </p:spTree>
    <p:extLst>
      <p:ext uri="{BB962C8B-B14F-4D97-AF65-F5344CB8AC3E}">
        <p14:creationId xmlns:p14="http://schemas.microsoft.com/office/powerpoint/2010/main" val="34952975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extLst>
      <p:ext uri="{BB962C8B-B14F-4D97-AF65-F5344CB8AC3E}">
        <p14:creationId xmlns:p14="http://schemas.microsoft.com/office/powerpoint/2010/main" val="30640457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a:p>
        </p:txBody>
      </p:sp>
    </p:spTree>
    <p:extLst>
      <p:ext uri="{BB962C8B-B14F-4D97-AF65-F5344CB8AC3E}">
        <p14:creationId xmlns:p14="http://schemas.microsoft.com/office/powerpoint/2010/main" val="12099393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41</a:t>
            </a:fld>
            <a:endParaRPr/>
          </a:p>
        </p:txBody>
      </p:sp>
    </p:spTree>
    <p:extLst>
      <p:ext uri="{BB962C8B-B14F-4D97-AF65-F5344CB8AC3E}">
        <p14:creationId xmlns:p14="http://schemas.microsoft.com/office/powerpoint/2010/main" val="13376179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42</a:t>
            </a:fld>
            <a:endParaRPr/>
          </a:p>
        </p:txBody>
      </p:sp>
    </p:spTree>
    <p:extLst>
      <p:ext uri="{BB962C8B-B14F-4D97-AF65-F5344CB8AC3E}">
        <p14:creationId xmlns:p14="http://schemas.microsoft.com/office/powerpoint/2010/main" val="298575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43</a:t>
            </a:fld>
            <a:endParaRPr/>
          </a:p>
        </p:txBody>
      </p:sp>
    </p:spTree>
    <p:extLst>
      <p:ext uri="{BB962C8B-B14F-4D97-AF65-F5344CB8AC3E}">
        <p14:creationId xmlns:p14="http://schemas.microsoft.com/office/powerpoint/2010/main" val="92882791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44</a:t>
            </a:fld>
            <a:endParaRPr/>
          </a:p>
        </p:txBody>
      </p:sp>
    </p:spTree>
    <p:extLst>
      <p:ext uri="{BB962C8B-B14F-4D97-AF65-F5344CB8AC3E}">
        <p14:creationId xmlns:p14="http://schemas.microsoft.com/office/powerpoint/2010/main" val="270743969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45</a:t>
            </a:fld>
            <a:endParaRPr/>
          </a:p>
        </p:txBody>
      </p:sp>
    </p:spTree>
    <p:extLst>
      <p:ext uri="{BB962C8B-B14F-4D97-AF65-F5344CB8AC3E}">
        <p14:creationId xmlns:p14="http://schemas.microsoft.com/office/powerpoint/2010/main" val="32856907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46</a:t>
            </a:fld>
            <a:endParaRPr/>
          </a:p>
        </p:txBody>
      </p:sp>
    </p:spTree>
    <p:extLst>
      <p:ext uri="{BB962C8B-B14F-4D97-AF65-F5344CB8AC3E}">
        <p14:creationId xmlns:p14="http://schemas.microsoft.com/office/powerpoint/2010/main" val="14472020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47</a:t>
            </a:fld>
            <a:endParaRPr/>
          </a:p>
        </p:txBody>
      </p:sp>
    </p:spTree>
    <p:extLst>
      <p:ext uri="{BB962C8B-B14F-4D97-AF65-F5344CB8AC3E}">
        <p14:creationId xmlns:p14="http://schemas.microsoft.com/office/powerpoint/2010/main" val="377681916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b3e8f5dbd0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gb3e8f5dbd0_0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8" name="Google Shape;618;gb3e8f5dbd0_0_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b3e8f5dbd0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gb3e8f5dbd0_0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8" name="Google Shape;618;gb3e8f5dbd0_0_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49</a:t>
            </a:fld>
            <a:endParaRPr/>
          </a:p>
        </p:txBody>
      </p:sp>
    </p:spTree>
    <p:extLst>
      <p:ext uri="{BB962C8B-B14F-4D97-AF65-F5344CB8AC3E}">
        <p14:creationId xmlns:p14="http://schemas.microsoft.com/office/powerpoint/2010/main" val="19647666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extLst>
      <p:ext uri="{BB962C8B-B14F-4D97-AF65-F5344CB8AC3E}">
        <p14:creationId xmlns:p14="http://schemas.microsoft.com/office/powerpoint/2010/main" val="199343177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b3e8f5dbd0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gb3e8f5dbd0_0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8" name="Google Shape;618;gb3e8f5dbd0_0_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50</a:t>
            </a:fld>
            <a:endParaRPr/>
          </a:p>
        </p:txBody>
      </p:sp>
    </p:spTree>
    <p:extLst>
      <p:ext uri="{BB962C8B-B14F-4D97-AF65-F5344CB8AC3E}">
        <p14:creationId xmlns:p14="http://schemas.microsoft.com/office/powerpoint/2010/main" val="102505578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b3e8f5dbd0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gb3e8f5dbd0_0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8" name="Google Shape;618;gb3e8f5dbd0_0_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51</a:t>
            </a:fld>
            <a:endParaRPr/>
          </a:p>
        </p:txBody>
      </p:sp>
    </p:spTree>
    <p:extLst>
      <p:ext uri="{BB962C8B-B14F-4D97-AF65-F5344CB8AC3E}">
        <p14:creationId xmlns:p14="http://schemas.microsoft.com/office/powerpoint/2010/main" val="66805314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b3e8f5dbd0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gb3e8f5dbd0_0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8" name="Google Shape;618;gb3e8f5dbd0_0_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52</a:t>
            </a:fld>
            <a:endParaRPr/>
          </a:p>
        </p:txBody>
      </p:sp>
    </p:spTree>
    <p:extLst>
      <p:ext uri="{BB962C8B-B14F-4D97-AF65-F5344CB8AC3E}">
        <p14:creationId xmlns:p14="http://schemas.microsoft.com/office/powerpoint/2010/main" val="139785186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gafa52f6668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2" name="Google Shape;672;gafa52f6668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Answers</a:t>
            </a:r>
            <a:endParaRPr/>
          </a:p>
        </p:txBody>
      </p:sp>
      <p:sp>
        <p:nvSpPr>
          <p:cNvPr id="673" name="Google Shape;673;gafa52f6668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gaabb6530bf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3" name="Google Shape;683;gaabb6530bf_0_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684" name="Google Shape;684;gaabb6530bf_0_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6" name="Google Shape;716;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17" name="Google Shape;717;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gaabb6530bf_0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7" name="Google Shape;697;gaabb6530bf_0_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98" name="Google Shape;698;gaabb6530bf_0_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56</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extLst>
      <p:ext uri="{BB962C8B-B14F-4D97-AF65-F5344CB8AC3E}">
        <p14:creationId xmlns:p14="http://schemas.microsoft.com/office/powerpoint/2010/main" val="6711908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extLst>
      <p:ext uri="{BB962C8B-B14F-4D97-AF65-F5344CB8AC3E}">
        <p14:creationId xmlns:p14="http://schemas.microsoft.com/office/powerpoint/2010/main" val="30847683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extLst>
      <p:ext uri="{BB962C8B-B14F-4D97-AF65-F5344CB8AC3E}">
        <p14:creationId xmlns:p14="http://schemas.microsoft.com/office/powerpoint/2010/main" val="30774870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extLst>
      <p:ext uri="{BB962C8B-B14F-4D97-AF65-F5344CB8AC3E}">
        <p14:creationId xmlns:p14="http://schemas.microsoft.com/office/powerpoint/2010/main" val="7337360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2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2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2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2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2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5"/>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2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2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2F2F2">
            <a:alpha val="60000"/>
          </a:srgbClr>
        </a:solidFill>
        <a:effectLst/>
      </p:bgPr>
    </p:bg>
    <p:spTree>
      <p:nvGrpSpPr>
        <p:cNvPr id="1" name="Shape 9"/>
        <p:cNvGrpSpPr/>
        <p:nvPr/>
      </p:nvGrpSpPr>
      <p:grpSpPr>
        <a:xfrm>
          <a:off x="0" y="0"/>
          <a:ext cx="0" cy="0"/>
          <a:chOff x="0" y="0"/>
          <a:chExt cx="0" cy="0"/>
        </a:xfrm>
      </p:grpSpPr>
      <p:sp>
        <p:nvSpPr>
          <p:cNvPr id="10" name="Google Shape;10;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4" r:id="rId2"/>
    <p:sldLayoutId id="2147483655" r:id="rId3"/>
    <p:sldLayoutId id="2147483656" r:id="rId4"/>
    <p:sldLayoutId id="2147483657" r:id="rId5"/>
    <p:sldLayoutId id="2147483658" r:id="rId6"/>
    <p:sldLayoutId id="2147483659"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hyperlink" Target="https://www.psychiatry.org/newsroom/news-releases/as-americans-begin-to-return-to-the-office-views-on-workplace-mental-health-are-mixed"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hyperlink" Target="https://vimeo.com/799694602?share=copy" TargetMode="External"/><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hyperlink" Target="https://vimeo.com/681999817?share=copy" TargetMode="External"/><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hyperlink" Target="https://vimeo.com/681995359?share=copy" TargetMode="External"/><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hyperlink" Target="https://vimeo.com/681995677?share=copy" TargetMode="External"/><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34.xml.rels><?xml version="1.0" encoding="UTF-8" standalone="yes"?>
<Relationships xmlns="http://schemas.openxmlformats.org/package/2006/relationships"><Relationship Id="rId3" Type="http://schemas.openxmlformats.org/officeDocument/2006/relationships/hyperlink" Target="https://vimeo.com/681995975?share=copy" TargetMode="External"/><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37.xml.rels><?xml version="1.0" encoding="UTF-8" standalone="yes"?>
<Relationships xmlns="http://schemas.openxmlformats.org/package/2006/relationships"><Relationship Id="rId3" Type="http://schemas.openxmlformats.org/officeDocument/2006/relationships/hyperlink" Target="https://vimeo.com/681996263?share=copy" TargetMode="External"/><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3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39.xml.rels><?xml version="1.0" encoding="UTF-8" standalone="yes"?>
<Relationships xmlns="http://schemas.openxmlformats.org/package/2006/relationships"><Relationship Id="rId3" Type="http://schemas.openxmlformats.org/officeDocument/2006/relationships/hyperlink" Target="https://www.archlouvers.com/How_Louvers_Work.htm" TargetMode="External"/><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37.png"/><Relationship Id="rId4" Type="http://schemas.openxmlformats.org/officeDocument/2006/relationships/hyperlink" Target="https://diffuserspecialist.com/parabolic-louvers-can-improve-your-lighting-in-amazing-ways/"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www.osha.gov/ergonomics"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4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14.png"/></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43.xml.rels><?xml version="1.0" encoding="UTF-8" standalone="yes"?>
<Relationships xmlns="http://schemas.openxmlformats.org/package/2006/relationships"><Relationship Id="rId3" Type="http://schemas.openxmlformats.org/officeDocument/2006/relationships/hyperlink" Target="https://www.sciencedirect.com/science/article/pii/S0003687017302740" TargetMode="External"/><Relationship Id="rId2" Type="http://schemas.openxmlformats.org/officeDocument/2006/relationships/notesSlide" Target="../notesSlides/notesSlide43.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41.png"/></Relationships>
</file>

<file path=ppt/slides/_rels/slide44.xml.rels><?xml version="1.0" encoding="UTF-8" standalone="yes"?>
<Relationships xmlns="http://schemas.openxmlformats.org/package/2006/relationships"><Relationship Id="rId3" Type="http://schemas.openxmlformats.org/officeDocument/2006/relationships/hyperlink" Target="https://osha.oregon.gov/OSHAPubs/checklists/ergonomics-workstations.pdf" TargetMode="External"/><Relationship Id="rId7" Type="http://schemas.openxmlformats.org/officeDocument/2006/relationships/image" Target="../media/image40.png"/><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hyperlink" Target="https://osha.oregon.gov/OSHAPubs/1863.pdf" TargetMode="External"/><Relationship Id="rId4" Type="http://schemas.openxmlformats.org/officeDocument/2006/relationships/hyperlink" Target="https://www.cbs.state.or.us/osha/pubed/courses/everyday-ergonomics/resources/risk_factors_id_tool.docx"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www.cdc.gov/niosh/topics/ergonomics/ergoprimer/default.html" TargetMode="External"/><Relationship Id="rId2" Type="http://schemas.openxmlformats.org/officeDocument/2006/relationships/notesSlide" Target="../notesSlides/notesSlide45.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43.png"/></Relationships>
</file>

<file path=ppt/slides/_rels/slide46.xml.rels><?xml version="1.0" encoding="UTF-8" standalone="yes"?>
<Relationships xmlns="http://schemas.openxmlformats.org/package/2006/relationships"><Relationship Id="rId3" Type="http://schemas.openxmlformats.org/officeDocument/2006/relationships/hyperlink" Target="https://osha.oregon.gov/consult/Pages/index.aspx" TargetMode="External"/><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44.png"/><Relationship Id="rId4" Type="http://schemas.openxmlformats.org/officeDocument/2006/relationships/hyperlink" Target="https://osha.oregon.gov/Pages/topics/ergonomics.aspx"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4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s://osha.oregon.gov/OSHAPubs/4791.pdf"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8" Type="http://schemas.openxmlformats.org/officeDocument/2006/relationships/hyperlink" Target="https://osha.oregon.gov/workers/Pages/index.aspx" TargetMode="External"/><Relationship Id="rId3" Type="http://schemas.openxmlformats.org/officeDocument/2006/relationships/hyperlink" Target="https://osha.oregon.gov/Pages/az-index.aspx" TargetMode="External"/><Relationship Id="rId7" Type="http://schemas.openxmlformats.org/officeDocument/2006/relationships/hyperlink" Target="https://osha.oregon.gov/edu/courses/Pages/default.aspx" TargetMode="External"/><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openxmlformats.org/officeDocument/2006/relationships/hyperlink" Target="https://osha.oregon.gov/Pages/topics/ergonomics.aspx" TargetMode="External"/><Relationship Id="rId5" Type="http://schemas.openxmlformats.org/officeDocument/2006/relationships/image" Target="../media/image46.png"/><Relationship Id="rId4" Type="http://schemas.openxmlformats.org/officeDocument/2006/relationships/hyperlink" Target="https://osha.oregon.gov/consult/Pages/index.aspx" TargetMode="External"/><Relationship Id="rId9" Type="http://schemas.openxmlformats.org/officeDocument/2006/relationships/image" Target="../media/image40.png"/></Relationships>
</file>

<file path=ppt/slides/_rels/slide5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5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6.xml.rels><?xml version="1.0" encoding="UTF-8" standalone="yes"?>
<Relationships xmlns="http://schemas.openxmlformats.org/package/2006/relationships"><Relationship Id="rId3" Type="http://schemas.openxmlformats.org/officeDocument/2006/relationships/hyperlink" Target="https://osha.oregon.gov/Pages/topics/ergonomics.aspx"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hyperlink" Target="https://www.bls.gov/iif/oshwc/case/msds.htm"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a:extLst>
              <a:ext uri="{C183D7F6-B498-43B3-948B-1728B52AA6E4}">
                <adec:decorative xmlns:adec="http://schemas.microsoft.com/office/drawing/2017/decorative" val="1"/>
              </a:ext>
            </a:extLst>
          </p:cNvPr>
          <p:cNvPicPr preferRelativeResize="0"/>
          <p:nvPr/>
        </p:nvPicPr>
        <p:blipFill rotWithShape="1">
          <a:blip r:embed="rId3">
            <a:alphaModFix/>
          </a:blip>
          <a:srcRect t="11228"/>
          <a:stretch/>
        </p:blipFill>
        <p:spPr>
          <a:xfrm>
            <a:off x="0" y="0"/>
            <a:ext cx="12169791" cy="6857998"/>
          </a:xfrm>
          <a:prstGeom prst="rect">
            <a:avLst/>
          </a:prstGeom>
          <a:noFill/>
          <a:ln>
            <a:noFill/>
          </a:ln>
        </p:spPr>
      </p:pic>
      <p:sp>
        <p:nvSpPr>
          <p:cNvPr id="92" name="Google Shape;92;p1">
            <a:extLst>
              <a:ext uri="{C183D7F6-B498-43B3-948B-1728B52AA6E4}">
                <adec:decorative xmlns:adec="http://schemas.microsoft.com/office/drawing/2017/decorative" val="1"/>
              </a:ext>
            </a:extLst>
          </p:cNvPr>
          <p:cNvSpPr/>
          <p:nvPr/>
        </p:nvSpPr>
        <p:spPr>
          <a:xfrm>
            <a:off x="0" y="2542903"/>
            <a:ext cx="12192000" cy="2272938"/>
          </a:xfrm>
          <a:prstGeom prst="rect">
            <a:avLst/>
          </a:prstGeom>
          <a:solidFill>
            <a:srgbClr val="0955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3" name="Google Shape;93;p1"/>
          <p:cNvSpPr txBox="1">
            <a:spLocks noGrp="1"/>
          </p:cNvSpPr>
          <p:nvPr>
            <p:ph type="title" idx="4294967295"/>
          </p:nvPr>
        </p:nvSpPr>
        <p:spPr>
          <a:xfrm>
            <a:off x="-1" y="2799876"/>
            <a:ext cx="12192001" cy="70788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4000"/>
              <a:buFont typeface="Arial"/>
              <a:buNone/>
              <a:tabLst/>
              <a:defRPr/>
            </a:pPr>
            <a:r>
              <a:rPr kumimoji="0" lang="en-US" sz="4000" b="1" i="0" u="none" strike="noStrike" kern="0" cap="none" spc="0" normalizeH="0" baseline="0" noProof="0" dirty="0">
                <a:ln>
                  <a:noFill/>
                </a:ln>
                <a:solidFill>
                  <a:schemeClr val="lt1"/>
                </a:solidFill>
                <a:effectLst/>
                <a:uLnTx/>
                <a:uFillTx/>
                <a:latin typeface="Verdana"/>
                <a:ea typeface="Verdana"/>
                <a:cs typeface="Verdana"/>
                <a:sym typeface="Verdana"/>
              </a:rPr>
              <a:t>EVERYDAY ERGONOMICS</a:t>
            </a:r>
          </a:p>
        </p:txBody>
      </p:sp>
      <p:sp>
        <p:nvSpPr>
          <p:cNvPr id="94" name="Google Shape;94;p1"/>
          <p:cNvSpPr txBox="1"/>
          <p:nvPr/>
        </p:nvSpPr>
        <p:spPr>
          <a:xfrm>
            <a:off x="-1" y="3569317"/>
            <a:ext cx="12169791"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1" i="0" u="none" strike="noStrike" cap="none" dirty="0">
                <a:solidFill>
                  <a:schemeClr val="lt1"/>
                </a:solidFill>
                <a:latin typeface="Verdana"/>
                <a:ea typeface="Verdana"/>
                <a:cs typeface="Verdana"/>
                <a:sym typeface="Verdana"/>
              </a:rPr>
              <a:t>Module 1: </a:t>
            </a:r>
            <a:r>
              <a:rPr lang="en-US" sz="4400" b="1" i="1" u="none" strike="noStrike" cap="none" dirty="0">
                <a:solidFill>
                  <a:schemeClr val="lt1"/>
                </a:solidFill>
                <a:latin typeface="Verdana"/>
                <a:ea typeface="Verdana"/>
                <a:cs typeface="Verdana"/>
                <a:sym typeface="Verdana"/>
              </a:rPr>
              <a:t>Introduction</a:t>
            </a:r>
            <a:endParaRPr sz="1400" b="0" i="0" u="none" strike="noStrike" cap="none" dirty="0">
              <a:solidFill>
                <a:srgbClr val="000000"/>
              </a:solidFill>
              <a:latin typeface="Arial"/>
              <a:ea typeface="Arial"/>
              <a:cs typeface="Arial"/>
              <a:sym typeface="Arial"/>
            </a:endParaRPr>
          </a:p>
        </p:txBody>
      </p:sp>
      <p:sp>
        <p:nvSpPr>
          <p:cNvPr id="8" name="Google Shape;92;p1">
            <a:extLst>
              <a:ext uri="{FF2B5EF4-FFF2-40B4-BE49-F238E27FC236}">
                <a16:creationId xmlns:a16="http://schemas.microsoft.com/office/drawing/2014/main" id="{0DDB95E3-4C5A-46BC-9A1B-EA19B1C94235}"/>
              </a:ext>
            </a:extLst>
          </p:cNvPr>
          <p:cNvSpPr/>
          <p:nvPr/>
        </p:nvSpPr>
        <p:spPr>
          <a:xfrm>
            <a:off x="992195" y="5689600"/>
            <a:ext cx="10185400" cy="1168398"/>
          </a:xfrm>
          <a:prstGeom prst="rect">
            <a:avLst/>
          </a:prstGeom>
          <a:solidFill>
            <a:schemeClr val="tx1">
              <a:lumMod val="95000"/>
              <a:lumOff val="5000"/>
            </a:schemeClr>
          </a:solidFill>
          <a:ln>
            <a:solidFill>
              <a:srgbClr val="AB9E3E"/>
            </a:solidFill>
          </a:ln>
        </p:spPr>
        <p:txBody>
          <a:bodyPr spcFirstLastPara="1" wrap="square" lIns="91425" tIns="45700" rIns="91425" bIns="45700" anchor="ctr" anchorCtr="0">
            <a:noAutofit/>
          </a:bodyPr>
          <a:lstStyle/>
          <a:p>
            <a:pPr lvl="0" algn="ctr">
              <a:buSzPts val="1800"/>
            </a:pPr>
            <a:r>
              <a:rPr lang="en-US" sz="2000" b="0" i="0" u="none" strike="noStrike" cap="none" dirty="0">
                <a:solidFill>
                  <a:schemeClr val="lt1"/>
                </a:solidFill>
                <a:latin typeface="Calibri"/>
                <a:ea typeface="Calibri"/>
                <a:cs typeface="Calibri"/>
                <a:sym typeface="Calibri"/>
              </a:rPr>
              <a:t>Please note: If the online course contains videos, the video </a:t>
            </a:r>
            <a:r>
              <a:rPr lang="en-US" sz="2000" b="0" i="1" u="none" strike="noStrike" cap="none" dirty="0">
                <a:solidFill>
                  <a:schemeClr val="lt1"/>
                </a:solidFill>
                <a:latin typeface="Calibri"/>
                <a:ea typeface="Calibri"/>
                <a:cs typeface="Calibri"/>
                <a:sym typeface="Calibri"/>
              </a:rPr>
              <a:t>links</a:t>
            </a:r>
            <a:r>
              <a:rPr lang="en-US" sz="2000" b="0" i="0" u="none" strike="noStrike" cap="none" dirty="0">
                <a:solidFill>
                  <a:schemeClr val="lt1"/>
                </a:solidFill>
                <a:latin typeface="Calibri"/>
                <a:ea typeface="Calibri"/>
                <a:cs typeface="Calibri"/>
                <a:sym typeface="Calibri"/>
              </a:rPr>
              <a:t> are included in this PPT. </a:t>
            </a:r>
          </a:p>
          <a:p>
            <a:pPr lvl="0" algn="ctr">
              <a:buSzPts val="1800"/>
            </a:pPr>
            <a:r>
              <a:rPr lang="en-US" sz="2000" b="1" i="0" u="none" strike="noStrike" cap="none" dirty="0">
                <a:solidFill>
                  <a:schemeClr val="bg1"/>
                </a:solidFill>
                <a:latin typeface="Calibri"/>
                <a:ea typeface="Calibri"/>
                <a:cs typeface="Calibri"/>
                <a:sym typeface="Calibri"/>
              </a:rPr>
              <a:t>You will need to have an internet connection to play the videos  </a:t>
            </a:r>
            <a:r>
              <a:rPr lang="en-US" sz="2000" b="1" i="1" u="none" strike="noStrike" cap="none" dirty="0">
                <a:solidFill>
                  <a:schemeClr val="bg1"/>
                </a:solidFill>
                <a:latin typeface="Calibri"/>
                <a:ea typeface="Calibri"/>
                <a:cs typeface="Calibri"/>
                <a:sym typeface="Calibri"/>
              </a:rPr>
              <a:t> </a:t>
            </a:r>
            <a:r>
              <a:rPr lang="en-US" sz="2000" b="1" i="1" u="sng" strike="noStrike" cap="none" dirty="0">
                <a:solidFill>
                  <a:schemeClr val="bg1"/>
                </a:solidFill>
                <a:latin typeface="Calibri"/>
                <a:ea typeface="Calibri"/>
                <a:cs typeface="Calibri"/>
                <a:sym typeface="Calibri"/>
              </a:rPr>
              <a:t>or</a:t>
            </a:r>
            <a:r>
              <a:rPr lang="en-US" sz="2000" b="1" i="1" u="none" strike="noStrike" cap="none" dirty="0">
                <a:solidFill>
                  <a:schemeClr val="bg1"/>
                </a:solidFill>
                <a:latin typeface="Calibri"/>
                <a:ea typeface="Calibri"/>
                <a:cs typeface="Calibri"/>
                <a:sym typeface="Calibri"/>
              </a:rPr>
              <a:t>   </a:t>
            </a:r>
          </a:p>
          <a:p>
            <a:pPr lvl="0" algn="ctr">
              <a:buSzPts val="1800"/>
            </a:pPr>
            <a:r>
              <a:rPr lang="en-US" sz="2000" b="1" i="0" u="none" strike="noStrike" cap="none" dirty="0">
                <a:solidFill>
                  <a:schemeClr val="bg1"/>
                </a:solidFill>
                <a:latin typeface="Calibri"/>
                <a:ea typeface="Calibri"/>
                <a:cs typeface="Calibri"/>
                <a:sym typeface="Calibri"/>
              </a:rPr>
              <a:t>you can download the videos and </a:t>
            </a:r>
            <a:r>
              <a:rPr lang="en-US" sz="2000" b="1" dirty="0">
                <a:solidFill>
                  <a:schemeClr val="bg1"/>
                </a:solidFill>
                <a:latin typeface="Calibri"/>
                <a:ea typeface="Calibri"/>
                <a:cs typeface="Calibri"/>
                <a:sym typeface="Calibri"/>
              </a:rPr>
              <a:t>embed them into your copy of this PPT presentation</a:t>
            </a:r>
            <a:r>
              <a:rPr lang="en-US" sz="1600" b="1" dirty="0">
                <a:solidFill>
                  <a:schemeClr val="bg1"/>
                </a:solidFill>
                <a:latin typeface="Calibri"/>
                <a:ea typeface="Calibri"/>
                <a:cs typeface="Calibri"/>
                <a:sym typeface="Calibri"/>
              </a:rPr>
              <a:t>.</a:t>
            </a:r>
            <a:endParaRPr sz="1600" b="1" i="0" u="none" strike="noStrike" cap="none" dirty="0">
              <a:solidFill>
                <a:schemeClr val="bg1"/>
              </a:solidFill>
              <a:latin typeface="Calibri"/>
              <a:ea typeface="Calibri"/>
              <a:cs typeface="Calibri"/>
              <a:sym typeface="Calibri"/>
            </a:endParaRPr>
          </a:p>
        </p:txBody>
      </p:sp>
      <p:pic>
        <p:nvPicPr>
          <p:cNvPr id="7" name="Picture 6" descr="Department of Consumer and Business Services (DCBS) logo">
            <a:extLst>
              <a:ext uri="{FF2B5EF4-FFF2-40B4-BE49-F238E27FC236}">
                <a16:creationId xmlns:a16="http://schemas.microsoft.com/office/drawing/2014/main" id="{ACE971AB-E729-4034-872A-F6C4B6767D01}"/>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269066" y="260296"/>
            <a:ext cx="3119159" cy="1011156"/>
          </a:xfrm>
          <a:prstGeom prst="rect">
            <a:avLst/>
          </a:prstGeom>
        </p:spPr>
      </p:pic>
      <p:pic>
        <p:nvPicPr>
          <p:cNvPr id="3" name="Picture 2" descr="Oregon OSHA logo">
            <a:extLst>
              <a:ext uri="{FF2B5EF4-FFF2-40B4-BE49-F238E27FC236}">
                <a16:creationId xmlns:a16="http://schemas.microsoft.com/office/drawing/2014/main" id="{30E31546-B882-42B9-8004-73C162EC3DC8}"/>
              </a:ext>
            </a:extLst>
          </p:cNvPr>
          <p:cNvPicPr>
            <a:picLocks noChangeAspect="1"/>
          </p:cNvPicPr>
          <p:nvPr/>
        </p:nvPicPr>
        <p:blipFill>
          <a:blip r:embed="rId6"/>
          <a:stretch>
            <a:fillRect/>
          </a:stretch>
        </p:blipFill>
        <p:spPr>
          <a:xfrm>
            <a:off x="9111317" y="125950"/>
            <a:ext cx="2596877" cy="107770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0955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AED44738-272F-31BA-391A-E6052BD51316}"/>
              </a:ext>
            </a:extLst>
          </p:cNvPr>
          <p:cNvSpPr txBox="1">
            <a:spLocks/>
          </p:cNvSpPr>
          <p:nvPr/>
        </p:nvSpPr>
        <p:spPr>
          <a:xfrm>
            <a:off x="5719156" y="276989"/>
            <a:ext cx="6274350" cy="804669"/>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mj-lt"/>
              </a:rPr>
              <a:t>Module 1 Overview</a:t>
            </a:r>
          </a:p>
        </p:txBody>
      </p:sp>
      <p:sp>
        <p:nvSpPr>
          <p:cNvPr id="104" name="Google Shape;104;p2"/>
          <p:cNvSpPr txBox="1"/>
          <p:nvPr/>
        </p:nvSpPr>
        <p:spPr>
          <a:xfrm>
            <a:off x="5719156" y="1070639"/>
            <a:ext cx="6274351" cy="2585283"/>
          </a:xfrm>
          <a:prstGeom prst="rect">
            <a:avLst/>
          </a:prstGeom>
          <a:noFill/>
          <a:ln>
            <a:noFill/>
          </a:ln>
        </p:spPr>
        <p:txBody>
          <a:bodyPr spcFirstLastPara="1" wrap="square" lIns="91425" tIns="45700" rIns="91425" bIns="45700" anchor="t" anchorCtr="0">
            <a:spAutoFit/>
          </a:bodyPr>
          <a:lstStyle/>
          <a:p>
            <a:r>
              <a:rPr lang="en-US" sz="1800" dirty="0"/>
              <a:t>You’ve completed Module 1! It’s important to remember that work-related musculoskeletal disorders (MSDs) can be prevented, and considering proper ergonomics is the key! Ergonomics can help lessen muscle fatigue, increase work productivity and reduce the number and severity of work-related MSDs. </a:t>
            </a:r>
          </a:p>
          <a:p>
            <a:endParaRPr lang="en-US" sz="1800" dirty="0"/>
          </a:p>
          <a:p>
            <a:r>
              <a:rPr lang="en-US" sz="1800" dirty="0"/>
              <a:t>In the next module, we’ll look at some ergonomic risk factors and how to address them. </a:t>
            </a:r>
          </a:p>
        </p:txBody>
      </p:sp>
      <p:pic>
        <p:nvPicPr>
          <p:cNvPr id="5" name="Picture 4">
            <a:extLst>
              <a:ext uri="{FF2B5EF4-FFF2-40B4-BE49-F238E27FC236}">
                <a16:creationId xmlns:a16="http://schemas.microsoft.com/office/drawing/2014/main" id="{4C444ACC-30DD-4F65-8632-D8758BA7C548}"/>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10567" y="15851"/>
            <a:ext cx="5492714" cy="5900141"/>
          </a:xfrm>
          <a:prstGeom prst="rect">
            <a:avLst/>
          </a:prstGeom>
        </p:spPr>
      </p:pic>
      <p:sp>
        <p:nvSpPr>
          <p:cNvPr id="102" name="Google Shape;102;p2"/>
          <p:cNvSpPr txBox="1"/>
          <p:nvPr/>
        </p:nvSpPr>
        <p:spPr>
          <a:xfrm>
            <a:off x="50231" y="5941389"/>
            <a:ext cx="6334648"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EVERYDAY ERGONOMICS: </a:t>
            </a:r>
            <a:endParaRPr lang="en-US" sz="28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800" b="1" i="1" dirty="0">
                <a:solidFill>
                  <a:schemeClr val="lt1"/>
                </a:solidFill>
                <a:latin typeface="Verdana"/>
                <a:ea typeface="Verdana"/>
                <a:sym typeface="Verdana"/>
              </a:rPr>
              <a:t>introduction</a:t>
            </a:r>
            <a:endParaRPr sz="1400" b="0" i="0" u="none" strike="noStrike" cap="none" dirty="0">
              <a:solidFill>
                <a:srgbClr val="000000"/>
              </a:solidFill>
              <a:latin typeface="Arial"/>
              <a:ea typeface="Arial"/>
              <a:cs typeface="Arial"/>
              <a:sym typeface="Arial"/>
            </a:endParaRPr>
          </a:p>
        </p:txBody>
      </p:sp>
      <p:pic>
        <p:nvPicPr>
          <p:cNvPr id="4" name="Picture 3" descr="Module 1">
            <a:extLst>
              <a:ext uri="{FF2B5EF4-FFF2-40B4-BE49-F238E27FC236}">
                <a16:creationId xmlns:a16="http://schemas.microsoft.com/office/drawing/2014/main" id="{3676CD5A-4C84-4FFF-9B7E-6D125CA0836A}"/>
              </a:ext>
            </a:extLst>
          </p:cNvPr>
          <p:cNvPicPr>
            <a:picLocks noChangeAspect="1"/>
          </p:cNvPicPr>
          <p:nvPr/>
        </p:nvPicPr>
        <p:blipFill>
          <a:blip r:embed="rId4"/>
          <a:stretch>
            <a:fillRect/>
          </a:stretch>
        </p:blipFill>
        <p:spPr>
          <a:xfrm>
            <a:off x="8186571" y="5926346"/>
            <a:ext cx="3976715" cy="974685"/>
          </a:xfrm>
          <a:prstGeom prst="rect">
            <a:avLst/>
          </a:prstGeom>
        </p:spPr>
      </p:pic>
    </p:spTree>
    <p:extLst>
      <p:ext uri="{BB962C8B-B14F-4D97-AF65-F5344CB8AC3E}">
        <p14:creationId xmlns:p14="http://schemas.microsoft.com/office/powerpoint/2010/main" val="27443950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a:extLst>
              <a:ext uri="{C183D7F6-B498-43B3-948B-1728B52AA6E4}">
                <adec:decorative xmlns:adec="http://schemas.microsoft.com/office/drawing/2017/decorative" val="1"/>
              </a:ext>
            </a:extLst>
          </p:cNvPr>
          <p:cNvPicPr preferRelativeResize="0"/>
          <p:nvPr/>
        </p:nvPicPr>
        <p:blipFill rotWithShape="1">
          <a:blip r:embed="rId3">
            <a:alphaModFix/>
          </a:blip>
          <a:srcRect t="11228"/>
          <a:stretch/>
        </p:blipFill>
        <p:spPr>
          <a:xfrm>
            <a:off x="0" y="0"/>
            <a:ext cx="12169791" cy="6857998"/>
          </a:xfrm>
          <a:prstGeom prst="rect">
            <a:avLst/>
          </a:prstGeom>
          <a:noFill/>
          <a:ln>
            <a:noFill/>
          </a:ln>
        </p:spPr>
      </p:pic>
      <p:sp>
        <p:nvSpPr>
          <p:cNvPr id="92" name="Google Shape;92;p1">
            <a:extLst>
              <a:ext uri="{C183D7F6-B498-43B3-948B-1728B52AA6E4}">
                <adec:decorative xmlns:adec="http://schemas.microsoft.com/office/drawing/2017/decorative" val="1"/>
              </a:ext>
            </a:extLst>
          </p:cNvPr>
          <p:cNvSpPr/>
          <p:nvPr/>
        </p:nvSpPr>
        <p:spPr>
          <a:xfrm>
            <a:off x="0" y="2542903"/>
            <a:ext cx="12192000" cy="2272938"/>
          </a:xfrm>
          <a:prstGeom prst="rect">
            <a:avLst/>
          </a:prstGeom>
          <a:solidFill>
            <a:srgbClr val="0955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3" name="Google Shape;93;p1"/>
          <p:cNvSpPr txBox="1"/>
          <p:nvPr/>
        </p:nvSpPr>
        <p:spPr>
          <a:xfrm>
            <a:off x="22209" y="2799876"/>
            <a:ext cx="12147582"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dirty="0">
                <a:solidFill>
                  <a:schemeClr val="lt1"/>
                </a:solidFill>
                <a:latin typeface="Verdana"/>
                <a:ea typeface="Verdana"/>
                <a:cs typeface="Verdana"/>
                <a:sym typeface="Verdana"/>
              </a:rPr>
              <a:t>EVERYDAY ERGONOMICS</a:t>
            </a:r>
            <a:endParaRPr sz="4000" b="1" i="0" u="none" strike="noStrike" cap="none" dirty="0">
              <a:solidFill>
                <a:schemeClr val="lt1"/>
              </a:solidFill>
              <a:latin typeface="Verdana"/>
              <a:ea typeface="Verdana"/>
              <a:cs typeface="Verdana"/>
              <a:sym typeface="Verdana"/>
            </a:endParaRPr>
          </a:p>
        </p:txBody>
      </p:sp>
      <p:sp>
        <p:nvSpPr>
          <p:cNvPr id="94" name="Google Shape;94;p1"/>
          <p:cNvSpPr txBox="1"/>
          <p:nvPr/>
        </p:nvSpPr>
        <p:spPr>
          <a:xfrm>
            <a:off x="-22209" y="3569317"/>
            <a:ext cx="12214209"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1" i="0" u="none" strike="noStrike" cap="none" dirty="0">
                <a:solidFill>
                  <a:schemeClr val="lt1"/>
                </a:solidFill>
                <a:latin typeface="Verdana"/>
                <a:ea typeface="Verdana"/>
                <a:cs typeface="Verdana"/>
                <a:sym typeface="Verdana"/>
              </a:rPr>
              <a:t>Module 2: </a:t>
            </a:r>
            <a:r>
              <a:rPr lang="en-US" sz="4400" b="1" i="1" dirty="0">
                <a:solidFill>
                  <a:schemeClr val="lt1"/>
                </a:solidFill>
                <a:latin typeface="Verdana"/>
                <a:ea typeface="Verdana"/>
                <a:cs typeface="Verdana"/>
                <a:sym typeface="Verdana"/>
              </a:rPr>
              <a:t>Risk Factors</a:t>
            </a:r>
            <a:endParaRPr sz="1400" b="0" i="0" u="none" strike="noStrike" cap="none" dirty="0">
              <a:solidFill>
                <a:srgbClr val="000000"/>
              </a:solidFill>
              <a:latin typeface="Arial"/>
              <a:ea typeface="Arial"/>
              <a:cs typeface="Arial"/>
              <a:sym typeface="Arial"/>
            </a:endParaRPr>
          </a:p>
        </p:txBody>
      </p:sp>
      <p:pic>
        <p:nvPicPr>
          <p:cNvPr id="7" name="Picture 6" descr="DCBS logo">
            <a:extLst>
              <a:ext uri="{FF2B5EF4-FFF2-40B4-BE49-F238E27FC236}">
                <a16:creationId xmlns:a16="http://schemas.microsoft.com/office/drawing/2014/main" id="{ACE971AB-E729-4034-872A-F6C4B6767D01}"/>
              </a:ext>
            </a:extLst>
          </p:cNvPr>
          <p:cNvPicPr>
            <a:picLocks noChangeAspect="1"/>
          </p:cNvPicPr>
          <p:nvPr/>
        </p:nvPicPr>
        <p:blipFill>
          <a:blip r:embed="rId4"/>
          <a:stretch>
            <a:fillRect/>
          </a:stretch>
        </p:blipFill>
        <p:spPr>
          <a:xfrm>
            <a:off x="269066" y="260296"/>
            <a:ext cx="3119159" cy="1011156"/>
          </a:xfrm>
          <a:prstGeom prst="rect">
            <a:avLst/>
          </a:prstGeom>
        </p:spPr>
      </p:pic>
      <p:pic>
        <p:nvPicPr>
          <p:cNvPr id="3" name="Picture 2" descr="Oregon OSHA logo">
            <a:extLst>
              <a:ext uri="{FF2B5EF4-FFF2-40B4-BE49-F238E27FC236}">
                <a16:creationId xmlns:a16="http://schemas.microsoft.com/office/drawing/2014/main" id="{30E31546-B882-42B9-8004-73C162EC3DC8}"/>
              </a:ext>
            </a:extLst>
          </p:cNvPr>
          <p:cNvPicPr>
            <a:picLocks noChangeAspect="1"/>
          </p:cNvPicPr>
          <p:nvPr/>
        </p:nvPicPr>
        <p:blipFill>
          <a:blip r:embed="rId5"/>
          <a:stretch>
            <a:fillRect/>
          </a:stretch>
        </p:blipFill>
        <p:spPr>
          <a:xfrm>
            <a:off x="9111317" y="125950"/>
            <a:ext cx="2596877" cy="1077704"/>
          </a:xfrm>
          <a:prstGeom prst="rect">
            <a:avLst/>
          </a:prstGeom>
        </p:spPr>
      </p:pic>
    </p:spTree>
    <p:extLst>
      <p:ext uri="{BB962C8B-B14F-4D97-AF65-F5344CB8AC3E}">
        <p14:creationId xmlns:p14="http://schemas.microsoft.com/office/powerpoint/2010/main" val="28599554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0955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ADF6CC9E-DE22-76AC-CCF0-8E987175FC88}"/>
              </a:ext>
            </a:extLst>
          </p:cNvPr>
          <p:cNvSpPr txBox="1">
            <a:spLocks/>
          </p:cNvSpPr>
          <p:nvPr/>
        </p:nvSpPr>
        <p:spPr>
          <a:xfrm>
            <a:off x="5719156" y="276989"/>
            <a:ext cx="6274350" cy="804669"/>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mj-lt"/>
              </a:rPr>
              <a:t>Welcome to Module 2</a:t>
            </a:r>
          </a:p>
        </p:txBody>
      </p:sp>
      <p:sp>
        <p:nvSpPr>
          <p:cNvPr id="104" name="Google Shape;104;p2"/>
          <p:cNvSpPr txBox="1"/>
          <p:nvPr/>
        </p:nvSpPr>
        <p:spPr>
          <a:xfrm>
            <a:off x="5719156" y="1026576"/>
            <a:ext cx="6274351" cy="2862282"/>
          </a:xfrm>
          <a:prstGeom prst="rect">
            <a:avLst/>
          </a:prstGeom>
          <a:noFill/>
          <a:ln>
            <a:noFill/>
          </a:ln>
        </p:spPr>
        <p:txBody>
          <a:bodyPr spcFirstLastPara="1" wrap="square" lIns="91425" tIns="45700" rIns="91425" bIns="45700" anchor="t" anchorCtr="0">
            <a:spAutoFit/>
          </a:bodyPr>
          <a:lstStyle/>
          <a:p>
            <a:r>
              <a:rPr lang="en-US" sz="1800" dirty="0"/>
              <a:t>There are many ergonomic risk factors that can put your body at a higher risk for injury and musculoskeletal disorders (MSDs), such as strains and sprains. There are two categories we will discuss throughout this module to help you create the best working environment regardless of your location:</a:t>
            </a:r>
          </a:p>
          <a:p>
            <a:r>
              <a:rPr lang="en-US" sz="1800" dirty="0"/>
              <a:t> </a:t>
            </a:r>
          </a:p>
          <a:p>
            <a:pPr marL="342900" indent="-342900">
              <a:buFont typeface="+mj-lt"/>
              <a:buAutoNum type="arabicPeriod"/>
            </a:pPr>
            <a:r>
              <a:rPr lang="en-US" sz="1800" dirty="0"/>
              <a:t>Individual Risk Factors</a:t>
            </a:r>
          </a:p>
          <a:p>
            <a:pPr marL="342900" indent="-342900">
              <a:buFont typeface="+mj-lt"/>
              <a:buAutoNum type="arabicPeriod"/>
            </a:pPr>
            <a:r>
              <a:rPr lang="en-US" sz="1800" dirty="0"/>
              <a:t>Ergonomic Risk Factors</a:t>
            </a:r>
            <a:br>
              <a:rPr lang="en-US" sz="1800" dirty="0"/>
            </a:br>
            <a:endParaRPr sz="1800" b="0" i="0" u="none" strike="noStrike" cap="none" dirty="0">
              <a:solidFill>
                <a:schemeClr val="dk1"/>
              </a:solidFill>
              <a:latin typeface="Calibri"/>
              <a:ea typeface="Calibri"/>
              <a:cs typeface="Calibri"/>
              <a:sym typeface="Calibri"/>
            </a:endParaRPr>
          </a:p>
        </p:txBody>
      </p:sp>
      <p:pic>
        <p:nvPicPr>
          <p:cNvPr id="7" name="Picture 6">
            <a:extLst>
              <a:ext uri="{FF2B5EF4-FFF2-40B4-BE49-F238E27FC236}">
                <a16:creationId xmlns:a16="http://schemas.microsoft.com/office/drawing/2014/main" id="{2EC4E101-7D50-445C-9C9C-DE514EF2F8C6}"/>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32598" y="25686"/>
            <a:ext cx="5464253" cy="5869568"/>
          </a:xfrm>
          <a:prstGeom prst="rect">
            <a:avLst/>
          </a:prstGeom>
        </p:spPr>
      </p:pic>
      <p:sp>
        <p:nvSpPr>
          <p:cNvPr id="8" name="Google Shape;102;p2">
            <a:extLst>
              <a:ext uri="{FF2B5EF4-FFF2-40B4-BE49-F238E27FC236}">
                <a16:creationId xmlns:a16="http://schemas.microsoft.com/office/drawing/2014/main" id="{7D48B197-DCE5-44A1-8AA8-211E45578121}"/>
              </a:ext>
            </a:extLst>
          </p:cNvPr>
          <p:cNvSpPr txBox="1"/>
          <p:nvPr/>
        </p:nvSpPr>
        <p:spPr>
          <a:xfrm>
            <a:off x="50231" y="5941389"/>
            <a:ext cx="6334648"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EVERYDAY ERGONOMICS: </a:t>
            </a:r>
            <a:endParaRPr lang="en-US" sz="28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800" b="1" i="1" dirty="0">
                <a:solidFill>
                  <a:schemeClr val="lt1"/>
                </a:solidFill>
                <a:latin typeface="Verdana"/>
                <a:ea typeface="Verdana"/>
                <a:sym typeface="Verdana"/>
              </a:rPr>
              <a:t>risk factors</a:t>
            </a:r>
            <a:endParaRPr sz="1400" b="0" i="0" u="none" strike="noStrike" cap="none" dirty="0">
              <a:solidFill>
                <a:srgbClr val="000000"/>
              </a:solidFill>
              <a:latin typeface="Arial"/>
              <a:ea typeface="Arial"/>
              <a:cs typeface="Arial"/>
              <a:sym typeface="Arial"/>
            </a:endParaRPr>
          </a:p>
        </p:txBody>
      </p:sp>
      <p:pic>
        <p:nvPicPr>
          <p:cNvPr id="3" name="Picture 2" descr="Module 2">
            <a:extLst>
              <a:ext uri="{FF2B5EF4-FFF2-40B4-BE49-F238E27FC236}">
                <a16:creationId xmlns:a16="http://schemas.microsoft.com/office/drawing/2014/main" id="{4760ECE1-D395-49AE-BAA4-594D6F38AE88}"/>
              </a:ext>
            </a:extLst>
          </p:cNvPr>
          <p:cNvPicPr>
            <a:picLocks noChangeAspect="1"/>
          </p:cNvPicPr>
          <p:nvPr/>
        </p:nvPicPr>
        <p:blipFill>
          <a:blip r:embed="rId4"/>
          <a:stretch>
            <a:fillRect/>
          </a:stretch>
        </p:blipFill>
        <p:spPr>
          <a:xfrm>
            <a:off x="8197328" y="5917721"/>
            <a:ext cx="3971207" cy="973335"/>
          </a:xfrm>
          <a:prstGeom prst="rect">
            <a:avLst/>
          </a:prstGeom>
        </p:spPr>
      </p:pic>
    </p:spTree>
    <p:extLst>
      <p:ext uri="{BB962C8B-B14F-4D97-AF65-F5344CB8AC3E}">
        <p14:creationId xmlns:p14="http://schemas.microsoft.com/office/powerpoint/2010/main" val="27623029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0955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5" name="Title 1">
            <a:extLst>
              <a:ext uri="{FF2B5EF4-FFF2-40B4-BE49-F238E27FC236}">
                <a16:creationId xmlns:a16="http://schemas.microsoft.com/office/drawing/2014/main" id="{E8D2C7D2-6DE4-AF08-F7EF-EA3B70DB69A5}"/>
              </a:ext>
            </a:extLst>
          </p:cNvPr>
          <p:cNvSpPr txBox="1">
            <a:spLocks/>
          </p:cNvSpPr>
          <p:nvPr/>
        </p:nvSpPr>
        <p:spPr>
          <a:xfrm>
            <a:off x="5719156" y="276989"/>
            <a:ext cx="6274350" cy="804669"/>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mj-lt"/>
              </a:rPr>
              <a:t>Individual Factors</a:t>
            </a:r>
          </a:p>
        </p:txBody>
      </p:sp>
      <p:sp>
        <p:nvSpPr>
          <p:cNvPr id="104" name="Google Shape;104;p2"/>
          <p:cNvSpPr txBox="1"/>
          <p:nvPr/>
        </p:nvSpPr>
        <p:spPr>
          <a:xfrm>
            <a:off x="5719156" y="1059621"/>
            <a:ext cx="6274351" cy="3693278"/>
          </a:xfrm>
          <a:prstGeom prst="rect">
            <a:avLst/>
          </a:prstGeom>
          <a:noFill/>
          <a:ln>
            <a:noFill/>
          </a:ln>
        </p:spPr>
        <p:txBody>
          <a:bodyPr spcFirstLastPara="1" wrap="square" lIns="91425" tIns="45700" rIns="91425" bIns="45700" anchor="t" anchorCtr="0">
            <a:spAutoFit/>
          </a:bodyPr>
          <a:lstStyle/>
          <a:p>
            <a:r>
              <a:rPr lang="en-US" sz="1800" dirty="0"/>
              <a:t>The risk factors associated in this category are connected to the individual worker. Risk factors can be affected by physical characteristics such as physical fitness, health, and age, as well as psychological characteristics like motivation, and physical and mental capabilities. The likelihood of a worker experiencing an injury is much higher if they are mismatched with a job that does not take their individual factors into account. </a:t>
            </a:r>
          </a:p>
          <a:p>
            <a:endParaRPr lang="en-US" sz="1800" dirty="0"/>
          </a:p>
          <a:p>
            <a:r>
              <a:rPr lang="en-US" sz="1800" dirty="0"/>
              <a:t>Consider a job description which outlines a requirement to lift 50 pounds during the workday. If a worker struggles to lift 10 pounds, they would be mismatched for this job task as their limited lifting abilities may increase the risk of injury.</a:t>
            </a:r>
            <a:endParaRPr sz="1800" b="0" i="0" u="none" strike="noStrike" cap="none" dirty="0">
              <a:solidFill>
                <a:schemeClr val="dk1"/>
              </a:solidFill>
              <a:latin typeface="Calibri"/>
              <a:ea typeface="Calibri"/>
              <a:cs typeface="Calibri"/>
              <a:sym typeface="Calibri"/>
            </a:endParaRPr>
          </a:p>
        </p:txBody>
      </p:sp>
      <p:pic>
        <p:nvPicPr>
          <p:cNvPr id="7" name="Picture 6">
            <a:extLst>
              <a:ext uri="{FF2B5EF4-FFF2-40B4-BE49-F238E27FC236}">
                <a16:creationId xmlns:a16="http://schemas.microsoft.com/office/drawing/2014/main" id="{2EC4E101-7D50-445C-9C9C-DE514EF2F8C6}"/>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32598" y="25686"/>
            <a:ext cx="5464252" cy="5869568"/>
          </a:xfrm>
          <a:prstGeom prst="rect">
            <a:avLst/>
          </a:prstGeom>
        </p:spPr>
      </p:pic>
      <p:sp>
        <p:nvSpPr>
          <p:cNvPr id="8" name="Google Shape;102;p2">
            <a:extLst>
              <a:ext uri="{FF2B5EF4-FFF2-40B4-BE49-F238E27FC236}">
                <a16:creationId xmlns:a16="http://schemas.microsoft.com/office/drawing/2014/main" id="{7D48B197-DCE5-44A1-8AA8-211E45578121}"/>
              </a:ext>
            </a:extLst>
          </p:cNvPr>
          <p:cNvSpPr txBox="1"/>
          <p:nvPr/>
        </p:nvSpPr>
        <p:spPr>
          <a:xfrm>
            <a:off x="50231" y="5941389"/>
            <a:ext cx="6334648"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EVERYDAY ERGONOMICS: </a:t>
            </a:r>
            <a:endParaRPr lang="en-US" sz="28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800" b="1" i="1" dirty="0">
                <a:solidFill>
                  <a:schemeClr val="lt1"/>
                </a:solidFill>
                <a:latin typeface="Verdana"/>
                <a:ea typeface="Verdana"/>
                <a:sym typeface="Verdana"/>
              </a:rPr>
              <a:t>risk factors</a:t>
            </a:r>
            <a:endParaRPr sz="1400" b="0" i="0" u="none" strike="noStrike" cap="none" dirty="0">
              <a:solidFill>
                <a:srgbClr val="000000"/>
              </a:solidFill>
              <a:latin typeface="Arial"/>
              <a:ea typeface="Arial"/>
              <a:cs typeface="Arial"/>
              <a:sym typeface="Arial"/>
            </a:endParaRPr>
          </a:p>
        </p:txBody>
      </p:sp>
      <p:pic>
        <p:nvPicPr>
          <p:cNvPr id="3" name="Picture 2" descr="Module 2">
            <a:extLst>
              <a:ext uri="{FF2B5EF4-FFF2-40B4-BE49-F238E27FC236}">
                <a16:creationId xmlns:a16="http://schemas.microsoft.com/office/drawing/2014/main" id="{4760ECE1-D395-49AE-BAA4-594D6F38AE88}"/>
              </a:ext>
            </a:extLst>
          </p:cNvPr>
          <p:cNvPicPr>
            <a:picLocks noChangeAspect="1"/>
          </p:cNvPicPr>
          <p:nvPr/>
        </p:nvPicPr>
        <p:blipFill>
          <a:blip r:embed="rId4"/>
          <a:stretch>
            <a:fillRect/>
          </a:stretch>
        </p:blipFill>
        <p:spPr>
          <a:xfrm>
            <a:off x="8197328" y="5917721"/>
            <a:ext cx="3971207" cy="973335"/>
          </a:xfrm>
          <a:prstGeom prst="rect">
            <a:avLst/>
          </a:prstGeom>
        </p:spPr>
      </p:pic>
    </p:spTree>
    <p:extLst>
      <p:ext uri="{BB962C8B-B14F-4D97-AF65-F5344CB8AC3E}">
        <p14:creationId xmlns:p14="http://schemas.microsoft.com/office/powerpoint/2010/main" val="27275866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0955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EDCA2F3F-8A45-05D9-14F0-E692DBBBF37F}"/>
              </a:ext>
            </a:extLst>
          </p:cNvPr>
          <p:cNvSpPr txBox="1">
            <a:spLocks/>
          </p:cNvSpPr>
          <p:nvPr/>
        </p:nvSpPr>
        <p:spPr>
          <a:xfrm>
            <a:off x="5719156" y="276989"/>
            <a:ext cx="6274350" cy="804669"/>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mj-lt"/>
              </a:rPr>
              <a:t>Psychosocial Factors</a:t>
            </a:r>
          </a:p>
        </p:txBody>
      </p:sp>
      <p:sp>
        <p:nvSpPr>
          <p:cNvPr id="104" name="Google Shape;104;p2"/>
          <p:cNvSpPr txBox="1"/>
          <p:nvPr/>
        </p:nvSpPr>
        <p:spPr>
          <a:xfrm>
            <a:off x="5719156" y="1026572"/>
            <a:ext cx="6274351" cy="4801274"/>
          </a:xfrm>
          <a:prstGeom prst="rect">
            <a:avLst/>
          </a:prstGeom>
          <a:noFill/>
          <a:ln>
            <a:noFill/>
          </a:ln>
        </p:spPr>
        <p:txBody>
          <a:bodyPr spcFirstLastPara="1" wrap="square" lIns="91425" tIns="45700" rIns="91425" bIns="45700" anchor="t" anchorCtr="0">
            <a:spAutoFit/>
          </a:bodyPr>
          <a:lstStyle/>
          <a:p>
            <a:r>
              <a:rPr lang="en-US" sz="1700" dirty="0"/>
              <a:t>As working-from-home became a more frequently used option for many workers, feelings of isolation and disconnection </a:t>
            </a:r>
            <a:r>
              <a:rPr lang="en-US" sz="1700" dirty="0">
                <a:hlinkClick r:id="rId3"/>
              </a:rPr>
              <a:t>increased</a:t>
            </a:r>
            <a:r>
              <a:rPr lang="en-US" sz="1700" dirty="0"/>
              <a:t>. Studies have shown that psychosocial factors can contribute to generalized risk factors for work-related musculoskeletal disorders. Unfortunately, they are difficult to measure since they are based on individual perceptions, and each person has many factors influencing those perceptions. </a:t>
            </a:r>
          </a:p>
          <a:p>
            <a:endParaRPr lang="en-US" sz="1100" dirty="0"/>
          </a:p>
          <a:p>
            <a:r>
              <a:rPr lang="en-US" sz="1700" dirty="0"/>
              <a:t>Examples of psychosocial factors include:</a:t>
            </a:r>
          </a:p>
          <a:p>
            <a:endParaRPr lang="en-US" sz="1100" dirty="0"/>
          </a:p>
          <a:p>
            <a:r>
              <a:rPr lang="en-US" sz="1700" dirty="0"/>
              <a:t>• how demanding the work is perceived,</a:t>
            </a:r>
          </a:p>
          <a:p>
            <a:r>
              <a:rPr lang="en-US" sz="1700" dirty="0"/>
              <a:t>• size of the workload,</a:t>
            </a:r>
          </a:p>
          <a:p>
            <a:r>
              <a:rPr lang="en-US" sz="1700" dirty="0"/>
              <a:t>• job content,</a:t>
            </a:r>
          </a:p>
          <a:p>
            <a:r>
              <a:rPr lang="en-US" sz="1700" dirty="0"/>
              <a:t>• the amount of social support available from co-workers and managers, and</a:t>
            </a:r>
          </a:p>
          <a:p>
            <a:r>
              <a:rPr lang="en-US" sz="1700" dirty="0"/>
              <a:t>• job control.</a:t>
            </a:r>
          </a:p>
          <a:p>
            <a:endParaRPr lang="en-US" sz="1200" dirty="0"/>
          </a:p>
          <a:p>
            <a:r>
              <a:rPr lang="en-US" sz="1700" dirty="0"/>
              <a:t>Now that we’ve covered individual risk factors, let’s discuss ergonomic risk factors.</a:t>
            </a:r>
            <a:endParaRPr sz="1700" b="0" i="0" u="none" strike="noStrike" cap="none" dirty="0">
              <a:solidFill>
                <a:schemeClr val="dk1"/>
              </a:solidFill>
              <a:latin typeface="Calibri"/>
              <a:ea typeface="Calibri"/>
              <a:cs typeface="Calibri"/>
              <a:sym typeface="Calibri"/>
            </a:endParaRPr>
          </a:p>
        </p:txBody>
      </p:sp>
      <p:pic>
        <p:nvPicPr>
          <p:cNvPr id="7" name="Picture 6">
            <a:extLst>
              <a:ext uri="{FF2B5EF4-FFF2-40B4-BE49-F238E27FC236}">
                <a16:creationId xmlns:a16="http://schemas.microsoft.com/office/drawing/2014/main" id="{2EC4E101-7D50-445C-9C9C-DE514EF2F8C6}"/>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32598" y="25686"/>
            <a:ext cx="5464252" cy="5869568"/>
          </a:xfrm>
          <a:prstGeom prst="rect">
            <a:avLst/>
          </a:prstGeom>
        </p:spPr>
      </p:pic>
      <p:sp>
        <p:nvSpPr>
          <p:cNvPr id="8" name="Google Shape;102;p2">
            <a:extLst>
              <a:ext uri="{FF2B5EF4-FFF2-40B4-BE49-F238E27FC236}">
                <a16:creationId xmlns:a16="http://schemas.microsoft.com/office/drawing/2014/main" id="{7D48B197-DCE5-44A1-8AA8-211E45578121}"/>
              </a:ext>
            </a:extLst>
          </p:cNvPr>
          <p:cNvSpPr txBox="1"/>
          <p:nvPr/>
        </p:nvSpPr>
        <p:spPr>
          <a:xfrm>
            <a:off x="50231" y="5941389"/>
            <a:ext cx="6334648"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EVERYDAY ERGONOMICS: </a:t>
            </a:r>
            <a:endParaRPr lang="en-US" sz="28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800" b="1" i="1" dirty="0">
                <a:solidFill>
                  <a:schemeClr val="lt1"/>
                </a:solidFill>
                <a:latin typeface="Verdana"/>
                <a:ea typeface="Verdana"/>
                <a:sym typeface="Verdana"/>
              </a:rPr>
              <a:t>risk factors</a:t>
            </a:r>
            <a:endParaRPr sz="1400" b="0" i="0" u="none" strike="noStrike" cap="none" dirty="0">
              <a:solidFill>
                <a:srgbClr val="000000"/>
              </a:solidFill>
              <a:latin typeface="Arial"/>
              <a:ea typeface="Arial"/>
              <a:cs typeface="Arial"/>
              <a:sym typeface="Arial"/>
            </a:endParaRPr>
          </a:p>
        </p:txBody>
      </p:sp>
      <p:pic>
        <p:nvPicPr>
          <p:cNvPr id="3" name="Picture 2" descr="Module 2">
            <a:extLst>
              <a:ext uri="{FF2B5EF4-FFF2-40B4-BE49-F238E27FC236}">
                <a16:creationId xmlns:a16="http://schemas.microsoft.com/office/drawing/2014/main" id="{4760ECE1-D395-49AE-BAA4-594D6F38AE88}"/>
              </a:ext>
            </a:extLst>
          </p:cNvPr>
          <p:cNvPicPr>
            <a:picLocks noChangeAspect="1"/>
          </p:cNvPicPr>
          <p:nvPr/>
        </p:nvPicPr>
        <p:blipFill>
          <a:blip r:embed="rId5"/>
          <a:stretch>
            <a:fillRect/>
          </a:stretch>
        </p:blipFill>
        <p:spPr>
          <a:xfrm>
            <a:off x="8197328" y="5917721"/>
            <a:ext cx="3971207" cy="973335"/>
          </a:xfrm>
          <a:prstGeom prst="rect">
            <a:avLst/>
          </a:prstGeom>
        </p:spPr>
      </p:pic>
    </p:spTree>
    <p:extLst>
      <p:ext uri="{BB962C8B-B14F-4D97-AF65-F5344CB8AC3E}">
        <p14:creationId xmlns:p14="http://schemas.microsoft.com/office/powerpoint/2010/main" val="28248310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0955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5A5E9EBF-6D84-15ED-E3F5-333F706620A5}"/>
              </a:ext>
            </a:extLst>
          </p:cNvPr>
          <p:cNvSpPr txBox="1">
            <a:spLocks/>
          </p:cNvSpPr>
          <p:nvPr/>
        </p:nvSpPr>
        <p:spPr>
          <a:xfrm>
            <a:off x="5719156" y="276989"/>
            <a:ext cx="6274350" cy="804669"/>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mj-lt"/>
              </a:rPr>
              <a:t>Ergonomic Risk Factors</a:t>
            </a:r>
          </a:p>
        </p:txBody>
      </p:sp>
      <p:sp>
        <p:nvSpPr>
          <p:cNvPr id="104" name="Google Shape;104;p2"/>
          <p:cNvSpPr txBox="1"/>
          <p:nvPr/>
        </p:nvSpPr>
        <p:spPr>
          <a:xfrm>
            <a:off x="5719156" y="1015559"/>
            <a:ext cx="6274351" cy="4216499"/>
          </a:xfrm>
          <a:prstGeom prst="rect">
            <a:avLst/>
          </a:prstGeom>
          <a:noFill/>
          <a:ln>
            <a:noFill/>
          </a:ln>
        </p:spPr>
        <p:txBody>
          <a:bodyPr spcFirstLastPara="1" wrap="square" lIns="91425" tIns="45700" rIns="91425" bIns="45700" anchor="t" anchorCtr="0">
            <a:spAutoFit/>
          </a:bodyPr>
          <a:lstStyle/>
          <a:p>
            <a:r>
              <a:rPr lang="en-US" sz="1800" dirty="0"/>
              <a:t>Ergonomic risk factors are workplace situations that cause wear and tear on the body and can cause injury. Consider if the work task requires: </a:t>
            </a:r>
          </a:p>
          <a:p>
            <a:endParaRPr lang="en-US" sz="1800" dirty="0"/>
          </a:p>
          <a:p>
            <a:pPr marL="285750" indent="-285750">
              <a:buFont typeface="Arial" panose="020B0604020202020204" pitchFamily="34" charset="0"/>
              <a:buChar char="•"/>
            </a:pPr>
            <a:r>
              <a:rPr lang="en-US" sz="1800" dirty="0"/>
              <a:t>awkward or prolonged positions,</a:t>
            </a:r>
          </a:p>
          <a:p>
            <a:pPr marL="285750" indent="-285750">
              <a:buFont typeface="Arial" panose="020B0604020202020204" pitchFamily="34" charset="0"/>
              <a:buChar char="•"/>
            </a:pPr>
            <a:r>
              <a:rPr lang="en-US" sz="1800" dirty="0"/>
              <a:t>repetitive activities,</a:t>
            </a:r>
          </a:p>
          <a:p>
            <a:pPr marL="285750" indent="-285750">
              <a:buFont typeface="Arial" panose="020B0604020202020204" pitchFamily="34" charset="0"/>
              <a:buChar char="•"/>
            </a:pPr>
            <a:r>
              <a:rPr lang="en-US" sz="1800" dirty="0"/>
              <a:t>contact stress, and</a:t>
            </a:r>
          </a:p>
          <a:p>
            <a:pPr marL="285750" indent="-285750">
              <a:buFont typeface="Arial" panose="020B0604020202020204" pitchFamily="34" charset="0"/>
              <a:buChar char="•"/>
            </a:pPr>
            <a:r>
              <a:rPr lang="en-US" sz="1800" dirty="0"/>
              <a:t>excessive use of force required for lifting, pushing, pulling, carrying, or gripping.</a:t>
            </a:r>
          </a:p>
          <a:p>
            <a:endParaRPr lang="en-US" sz="1800" dirty="0"/>
          </a:p>
          <a:p>
            <a:r>
              <a:rPr lang="en-US" sz="1800" dirty="0"/>
              <a:t>All of these factors could lead to long-term injuries or medical conditions, which is why it is important to reduce and eliminate the potential harmful impacts for the worker. We will discuss this in more depth in the following slides.</a:t>
            </a:r>
            <a:br>
              <a:rPr lang="en-US" sz="1600" dirty="0"/>
            </a:br>
            <a:endParaRPr sz="1600" b="0" i="0" u="none" strike="noStrike" cap="none" dirty="0">
              <a:solidFill>
                <a:schemeClr val="dk1"/>
              </a:solidFill>
              <a:latin typeface="Calibri"/>
              <a:ea typeface="Calibri"/>
              <a:cs typeface="Calibri"/>
              <a:sym typeface="Calibri"/>
            </a:endParaRPr>
          </a:p>
        </p:txBody>
      </p:sp>
      <p:pic>
        <p:nvPicPr>
          <p:cNvPr id="7" name="Picture 6">
            <a:extLst>
              <a:ext uri="{FF2B5EF4-FFF2-40B4-BE49-F238E27FC236}">
                <a16:creationId xmlns:a16="http://schemas.microsoft.com/office/drawing/2014/main" id="{2EC4E101-7D50-445C-9C9C-DE514EF2F8C6}"/>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32598" y="25686"/>
            <a:ext cx="5464252" cy="5869568"/>
          </a:xfrm>
          <a:prstGeom prst="rect">
            <a:avLst/>
          </a:prstGeom>
        </p:spPr>
      </p:pic>
      <p:sp>
        <p:nvSpPr>
          <p:cNvPr id="8" name="Google Shape;102;p2">
            <a:extLst>
              <a:ext uri="{FF2B5EF4-FFF2-40B4-BE49-F238E27FC236}">
                <a16:creationId xmlns:a16="http://schemas.microsoft.com/office/drawing/2014/main" id="{7D48B197-DCE5-44A1-8AA8-211E45578121}"/>
              </a:ext>
            </a:extLst>
          </p:cNvPr>
          <p:cNvSpPr txBox="1"/>
          <p:nvPr/>
        </p:nvSpPr>
        <p:spPr>
          <a:xfrm>
            <a:off x="50231" y="5941389"/>
            <a:ext cx="6334648"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EVERYDAY ERGONOMICS: </a:t>
            </a:r>
            <a:endParaRPr lang="en-US" sz="28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800" b="1" i="1" dirty="0">
                <a:solidFill>
                  <a:schemeClr val="lt1"/>
                </a:solidFill>
                <a:latin typeface="Verdana"/>
                <a:ea typeface="Verdana"/>
                <a:sym typeface="Verdana"/>
              </a:rPr>
              <a:t>risk factors</a:t>
            </a:r>
            <a:endParaRPr sz="1400" b="0" i="0" u="none" strike="noStrike" cap="none" dirty="0">
              <a:solidFill>
                <a:srgbClr val="000000"/>
              </a:solidFill>
              <a:latin typeface="Arial"/>
              <a:ea typeface="Arial"/>
              <a:cs typeface="Arial"/>
              <a:sym typeface="Arial"/>
            </a:endParaRPr>
          </a:p>
        </p:txBody>
      </p:sp>
      <p:pic>
        <p:nvPicPr>
          <p:cNvPr id="3" name="Picture 2" descr="Module 2">
            <a:extLst>
              <a:ext uri="{FF2B5EF4-FFF2-40B4-BE49-F238E27FC236}">
                <a16:creationId xmlns:a16="http://schemas.microsoft.com/office/drawing/2014/main" id="{4760ECE1-D395-49AE-BAA4-594D6F38AE88}"/>
              </a:ext>
            </a:extLst>
          </p:cNvPr>
          <p:cNvPicPr>
            <a:picLocks noChangeAspect="1"/>
          </p:cNvPicPr>
          <p:nvPr/>
        </p:nvPicPr>
        <p:blipFill>
          <a:blip r:embed="rId4"/>
          <a:stretch>
            <a:fillRect/>
          </a:stretch>
        </p:blipFill>
        <p:spPr>
          <a:xfrm>
            <a:off x="8197328" y="5917721"/>
            <a:ext cx="3971207" cy="973335"/>
          </a:xfrm>
          <a:prstGeom prst="rect">
            <a:avLst/>
          </a:prstGeom>
        </p:spPr>
      </p:pic>
    </p:spTree>
    <p:extLst>
      <p:ext uri="{BB962C8B-B14F-4D97-AF65-F5344CB8AC3E}">
        <p14:creationId xmlns:p14="http://schemas.microsoft.com/office/powerpoint/2010/main" val="37703316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0955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FF5E7268-DF0B-5615-D5DF-B863119573B7}"/>
              </a:ext>
            </a:extLst>
          </p:cNvPr>
          <p:cNvSpPr txBox="1">
            <a:spLocks/>
          </p:cNvSpPr>
          <p:nvPr/>
        </p:nvSpPr>
        <p:spPr>
          <a:xfrm>
            <a:off x="5719156" y="276989"/>
            <a:ext cx="6274350" cy="804669"/>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mj-lt"/>
              </a:rPr>
              <a:t>Awkward or Prolonged Positions</a:t>
            </a:r>
          </a:p>
        </p:txBody>
      </p:sp>
      <p:sp>
        <p:nvSpPr>
          <p:cNvPr id="104" name="Google Shape;104;p2"/>
          <p:cNvSpPr txBox="1"/>
          <p:nvPr/>
        </p:nvSpPr>
        <p:spPr>
          <a:xfrm>
            <a:off x="5719156" y="993525"/>
            <a:ext cx="6274351" cy="4247276"/>
          </a:xfrm>
          <a:prstGeom prst="rect">
            <a:avLst/>
          </a:prstGeom>
          <a:noFill/>
          <a:ln>
            <a:noFill/>
          </a:ln>
        </p:spPr>
        <p:txBody>
          <a:bodyPr spcFirstLastPara="1" wrap="square" lIns="91425" tIns="45700" rIns="91425" bIns="45700" anchor="t" anchorCtr="0">
            <a:spAutoFit/>
          </a:bodyPr>
          <a:lstStyle/>
          <a:p>
            <a:r>
              <a:rPr lang="en-US" sz="1800" dirty="0"/>
              <a:t>Sometimes as we work, we don’t notice the little accommodations we do with our body to get the job done, such as leaning forward to see smaller items on the computer screen instead of increasing the image or text size. Or bending our neck to look down at our mobile device instead of raising the device to eye-level. Perhaps the desk is too high and we raise our shoulders and tense up as we work. Let’s not forget that a keyboard is on the desk as well; now our wrists are bent in an unnatural angle. In addition, our forearms are resting on the edge of the desk causing “contact stress.”</a:t>
            </a:r>
          </a:p>
          <a:p>
            <a:endParaRPr lang="en-US" sz="1800" dirty="0"/>
          </a:p>
          <a:p>
            <a:r>
              <a:rPr lang="en-US" sz="1800" dirty="0"/>
              <a:t>These types of accommodations might seem minor at first glance, but they can cause discomfort and could lead to injuries. Let’s explore this further in the next slide. </a:t>
            </a:r>
            <a:endParaRPr sz="1600" b="0" i="0" u="none" strike="noStrike" cap="none" dirty="0">
              <a:solidFill>
                <a:schemeClr val="dk1"/>
              </a:solidFill>
              <a:latin typeface="Calibri"/>
              <a:ea typeface="Calibri"/>
              <a:cs typeface="Calibri"/>
              <a:sym typeface="Calibri"/>
            </a:endParaRPr>
          </a:p>
        </p:txBody>
      </p:sp>
      <p:pic>
        <p:nvPicPr>
          <p:cNvPr id="7" name="Picture 6">
            <a:extLst>
              <a:ext uri="{FF2B5EF4-FFF2-40B4-BE49-F238E27FC236}">
                <a16:creationId xmlns:a16="http://schemas.microsoft.com/office/drawing/2014/main" id="{2EC4E101-7D50-445C-9C9C-DE514EF2F8C6}"/>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32598" y="25686"/>
            <a:ext cx="5464252" cy="5869567"/>
          </a:xfrm>
          <a:prstGeom prst="rect">
            <a:avLst/>
          </a:prstGeom>
        </p:spPr>
      </p:pic>
      <p:sp>
        <p:nvSpPr>
          <p:cNvPr id="8" name="Google Shape;102;p2">
            <a:extLst>
              <a:ext uri="{FF2B5EF4-FFF2-40B4-BE49-F238E27FC236}">
                <a16:creationId xmlns:a16="http://schemas.microsoft.com/office/drawing/2014/main" id="{7D48B197-DCE5-44A1-8AA8-211E45578121}"/>
              </a:ext>
            </a:extLst>
          </p:cNvPr>
          <p:cNvSpPr txBox="1"/>
          <p:nvPr/>
        </p:nvSpPr>
        <p:spPr>
          <a:xfrm>
            <a:off x="50231" y="5941389"/>
            <a:ext cx="6334648"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EVERYDAY ERGONOMICS: </a:t>
            </a:r>
            <a:endParaRPr lang="en-US" sz="28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800" b="1" i="1" dirty="0">
                <a:solidFill>
                  <a:schemeClr val="lt1"/>
                </a:solidFill>
                <a:latin typeface="Verdana"/>
                <a:ea typeface="Verdana"/>
                <a:sym typeface="Verdana"/>
              </a:rPr>
              <a:t>risk factors</a:t>
            </a:r>
            <a:endParaRPr sz="1400" b="0" i="0" u="none" strike="noStrike" cap="none" dirty="0">
              <a:solidFill>
                <a:srgbClr val="000000"/>
              </a:solidFill>
              <a:latin typeface="Arial"/>
              <a:ea typeface="Arial"/>
              <a:cs typeface="Arial"/>
              <a:sym typeface="Arial"/>
            </a:endParaRPr>
          </a:p>
        </p:txBody>
      </p:sp>
      <p:pic>
        <p:nvPicPr>
          <p:cNvPr id="3" name="Picture 2" descr="Module 2">
            <a:extLst>
              <a:ext uri="{FF2B5EF4-FFF2-40B4-BE49-F238E27FC236}">
                <a16:creationId xmlns:a16="http://schemas.microsoft.com/office/drawing/2014/main" id="{4760ECE1-D395-49AE-BAA4-594D6F38AE88}"/>
              </a:ext>
            </a:extLst>
          </p:cNvPr>
          <p:cNvPicPr>
            <a:picLocks noChangeAspect="1"/>
          </p:cNvPicPr>
          <p:nvPr/>
        </p:nvPicPr>
        <p:blipFill>
          <a:blip r:embed="rId4"/>
          <a:stretch>
            <a:fillRect/>
          </a:stretch>
        </p:blipFill>
        <p:spPr>
          <a:xfrm>
            <a:off x="8197328" y="5917721"/>
            <a:ext cx="3971207" cy="973335"/>
          </a:xfrm>
          <a:prstGeom prst="rect">
            <a:avLst/>
          </a:prstGeom>
        </p:spPr>
      </p:pic>
    </p:spTree>
    <p:extLst>
      <p:ext uri="{BB962C8B-B14F-4D97-AF65-F5344CB8AC3E}">
        <p14:creationId xmlns:p14="http://schemas.microsoft.com/office/powerpoint/2010/main" val="25093777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0955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93DD0408-4320-75DB-670B-B00CE4FD2C8D}"/>
              </a:ext>
            </a:extLst>
          </p:cNvPr>
          <p:cNvSpPr txBox="1">
            <a:spLocks/>
          </p:cNvSpPr>
          <p:nvPr/>
        </p:nvSpPr>
        <p:spPr>
          <a:xfrm>
            <a:off x="5719156" y="276989"/>
            <a:ext cx="6274350" cy="804669"/>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mj-lt"/>
              </a:rPr>
              <a:t>Awkward Positions</a:t>
            </a:r>
          </a:p>
        </p:txBody>
      </p:sp>
      <p:sp>
        <p:nvSpPr>
          <p:cNvPr id="104" name="Google Shape;104;p2"/>
          <p:cNvSpPr txBox="1"/>
          <p:nvPr/>
        </p:nvSpPr>
        <p:spPr>
          <a:xfrm>
            <a:off x="5719156" y="1048609"/>
            <a:ext cx="6274351" cy="4878218"/>
          </a:xfrm>
          <a:prstGeom prst="rect">
            <a:avLst/>
          </a:prstGeom>
          <a:noFill/>
          <a:ln>
            <a:noFill/>
          </a:ln>
        </p:spPr>
        <p:txBody>
          <a:bodyPr spcFirstLastPara="1" wrap="square" lIns="91425" tIns="45700" rIns="91425" bIns="45700" anchor="t" anchorCtr="0">
            <a:spAutoFit/>
          </a:bodyPr>
          <a:lstStyle/>
          <a:p>
            <a:r>
              <a:rPr lang="en-US" sz="1700" dirty="0"/>
              <a:t>Let’s look at some of the things that happen within your body with the example position of leaning forward. As you lean forward:</a:t>
            </a:r>
          </a:p>
          <a:p>
            <a:endParaRPr lang="en-US" sz="1000" dirty="0"/>
          </a:p>
          <a:p>
            <a:pPr marL="285750" indent="-285750">
              <a:buFont typeface="Arial" panose="020B0604020202020204" pitchFamily="34" charset="0"/>
              <a:buChar char="•"/>
            </a:pPr>
            <a:r>
              <a:rPr lang="en-US" sz="1700" dirty="0"/>
              <a:t>Your shoulders and upper/mid back round forward. This position pulls the muscles in your upper/mid back taut, stressing them as you hold that position. As your back is rounded, your chest muscles are shortened, causing tightness or stiffness in the front of your body.</a:t>
            </a:r>
          </a:p>
          <a:p>
            <a:pPr marL="285750" indent="-285750">
              <a:buFont typeface="Arial" panose="020B0604020202020204" pitchFamily="34" charset="0"/>
              <a:buChar char="•"/>
            </a:pPr>
            <a:r>
              <a:rPr lang="en-US" sz="1700" dirty="0"/>
              <a:t>Your shoulders may also lift up, causing muscles in your neck and shoulders to remain in a contracted, tightened position. </a:t>
            </a:r>
          </a:p>
          <a:p>
            <a:pPr marL="285750" indent="-285750">
              <a:buFont typeface="Arial" panose="020B0604020202020204" pitchFamily="34" charset="0"/>
              <a:buChar char="•"/>
            </a:pPr>
            <a:r>
              <a:rPr lang="en-US" sz="1700" dirty="0"/>
              <a:t>Your chin may jut forward, putting stress on neck muscles</a:t>
            </a:r>
          </a:p>
          <a:p>
            <a:pPr marL="285750" indent="-285750">
              <a:buFont typeface="Arial" panose="020B0604020202020204" pitchFamily="34" charset="0"/>
              <a:buChar char="•"/>
            </a:pPr>
            <a:r>
              <a:rPr lang="en-US" sz="1700" dirty="0"/>
              <a:t>Your neck will extend back, straining muscles and joints.</a:t>
            </a:r>
          </a:p>
          <a:p>
            <a:pPr marL="285750" indent="-285750">
              <a:buFont typeface="Arial" panose="020B0604020202020204" pitchFamily="34" charset="0"/>
              <a:buChar char="•"/>
            </a:pPr>
            <a:r>
              <a:rPr lang="en-US" sz="1700" dirty="0"/>
              <a:t>Your abdominal muscles are most likely not actively engaged, putting stress on the low back. </a:t>
            </a:r>
          </a:p>
          <a:p>
            <a:endParaRPr lang="en-US" sz="1200" dirty="0"/>
          </a:p>
          <a:p>
            <a:r>
              <a:rPr lang="en-US" sz="1700" dirty="0"/>
              <a:t>Let’s take a look at body alignments in the video in the next slide.</a:t>
            </a:r>
            <a:endParaRPr sz="1700" b="0" i="0" u="none" strike="noStrike" cap="none" dirty="0">
              <a:solidFill>
                <a:schemeClr val="dk1"/>
              </a:solidFill>
              <a:latin typeface="Calibri"/>
              <a:ea typeface="Calibri"/>
              <a:cs typeface="Calibri"/>
              <a:sym typeface="Calibri"/>
            </a:endParaRPr>
          </a:p>
        </p:txBody>
      </p:sp>
      <p:pic>
        <p:nvPicPr>
          <p:cNvPr id="7" name="Picture 6">
            <a:extLst>
              <a:ext uri="{FF2B5EF4-FFF2-40B4-BE49-F238E27FC236}">
                <a16:creationId xmlns:a16="http://schemas.microsoft.com/office/drawing/2014/main" id="{2EC4E101-7D50-445C-9C9C-DE514EF2F8C6}"/>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32598" y="25686"/>
            <a:ext cx="5464251" cy="5869567"/>
          </a:xfrm>
          <a:prstGeom prst="rect">
            <a:avLst/>
          </a:prstGeom>
        </p:spPr>
      </p:pic>
      <p:sp>
        <p:nvSpPr>
          <p:cNvPr id="8" name="Google Shape;102;p2">
            <a:extLst>
              <a:ext uri="{FF2B5EF4-FFF2-40B4-BE49-F238E27FC236}">
                <a16:creationId xmlns:a16="http://schemas.microsoft.com/office/drawing/2014/main" id="{7D48B197-DCE5-44A1-8AA8-211E45578121}"/>
              </a:ext>
            </a:extLst>
          </p:cNvPr>
          <p:cNvSpPr txBox="1"/>
          <p:nvPr/>
        </p:nvSpPr>
        <p:spPr>
          <a:xfrm>
            <a:off x="50231" y="5941389"/>
            <a:ext cx="6334648"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EVERYDAY ERGONOMICS: </a:t>
            </a:r>
            <a:endParaRPr lang="en-US" sz="28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800" b="1" i="1" dirty="0">
                <a:solidFill>
                  <a:schemeClr val="lt1"/>
                </a:solidFill>
                <a:latin typeface="Verdana"/>
                <a:ea typeface="Verdana"/>
                <a:sym typeface="Verdana"/>
              </a:rPr>
              <a:t>risk factors</a:t>
            </a:r>
            <a:endParaRPr sz="1400" b="0" i="0" u="none" strike="noStrike" cap="none" dirty="0">
              <a:solidFill>
                <a:srgbClr val="000000"/>
              </a:solidFill>
              <a:latin typeface="Arial"/>
              <a:ea typeface="Arial"/>
              <a:cs typeface="Arial"/>
              <a:sym typeface="Arial"/>
            </a:endParaRPr>
          </a:p>
        </p:txBody>
      </p:sp>
      <p:pic>
        <p:nvPicPr>
          <p:cNvPr id="3" name="Picture 2" descr="Module 2">
            <a:extLst>
              <a:ext uri="{FF2B5EF4-FFF2-40B4-BE49-F238E27FC236}">
                <a16:creationId xmlns:a16="http://schemas.microsoft.com/office/drawing/2014/main" id="{4760ECE1-D395-49AE-BAA4-594D6F38AE88}"/>
              </a:ext>
            </a:extLst>
          </p:cNvPr>
          <p:cNvPicPr>
            <a:picLocks noChangeAspect="1"/>
          </p:cNvPicPr>
          <p:nvPr/>
        </p:nvPicPr>
        <p:blipFill>
          <a:blip r:embed="rId4"/>
          <a:stretch>
            <a:fillRect/>
          </a:stretch>
        </p:blipFill>
        <p:spPr>
          <a:xfrm>
            <a:off x="8197328" y="5917721"/>
            <a:ext cx="3971207" cy="973335"/>
          </a:xfrm>
          <a:prstGeom prst="rect">
            <a:avLst/>
          </a:prstGeom>
        </p:spPr>
      </p:pic>
    </p:spTree>
    <p:extLst>
      <p:ext uri="{BB962C8B-B14F-4D97-AF65-F5344CB8AC3E}">
        <p14:creationId xmlns:p14="http://schemas.microsoft.com/office/powerpoint/2010/main" val="16681117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4">
            <a:extLst>
              <a:ext uri="{C183D7F6-B498-43B3-948B-1728B52AA6E4}">
                <adec:decorative xmlns:adec="http://schemas.microsoft.com/office/drawing/2017/decorative" val="1"/>
              </a:ext>
            </a:extLst>
          </p:cNvPr>
          <p:cNvSpPr/>
          <p:nvPr/>
        </p:nvSpPr>
        <p:spPr>
          <a:xfrm>
            <a:off x="0" y="5848778"/>
            <a:ext cx="12192000" cy="1000125"/>
          </a:xfrm>
          <a:prstGeom prst="rect">
            <a:avLst/>
          </a:prstGeom>
          <a:solidFill>
            <a:srgbClr val="0955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 name="Rectangle 2">
            <a:extLst>
              <a:ext uri="{FF2B5EF4-FFF2-40B4-BE49-F238E27FC236}">
                <a16:creationId xmlns:a16="http://schemas.microsoft.com/office/drawing/2014/main" id="{A49D5436-BD26-4DE8-B1B3-0C62F0176845}"/>
              </a:ext>
            </a:extLst>
          </p:cNvPr>
          <p:cNvSpPr/>
          <p:nvPr/>
        </p:nvSpPr>
        <p:spPr>
          <a:xfrm>
            <a:off x="0" y="29200"/>
            <a:ext cx="12192000" cy="582292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Video: </a:t>
            </a:r>
            <a:r>
              <a:rPr lang="en-US" sz="4400" dirty="0">
                <a:hlinkClick r:id="rId3"/>
              </a:rPr>
              <a:t>The Neutral Posture</a:t>
            </a:r>
            <a:endParaRPr lang="en-US" sz="4400" dirty="0"/>
          </a:p>
        </p:txBody>
      </p:sp>
      <p:sp>
        <p:nvSpPr>
          <p:cNvPr id="6" name="Google Shape;102;p2">
            <a:extLst>
              <a:ext uri="{FF2B5EF4-FFF2-40B4-BE49-F238E27FC236}">
                <a16:creationId xmlns:a16="http://schemas.microsoft.com/office/drawing/2014/main" id="{9D6F638D-1981-40B1-BF2C-D47F3603D751}"/>
              </a:ext>
            </a:extLst>
          </p:cNvPr>
          <p:cNvSpPr txBox="1"/>
          <p:nvPr/>
        </p:nvSpPr>
        <p:spPr>
          <a:xfrm>
            <a:off x="26785" y="5882774"/>
            <a:ext cx="6334648"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EVERYDAY ERGONOMICS: </a:t>
            </a:r>
            <a:endParaRPr lang="en-US" sz="28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800" b="1" i="1" dirty="0">
                <a:solidFill>
                  <a:schemeClr val="lt1"/>
                </a:solidFill>
                <a:latin typeface="Verdana"/>
                <a:ea typeface="Verdana"/>
                <a:sym typeface="Verdana"/>
              </a:rPr>
              <a:t>Risk factors</a:t>
            </a:r>
            <a:endParaRPr sz="1400" b="0" i="0" u="none" strike="noStrike" cap="none" dirty="0">
              <a:solidFill>
                <a:srgbClr val="000000"/>
              </a:solidFill>
              <a:latin typeface="Arial"/>
              <a:ea typeface="Arial"/>
              <a:cs typeface="Arial"/>
              <a:sym typeface="Arial"/>
            </a:endParaRPr>
          </a:p>
        </p:txBody>
      </p:sp>
      <p:pic>
        <p:nvPicPr>
          <p:cNvPr id="2" name="Picture 1" descr="Module 2">
            <a:extLst>
              <a:ext uri="{FF2B5EF4-FFF2-40B4-BE49-F238E27FC236}">
                <a16:creationId xmlns:a16="http://schemas.microsoft.com/office/drawing/2014/main" id="{CA79249D-8C79-C37F-2D2F-095B5B81C7B5}"/>
              </a:ext>
            </a:extLst>
          </p:cNvPr>
          <p:cNvPicPr>
            <a:picLocks noChangeAspect="1"/>
          </p:cNvPicPr>
          <p:nvPr/>
        </p:nvPicPr>
        <p:blipFill>
          <a:blip r:embed="rId4"/>
          <a:stretch>
            <a:fillRect/>
          </a:stretch>
        </p:blipFill>
        <p:spPr>
          <a:xfrm>
            <a:off x="8197328" y="5863931"/>
            <a:ext cx="3971207" cy="973335"/>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0955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A0779731-82D2-3922-389C-BC603CCB55F6}"/>
              </a:ext>
            </a:extLst>
          </p:cNvPr>
          <p:cNvSpPr txBox="1">
            <a:spLocks/>
          </p:cNvSpPr>
          <p:nvPr/>
        </p:nvSpPr>
        <p:spPr>
          <a:xfrm>
            <a:off x="5719156" y="276989"/>
            <a:ext cx="6274350" cy="804669"/>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mj-lt"/>
              </a:rPr>
              <a:t>Contact Stress</a:t>
            </a:r>
          </a:p>
        </p:txBody>
      </p:sp>
      <p:sp>
        <p:nvSpPr>
          <p:cNvPr id="104" name="Google Shape;104;p2"/>
          <p:cNvSpPr txBox="1"/>
          <p:nvPr/>
        </p:nvSpPr>
        <p:spPr>
          <a:xfrm>
            <a:off x="5719156" y="1059625"/>
            <a:ext cx="6274351" cy="4847440"/>
          </a:xfrm>
          <a:prstGeom prst="rect">
            <a:avLst/>
          </a:prstGeom>
          <a:noFill/>
          <a:ln>
            <a:noFill/>
          </a:ln>
        </p:spPr>
        <p:txBody>
          <a:bodyPr spcFirstLastPara="1" wrap="square" lIns="91425" tIns="45700" rIns="91425" bIns="45700" anchor="t" anchorCtr="0">
            <a:spAutoFit/>
          </a:bodyPr>
          <a:lstStyle/>
          <a:p>
            <a:r>
              <a:rPr lang="en-US" sz="1800" dirty="0"/>
              <a:t>Contact stress can occur externally or internally in the body.</a:t>
            </a:r>
          </a:p>
          <a:p>
            <a:endParaRPr lang="en-US" sz="1050" dirty="0"/>
          </a:p>
          <a:p>
            <a:r>
              <a:rPr lang="en-US" sz="1800" dirty="0"/>
              <a:t>External contact stress is when your body is in contact with a component of your workspace. For example, as you use your keyboard, your wrists or forearms rest against the hard edge of a desk or table. Or as you are sitting, your legs press against the edge of a chair. Short-term contact might only result in some discomfort, but accumulation over time can lead to injury. </a:t>
            </a:r>
          </a:p>
          <a:p>
            <a:endParaRPr lang="en-US" sz="1050" dirty="0"/>
          </a:p>
          <a:p>
            <a:r>
              <a:rPr lang="en-US" sz="1800" dirty="0"/>
              <a:t>Internal stress occurs when a tendon, nerve, or blood vessel is stretched or bent around a bone or tendon. Carpal tunnel syndrome, a common hand-wrist injury, is a common example of this type of stress. It is often associated with sustained computer use with the worksurface edge pressing against the bottom of the wrist. This can compress and injure the medial nerve and in time, can lead to symptoms of numbness, tingling, and weakness in that hand or arm.</a:t>
            </a:r>
            <a:endParaRPr sz="1600" b="0" i="0" u="none" strike="noStrike" cap="none" dirty="0">
              <a:solidFill>
                <a:schemeClr val="dk1"/>
              </a:solidFill>
              <a:latin typeface="Calibri"/>
              <a:ea typeface="Calibri"/>
              <a:cs typeface="Calibri"/>
              <a:sym typeface="Calibri"/>
            </a:endParaRPr>
          </a:p>
        </p:txBody>
      </p:sp>
      <p:pic>
        <p:nvPicPr>
          <p:cNvPr id="7" name="Picture 6">
            <a:extLst>
              <a:ext uri="{FF2B5EF4-FFF2-40B4-BE49-F238E27FC236}">
                <a16:creationId xmlns:a16="http://schemas.microsoft.com/office/drawing/2014/main" id="{2EC4E101-7D50-445C-9C9C-DE514EF2F8C6}"/>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32598" y="25686"/>
            <a:ext cx="5464251" cy="5869566"/>
          </a:xfrm>
          <a:prstGeom prst="rect">
            <a:avLst/>
          </a:prstGeom>
        </p:spPr>
      </p:pic>
      <p:sp>
        <p:nvSpPr>
          <p:cNvPr id="8" name="Google Shape;102;p2">
            <a:extLst>
              <a:ext uri="{FF2B5EF4-FFF2-40B4-BE49-F238E27FC236}">
                <a16:creationId xmlns:a16="http://schemas.microsoft.com/office/drawing/2014/main" id="{7D48B197-DCE5-44A1-8AA8-211E45578121}"/>
              </a:ext>
            </a:extLst>
          </p:cNvPr>
          <p:cNvSpPr txBox="1"/>
          <p:nvPr/>
        </p:nvSpPr>
        <p:spPr>
          <a:xfrm>
            <a:off x="50231" y="5941389"/>
            <a:ext cx="6334648"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EVERYDAY ERGONOMICS: </a:t>
            </a:r>
            <a:endParaRPr lang="en-US" sz="28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800" b="1" i="1" dirty="0">
                <a:solidFill>
                  <a:schemeClr val="lt1"/>
                </a:solidFill>
                <a:latin typeface="Verdana"/>
                <a:ea typeface="Verdana"/>
                <a:sym typeface="Verdana"/>
              </a:rPr>
              <a:t>risk factors</a:t>
            </a:r>
            <a:endParaRPr sz="1400" b="0" i="0" u="none" strike="noStrike" cap="none" dirty="0">
              <a:solidFill>
                <a:srgbClr val="000000"/>
              </a:solidFill>
              <a:latin typeface="Arial"/>
              <a:ea typeface="Arial"/>
              <a:cs typeface="Arial"/>
              <a:sym typeface="Arial"/>
            </a:endParaRPr>
          </a:p>
        </p:txBody>
      </p:sp>
      <p:pic>
        <p:nvPicPr>
          <p:cNvPr id="3" name="Picture 2" descr="Module 2">
            <a:extLst>
              <a:ext uri="{FF2B5EF4-FFF2-40B4-BE49-F238E27FC236}">
                <a16:creationId xmlns:a16="http://schemas.microsoft.com/office/drawing/2014/main" id="{4760ECE1-D395-49AE-BAA4-594D6F38AE88}"/>
              </a:ext>
            </a:extLst>
          </p:cNvPr>
          <p:cNvPicPr>
            <a:picLocks noChangeAspect="1"/>
          </p:cNvPicPr>
          <p:nvPr/>
        </p:nvPicPr>
        <p:blipFill>
          <a:blip r:embed="rId4"/>
          <a:stretch>
            <a:fillRect/>
          </a:stretch>
        </p:blipFill>
        <p:spPr>
          <a:xfrm>
            <a:off x="8197328" y="5917721"/>
            <a:ext cx="3971207" cy="973335"/>
          </a:xfrm>
          <a:prstGeom prst="rect">
            <a:avLst/>
          </a:prstGeom>
        </p:spPr>
      </p:pic>
    </p:spTree>
    <p:extLst>
      <p:ext uri="{BB962C8B-B14F-4D97-AF65-F5344CB8AC3E}">
        <p14:creationId xmlns:p14="http://schemas.microsoft.com/office/powerpoint/2010/main" val="7534689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0955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100759E7-5115-0897-B08D-21297ED711B1}"/>
              </a:ext>
            </a:extLst>
          </p:cNvPr>
          <p:cNvSpPr>
            <a:spLocks noGrp="1"/>
          </p:cNvSpPr>
          <p:nvPr>
            <p:ph type="title" idx="4294967295"/>
          </p:nvPr>
        </p:nvSpPr>
        <p:spPr>
          <a:xfrm>
            <a:off x="5719156" y="276989"/>
            <a:ext cx="6274350" cy="804669"/>
          </a:xfrm>
        </p:spPr>
        <p:txBody>
          <a:bodyPr anchor="t">
            <a:normAutofit/>
          </a:bodyPr>
          <a:lstStyle/>
          <a:p>
            <a:r>
              <a:rPr lang="en-US" sz="3200" dirty="0">
                <a:latin typeface="+mj-lt"/>
              </a:rPr>
              <a:t>Disclaimer</a:t>
            </a:r>
          </a:p>
        </p:txBody>
      </p:sp>
      <p:sp>
        <p:nvSpPr>
          <p:cNvPr id="104" name="Google Shape;104;p2"/>
          <p:cNvSpPr txBox="1"/>
          <p:nvPr/>
        </p:nvSpPr>
        <p:spPr>
          <a:xfrm>
            <a:off x="5719156" y="1081658"/>
            <a:ext cx="6274351" cy="2585283"/>
          </a:xfrm>
          <a:prstGeom prst="rect">
            <a:avLst/>
          </a:prstGeom>
          <a:noFill/>
          <a:ln>
            <a:noFill/>
          </a:ln>
        </p:spPr>
        <p:txBody>
          <a:bodyPr spcFirstLastPara="1" wrap="square" lIns="91425" tIns="45700" rIns="91425" bIns="45700" anchor="t" anchorCtr="0">
            <a:spAutoFit/>
          </a:bodyPr>
          <a:lstStyle/>
          <a:p>
            <a:r>
              <a:rPr lang="en-US" sz="1800" dirty="0"/>
              <a:t>This training course is designed to help you understand the purpose of workplace ergonomics. It should not be considered a substitute for any provisions of the Oregon Safe Employment Act or for any standards issued by Oregon OSHA. This course does not fulfill employee safety training requirements found in Oregon OSHA rules. Manufacturers, products, or services displayed in this material are for informational purposes only and do not constitute an endorsement by Oregon OSHA.</a:t>
            </a:r>
          </a:p>
        </p:txBody>
      </p:sp>
      <p:sp>
        <p:nvSpPr>
          <p:cNvPr id="102" name="Google Shape;102;p2"/>
          <p:cNvSpPr txBox="1"/>
          <p:nvPr/>
        </p:nvSpPr>
        <p:spPr>
          <a:xfrm>
            <a:off x="50231" y="5941389"/>
            <a:ext cx="6334648"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EVERYDAY ERGONOMICS: </a:t>
            </a:r>
            <a:endParaRPr lang="en-US" sz="28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800" b="1" i="1" dirty="0">
                <a:solidFill>
                  <a:schemeClr val="lt1"/>
                </a:solidFill>
                <a:latin typeface="Verdana"/>
                <a:ea typeface="Verdana"/>
                <a:sym typeface="Verdana"/>
              </a:rPr>
              <a:t>introduction</a:t>
            </a:r>
            <a:endParaRPr sz="1400" b="0" i="0" u="none" strike="noStrike" cap="none" dirty="0">
              <a:solidFill>
                <a:srgbClr val="000000"/>
              </a:solidFill>
              <a:latin typeface="Arial"/>
              <a:ea typeface="Arial"/>
              <a:cs typeface="Arial"/>
              <a:sym typeface="Arial"/>
            </a:endParaRPr>
          </a:p>
        </p:txBody>
      </p:sp>
      <p:pic>
        <p:nvPicPr>
          <p:cNvPr id="5" name="Picture 4">
            <a:extLst>
              <a:ext uri="{FF2B5EF4-FFF2-40B4-BE49-F238E27FC236}">
                <a16:creationId xmlns:a16="http://schemas.microsoft.com/office/drawing/2014/main" id="{4C444ACC-30DD-4F65-8632-D8758BA7C548}"/>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18344" y="15851"/>
            <a:ext cx="5477160" cy="5900141"/>
          </a:xfrm>
          <a:prstGeom prst="rect">
            <a:avLst/>
          </a:prstGeom>
        </p:spPr>
      </p:pic>
      <p:pic>
        <p:nvPicPr>
          <p:cNvPr id="4" name="Picture 3" descr="Module 1">
            <a:extLst>
              <a:ext uri="{FF2B5EF4-FFF2-40B4-BE49-F238E27FC236}">
                <a16:creationId xmlns:a16="http://schemas.microsoft.com/office/drawing/2014/main" id="{3676CD5A-4C84-4FFF-9B7E-6D125CA0836A}"/>
              </a:ext>
            </a:extLst>
          </p:cNvPr>
          <p:cNvPicPr>
            <a:picLocks noChangeAspect="1"/>
          </p:cNvPicPr>
          <p:nvPr/>
        </p:nvPicPr>
        <p:blipFill>
          <a:blip r:embed="rId4"/>
          <a:stretch>
            <a:fillRect/>
          </a:stretch>
        </p:blipFill>
        <p:spPr>
          <a:xfrm>
            <a:off x="8186571" y="5926346"/>
            <a:ext cx="3976715" cy="974685"/>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0955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9F532D20-0A6A-192F-E9C6-52072257B5C0}"/>
              </a:ext>
            </a:extLst>
          </p:cNvPr>
          <p:cNvSpPr txBox="1">
            <a:spLocks/>
          </p:cNvSpPr>
          <p:nvPr/>
        </p:nvSpPr>
        <p:spPr>
          <a:xfrm>
            <a:off x="5719156" y="276989"/>
            <a:ext cx="6274350" cy="804669"/>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mj-lt"/>
              </a:rPr>
              <a:t>Repetitive Motions</a:t>
            </a:r>
          </a:p>
        </p:txBody>
      </p:sp>
      <p:sp>
        <p:nvSpPr>
          <p:cNvPr id="104" name="Google Shape;104;p2"/>
          <p:cNvSpPr txBox="1"/>
          <p:nvPr/>
        </p:nvSpPr>
        <p:spPr>
          <a:xfrm>
            <a:off x="5719156" y="1004538"/>
            <a:ext cx="6274351" cy="4524275"/>
          </a:xfrm>
          <a:prstGeom prst="rect">
            <a:avLst/>
          </a:prstGeom>
          <a:noFill/>
          <a:ln>
            <a:noFill/>
          </a:ln>
        </p:spPr>
        <p:txBody>
          <a:bodyPr spcFirstLastPara="1" wrap="square" lIns="91425" tIns="45700" rIns="91425" bIns="45700" anchor="t" anchorCtr="0">
            <a:spAutoFit/>
          </a:bodyPr>
          <a:lstStyle/>
          <a:p>
            <a:r>
              <a:rPr lang="en-US" sz="1800" dirty="0"/>
              <a:t>Performing a movement repetitively can eventually cause discomfort and injury, especially if that movement is not performed with the best working posture, work surface layout, and working conditions. For example, your data entry job requires long periods of using a 10-key number pad and mouse with your right hand. This repetitive finger and hand movement, coupled with improper wrist alignment, can lead to discomfort and even injury. </a:t>
            </a:r>
          </a:p>
          <a:p>
            <a:endParaRPr lang="en-US" sz="1800" dirty="0"/>
          </a:p>
          <a:p>
            <a:r>
              <a:rPr lang="en-US" sz="1800" dirty="0"/>
              <a:t>In this example, to decrease the repetitiveness and avoid overuse, you could use your left hand to control the mouse and your right hand on the keyboard. Alternating the workload on each hand can help avoid repetitive motion injuries. You could also change the type of mouse to a more ergonomically friendly version such as a “handshake” or vertical one which will help your wrist remain straight.</a:t>
            </a:r>
            <a:endParaRPr sz="1600" b="0" i="0" u="none" strike="noStrike" cap="none" dirty="0">
              <a:solidFill>
                <a:schemeClr val="dk1"/>
              </a:solidFill>
              <a:latin typeface="Calibri"/>
              <a:ea typeface="Calibri"/>
              <a:cs typeface="Calibri"/>
              <a:sym typeface="Calibri"/>
            </a:endParaRPr>
          </a:p>
        </p:txBody>
      </p:sp>
      <p:pic>
        <p:nvPicPr>
          <p:cNvPr id="7" name="Picture 6">
            <a:extLst>
              <a:ext uri="{FF2B5EF4-FFF2-40B4-BE49-F238E27FC236}">
                <a16:creationId xmlns:a16="http://schemas.microsoft.com/office/drawing/2014/main" id="{2EC4E101-7D50-445C-9C9C-DE514EF2F8C6}"/>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32598" y="25686"/>
            <a:ext cx="5464250" cy="5869566"/>
          </a:xfrm>
          <a:prstGeom prst="rect">
            <a:avLst/>
          </a:prstGeom>
        </p:spPr>
      </p:pic>
      <p:sp>
        <p:nvSpPr>
          <p:cNvPr id="8" name="Google Shape;102;p2">
            <a:extLst>
              <a:ext uri="{FF2B5EF4-FFF2-40B4-BE49-F238E27FC236}">
                <a16:creationId xmlns:a16="http://schemas.microsoft.com/office/drawing/2014/main" id="{7D48B197-DCE5-44A1-8AA8-211E45578121}"/>
              </a:ext>
            </a:extLst>
          </p:cNvPr>
          <p:cNvSpPr txBox="1"/>
          <p:nvPr/>
        </p:nvSpPr>
        <p:spPr>
          <a:xfrm>
            <a:off x="50231" y="5941389"/>
            <a:ext cx="6334648"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EVERYDAY ERGONOMICS: </a:t>
            </a:r>
            <a:endParaRPr lang="en-US" sz="28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800" b="1" i="1" dirty="0">
                <a:solidFill>
                  <a:schemeClr val="lt1"/>
                </a:solidFill>
                <a:latin typeface="Verdana"/>
                <a:ea typeface="Verdana"/>
                <a:sym typeface="Verdana"/>
              </a:rPr>
              <a:t>risk factors</a:t>
            </a:r>
            <a:endParaRPr sz="1400" b="0" i="0" u="none" strike="noStrike" cap="none" dirty="0">
              <a:solidFill>
                <a:srgbClr val="000000"/>
              </a:solidFill>
              <a:latin typeface="Arial"/>
              <a:ea typeface="Arial"/>
              <a:cs typeface="Arial"/>
              <a:sym typeface="Arial"/>
            </a:endParaRPr>
          </a:p>
        </p:txBody>
      </p:sp>
      <p:pic>
        <p:nvPicPr>
          <p:cNvPr id="3" name="Picture 2" descr="Module 2">
            <a:extLst>
              <a:ext uri="{FF2B5EF4-FFF2-40B4-BE49-F238E27FC236}">
                <a16:creationId xmlns:a16="http://schemas.microsoft.com/office/drawing/2014/main" id="{4760ECE1-D395-49AE-BAA4-594D6F38AE88}"/>
              </a:ext>
            </a:extLst>
          </p:cNvPr>
          <p:cNvPicPr>
            <a:picLocks noChangeAspect="1"/>
          </p:cNvPicPr>
          <p:nvPr/>
        </p:nvPicPr>
        <p:blipFill>
          <a:blip r:embed="rId4"/>
          <a:stretch>
            <a:fillRect/>
          </a:stretch>
        </p:blipFill>
        <p:spPr>
          <a:xfrm>
            <a:off x="8197328" y="5917721"/>
            <a:ext cx="3971207" cy="973335"/>
          </a:xfrm>
          <a:prstGeom prst="rect">
            <a:avLst/>
          </a:prstGeom>
        </p:spPr>
      </p:pic>
    </p:spTree>
    <p:extLst>
      <p:ext uri="{BB962C8B-B14F-4D97-AF65-F5344CB8AC3E}">
        <p14:creationId xmlns:p14="http://schemas.microsoft.com/office/powerpoint/2010/main" val="22211325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0955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7058CAEF-A0A5-B6AD-139F-D5A94D282428}"/>
              </a:ext>
            </a:extLst>
          </p:cNvPr>
          <p:cNvSpPr txBox="1">
            <a:spLocks/>
          </p:cNvSpPr>
          <p:nvPr/>
        </p:nvSpPr>
        <p:spPr>
          <a:xfrm>
            <a:off x="5719156" y="276989"/>
            <a:ext cx="6274350" cy="804669"/>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mj-lt"/>
              </a:rPr>
              <a:t>Excessive Use of Force</a:t>
            </a:r>
          </a:p>
        </p:txBody>
      </p:sp>
      <p:sp>
        <p:nvSpPr>
          <p:cNvPr id="104" name="Google Shape;104;p2"/>
          <p:cNvSpPr txBox="1"/>
          <p:nvPr/>
        </p:nvSpPr>
        <p:spPr>
          <a:xfrm>
            <a:off x="5719156" y="1037589"/>
            <a:ext cx="6274351" cy="2308284"/>
          </a:xfrm>
          <a:prstGeom prst="rect">
            <a:avLst/>
          </a:prstGeom>
          <a:noFill/>
          <a:ln>
            <a:noFill/>
          </a:ln>
        </p:spPr>
        <p:txBody>
          <a:bodyPr spcFirstLastPara="1" wrap="square" lIns="91425" tIns="45700" rIns="91425" bIns="45700" anchor="t" anchorCtr="0">
            <a:spAutoFit/>
          </a:bodyPr>
          <a:lstStyle/>
          <a:p>
            <a:r>
              <a:rPr lang="en-US" sz="1800" dirty="0"/>
              <a:t>A physical movement that requires muscular effort is considered an exertion. The more muscular effort required, the more forceful the exertion. A common method of rating the perceived forceful exertion levels is shown to the left. Consistently performing exertions in the “Hard” category and above (in the 5-10 range) increases the worker’s risk of injury if they are not implementing proper techniques and devices to assist with the tasks that require such exertions.</a:t>
            </a:r>
            <a:endParaRPr sz="1800" b="0" i="0" u="none" strike="noStrike" cap="none" dirty="0">
              <a:solidFill>
                <a:schemeClr val="dk1"/>
              </a:solidFill>
              <a:latin typeface="Calibri"/>
              <a:ea typeface="Calibri"/>
              <a:cs typeface="Calibri"/>
              <a:sym typeface="Calibri"/>
            </a:endParaRPr>
          </a:p>
        </p:txBody>
      </p:sp>
      <p:pic>
        <p:nvPicPr>
          <p:cNvPr id="7" name="Picture 6" descr="Chart for rating &quot;perceived forceful exertion&quot;">
            <a:extLst>
              <a:ext uri="{FF2B5EF4-FFF2-40B4-BE49-F238E27FC236}">
                <a16:creationId xmlns:a16="http://schemas.microsoft.com/office/drawing/2014/main" id="{2EC4E101-7D50-445C-9C9C-DE514EF2F8C6}"/>
              </a:ext>
              <a:ext uri="{C183D7F6-B498-43B3-948B-1728B52AA6E4}">
                <adec:decorative xmlns:adec="http://schemas.microsoft.com/office/drawing/2017/decorative" val="0"/>
              </a:ext>
            </a:extLst>
          </p:cNvPr>
          <p:cNvPicPr>
            <a:picLocks noChangeAspect="1"/>
          </p:cNvPicPr>
          <p:nvPr/>
        </p:nvPicPr>
        <p:blipFill>
          <a:blip r:embed="rId3"/>
          <a:srcRect/>
          <a:stretch/>
        </p:blipFill>
        <p:spPr>
          <a:xfrm>
            <a:off x="32598" y="25686"/>
            <a:ext cx="5464250" cy="5869566"/>
          </a:xfrm>
          <a:prstGeom prst="rect">
            <a:avLst/>
          </a:prstGeom>
        </p:spPr>
      </p:pic>
      <p:sp>
        <p:nvSpPr>
          <p:cNvPr id="8" name="Google Shape;102;p2">
            <a:extLst>
              <a:ext uri="{FF2B5EF4-FFF2-40B4-BE49-F238E27FC236}">
                <a16:creationId xmlns:a16="http://schemas.microsoft.com/office/drawing/2014/main" id="{7D48B197-DCE5-44A1-8AA8-211E45578121}"/>
              </a:ext>
            </a:extLst>
          </p:cNvPr>
          <p:cNvSpPr txBox="1"/>
          <p:nvPr/>
        </p:nvSpPr>
        <p:spPr>
          <a:xfrm>
            <a:off x="50231" y="5941389"/>
            <a:ext cx="6334648"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EVERYDAY ERGONOMICS: </a:t>
            </a:r>
            <a:endParaRPr lang="en-US" sz="28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800" b="1" i="1" dirty="0">
                <a:solidFill>
                  <a:schemeClr val="lt1"/>
                </a:solidFill>
                <a:latin typeface="Verdana"/>
                <a:ea typeface="Verdana"/>
                <a:sym typeface="Verdana"/>
              </a:rPr>
              <a:t>risk factors</a:t>
            </a:r>
            <a:endParaRPr sz="1400" b="0" i="0" u="none" strike="noStrike" cap="none" dirty="0">
              <a:solidFill>
                <a:srgbClr val="000000"/>
              </a:solidFill>
              <a:latin typeface="Arial"/>
              <a:ea typeface="Arial"/>
              <a:cs typeface="Arial"/>
              <a:sym typeface="Arial"/>
            </a:endParaRPr>
          </a:p>
        </p:txBody>
      </p:sp>
      <p:pic>
        <p:nvPicPr>
          <p:cNvPr id="3" name="Picture 2" descr="Module 2">
            <a:extLst>
              <a:ext uri="{FF2B5EF4-FFF2-40B4-BE49-F238E27FC236}">
                <a16:creationId xmlns:a16="http://schemas.microsoft.com/office/drawing/2014/main" id="{4760ECE1-D395-49AE-BAA4-594D6F38AE88}"/>
              </a:ext>
            </a:extLst>
          </p:cNvPr>
          <p:cNvPicPr>
            <a:picLocks noChangeAspect="1"/>
          </p:cNvPicPr>
          <p:nvPr/>
        </p:nvPicPr>
        <p:blipFill>
          <a:blip r:embed="rId4"/>
          <a:stretch>
            <a:fillRect/>
          </a:stretch>
        </p:blipFill>
        <p:spPr>
          <a:xfrm>
            <a:off x="8197328" y="5917721"/>
            <a:ext cx="3971207" cy="973335"/>
          </a:xfrm>
          <a:prstGeom prst="rect">
            <a:avLst/>
          </a:prstGeom>
        </p:spPr>
      </p:pic>
    </p:spTree>
    <p:extLst>
      <p:ext uri="{BB962C8B-B14F-4D97-AF65-F5344CB8AC3E}">
        <p14:creationId xmlns:p14="http://schemas.microsoft.com/office/powerpoint/2010/main" val="26122329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0955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DB150D36-C42B-DE91-7001-F8FDA7C4871C}"/>
              </a:ext>
            </a:extLst>
          </p:cNvPr>
          <p:cNvSpPr txBox="1">
            <a:spLocks/>
          </p:cNvSpPr>
          <p:nvPr/>
        </p:nvSpPr>
        <p:spPr>
          <a:xfrm>
            <a:off x="5719156" y="276989"/>
            <a:ext cx="6274350" cy="804669"/>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mj-lt"/>
              </a:rPr>
              <a:t>Temperature</a:t>
            </a:r>
          </a:p>
        </p:txBody>
      </p:sp>
      <p:sp>
        <p:nvSpPr>
          <p:cNvPr id="104" name="Google Shape;104;p2"/>
          <p:cNvSpPr txBox="1"/>
          <p:nvPr/>
        </p:nvSpPr>
        <p:spPr>
          <a:xfrm>
            <a:off x="5719156" y="1015555"/>
            <a:ext cx="6274351" cy="3970277"/>
          </a:xfrm>
          <a:prstGeom prst="rect">
            <a:avLst/>
          </a:prstGeom>
          <a:noFill/>
          <a:ln>
            <a:noFill/>
          </a:ln>
        </p:spPr>
        <p:txBody>
          <a:bodyPr spcFirstLastPara="1" wrap="square" lIns="91425" tIns="45700" rIns="91425" bIns="45700" anchor="t" anchorCtr="0">
            <a:spAutoFit/>
          </a:bodyPr>
          <a:lstStyle/>
          <a:p>
            <a:r>
              <a:rPr lang="en-US" sz="1600" dirty="0"/>
              <a:t>Working</a:t>
            </a:r>
            <a:r>
              <a:rPr lang="en-US" sz="1800" dirty="0"/>
              <a:t> in extreme temperatures can pose a multitude of hazards. Prolonged work in cold temperatures can result in decreased muscle strength, endurance, and sense of touch. Workers in cold environments for prolonged periods of time will notice difficulty using their fingers to operate keyboards and touch screens. Our bodies are designed to keep heat in our core to protect the organs, so the outer extremities lose heat first. </a:t>
            </a:r>
          </a:p>
          <a:p>
            <a:endParaRPr lang="en-US" sz="1800" dirty="0"/>
          </a:p>
          <a:p>
            <a:r>
              <a:rPr lang="en-US" sz="1800" dirty="0"/>
              <a:t>In contrast, prolonged work in hot temperatures can result in fatigue, sweating, reduced grip strength, and a variety of heat-related illnesses. This can decrease a worker’s ability to perform their job correctly and could lead to injuries if not addressed properly. </a:t>
            </a:r>
            <a:endParaRPr sz="1800" b="0" i="0" u="none" strike="noStrike" cap="none" dirty="0">
              <a:solidFill>
                <a:schemeClr val="dk1"/>
              </a:solidFill>
              <a:latin typeface="Calibri"/>
              <a:ea typeface="Calibri"/>
              <a:cs typeface="Calibri"/>
              <a:sym typeface="Calibri"/>
            </a:endParaRPr>
          </a:p>
        </p:txBody>
      </p:sp>
      <p:pic>
        <p:nvPicPr>
          <p:cNvPr id="7" name="Picture 6">
            <a:extLst>
              <a:ext uri="{FF2B5EF4-FFF2-40B4-BE49-F238E27FC236}">
                <a16:creationId xmlns:a16="http://schemas.microsoft.com/office/drawing/2014/main" id="{2EC4E101-7D50-445C-9C9C-DE514EF2F8C6}"/>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32598" y="25686"/>
            <a:ext cx="5464250" cy="5869565"/>
          </a:xfrm>
          <a:prstGeom prst="rect">
            <a:avLst/>
          </a:prstGeom>
        </p:spPr>
      </p:pic>
      <p:sp>
        <p:nvSpPr>
          <p:cNvPr id="8" name="Google Shape;102;p2">
            <a:extLst>
              <a:ext uri="{FF2B5EF4-FFF2-40B4-BE49-F238E27FC236}">
                <a16:creationId xmlns:a16="http://schemas.microsoft.com/office/drawing/2014/main" id="{7D48B197-DCE5-44A1-8AA8-211E45578121}"/>
              </a:ext>
            </a:extLst>
          </p:cNvPr>
          <p:cNvSpPr txBox="1"/>
          <p:nvPr/>
        </p:nvSpPr>
        <p:spPr>
          <a:xfrm>
            <a:off x="50231" y="5941389"/>
            <a:ext cx="6334648"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EVERYDAY ERGONOMICS: </a:t>
            </a:r>
            <a:endParaRPr lang="en-US" sz="28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800" b="1" i="1" dirty="0">
                <a:solidFill>
                  <a:schemeClr val="lt1"/>
                </a:solidFill>
                <a:latin typeface="Verdana"/>
                <a:ea typeface="Verdana"/>
                <a:sym typeface="Verdana"/>
              </a:rPr>
              <a:t>risk factors</a:t>
            </a:r>
            <a:endParaRPr sz="1400" b="0" i="0" u="none" strike="noStrike" cap="none" dirty="0">
              <a:solidFill>
                <a:srgbClr val="000000"/>
              </a:solidFill>
              <a:latin typeface="Arial"/>
              <a:ea typeface="Arial"/>
              <a:cs typeface="Arial"/>
              <a:sym typeface="Arial"/>
            </a:endParaRPr>
          </a:p>
        </p:txBody>
      </p:sp>
      <p:pic>
        <p:nvPicPr>
          <p:cNvPr id="3" name="Picture 2" descr="Module 2">
            <a:extLst>
              <a:ext uri="{FF2B5EF4-FFF2-40B4-BE49-F238E27FC236}">
                <a16:creationId xmlns:a16="http://schemas.microsoft.com/office/drawing/2014/main" id="{4760ECE1-D395-49AE-BAA4-594D6F38AE88}"/>
              </a:ext>
            </a:extLst>
          </p:cNvPr>
          <p:cNvPicPr>
            <a:picLocks noChangeAspect="1"/>
          </p:cNvPicPr>
          <p:nvPr/>
        </p:nvPicPr>
        <p:blipFill>
          <a:blip r:embed="rId4"/>
          <a:stretch>
            <a:fillRect/>
          </a:stretch>
        </p:blipFill>
        <p:spPr>
          <a:xfrm>
            <a:off x="8197328" y="5917721"/>
            <a:ext cx="3971207" cy="973335"/>
          </a:xfrm>
          <a:prstGeom prst="rect">
            <a:avLst/>
          </a:prstGeom>
        </p:spPr>
      </p:pic>
    </p:spTree>
    <p:extLst>
      <p:ext uri="{BB962C8B-B14F-4D97-AF65-F5344CB8AC3E}">
        <p14:creationId xmlns:p14="http://schemas.microsoft.com/office/powerpoint/2010/main" val="35965213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0955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C23D7662-93AA-ECB1-3543-ED57F5A7532F}"/>
              </a:ext>
            </a:extLst>
          </p:cNvPr>
          <p:cNvSpPr txBox="1">
            <a:spLocks/>
          </p:cNvSpPr>
          <p:nvPr/>
        </p:nvSpPr>
        <p:spPr>
          <a:xfrm>
            <a:off x="5719156" y="276989"/>
            <a:ext cx="6274350" cy="804669"/>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mj-lt"/>
              </a:rPr>
              <a:t>Overview</a:t>
            </a:r>
          </a:p>
        </p:txBody>
      </p:sp>
      <p:sp>
        <p:nvSpPr>
          <p:cNvPr id="104" name="Google Shape;104;p2"/>
          <p:cNvSpPr txBox="1"/>
          <p:nvPr/>
        </p:nvSpPr>
        <p:spPr>
          <a:xfrm>
            <a:off x="5719156" y="1026575"/>
            <a:ext cx="6274351" cy="3416279"/>
          </a:xfrm>
          <a:prstGeom prst="rect">
            <a:avLst/>
          </a:prstGeom>
          <a:noFill/>
          <a:ln>
            <a:noFill/>
          </a:ln>
        </p:spPr>
        <p:txBody>
          <a:bodyPr spcFirstLastPara="1" wrap="square" lIns="91425" tIns="45700" rIns="91425" bIns="45700" anchor="t" anchorCtr="0">
            <a:spAutoFit/>
          </a:bodyPr>
          <a:lstStyle/>
          <a:p>
            <a:r>
              <a:rPr lang="en-US" sz="1800" dirty="0"/>
              <a:t>You’ve completed Module 2! We discussed two risk factor categories, individual and ergonomic.  We addressed awkward and prolonged positions and contact stress. We learned that further discomfort and injury can occur when muscles are consistently tightened and we examined the differences between correct and incorrect body alignment. And we learned that even psychosocial aspects and temperature extremes could contribute to musculoskeletal disorders (MSDs).</a:t>
            </a:r>
          </a:p>
          <a:p>
            <a:endParaRPr lang="en-US" sz="1800" dirty="0"/>
          </a:p>
          <a:p>
            <a:r>
              <a:rPr lang="en-US" sz="1800" dirty="0"/>
              <a:t>In the next module, you’ll learn about setting up your workstation! </a:t>
            </a:r>
            <a:endParaRPr sz="1800" b="0" i="0" u="none" strike="noStrike" cap="none" dirty="0">
              <a:solidFill>
                <a:schemeClr val="dk1"/>
              </a:solidFill>
              <a:latin typeface="Calibri"/>
              <a:ea typeface="Calibri"/>
              <a:cs typeface="Calibri"/>
              <a:sym typeface="Calibri"/>
            </a:endParaRPr>
          </a:p>
        </p:txBody>
      </p:sp>
      <p:pic>
        <p:nvPicPr>
          <p:cNvPr id="7" name="Picture 6">
            <a:extLst>
              <a:ext uri="{FF2B5EF4-FFF2-40B4-BE49-F238E27FC236}">
                <a16:creationId xmlns:a16="http://schemas.microsoft.com/office/drawing/2014/main" id="{2EC4E101-7D50-445C-9C9C-DE514EF2F8C6}"/>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32598" y="25686"/>
            <a:ext cx="5464249" cy="5869565"/>
          </a:xfrm>
          <a:prstGeom prst="rect">
            <a:avLst/>
          </a:prstGeom>
        </p:spPr>
      </p:pic>
      <p:sp>
        <p:nvSpPr>
          <p:cNvPr id="8" name="Google Shape;102;p2">
            <a:extLst>
              <a:ext uri="{FF2B5EF4-FFF2-40B4-BE49-F238E27FC236}">
                <a16:creationId xmlns:a16="http://schemas.microsoft.com/office/drawing/2014/main" id="{7D48B197-DCE5-44A1-8AA8-211E45578121}"/>
              </a:ext>
            </a:extLst>
          </p:cNvPr>
          <p:cNvSpPr txBox="1"/>
          <p:nvPr/>
        </p:nvSpPr>
        <p:spPr>
          <a:xfrm>
            <a:off x="50231" y="5941389"/>
            <a:ext cx="6334648"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EVERYDAY ERGONOMICS: </a:t>
            </a:r>
            <a:endParaRPr lang="en-US" sz="28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800" b="1" i="1" dirty="0">
                <a:solidFill>
                  <a:schemeClr val="lt1"/>
                </a:solidFill>
                <a:latin typeface="Verdana"/>
                <a:ea typeface="Verdana"/>
                <a:sym typeface="Verdana"/>
              </a:rPr>
              <a:t>risk factors</a:t>
            </a:r>
            <a:endParaRPr sz="1400" b="0" i="0" u="none" strike="noStrike" cap="none" dirty="0">
              <a:solidFill>
                <a:srgbClr val="000000"/>
              </a:solidFill>
              <a:latin typeface="Arial"/>
              <a:ea typeface="Arial"/>
              <a:cs typeface="Arial"/>
              <a:sym typeface="Arial"/>
            </a:endParaRPr>
          </a:p>
        </p:txBody>
      </p:sp>
      <p:pic>
        <p:nvPicPr>
          <p:cNvPr id="3" name="Picture 2" descr="Module 2">
            <a:extLst>
              <a:ext uri="{FF2B5EF4-FFF2-40B4-BE49-F238E27FC236}">
                <a16:creationId xmlns:a16="http://schemas.microsoft.com/office/drawing/2014/main" id="{4760ECE1-D395-49AE-BAA4-594D6F38AE88}"/>
              </a:ext>
            </a:extLst>
          </p:cNvPr>
          <p:cNvPicPr>
            <a:picLocks noChangeAspect="1"/>
          </p:cNvPicPr>
          <p:nvPr/>
        </p:nvPicPr>
        <p:blipFill>
          <a:blip r:embed="rId4"/>
          <a:stretch>
            <a:fillRect/>
          </a:stretch>
        </p:blipFill>
        <p:spPr>
          <a:xfrm>
            <a:off x="8197328" y="5917721"/>
            <a:ext cx="3971207" cy="973335"/>
          </a:xfrm>
          <a:prstGeom prst="rect">
            <a:avLst/>
          </a:prstGeom>
        </p:spPr>
      </p:pic>
    </p:spTree>
    <p:extLst>
      <p:ext uri="{BB962C8B-B14F-4D97-AF65-F5344CB8AC3E}">
        <p14:creationId xmlns:p14="http://schemas.microsoft.com/office/powerpoint/2010/main" val="38109735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a:extLst>
              <a:ext uri="{C183D7F6-B498-43B3-948B-1728B52AA6E4}">
                <adec:decorative xmlns:adec="http://schemas.microsoft.com/office/drawing/2017/decorative" val="1"/>
              </a:ext>
            </a:extLst>
          </p:cNvPr>
          <p:cNvPicPr preferRelativeResize="0"/>
          <p:nvPr/>
        </p:nvPicPr>
        <p:blipFill rotWithShape="1">
          <a:blip r:embed="rId3">
            <a:alphaModFix/>
          </a:blip>
          <a:srcRect t="11228"/>
          <a:stretch/>
        </p:blipFill>
        <p:spPr>
          <a:xfrm>
            <a:off x="0" y="0"/>
            <a:ext cx="12169791" cy="6857998"/>
          </a:xfrm>
          <a:prstGeom prst="rect">
            <a:avLst/>
          </a:prstGeom>
          <a:noFill/>
          <a:ln>
            <a:noFill/>
          </a:ln>
        </p:spPr>
      </p:pic>
      <p:sp>
        <p:nvSpPr>
          <p:cNvPr id="92" name="Google Shape;92;p1">
            <a:extLst>
              <a:ext uri="{C183D7F6-B498-43B3-948B-1728B52AA6E4}">
                <adec:decorative xmlns:adec="http://schemas.microsoft.com/office/drawing/2017/decorative" val="1"/>
              </a:ext>
            </a:extLst>
          </p:cNvPr>
          <p:cNvSpPr/>
          <p:nvPr/>
        </p:nvSpPr>
        <p:spPr>
          <a:xfrm>
            <a:off x="0" y="2542903"/>
            <a:ext cx="12192000" cy="2272938"/>
          </a:xfrm>
          <a:prstGeom prst="rect">
            <a:avLst/>
          </a:prstGeom>
          <a:solidFill>
            <a:srgbClr val="0955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3" name="Google Shape;93;p1"/>
          <p:cNvSpPr txBox="1"/>
          <p:nvPr/>
        </p:nvSpPr>
        <p:spPr>
          <a:xfrm>
            <a:off x="-1" y="2799876"/>
            <a:ext cx="12192001" cy="707886"/>
          </a:xfrm>
          <a:prstGeom prst="rect">
            <a:avLst/>
          </a:prstGeom>
          <a:noFill/>
          <a:ln>
            <a:noFill/>
          </a:ln>
        </p:spPr>
        <p:txBody>
          <a:bodyPr spcFirstLastPara="1" wrap="square" lIns="91425" tIns="45700" rIns="91425" bIns="45700" anchor="t" anchorCtr="0">
            <a:spAutoFit/>
          </a:bodyPr>
          <a:lstStyle/>
          <a:p>
            <a:pPr lvl="0" algn="ctr">
              <a:buSzPts val="4000"/>
            </a:pPr>
            <a:r>
              <a:rPr lang="en-US" sz="4000" b="1" dirty="0">
                <a:solidFill>
                  <a:schemeClr val="lt1"/>
                </a:solidFill>
                <a:latin typeface="Verdana"/>
                <a:ea typeface="Verdana"/>
                <a:cs typeface="Verdana"/>
                <a:sym typeface="Verdana"/>
              </a:rPr>
              <a:t>EVERYDAY ERGONOMICS</a:t>
            </a:r>
          </a:p>
        </p:txBody>
      </p:sp>
      <p:sp>
        <p:nvSpPr>
          <p:cNvPr id="94" name="Google Shape;94;p1"/>
          <p:cNvSpPr txBox="1"/>
          <p:nvPr/>
        </p:nvSpPr>
        <p:spPr>
          <a:xfrm>
            <a:off x="22209" y="3569317"/>
            <a:ext cx="12147582"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1" i="0" u="none" strike="noStrike" cap="none" dirty="0">
                <a:solidFill>
                  <a:schemeClr val="lt1"/>
                </a:solidFill>
                <a:latin typeface="Verdana"/>
                <a:ea typeface="Verdana"/>
                <a:cs typeface="Verdana"/>
                <a:sym typeface="Verdana"/>
              </a:rPr>
              <a:t>Module 3: </a:t>
            </a:r>
            <a:r>
              <a:rPr lang="en-US" sz="4400" b="1" i="1" dirty="0">
                <a:solidFill>
                  <a:schemeClr val="lt1"/>
                </a:solidFill>
                <a:latin typeface="Verdana"/>
                <a:ea typeface="Verdana"/>
                <a:cs typeface="Verdana"/>
                <a:sym typeface="Verdana"/>
              </a:rPr>
              <a:t>Workstation Ergonomics</a:t>
            </a:r>
            <a:endParaRPr sz="1400" b="0" i="0" u="none" strike="noStrike" cap="none" dirty="0">
              <a:solidFill>
                <a:srgbClr val="000000"/>
              </a:solidFill>
              <a:latin typeface="Arial"/>
              <a:ea typeface="Arial"/>
              <a:cs typeface="Arial"/>
              <a:sym typeface="Arial"/>
            </a:endParaRPr>
          </a:p>
        </p:txBody>
      </p:sp>
      <p:pic>
        <p:nvPicPr>
          <p:cNvPr id="3" name="Picture 2" descr="Oregon OSHA logo">
            <a:extLst>
              <a:ext uri="{FF2B5EF4-FFF2-40B4-BE49-F238E27FC236}">
                <a16:creationId xmlns:a16="http://schemas.microsoft.com/office/drawing/2014/main" id="{30E31546-B882-42B9-8004-73C162EC3DC8}"/>
              </a:ext>
            </a:extLst>
          </p:cNvPr>
          <p:cNvPicPr>
            <a:picLocks noChangeAspect="1"/>
          </p:cNvPicPr>
          <p:nvPr/>
        </p:nvPicPr>
        <p:blipFill>
          <a:blip r:embed="rId4"/>
          <a:stretch>
            <a:fillRect/>
          </a:stretch>
        </p:blipFill>
        <p:spPr>
          <a:xfrm>
            <a:off x="9111317" y="125950"/>
            <a:ext cx="2596877" cy="1077704"/>
          </a:xfrm>
          <a:prstGeom prst="rect">
            <a:avLst/>
          </a:prstGeom>
        </p:spPr>
      </p:pic>
      <p:pic>
        <p:nvPicPr>
          <p:cNvPr id="7" name="Picture 6" descr="DCBS logo">
            <a:extLst>
              <a:ext uri="{FF2B5EF4-FFF2-40B4-BE49-F238E27FC236}">
                <a16:creationId xmlns:a16="http://schemas.microsoft.com/office/drawing/2014/main" id="{ACE971AB-E729-4034-872A-F6C4B6767D01}"/>
              </a:ext>
            </a:extLst>
          </p:cNvPr>
          <p:cNvPicPr>
            <a:picLocks noChangeAspect="1"/>
          </p:cNvPicPr>
          <p:nvPr/>
        </p:nvPicPr>
        <p:blipFill>
          <a:blip r:embed="rId5"/>
          <a:stretch>
            <a:fillRect/>
          </a:stretch>
        </p:blipFill>
        <p:spPr>
          <a:xfrm>
            <a:off x="269066" y="260296"/>
            <a:ext cx="3119159" cy="1011156"/>
          </a:xfrm>
          <a:prstGeom prst="rect">
            <a:avLst/>
          </a:prstGeom>
        </p:spPr>
      </p:pic>
    </p:spTree>
    <p:extLst>
      <p:ext uri="{BB962C8B-B14F-4D97-AF65-F5344CB8AC3E}">
        <p14:creationId xmlns:p14="http://schemas.microsoft.com/office/powerpoint/2010/main" val="34040280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0955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24DC91EB-C22A-F57A-5801-EE205AF92A40}"/>
              </a:ext>
            </a:extLst>
          </p:cNvPr>
          <p:cNvSpPr txBox="1">
            <a:spLocks/>
          </p:cNvSpPr>
          <p:nvPr/>
        </p:nvSpPr>
        <p:spPr>
          <a:xfrm>
            <a:off x="5719156" y="276989"/>
            <a:ext cx="6274350" cy="804669"/>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mj-lt"/>
              </a:rPr>
              <a:t>Welcome to Module 3!</a:t>
            </a:r>
          </a:p>
        </p:txBody>
      </p:sp>
      <p:sp>
        <p:nvSpPr>
          <p:cNvPr id="104" name="Google Shape;104;p2"/>
          <p:cNvSpPr txBox="1"/>
          <p:nvPr/>
        </p:nvSpPr>
        <p:spPr>
          <a:xfrm>
            <a:off x="5719156" y="1026572"/>
            <a:ext cx="6274351" cy="3139281"/>
          </a:xfrm>
          <a:prstGeom prst="rect">
            <a:avLst/>
          </a:prstGeom>
          <a:noFill/>
          <a:ln>
            <a:noFill/>
          </a:ln>
        </p:spPr>
        <p:txBody>
          <a:bodyPr spcFirstLastPara="1" wrap="square" lIns="91425" tIns="45700" rIns="91425" bIns="45700" anchor="t" anchorCtr="0">
            <a:spAutoFit/>
          </a:bodyPr>
          <a:lstStyle/>
          <a:p>
            <a:pPr lvl="0">
              <a:buSzPts val="1600"/>
            </a:pPr>
            <a:r>
              <a:rPr lang="en-US" sz="1800" b="0" i="0" u="none" strike="noStrike" cap="none" dirty="0">
                <a:solidFill>
                  <a:srgbClr val="000000"/>
                </a:solidFill>
                <a:latin typeface="Arial"/>
                <a:ea typeface="Arial"/>
                <a:cs typeface="Arial"/>
                <a:sym typeface="Arial"/>
              </a:rPr>
              <a:t>In this module, we’ll discuss workstation ergonomics. An ergonomically optimized workspace helps you to work efficiently and safely. By protecting your body from injury (or recurring pain), you’re better able to focus on your tasks, which in turn, makes you a more efficient and productive worker. These principles and techniques apply to both home workspaces and traditional offices. We’ll begin by describing a neutral working posture and how it’s beneficial to your health. From there, we’ll jump into types of workstations, chairs, computer monitors, laptops, and mobile devices. Let’s get started!</a:t>
            </a:r>
            <a:endParaRPr sz="1800" b="0" i="0" u="none" strike="noStrike" cap="none" dirty="0">
              <a:solidFill>
                <a:srgbClr val="000000"/>
              </a:solidFill>
              <a:latin typeface="Arial"/>
              <a:ea typeface="Arial"/>
              <a:cs typeface="Arial"/>
              <a:sym typeface="Arial"/>
            </a:endParaRPr>
          </a:p>
        </p:txBody>
      </p:sp>
      <p:pic>
        <p:nvPicPr>
          <p:cNvPr id="6" name="Picture 5">
            <a:extLst>
              <a:ext uri="{FF2B5EF4-FFF2-40B4-BE49-F238E27FC236}">
                <a16:creationId xmlns:a16="http://schemas.microsoft.com/office/drawing/2014/main" id="{6519D8F2-CF10-44A4-B0D3-87EB0E106D01}"/>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0" y="-4140"/>
            <a:ext cx="5529430" cy="5939581"/>
          </a:xfrm>
          <a:prstGeom prst="rect">
            <a:avLst/>
          </a:prstGeom>
        </p:spPr>
      </p:pic>
      <p:sp>
        <p:nvSpPr>
          <p:cNvPr id="7" name="Google Shape;102;p2">
            <a:extLst>
              <a:ext uri="{FF2B5EF4-FFF2-40B4-BE49-F238E27FC236}">
                <a16:creationId xmlns:a16="http://schemas.microsoft.com/office/drawing/2014/main" id="{AC71BCEC-7AC6-4011-8FE7-EFBC2F764779}"/>
              </a:ext>
            </a:extLst>
          </p:cNvPr>
          <p:cNvSpPr txBox="1"/>
          <p:nvPr/>
        </p:nvSpPr>
        <p:spPr>
          <a:xfrm>
            <a:off x="15062" y="5917943"/>
            <a:ext cx="6334648"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EVERYDAY ERGONOMICS: </a:t>
            </a:r>
            <a:endParaRPr lang="en-US" sz="28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800" b="1" i="1" dirty="0">
                <a:solidFill>
                  <a:schemeClr val="lt1"/>
                </a:solidFill>
                <a:latin typeface="Verdana"/>
                <a:ea typeface="Verdana"/>
                <a:sym typeface="Verdana"/>
              </a:rPr>
              <a:t>workstation ergonomics</a:t>
            </a:r>
            <a:endParaRPr sz="1400" b="0" i="0" u="none" strike="noStrike" cap="none" dirty="0">
              <a:solidFill>
                <a:srgbClr val="000000"/>
              </a:solidFill>
              <a:latin typeface="Arial"/>
              <a:ea typeface="Arial"/>
              <a:cs typeface="Arial"/>
              <a:sym typeface="Arial"/>
            </a:endParaRPr>
          </a:p>
        </p:txBody>
      </p:sp>
      <p:pic>
        <p:nvPicPr>
          <p:cNvPr id="4" name="Picture 3" descr="Module 3">
            <a:extLst>
              <a:ext uri="{FF2B5EF4-FFF2-40B4-BE49-F238E27FC236}">
                <a16:creationId xmlns:a16="http://schemas.microsoft.com/office/drawing/2014/main" id="{F56DA82A-7CEE-4763-B9AE-07D07094072F}"/>
              </a:ext>
            </a:extLst>
          </p:cNvPr>
          <p:cNvPicPr>
            <a:picLocks noChangeAspect="1"/>
          </p:cNvPicPr>
          <p:nvPr/>
        </p:nvPicPr>
        <p:blipFill>
          <a:blip r:embed="rId4"/>
          <a:stretch>
            <a:fillRect/>
          </a:stretch>
        </p:blipFill>
        <p:spPr>
          <a:xfrm>
            <a:off x="8278019" y="5939259"/>
            <a:ext cx="3892594" cy="954067"/>
          </a:xfrm>
          <a:prstGeom prst="rect">
            <a:avLst/>
          </a:prstGeom>
        </p:spPr>
      </p:pic>
    </p:spTree>
    <p:extLst>
      <p:ext uri="{BB962C8B-B14F-4D97-AF65-F5344CB8AC3E}">
        <p14:creationId xmlns:p14="http://schemas.microsoft.com/office/powerpoint/2010/main" val="39316870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0955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BD1446BE-EFEC-9E59-8986-7DEA2A2B09FE}"/>
              </a:ext>
            </a:extLst>
          </p:cNvPr>
          <p:cNvSpPr txBox="1">
            <a:spLocks/>
          </p:cNvSpPr>
          <p:nvPr/>
        </p:nvSpPr>
        <p:spPr>
          <a:xfrm>
            <a:off x="5719156" y="276989"/>
            <a:ext cx="6274350" cy="804669"/>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mj-lt"/>
              </a:rPr>
              <a:t>Neutral Spine Posture</a:t>
            </a:r>
          </a:p>
        </p:txBody>
      </p:sp>
      <p:sp>
        <p:nvSpPr>
          <p:cNvPr id="104" name="Google Shape;104;p2"/>
          <p:cNvSpPr txBox="1"/>
          <p:nvPr/>
        </p:nvSpPr>
        <p:spPr>
          <a:xfrm>
            <a:off x="5719156" y="1004536"/>
            <a:ext cx="6274351" cy="5139828"/>
          </a:xfrm>
          <a:prstGeom prst="rect">
            <a:avLst/>
          </a:prstGeom>
          <a:noFill/>
          <a:ln>
            <a:noFill/>
          </a:ln>
        </p:spPr>
        <p:txBody>
          <a:bodyPr spcFirstLastPara="1" wrap="square" lIns="91425" tIns="45700" rIns="91425" bIns="45700" anchor="t" anchorCtr="0">
            <a:spAutoFit/>
          </a:bodyPr>
          <a:lstStyle/>
          <a:p>
            <a:pPr lvl="0">
              <a:buSzPts val="1600"/>
            </a:pPr>
            <a:r>
              <a:rPr lang="en-US" sz="1800" b="0" i="0" u="none" strike="noStrike" cap="none" dirty="0">
                <a:solidFill>
                  <a:srgbClr val="000000"/>
                </a:solidFill>
                <a:latin typeface="Arial"/>
                <a:ea typeface="Arial"/>
                <a:cs typeface="Arial"/>
                <a:sym typeface="Arial"/>
              </a:rPr>
              <a:t>Setting up an ergonomically correct workspace will take a little bit of effort on your part. As we mentioned in the previous module, start by focusing on maintaining a neutral spine whether you’re sitting or standing. Contrary to what you may think, a neutral spine isn’t one that is perfectly straight. A neutral spine is one that stays in its natural curved shape.</a:t>
            </a:r>
          </a:p>
          <a:p>
            <a:pPr lvl="0">
              <a:buSzPts val="1600"/>
            </a:pPr>
            <a:endParaRPr lang="en-US" sz="1000" b="0" i="0" u="none" strike="noStrike" cap="none" dirty="0">
              <a:solidFill>
                <a:srgbClr val="000000"/>
              </a:solidFill>
              <a:latin typeface="Arial"/>
              <a:ea typeface="Arial"/>
              <a:cs typeface="Arial"/>
              <a:sym typeface="Arial"/>
            </a:endParaRPr>
          </a:p>
          <a:p>
            <a:pPr lvl="0">
              <a:buSzPts val="1600"/>
            </a:pPr>
            <a:r>
              <a:rPr lang="en-US" sz="1800" b="0" i="0" u="none" strike="noStrike" cap="none" dirty="0">
                <a:solidFill>
                  <a:srgbClr val="000000"/>
                </a:solidFill>
                <a:latin typeface="Arial"/>
                <a:ea typeface="Arial"/>
                <a:cs typeface="Arial"/>
                <a:sym typeface="Arial"/>
              </a:rPr>
              <a:t>A neutral spine resembles an S-shape. That means at the top of your spine, near your neck, your spine curves in (toward your front). In the middle of your spine it curves out, and at your lower back it curves back in. Whether you stand or sit for long periods of time, a relaxed neutral spine position is the best position for your spine as it is not as hard on your joints and muscles. To achieve a neutral spine posture, you’ll need to set up your workspace correctly. Over the next few slides, we’ll watch a series of videos explaining how to properly do this.</a:t>
            </a:r>
            <a:endParaRPr sz="1800" b="0" i="0" u="none" strike="noStrike" cap="none" dirty="0">
              <a:solidFill>
                <a:srgbClr val="000000"/>
              </a:solidFill>
              <a:latin typeface="Arial"/>
              <a:ea typeface="Arial"/>
              <a:cs typeface="Arial"/>
              <a:sym typeface="Arial"/>
            </a:endParaRPr>
          </a:p>
        </p:txBody>
      </p:sp>
      <p:pic>
        <p:nvPicPr>
          <p:cNvPr id="6" name="Picture 5">
            <a:extLst>
              <a:ext uri="{FF2B5EF4-FFF2-40B4-BE49-F238E27FC236}">
                <a16:creationId xmlns:a16="http://schemas.microsoft.com/office/drawing/2014/main" id="{6519D8F2-CF10-44A4-B0D3-87EB0E106D01}"/>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0" y="-4140"/>
            <a:ext cx="5529430" cy="5939580"/>
          </a:xfrm>
          <a:prstGeom prst="rect">
            <a:avLst/>
          </a:prstGeom>
        </p:spPr>
      </p:pic>
      <p:sp>
        <p:nvSpPr>
          <p:cNvPr id="7" name="Google Shape;102;p2">
            <a:extLst>
              <a:ext uri="{FF2B5EF4-FFF2-40B4-BE49-F238E27FC236}">
                <a16:creationId xmlns:a16="http://schemas.microsoft.com/office/drawing/2014/main" id="{AC71BCEC-7AC6-4011-8FE7-EFBC2F764779}"/>
              </a:ext>
            </a:extLst>
          </p:cNvPr>
          <p:cNvSpPr txBox="1"/>
          <p:nvPr/>
        </p:nvSpPr>
        <p:spPr>
          <a:xfrm>
            <a:off x="15062" y="5917943"/>
            <a:ext cx="6334648"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EVERYDAY ERGONOMICS: </a:t>
            </a:r>
            <a:endParaRPr lang="en-US" sz="28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800" b="1" i="1" dirty="0">
                <a:solidFill>
                  <a:schemeClr val="lt1"/>
                </a:solidFill>
                <a:latin typeface="Verdana"/>
                <a:ea typeface="Verdana"/>
                <a:sym typeface="Verdana"/>
              </a:rPr>
              <a:t>workstation ergonomics</a:t>
            </a:r>
            <a:endParaRPr sz="1400" b="0" i="0" u="none" strike="noStrike" cap="none" dirty="0">
              <a:solidFill>
                <a:srgbClr val="000000"/>
              </a:solidFill>
              <a:latin typeface="Arial"/>
              <a:ea typeface="Arial"/>
              <a:cs typeface="Arial"/>
              <a:sym typeface="Arial"/>
            </a:endParaRPr>
          </a:p>
        </p:txBody>
      </p:sp>
      <p:pic>
        <p:nvPicPr>
          <p:cNvPr id="4" name="Picture 3" descr="Module 3">
            <a:extLst>
              <a:ext uri="{FF2B5EF4-FFF2-40B4-BE49-F238E27FC236}">
                <a16:creationId xmlns:a16="http://schemas.microsoft.com/office/drawing/2014/main" id="{F56DA82A-7CEE-4763-B9AE-07D07094072F}"/>
              </a:ext>
            </a:extLst>
          </p:cNvPr>
          <p:cNvPicPr>
            <a:picLocks noChangeAspect="1"/>
          </p:cNvPicPr>
          <p:nvPr/>
        </p:nvPicPr>
        <p:blipFill>
          <a:blip r:embed="rId4"/>
          <a:stretch>
            <a:fillRect/>
          </a:stretch>
        </p:blipFill>
        <p:spPr>
          <a:xfrm>
            <a:off x="8278019" y="5939259"/>
            <a:ext cx="3892594" cy="954067"/>
          </a:xfrm>
          <a:prstGeom prst="rect">
            <a:avLst/>
          </a:prstGeom>
        </p:spPr>
      </p:pic>
    </p:spTree>
    <p:extLst>
      <p:ext uri="{BB962C8B-B14F-4D97-AF65-F5344CB8AC3E}">
        <p14:creationId xmlns:p14="http://schemas.microsoft.com/office/powerpoint/2010/main" val="19158873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0955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7" name="Rectangle 6">
            <a:extLst>
              <a:ext uri="{FF2B5EF4-FFF2-40B4-BE49-F238E27FC236}">
                <a16:creationId xmlns:a16="http://schemas.microsoft.com/office/drawing/2014/main" id="{FC270C14-51FB-47DD-80DA-CE094A0E5B93}"/>
              </a:ext>
              <a:ext uri="{C183D7F6-B498-43B3-948B-1728B52AA6E4}">
                <adec:decorative xmlns:adec="http://schemas.microsoft.com/office/drawing/2017/decorative" val="1"/>
              </a:ext>
            </a:extLst>
          </p:cNvPr>
          <p:cNvSpPr/>
          <p:nvPr/>
        </p:nvSpPr>
        <p:spPr>
          <a:xfrm>
            <a:off x="0" y="0"/>
            <a:ext cx="12192000" cy="589335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p>
        </p:txBody>
      </p:sp>
      <p:sp>
        <p:nvSpPr>
          <p:cNvPr id="9" name="Google Shape;104;p2">
            <a:extLst>
              <a:ext uri="{FF2B5EF4-FFF2-40B4-BE49-F238E27FC236}">
                <a16:creationId xmlns:a16="http://schemas.microsoft.com/office/drawing/2014/main" id="{D4286B97-C320-4426-AD3A-8E50AF607901}"/>
              </a:ext>
            </a:extLst>
          </p:cNvPr>
          <p:cNvSpPr txBox="1"/>
          <p:nvPr/>
        </p:nvSpPr>
        <p:spPr>
          <a:xfrm>
            <a:off x="2743200" y="2531200"/>
            <a:ext cx="6570961" cy="144650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400" b="0" i="0" u="sng" strike="noStrike" cap="none" dirty="0">
                <a:solidFill>
                  <a:schemeClr val="bg1"/>
                </a:solidFill>
                <a:latin typeface="+mj-lt"/>
                <a:ea typeface="Calibri"/>
                <a:cs typeface="Calibri"/>
                <a:sym typeface="Calibri"/>
              </a:rPr>
              <a:t>Video: </a:t>
            </a:r>
            <a:r>
              <a:rPr lang="en-US" sz="4400" b="0" i="0" u="sng" strike="noStrike" cap="none" dirty="0">
                <a:solidFill>
                  <a:schemeClr val="bg1"/>
                </a:solidFill>
                <a:latin typeface="+mj-lt"/>
                <a:ea typeface="Calibri"/>
                <a:cs typeface="Calibri"/>
                <a:sym typeface="Calibri"/>
                <a:hlinkClick r:id="rId3"/>
              </a:rPr>
              <a:t>How to Setup Your Home Office</a:t>
            </a:r>
            <a:endParaRPr lang="en-US" sz="4400" dirty="0">
              <a:solidFill>
                <a:schemeClr val="bg1"/>
              </a:solidFill>
              <a:latin typeface="+mj-lt"/>
            </a:endParaRPr>
          </a:p>
        </p:txBody>
      </p:sp>
      <p:sp>
        <p:nvSpPr>
          <p:cNvPr id="10" name="Google Shape;102;p2">
            <a:extLst>
              <a:ext uri="{FF2B5EF4-FFF2-40B4-BE49-F238E27FC236}">
                <a16:creationId xmlns:a16="http://schemas.microsoft.com/office/drawing/2014/main" id="{C835E03F-7CE5-43B7-98A0-E203557D81EB}"/>
              </a:ext>
            </a:extLst>
          </p:cNvPr>
          <p:cNvSpPr txBox="1"/>
          <p:nvPr/>
        </p:nvSpPr>
        <p:spPr>
          <a:xfrm>
            <a:off x="15062" y="5917943"/>
            <a:ext cx="6334648"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EVERYDAY ERGONOMICS: </a:t>
            </a:r>
            <a:endParaRPr lang="en-US" sz="28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800" b="1" i="1" dirty="0">
                <a:solidFill>
                  <a:schemeClr val="lt1"/>
                </a:solidFill>
                <a:latin typeface="Verdana"/>
                <a:ea typeface="Verdana"/>
                <a:sym typeface="Verdana"/>
              </a:rPr>
              <a:t>workstation ergonomics</a:t>
            </a:r>
            <a:endParaRPr sz="1400" b="0" i="0" u="none" strike="noStrike" cap="none" dirty="0">
              <a:solidFill>
                <a:srgbClr val="000000"/>
              </a:solidFill>
              <a:latin typeface="Arial"/>
              <a:ea typeface="Arial"/>
              <a:cs typeface="Arial"/>
              <a:sym typeface="Arial"/>
            </a:endParaRPr>
          </a:p>
        </p:txBody>
      </p:sp>
      <p:pic>
        <p:nvPicPr>
          <p:cNvPr id="11" name="Picture 10" descr="Module 3">
            <a:extLst>
              <a:ext uri="{FF2B5EF4-FFF2-40B4-BE49-F238E27FC236}">
                <a16:creationId xmlns:a16="http://schemas.microsoft.com/office/drawing/2014/main" id="{FF94896D-60BA-4854-8615-27C56EEECEBF}"/>
              </a:ext>
            </a:extLst>
          </p:cNvPr>
          <p:cNvPicPr>
            <a:picLocks noChangeAspect="1"/>
          </p:cNvPicPr>
          <p:nvPr/>
        </p:nvPicPr>
        <p:blipFill>
          <a:blip r:embed="rId4"/>
          <a:stretch>
            <a:fillRect/>
          </a:stretch>
        </p:blipFill>
        <p:spPr>
          <a:xfrm>
            <a:off x="8278019" y="5928501"/>
            <a:ext cx="3892594" cy="954067"/>
          </a:xfrm>
          <a:prstGeom prst="rect">
            <a:avLst/>
          </a:prstGeom>
        </p:spPr>
      </p:pic>
    </p:spTree>
    <p:extLst>
      <p:ext uri="{BB962C8B-B14F-4D97-AF65-F5344CB8AC3E}">
        <p14:creationId xmlns:p14="http://schemas.microsoft.com/office/powerpoint/2010/main" val="39005266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0955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62E64A36-D000-8C03-BB45-1B7E83DF5184}"/>
              </a:ext>
            </a:extLst>
          </p:cNvPr>
          <p:cNvSpPr txBox="1">
            <a:spLocks/>
          </p:cNvSpPr>
          <p:nvPr/>
        </p:nvSpPr>
        <p:spPr>
          <a:xfrm>
            <a:off x="5719156" y="276989"/>
            <a:ext cx="6274350" cy="804669"/>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mj-lt"/>
              </a:rPr>
              <a:t>Selecting Your Chair</a:t>
            </a:r>
          </a:p>
        </p:txBody>
      </p:sp>
      <p:sp>
        <p:nvSpPr>
          <p:cNvPr id="104" name="Google Shape;104;p2"/>
          <p:cNvSpPr txBox="1"/>
          <p:nvPr/>
        </p:nvSpPr>
        <p:spPr>
          <a:xfrm>
            <a:off x="5719156" y="1037587"/>
            <a:ext cx="6274351" cy="4524275"/>
          </a:xfrm>
          <a:prstGeom prst="rect">
            <a:avLst/>
          </a:prstGeom>
          <a:noFill/>
          <a:ln>
            <a:noFill/>
          </a:ln>
        </p:spPr>
        <p:txBody>
          <a:bodyPr spcFirstLastPara="1" wrap="square" lIns="91425" tIns="45700" rIns="91425" bIns="45700" anchor="t" anchorCtr="0">
            <a:spAutoFit/>
          </a:bodyPr>
          <a:lstStyle/>
          <a:p>
            <a:pPr lvl="0">
              <a:buSzPts val="1600"/>
            </a:pPr>
            <a:r>
              <a:rPr lang="en-US" sz="1800" b="0" i="0" u="none" strike="noStrike" cap="none" dirty="0">
                <a:solidFill>
                  <a:srgbClr val="000000"/>
                </a:solidFill>
                <a:latin typeface="Arial"/>
                <a:ea typeface="Arial"/>
                <a:cs typeface="Arial"/>
                <a:sym typeface="Arial"/>
              </a:rPr>
              <a:t>Your chair must be comfortable and appropriate for the work that you do. The four key components of a chair that affect its comfort are:</a:t>
            </a:r>
          </a:p>
          <a:p>
            <a:pPr lvl="0">
              <a:buSzPts val="1600"/>
            </a:pPr>
            <a:endParaRPr lang="en-US" sz="1800" b="0" i="0" u="none" strike="noStrike" cap="none" dirty="0">
              <a:solidFill>
                <a:srgbClr val="000000"/>
              </a:solidFill>
              <a:latin typeface="Arial"/>
              <a:ea typeface="Arial"/>
              <a:cs typeface="Arial"/>
              <a:sym typeface="Arial"/>
            </a:endParaRPr>
          </a:p>
          <a:p>
            <a:pPr marL="342900" lvl="0" indent="-342900">
              <a:buSzPts val="1600"/>
              <a:buFont typeface="+mj-lt"/>
              <a:buAutoNum type="arabicPeriod"/>
            </a:pPr>
            <a:r>
              <a:rPr lang="en-US" sz="1800" b="0" i="0" u="none" strike="noStrike" cap="none" dirty="0">
                <a:solidFill>
                  <a:srgbClr val="000000"/>
                </a:solidFill>
                <a:latin typeface="Arial"/>
                <a:ea typeface="Arial"/>
                <a:cs typeface="Arial"/>
                <a:sym typeface="Arial"/>
              </a:rPr>
              <a:t>The base. Stability is critical, so be sure to select a chair that has a five-point base.</a:t>
            </a:r>
          </a:p>
          <a:p>
            <a:pPr marL="342900" lvl="0" indent="-342900">
              <a:buSzPts val="1600"/>
              <a:buFont typeface="+mj-lt"/>
              <a:buAutoNum type="arabicPeriod"/>
            </a:pPr>
            <a:r>
              <a:rPr lang="en-US" sz="1800" b="0" i="0" u="none" strike="noStrike" cap="none" dirty="0">
                <a:solidFill>
                  <a:srgbClr val="000000"/>
                </a:solidFill>
                <a:latin typeface="Arial"/>
                <a:ea typeface="Arial"/>
                <a:cs typeface="Arial"/>
                <a:sym typeface="Arial"/>
              </a:rPr>
              <a:t>The seat pan. Ideal seat pans are soft, deeply padded and will allow two to three fingers’ width from the front edge of the seat pan to the back of your lower leg at the knee when your back touches the backrest. </a:t>
            </a:r>
          </a:p>
          <a:p>
            <a:pPr marL="342900" lvl="0" indent="-342900">
              <a:buSzPts val="1600"/>
              <a:buFont typeface="+mj-lt"/>
              <a:buAutoNum type="arabicPeriod"/>
            </a:pPr>
            <a:r>
              <a:rPr lang="en-US" sz="1800" b="0" i="0" u="none" strike="noStrike" cap="none" dirty="0">
                <a:solidFill>
                  <a:srgbClr val="000000"/>
                </a:solidFill>
                <a:latin typeface="Arial"/>
                <a:ea typeface="Arial"/>
                <a:cs typeface="Arial"/>
                <a:sym typeface="Arial"/>
              </a:rPr>
              <a:t>The backrest. The backrest should be large enough and adjustable to support your entire back.</a:t>
            </a:r>
          </a:p>
          <a:p>
            <a:pPr marL="342900" lvl="0" indent="-342900">
              <a:buSzPts val="1600"/>
              <a:buFont typeface="+mj-lt"/>
              <a:buAutoNum type="arabicPeriod"/>
            </a:pPr>
            <a:r>
              <a:rPr lang="en-US" sz="1800" b="0" i="0" u="none" strike="noStrike" cap="none" dirty="0">
                <a:solidFill>
                  <a:srgbClr val="000000"/>
                </a:solidFill>
                <a:latin typeface="Arial"/>
                <a:ea typeface="Arial"/>
                <a:cs typeface="Arial"/>
                <a:sym typeface="Arial"/>
              </a:rPr>
              <a:t>The armrests. Armrests should be adjustable and should not interfere with your work surface. Your forearms should rest comfortably on the armrests, with your shoulders relaxed when using the keyboard and mouse.</a:t>
            </a:r>
            <a:endParaRPr sz="1800" b="0" i="0" u="none" strike="noStrike" cap="none" dirty="0">
              <a:solidFill>
                <a:srgbClr val="000000"/>
              </a:solidFill>
              <a:latin typeface="Arial"/>
              <a:ea typeface="Arial"/>
              <a:cs typeface="Arial"/>
              <a:sym typeface="Arial"/>
            </a:endParaRPr>
          </a:p>
        </p:txBody>
      </p:sp>
      <p:pic>
        <p:nvPicPr>
          <p:cNvPr id="6" name="Picture 5">
            <a:extLst>
              <a:ext uri="{FF2B5EF4-FFF2-40B4-BE49-F238E27FC236}">
                <a16:creationId xmlns:a16="http://schemas.microsoft.com/office/drawing/2014/main" id="{6519D8F2-CF10-44A4-B0D3-87EB0E106D01}"/>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0" y="-4140"/>
            <a:ext cx="5518484" cy="5927822"/>
          </a:xfrm>
          <a:prstGeom prst="rect">
            <a:avLst/>
          </a:prstGeom>
        </p:spPr>
      </p:pic>
      <p:sp>
        <p:nvSpPr>
          <p:cNvPr id="7" name="Google Shape;102;p2">
            <a:extLst>
              <a:ext uri="{FF2B5EF4-FFF2-40B4-BE49-F238E27FC236}">
                <a16:creationId xmlns:a16="http://schemas.microsoft.com/office/drawing/2014/main" id="{AC71BCEC-7AC6-4011-8FE7-EFBC2F764779}"/>
              </a:ext>
            </a:extLst>
          </p:cNvPr>
          <p:cNvSpPr txBox="1"/>
          <p:nvPr/>
        </p:nvSpPr>
        <p:spPr>
          <a:xfrm>
            <a:off x="15062" y="5917943"/>
            <a:ext cx="6334648"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EVERYDAY ERGONOMICS: </a:t>
            </a:r>
            <a:endParaRPr lang="en-US" sz="28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800" b="1" i="1" dirty="0">
                <a:solidFill>
                  <a:schemeClr val="lt1"/>
                </a:solidFill>
                <a:latin typeface="Verdana"/>
                <a:ea typeface="Verdana"/>
                <a:sym typeface="Verdana"/>
              </a:rPr>
              <a:t>workstation ergonomics</a:t>
            </a:r>
            <a:endParaRPr sz="1400" b="0" i="0" u="none" strike="noStrike" cap="none" dirty="0">
              <a:solidFill>
                <a:srgbClr val="000000"/>
              </a:solidFill>
              <a:latin typeface="Arial"/>
              <a:ea typeface="Arial"/>
              <a:cs typeface="Arial"/>
              <a:sym typeface="Arial"/>
            </a:endParaRPr>
          </a:p>
        </p:txBody>
      </p:sp>
      <p:pic>
        <p:nvPicPr>
          <p:cNvPr id="4" name="Picture 3" descr="Module 3">
            <a:extLst>
              <a:ext uri="{FF2B5EF4-FFF2-40B4-BE49-F238E27FC236}">
                <a16:creationId xmlns:a16="http://schemas.microsoft.com/office/drawing/2014/main" id="{F56DA82A-7CEE-4763-B9AE-07D07094072F}"/>
              </a:ext>
            </a:extLst>
          </p:cNvPr>
          <p:cNvPicPr>
            <a:picLocks noChangeAspect="1"/>
          </p:cNvPicPr>
          <p:nvPr/>
        </p:nvPicPr>
        <p:blipFill>
          <a:blip r:embed="rId4"/>
          <a:stretch>
            <a:fillRect/>
          </a:stretch>
        </p:blipFill>
        <p:spPr>
          <a:xfrm>
            <a:off x="8278019" y="5939259"/>
            <a:ext cx="3892594" cy="954067"/>
          </a:xfrm>
          <a:prstGeom prst="rect">
            <a:avLst/>
          </a:prstGeom>
        </p:spPr>
      </p:pic>
    </p:spTree>
    <p:extLst>
      <p:ext uri="{BB962C8B-B14F-4D97-AF65-F5344CB8AC3E}">
        <p14:creationId xmlns:p14="http://schemas.microsoft.com/office/powerpoint/2010/main" val="41050143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0955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7" name="Rectangle 6">
            <a:extLst>
              <a:ext uri="{FF2B5EF4-FFF2-40B4-BE49-F238E27FC236}">
                <a16:creationId xmlns:a16="http://schemas.microsoft.com/office/drawing/2014/main" id="{FC270C14-51FB-47DD-80DA-CE094A0E5B93}"/>
              </a:ext>
              <a:ext uri="{C183D7F6-B498-43B3-948B-1728B52AA6E4}">
                <adec:decorative xmlns:adec="http://schemas.microsoft.com/office/drawing/2017/decorative" val="1"/>
              </a:ext>
            </a:extLst>
          </p:cNvPr>
          <p:cNvSpPr/>
          <p:nvPr/>
        </p:nvSpPr>
        <p:spPr>
          <a:xfrm>
            <a:off x="0" y="0"/>
            <a:ext cx="12192000" cy="589335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p>
        </p:txBody>
      </p:sp>
      <p:sp>
        <p:nvSpPr>
          <p:cNvPr id="9" name="Google Shape;104;p2">
            <a:extLst>
              <a:ext uri="{FF2B5EF4-FFF2-40B4-BE49-F238E27FC236}">
                <a16:creationId xmlns:a16="http://schemas.microsoft.com/office/drawing/2014/main" id="{D4286B97-C320-4426-AD3A-8E50AF607901}"/>
              </a:ext>
            </a:extLst>
          </p:cNvPr>
          <p:cNvSpPr txBox="1"/>
          <p:nvPr/>
        </p:nvSpPr>
        <p:spPr>
          <a:xfrm>
            <a:off x="2743200" y="2531200"/>
            <a:ext cx="6570961" cy="76940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400" b="0" i="0" u="sng" strike="noStrike" cap="none" dirty="0">
                <a:solidFill>
                  <a:schemeClr val="bg1"/>
                </a:solidFill>
                <a:latin typeface="+mj-lt"/>
                <a:ea typeface="Calibri"/>
                <a:cs typeface="Calibri"/>
                <a:sym typeface="Calibri"/>
              </a:rPr>
              <a:t>Video: </a:t>
            </a:r>
            <a:r>
              <a:rPr lang="en-US" sz="4400" b="0" i="0" u="sng" strike="noStrike" cap="none" dirty="0">
                <a:solidFill>
                  <a:schemeClr val="bg1"/>
                </a:solidFill>
                <a:latin typeface="+mj-lt"/>
                <a:ea typeface="Calibri"/>
                <a:cs typeface="Calibri"/>
                <a:sym typeface="Calibri"/>
                <a:hlinkClick r:id="rId3"/>
              </a:rPr>
              <a:t>Adjust Your Chair</a:t>
            </a:r>
            <a:endParaRPr lang="en-US" sz="4400" dirty="0">
              <a:solidFill>
                <a:schemeClr val="bg1"/>
              </a:solidFill>
              <a:latin typeface="+mj-lt"/>
            </a:endParaRPr>
          </a:p>
        </p:txBody>
      </p:sp>
      <p:sp>
        <p:nvSpPr>
          <p:cNvPr id="10" name="Google Shape;102;p2">
            <a:extLst>
              <a:ext uri="{FF2B5EF4-FFF2-40B4-BE49-F238E27FC236}">
                <a16:creationId xmlns:a16="http://schemas.microsoft.com/office/drawing/2014/main" id="{C835E03F-7CE5-43B7-98A0-E203557D81EB}"/>
              </a:ext>
            </a:extLst>
          </p:cNvPr>
          <p:cNvSpPr txBox="1"/>
          <p:nvPr/>
        </p:nvSpPr>
        <p:spPr>
          <a:xfrm>
            <a:off x="15062" y="5917943"/>
            <a:ext cx="6334648"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EVERYDAY ERGONOMICS: </a:t>
            </a:r>
            <a:endParaRPr lang="en-US" sz="28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800" b="1" i="1" dirty="0">
                <a:solidFill>
                  <a:schemeClr val="lt1"/>
                </a:solidFill>
                <a:latin typeface="Verdana"/>
                <a:ea typeface="Verdana"/>
                <a:sym typeface="Verdana"/>
              </a:rPr>
              <a:t>workstation ergonomics</a:t>
            </a:r>
            <a:endParaRPr sz="1400" b="0" i="0" u="none" strike="noStrike" cap="none" dirty="0">
              <a:solidFill>
                <a:srgbClr val="000000"/>
              </a:solidFill>
              <a:latin typeface="Arial"/>
              <a:ea typeface="Arial"/>
              <a:cs typeface="Arial"/>
              <a:sym typeface="Arial"/>
            </a:endParaRPr>
          </a:p>
        </p:txBody>
      </p:sp>
      <p:pic>
        <p:nvPicPr>
          <p:cNvPr id="11" name="Picture 10" descr="Module 3">
            <a:extLst>
              <a:ext uri="{FF2B5EF4-FFF2-40B4-BE49-F238E27FC236}">
                <a16:creationId xmlns:a16="http://schemas.microsoft.com/office/drawing/2014/main" id="{FF94896D-60BA-4854-8615-27C56EEECEBF}"/>
              </a:ext>
            </a:extLst>
          </p:cNvPr>
          <p:cNvPicPr>
            <a:picLocks noChangeAspect="1"/>
          </p:cNvPicPr>
          <p:nvPr/>
        </p:nvPicPr>
        <p:blipFill>
          <a:blip r:embed="rId4"/>
          <a:stretch>
            <a:fillRect/>
          </a:stretch>
        </p:blipFill>
        <p:spPr>
          <a:xfrm>
            <a:off x="8278019" y="5928501"/>
            <a:ext cx="3892594" cy="954067"/>
          </a:xfrm>
          <a:prstGeom prst="rect">
            <a:avLst/>
          </a:prstGeom>
        </p:spPr>
      </p:pic>
    </p:spTree>
    <p:extLst>
      <p:ext uri="{BB962C8B-B14F-4D97-AF65-F5344CB8AC3E}">
        <p14:creationId xmlns:p14="http://schemas.microsoft.com/office/powerpoint/2010/main" val="30413628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0955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C51E5959-376D-6714-2A51-3EB93A279F9B}"/>
              </a:ext>
            </a:extLst>
          </p:cNvPr>
          <p:cNvSpPr txBox="1">
            <a:spLocks/>
          </p:cNvSpPr>
          <p:nvPr/>
        </p:nvSpPr>
        <p:spPr>
          <a:xfrm>
            <a:off x="5719156" y="276989"/>
            <a:ext cx="6274350" cy="804669"/>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mj-lt"/>
              </a:rPr>
              <a:t>Course Goals</a:t>
            </a:r>
          </a:p>
        </p:txBody>
      </p:sp>
      <p:sp>
        <p:nvSpPr>
          <p:cNvPr id="104" name="Google Shape;104;p2"/>
          <p:cNvSpPr txBox="1"/>
          <p:nvPr/>
        </p:nvSpPr>
        <p:spPr>
          <a:xfrm>
            <a:off x="5719156" y="960474"/>
            <a:ext cx="6274351" cy="2585283"/>
          </a:xfrm>
          <a:prstGeom prst="rect">
            <a:avLst/>
          </a:prstGeom>
          <a:noFill/>
          <a:ln>
            <a:noFill/>
          </a:ln>
        </p:spPr>
        <p:txBody>
          <a:bodyPr spcFirstLastPara="1" wrap="square" lIns="91425" tIns="45700" rIns="91425" bIns="45700" anchor="t" anchorCtr="0">
            <a:spAutoFit/>
          </a:bodyPr>
          <a:lstStyle/>
          <a:p>
            <a:r>
              <a:rPr lang="en-US" sz="1800" dirty="0"/>
              <a:t>By the end of this course, you will have a better understanding of the: </a:t>
            </a:r>
          </a:p>
          <a:p>
            <a:endParaRPr lang="en-US" sz="1800" dirty="0"/>
          </a:p>
          <a:p>
            <a:pPr marL="285750" indent="-285750">
              <a:buFont typeface="Arial" panose="020B0604020202020204" pitchFamily="34" charset="0"/>
              <a:buChar char="•"/>
            </a:pPr>
            <a:r>
              <a:rPr lang="en-US" sz="1800" dirty="0"/>
              <a:t>Concept and purpose of ergonomics</a:t>
            </a:r>
          </a:p>
          <a:p>
            <a:pPr marL="285750" indent="-285750">
              <a:buFont typeface="Arial" panose="020B0604020202020204" pitchFamily="34" charset="0"/>
              <a:buChar char="•"/>
            </a:pPr>
            <a:r>
              <a:rPr lang="en-US" sz="1800" dirty="0"/>
              <a:t>Ergonomic risk factors</a:t>
            </a:r>
          </a:p>
          <a:p>
            <a:pPr marL="285750" indent="-285750">
              <a:buFont typeface="Arial" panose="020B0604020202020204" pitchFamily="34" charset="0"/>
              <a:buChar char="•"/>
            </a:pPr>
            <a:r>
              <a:rPr lang="en-US" sz="1800" dirty="0"/>
              <a:t>Proper workstation design</a:t>
            </a:r>
          </a:p>
          <a:p>
            <a:pPr marL="285750" indent="-285750">
              <a:buFont typeface="Arial" panose="020B0604020202020204" pitchFamily="34" charset="0"/>
              <a:buChar char="•"/>
            </a:pPr>
            <a:r>
              <a:rPr lang="en-US" sz="1800" dirty="0"/>
              <a:t>How to establish an ergonomics program</a:t>
            </a:r>
          </a:p>
          <a:p>
            <a:endParaRPr lang="en-US" sz="1800" dirty="0"/>
          </a:p>
          <a:p>
            <a:r>
              <a:rPr lang="en-US" sz="1800" dirty="0"/>
              <a:t>Let’s get started!</a:t>
            </a:r>
          </a:p>
        </p:txBody>
      </p:sp>
      <p:pic>
        <p:nvPicPr>
          <p:cNvPr id="5" name="Picture 4">
            <a:extLst>
              <a:ext uri="{FF2B5EF4-FFF2-40B4-BE49-F238E27FC236}">
                <a16:creationId xmlns:a16="http://schemas.microsoft.com/office/drawing/2014/main" id="{4C444ACC-30DD-4F65-8632-D8758BA7C548}"/>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10567" y="15851"/>
            <a:ext cx="5492714" cy="5900141"/>
          </a:xfrm>
          <a:prstGeom prst="rect">
            <a:avLst/>
          </a:prstGeom>
        </p:spPr>
      </p:pic>
      <p:sp>
        <p:nvSpPr>
          <p:cNvPr id="102" name="Google Shape;102;p2">
            <a:extLst>
              <a:ext uri="{C183D7F6-B498-43B3-948B-1728B52AA6E4}">
                <adec:decorative xmlns:adec="http://schemas.microsoft.com/office/drawing/2017/decorative" val="0"/>
              </a:ext>
            </a:extLst>
          </p:cNvPr>
          <p:cNvSpPr txBox="1"/>
          <p:nvPr/>
        </p:nvSpPr>
        <p:spPr>
          <a:xfrm>
            <a:off x="50231" y="5941389"/>
            <a:ext cx="6334648"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EVERYDAY ERGONOMICS: </a:t>
            </a:r>
            <a:endParaRPr lang="en-US" sz="28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800" b="1" i="1" dirty="0">
                <a:solidFill>
                  <a:schemeClr val="lt1"/>
                </a:solidFill>
                <a:latin typeface="Verdana"/>
                <a:ea typeface="Verdana"/>
                <a:sym typeface="Verdana"/>
              </a:rPr>
              <a:t>introduction</a:t>
            </a:r>
            <a:endParaRPr sz="1400" b="0" i="0" u="none" strike="noStrike" cap="none" dirty="0">
              <a:solidFill>
                <a:srgbClr val="000000"/>
              </a:solidFill>
              <a:latin typeface="Arial"/>
              <a:ea typeface="Arial"/>
              <a:cs typeface="Arial"/>
              <a:sym typeface="Arial"/>
            </a:endParaRPr>
          </a:p>
        </p:txBody>
      </p:sp>
      <p:pic>
        <p:nvPicPr>
          <p:cNvPr id="4" name="Picture 3" descr="Module 1">
            <a:extLst>
              <a:ext uri="{FF2B5EF4-FFF2-40B4-BE49-F238E27FC236}">
                <a16:creationId xmlns:a16="http://schemas.microsoft.com/office/drawing/2014/main" id="{3676CD5A-4C84-4FFF-9B7E-6D125CA0836A}"/>
              </a:ext>
            </a:extLst>
          </p:cNvPr>
          <p:cNvPicPr>
            <a:picLocks noChangeAspect="1"/>
          </p:cNvPicPr>
          <p:nvPr/>
        </p:nvPicPr>
        <p:blipFill>
          <a:blip r:embed="rId4"/>
          <a:stretch>
            <a:fillRect/>
          </a:stretch>
        </p:blipFill>
        <p:spPr>
          <a:xfrm>
            <a:off x="8186571" y="5926346"/>
            <a:ext cx="3976715" cy="974685"/>
          </a:xfrm>
          <a:prstGeom prst="rect">
            <a:avLst/>
          </a:prstGeom>
        </p:spPr>
      </p:pic>
    </p:spTree>
    <p:extLst>
      <p:ext uri="{BB962C8B-B14F-4D97-AF65-F5344CB8AC3E}">
        <p14:creationId xmlns:p14="http://schemas.microsoft.com/office/powerpoint/2010/main" val="40803286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0955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59EFD5A2-1159-971F-2F74-75D0381E8B86}"/>
              </a:ext>
            </a:extLst>
          </p:cNvPr>
          <p:cNvSpPr txBox="1">
            <a:spLocks/>
          </p:cNvSpPr>
          <p:nvPr/>
        </p:nvSpPr>
        <p:spPr>
          <a:xfrm>
            <a:off x="5719156" y="276989"/>
            <a:ext cx="6274350" cy="804669"/>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mj-lt"/>
              </a:rPr>
              <a:t>Selecting Your Chair</a:t>
            </a:r>
          </a:p>
        </p:txBody>
      </p:sp>
      <p:sp>
        <p:nvSpPr>
          <p:cNvPr id="104" name="Google Shape;104;p2"/>
          <p:cNvSpPr txBox="1"/>
          <p:nvPr/>
        </p:nvSpPr>
        <p:spPr>
          <a:xfrm>
            <a:off x="5719156" y="1037586"/>
            <a:ext cx="6274351" cy="3693278"/>
          </a:xfrm>
          <a:prstGeom prst="rect">
            <a:avLst/>
          </a:prstGeom>
          <a:noFill/>
          <a:ln>
            <a:noFill/>
          </a:ln>
        </p:spPr>
        <p:txBody>
          <a:bodyPr spcFirstLastPara="1" wrap="square" lIns="91425" tIns="45700" rIns="91425" bIns="45700" anchor="t" anchorCtr="0">
            <a:spAutoFit/>
          </a:bodyPr>
          <a:lstStyle/>
          <a:p>
            <a:pPr lvl="0">
              <a:buSzPts val="1600"/>
            </a:pPr>
            <a:r>
              <a:rPr lang="en-US" sz="1800" b="0" i="0" u="none" strike="noStrike" cap="none" dirty="0">
                <a:solidFill>
                  <a:srgbClr val="000000"/>
                </a:solidFill>
                <a:latin typeface="Arial"/>
                <a:ea typeface="Arial"/>
                <a:cs typeface="Arial"/>
                <a:sym typeface="Arial"/>
              </a:rPr>
              <a:t>When you are using a keyboard, your wrists and forearms should be relatively straight, parallel to the keyboard and with fingertips just touching the keys, and your hands should be at or just below elbow height. Your shoulders should be relaxed and your elbows close to your body.</a:t>
            </a:r>
          </a:p>
          <a:p>
            <a:pPr lvl="0">
              <a:buSzPts val="1600"/>
            </a:pPr>
            <a:endParaRPr lang="en-US" sz="1800" b="0" i="0" u="none" strike="noStrike" cap="none" dirty="0">
              <a:solidFill>
                <a:srgbClr val="000000"/>
              </a:solidFill>
              <a:latin typeface="Arial"/>
              <a:ea typeface="Arial"/>
              <a:cs typeface="Arial"/>
              <a:sym typeface="Arial"/>
            </a:endParaRPr>
          </a:p>
          <a:p>
            <a:pPr lvl="0">
              <a:buSzPts val="1600"/>
            </a:pPr>
            <a:r>
              <a:rPr lang="en-US" sz="1800" b="0" i="0" u="none" strike="noStrike" cap="none" dirty="0">
                <a:solidFill>
                  <a:srgbClr val="000000"/>
                </a:solidFill>
                <a:latin typeface="Arial"/>
                <a:ea typeface="Arial"/>
                <a:cs typeface="Arial"/>
                <a:sym typeface="Arial"/>
              </a:rPr>
              <a:t>Your keyboard should be thin to help keep your wrists straight and the keyboard platform should be adjustable. </a:t>
            </a:r>
          </a:p>
          <a:p>
            <a:pPr lvl="0">
              <a:buSzPts val="1600"/>
            </a:pPr>
            <a:endParaRPr lang="en-US" sz="1800" b="0" i="0" u="none" strike="noStrike" cap="none" dirty="0">
              <a:solidFill>
                <a:srgbClr val="000000"/>
              </a:solidFill>
              <a:latin typeface="Arial"/>
              <a:ea typeface="Arial"/>
              <a:cs typeface="Arial"/>
              <a:sym typeface="Arial"/>
            </a:endParaRPr>
          </a:p>
          <a:p>
            <a:pPr lvl="0">
              <a:buSzPts val="1600"/>
            </a:pPr>
            <a:r>
              <a:rPr lang="en-US" sz="1800" b="0" i="0" u="none" strike="noStrike" cap="none" dirty="0">
                <a:solidFill>
                  <a:srgbClr val="000000"/>
                </a:solidFill>
                <a:latin typeface="Arial"/>
                <a:ea typeface="Arial"/>
                <a:cs typeface="Arial"/>
                <a:sym typeface="Arial"/>
              </a:rPr>
              <a:t>Keyboards can be fitted with palm rests that support your hands, minimize contact with table edges, and help keep your wrists straight. Make sure the palm rest supports your palms – not your wrists.</a:t>
            </a:r>
            <a:endParaRPr sz="1800" b="0" i="0" u="none" strike="noStrike" cap="none" dirty="0">
              <a:solidFill>
                <a:srgbClr val="000000"/>
              </a:solidFill>
              <a:latin typeface="Arial"/>
              <a:ea typeface="Arial"/>
              <a:cs typeface="Arial"/>
              <a:sym typeface="Arial"/>
            </a:endParaRPr>
          </a:p>
        </p:txBody>
      </p:sp>
      <p:pic>
        <p:nvPicPr>
          <p:cNvPr id="6" name="Picture 5" descr="Picture of incorrect and correct hand position on a keyboard">
            <a:extLst>
              <a:ext uri="{FF2B5EF4-FFF2-40B4-BE49-F238E27FC236}">
                <a16:creationId xmlns:a16="http://schemas.microsoft.com/office/drawing/2014/main" id="{6519D8F2-CF10-44A4-B0D3-87EB0E106D01}"/>
              </a:ext>
            </a:extLst>
          </p:cNvPr>
          <p:cNvPicPr>
            <a:picLocks noChangeAspect="1"/>
          </p:cNvPicPr>
          <p:nvPr/>
        </p:nvPicPr>
        <p:blipFill>
          <a:blip r:embed="rId3"/>
          <a:srcRect/>
          <a:stretch/>
        </p:blipFill>
        <p:spPr>
          <a:xfrm>
            <a:off x="1520" y="-4140"/>
            <a:ext cx="5479534" cy="5889220"/>
          </a:xfrm>
          <a:prstGeom prst="rect">
            <a:avLst/>
          </a:prstGeom>
        </p:spPr>
      </p:pic>
      <p:sp>
        <p:nvSpPr>
          <p:cNvPr id="7" name="Google Shape;102;p2">
            <a:extLst>
              <a:ext uri="{FF2B5EF4-FFF2-40B4-BE49-F238E27FC236}">
                <a16:creationId xmlns:a16="http://schemas.microsoft.com/office/drawing/2014/main" id="{AC71BCEC-7AC6-4011-8FE7-EFBC2F764779}"/>
              </a:ext>
            </a:extLst>
          </p:cNvPr>
          <p:cNvSpPr txBox="1"/>
          <p:nvPr/>
        </p:nvSpPr>
        <p:spPr>
          <a:xfrm>
            <a:off x="15062" y="5917943"/>
            <a:ext cx="6334648"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EVERYDAY ERGONOMICS: </a:t>
            </a:r>
            <a:endParaRPr lang="en-US" sz="28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800" b="1" i="1" dirty="0">
                <a:solidFill>
                  <a:schemeClr val="lt1"/>
                </a:solidFill>
                <a:latin typeface="Verdana"/>
                <a:ea typeface="Verdana"/>
                <a:sym typeface="Verdana"/>
              </a:rPr>
              <a:t>workstation ergonomics</a:t>
            </a:r>
            <a:endParaRPr sz="1400" b="0" i="0" u="none" strike="noStrike" cap="none" dirty="0">
              <a:solidFill>
                <a:srgbClr val="000000"/>
              </a:solidFill>
              <a:latin typeface="Arial"/>
              <a:ea typeface="Arial"/>
              <a:cs typeface="Arial"/>
              <a:sym typeface="Arial"/>
            </a:endParaRPr>
          </a:p>
        </p:txBody>
      </p:sp>
      <p:pic>
        <p:nvPicPr>
          <p:cNvPr id="4" name="Picture 3" descr="Module 3">
            <a:extLst>
              <a:ext uri="{FF2B5EF4-FFF2-40B4-BE49-F238E27FC236}">
                <a16:creationId xmlns:a16="http://schemas.microsoft.com/office/drawing/2014/main" id="{F56DA82A-7CEE-4763-B9AE-07D07094072F}"/>
              </a:ext>
            </a:extLst>
          </p:cNvPr>
          <p:cNvPicPr>
            <a:picLocks noChangeAspect="1"/>
          </p:cNvPicPr>
          <p:nvPr/>
        </p:nvPicPr>
        <p:blipFill>
          <a:blip r:embed="rId4"/>
          <a:stretch>
            <a:fillRect/>
          </a:stretch>
        </p:blipFill>
        <p:spPr>
          <a:xfrm>
            <a:off x="8278019" y="5939259"/>
            <a:ext cx="3892594" cy="954067"/>
          </a:xfrm>
          <a:prstGeom prst="rect">
            <a:avLst/>
          </a:prstGeom>
        </p:spPr>
      </p:pic>
    </p:spTree>
    <p:extLst>
      <p:ext uri="{BB962C8B-B14F-4D97-AF65-F5344CB8AC3E}">
        <p14:creationId xmlns:p14="http://schemas.microsoft.com/office/powerpoint/2010/main" val="4941730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0955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7" name="Rectangle 6">
            <a:extLst>
              <a:ext uri="{FF2B5EF4-FFF2-40B4-BE49-F238E27FC236}">
                <a16:creationId xmlns:a16="http://schemas.microsoft.com/office/drawing/2014/main" id="{FC270C14-51FB-47DD-80DA-CE094A0E5B93}"/>
              </a:ext>
              <a:ext uri="{C183D7F6-B498-43B3-948B-1728B52AA6E4}">
                <adec:decorative xmlns:adec="http://schemas.microsoft.com/office/drawing/2017/decorative" val="1"/>
              </a:ext>
            </a:extLst>
          </p:cNvPr>
          <p:cNvSpPr/>
          <p:nvPr/>
        </p:nvSpPr>
        <p:spPr>
          <a:xfrm>
            <a:off x="0" y="0"/>
            <a:ext cx="12192000" cy="589335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p>
        </p:txBody>
      </p:sp>
      <p:sp>
        <p:nvSpPr>
          <p:cNvPr id="9" name="Google Shape;104;p2">
            <a:extLst>
              <a:ext uri="{FF2B5EF4-FFF2-40B4-BE49-F238E27FC236}">
                <a16:creationId xmlns:a16="http://schemas.microsoft.com/office/drawing/2014/main" id="{D4286B97-C320-4426-AD3A-8E50AF607901}"/>
              </a:ext>
            </a:extLst>
          </p:cNvPr>
          <p:cNvSpPr txBox="1"/>
          <p:nvPr/>
        </p:nvSpPr>
        <p:spPr>
          <a:xfrm>
            <a:off x="2743200" y="2531200"/>
            <a:ext cx="6570961" cy="144650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400" b="0" i="0" u="sng" strike="noStrike" cap="none" dirty="0">
                <a:solidFill>
                  <a:schemeClr val="bg1"/>
                </a:solidFill>
                <a:latin typeface="+mj-lt"/>
                <a:ea typeface="Calibri"/>
                <a:cs typeface="Calibri"/>
                <a:sym typeface="Calibri"/>
              </a:rPr>
              <a:t>Video: </a:t>
            </a:r>
            <a:r>
              <a:rPr lang="en-US" sz="4400" b="0" i="0" u="sng" strike="noStrike" cap="none" dirty="0">
                <a:solidFill>
                  <a:schemeClr val="bg1"/>
                </a:solidFill>
                <a:latin typeface="+mj-lt"/>
                <a:ea typeface="Calibri"/>
                <a:cs typeface="Calibri"/>
                <a:sym typeface="Calibri"/>
                <a:hlinkClick r:id="rId3"/>
              </a:rPr>
              <a:t>Adjusting Your Keyboard and Mouse</a:t>
            </a:r>
            <a:endParaRPr lang="en-US" sz="4400" dirty="0">
              <a:solidFill>
                <a:schemeClr val="bg1"/>
              </a:solidFill>
              <a:latin typeface="+mj-lt"/>
            </a:endParaRPr>
          </a:p>
        </p:txBody>
      </p:sp>
      <p:sp>
        <p:nvSpPr>
          <p:cNvPr id="10" name="Google Shape;102;p2">
            <a:extLst>
              <a:ext uri="{FF2B5EF4-FFF2-40B4-BE49-F238E27FC236}">
                <a16:creationId xmlns:a16="http://schemas.microsoft.com/office/drawing/2014/main" id="{C835E03F-7CE5-43B7-98A0-E203557D81EB}"/>
              </a:ext>
            </a:extLst>
          </p:cNvPr>
          <p:cNvSpPr txBox="1"/>
          <p:nvPr/>
        </p:nvSpPr>
        <p:spPr>
          <a:xfrm>
            <a:off x="15062" y="5917943"/>
            <a:ext cx="6334648"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EVERYDAY ERGONOMICS: </a:t>
            </a:r>
            <a:endParaRPr lang="en-US" sz="28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800" b="1" i="1" dirty="0">
                <a:solidFill>
                  <a:schemeClr val="lt1"/>
                </a:solidFill>
                <a:latin typeface="Verdana"/>
                <a:ea typeface="Verdana"/>
                <a:sym typeface="Verdana"/>
              </a:rPr>
              <a:t>workstation ergonomics</a:t>
            </a:r>
            <a:endParaRPr sz="1400" b="0" i="0" u="none" strike="noStrike" cap="none" dirty="0">
              <a:solidFill>
                <a:srgbClr val="000000"/>
              </a:solidFill>
              <a:latin typeface="Arial"/>
              <a:ea typeface="Arial"/>
              <a:cs typeface="Arial"/>
              <a:sym typeface="Arial"/>
            </a:endParaRPr>
          </a:p>
        </p:txBody>
      </p:sp>
      <p:pic>
        <p:nvPicPr>
          <p:cNvPr id="11" name="Picture 10" descr="Module 3">
            <a:extLst>
              <a:ext uri="{FF2B5EF4-FFF2-40B4-BE49-F238E27FC236}">
                <a16:creationId xmlns:a16="http://schemas.microsoft.com/office/drawing/2014/main" id="{FF94896D-60BA-4854-8615-27C56EEECEBF}"/>
              </a:ext>
            </a:extLst>
          </p:cNvPr>
          <p:cNvPicPr>
            <a:picLocks noChangeAspect="1"/>
          </p:cNvPicPr>
          <p:nvPr/>
        </p:nvPicPr>
        <p:blipFill>
          <a:blip r:embed="rId4"/>
          <a:stretch>
            <a:fillRect/>
          </a:stretch>
        </p:blipFill>
        <p:spPr>
          <a:xfrm>
            <a:off x="8278019" y="5928501"/>
            <a:ext cx="3892594" cy="954067"/>
          </a:xfrm>
          <a:prstGeom prst="rect">
            <a:avLst/>
          </a:prstGeom>
        </p:spPr>
      </p:pic>
    </p:spTree>
    <p:extLst>
      <p:ext uri="{BB962C8B-B14F-4D97-AF65-F5344CB8AC3E}">
        <p14:creationId xmlns:p14="http://schemas.microsoft.com/office/powerpoint/2010/main" val="34596798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0955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002B1191-849F-7EE1-A671-97A5A8FEC2E4}"/>
              </a:ext>
            </a:extLst>
          </p:cNvPr>
          <p:cNvSpPr txBox="1">
            <a:spLocks/>
          </p:cNvSpPr>
          <p:nvPr/>
        </p:nvSpPr>
        <p:spPr>
          <a:xfrm>
            <a:off x="5719156" y="276989"/>
            <a:ext cx="6274350" cy="804669"/>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mj-lt"/>
              </a:rPr>
              <a:t>Using Your Mouse</a:t>
            </a:r>
          </a:p>
        </p:txBody>
      </p:sp>
      <p:sp>
        <p:nvSpPr>
          <p:cNvPr id="104" name="Google Shape;104;p2"/>
          <p:cNvSpPr txBox="1"/>
          <p:nvPr/>
        </p:nvSpPr>
        <p:spPr>
          <a:xfrm>
            <a:off x="5719156" y="1081656"/>
            <a:ext cx="6274351" cy="2062063"/>
          </a:xfrm>
          <a:prstGeom prst="rect">
            <a:avLst/>
          </a:prstGeom>
          <a:noFill/>
          <a:ln>
            <a:noFill/>
          </a:ln>
        </p:spPr>
        <p:txBody>
          <a:bodyPr spcFirstLastPara="1" wrap="square" lIns="91425" tIns="45700" rIns="91425" bIns="45700" anchor="t" anchorCtr="0">
            <a:spAutoFit/>
          </a:bodyPr>
          <a:lstStyle/>
          <a:p>
            <a:pPr lvl="0">
              <a:buSzPts val="1600"/>
            </a:pPr>
            <a:r>
              <a:rPr lang="en-US" sz="1600" b="0" i="0" u="none" strike="noStrike" cap="none" dirty="0">
                <a:solidFill>
                  <a:srgbClr val="000000"/>
                </a:solidFill>
                <a:latin typeface="Arial"/>
                <a:ea typeface="Arial"/>
                <a:cs typeface="Arial"/>
                <a:sym typeface="Arial"/>
              </a:rPr>
              <a:t>Your mouse – or a pointing device such as a touchpad, trackball, or vertical (“handshake”) mouse – should be at the same height as the keyboard and adjacent to either side of it. Your arm should be close to your body for support. Your hand, wrist, and forearm should be relatively straight and slightly above the mouse.</a:t>
            </a:r>
          </a:p>
          <a:p>
            <a:pPr lvl="0">
              <a:buSzPts val="1600"/>
            </a:pPr>
            <a:endParaRPr lang="en-US" sz="1600" b="0" i="0" u="none" strike="noStrike" cap="none" dirty="0">
              <a:solidFill>
                <a:srgbClr val="000000"/>
              </a:solidFill>
              <a:latin typeface="Arial"/>
              <a:ea typeface="Arial"/>
              <a:cs typeface="Arial"/>
              <a:sym typeface="Arial"/>
            </a:endParaRPr>
          </a:p>
          <a:p>
            <a:pPr lvl="0">
              <a:buSzPts val="1600"/>
            </a:pPr>
            <a:r>
              <a:rPr lang="en-US" sz="1600" b="0" i="0" u="none" strike="noStrike" cap="none" dirty="0">
                <a:solidFill>
                  <a:srgbClr val="000000"/>
                </a:solidFill>
                <a:latin typeface="Arial"/>
                <a:ea typeface="Arial"/>
                <a:cs typeface="Arial"/>
                <a:sym typeface="Arial"/>
              </a:rPr>
              <a:t>Keep your wrist straight when using your mouse. Don’t bend your wrist from side to side. Instead, try to move your whole arm.</a:t>
            </a:r>
            <a:endParaRPr sz="1600" b="0" i="0" u="none" strike="noStrike" cap="none" dirty="0">
              <a:solidFill>
                <a:srgbClr val="000000"/>
              </a:solidFill>
              <a:latin typeface="Arial"/>
              <a:ea typeface="Arial"/>
              <a:cs typeface="Arial"/>
              <a:sym typeface="Arial"/>
            </a:endParaRPr>
          </a:p>
        </p:txBody>
      </p:sp>
      <p:pic>
        <p:nvPicPr>
          <p:cNvPr id="6" name="Picture 5" descr="shows hand positions on a mouse">
            <a:extLst>
              <a:ext uri="{FF2B5EF4-FFF2-40B4-BE49-F238E27FC236}">
                <a16:creationId xmlns:a16="http://schemas.microsoft.com/office/drawing/2014/main" id="{6519D8F2-CF10-44A4-B0D3-87EB0E106D01}"/>
              </a:ext>
            </a:extLst>
          </p:cNvPr>
          <p:cNvPicPr>
            <a:picLocks noChangeAspect="1"/>
          </p:cNvPicPr>
          <p:nvPr/>
        </p:nvPicPr>
        <p:blipFill>
          <a:blip r:embed="rId3"/>
          <a:srcRect/>
          <a:stretch/>
        </p:blipFill>
        <p:spPr>
          <a:xfrm>
            <a:off x="0" y="-3654"/>
            <a:ext cx="5529430" cy="5938607"/>
          </a:xfrm>
          <a:prstGeom prst="rect">
            <a:avLst/>
          </a:prstGeom>
        </p:spPr>
      </p:pic>
      <p:sp>
        <p:nvSpPr>
          <p:cNvPr id="7" name="Google Shape;102;p2">
            <a:extLst>
              <a:ext uri="{FF2B5EF4-FFF2-40B4-BE49-F238E27FC236}">
                <a16:creationId xmlns:a16="http://schemas.microsoft.com/office/drawing/2014/main" id="{AC71BCEC-7AC6-4011-8FE7-EFBC2F764779}"/>
              </a:ext>
            </a:extLst>
          </p:cNvPr>
          <p:cNvSpPr txBox="1"/>
          <p:nvPr/>
        </p:nvSpPr>
        <p:spPr>
          <a:xfrm>
            <a:off x="15062" y="5917943"/>
            <a:ext cx="6334648"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EVERYDAY ERGONOMICS: </a:t>
            </a:r>
            <a:endParaRPr lang="en-US" sz="28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800" b="1" i="1" dirty="0">
                <a:solidFill>
                  <a:schemeClr val="lt1"/>
                </a:solidFill>
                <a:latin typeface="Verdana"/>
                <a:ea typeface="Verdana"/>
                <a:sym typeface="Verdana"/>
              </a:rPr>
              <a:t>workstation ergonomics</a:t>
            </a:r>
            <a:endParaRPr sz="1400" b="0" i="0" u="none" strike="noStrike" cap="none" dirty="0">
              <a:solidFill>
                <a:srgbClr val="000000"/>
              </a:solidFill>
              <a:latin typeface="Arial"/>
              <a:ea typeface="Arial"/>
              <a:cs typeface="Arial"/>
              <a:sym typeface="Arial"/>
            </a:endParaRPr>
          </a:p>
        </p:txBody>
      </p:sp>
      <p:pic>
        <p:nvPicPr>
          <p:cNvPr id="4" name="Picture 3" descr="Module 3">
            <a:extLst>
              <a:ext uri="{FF2B5EF4-FFF2-40B4-BE49-F238E27FC236}">
                <a16:creationId xmlns:a16="http://schemas.microsoft.com/office/drawing/2014/main" id="{F56DA82A-7CEE-4763-B9AE-07D07094072F}"/>
              </a:ext>
            </a:extLst>
          </p:cNvPr>
          <p:cNvPicPr>
            <a:picLocks noChangeAspect="1"/>
          </p:cNvPicPr>
          <p:nvPr/>
        </p:nvPicPr>
        <p:blipFill>
          <a:blip r:embed="rId4"/>
          <a:stretch>
            <a:fillRect/>
          </a:stretch>
        </p:blipFill>
        <p:spPr>
          <a:xfrm>
            <a:off x="8278019" y="5939259"/>
            <a:ext cx="3892594" cy="954067"/>
          </a:xfrm>
          <a:prstGeom prst="rect">
            <a:avLst/>
          </a:prstGeom>
        </p:spPr>
      </p:pic>
    </p:spTree>
    <p:extLst>
      <p:ext uri="{BB962C8B-B14F-4D97-AF65-F5344CB8AC3E}">
        <p14:creationId xmlns:p14="http://schemas.microsoft.com/office/powerpoint/2010/main" val="39888800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0955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B91AE80C-A924-5A4D-1F1E-88D94A008C94}"/>
              </a:ext>
            </a:extLst>
          </p:cNvPr>
          <p:cNvSpPr txBox="1">
            <a:spLocks/>
          </p:cNvSpPr>
          <p:nvPr/>
        </p:nvSpPr>
        <p:spPr>
          <a:xfrm>
            <a:off x="5719156" y="276989"/>
            <a:ext cx="6274350" cy="804669"/>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mj-lt"/>
              </a:rPr>
              <a:t>Monitor Placement</a:t>
            </a:r>
          </a:p>
        </p:txBody>
      </p:sp>
      <p:sp>
        <p:nvSpPr>
          <p:cNvPr id="104" name="Google Shape;104;p2"/>
          <p:cNvSpPr txBox="1"/>
          <p:nvPr/>
        </p:nvSpPr>
        <p:spPr>
          <a:xfrm>
            <a:off x="5719156" y="916403"/>
            <a:ext cx="6274351" cy="5124439"/>
          </a:xfrm>
          <a:prstGeom prst="rect">
            <a:avLst/>
          </a:prstGeom>
          <a:noFill/>
          <a:ln>
            <a:noFill/>
          </a:ln>
        </p:spPr>
        <p:txBody>
          <a:bodyPr spcFirstLastPara="1" wrap="square" lIns="91425" tIns="45700" rIns="91425" bIns="45700" anchor="t" anchorCtr="0">
            <a:spAutoFit/>
          </a:bodyPr>
          <a:lstStyle/>
          <a:p>
            <a:pPr lvl="0">
              <a:buSzPts val="1600"/>
            </a:pPr>
            <a:r>
              <a:rPr lang="en-US" sz="1700" b="0" i="0" u="none" strike="noStrike" cap="none" dirty="0">
                <a:solidFill>
                  <a:srgbClr val="000000"/>
                </a:solidFill>
                <a:latin typeface="Arial"/>
                <a:ea typeface="Arial"/>
                <a:cs typeface="Arial"/>
                <a:sym typeface="Arial"/>
              </a:rPr>
              <a:t>A few key points about monitor placement:</a:t>
            </a:r>
          </a:p>
          <a:p>
            <a:pPr lvl="0">
              <a:buSzPts val="1600"/>
            </a:pPr>
            <a:endParaRPr lang="en-US" sz="1000" b="0" i="0" u="none" strike="noStrike" cap="none" dirty="0">
              <a:solidFill>
                <a:srgbClr val="000000"/>
              </a:solidFill>
              <a:latin typeface="Arial"/>
              <a:ea typeface="Arial"/>
              <a:cs typeface="Arial"/>
              <a:sym typeface="Arial"/>
            </a:endParaRPr>
          </a:p>
          <a:p>
            <a:pPr marL="342900" lvl="0" indent="-342900">
              <a:buSzPts val="1600"/>
              <a:buFont typeface="+mj-lt"/>
              <a:buAutoNum type="arabicPeriod"/>
            </a:pPr>
            <a:r>
              <a:rPr lang="en-US" sz="1700" b="0" i="0" u="none" strike="noStrike" cap="none" dirty="0">
                <a:solidFill>
                  <a:srgbClr val="000000"/>
                </a:solidFill>
                <a:latin typeface="Arial"/>
                <a:ea typeface="Arial"/>
                <a:cs typeface="Arial"/>
                <a:sym typeface="Arial"/>
              </a:rPr>
              <a:t>The top of the monitor should be at, or slightly below, your eye level. When you look at the middle of the screen, your eyes should look slightly down. You should be able to hold your neck straight and easily see the top third of the screen. If you find yourself bending your neck up or down, adjust the screen again. </a:t>
            </a:r>
          </a:p>
          <a:p>
            <a:pPr marL="342900" lvl="0" indent="-342900">
              <a:buSzPts val="1600"/>
              <a:buFont typeface="+mj-lt"/>
              <a:buAutoNum type="arabicPeriod"/>
            </a:pPr>
            <a:r>
              <a:rPr lang="en-US" sz="1700" b="0" i="0" u="none" strike="noStrike" cap="none" dirty="0">
                <a:solidFill>
                  <a:srgbClr val="000000"/>
                </a:solidFill>
                <a:latin typeface="Arial"/>
                <a:ea typeface="Arial"/>
                <a:cs typeface="Arial"/>
                <a:sym typeface="Arial"/>
              </a:rPr>
              <a:t>The monitor should be at least arm’s length from you. This allows you to view the entire screen at once—meaning you won’t have to move your head from left to right. </a:t>
            </a:r>
          </a:p>
          <a:p>
            <a:pPr marL="342900" lvl="0" indent="-342900">
              <a:buSzPts val="1600"/>
              <a:buFont typeface="+mj-lt"/>
              <a:buAutoNum type="arabicPeriod"/>
            </a:pPr>
            <a:r>
              <a:rPr lang="en-US" sz="1700" b="0" i="0" u="none" strike="noStrike" cap="none" dirty="0">
                <a:solidFill>
                  <a:srgbClr val="000000"/>
                </a:solidFill>
                <a:latin typeface="Arial"/>
                <a:ea typeface="Arial"/>
                <a:cs typeface="Arial"/>
                <a:sym typeface="Arial"/>
              </a:rPr>
              <a:t>You may also need to adjust the tilt on your screen to reduce glare and achieve proper head positioning. </a:t>
            </a:r>
          </a:p>
          <a:p>
            <a:pPr marL="342900" lvl="0" indent="-342900">
              <a:buSzPts val="1600"/>
              <a:buFont typeface="+mj-lt"/>
              <a:buAutoNum type="arabicPeriod"/>
            </a:pPr>
            <a:r>
              <a:rPr lang="en-US" sz="1700" b="0" i="0" u="none" strike="noStrike" cap="none" dirty="0">
                <a:solidFill>
                  <a:srgbClr val="000000"/>
                </a:solidFill>
                <a:latin typeface="Arial"/>
                <a:ea typeface="Arial"/>
                <a:cs typeface="Arial"/>
                <a:sym typeface="Arial"/>
              </a:rPr>
              <a:t>Try to avoid direct light on the monitor to avoid eye strain. Try to keep the lighting to the side of the screen for indirect lighting.</a:t>
            </a:r>
          </a:p>
          <a:p>
            <a:pPr marL="342900" lvl="0" indent="-342900">
              <a:buSzPts val="1600"/>
              <a:buFont typeface="+mj-lt"/>
              <a:buAutoNum type="arabicPeriod"/>
            </a:pPr>
            <a:r>
              <a:rPr lang="en-US" sz="1700" b="0" i="0" u="none" strike="noStrike" cap="none" dirty="0">
                <a:solidFill>
                  <a:srgbClr val="000000"/>
                </a:solidFill>
                <a:latin typeface="Arial"/>
                <a:ea typeface="Arial"/>
                <a:cs typeface="Arial"/>
                <a:sym typeface="Arial"/>
              </a:rPr>
              <a:t>Lastly, you do not want to be looking into strong light sources behind the monitor. That means no windows, lights, or shiny surfaces in the area behind the monitor.</a:t>
            </a:r>
            <a:endParaRPr sz="1700" b="0" i="0" u="none" strike="noStrike" cap="none" dirty="0">
              <a:solidFill>
                <a:srgbClr val="000000"/>
              </a:solidFill>
              <a:latin typeface="Arial"/>
              <a:ea typeface="Arial"/>
              <a:cs typeface="Arial"/>
              <a:sym typeface="Arial"/>
            </a:endParaRPr>
          </a:p>
        </p:txBody>
      </p:sp>
      <p:pic>
        <p:nvPicPr>
          <p:cNvPr id="6" name="Picture 5">
            <a:extLst>
              <a:ext uri="{FF2B5EF4-FFF2-40B4-BE49-F238E27FC236}">
                <a16:creationId xmlns:a16="http://schemas.microsoft.com/office/drawing/2014/main" id="{6519D8F2-CF10-44A4-B0D3-87EB0E106D01}"/>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0" y="-3654"/>
            <a:ext cx="5529429" cy="5938607"/>
          </a:xfrm>
          <a:prstGeom prst="rect">
            <a:avLst/>
          </a:prstGeom>
        </p:spPr>
      </p:pic>
      <p:sp>
        <p:nvSpPr>
          <p:cNvPr id="7" name="Google Shape;102;p2">
            <a:extLst>
              <a:ext uri="{FF2B5EF4-FFF2-40B4-BE49-F238E27FC236}">
                <a16:creationId xmlns:a16="http://schemas.microsoft.com/office/drawing/2014/main" id="{AC71BCEC-7AC6-4011-8FE7-EFBC2F764779}"/>
              </a:ext>
            </a:extLst>
          </p:cNvPr>
          <p:cNvSpPr txBox="1"/>
          <p:nvPr/>
        </p:nvSpPr>
        <p:spPr>
          <a:xfrm>
            <a:off x="15062" y="5917943"/>
            <a:ext cx="6334648"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EVERYDAY ERGONOMICS: </a:t>
            </a:r>
            <a:endParaRPr lang="en-US" sz="28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800" b="1" i="1" dirty="0">
                <a:solidFill>
                  <a:schemeClr val="lt1"/>
                </a:solidFill>
                <a:latin typeface="Verdana"/>
                <a:ea typeface="Verdana"/>
                <a:sym typeface="Verdana"/>
              </a:rPr>
              <a:t>workstation ergonomics</a:t>
            </a:r>
            <a:endParaRPr sz="1400" b="0" i="0" u="none" strike="noStrike" cap="none" dirty="0">
              <a:solidFill>
                <a:srgbClr val="000000"/>
              </a:solidFill>
              <a:latin typeface="Arial"/>
              <a:ea typeface="Arial"/>
              <a:cs typeface="Arial"/>
              <a:sym typeface="Arial"/>
            </a:endParaRPr>
          </a:p>
        </p:txBody>
      </p:sp>
      <p:pic>
        <p:nvPicPr>
          <p:cNvPr id="4" name="Picture 3" descr="Module 3">
            <a:extLst>
              <a:ext uri="{FF2B5EF4-FFF2-40B4-BE49-F238E27FC236}">
                <a16:creationId xmlns:a16="http://schemas.microsoft.com/office/drawing/2014/main" id="{F56DA82A-7CEE-4763-B9AE-07D07094072F}"/>
              </a:ext>
            </a:extLst>
          </p:cNvPr>
          <p:cNvPicPr>
            <a:picLocks noChangeAspect="1"/>
          </p:cNvPicPr>
          <p:nvPr/>
        </p:nvPicPr>
        <p:blipFill>
          <a:blip r:embed="rId4"/>
          <a:stretch>
            <a:fillRect/>
          </a:stretch>
        </p:blipFill>
        <p:spPr>
          <a:xfrm>
            <a:off x="8278019" y="5939259"/>
            <a:ext cx="3892594" cy="954067"/>
          </a:xfrm>
          <a:prstGeom prst="rect">
            <a:avLst/>
          </a:prstGeom>
        </p:spPr>
      </p:pic>
    </p:spTree>
    <p:extLst>
      <p:ext uri="{BB962C8B-B14F-4D97-AF65-F5344CB8AC3E}">
        <p14:creationId xmlns:p14="http://schemas.microsoft.com/office/powerpoint/2010/main" val="29537066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0955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7" name="Rectangle 6">
            <a:extLst>
              <a:ext uri="{FF2B5EF4-FFF2-40B4-BE49-F238E27FC236}">
                <a16:creationId xmlns:a16="http://schemas.microsoft.com/office/drawing/2014/main" id="{FC270C14-51FB-47DD-80DA-CE094A0E5B93}"/>
              </a:ext>
              <a:ext uri="{C183D7F6-B498-43B3-948B-1728B52AA6E4}">
                <adec:decorative xmlns:adec="http://schemas.microsoft.com/office/drawing/2017/decorative" val="1"/>
              </a:ext>
            </a:extLst>
          </p:cNvPr>
          <p:cNvSpPr/>
          <p:nvPr/>
        </p:nvSpPr>
        <p:spPr>
          <a:xfrm>
            <a:off x="0" y="0"/>
            <a:ext cx="12192000" cy="589335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p>
        </p:txBody>
      </p:sp>
      <p:sp>
        <p:nvSpPr>
          <p:cNvPr id="9" name="Google Shape;104;p2">
            <a:extLst>
              <a:ext uri="{FF2B5EF4-FFF2-40B4-BE49-F238E27FC236}">
                <a16:creationId xmlns:a16="http://schemas.microsoft.com/office/drawing/2014/main" id="{D4286B97-C320-4426-AD3A-8E50AF607901}"/>
              </a:ext>
            </a:extLst>
          </p:cNvPr>
          <p:cNvSpPr txBox="1"/>
          <p:nvPr/>
        </p:nvSpPr>
        <p:spPr>
          <a:xfrm>
            <a:off x="1529348" y="2531200"/>
            <a:ext cx="9186778" cy="76940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400" b="0" i="0" u="sng" strike="noStrike" cap="none" dirty="0">
                <a:solidFill>
                  <a:schemeClr val="bg1"/>
                </a:solidFill>
                <a:latin typeface="+mj-lt"/>
                <a:ea typeface="Calibri"/>
                <a:cs typeface="Calibri"/>
                <a:sym typeface="Calibri"/>
              </a:rPr>
              <a:t>Video: </a:t>
            </a:r>
            <a:r>
              <a:rPr lang="en-US" sz="4400" b="0" i="0" u="sng" strike="noStrike" cap="none" dirty="0">
                <a:solidFill>
                  <a:schemeClr val="bg1"/>
                </a:solidFill>
                <a:latin typeface="+mj-lt"/>
                <a:ea typeface="Calibri"/>
                <a:cs typeface="Calibri"/>
                <a:sym typeface="Calibri"/>
                <a:hlinkClick r:id="rId3"/>
              </a:rPr>
              <a:t>Adjusting Your Monitor</a:t>
            </a:r>
            <a:endParaRPr lang="en-US" sz="4400" dirty="0">
              <a:solidFill>
                <a:schemeClr val="bg1"/>
              </a:solidFill>
              <a:latin typeface="+mj-lt"/>
            </a:endParaRPr>
          </a:p>
        </p:txBody>
      </p:sp>
      <p:sp>
        <p:nvSpPr>
          <p:cNvPr id="10" name="Google Shape;102;p2">
            <a:extLst>
              <a:ext uri="{FF2B5EF4-FFF2-40B4-BE49-F238E27FC236}">
                <a16:creationId xmlns:a16="http://schemas.microsoft.com/office/drawing/2014/main" id="{C835E03F-7CE5-43B7-98A0-E203557D81EB}"/>
              </a:ext>
            </a:extLst>
          </p:cNvPr>
          <p:cNvSpPr txBox="1"/>
          <p:nvPr/>
        </p:nvSpPr>
        <p:spPr>
          <a:xfrm>
            <a:off x="15062" y="5917943"/>
            <a:ext cx="5636591"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EVERYDAY ERGONOMICS: </a:t>
            </a:r>
            <a:endParaRPr lang="en-US" sz="28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800" b="1" i="1" dirty="0">
                <a:solidFill>
                  <a:schemeClr val="lt1"/>
                </a:solidFill>
                <a:latin typeface="Verdana"/>
                <a:ea typeface="Verdana"/>
                <a:sym typeface="Verdana"/>
              </a:rPr>
              <a:t>workstation ergonomics</a:t>
            </a:r>
            <a:endParaRPr sz="1400" b="0" i="0" u="none" strike="noStrike" cap="none" dirty="0">
              <a:solidFill>
                <a:srgbClr val="000000"/>
              </a:solidFill>
              <a:latin typeface="Arial"/>
              <a:ea typeface="Arial"/>
              <a:cs typeface="Arial"/>
              <a:sym typeface="Arial"/>
            </a:endParaRPr>
          </a:p>
        </p:txBody>
      </p:sp>
      <p:pic>
        <p:nvPicPr>
          <p:cNvPr id="11" name="Picture 10" descr="Module 3">
            <a:extLst>
              <a:ext uri="{FF2B5EF4-FFF2-40B4-BE49-F238E27FC236}">
                <a16:creationId xmlns:a16="http://schemas.microsoft.com/office/drawing/2014/main" id="{FF94896D-60BA-4854-8615-27C56EEECEBF}"/>
              </a:ext>
            </a:extLst>
          </p:cNvPr>
          <p:cNvPicPr>
            <a:picLocks noChangeAspect="1"/>
          </p:cNvPicPr>
          <p:nvPr/>
        </p:nvPicPr>
        <p:blipFill>
          <a:blip r:embed="rId4"/>
          <a:stretch>
            <a:fillRect/>
          </a:stretch>
        </p:blipFill>
        <p:spPr>
          <a:xfrm>
            <a:off x="8278019" y="5928501"/>
            <a:ext cx="3892594" cy="954067"/>
          </a:xfrm>
          <a:prstGeom prst="rect">
            <a:avLst/>
          </a:prstGeom>
        </p:spPr>
      </p:pic>
    </p:spTree>
    <p:extLst>
      <p:ext uri="{BB962C8B-B14F-4D97-AF65-F5344CB8AC3E}">
        <p14:creationId xmlns:p14="http://schemas.microsoft.com/office/powerpoint/2010/main" val="36685729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0955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49558D9E-CC8D-C2C8-1FFA-568DA2822C1E}"/>
              </a:ext>
            </a:extLst>
          </p:cNvPr>
          <p:cNvSpPr txBox="1">
            <a:spLocks/>
          </p:cNvSpPr>
          <p:nvPr/>
        </p:nvSpPr>
        <p:spPr>
          <a:xfrm>
            <a:off x="5719156" y="276989"/>
            <a:ext cx="6274350" cy="804669"/>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mj-lt"/>
              </a:rPr>
              <a:t>Laptops</a:t>
            </a:r>
          </a:p>
        </p:txBody>
      </p:sp>
      <p:sp>
        <p:nvSpPr>
          <p:cNvPr id="104" name="Google Shape;104;p2"/>
          <p:cNvSpPr txBox="1"/>
          <p:nvPr/>
        </p:nvSpPr>
        <p:spPr>
          <a:xfrm>
            <a:off x="5719156" y="1026573"/>
            <a:ext cx="6274351" cy="3139281"/>
          </a:xfrm>
          <a:prstGeom prst="rect">
            <a:avLst/>
          </a:prstGeom>
          <a:noFill/>
          <a:ln>
            <a:noFill/>
          </a:ln>
        </p:spPr>
        <p:txBody>
          <a:bodyPr spcFirstLastPara="1" wrap="square" lIns="91425" tIns="45700" rIns="91425" bIns="45700" anchor="t" anchorCtr="0">
            <a:spAutoFit/>
          </a:bodyPr>
          <a:lstStyle/>
          <a:p>
            <a:pPr lvl="0">
              <a:buSzPts val="1600"/>
            </a:pPr>
            <a:r>
              <a:rPr lang="en-US" sz="1800" b="0" i="0" u="none" strike="noStrike" cap="none" dirty="0">
                <a:solidFill>
                  <a:srgbClr val="000000"/>
                </a:solidFill>
                <a:latin typeface="Arial"/>
                <a:ea typeface="Arial"/>
                <a:cs typeface="Arial"/>
                <a:sym typeface="Arial"/>
              </a:rPr>
              <a:t>If you use a laptop for prolonged periods: </a:t>
            </a:r>
          </a:p>
          <a:p>
            <a:pPr lvl="0">
              <a:buSzPts val="1600"/>
            </a:pPr>
            <a:endParaRPr lang="en-US" sz="1800" b="0" i="0" u="none" strike="noStrike" cap="none" dirty="0">
              <a:solidFill>
                <a:srgbClr val="000000"/>
              </a:solidFill>
              <a:latin typeface="Arial"/>
              <a:ea typeface="Arial"/>
              <a:cs typeface="Arial"/>
              <a:sym typeface="Arial"/>
            </a:endParaRPr>
          </a:p>
          <a:p>
            <a:pPr marL="285750" lvl="0" indent="-285750">
              <a:buSzPts val="1600"/>
              <a:buFont typeface="Arial" panose="020B0604020202020204" pitchFamily="34" charset="0"/>
              <a:buChar char="•"/>
            </a:pPr>
            <a:r>
              <a:rPr lang="en-US" sz="1800" b="0" i="0" u="none" strike="noStrike" cap="none" dirty="0">
                <a:solidFill>
                  <a:srgbClr val="000000"/>
                </a:solidFill>
                <a:latin typeface="Arial"/>
                <a:ea typeface="Arial"/>
                <a:cs typeface="Arial"/>
                <a:sym typeface="Arial"/>
              </a:rPr>
              <a:t>Use a docking station, wireless mouse and keyboard, and an independent monitor (if possible).</a:t>
            </a:r>
          </a:p>
          <a:p>
            <a:pPr marL="285750" lvl="0" indent="-285750">
              <a:buSzPts val="1600"/>
              <a:buFont typeface="Arial" panose="020B0604020202020204" pitchFamily="34" charset="0"/>
              <a:buChar char="•"/>
            </a:pPr>
            <a:r>
              <a:rPr lang="en-US" sz="1800" b="0" i="0" u="none" strike="noStrike" cap="none" dirty="0">
                <a:solidFill>
                  <a:srgbClr val="000000"/>
                </a:solidFill>
                <a:latin typeface="Arial"/>
                <a:ea typeface="Arial"/>
                <a:cs typeface="Arial"/>
                <a:sym typeface="Arial"/>
              </a:rPr>
              <a:t>Place the keyboard and mouse at a comfortable height on the work surface. (Your hands should be at or just below elbow height; wrists and forearms should be relatively straight, slightly above the keyboard.)</a:t>
            </a:r>
          </a:p>
          <a:p>
            <a:pPr marL="285750" lvl="0" indent="-285750">
              <a:buSzPts val="1600"/>
              <a:buFont typeface="Arial" panose="020B0604020202020204" pitchFamily="34" charset="0"/>
              <a:buChar char="•"/>
            </a:pPr>
            <a:r>
              <a:rPr lang="en-US" sz="1800" b="0" i="0" u="none" strike="noStrike" cap="none" dirty="0">
                <a:solidFill>
                  <a:srgbClr val="000000"/>
                </a:solidFill>
                <a:latin typeface="Arial"/>
                <a:ea typeface="Arial"/>
                <a:cs typeface="Arial"/>
                <a:sym typeface="Arial"/>
              </a:rPr>
              <a:t>Place the laptop on a platform or riser so that the display is at a comfortable height (when looking at the middle of the screen, your eyes should look slightly down).</a:t>
            </a:r>
            <a:endParaRPr sz="1800" b="0" i="0" u="none" strike="noStrike" cap="none" dirty="0">
              <a:solidFill>
                <a:srgbClr val="000000"/>
              </a:solidFill>
              <a:latin typeface="Arial"/>
              <a:ea typeface="Arial"/>
              <a:cs typeface="Arial"/>
              <a:sym typeface="Arial"/>
            </a:endParaRPr>
          </a:p>
        </p:txBody>
      </p:sp>
      <p:pic>
        <p:nvPicPr>
          <p:cNvPr id="6" name="Picture 5">
            <a:extLst>
              <a:ext uri="{FF2B5EF4-FFF2-40B4-BE49-F238E27FC236}">
                <a16:creationId xmlns:a16="http://schemas.microsoft.com/office/drawing/2014/main" id="{6519D8F2-CF10-44A4-B0D3-87EB0E106D01}"/>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452" y="-3654"/>
            <a:ext cx="5528524" cy="5938607"/>
          </a:xfrm>
          <a:prstGeom prst="rect">
            <a:avLst/>
          </a:prstGeom>
        </p:spPr>
      </p:pic>
      <p:sp>
        <p:nvSpPr>
          <p:cNvPr id="7" name="Google Shape;102;p2">
            <a:extLst>
              <a:ext uri="{FF2B5EF4-FFF2-40B4-BE49-F238E27FC236}">
                <a16:creationId xmlns:a16="http://schemas.microsoft.com/office/drawing/2014/main" id="{AC71BCEC-7AC6-4011-8FE7-EFBC2F764779}"/>
              </a:ext>
            </a:extLst>
          </p:cNvPr>
          <p:cNvSpPr txBox="1"/>
          <p:nvPr/>
        </p:nvSpPr>
        <p:spPr>
          <a:xfrm>
            <a:off x="15062" y="5917943"/>
            <a:ext cx="6334648"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EVERYDAY ERGONOMICS: </a:t>
            </a:r>
            <a:endParaRPr lang="en-US" sz="28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800" b="1" i="1" dirty="0">
                <a:solidFill>
                  <a:schemeClr val="lt1"/>
                </a:solidFill>
                <a:latin typeface="Verdana"/>
                <a:ea typeface="Verdana"/>
                <a:sym typeface="Verdana"/>
              </a:rPr>
              <a:t>workstation ergonomics</a:t>
            </a:r>
            <a:endParaRPr sz="1400" b="0" i="0" u="none" strike="noStrike" cap="none" dirty="0">
              <a:solidFill>
                <a:srgbClr val="000000"/>
              </a:solidFill>
              <a:latin typeface="Arial"/>
              <a:ea typeface="Arial"/>
              <a:cs typeface="Arial"/>
              <a:sym typeface="Arial"/>
            </a:endParaRPr>
          </a:p>
        </p:txBody>
      </p:sp>
      <p:pic>
        <p:nvPicPr>
          <p:cNvPr id="4" name="Picture 3" descr="Module 3">
            <a:extLst>
              <a:ext uri="{FF2B5EF4-FFF2-40B4-BE49-F238E27FC236}">
                <a16:creationId xmlns:a16="http://schemas.microsoft.com/office/drawing/2014/main" id="{F56DA82A-7CEE-4763-B9AE-07D07094072F}"/>
              </a:ext>
            </a:extLst>
          </p:cNvPr>
          <p:cNvPicPr>
            <a:picLocks noChangeAspect="1"/>
          </p:cNvPicPr>
          <p:nvPr/>
        </p:nvPicPr>
        <p:blipFill>
          <a:blip r:embed="rId4"/>
          <a:stretch>
            <a:fillRect/>
          </a:stretch>
        </p:blipFill>
        <p:spPr>
          <a:xfrm>
            <a:off x="8284344" y="5934953"/>
            <a:ext cx="3892594" cy="954067"/>
          </a:xfrm>
          <a:prstGeom prst="rect">
            <a:avLst/>
          </a:prstGeom>
        </p:spPr>
      </p:pic>
    </p:spTree>
    <p:extLst>
      <p:ext uri="{BB962C8B-B14F-4D97-AF65-F5344CB8AC3E}">
        <p14:creationId xmlns:p14="http://schemas.microsoft.com/office/powerpoint/2010/main" val="29620096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0955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63D1BFE1-3986-2ACF-F9A0-40731528F0B2}"/>
              </a:ext>
            </a:extLst>
          </p:cNvPr>
          <p:cNvSpPr txBox="1">
            <a:spLocks/>
          </p:cNvSpPr>
          <p:nvPr/>
        </p:nvSpPr>
        <p:spPr>
          <a:xfrm>
            <a:off x="5719156" y="276989"/>
            <a:ext cx="6274350" cy="804669"/>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mj-lt"/>
              </a:rPr>
              <a:t>Mobile Devices</a:t>
            </a:r>
          </a:p>
        </p:txBody>
      </p:sp>
      <p:sp>
        <p:nvSpPr>
          <p:cNvPr id="104" name="Google Shape;104;p2"/>
          <p:cNvSpPr txBox="1"/>
          <p:nvPr/>
        </p:nvSpPr>
        <p:spPr>
          <a:xfrm>
            <a:off x="5719156" y="1037587"/>
            <a:ext cx="6274351" cy="4247276"/>
          </a:xfrm>
          <a:prstGeom prst="rect">
            <a:avLst/>
          </a:prstGeom>
          <a:noFill/>
          <a:ln>
            <a:noFill/>
          </a:ln>
        </p:spPr>
        <p:txBody>
          <a:bodyPr spcFirstLastPara="1" wrap="square" lIns="91425" tIns="45700" rIns="91425" bIns="45700" anchor="t" anchorCtr="0">
            <a:spAutoFit/>
          </a:bodyPr>
          <a:lstStyle/>
          <a:p>
            <a:pPr lvl="0">
              <a:buSzPts val="1600"/>
            </a:pPr>
            <a:r>
              <a:rPr lang="en-US" sz="1800" b="1" i="0" u="none" strike="noStrike" cap="none" dirty="0">
                <a:solidFill>
                  <a:srgbClr val="000000"/>
                </a:solidFill>
                <a:latin typeface="Arial"/>
                <a:ea typeface="Arial"/>
                <a:cs typeface="Arial"/>
                <a:sym typeface="Arial"/>
              </a:rPr>
              <a:t>Tablets and iPads:</a:t>
            </a:r>
          </a:p>
          <a:p>
            <a:pPr marL="285750" lvl="0" indent="-285750">
              <a:buSzPts val="1600"/>
              <a:buFont typeface="Arial" panose="020B0604020202020204" pitchFamily="34" charset="0"/>
              <a:buChar char="•"/>
            </a:pPr>
            <a:r>
              <a:rPr lang="en-US" sz="1800" b="0" i="0" u="none" strike="noStrike" cap="none" dirty="0">
                <a:solidFill>
                  <a:srgbClr val="000000"/>
                </a:solidFill>
                <a:latin typeface="Arial"/>
                <a:ea typeface="Arial"/>
                <a:cs typeface="Arial"/>
                <a:sym typeface="Arial"/>
              </a:rPr>
              <a:t>Use a cover that lets you adjust the device to a 45-degree angle.</a:t>
            </a:r>
          </a:p>
          <a:p>
            <a:pPr marL="285750" lvl="0" indent="-285750">
              <a:buSzPts val="1600"/>
              <a:buFont typeface="Arial" panose="020B0604020202020204" pitchFamily="34" charset="0"/>
              <a:buChar char="•"/>
            </a:pPr>
            <a:r>
              <a:rPr lang="en-US" sz="1800" b="0" i="0" u="none" strike="noStrike" cap="none" dirty="0">
                <a:solidFill>
                  <a:srgbClr val="000000"/>
                </a:solidFill>
                <a:latin typeface="Arial"/>
                <a:ea typeface="Arial"/>
                <a:cs typeface="Arial"/>
                <a:sym typeface="Arial"/>
              </a:rPr>
              <a:t>Use a Bluetooth keyboard if you need to type for prolonged periods.</a:t>
            </a:r>
          </a:p>
          <a:p>
            <a:pPr lvl="0">
              <a:buSzPts val="1600"/>
            </a:pPr>
            <a:endParaRPr lang="en-US" sz="1800" b="0" i="0" u="none" strike="noStrike" cap="none" dirty="0">
              <a:solidFill>
                <a:srgbClr val="000000"/>
              </a:solidFill>
              <a:latin typeface="Arial"/>
              <a:ea typeface="Arial"/>
              <a:cs typeface="Arial"/>
              <a:sym typeface="Arial"/>
            </a:endParaRPr>
          </a:p>
          <a:p>
            <a:pPr lvl="0">
              <a:buSzPts val="1600"/>
            </a:pPr>
            <a:r>
              <a:rPr lang="en-US" sz="1800" b="1" i="0" u="none" strike="noStrike" cap="none" dirty="0">
                <a:solidFill>
                  <a:srgbClr val="000000"/>
                </a:solidFill>
                <a:latin typeface="Arial"/>
                <a:ea typeface="Arial"/>
                <a:cs typeface="Arial"/>
                <a:sym typeface="Arial"/>
              </a:rPr>
              <a:t>Cellphones:</a:t>
            </a:r>
          </a:p>
          <a:p>
            <a:pPr marL="285750" lvl="0" indent="-285750">
              <a:buSzPts val="1600"/>
              <a:buFont typeface="Arial" panose="020B0604020202020204" pitchFamily="34" charset="0"/>
              <a:buChar char="•"/>
            </a:pPr>
            <a:r>
              <a:rPr lang="en-US" sz="1800" b="0" i="0" u="none" strike="noStrike" cap="none" dirty="0">
                <a:solidFill>
                  <a:srgbClr val="000000"/>
                </a:solidFill>
                <a:latin typeface="Arial"/>
                <a:ea typeface="Arial"/>
                <a:cs typeface="Arial"/>
                <a:sym typeface="Arial"/>
              </a:rPr>
              <a:t>Use earphones or a </a:t>
            </a:r>
            <a:r>
              <a:rPr lang="en-US" sz="1800" b="0" i="0" u="none" strike="noStrike" cap="none" dirty="0" err="1">
                <a:solidFill>
                  <a:srgbClr val="000000"/>
                </a:solidFill>
                <a:latin typeface="Arial"/>
                <a:ea typeface="Arial"/>
                <a:cs typeface="Arial"/>
                <a:sym typeface="Arial"/>
              </a:rPr>
              <a:t>bluetooth</a:t>
            </a:r>
            <a:r>
              <a:rPr lang="en-US" sz="1800" b="0" i="0" u="none" strike="noStrike" cap="none" dirty="0">
                <a:solidFill>
                  <a:srgbClr val="000000"/>
                </a:solidFill>
                <a:latin typeface="Arial"/>
                <a:ea typeface="Arial"/>
                <a:cs typeface="Arial"/>
                <a:sym typeface="Arial"/>
              </a:rPr>
              <a:t> headset so that you don’t have to hold your phone up to your ear for prolonged periods. </a:t>
            </a:r>
          </a:p>
          <a:p>
            <a:pPr marL="285750" lvl="0" indent="-285750">
              <a:buSzPts val="1600"/>
              <a:buFont typeface="Arial" panose="020B0604020202020204" pitchFamily="34" charset="0"/>
              <a:buChar char="•"/>
            </a:pPr>
            <a:r>
              <a:rPr lang="en-US" sz="1800" b="0" i="0" u="none" strike="noStrike" cap="none" dirty="0">
                <a:solidFill>
                  <a:srgbClr val="000000"/>
                </a:solidFill>
                <a:latin typeface="Arial"/>
                <a:ea typeface="Arial"/>
                <a:cs typeface="Arial"/>
                <a:sym typeface="Arial"/>
              </a:rPr>
              <a:t>Avoid typing long blocks of text on your phone. Use a laptop or a desktop computer instead; they are more efficient and put less stress on your thumbs.</a:t>
            </a:r>
          </a:p>
          <a:p>
            <a:pPr marL="285750" lvl="0" indent="-285750">
              <a:buSzPts val="1600"/>
              <a:buFont typeface="Arial" panose="020B0604020202020204" pitchFamily="34" charset="0"/>
              <a:buChar char="•"/>
            </a:pPr>
            <a:r>
              <a:rPr lang="en-US" sz="1800" b="0" i="0" u="none" strike="noStrike" cap="none" dirty="0">
                <a:solidFill>
                  <a:srgbClr val="000000"/>
                </a:solidFill>
                <a:latin typeface="Arial"/>
                <a:ea typeface="Arial"/>
                <a:cs typeface="Arial"/>
                <a:sym typeface="Arial"/>
              </a:rPr>
              <a:t>Consider using the word prediction and voice recognition tools on mobile devices to compose short blocks of text.</a:t>
            </a:r>
            <a:endParaRPr sz="1800" b="0" i="0" u="none" strike="noStrike" cap="none" dirty="0">
              <a:solidFill>
                <a:srgbClr val="000000"/>
              </a:solidFill>
              <a:latin typeface="Arial"/>
              <a:ea typeface="Arial"/>
              <a:cs typeface="Arial"/>
              <a:sym typeface="Arial"/>
            </a:endParaRPr>
          </a:p>
        </p:txBody>
      </p:sp>
      <p:pic>
        <p:nvPicPr>
          <p:cNvPr id="6" name="Picture 5">
            <a:extLst>
              <a:ext uri="{FF2B5EF4-FFF2-40B4-BE49-F238E27FC236}">
                <a16:creationId xmlns:a16="http://schemas.microsoft.com/office/drawing/2014/main" id="{6519D8F2-CF10-44A4-B0D3-87EB0E106D01}"/>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452" y="-3654"/>
            <a:ext cx="5512689" cy="5921597"/>
          </a:xfrm>
          <a:prstGeom prst="rect">
            <a:avLst/>
          </a:prstGeom>
        </p:spPr>
      </p:pic>
      <p:sp>
        <p:nvSpPr>
          <p:cNvPr id="7" name="Google Shape;102;p2">
            <a:extLst>
              <a:ext uri="{FF2B5EF4-FFF2-40B4-BE49-F238E27FC236}">
                <a16:creationId xmlns:a16="http://schemas.microsoft.com/office/drawing/2014/main" id="{AC71BCEC-7AC6-4011-8FE7-EFBC2F764779}"/>
              </a:ext>
            </a:extLst>
          </p:cNvPr>
          <p:cNvSpPr txBox="1"/>
          <p:nvPr/>
        </p:nvSpPr>
        <p:spPr>
          <a:xfrm>
            <a:off x="15062" y="5917943"/>
            <a:ext cx="6334648"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EVERYDAY ERGONOMICS: </a:t>
            </a:r>
            <a:endParaRPr lang="en-US" sz="28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800" b="1" i="1" dirty="0">
                <a:solidFill>
                  <a:schemeClr val="lt1"/>
                </a:solidFill>
                <a:latin typeface="Verdana"/>
                <a:ea typeface="Verdana"/>
                <a:sym typeface="Verdana"/>
              </a:rPr>
              <a:t>workstation ergonomics</a:t>
            </a:r>
            <a:endParaRPr sz="1400" b="0" i="0" u="none" strike="noStrike" cap="none" dirty="0">
              <a:solidFill>
                <a:srgbClr val="000000"/>
              </a:solidFill>
              <a:latin typeface="Arial"/>
              <a:ea typeface="Arial"/>
              <a:cs typeface="Arial"/>
              <a:sym typeface="Arial"/>
            </a:endParaRPr>
          </a:p>
        </p:txBody>
      </p:sp>
      <p:pic>
        <p:nvPicPr>
          <p:cNvPr id="4" name="Picture 3" descr="Module 3">
            <a:extLst>
              <a:ext uri="{FF2B5EF4-FFF2-40B4-BE49-F238E27FC236}">
                <a16:creationId xmlns:a16="http://schemas.microsoft.com/office/drawing/2014/main" id="{F56DA82A-7CEE-4763-B9AE-07D07094072F}"/>
              </a:ext>
            </a:extLst>
          </p:cNvPr>
          <p:cNvPicPr>
            <a:picLocks noChangeAspect="1"/>
          </p:cNvPicPr>
          <p:nvPr/>
        </p:nvPicPr>
        <p:blipFill>
          <a:blip r:embed="rId4"/>
          <a:stretch>
            <a:fillRect/>
          </a:stretch>
        </p:blipFill>
        <p:spPr>
          <a:xfrm>
            <a:off x="8278019" y="5939259"/>
            <a:ext cx="3892594" cy="954067"/>
          </a:xfrm>
          <a:prstGeom prst="rect">
            <a:avLst/>
          </a:prstGeom>
        </p:spPr>
      </p:pic>
    </p:spTree>
    <p:extLst>
      <p:ext uri="{BB962C8B-B14F-4D97-AF65-F5344CB8AC3E}">
        <p14:creationId xmlns:p14="http://schemas.microsoft.com/office/powerpoint/2010/main" val="29391812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0955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7" name="Rectangle 6">
            <a:extLst>
              <a:ext uri="{FF2B5EF4-FFF2-40B4-BE49-F238E27FC236}">
                <a16:creationId xmlns:a16="http://schemas.microsoft.com/office/drawing/2014/main" id="{FC270C14-51FB-47DD-80DA-CE094A0E5B93}"/>
              </a:ext>
            </a:extLst>
          </p:cNvPr>
          <p:cNvSpPr/>
          <p:nvPr/>
        </p:nvSpPr>
        <p:spPr>
          <a:xfrm>
            <a:off x="0" y="0"/>
            <a:ext cx="12192000" cy="589335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p>
        </p:txBody>
      </p:sp>
      <p:sp>
        <p:nvSpPr>
          <p:cNvPr id="9" name="Google Shape;104;p2">
            <a:extLst>
              <a:ext uri="{FF2B5EF4-FFF2-40B4-BE49-F238E27FC236}">
                <a16:creationId xmlns:a16="http://schemas.microsoft.com/office/drawing/2014/main" id="{D4286B97-C320-4426-AD3A-8E50AF607901}"/>
              </a:ext>
            </a:extLst>
          </p:cNvPr>
          <p:cNvSpPr txBox="1"/>
          <p:nvPr/>
        </p:nvSpPr>
        <p:spPr>
          <a:xfrm>
            <a:off x="1529348" y="2531200"/>
            <a:ext cx="9186778" cy="76940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400" b="0" i="0" u="sng" strike="noStrike" cap="none" dirty="0">
                <a:solidFill>
                  <a:schemeClr val="bg1"/>
                </a:solidFill>
                <a:latin typeface="+mj-lt"/>
                <a:ea typeface="Calibri"/>
                <a:cs typeface="Calibri"/>
                <a:sym typeface="Calibri"/>
              </a:rPr>
              <a:t>Video: </a:t>
            </a:r>
            <a:r>
              <a:rPr lang="en-US" sz="4400" b="0" i="0" u="sng" strike="noStrike" cap="none" dirty="0">
                <a:solidFill>
                  <a:schemeClr val="bg1"/>
                </a:solidFill>
                <a:latin typeface="+mj-lt"/>
                <a:ea typeface="Calibri"/>
                <a:cs typeface="Calibri"/>
                <a:sym typeface="Calibri"/>
                <a:hlinkClick r:id="rId3"/>
              </a:rPr>
              <a:t>Ergonomics on the Go</a:t>
            </a:r>
            <a:endParaRPr lang="en-US" sz="4400" dirty="0">
              <a:solidFill>
                <a:schemeClr val="bg1"/>
              </a:solidFill>
              <a:latin typeface="+mj-lt"/>
            </a:endParaRPr>
          </a:p>
        </p:txBody>
      </p:sp>
      <p:sp>
        <p:nvSpPr>
          <p:cNvPr id="10" name="Google Shape;102;p2">
            <a:extLst>
              <a:ext uri="{FF2B5EF4-FFF2-40B4-BE49-F238E27FC236}">
                <a16:creationId xmlns:a16="http://schemas.microsoft.com/office/drawing/2014/main" id="{C835E03F-7CE5-43B7-98A0-E203557D81EB}"/>
              </a:ext>
            </a:extLst>
          </p:cNvPr>
          <p:cNvSpPr txBox="1"/>
          <p:nvPr/>
        </p:nvSpPr>
        <p:spPr>
          <a:xfrm>
            <a:off x="15062" y="5917943"/>
            <a:ext cx="6334648"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EVERYDAY ERGONOMICS: </a:t>
            </a:r>
            <a:endParaRPr lang="en-US" sz="28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800" b="1" i="1" dirty="0">
                <a:solidFill>
                  <a:schemeClr val="lt1"/>
                </a:solidFill>
                <a:latin typeface="Verdana"/>
                <a:ea typeface="Verdana"/>
                <a:sym typeface="Verdana"/>
              </a:rPr>
              <a:t>workstation ergonomics</a:t>
            </a:r>
            <a:endParaRPr sz="1400" b="0" i="0" u="none" strike="noStrike" cap="none" dirty="0">
              <a:solidFill>
                <a:srgbClr val="000000"/>
              </a:solidFill>
              <a:latin typeface="Arial"/>
              <a:ea typeface="Arial"/>
              <a:cs typeface="Arial"/>
              <a:sym typeface="Arial"/>
            </a:endParaRPr>
          </a:p>
        </p:txBody>
      </p:sp>
      <p:pic>
        <p:nvPicPr>
          <p:cNvPr id="11" name="Picture 10" descr="Module 3">
            <a:extLst>
              <a:ext uri="{FF2B5EF4-FFF2-40B4-BE49-F238E27FC236}">
                <a16:creationId xmlns:a16="http://schemas.microsoft.com/office/drawing/2014/main" id="{FF94896D-60BA-4854-8615-27C56EEECEBF}"/>
              </a:ext>
            </a:extLst>
          </p:cNvPr>
          <p:cNvPicPr>
            <a:picLocks noChangeAspect="1"/>
          </p:cNvPicPr>
          <p:nvPr/>
        </p:nvPicPr>
        <p:blipFill>
          <a:blip r:embed="rId4"/>
          <a:stretch>
            <a:fillRect/>
          </a:stretch>
        </p:blipFill>
        <p:spPr>
          <a:xfrm>
            <a:off x="8278019" y="5928501"/>
            <a:ext cx="3892594" cy="954067"/>
          </a:xfrm>
          <a:prstGeom prst="rect">
            <a:avLst/>
          </a:prstGeom>
        </p:spPr>
      </p:pic>
    </p:spTree>
    <p:extLst>
      <p:ext uri="{BB962C8B-B14F-4D97-AF65-F5344CB8AC3E}">
        <p14:creationId xmlns:p14="http://schemas.microsoft.com/office/powerpoint/2010/main" val="1359967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0955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5EA47066-794D-0546-223D-B26073D83DA1}"/>
              </a:ext>
            </a:extLst>
          </p:cNvPr>
          <p:cNvSpPr txBox="1">
            <a:spLocks/>
          </p:cNvSpPr>
          <p:nvPr/>
        </p:nvSpPr>
        <p:spPr>
          <a:xfrm>
            <a:off x="5719156" y="276989"/>
            <a:ext cx="6274350" cy="804669"/>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mj-lt"/>
              </a:rPr>
              <a:t>Sit-Stand Workstations</a:t>
            </a:r>
          </a:p>
        </p:txBody>
      </p:sp>
      <p:sp>
        <p:nvSpPr>
          <p:cNvPr id="104" name="Google Shape;104;p2"/>
          <p:cNvSpPr txBox="1"/>
          <p:nvPr/>
        </p:nvSpPr>
        <p:spPr>
          <a:xfrm>
            <a:off x="5719156" y="1015556"/>
            <a:ext cx="6274351" cy="4862829"/>
          </a:xfrm>
          <a:prstGeom prst="rect">
            <a:avLst/>
          </a:prstGeom>
          <a:noFill/>
          <a:ln>
            <a:noFill/>
          </a:ln>
        </p:spPr>
        <p:txBody>
          <a:bodyPr spcFirstLastPara="1" wrap="square" lIns="91425" tIns="45700" rIns="91425" bIns="45700" anchor="t" anchorCtr="0">
            <a:spAutoFit/>
          </a:bodyPr>
          <a:lstStyle/>
          <a:p>
            <a:pPr lvl="0">
              <a:buSzPts val="1600"/>
            </a:pPr>
            <a:r>
              <a:rPr lang="en-US" sz="1800" i="0" u="none" strike="noStrike" cap="none" dirty="0">
                <a:solidFill>
                  <a:srgbClr val="000000"/>
                </a:solidFill>
                <a:latin typeface="Arial"/>
                <a:ea typeface="Arial"/>
                <a:cs typeface="Arial"/>
                <a:sym typeface="Arial"/>
              </a:rPr>
              <a:t>If your chair and workstation are properly adjusted, but you are uncomfortable when you sit for less than 30 minutes, you may want to consider using a sit-stand workstation. Having the ability to move between sitting and standing positions can help you maintain comfortable working postures throughout the day. </a:t>
            </a:r>
          </a:p>
          <a:p>
            <a:pPr lvl="0">
              <a:buSzPts val="1600"/>
            </a:pPr>
            <a:endParaRPr lang="en-US" sz="1100" i="0" u="none" strike="noStrike" cap="none" dirty="0">
              <a:solidFill>
                <a:srgbClr val="000000"/>
              </a:solidFill>
              <a:latin typeface="Arial"/>
              <a:ea typeface="Arial"/>
              <a:cs typeface="Arial"/>
              <a:sym typeface="Arial"/>
            </a:endParaRPr>
          </a:p>
          <a:p>
            <a:pPr lvl="0">
              <a:buSzPts val="1600"/>
            </a:pPr>
            <a:r>
              <a:rPr lang="en-US" sz="1800" i="0" u="none" strike="noStrike" cap="none" dirty="0">
                <a:solidFill>
                  <a:srgbClr val="000000"/>
                </a:solidFill>
                <a:latin typeface="Arial"/>
                <a:ea typeface="Arial"/>
                <a:cs typeface="Arial"/>
                <a:sym typeface="Arial"/>
              </a:rPr>
              <a:t>What makes a good sit-stand workstation?</a:t>
            </a:r>
          </a:p>
          <a:p>
            <a:pPr lvl="0">
              <a:buSzPts val="1600"/>
            </a:pPr>
            <a:endParaRPr lang="en-US" sz="1100" i="0" u="none" strike="noStrike" cap="none" dirty="0">
              <a:solidFill>
                <a:srgbClr val="000000"/>
              </a:solidFill>
              <a:latin typeface="Arial"/>
              <a:ea typeface="Arial"/>
              <a:cs typeface="Arial"/>
              <a:sym typeface="Arial"/>
            </a:endParaRPr>
          </a:p>
          <a:p>
            <a:pPr marL="285750" lvl="0" indent="-285750">
              <a:buSzPts val="1600"/>
              <a:buFont typeface="Arial" panose="020B0604020202020204" pitchFamily="34" charset="0"/>
              <a:buChar char="•"/>
            </a:pPr>
            <a:r>
              <a:rPr lang="en-US" sz="1800" i="0" u="none" strike="noStrike" cap="none" dirty="0">
                <a:solidFill>
                  <a:srgbClr val="000000"/>
                </a:solidFill>
                <a:latin typeface="Arial"/>
                <a:ea typeface="Arial"/>
                <a:cs typeface="Arial"/>
                <a:sym typeface="Arial"/>
              </a:rPr>
              <a:t>Its components are easy to adjust.</a:t>
            </a:r>
          </a:p>
          <a:p>
            <a:pPr marL="285750" lvl="0" indent="-285750">
              <a:buSzPts val="1600"/>
              <a:buFont typeface="Arial" panose="020B0604020202020204" pitchFamily="34" charset="0"/>
              <a:buChar char="•"/>
            </a:pPr>
            <a:r>
              <a:rPr lang="en-US" sz="1800" i="0" u="none" strike="noStrike" cap="none" dirty="0">
                <a:solidFill>
                  <a:srgbClr val="000000"/>
                </a:solidFill>
                <a:latin typeface="Arial"/>
                <a:ea typeface="Arial"/>
                <a:cs typeface="Arial"/>
                <a:sym typeface="Arial"/>
              </a:rPr>
              <a:t>It has a height-adjustable work surface and an adjustable keyboard platform that will fit sitting and standing users.</a:t>
            </a:r>
          </a:p>
          <a:p>
            <a:pPr marL="285750" lvl="0" indent="-285750">
              <a:buSzPts val="1600"/>
              <a:buFont typeface="Arial" panose="020B0604020202020204" pitchFamily="34" charset="0"/>
              <a:buChar char="•"/>
            </a:pPr>
            <a:r>
              <a:rPr lang="en-US" sz="1800" i="0" u="none" strike="noStrike" cap="none" dirty="0">
                <a:solidFill>
                  <a:srgbClr val="000000"/>
                </a:solidFill>
                <a:latin typeface="Arial"/>
                <a:ea typeface="Arial"/>
                <a:cs typeface="Arial"/>
                <a:sym typeface="Arial"/>
              </a:rPr>
              <a:t>It has a display platform or arm that allows the top of the display to be set at the same height as the user’s eyes.</a:t>
            </a:r>
          </a:p>
          <a:p>
            <a:pPr marL="285750" lvl="0" indent="-285750">
              <a:buSzPts val="1600"/>
              <a:buFont typeface="Arial" panose="020B0604020202020204" pitchFamily="34" charset="0"/>
              <a:buChar char="•"/>
            </a:pPr>
            <a:r>
              <a:rPr lang="en-US" sz="1800" i="0" u="none" strike="noStrike" cap="none" dirty="0">
                <a:solidFill>
                  <a:srgbClr val="000000"/>
                </a:solidFill>
                <a:latin typeface="Arial"/>
                <a:ea typeface="Arial"/>
                <a:cs typeface="Arial"/>
                <a:sym typeface="Arial"/>
              </a:rPr>
              <a:t>It permits a keyboard and mouse to be at the same height, at or slightly below the elbows.</a:t>
            </a:r>
          </a:p>
          <a:p>
            <a:pPr marL="285750" lvl="0" indent="-285750">
              <a:buSzPts val="1600"/>
              <a:buFont typeface="Arial" panose="020B0604020202020204" pitchFamily="34" charset="0"/>
              <a:buChar char="•"/>
            </a:pPr>
            <a:r>
              <a:rPr lang="en-US" sz="1800" i="0" u="none" strike="noStrike" cap="none" dirty="0">
                <a:solidFill>
                  <a:srgbClr val="000000"/>
                </a:solidFill>
                <a:latin typeface="Arial"/>
                <a:ea typeface="Arial"/>
                <a:cs typeface="Arial"/>
                <a:sym typeface="Arial"/>
              </a:rPr>
              <a:t>For extended standing periods, it has a footrest or floor cushioning.</a:t>
            </a:r>
            <a:endParaRPr sz="1800" i="0" u="none" strike="noStrike" cap="none" dirty="0">
              <a:solidFill>
                <a:srgbClr val="000000"/>
              </a:solidFill>
              <a:latin typeface="Arial"/>
              <a:ea typeface="Arial"/>
              <a:cs typeface="Arial"/>
              <a:sym typeface="Arial"/>
            </a:endParaRPr>
          </a:p>
        </p:txBody>
      </p:sp>
      <p:pic>
        <p:nvPicPr>
          <p:cNvPr id="6" name="Picture 5">
            <a:extLst>
              <a:ext uri="{FF2B5EF4-FFF2-40B4-BE49-F238E27FC236}">
                <a16:creationId xmlns:a16="http://schemas.microsoft.com/office/drawing/2014/main" id="{6519D8F2-CF10-44A4-B0D3-87EB0E106D01}"/>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452" y="-3169"/>
            <a:ext cx="5512689" cy="5920627"/>
          </a:xfrm>
          <a:prstGeom prst="rect">
            <a:avLst/>
          </a:prstGeom>
        </p:spPr>
      </p:pic>
      <p:sp>
        <p:nvSpPr>
          <p:cNvPr id="7" name="Google Shape;102;p2">
            <a:extLst>
              <a:ext uri="{FF2B5EF4-FFF2-40B4-BE49-F238E27FC236}">
                <a16:creationId xmlns:a16="http://schemas.microsoft.com/office/drawing/2014/main" id="{AC71BCEC-7AC6-4011-8FE7-EFBC2F764779}"/>
              </a:ext>
            </a:extLst>
          </p:cNvPr>
          <p:cNvSpPr txBox="1"/>
          <p:nvPr/>
        </p:nvSpPr>
        <p:spPr>
          <a:xfrm>
            <a:off x="15062" y="5917943"/>
            <a:ext cx="6334648"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EVERYDAY ERGONOMICS: </a:t>
            </a:r>
            <a:endParaRPr lang="en-US" sz="28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800" b="1" i="1" dirty="0">
                <a:solidFill>
                  <a:schemeClr val="lt1"/>
                </a:solidFill>
                <a:latin typeface="Verdana"/>
                <a:ea typeface="Verdana"/>
                <a:sym typeface="Verdana"/>
              </a:rPr>
              <a:t>workstation ergonomics</a:t>
            </a:r>
            <a:endParaRPr sz="1400" b="0" i="0" u="none" strike="noStrike" cap="none" dirty="0">
              <a:solidFill>
                <a:srgbClr val="000000"/>
              </a:solidFill>
              <a:latin typeface="Arial"/>
              <a:ea typeface="Arial"/>
              <a:cs typeface="Arial"/>
              <a:sym typeface="Arial"/>
            </a:endParaRPr>
          </a:p>
        </p:txBody>
      </p:sp>
      <p:pic>
        <p:nvPicPr>
          <p:cNvPr id="4" name="Picture 3" descr="Module 3">
            <a:extLst>
              <a:ext uri="{FF2B5EF4-FFF2-40B4-BE49-F238E27FC236}">
                <a16:creationId xmlns:a16="http://schemas.microsoft.com/office/drawing/2014/main" id="{F56DA82A-7CEE-4763-B9AE-07D07094072F}"/>
              </a:ext>
            </a:extLst>
          </p:cNvPr>
          <p:cNvPicPr>
            <a:picLocks noChangeAspect="1"/>
          </p:cNvPicPr>
          <p:nvPr/>
        </p:nvPicPr>
        <p:blipFill>
          <a:blip r:embed="rId4"/>
          <a:stretch>
            <a:fillRect/>
          </a:stretch>
        </p:blipFill>
        <p:spPr>
          <a:xfrm>
            <a:off x="8278019" y="5939259"/>
            <a:ext cx="3892594" cy="954067"/>
          </a:xfrm>
          <a:prstGeom prst="rect">
            <a:avLst/>
          </a:prstGeom>
        </p:spPr>
      </p:pic>
    </p:spTree>
    <p:extLst>
      <p:ext uri="{BB962C8B-B14F-4D97-AF65-F5344CB8AC3E}">
        <p14:creationId xmlns:p14="http://schemas.microsoft.com/office/powerpoint/2010/main" val="41625752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0955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E5C00713-8FAA-0934-A996-AA19C972A77F}"/>
              </a:ext>
            </a:extLst>
          </p:cNvPr>
          <p:cNvSpPr txBox="1">
            <a:spLocks/>
          </p:cNvSpPr>
          <p:nvPr/>
        </p:nvSpPr>
        <p:spPr>
          <a:xfrm>
            <a:off x="5719156" y="276989"/>
            <a:ext cx="6274350" cy="804669"/>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mj-lt"/>
              </a:rPr>
              <a:t>Illumination</a:t>
            </a:r>
          </a:p>
        </p:txBody>
      </p:sp>
      <p:sp>
        <p:nvSpPr>
          <p:cNvPr id="104" name="Google Shape;104;p2"/>
          <p:cNvSpPr txBox="1"/>
          <p:nvPr/>
        </p:nvSpPr>
        <p:spPr>
          <a:xfrm>
            <a:off x="5719156" y="982507"/>
            <a:ext cx="6274351" cy="5093662"/>
          </a:xfrm>
          <a:prstGeom prst="rect">
            <a:avLst/>
          </a:prstGeom>
          <a:noFill/>
          <a:ln>
            <a:noFill/>
          </a:ln>
        </p:spPr>
        <p:txBody>
          <a:bodyPr spcFirstLastPara="1" wrap="square" lIns="91425" tIns="45700" rIns="91425" bIns="45700" anchor="t" anchorCtr="0">
            <a:spAutoFit/>
          </a:bodyPr>
          <a:lstStyle/>
          <a:p>
            <a:pPr lvl="0">
              <a:buSzPts val="1600"/>
            </a:pPr>
            <a:r>
              <a:rPr lang="en-US" sz="1750" i="0" u="none" strike="noStrike" cap="none" dirty="0">
                <a:solidFill>
                  <a:srgbClr val="000000"/>
                </a:solidFill>
                <a:latin typeface="Arial"/>
                <a:ea typeface="Arial"/>
                <a:cs typeface="Arial"/>
                <a:sym typeface="Arial"/>
              </a:rPr>
              <a:t>Computer workspaces should have lower light levels than other office spaces. Illumination should be 20-50 lumens per square foot for screen viewing and 50-70 lumens per square foot for reading printed documents. (Lighting brightness is commonly measured in lumens.) The best way to measure illumination is with a light meter.</a:t>
            </a:r>
          </a:p>
          <a:p>
            <a:pPr lvl="0">
              <a:buSzPts val="1600"/>
            </a:pPr>
            <a:endParaRPr lang="en-US" sz="1750" i="0" u="none" strike="noStrike" cap="none" dirty="0">
              <a:solidFill>
                <a:srgbClr val="000000"/>
              </a:solidFill>
              <a:latin typeface="Arial"/>
              <a:ea typeface="Arial"/>
              <a:cs typeface="Arial"/>
              <a:sym typeface="Arial"/>
            </a:endParaRPr>
          </a:p>
          <a:p>
            <a:pPr lvl="0">
              <a:buSzPts val="1600"/>
            </a:pPr>
            <a:r>
              <a:rPr lang="en-US" sz="1750" i="0" u="none" strike="noStrike" cap="none" dirty="0">
                <a:solidFill>
                  <a:srgbClr val="000000"/>
                </a:solidFill>
                <a:latin typeface="Arial"/>
                <a:ea typeface="Arial"/>
                <a:cs typeface="Arial"/>
                <a:sym typeface="Arial"/>
              </a:rPr>
              <a:t>Your workspace should be located away from and at right angles to windows; windows should have adjustable blinds or drapes to reduce glare and eye fatigue. (Vertical blinds reduce glare more effectively than horizontal blinds.) Walls, furniture, and equipment near a display or display screen should have nonreflective, subdued colors to minimize glare.</a:t>
            </a:r>
          </a:p>
          <a:p>
            <a:pPr lvl="0">
              <a:buSzPts val="1600"/>
            </a:pPr>
            <a:endParaRPr lang="en-US" sz="1750" i="0" u="none" strike="noStrike" cap="none" dirty="0">
              <a:solidFill>
                <a:srgbClr val="000000"/>
              </a:solidFill>
              <a:latin typeface="Arial"/>
              <a:ea typeface="Arial"/>
              <a:cs typeface="Arial"/>
              <a:sym typeface="Arial"/>
            </a:endParaRPr>
          </a:p>
          <a:p>
            <a:pPr lvl="0">
              <a:buSzPts val="1600"/>
            </a:pPr>
            <a:r>
              <a:rPr lang="en-US" sz="1750" i="0" u="none" strike="noStrike" cap="none" dirty="0">
                <a:solidFill>
                  <a:srgbClr val="000000"/>
                </a:solidFill>
                <a:latin typeface="Arial"/>
                <a:ea typeface="Arial"/>
                <a:cs typeface="Arial"/>
                <a:sym typeface="Arial"/>
              </a:rPr>
              <a:t>Light fixtures near computers should have diffusers, </a:t>
            </a:r>
            <a:r>
              <a:rPr lang="en-US" sz="1750" i="0" u="none" strike="noStrike" cap="none" dirty="0">
                <a:solidFill>
                  <a:srgbClr val="000000"/>
                </a:solidFill>
                <a:latin typeface="Arial"/>
                <a:ea typeface="Arial"/>
                <a:cs typeface="Arial"/>
                <a:sym typeface="Arial"/>
                <a:hlinkClick r:id="rId3"/>
              </a:rPr>
              <a:t>cube louvers</a:t>
            </a:r>
            <a:r>
              <a:rPr lang="en-US" sz="1750" i="0" u="none" strike="noStrike" cap="none" dirty="0">
                <a:solidFill>
                  <a:srgbClr val="000000"/>
                </a:solidFill>
                <a:latin typeface="Arial"/>
                <a:ea typeface="Arial"/>
                <a:cs typeface="Arial"/>
                <a:sym typeface="Arial"/>
              </a:rPr>
              <a:t>, or </a:t>
            </a:r>
            <a:r>
              <a:rPr lang="en-US" sz="1750" i="0" u="none" strike="noStrike" cap="none" dirty="0">
                <a:solidFill>
                  <a:srgbClr val="000000"/>
                </a:solidFill>
                <a:latin typeface="Arial"/>
                <a:ea typeface="Arial"/>
                <a:cs typeface="Arial"/>
                <a:sym typeface="Arial"/>
                <a:hlinkClick r:id="rId4"/>
              </a:rPr>
              <a:t>parabolic louvers</a:t>
            </a:r>
            <a:r>
              <a:rPr lang="en-US" sz="1750" i="0" u="none" strike="noStrike" cap="none" dirty="0">
                <a:solidFill>
                  <a:srgbClr val="000000"/>
                </a:solidFill>
                <a:latin typeface="Arial"/>
                <a:ea typeface="Arial"/>
                <a:cs typeface="Arial"/>
                <a:sym typeface="Arial"/>
              </a:rPr>
              <a:t> to reduce glare. Workspaces should be spread out between rows of overhead lights to reduce glare and reflection.</a:t>
            </a:r>
            <a:endParaRPr sz="1750" i="0" u="none" strike="noStrike" cap="none" dirty="0">
              <a:solidFill>
                <a:srgbClr val="000000"/>
              </a:solidFill>
              <a:latin typeface="Arial"/>
              <a:ea typeface="Arial"/>
              <a:cs typeface="Arial"/>
              <a:sym typeface="Arial"/>
            </a:endParaRPr>
          </a:p>
        </p:txBody>
      </p:sp>
      <p:pic>
        <p:nvPicPr>
          <p:cNvPr id="6" name="Picture 5">
            <a:extLst>
              <a:ext uri="{FF2B5EF4-FFF2-40B4-BE49-F238E27FC236}">
                <a16:creationId xmlns:a16="http://schemas.microsoft.com/office/drawing/2014/main" id="{6519D8F2-CF10-44A4-B0D3-87EB0E106D01}"/>
              </a:ext>
              <a:ext uri="{C183D7F6-B498-43B3-948B-1728B52AA6E4}">
                <adec:decorative xmlns:adec="http://schemas.microsoft.com/office/drawing/2017/decorative" val="1"/>
              </a:ext>
            </a:extLst>
          </p:cNvPr>
          <p:cNvPicPr>
            <a:picLocks noChangeAspect="1"/>
          </p:cNvPicPr>
          <p:nvPr/>
        </p:nvPicPr>
        <p:blipFill>
          <a:blip r:embed="rId5"/>
          <a:srcRect/>
          <a:stretch/>
        </p:blipFill>
        <p:spPr>
          <a:xfrm>
            <a:off x="452" y="-3654"/>
            <a:ext cx="5512688" cy="5921597"/>
          </a:xfrm>
          <a:prstGeom prst="rect">
            <a:avLst/>
          </a:prstGeom>
        </p:spPr>
      </p:pic>
      <p:sp>
        <p:nvSpPr>
          <p:cNvPr id="7" name="Google Shape;102;p2">
            <a:extLst>
              <a:ext uri="{FF2B5EF4-FFF2-40B4-BE49-F238E27FC236}">
                <a16:creationId xmlns:a16="http://schemas.microsoft.com/office/drawing/2014/main" id="{AC71BCEC-7AC6-4011-8FE7-EFBC2F764779}"/>
              </a:ext>
            </a:extLst>
          </p:cNvPr>
          <p:cNvSpPr txBox="1"/>
          <p:nvPr/>
        </p:nvSpPr>
        <p:spPr>
          <a:xfrm>
            <a:off x="15062" y="5917943"/>
            <a:ext cx="6334648"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EVERYDAY ERGONOMICS: </a:t>
            </a:r>
            <a:endParaRPr lang="en-US" sz="28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800" b="1" i="1" dirty="0">
                <a:solidFill>
                  <a:schemeClr val="lt1"/>
                </a:solidFill>
                <a:latin typeface="Verdana"/>
                <a:ea typeface="Verdana"/>
                <a:sym typeface="Verdana"/>
              </a:rPr>
              <a:t>workstation ergonomics</a:t>
            </a:r>
            <a:endParaRPr sz="1400" b="0" i="0" u="none" strike="noStrike" cap="none" dirty="0">
              <a:solidFill>
                <a:srgbClr val="000000"/>
              </a:solidFill>
              <a:latin typeface="Arial"/>
              <a:ea typeface="Arial"/>
              <a:cs typeface="Arial"/>
              <a:sym typeface="Arial"/>
            </a:endParaRPr>
          </a:p>
        </p:txBody>
      </p:sp>
      <p:pic>
        <p:nvPicPr>
          <p:cNvPr id="4" name="Picture 3" descr="Module 3">
            <a:extLst>
              <a:ext uri="{FF2B5EF4-FFF2-40B4-BE49-F238E27FC236}">
                <a16:creationId xmlns:a16="http://schemas.microsoft.com/office/drawing/2014/main" id="{F56DA82A-7CEE-4763-B9AE-07D07094072F}"/>
              </a:ext>
            </a:extLst>
          </p:cNvPr>
          <p:cNvPicPr>
            <a:picLocks noChangeAspect="1"/>
          </p:cNvPicPr>
          <p:nvPr/>
        </p:nvPicPr>
        <p:blipFill>
          <a:blip r:embed="rId6"/>
          <a:stretch>
            <a:fillRect/>
          </a:stretch>
        </p:blipFill>
        <p:spPr>
          <a:xfrm>
            <a:off x="8278019" y="5939259"/>
            <a:ext cx="3892594" cy="954067"/>
          </a:xfrm>
          <a:prstGeom prst="rect">
            <a:avLst/>
          </a:prstGeom>
        </p:spPr>
      </p:pic>
    </p:spTree>
    <p:extLst>
      <p:ext uri="{BB962C8B-B14F-4D97-AF65-F5344CB8AC3E}">
        <p14:creationId xmlns:p14="http://schemas.microsoft.com/office/powerpoint/2010/main" val="38048130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0955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598FD035-02A3-A759-2D52-51252AE328AE}"/>
              </a:ext>
            </a:extLst>
          </p:cNvPr>
          <p:cNvSpPr txBox="1">
            <a:spLocks/>
          </p:cNvSpPr>
          <p:nvPr/>
        </p:nvSpPr>
        <p:spPr>
          <a:xfrm>
            <a:off x="5719156" y="276989"/>
            <a:ext cx="6274350" cy="804669"/>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mj-lt"/>
              </a:rPr>
              <a:t>Ergonomics Purpose and MSDs</a:t>
            </a:r>
          </a:p>
        </p:txBody>
      </p:sp>
      <p:sp>
        <p:nvSpPr>
          <p:cNvPr id="104" name="Google Shape;104;p2"/>
          <p:cNvSpPr txBox="1"/>
          <p:nvPr/>
        </p:nvSpPr>
        <p:spPr>
          <a:xfrm>
            <a:off x="5719156" y="949459"/>
            <a:ext cx="6274351" cy="5109051"/>
          </a:xfrm>
          <a:prstGeom prst="rect">
            <a:avLst/>
          </a:prstGeom>
          <a:noFill/>
          <a:ln>
            <a:noFill/>
          </a:ln>
        </p:spPr>
        <p:txBody>
          <a:bodyPr spcFirstLastPara="1" wrap="square" lIns="91425" tIns="45700" rIns="91425" bIns="45700" anchor="t" anchorCtr="0">
            <a:spAutoFit/>
          </a:bodyPr>
          <a:lstStyle/>
          <a:p>
            <a:r>
              <a:rPr lang="en-US" sz="1700" dirty="0"/>
              <a:t>Ergonomics is the study of interactions between humans and other elements of a system to design an optimal overall performance. It includes designing and evaluating tasks, jobs, products, environments and systems in order to make them compatible with the needs, abilities and limitations of people. A primary goal of ergonomics is to eliminate injuries associated with the overuse of muscles and tendons, generally known as </a:t>
            </a:r>
            <a:r>
              <a:rPr lang="en-US" sz="1700" dirty="0">
                <a:hlinkClick r:id="rId3"/>
              </a:rPr>
              <a:t>musculoskeletal disorders</a:t>
            </a:r>
            <a:r>
              <a:rPr lang="en-US" sz="1700" dirty="0"/>
              <a:t> or MSDs. You may have also heard MSDs referred to as overexertion injuries, cumulative traumas, repetitive motion injuries, or repetitive strain injuries. </a:t>
            </a:r>
          </a:p>
          <a:p>
            <a:endParaRPr lang="en-US" sz="1000" dirty="0"/>
          </a:p>
          <a:p>
            <a:r>
              <a:rPr lang="en-US" sz="1700" dirty="0"/>
              <a:t>Examples of MSDs may include:</a:t>
            </a:r>
          </a:p>
          <a:p>
            <a:pPr marL="285750" indent="-285750">
              <a:buFont typeface="Arial" panose="020B0604020202020204" pitchFamily="34" charset="0"/>
              <a:buChar char="•"/>
            </a:pPr>
            <a:r>
              <a:rPr lang="en-US" sz="1700" dirty="0"/>
              <a:t>pinched nerves, </a:t>
            </a:r>
          </a:p>
          <a:p>
            <a:pPr marL="285750" indent="-285750">
              <a:buFont typeface="Arial" panose="020B0604020202020204" pitchFamily="34" charset="0"/>
              <a:buChar char="•"/>
            </a:pPr>
            <a:r>
              <a:rPr lang="en-US" sz="1700" dirty="0"/>
              <a:t>carpal or tarsal tunnel syndrome, </a:t>
            </a:r>
          </a:p>
          <a:p>
            <a:pPr marL="285750" indent="-285750">
              <a:buFont typeface="Arial" panose="020B0604020202020204" pitchFamily="34" charset="0"/>
              <a:buChar char="•"/>
            </a:pPr>
            <a:r>
              <a:rPr lang="en-US" sz="1700" dirty="0"/>
              <a:t>“tennis elbow” (lateral epicondylitis),</a:t>
            </a:r>
          </a:p>
          <a:p>
            <a:pPr marL="285750" indent="-285750">
              <a:buFont typeface="Arial" panose="020B0604020202020204" pitchFamily="34" charset="0"/>
              <a:buChar char="•"/>
            </a:pPr>
            <a:r>
              <a:rPr lang="en-US" sz="1700" dirty="0"/>
              <a:t>“carpenter’s knee” (prepatellar bursitis), </a:t>
            </a:r>
          </a:p>
          <a:p>
            <a:pPr marL="285750" indent="-285750">
              <a:buFont typeface="Arial" panose="020B0604020202020204" pitchFamily="34" charset="0"/>
              <a:buChar char="•"/>
            </a:pPr>
            <a:r>
              <a:rPr lang="en-US" sz="1700" dirty="0"/>
              <a:t>low back pain, and</a:t>
            </a:r>
          </a:p>
          <a:p>
            <a:pPr marL="285750" indent="-285750">
              <a:buFont typeface="Arial" panose="020B0604020202020204" pitchFamily="34" charset="0"/>
              <a:buChar char="•"/>
            </a:pPr>
            <a:r>
              <a:rPr lang="en-US" sz="1700" dirty="0"/>
              <a:t>other connective tissue disorders, resulting from overexertion.</a:t>
            </a:r>
          </a:p>
        </p:txBody>
      </p:sp>
      <p:sp>
        <p:nvSpPr>
          <p:cNvPr id="102" name="Google Shape;102;p2"/>
          <p:cNvSpPr txBox="1"/>
          <p:nvPr/>
        </p:nvSpPr>
        <p:spPr>
          <a:xfrm>
            <a:off x="50231" y="5941389"/>
            <a:ext cx="6334648"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EVERYDAY ERGONOMICS: </a:t>
            </a:r>
            <a:endParaRPr lang="en-US" sz="28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800" b="1" i="1" dirty="0">
                <a:solidFill>
                  <a:schemeClr val="lt1"/>
                </a:solidFill>
                <a:latin typeface="Verdana"/>
                <a:ea typeface="Verdana"/>
                <a:sym typeface="Verdana"/>
              </a:rPr>
              <a:t>introduction</a:t>
            </a:r>
            <a:endParaRPr sz="1400" b="0" i="0" u="none" strike="noStrike" cap="none" dirty="0">
              <a:solidFill>
                <a:srgbClr val="000000"/>
              </a:solidFill>
              <a:latin typeface="Arial"/>
              <a:ea typeface="Arial"/>
              <a:cs typeface="Arial"/>
              <a:sym typeface="Arial"/>
            </a:endParaRPr>
          </a:p>
        </p:txBody>
      </p:sp>
      <p:pic>
        <p:nvPicPr>
          <p:cNvPr id="5" name="Picture 4">
            <a:extLst>
              <a:ext uri="{FF2B5EF4-FFF2-40B4-BE49-F238E27FC236}">
                <a16:creationId xmlns:a16="http://schemas.microsoft.com/office/drawing/2014/main" id="{4C444ACC-30DD-4F65-8632-D8758BA7C548}"/>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10567" y="15851"/>
            <a:ext cx="5492714" cy="5900141"/>
          </a:xfrm>
          <a:prstGeom prst="rect">
            <a:avLst/>
          </a:prstGeom>
        </p:spPr>
      </p:pic>
      <p:pic>
        <p:nvPicPr>
          <p:cNvPr id="4" name="Picture 3" descr="Module 1">
            <a:extLst>
              <a:ext uri="{FF2B5EF4-FFF2-40B4-BE49-F238E27FC236}">
                <a16:creationId xmlns:a16="http://schemas.microsoft.com/office/drawing/2014/main" id="{3676CD5A-4C84-4FFF-9B7E-6D125CA0836A}"/>
              </a:ext>
            </a:extLst>
          </p:cNvPr>
          <p:cNvPicPr>
            <a:picLocks noChangeAspect="1"/>
          </p:cNvPicPr>
          <p:nvPr/>
        </p:nvPicPr>
        <p:blipFill>
          <a:blip r:embed="rId5"/>
          <a:stretch>
            <a:fillRect/>
          </a:stretch>
        </p:blipFill>
        <p:spPr>
          <a:xfrm>
            <a:off x="8186571" y="5926346"/>
            <a:ext cx="3976715" cy="974685"/>
          </a:xfrm>
          <a:prstGeom prst="rect">
            <a:avLst/>
          </a:prstGeom>
        </p:spPr>
      </p:pic>
    </p:spTree>
    <p:extLst>
      <p:ext uri="{BB962C8B-B14F-4D97-AF65-F5344CB8AC3E}">
        <p14:creationId xmlns:p14="http://schemas.microsoft.com/office/powerpoint/2010/main" val="24204093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0955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3F0320C0-0C0A-BDF7-5973-833564F3EC10}"/>
              </a:ext>
            </a:extLst>
          </p:cNvPr>
          <p:cNvSpPr txBox="1">
            <a:spLocks/>
          </p:cNvSpPr>
          <p:nvPr/>
        </p:nvSpPr>
        <p:spPr>
          <a:xfrm>
            <a:off x="5719156" y="276989"/>
            <a:ext cx="6274350" cy="804669"/>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mj-lt"/>
              </a:rPr>
              <a:t>Overview</a:t>
            </a:r>
          </a:p>
        </p:txBody>
      </p:sp>
      <p:sp>
        <p:nvSpPr>
          <p:cNvPr id="104" name="Google Shape;104;p2"/>
          <p:cNvSpPr txBox="1"/>
          <p:nvPr/>
        </p:nvSpPr>
        <p:spPr>
          <a:xfrm>
            <a:off x="5719156" y="1015559"/>
            <a:ext cx="6274351" cy="3416279"/>
          </a:xfrm>
          <a:prstGeom prst="rect">
            <a:avLst/>
          </a:prstGeom>
          <a:noFill/>
          <a:ln>
            <a:noFill/>
          </a:ln>
        </p:spPr>
        <p:txBody>
          <a:bodyPr spcFirstLastPara="1" wrap="square" lIns="91425" tIns="45700" rIns="91425" bIns="45700" anchor="t" anchorCtr="0">
            <a:spAutoFit/>
          </a:bodyPr>
          <a:lstStyle/>
          <a:p>
            <a:pPr lvl="0">
              <a:buSzPts val="1600"/>
            </a:pPr>
            <a:r>
              <a:rPr lang="en-US" sz="1800" i="0" u="none" strike="noStrike" cap="none" dirty="0">
                <a:solidFill>
                  <a:srgbClr val="000000"/>
                </a:solidFill>
                <a:latin typeface="Arial"/>
                <a:ea typeface="Arial"/>
                <a:cs typeface="Arial"/>
                <a:sym typeface="Arial"/>
              </a:rPr>
              <a:t>You’ve completed Module 3! Whether you are working at a traditional office workspace or home-office, please take the time to carefully consider workstation ergonomics. Your neck, back, arms, wrists, eyes, and every other part of your body will thank you. Remember to take a break at least every hour to reduce eyestrain and headaches. Everyone’s body is different, which is why you need to be as conscientious as possible with your workstation ergonomics. If you feel pain, take that as a signal that you need to stop and reassess your workstation setup.</a:t>
            </a:r>
          </a:p>
          <a:p>
            <a:pPr lvl="0">
              <a:buSzPts val="1600"/>
            </a:pPr>
            <a:endParaRPr lang="en-US" sz="1800" i="0" u="none" strike="noStrike" cap="none" dirty="0">
              <a:solidFill>
                <a:srgbClr val="000000"/>
              </a:solidFill>
              <a:latin typeface="Arial"/>
              <a:ea typeface="Arial"/>
              <a:cs typeface="Arial"/>
              <a:sym typeface="Arial"/>
            </a:endParaRPr>
          </a:p>
          <a:p>
            <a:pPr lvl="0">
              <a:buSzPts val="1600"/>
            </a:pPr>
            <a:r>
              <a:rPr lang="en-US" sz="1800" i="0" u="none" strike="noStrike" cap="none" dirty="0">
                <a:solidFill>
                  <a:srgbClr val="000000"/>
                </a:solidFill>
                <a:latin typeface="Arial"/>
                <a:ea typeface="Arial"/>
                <a:cs typeface="Arial"/>
                <a:sym typeface="Arial"/>
              </a:rPr>
              <a:t>You’re almost done!</a:t>
            </a:r>
            <a:endParaRPr sz="1800" i="0" u="none" strike="noStrike" cap="none" dirty="0">
              <a:solidFill>
                <a:srgbClr val="000000"/>
              </a:solidFill>
              <a:latin typeface="Arial"/>
              <a:ea typeface="Arial"/>
              <a:cs typeface="Arial"/>
              <a:sym typeface="Arial"/>
            </a:endParaRPr>
          </a:p>
        </p:txBody>
      </p:sp>
      <p:pic>
        <p:nvPicPr>
          <p:cNvPr id="6" name="Picture 5">
            <a:extLst>
              <a:ext uri="{FF2B5EF4-FFF2-40B4-BE49-F238E27FC236}">
                <a16:creationId xmlns:a16="http://schemas.microsoft.com/office/drawing/2014/main" id="{6519D8F2-CF10-44A4-B0D3-87EB0E106D01}"/>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452" y="-3654"/>
            <a:ext cx="5512688" cy="5921597"/>
          </a:xfrm>
          <a:prstGeom prst="rect">
            <a:avLst/>
          </a:prstGeom>
        </p:spPr>
      </p:pic>
      <p:sp>
        <p:nvSpPr>
          <p:cNvPr id="7" name="Google Shape;102;p2">
            <a:extLst>
              <a:ext uri="{FF2B5EF4-FFF2-40B4-BE49-F238E27FC236}">
                <a16:creationId xmlns:a16="http://schemas.microsoft.com/office/drawing/2014/main" id="{AC71BCEC-7AC6-4011-8FE7-EFBC2F764779}"/>
              </a:ext>
            </a:extLst>
          </p:cNvPr>
          <p:cNvSpPr txBox="1"/>
          <p:nvPr/>
        </p:nvSpPr>
        <p:spPr>
          <a:xfrm>
            <a:off x="15062" y="5917943"/>
            <a:ext cx="6334648"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EVERYDAY ERGONOMICS: </a:t>
            </a:r>
            <a:endParaRPr lang="en-US" sz="28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800" b="1" i="1" dirty="0">
                <a:solidFill>
                  <a:schemeClr val="lt1"/>
                </a:solidFill>
                <a:latin typeface="Verdana"/>
                <a:ea typeface="Verdana"/>
                <a:sym typeface="Verdana"/>
              </a:rPr>
              <a:t>workstation ergonomics</a:t>
            </a:r>
            <a:endParaRPr sz="1400" b="0" i="0" u="none" strike="noStrike" cap="none" dirty="0">
              <a:solidFill>
                <a:srgbClr val="000000"/>
              </a:solidFill>
              <a:latin typeface="Arial"/>
              <a:ea typeface="Arial"/>
              <a:cs typeface="Arial"/>
              <a:sym typeface="Arial"/>
            </a:endParaRPr>
          </a:p>
        </p:txBody>
      </p:sp>
      <p:pic>
        <p:nvPicPr>
          <p:cNvPr id="4" name="Picture 3" descr="Module 3">
            <a:extLst>
              <a:ext uri="{FF2B5EF4-FFF2-40B4-BE49-F238E27FC236}">
                <a16:creationId xmlns:a16="http://schemas.microsoft.com/office/drawing/2014/main" id="{F56DA82A-7CEE-4763-B9AE-07D07094072F}"/>
              </a:ext>
            </a:extLst>
          </p:cNvPr>
          <p:cNvPicPr>
            <a:picLocks noChangeAspect="1"/>
          </p:cNvPicPr>
          <p:nvPr/>
        </p:nvPicPr>
        <p:blipFill>
          <a:blip r:embed="rId4"/>
          <a:stretch>
            <a:fillRect/>
          </a:stretch>
        </p:blipFill>
        <p:spPr>
          <a:xfrm>
            <a:off x="8278019" y="5939259"/>
            <a:ext cx="3892594" cy="954067"/>
          </a:xfrm>
          <a:prstGeom prst="rect">
            <a:avLst/>
          </a:prstGeom>
        </p:spPr>
      </p:pic>
    </p:spTree>
    <p:extLst>
      <p:ext uri="{BB962C8B-B14F-4D97-AF65-F5344CB8AC3E}">
        <p14:creationId xmlns:p14="http://schemas.microsoft.com/office/powerpoint/2010/main" val="29933527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a:extLst>
              <a:ext uri="{C183D7F6-B498-43B3-948B-1728B52AA6E4}">
                <adec:decorative xmlns:adec="http://schemas.microsoft.com/office/drawing/2017/decorative" val="1"/>
              </a:ext>
            </a:extLst>
          </p:cNvPr>
          <p:cNvPicPr preferRelativeResize="0"/>
          <p:nvPr/>
        </p:nvPicPr>
        <p:blipFill rotWithShape="1">
          <a:blip r:embed="rId3">
            <a:alphaModFix/>
          </a:blip>
          <a:srcRect t="11228"/>
          <a:stretch/>
        </p:blipFill>
        <p:spPr>
          <a:xfrm>
            <a:off x="0" y="0"/>
            <a:ext cx="12169791" cy="6857998"/>
          </a:xfrm>
          <a:prstGeom prst="rect">
            <a:avLst/>
          </a:prstGeom>
          <a:noFill/>
          <a:ln>
            <a:noFill/>
          </a:ln>
        </p:spPr>
      </p:pic>
      <p:sp>
        <p:nvSpPr>
          <p:cNvPr id="92" name="Google Shape;92;p1">
            <a:extLst>
              <a:ext uri="{C183D7F6-B498-43B3-948B-1728B52AA6E4}">
                <adec:decorative xmlns:adec="http://schemas.microsoft.com/office/drawing/2017/decorative" val="1"/>
              </a:ext>
            </a:extLst>
          </p:cNvPr>
          <p:cNvSpPr/>
          <p:nvPr/>
        </p:nvSpPr>
        <p:spPr>
          <a:xfrm>
            <a:off x="0" y="2542903"/>
            <a:ext cx="12192000" cy="2272938"/>
          </a:xfrm>
          <a:prstGeom prst="rect">
            <a:avLst/>
          </a:prstGeom>
          <a:solidFill>
            <a:srgbClr val="0955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3" name="Google Shape;93;p1"/>
          <p:cNvSpPr txBox="1"/>
          <p:nvPr/>
        </p:nvSpPr>
        <p:spPr>
          <a:xfrm>
            <a:off x="-1" y="2799876"/>
            <a:ext cx="12192001" cy="707886"/>
          </a:xfrm>
          <a:prstGeom prst="rect">
            <a:avLst/>
          </a:prstGeom>
          <a:noFill/>
          <a:ln>
            <a:noFill/>
          </a:ln>
        </p:spPr>
        <p:txBody>
          <a:bodyPr spcFirstLastPara="1" wrap="square" lIns="91425" tIns="45700" rIns="91425" bIns="45700" anchor="t" anchorCtr="0">
            <a:spAutoFit/>
          </a:bodyPr>
          <a:lstStyle/>
          <a:p>
            <a:pPr lvl="0" algn="ctr">
              <a:buSzPts val="4000"/>
            </a:pPr>
            <a:r>
              <a:rPr lang="en-US" sz="4000" b="1" dirty="0">
                <a:solidFill>
                  <a:schemeClr val="lt1"/>
                </a:solidFill>
                <a:latin typeface="Verdana"/>
                <a:ea typeface="Verdana"/>
                <a:cs typeface="Verdana"/>
                <a:sym typeface="Verdana"/>
              </a:rPr>
              <a:t>EVERYDAY ERGONOMICS</a:t>
            </a:r>
          </a:p>
        </p:txBody>
      </p:sp>
      <p:sp>
        <p:nvSpPr>
          <p:cNvPr id="94" name="Google Shape;94;p1"/>
          <p:cNvSpPr txBox="1"/>
          <p:nvPr/>
        </p:nvSpPr>
        <p:spPr>
          <a:xfrm>
            <a:off x="-1" y="3569317"/>
            <a:ext cx="12192001" cy="7078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000" b="1" i="0" u="none" strike="noStrike" cap="none" dirty="0">
                <a:solidFill>
                  <a:schemeClr val="lt1"/>
                </a:solidFill>
                <a:latin typeface="Verdana"/>
                <a:ea typeface="Verdana"/>
                <a:cs typeface="Verdana"/>
                <a:sym typeface="Verdana"/>
              </a:rPr>
              <a:t>Module 4: </a:t>
            </a:r>
            <a:r>
              <a:rPr lang="en-US" sz="4000" b="1" i="1" dirty="0">
                <a:solidFill>
                  <a:schemeClr val="lt1"/>
                </a:solidFill>
                <a:latin typeface="Verdana"/>
                <a:ea typeface="Verdana"/>
                <a:cs typeface="Verdana"/>
                <a:sym typeface="Verdana"/>
              </a:rPr>
              <a:t>Conclusion</a:t>
            </a:r>
            <a:endParaRPr sz="4000" b="0" i="0" u="none" strike="noStrike" cap="none" dirty="0">
              <a:solidFill>
                <a:srgbClr val="000000"/>
              </a:solidFill>
              <a:latin typeface="Arial"/>
              <a:ea typeface="Arial"/>
              <a:cs typeface="Arial"/>
              <a:sym typeface="Arial"/>
            </a:endParaRPr>
          </a:p>
        </p:txBody>
      </p:sp>
      <p:pic>
        <p:nvPicPr>
          <p:cNvPr id="7" name="Picture 6" descr="DCBS logo">
            <a:extLst>
              <a:ext uri="{FF2B5EF4-FFF2-40B4-BE49-F238E27FC236}">
                <a16:creationId xmlns:a16="http://schemas.microsoft.com/office/drawing/2014/main" id="{ACE971AB-E729-4034-872A-F6C4B6767D01}"/>
              </a:ext>
            </a:extLst>
          </p:cNvPr>
          <p:cNvPicPr>
            <a:picLocks noChangeAspect="1"/>
          </p:cNvPicPr>
          <p:nvPr/>
        </p:nvPicPr>
        <p:blipFill>
          <a:blip r:embed="rId4"/>
          <a:stretch>
            <a:fillRect/>
          </a:stretch>
        </p:blipFill>
        <p:spPr>
          <a:xfrm>
            <a:off x="269066" y="260296"/>
            <a:ext cx="3119159" cy="1011156"/>
          </a:xfrm>
          <a:prstGeom prst="rect">
            <a:avLst/>
          </a:prstGeom>
        </p:spPr>
      </p:pic>
      <p:pic>
        <p:nvPicPr>
          <p:cNvPr id="3" name="Picture 2" descr="Oregon OSHA logo">
            <a:extLst>
              <a:ext uri="{FF2B5EF4-FFF2-40B4-BE49-F238E27FC236}">
                <a16:creationId xmlns:a16="http://schemas.microsoft.com/office/drawing/2014/main" id="{30E31546-B882-42B9-8004-73C162EC3DC8}"/>
              </a:ext>
            </a:extLst>
          </p:cNvPr>
          <p:cNvPicPr>
            <a:picLocks noChangeAspect="1"/>
          </p:cNvPicPr>
          <p:nvPr/>
        </p:nvPicPr>
        <p:blipFill>
          <a:blip r:embed="rId5"/>
          <a:stretch>
            <a:fillRect/>
          </a:stretch>
        </p:blipFill>
        <p:spPr>
          <a:xfrm>
            <a:off x="9111317" y="125950"/>
            <a:ext cx="2596877" cy="1077704"/>
          </a:xfrm>
          <a:prstGeom prst="rect">
            <a:avLst/>
          </a:prstGeom>
        </p:spPr>
      </p:pic>
    </p:spTree>
    <p:extLst>
      <p:ext uri="{BB962C8B-B14F-4D97-AF65-F5344CB8AC3E}">
        <p14:creationId xmlns:p14="http://schemas.microsoft.com/office/powerpoint/2010/main" val="1544141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0955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9A254BCC-C332-56C7-E6A8-A7B76C6D63D6}"/>
              </a:ext>
            </a:extLst>
          </p:cNvPr>
          <p:cNvSpPr txBox="1">
            <a:spLocks/>
          </p:cNvSpPr>
          <p:nvPr/>
        </p:nvSpPr>
        <p:spPr>
          <a:xfrm>
            <a:off x="5719156" y="276989"/>
            <a:ext cx="6274350" cy="804669"/>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mj-lt"/>
              </a:rPr>
              <a:t>Welcome to Module 4!</a:t>
            </a:r>
          </a:p>
        </p:txBody>
      </p:sp>
      <p:sp>
        <p:nvSpPr>
          <p:cNvPr id="104" name="Google Shape;104;p2"/>
          <p:cNvSpPr txBox="1"/>
          <p:nvPr/>
        </p:nvSpPr>
        <p:spPr>
          <a:xfrm>
            <a:off x="5719156" y="993523"/>
            <a:ext cx="6274351" cy="2308284"/>
          </a:xfrm>
          <a:prstGeom prst="rect">
            <a:avLst/>
          </a:prstGeom>
          <a:noFill/>
          <a:ln>
            <a:noFill/>
          </a:ln>
        </p:spPr>
        <p:txBody>
          <a:bodyPr spcFirstLastPara="1" wrap="square" lIns="91425" tIns="45700" rIns="91425" bIns="45700" anchor="t" anchorCtr="0">
            <a:spAutoFit/>
          </a:bodyPr>
          <a:lstStyle/>
          <a:p>
            <a:r>
              <a:rPr lang="en-US" sz="1800" dirty="0">
                <a:latin typeface="+mj-lt"/>
              </a:rPr>
              <a:t>You are almost finished with this course! So far, we have discussed musculoskeletal disorders (MSDs), ergonomic risk factors that can lead to MSDs, and how to set up your workstation so that you can sit or stand in postures that will help prevent MSDs from developing. </a:t>
            </a:r>
          </a:p>
          <a:p>
            <a:endParaRPr lang="en-US" sz="1800" dirty="0">
              <a:latin typeface="+mj-lt"/>
            </a:endParaRPr>
          </a:p>
          <a:p>
            <a:r>
              <a:rPr lang="en-US" sz="1800" dirty="0">
                <a:latin typeface="+mj-lt"/>
              </a:rPr>
              <a:t>Now, we will discuss how to develop your own ergonomics program. </a:t>
            </a:r>
            <a:endParaRPr sz="1400" b="0" i="0" u="none" strike="noStrike" cap="none" dirty="0">
              <a:solidFill>
                <a:srgbClr val="000000"/>
              </a:solidFill>
              <a:latin typeface="+mj-lt"/>
              <a:ea typeface="Arial"/>
              <a:cs typeface="Arial"/>
              <a:sym typeface="Arial"/>
            </a:endParaRPr>
          </a:p>
        </p:txBody>
      </p:sp>
      <p:pic>
        <p:nvPicPr>
          <p:cNvPr id="7" name="Picture 6">
            <a:extLst>
              <a:ext uri="{FF2B5EF4-FFF2-40B4-BE49-F238E27FC236}">
                <a16:creationId xmlns:a16="http://schemas.microsoft.com/office/drawing/2014/main" id="{EE660030-2EF0-4775-8D2F-B5D6BAEE2DDB}"/>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6526" y="0"/>
            <a:ext cx="5492562" cy="5899977"/>
          </a:xfrm>
          <a:prstGeom prst="rect">
            <a:avLst/>
          </a:prstGeom>
        </p:spPr>
      </p:pic>
      <p:sp>
        <p:nvSpPr>
          <p:cNvPr id="12" name="Google Shape;102;p2">
            <a:extLst>
              <a:ext uri="{FF2B5EF4-FFF2-40B4-BE49-F238E27FC236}">
                <a16:creationId xmlns:a16="http://schemas.microsoft.com/office/drawing/2014/main" id="{4EF45BAE-B82E-49FC-8322-AA4DCBEA10E0}"/>
              </a:ext>
            </a:extLst>
          </p:cNvPr>
          <p:cNvSpPr txBox="1"/>
          <p:nvPr/>
        </p:nvSpPr>
        <p:spPr>
          <a:xfrm>
            <a:off x="15062" y="5917943"/>
            <a:ext cx="6334648"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EVERYDAY ERGONOMICS: </a:t>
            </a:r>
            <a:endParaRPr lang="en-US" sz="28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800" b="1" i="1" u="none" strike="noStrike" cap="none" dirty="0">
                <a:solidFill>
                  <a:schemeClr val="lt1"/>
                </a:solidFill>
                <a:latin typeface="Verdana"/>
                <a:ea typeface="Verdana"/>
                <a:cs typeface="Arial"/>
                <a:sym typeface="Verdana"/>
              </a:rPr>
              <a:t>conclusion</a:t>
            </a:r>
            <a:endParaRPr sz="1400" b="0" i="0" u="none" strike="noStrike" cap="none" dirty="0">
              <a:solidFill>
                <a:srgbClr val="000000"/>
              </a:solidFill>
              <a:latin typeface="Arial"/>
              <a:ea typeface="Arial"/>
              <a:cs typeface="Arial"/>
              <a:sym typeface="Arial"/>
            </a:endParaRPr>
          </a:p>
        </p:txBody>
      </p:sp>
      <p:pic>
        <p:nvPicPr>
          <p:cNvPr id="5" name="Picture 4" descr="Module 4">
            <a:extLst>
              <a:ext uri="{FF2B5EF4-FFF2-40B4-BE49-F238E27FC236}">
                <a16:creationId xmlns:a16="http://schemas.microsoft.com/office/drawing/2014/main" id="{8CE05C92-2BFC-4206-A291-42113B8A84AF}"/>
              </a:ext>
            </a:extLst>
          </p:cNvPr>
          <p:cNvPicPr>
            <a:picLocks noChangeAspect="1"/>
          </p:cNvPicPr>
          <p:nvPr/>
        </p:nvPicPr>
        <p:blipFill>
          <a:blip r:embed="rId4"/>
          <a:stretch>
            <a:fillRect/>
          </a:stretch>
        </p:blipFill>
        <p:spPr>
          <a:xfrm>
            <a:off x="8146875" y="5895191"/>
            <a:ext cx="4008001" cy="982353"/>
          </a:xfrm>
          <a:prstGeom prst="rect">
            <a:avLst/>
          </a:prstGeom>
        </p:spPr>
      </p:pic>
    </p:spTree>
    <p:extLst>
      <p:ext uri="{BB962C8B-B14F-4D97-AF65-F5344CB8AC3E}">
        <p14:creationId xmlns:p14="http://schemas.microsoft.com/office/powerpoint/2010/main" val="11265271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0955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161F66DE-0A66-0A6F-13A8-980CAF4B67D7}"/>
              </a:ext>
            </a:extLst>
          </p:cNvPr>
          <p:cNvSpPr txBox="1">
            <a:spLocks/>
          </p:cNvSpPr>
          <p:nvPr/>
        </p:nvSpPr>
        <p:spPr>
          <a:xfrm>
            <a:off x="5719156" y="276989"/>
            <a:ext cx="6274350" cy="1157697"/>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mj-lt"/>
              </a:rPr>
              <a:t>Developing an Ergonomics Program</a:t>
            </a:r>
          </a:p>
        </p:txBody>
      </p:sp>
      <p:sp>
        <p:nvSpPr>
          <p:cNvPr id="104" name="Google Shape;104;p2"/>
          <p:cNvSpPr txBox="1"/>
          <p:nvPr/>
        </p:nvSpPr>
        <p:spPr>
          <a:xfrm>
            <a:off x="5719156" y="1456232"/>
            <a:ext cx="6274351" cy="4247276"/>
          </a:xfrm>
          <a:prstGeom prst="rect">
            <a:avLst/>
          </a:prstGeom>
          <a:noFill/>
          <a:ln>
            <a:noFill/>
          </a:ln>
        </p:spPr>
        <p:txBody>
          <a:bodyPr spcFirstLastPara="1" wrap="square" lIns="91425" tIns="45700" rIns="91425" bIns="45700" anchor="t" anchorCtr="0">
            <a:spAutoFit/>
          </a:bodyPr>
          <a:lstStyle/>
          <a:p>
            <a:r>
              <a:rPr lang="en-US" sz="1800" b="0" i="0" u="none" strike="noStrike" cap="none" dirty="0">
                <a:solidFill>
                  <a:srgbClr val="000000"/>
                </a:solidFill>
                <a:latin typeface="+mj-lt"/>
                <a:ea typeface="Arial"/>
                <a:cs typeface="Arial"/>
                <a:sym typeface="Arial"/>
              </a:rPr>
              <a:t>Some companies have designated ergonomists and processes to develop and maintain an ergonomics program. They are able to provide employees with ergonomic evaluations and solutions to problems. If there is no designated ergonomist, you can practice evaluating your setup and document what works well during the process (more about this in the next slide). Studies have shown that when </a:t>
            </a:r>
            <a:r>
              <a:rPr lang="en-US" sz="1800" b="0" i="0" u="none" strike="noStrike" cap="none" dirty="0">
                <a:solidFill>
                  <a:srgbClr val="000000"/>
                </a:solidFill>
                <a:latin typeface="+mj-lt"/>
                <a:ea typeface="Arial"/>
                <a:cs typeface="Arial"/>
                <a:sym typeface="Arial"/>
                <a:hlinkClick r:id="rId3"/>
              </a:rPr>
              <a:t>workers are involved</a:t>
            </a:r>
            <a:r>
              <a:rPr lang="en-US" sz="1800" dirty="0">
                <a:latin typeface="+mj-lt"/>
              </a:rPr>
              <a:t> </a:t>
            </a:r>
            <a:r>
              <a:rPr lang="en-US" sz="1800" b="0" i="0" u="none" strike="noStrike" cap="none" dirty="0">
                <a:solidFill>
                  <a:srgbClr val="000000"/>
                </a:solidFill>
                <a:latin typeface="+mj-lt"/>
                <a:ea typeface="Arial"/>
                <a:cs typeface="Arial"/>
                <a:sym typeface="Arial"/>
              </a:rPr>
              <a:t>with their workstation design, productivity increases while health and safety risks decrease. </a:t>
            </a:r>
          </a:p>
          <a:p>
            <a:endParaRPr lang="en-US" sz="1800" b="0" i="0" u="none" strike="noStrike" cap="none" dirty="0">
              <a:solidFill>
                <a:srgbClr val="000000"/>
              </a:solidFill>
              <a:latin typeface="+mj-lt"/>
              <a:ea typeface="Arial"/>
              <a:cs typeface="Arial"/>
              <a:sym typeface="Arial"/>
            </a:endParaRPr>
          </a:p>
          <a:p>
            <a:r>
              <a:rPr lang="en-US" sz="1800" b="0" i="0" u="none" strike="noStrike" cap="none" dirty="0">
                <a:solidFill>
                  <a:srgbClr val="000000"/>
                </a:solidFill>
                <a:latin typeface="+mj-lt"/>
                <a:ea typeface="Arial"/>
                <a:cs typeface="Arial"/>
                <a:sym typeface="Arial"/>
              </a:rPr>
              <a:t>After you have ensured the best setup for yourself, you can then work to expand the process to your company’s workplace. We will share a few resources over the next few slides which can help with the process.</a:t>
            </a:r>
          </a:p>
        </p:txBody>
      </p:sp>
      <p:pic>
        <p:nvPicPr>
          <p:cNvPr id="7" name="Picture 6">
            <a:extLst>
              <a:ext uri="{FF2B5EF4-FFF2-40B4-BE49-F238E27FC236}">
                <a16:creationId xmlns:a16="http://schemas.microsoft.com/office/drawing/2014/main" id="{EE660030-2EF0-4775-8D2F-B5D6BAEE2DDB}"/>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6526" y="0"/>
            <a:ext cx="5492562" cy="5899977"/>
          </a:xfrm>
          <a:prstGeom prst="rect">
            <a:avLst/>
          </a:prstGeom>
        </p:spPr>
      </p:pic>
      <p:sp>
        <p:nvSpPr>
          <p:cNvPr id="12" name="Google Shape;102;p2">
            <a:extLst>
              <a:ext uri="{FF2B5EF4-FFF2-40B4-BE49-F238E27FC236}">
                <a16:creationId xmlns:a16="http://schemas.microsoft.com/office/drawing/2014/main" id="{4EF45BAE-B82E-49FC-8322-AA4DCBEA10E0}"/>
              </a:ext>
            </a:extLst>
          </p:cNvPr>
          <p:cNvSpPr txBox="1"/>
          <p:nvPr/>
        </p:nvSpPr>
        <p:spPr>
          <a:xfrm>
            <a:off x="15062" y="5917943"/>
            <a:ext cx="6334648"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EVERYDAY ERGONOMICS: </a:t>
            </a:r>
            <a:endParaRPr lang="en-US" sz="28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800" b="1" i="1" u="none" strike="noStrike" cap="none" dirty="0">
                <a:solidFill>
                  <a:schemeClr val="lt1"/>
                </a:solidFill>
                <a:latin typeface="Verdana"/>
                <a:ea typeface="Verdana"/>
                <a:cs typeface="Arial"/>
                <a:sym typeface="Verdana"/>
              </a:rPr>
              <a:t>conclusion</a:t>
            </a:r>
            <a:endParaRPr sz="1400" b="0" i="0" u="none" strike="noStrike" cap="none" dirty="0">
              <a:solidFill>
                <a:srgbClr val="000000"/>
              </a:solidFill>
              <a:latin typeface="Arial"/>
              <a:ea typeface="Arial"/>
              <a:cs typeface="Arial"/>
              <a:sym typeface="Arial"/>
            </a:endParaRPr>
          </a:p>
        </p:txBody>
      </p:sp>
      <p:pic>
        <p:nvPicPr>
          <p:cNvPr id="5" name="Picture 4" descr="Module 4">
            <a:extLst>
              <a:ext uri="{FF2B5EF4-FFF2-40B4-BE49-F238E27FC236}">
                <a16:creationId xmlns:a16="http://schemas.microsoft.com/office/drawing/2014/main" id="{8CE05C92-2BFC-4206-A291-42113B8A84AF}"/>
              </a:ext>
            </a:extLst>
          </p:cNvPr>
          <p:cNvPicPr>
            <a:picLocks noChangeAspect="1"/>
          </p:cNvPicPr>
          <p:nvPr/>
        </p:nvPicPr>
        <p:blipFill>
          <a:blip r:embed="rId5"/>
          <a:stretch>
            <a:fillRect/>
          </a:stretch>
        </p:blipFill>
        <p:spPr>
          <a:xfrm>
            <a:off x="8146875" y="5895191"/>
            <a:ext cx="4008001" cy="982353"/>
          </a:xfrm>
          <a:prstGeom prst="rect">
            <a:avLst/>
          </a:prstGeom>
        </p:spPr>
      </p:pic>
    </p:spTree>
    <p:extLst>
      <p:ext uri="{BB962C8B-B14F-4D97-AF65-F5344CB8AC3E}">
        <p14:creationId xmlns:p14="http://schemas.microsoft.com/office/powerpoint/2010/main" val="2356381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0955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3D43FC24-6CF3-DD2C-D0CB-C6F1FF35529B}"/>
              </a:ext>
            </a:extLst>
          </p:cNvPr>
          <p:cNvSpPr txBox="1">
            <a:spLocks/>
          </p:cNvSpPr>
          <p:nvPr/>
        </p:nvSpPr>
        <p:spPr>
          <a:xfrm>
            <a:off x="5719156" y="276989"/>
            <a:ext cx="6274350" cy="804669"/>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mj-lt"/>
              </a:rPr>
              <a:t>Evaluating Your Space</a:t>
            </a:r>
          </a:p>
        </p:txBody>
      </p:sp>
      <p:sp>
        <p:nvSpPr>
          <p:cNvPr id="104" name="Google Shape;104;p2"/>
          <p:cNvSpPr txBox="1"/>
          <p:nvPr/>
        </p:nvSpPr>
        <p:spPr>
          <a:xfrm>
            <a:off x="5719156" y="1037592"/>
            <a:ext cx="6274351" cy="4739719"/>
          </a:xfrm>
          <a:prstGeom prst="rect">
            <a:avLst/>
          </a:prstGeom>
          <a:noFill/>
          <a:ln>
            <a:noFill/>
          </a:ln>
        </p:spPr>
        <p:txBody>
          <a:bodyPr spcFirstLastPara="1" wrap="square" lIns="91425" tIns="45700" rIns="91425" bIns="45700" anchor="t" anchorCtr="0">
            <a:spAutoFit/>
          </a:bodyPr>
          <a:lstStyle/>
          <a:p>
            <a:r>
              <a:rPr lang="en-US" sz="1800" dirty="0">
                <a:latin typeface="+mj-lt"/>
              </a:rPr>
              <a:t>Start by describing and explaining your specific work processes, job tasks, equipment, and workplace layout(s). Include all risk factors involved with each of these components. If you are unsure of all the processes or risk factors, you could discuss these with coworkers who can help you identify them. You can also utilize resources from Oregon OSHA such as:</a:t>
            </a:r>
          </a:p>
          <a:p>
            <a:endParaRPr lang="en-US" sz="1800" dirty="0">
              <a:latin typeface="+mj-lt"/>
            </a:endParaRPr>
          </a:p>
          <a:p>
            <a:pPr marL="285750" indent="-285750">
              <a:buFont typeface="Arial" panose="020B0604020202020204" pitchFamily="34" charset="0"/>
              <a:buChar char="•"/>
            </a:pPr>
            <a:r>
              <a:rPr lang="en-US" sz="1800" dirty="0">
                <a:latin typeface="+mj-lt"/>
                <a:hlinkClick r:id="rId3"/>
              </a:rPr>
              <a:t>Self-Inspection checklist</a:t>
            </a:r>
            <a:r>
              <a:rPr lang="en-US" sz="1800" dirty="0">
                <a:latin typeface="+mj-lt"/>
              </a:rPr>
              <a:t> </a:t>
            </a:r>
          </a:p>
          <a:p>
            <a:pPr marL="285750" indent="-285750">
              <a:buFont typeface="Arial" panose="020B0604020202020204" pitchFamily="34" charset="0"/>
              <a:buChar char="•"/>
            </a:pPr>
            <a:r>
              <a:rPr lang="en-US" sz="1800" dirty="0">
                <a:latin typeface="+mj-lt"/>
                <a:hlinkClick r:id="rId4"/>
              </a:rPr>
              <a:t>Ergonomics Risk Factor Identification Tool</a:t>
            </a:r>
            <a:r>
              <a:rPr lang="en-US" sz="1800" baseline="30000" dirty="0"/>
              <a:t> </a:t>
            </a:r>
            <a:r>
              <a:rPr lang="en-US" sz="1800" dirty="0">
                <a:latin typeface="+mj-lt"/>
              </a:rPr>
              <a:t> </a:t>
            </a:r>
          </a:p>
          <a:p>
            <a:pPr marL="285750" indent="-285750">
              <a:buFont typeface="Arial" panose="020B0604020202020204" pitchFamily="34" charset="0"/>
              <a:buChar char="•"/>
            </a:pPr>
            <a:r>
              <a:rPr lang="en-US" sz="1800" dirty="0">
                <a:latin typeface="+mj-lt"/>
                <a:hlinkClick r:id="rId5"/>
              </a:rPr>
              <a:t>Evaluating your computer workspace</a:t>
            </a:r>
            <a:endParaRPr lang="en-US" sz="1800" dirty="0">
              <a:latin typeface="+mj-lt"/>
            </a:endParaRPr>
          </a:p>
          <a:p>
            <a:endParaRPr lang="en-US" sz="1800" dirty="0">
              <a:latin typeface="+mj-lt"/>
            </a:endParaRPr>
          </a:p>
          <a:p>
            <a:r>
              <a:rPr lang="en-US" sz="1800" dirty="0">
                <a:latin typeface="+mj-lt"/>
              </a:rPr>
              <a:t>Review the above mentioned documents to see if they provide good evaluations of your own workspace. Make note of any additional questions that should be included for your specific situation.</a:t>
            </a:r>
          </a:p>
          <a:p>
            <a:endParaRPr sz="1400" b="0" i="0" u="none" strike="noStrike" cap="none" dirty="0">
              <a:solidFill>
                <a:srgbClr val="000000"/>
              </a:solidFill>
              <a:latin typeface="+mj-lt"/>
              <a:ea typeface="Arial"/>
              <a:cs typeface="Arial"/>
              <a:sym typeface="Arial"/>
            </a:endParaRPr>
          </a:p>
        </p:txBody>
      </p:sp>
      <p:pic>
        <p:nvPicPr>
          <p:cNvPr id="7" name="Picture 6">
            <a:extLst>
              <a:ext uri="{FF2B5EF4-FFF2-40B4-BE49-F238E27FC236}">
                <a16:creationId xmlns:a16="http://schemas.microsoft.com/office/drawing/2014/main" id="{EE660030-2EF0-4775-8D2F-B5D6BAEE2DDB}"/>
              </a:ext>
              <a:ext uri="{C183D7F6-B498-43B3-948B-1728B52AA6E4}">
                <adec:decorative xmlns:adec="http://schemas.microsoft.com/office/drawing/2017/decorative" val="1"/>
              </a:ext>
            </a:extLst>
          </p:cNvPr>
          <p:cNvPicPr>
            <a:picLocks noChangeAspect="1"/>
          </p:cNvPicPr>
          <p:nvPr/>
        </p:nvPicPr>
        <p:blipFill>
          <a:blip r:embed="rId6"/>
          <a:srcRect/>
          <a:stretch/>
        </p:blipFill>
        <p:spPr>
          <a:xfrm>
            <a:off x="6526" y="0"/>
            <a:ext cx="5492562" cy="5899977"/>
          </a:xfrm>
          <a:prstGeom prst="rect">
            <a:avLst/>
          </a:prstGeom>
        </p:spPr>
      </p:pic>
      <p:sp>
        <p:nvSpPr>
          <p:cNvPr id="12" name="Google Shape;102;p2">
            <a:extLst>
              <a:ext uri="{FF2B5EF4-FFF2-40B4-BE49-F238E27FC236}">
                <a16:creationId xmlns:a16="http://schemas.microsoft.com/office/drawing/2014/main" id="{4EF45BAE-B82E-49FC-8322-AA4DCBEA10E0}"/>
              </a:ext>
            </a:extLst>
          </p:cNvPr>
          <p:cNvSpPr txBox="1"/>
          <p:nvPr/>
        </p:nvSpPr>
        <p:spPr>
          <a:xfrm>
            <a:off x="15062" y="5917943"/>
            <a:ext cx="6334648"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EVERYDAY ERGONOMICS: </a:t>
            </a:r>
            <a:endParaRPr lang="en-US" sz="28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800" b="1" i="1" u="none" strike="noStrike" cap="none" dirty="0">
                <a:solidFill>
                  <a:schemeClr val="lt1"/>
                </a:solidFill>
                <a:latin typeface="Verdana"/>
                <a:ea typeface="Verdana"/>
                <a:cs typeface="Arial"/>
                <a:sym typeface="Verdana"/>
              </a:rPr>
              <a:t>conclusion</a:t>
            </a:r>
            <a:endParaRPr sz="1400" b="0" i="0" u="none" strike="noStrike" cap="none" dirty="0">
              <a:solidFill>
                <a:srgbClr val="000000"/>
              </a:solidFill>
              <a:latin typeface="Arial"/>
              <a:ea typeface="Arial"/>
              <a:cs typeface="Arial"/>
              <a:sym typeface="Arial"/>
            </a:endParaRPr>
          </a:p>
        </p:txBody>
      </p:sp>
      <p:pic>
        <p:nvPicPr>
          <p:cNvPr id="5" name="Picture 4" descr="Module 4">
            <a:extLst>
              <a:ext uri="{FF2B5EF4-FFF2-40B4-BE49-F238E27FC236}">
                <a16:creationId xmlns:a16="http://schemas.microsoft.com/office/drawing/2014/main" id="{8CE05C92-2BFC-4206-A291-42113B8A84AF}"/>
              </a:ext>
            </a:extLst>
          </p:cNvPr>
          <p:cNvPicPr>
            <a:picLocks noChangeAspect="1"/>
          </p:cNvPicPr>
          <p:nvPr/>
        </p:nvPicPr>
        <p:blipFill>
          <a:blip r:embed="rId7"/>
          <a:stretch>
            <a:fillRect/>
          </a:stretch>
        </p:blipFill>
        <p:spPr>
          <a:xfrm>
            <a:off x="8146875" y="5895191"/>
            <a:ext cx="4008001" cy="982353"/>
          </a:xfrm>
          <a:prstGeom prst="rect">
            <a:avLst/>
          </a:prstGeom>
        </p:spPr>
      </p:pic>
    </p:spTree>
    <p:extLst>
      <p:ext uri="{BB962C8B-B14F-4D97-AF65-F5344CB8AC3E}">
        <p14:creationId xmlns:p14="http://schemas.microsoft.com/office/powerpoint/2010/main" val="33056595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0955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0A07729A-288E-3DD7-2C14-6E0FD21A0D9E}"/>
              </a:ext>
            </a:extLst>
          </p:cNvPr>
          <p:cNvSpPr txBox="1">
            <a:spLocks/>
          </p:cNvSpPr>
          <p:nvPr/>
        </p:nvSpPr>
        <p:spPr>
          <a:xfrm>
            <a:off x="5719156" y="276989"/>
            <a:ext cx="6274350" cy="804669"/>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mj-lt"/>
              </a:rPr>
              <a:t>NIOSH 7-Step Process</a:t>
            </a:r>
          </a:p>
        </p:txBody>
      </p:sp>
      <p:sp>
        <p:nvSpPr>
          <p:cNvPr id="104" name="Google Shape;104;p2"/>
          <p:cNvSpPr txBox="1"/>
          <p:nvPr/>
        </p:nvSpPr>
        <p:spPr>
          <a:xfrm>
            <a:off x="5719156" y="1071934"/>
            <a:ext cx="6274351" cy="4770496"/>
          </a:xfrm>
          <a:prstGeom prst="rect">
            <a:avLst/>
          </a:prstGeom>
          <a:noFill/>
          <a:ln>
            <a:noFill/>
          </a:ln>
        </p:spPr>
        <p:txBody>
          <a:bodyPr spcFirstLastPara="1" wrap="square" lIns="91425" tIns="45700" rIns="91425" bIns="45700" anchor="t" anchorCtr="0">
            <a:spAutoFit/>
          </a:bodyPr>
          <a:lstStyle/>
          <a:p>
            <a:r>
              <a:rPr lang="en-US" sz="1700" dirty="0">
                <a:latin typeface="+mj-lt"/>
              </a:rPr>
              <a:t>Now that you have reviewed your own work setup, you can review the </a:t>
            </a:r>
            <a:r>
              <a:rPr lang="en-US" sz="1700" dirty="0">
                <a:latin typeface="+mj-lt"/>
                <a:hlinkClick r:id="rId3"/>
              </a:rPr>
              <a:t>7-step process</a:t>
            </a:r>
            <a:r>
              <a:rPr lang="en-US" sz="1700" dirty="0">
                <a:latin typeface="+mj-lt"/>
              </a:rPr>
              <a:t> recommended by the National Institute for Occupational Safety and Health (NIOSH). This process will help you develop a company-wide ergonomics program.</a:t>
            </a:r>
          </a:p>
          <a:p>
            <a:endParaRPr lang="en-US" sz="1000" dirty="0">
              <a:latin typeface="+mj-lt"/>
            </a:endParaRPr>
          </a:p>
          <a:p>
            <a:r>
              <a:rPr lang="en-US" sz="1700" dirty="0">
                <a:latin typeface="+mj-lt"/>
              </a:rPr>
              <a:t>The 7-steps of the NIOSH process are:</a:t>
            </a:r>
          </a:p>
          <a:p>
            <a:endParaRPr lang="en-US" sz="1050" dirty="0">
              <a:latin typeface="+mj-lt"/>
            </a:endParaRPr>
          </a:p>
          <a:p>
            <a:pPr marL="342900" indent="-342900">
              <a:buFont typeface="+mj-lt"/>
              <a:buAutoNum type="arabicPeriod"/>
            </a:pPr>
            <a:r>
              <a:rPr lang="en-US" sz="1650" dirty="0">
                <a:latin typeface="+mj-lt"/>
              </a:rPr>
              <a:t>Identifying risk factors</a:t>
            </a:r>
          </a:p>
          <a:p>
            <a:pPr marL="342900" indent="-342900">
              <a:buFont typeface="+mj-lt"/>
              <a:buAutoNum type="arabicPeriod"/>
            </a:pPr>
            <a:r>
              <a:rPr lang="en-US" sz="1650" dirty="0">
                <a:latin typeface="+mj-lt"/>
              </a:rPr>
              <a:t>Involving and training management and workers on the importance of ergonomics</a:t>
            </a:r>
          </a:p>
          <a:p>
            <a:pPr marL="342900" indent="-342900">
              <a:buFont typeface="+mj-lt"/>
              <a:buAutoNum type="arabicPeriod"/>
            </a:pPr>
            <a:r>
              <a:rPr lang="en-US" sz="1650" dirty="0">
                <a:latin typeface="+mj-lt"/>
              </a:rPr>
              <a:t>Collecting health and medical evidence to show that an ergonomics program would benefit the company</a:t>
            </a:r>
          </a:p>
          <a:p>
            <a:pPr marL="342900" indent="-342900">
              <a:buFont typeface="+mj-lt"/>
              <a:buAutoNum type="arabicPeriod"/>
            </a:pPr>
            <a:r>
              <a:rPr lang="en-US" sz="1650" dirty="0">
                <a:latin typeface="+mj-lt"/>
              </a:rPr>
              <a:t>Implementing your ergonomics program</a:t>
            </a:r>
          </a:p>
          <a:p>
            <a:pPr marL="342900" indent="-342900">
              <a:buFont typeface="+mj-lt"/>
              <a:buAutoNum type="arabicPeriod"/>
            </a:pPr>
            <a:r>
              <a:rPr lang="en-US" sz="1650" dirty="0">
                <a:latin typeface="+mj-lt"/>
              </a:rPr>
              <a:t>Continual evaluation to measure the effectiveness of the program</a:t>
            </a:r>
          </a:p>
          <a:p>
            <a:pPr marL="342900" indent="-342900">
              <a:buFont typeface="+mj-lt"/>
              <a:buAutoNum type="arabicPeriod"/>
            </a:pPr>
            <a:r>
              <a:rPr lang="en-US" sz="1650" dirty="0">
                <a:latin typeface="+mj-lt"/>
              </a:rPr>
              <a:t>Promoting worker recovery if/when employees develop MSDs </a:t>
            </a:r>
          </a:p>
          <a:p>
            <a:pPr marL="342900" indent="-342900">
              <a:buFont typeface="+mj-lt"/>
              <a:buAutoNum type="arabicPeriod"/>
            </a:pPr>
            <a:r>
              <a:rPr lang="en-US" sz="1650" dirty="0">
                <a:latin typeface="+mj-lt"/>
              </a:rPr>
              <a:t>Maintaining management commitment and employee involvement</a:t>
            </a:r>
            <a:endParaRPr sz="1650" b="0" i="0" u="none" strike="noStrike" cap="none" dirty="0">
              <a:solidFill>
                <a:srgbClr val="000000"/>
              </a:solidFill>
              <a:latin typeface="+mj-lt"/>
              <a:ea typeface="Arial"/>
              <a:cs typeface="Arial"/>
              <a:sym typeface="Arial"/>
            </a:endParaRPr>
          </a:p>
        </p:txBody>
      </p:sp>
      <p:pic>
        <p:nvPicPr>
          <p:cNvPr id="7" name="Picture 6">
            <a:extLst>
              <a:ext uri="{FF2B5EF4-FFF2-40B4-BE49-F238E27FC236}">
                <a16:creationId xmlns:a16="http://schemas.microsoft.com/office/drawing/2014/main" id="{EE660030-2EF0-4775-8D2F-B5D6BAEE2DDB}"/>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6526" y="0"/>
            <a:ext cx="5492561" cy="5899977"/>
          </a:xfrm>
          <a:prstGeom prst="rect">
            <a:avLst/>
          </a:prstGeom>
        </p:spPr>
      </p:pic>
      <p:sp>
        <p:nvSpPr>
          <p:cNvPr id="12" name="Google Shape;102;p2">
            <a:extLst>
              <a:ext uri="{FF2B5EF4-FFF2-40B4-BE49-F238E27FC236}">
                <a16:creationId xmlns:a16="http://schemas.microsoft.com/office/drawing/2014/main" id="{4EF45BAE-B82E-49FC-8322-AA4DCBEA10E0}"/>
              </a:ext>
            </a:extLst>
          </p:cNvPr>
          <p:cNvSpPr txBox="1"/>
          <p:nvPr/>
        </p:nvSpPr>
        <p:spPr>
          <a:xfrm>
            <a:off x="15062" y="5917943"/>
            <a:ext cx="6334648"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EVERYDAY ERGONOMICS: </a:t>
            </a:r>
            <a:endParaRPr lang="en-US" sz="28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800" b="1" i="1" u="none" strike="noStrike" cap="none" dirty="0">
                <a:solidFill>
                  <a:schemeClr val="lt1"/>
                </a:solidFill>
                <a:latin typeface="Verdana"/>
                <a:ea typeface="Verdana"/>
                <a:cs typeface="Arial"/>
                <a:sym typeface="Verdana"/>
              </a:rPr>
              <a:t>conclusion</a:t>
            </a:r>
            <a:endParaRPr sz="1400" b="0" i="0" u="none" strike="noStrike" cap="none" dirty="0">
              <a:solidFill>
                <a:srgbClr val="000000"/>
              </a:solidFill>
              <a:latin typeface="Arial"/>
              <a:ea typeface="Arial"/>
              <a:cs typeface="Arial"/>
              <a:sym typeface="Arial"/>
            </a:endParaRPr>
          </a:p>
        </p:txBody>
      </p:sp>
      <p:pic>
        <p:nvPicPr>
          <p:cNvPr id="5" name="Picture 4" descr="Module 4">
            <a:extLst>
              <a:ext uri="{FF2B5EF4-FFF2-40B4-BE49-F238E27FC236}">
                <a16:creationId xmlns:a16="http://schemas.microsoft.com/office/drawing/2014/main" id="{8CE05C92-2BFC-4206-A291-42113B8A84AF}"/>
              </a:ext>
            </a:extLst>
          </p:cNvPr>
          <p:cNvPicPr>
            <a:picLocks noChangeAspect="1"/>
          </p:cNvPicPr>
          <p:nvPr/>
        </p:nvPicPr>
        <p:blipFill>
          <a:blip r:embed="rId5"/>
          <a:stretch>
            <a:fillRect/>
          </a:stretch>
        </p:blipFill>
        <p:spPr>
          <a:xfrm>
            <a:off x="8146875" y="5895191"/>
            <a:ext cx="4008001" cy="982353"/>
          </a:xfrm>
          <a:prstGeom prst="rect">
            <a:avLst/>
          </a:prstGeom>
        </p:spPr>
      </p:pic>
    </p:spTree>
    <p:extLst>
      <p:ext uri="{BB962C8B-B14F-4D97-AF65-F5344CB8AC3E}">
        <p14:creationId xmlns:p14="http://schemas.microsoft.com/office/powerpoint/2010/main" val="15348717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0955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46EAE383-C775-5179-7EFA-08EAB3A10051}"/>
              </a:ext>
            </a:extLst>
          </p:cNvPr>
          <p:cNvSpPr txBox="1">
            <a:spLocks/>
          </p:cNvSpPr>
          <p:nvPr/>
        </p:nvSpPr>
        <p:spPr>
          <a:xfrm>
            <a:off x="5719156" y="276989"/>
            <a:ext cx="6274350" cy="804669"/>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mj-lt"/>
              </a:rPr>
              <a:t>Ergonomics Program Resources</a:t>
            </a:r>
          </a:p>
        </p:txBody>
      </p:sp>
      <p:sp>
        <p:nvSpPr>
          <p:cNvPr id="104" name="Google Shape;104;p2"/>
          <p:cNvSpPr txBox="1"/>
          <p:nvPr/>
        </p:nvSpPr>
        <p:spPr>
          <a:xfrm>
            <a:off x="5719156" y="1114708"/>
            <a:ext cx="6274351" cy="2308284"/>
          </a:xfrm>
          <a:prstGeom prst="rect">
            <a:avLst/>
          </a:prstGeom>
          <a:noFill/>
          <a:ln>
            <a:noFill/>
          </a:ln>
        </p:spPr>
        <p:txBody>
          <a:bodyPr spcFirstLastPara="1" wrap="square" lIns="91425" tIns="45700" rIns="91425" bIns="45700" anchor="t" anchorCtr="0">
            <a:spAutoFit/>
          </a:bodyPr>
          <a:lstStyle/>
          <a:p>
            <a:r>
              <a:rPr lang="en-US" sz="1800" dirty="0">
                <a:latin typeface="+mj-lt"/>
              </a:rPr>
              <a:t>Oregon OSHA Consultation has ergonomics </a:t>
            </a:r>
            <a:r>
              <a:rPr lang="en-US" sz="1800" dirty="0">
                <a:latin typeface="+mj-lt"/>
                <a:hlinkClick r:id="rId3"/>
              </a:rPr>
              <a:t>consultants</a:t>
            </a:r>
            <a:r>
              <a:rPr lang="en-US" sz="1800" dirty="0">
                <a:latin typeface="+mj-lt"/>
              </a:rPr>
              <a:t> available to assist you when developing an ergonomics program. Contact a consultation field office nearest you to get started!</a:t>
            </a:r>
          </a:p>
          <a:p>
            <a:endParaRPr lang="en-US" sz="1800" dirty="0">
              <a:latin typeface="+mj-lt"/>
            </a:endParaRPr>
          </a:p>
          <a:p>
            <a:r>
              <a:rPr lang="en-US" sz="1800" dirty="0">
                <a:latin typeface="+mj-lt"/>
              </a:rPr>
              <a:t>In addition to consultants, Oregon OSHA has a variety of </a:t>
            </a:r>
            <a:r>
              <a:rPr lang="en-US" sz="1800" dirty="0">
                <a:latin typeface="+mj-lt"/>
                <a:hlinkClick r:id="rId4"/>
              </a:rPr>
              <a:t>resources online</a:t>
            </a:r>
            <a:r>
              <a:rPr lang="en-US" sz="1800" dirty="0">
                <a:latin typeface="+mj-lt"/>
              </a:rPr>
              <a:t> for different job industries to help you start your own ergonomics program, all at no cost to you.</a:t>
            </a:r>
            <a:endParaRPr sz="1600" b="0" i="0" u="none" strike="noStrike" cap="none" dirty="0">
              <a:solidFill>
                <a:srgbClr val="000000"/>
              </a:solidFill>
              <a:latin typeface="+mj-lt"/>
              <a:ea typeface="Arial"/>
              <a:cs typeface="Arial"/>
              <a:sym typeface="Arial"/>
            </a:endParaRPr>
          </a:p>
        </p:txBody>
      </p:sp>
      <p:pic>
        <p:nvPicPr>
          <p:cNvPr id="7" name="Picture 6">
            <a:extLst>
              <a:ext uri="{FF2B5EF4-FFF2-40B4-BE49-F238E27FC236}">
                <a16:creationId xmlns:a16="http://schemas.microsoft.com/office/drawing/2014/main" id="{EE660030-2EF0-4775-8D2F-B5D6BAEE2DDB}"/>
              </a:ext>
              <a:ext uri="{C183D7F6-B498-43B3-948B-1728B52AA6E4}">
                <adec:decorative xmlns:adec="http://schemas.microsoft.com/office/drawing/2017/decorative" val="1"/>
              </a:ext>
            </a:extLst>
          </p:cNvPr>
          <p:cNvPicPr>
            <a:picLocks noChangeAspect="1"/>
          </p:cNvPicPr>
          <p:nvPr/>
        </p:nvPicPr>
        <p:blipFill>
          <a:blip r:embed="rId5"/>
          <a:srcRect/>
          <a:stretch/>
        </p:blipFill>
        <p:spPr>
          <a:xfrm>
            <a:off x="6526" y="0"/>
            <a:ext cx="5492561" cy="5899976"/>
          </a:xfrm>
          <a:prstGeom prst="rect">
            <a:avLst/>
          </a:prstGeom>
        </p:spPr>
      </p:pic>
      <p:sp>
        <p:nvSpPr>
          <p:cNvPr id="12" name="Google Shape;102;p2">
            <a:extLst>
              <a:ext uri="{FF2B5EF4-FFF2-40B4-BE49-F238E27FC236}">
                <a16:creationId xmlns:a16="http://schemas.microsoft.com/office/drawing/2014/main" id="{4EF45BAE-B82E-49FC-8322-AA4DCBEA10E0}"/>
              </a:ext>
            </a:extLst>
          </p:cNvPr>
          <p:cNvSpPr txBox="1"/>
          <p:nvPr/>
        </p:nvSpPr>
        <p:spPr>
          <a:xfrm>
            <a:off x="15062" y="5917943"/>
            <a:ext cx="6334648"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EVERYDAY ERGONOMICS: </a:t>
            </a:r>
            <a:endParaRPr lang="en-US" sz="28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800" b="1" i="1" u="none" strike="noStrike" cap="none" dirty="0">
                <a:solidFill>
                  <a:schemeClr val="lt1"/>
                </a:solidFill>
                <a:latin typeface="Verdana"/>
                <a:ea typeface="Verdana"/>
                <a:cs typeface="Arial"/>
                <a:sym typeface="Verdana"/>
              </a:rPr>
              <a:t>conclusion</a:t>
            </a:r>
            <a:endParaRPr sz="1400" b="0" i="0" u="none" strike="noStrike" cap="none" dirty="0">
              <a:solidFill>
                <a:srgbClr val="000000"/>
              </a:solidFill>
              <a:latin typeface="Arial"/>
              <a:ea typeface="Arial"/>
              <a:cs typeface="Arial"/>
              <a:sym typeface="Arial"/>
            </a:endParaRPr>
          </a:p>
        </p:txBody>
      </p:sp>
      <p:pic>
        <p:nvPicPr>
          <p:cNvPr id="5" name="Picture 4" descr="Module 4">
            <a:extLst>
              <a:ext uri="{FF2B5EF4-FFF2-40B4-BE49-F238E27FC236}">
                <a16:creationId xmlns:a16="http://schemas.microsoft.com/office/drawing/2014/main" id="{8CE05C92-2BFC-4206-A291-42113B8A84AF}"/>
              </a:ext>
            </a:extLst>
          </p:cNvPr>
          <p:cNvPicPr>
            <a:picLocks noChangeAspect="1"/>
          </p:cNvPicPr>
          <p:nvPr/>
        </p:nvPicPr>
        <p:blipFill>
          <a:blip r:embed="rId6"/>
          <a:stretch>
            <a:fillRect/>
          </a:stretch>
        </p:blipFill>
        <p:spPr>
          <a:xfrm>
            <a:off x="8146875" y="5895191"/>
            <a:ext cx="4008001" cy="982353"/>
          </a:xfrm>
          <a:prstGeom prst="rect">
            <a:avLst/>
          </a:prstGeom>
        </p:spPr>
      </p:pic>
    </p:spTree>
    <p:extLst>
      <p:ext uri="{BB962C8B-B14F-4D97-AF65-F5344CB8AC3E}">
        <p14:creationId xmlns:p14="http://schemas.microsoft.com/office/powerpoint/2010/main" val="8969446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0955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62C6AB90-0BD5-6E55-7D86-FBF77C111D0A}"/>
              </a:ext>
            </a:extLst>
          </p:cNvPr>
          <p:cNvSpPr txBox="1">
            <a:spLocks/>
          </p:cNvSpPr>
          <p:nvPr/>
        </p:nvSpPr>
        <p:spPr>
          <a:xfrm>
            <a:off x="5719156" y="276989"/>
            <a:ext cx="6274350" cy="804669"/>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mj-lt"/>
              </a:rPr>
              <a:t>Ergonomics Program Resources</a:t>
            </a:r>
          </a:p>
        </p:txBody>
      </p:sp>
      <p:sp>
        <p:nvSpPr>
          <p:cNvPr id="104" name="Google Shape;104;p2"/>
          <p:cNvSpPr txBox="1"/>
          <p:nvPr/>
        </p:nvSpPr>
        <p:spPr>
          <a:xfrm>
            <a:off x="5719156" y="1048605"/>
            <a:ext cx="6274351" cy="4755108"/>
          </a:xfrm>
          <a:prstGeom prst="rect">
            <a:avLst/>
          </a:prstGeom>
          <a:noFill/>
          <a:ln>
            <a:noFill/>
          </a:ln>
        </p:spPr>
        <p:txBody>
          <a:bodyPr spcFirstLastPara="1" wrap="square" lIns="91425" tIns="45700" rIns="91425" bIns="45700" anchor="t" anchorCtr="0">
            <a:spAutoFit/>
          </a:bodyPr>
          <a:lstStyle/>
          <a:p>
            <a:r>
              <a:rPr lang="en-US" sz="1700" dirty="0">
                <a:latin typeface="+mj-lt"/>
              </a:rPr>
              <a:t>In this course, you learned about the first steps to evaluating your own workspace and identified several tools available to help you develop an ergonomics program at your workplace, including Oregon OSHA consultants, NIOSH step-by-step guides, as well as checklists.</a:t>
            </a:r>
          </a:p>
          <a:p>
            <a:endParaRPr lang="en-US" sz="1000" dirty="0">
              <a:latin typeface="+mj-lt"/>
            </a:endParaRPr>
          </a:p>
          <a:p>
            <a:r>
              <a:rPr lang="en-US" sz="1700" dirty="0">
                <a:latin typeface="+mj-lt"/>
              </a:rPr>
              <a:t>You have also learned that ergonomics applies to all workers in all industries, and that it is about correctly matching the worker to the job. This course focused on computer workstations and some of the risk factors involved, such as:</a:t>
            </a:r>
          </a:p>
          <a:p>
            <a:pPr marL="285750" indent="-285750">
              <a:buFont typeface="Arial" panose="020B0604020202020204" pitchFamily="34" charset="0"/>
              <a:buChar char="•"/>
            </a:pPr>
            <a:r>
              <a:rPr lang="en-US" sz="1700" dirty="0">
                <a:latin typeface="+mj-lt"/>
              </a:rPr>
              <a:t>awkward postures,</a:t>
            </a:r>
          </a:p>
          <a:p>
            <a:pPr marL="285750" indent="-285750">
              <a:buFont typeface="Arial" panose="020B0604020202020204" pitchFamily="34" charset="0"/>
              <a:buChar char="•"/>
            </a:pPr>
            <a:r>
              <a:rPr lang="en-US" sz="1700" dirty="0">
                <a:latin typeface="+mj-lt"/>
              </a:rPr>
              <a:t>repetitive motions, and </a:t>
            </a:r>
          </a:p>
          <a:p>
            <a:pPr marL="285750" indent="-285750">
              <a:buFont typeface="Arial" panose="020B0604020202020204" pitchFamily="34" charset="0"/>
              <a:buChar char="•"/>
            </a:pPr>
            <a:r>
              <a:rPr lang="en-US" sz="1700" dirty="0">
                <a:latin typeface="+mj-lt"/>
              </a:rPr>
              <a:t>contact stress.</a:t>
            </a:r>
          </a:p>
          <a:p>
            <a:endParaRPr lang="en-US" sz="1050" dirty="0">
              <a:latin typeface="+mj-lt"/>
            </a:endParaRPr>
          </a:p>
          <a:p>
            <a:r>
              <a:rPr lang="en-US" sz="1700" dirty="0">
                <a:latin typeface="+mj-lt"/>
              </a:rPr>
              <a:t>One of the most important aspects we have covered is that musculoskeletal disorders are largely preventable! </a:t>
            </a:r>
          </a:p>
          <a:p>
            <a:endParaRPr lang="en-US" sz="1700" dirty="0">
              <a:latin typeface="+mj-lt"/>
            </a:endParaRPr>
          </a:p>
          <a:p>
            <a:r>
              <a:rPr lang="en-US" sz="1700" dirty="0">
                <a:latin typeface="+mj-lt"/>
              </a:rPr>
              <a:t>A short quiz is next. </a:t>
            </a:r>
          </a:p>
          <a:p>
            <a:endParaRPr lang="en-US" sz="1050" dirty="0">
              <a:latin typeface="+mj-lt"/>
            </a:endParaRPr>
          </a:p>
        </p:txBody>
      </p:sp>
      <p:pic>
        <p:nvPicPr>
          <p:cNvPr id="7" name="Picture 6">
            <a:extLst>
              <a:ext uri="{FF2B5EF4-FFF2-40B4-BE49-F238E27FC236}">
                <a16:creationId xmlns:a16="http://schemas.microsoft.com/office/drawing/2014/main" id="{EE660030-2EF0-4775-8D2F-B5D6BAEE2DDB}"/>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6526" y="0"/>
            <a:ext cx="5492560" cy="5899976"/>
          </a:xfrm>
          <a:prstGeom prst="rect">
            <a:avLst/>
          </a:prstGeom>
        </p:spPr>
      </p:pic>
      <p:sp>
        <p:nvSpPr>
          <p:cNvPr id="12" name="Google Shape;102;p2">
            <a:extLst>
              <a:ext uri="{FF2B5EF4-FFF2-40B4-BE49-F238E27FC236}">
                <a16:creationId xmlns:a16="http://schemas.microsoft.com/office/drawing/2014/main" id="{4EF45BAE-B82E-49FC-8322-AA4DCBEA10E0}"/>
              </a:ext>
            </a:extLst>
          </p:cNvPr>
          <p:cNvSpPr txBox="1"/>
          <p:nvPr/>
        </p:nvSpPr>
        <p:spPr>
          <a:xfrm>
            <a:off x="15062" y="5917943"/>
            <a:ext cx="6334648"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EVERYDAY ERGONOMICS: </a:t>
            </a:r>
            <a:endParaRPr lang="en-US" sz="28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800" b="1" i="1" u="none" strike="noStrike" cap="none" dirty="0">
                <a:solidFill>
                  <a:schemeClr val="lt1"/>
                </a:solidFill>
                <a:latin typeface="Verdana"/>
                <a:ea typeface="Verdana"/>
                <a:cs typeface="Arial"/>
                <a:sym typeface="Verdana"/>
              </a:rPr>
              <a:t>conclusion</a:t>
            </a:r>
            <a:endParaRPr sz="1400" b="0" i="0" u="none" strike="noStrike" cap="none" dirty="0">
              <a:solidFill>
                <a:srgbClr val="000000"/>
              </a:solidFill>
              <a:latin typeface="Arial"/>
              <a:ea typeface="Arial"/>
              <a:cs typeface="Arial"/>
              <a:sym typeface="Arial"/>
            </a:endParaRPr>
          </a:p>
        </p:txBody>
      </p:sp>
      <p:pic>
        <p:nvPicPr>
          <p:cNvPr id="5" name="Picture 4" descr="v">
            <a:extLst>
              <a:ext uri="{FF2B5EF4-FFF2-40B4-BE49-F238E27FC236}">
                <a16:creationId xmlns:a16="http://schemas.microsoft.com/office/drawing/2014/main" id="{8CE05C92-2BFC-4206-A291-42113B8A84AF}"/>
              </a:ext>
            </a:extLst>
          </p:cNvPr>
          <p:cNvPicPr>
            <a:picLocks noChangeAspect="1"/>
          </p:cNvPicPr>
          <p:nvPr/>
        </p:nvPicPr>
        <p:blipFill>
          <a:blip r:embed="rId4"/>
          <a:stretch>
            <a:fillRect/>
          </a:stretch>
        </p:blipFill>
        <p:spPr>
          <a:xfrm>
            <a:off x="8146875" y="5895191"/>
            <a:ext cx="4008001" cy="982353"/>
          </a:xfrm>
          <a:prstGeom prst="rect">
            <a:avLst/>
          </a:prstGeom>
        </p:spPr>
      </p:pic>
    </p:spTree>
    <p:extLst>
      <p:ext uri="{BB962C8B-B14F-4D97-AF65-F5344CB8AC3E}">
        <p14:creationId xmlns:p14="http://schemas.microsoft.com/office/powerpoint/2010/main" val="1594241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gb3e8f5dbd0_0_48">
            <a:extLst>
              <a:ext uri="{C183D7F6-B498-43B3-948B-1728B52AA6E4}">
                <adec:decorative xmlns:adec="http://schemas.microsoft.com/office/drawing/2017/decorative" val="1"/>
              </a:ext>
            </a:extLst>
          </p:cNvPr>
          <p:cNvSpPr/>
          <p:nvPr/>
        </p:nvSpPr>
        <p:spPr>
          <a:xfrm>
            <a:off x="0" y="5857874"/>
            <a:ext cx="12192000" cy="1000200"/>
          </a:xfrm>
          <a:prstGeom prst="rect">
            <a:avLst/>
          </a:prstGeom>
          <a:solidFill>
            <a:srgbClr val="0955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1" name="Google Shape;621;gb3e8f5dbd0_0_48"/>
          <p:cNvSpPr txBox="1"/>
          <p:nvPr/>
        </p:nvSpPr>
        <p:spPr>
          <a:xfrm>
            <a:off x="475575" y="-16625"/>
            <a:ext cx="11672700" cy="851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3600" u="sng" dirty="0">
                <a:solidFill>
                  <a:schemeClr val="dk1"/>
                </a:solidFill>
                <a:latin typeface="+mj-lt"/>
                <a:ea typeface="Calibri"/>
                <a:cs typeface="Calibri"/>
                <a:sym typeface="Calibri"/>
              </a:rPr>
              <a:t>EVERYDAY ERGONOMICS </a:t>
            </a:r>
            <a:r>
              <a:rPr lang="en-US" sz="3600" b="0" i="0" u="sng" strike="noStrike" cap="none" dirty="0">
                <a:solidFill>
                  <a:schemeClr val="dk1"/>
                </a:solidFill>
                <a:latin typeface="+mj-lt"/>
                <a:ea typeface="Calibri"/>
                <a:cs typeface="Calibri"/>
                <a:sym typeface="Calibri"/>
              </a:rPr>
              <a:t>- QUIZ</a:t>
            </a:r>
            <a:endParaRPr sz="3600" b="0" i="0" u="sng" strike="noStrike" cap="none"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40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40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40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00"/>
              <a:buFont typeface="Arial"/>
              <a:buNone/>
            </a:pPr>
            <a:endParaRPr sz="4000" b="0" i="0" u="none" strike="noStrike" cap="none" dirty="0">
              <a:solidFill>
                <a:schemeClr val="dk1"/>
              </a:solidFill>
              <a:latin typeface="Calibri"/>
              <a:ea typeface="Calibri"/>
              <a:cs typeface="Calibri"/>
              <a:sym typeface="Calibri"/>
            </a:endParaRPr>
          </a:p>
        </p:txBody>
      </p:sp>
      <p:sp>
        <p:nvSpPr>
          <p:cNvPr id="624" name="Google Shape;624;gb3e8f5dbd0_0_48"/>
          <p:cNvSpPr txBox="1"/>
          <p:nvPr/>
        </p:nvSpPr>
        <p:spPr>
          <a:xfrm>
            <a:off x="531675" y="1059050"/>
            <a:ext cx="5798700" cy="443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800" dirty="0">
                <a:solidFill>
                  <a:schemeClr val="dk1"/>
                </a:solidFill>
                <a:latin typeface="+mj-lt"/>
                <a:ea typeface="Calibri"/>
                <a:cs typeface="Calibri"/>
                <a:sym typeface="Calibri"/>
              </a:rPr>
              <a:t>Question 1: Stated in this course, the primary goal of ergonomics is to __________  injuries associated with the overuse of muscles and tendons.</a:t>
            </a: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Maintain or develop</a:t>
            </a:r>
            <a:endParaRPr sz="1800" dirty="0">
              <a:solidFill>
                <a:schemeClr val="dk1"/>
              </a:solidFill>
              <a:latin typeface="+mj-lt"/>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Reduce or eliminate</a:t>
            </a:r>
            <a:endParaRPr sz="1800" dirty="0">
              <a:solidFill>
                <a:schemeClr val="dk1"/>
              </a:solidFill>
              <a:latin typeface="+mj-lt"/>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Increase or prolong</a:t>
            </a:r>
            <a:endParaRPr sz="1800" dirty="0">
              <a:solidFill>
                <a:schemeClr val="dk1"/>
              </a:solidFill>
              <a:latin typeface="+mj-lt"/>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Encourage or support</a:t>
            </a:r>
            <a:endParaRPr sz="1800" dirty="0">
              <a:solidFill>
                <a:schemeClr val="dk1"/>
              </a:solidFill>
              <a:latin typeface="+mj-lt"/>
              <a:ea typeface="Calibri"/>
              <a:cs typeface="Calibri"/>
              <a:sym typeface="Calibri"/>
            </a:endParaRPr>
          </a:p>
          <a:p>
            <a:pPr marL="0" lvl="0" indent="0" algn="l" rtl="0">
              <a:spcBef>
                <a:spcPts val="0"/>
              </a:spcBef>
              <a:spcAft>
                <a:spcPts val="0"/>
              </a:spcAft>
              <a:buNone/>
            </a:pPr>
            <a:endParaRPr dirty="0">
              <a:latin typeface="+mj-lt"/>
              <a:ea typeface="Calibri"/>
              <a:cs typeface="Calibri"/>
              <a:sym typeface="Calibri"/>
            </a:endParaRPr>
          </a:p>
        </p:txBody>
      </p:sp>
      <p:sp>
        <p:nvSpPr>
          <p:cNvPr id="625" name="Google Shape;625;gb3e8f5dbd0_0_48"/>
          <p:cNvSpPr txBox="1"/>
          <p:nvPr/>
        </p:nvSpPr>
        <p:spPr>
          <a:xfrm>
            <a:off x="6688450" y="1073075"/>
            <a:ext cx="5133000" cy="438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800" dirty="0">
                <a:solidFill>
                  <a:schemeClr val="dk1"/>
                </a:solidFill>
                <a:latin typeface="+mj-lt"/>
                <a:ea typeface="Calibri"/>
                <a:cs typeface="Calibri"/>
                <a:sym typeface="Calibri"/>
              </a:rPr>
              <a:t>Question 2: Ergonomics is only applicable for some jobs in specific industries.</a:t>
            </a: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True</a:t>
            </a:r>
            <a:endParaRPr sz="1800" dirty="0">
              <a:solidFill>
                <a:schemeClr val="dk1"/>
              </a:solidFill>
              <a:latin typeface="+mj-lt"/>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False</a:t>
            </a: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0" lvl="0" indent="0" algn="l" rtl="0">
              <a:spcBef>
                <a:spcPts val="0"/>
              </a:spcBef>
              <a:spcAft>
                <a:spcPts val="0"/>
              </a:spcAft>
              <a:buNone/>
            </a:pPr>
            <a:endParaRPr dirty="0">
              <a:latin typeface="+mj-lt"/>
              <a:ea typeface="Calibri"/>
              <a:cs typeface="Calibri"/>
              <a:sym typeface="Calibri"/>
            </a:endParaRPr>
          </a:p>
        </p:txBody>
      </p:sp>
      <p:sp>
        <p:nvSpPr>
          <p:cNvPr id="8" name="Google Shape;102;p2">
            <a:extLst>
              <a:ext uri="{FF2B5EF4-FFF2-40B4-BE49-F238E27FC236}">
                <a16:creationId xmlns:a16="http://schemas.microsoft.com/office/drawing/2014/main" id="{63D8CDB1-E9C4-4EF9-A984-3585063CF528}"/>
              </a:ext>
            </a:extLst>
          </p:cNvPr>
          <p:cNvSpPr txBox="1"/>
          <p:nvPr/>
        </p:nvSpPr>
        <p:spPr>
          <a:xfrm>
            <a:off x="15062" y="5894497"/>
            <a:ext cx="6334648"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EVERYDAY ERGONOMICS: </a:t>
            </a:r>
            <a:endParaRPr lang="en-US" sz="28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800" b="1" i="1" u="none" strike="noStrike" cap="none" dirty="0">
                <a:solidFill>
                  <a:schemeClr val="lt1"/>
                </a:solidFill>
                <a:latin typeface="Verdana"/>
                <a:ea typeface="Verdana"/>
                <a:cs typeface="Arial"/>
                <a:sym typeface="Verdana"/>
              </a:rPr>
              <a:t>conclusion</a:t>
            </a:r>
            <a:endParaRPr sz="1400" b="0" i="0" u="none" strike="noStrike" cap="none" dirty="0">
              <a:solidFill>
                <a:srgbClr val="000000"/>
              </a:solidFill>
              <a:latin typeface="Arial"/>
              <a:ea typeface="Arial"/>
              <a:cs typeface="Arial"/>
              <a:sym typeface="Arial"/>
            </a:endParaRPr>
          </a:p>
        </p:txBody>
      </p:sp>
      <p:pic>
        <p:nvPicPr>
          <p:cNvPr id="11" name="Picture 10" descr="Module 4">
            <a:extLst>
              <a:ext uri="{FF2B5EF4-FFF2-40B4-BE49-F238E27FC236}">
                <a16:creationId xmlns:a16="http://schemas.microsoft.com/office/drawing/2014/main" id="{170CAE23-7840-4A4E-9486-8971D1EA3E53}"/>
              </a:ext>
            </a:extLst>
          </p:cNvPr>
          <p:cNvPicPr>
            <a:picLocks noChangeAspect="1"/>
          </p:cNvPicPr>
          <p:nvPr/>
        </p:nvPicPr>
        <p:blipFill>
          <a:blip r:embed="rId3"/>
          <a:stretch>
            <a:fillRect/>
          </a:stretch>
        </p:blipFill>
        <p:spPr>
          <a:xfrm>
            <a:off x="8146875" y="5895191"/>
            <a:ext cx="4008001" cy="982353"/>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gb3e8f5dbd0_0_48">
            <a:extLst>
              <a:ext uri="{C183D7F6-B498-43B3-948B-1728B52AA6E4}">
                <adec:decorative xmlns:adec="http://schemas.microsoft.com/office/drawing/2017/decorative" val="1"/>
              </a:ext>
            </a:extLst>
          </p:cNvPr>
          <p:cNvSpPr/>
          <p:nvPr/>
        </p:nvSpPr>
        <p:spPr>
          <a:xfrm>
            <a:off x="0" y="5857874"/>
            <a:ext cx="12192000" cy="1000200"/>
          </a:xfrm>
          <a:prstGeom prst="rect">
            <a:avLst/>
          </a:prstGeom>
          <a:solidFill>
            <a:srgbClr val="0955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1" name="Google Shape;621;gb3e8f5dbd0_0_48"/>
          <p:cNvSpPr txBox="1"/>
          <p:nvPr/>
        </p:nvSpPr>
        <p:spPr>
          <a:xfrm>
            <a:off x="475575" y="-16625"/>
            <a:ext cx="11672700" cy="851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3600" u="sng" dirty="0">
                <a:solidFill>
                  <a:schemeClr val="dk1"/>
                </a:solidFill>
                <a:latin typeface="+mj-lt"/>
                <a:ea typeface="Calibri"/>
                <a:cs typeface="Calibri"/>
                <a:sym typeface="Calibri"/>
              </a:rPr>
              <a:t>EVERYDAY ERGONOMICS </a:t>
            </a:r>
            <a:r>
              <a:rPr lang="en-US" sz="3600" b="0" i="0" u="sng" strike="noStrike" cap="none" dirty="0">
                <a:solidFill>
                  <a:schemeClr val="dk1"/>
                </a:solidFill>
                <a:latin typeface="+mj-lt"/>
                <a:ea typeface="Calibri"/>
                <a:cs typeface="Calibri"/>
                <a:sym typeface="Calibri"/>
              </a:rPr>
              <a:t>- QUIZ</a:t>
            </a:r>
            <a:endParaRPr sz="3600" b="0" i="0" u="sng" strike="noStrike" cap="none"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40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40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40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00"/>
              <a:buFont typeface="Arial"/>
              <a:buNone/>
            </a:pPr>
            <a:endParaRPr sz="4000" b="0" i="0" u="none" strike="noStrike" cap="none" dirty="0">
              <a:solidFill>
                <a:schemeClr val="dk1"/>
              </a:solidFill>
              <a:latin typeface="Calibri"/>
              <a:ea typeface="Calibri"/>
              <a:cs typeface="Calibri"/>
              <a:sym typeface="Calibri"/>
            </a:endParaRPr>
          </a:p>
        </p:txBody>
      </p:sp>
      <p:sp>
        <p:nvSpPr>
          <p:cNvPr id="624" name="Google Shape;624;gb3e8f5dbd0_0_48"/>
          <p:cNvSpPr txBox="1"/>
          <p:nvPr/>
        </p:nvSpPr>
        <p:spPr>
          <a:xfrm>
            <a:off x="531675" y="1059050"/>
            <a:ext cx="5798700" cy="443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800" dirty="0">
                <a:solidFill>
                  <a:schemeClr val="dk1"/>
                </a:solidFill>
                <a:latin typeface="+mj-lt"/>
                <a:ea typeface="Calibri"/>
                <a:cs typeface="Calibri"/>
                <a:sym typeface="Calibri"/>
              </a:rPr>
              <a:t>Question 3: Musculoskeletal disorders (MSDs) may include: (select all that apply)</a:t>
            </a: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Pinched nerves</a:t>
            </a:r>
            <a:endParaRPr sz="1800" dirty="0">
              <a:solidFill>
                <a:schemeClr val="dk1"/>
              </a:solidFill>
              <a:latin typeface="+mj-lt"/>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Carpal Tunnel Syndrome</a:t>
            </a:r>
            <a:endParaRPr sz="1800" dirty="0">
              <a:solidFill>
                <a:schemeClr val="dk1"/>
              </a:solidFill>
              <a:latin typeface="+mj-lt"/>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“Tennis elbow”</a:t>
            </a:r>
            <a:endParaRPr sz="1800" dirty="0">
              <a:solidFill>
                <a:schemeClr val="dk1"/>
              </a:solidFill>
              <a:latin typeface="+mj-lt"/>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Low back pain</a:t>
            </a:r>
            <a:endParaRPr sz="1800" dirty="0">
              <a:solidFill>
                <a:schemeClr val="dk1"/>
              </a:solidFill>
              <a:latin typeface="+mj-lt"/>
              <a:ea typeface="Calibri"/>
              <a:cs typeface="Calibri"/>
              <a:sym typeface="Calibri"/>
            </a:endParaRPr>
          </a:p>
          <a:p>
            <a:pPr marL="0" lvl="0" indent="0" algn="l" rtl="0">
              <a:spcBef>
                <a:spcPts val="0"/>
              </a:spcBef>
              <a:spcAft>
                <a:spcPts val="0"/>
              </a:spcAft>
              <a:buNone/>
            </a:pPr>
            <a:endParaRPr dirty="0">
              <a:latin typeface="+mj-lt"/>
              <a:ea typeface="Calibri"/>
              <a:cs typeface="Calibri"/>
              <a:sym typeface="Calibri"/>
            </a:endParaRPr>
          </a:p>
        </p:txBody>
      </p:sp>
      <p:sp>
        <p:nvSpPr>
          <p:cNvPr id="625" name="Google Shape;625;gb3e8f5dbd0_0_48"/>
          <p:cNvSpPr txBox="1"/>
          <p:nvPr/>
        </p:nvSpPr>
        <p:spPr>
          <a:xfrm>
            <a:off x="6688450" y="1073075"/>
            <a:ext cx="5133000" cy="438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800" dirty="0">
                <a:solidFill>
                  <a:schemeClr val="dk1"/>
                </a:solidFill>
                <a:latin typeface="+mj-lt"/>
                <a:ea typeface="Calibri"/>
                <a:cs typeface="Calibri"/>
                <a:sym typeface="Calibri"/>
              </a:rPr>
              <a:t>Question 4: Contact stress can occur internally in the body and externally.</a:t>
            </a: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True</a:t>
            </a:r>
            <a:endParaRPr sz="1800" dirty="0">
              <a:solidFill>
                <a:schemeClr val="dk1"/>
              </a:solidFill>
              <a:latin typeface="+mj-lt"/>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False</a:t>
            </a: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0" lvl="0" indent="0" algn="l" rtl="0">
              <a:spcBef>
                <a:spcPts val="0"/>
              </a:spcBef>
              <a:spcAft>
                <a:spcPts val="0"/>
              </a:spcAft>
              <a:buNone/>
            </a:pPr>
            <a:endParaRPr dirty="0">
              <a:latin typeface="+mj-lt"/>
              <a:ea typeface="Calibri"/>
              <a:cs typeface="Calibri"/>
              <a:sym typeface="Calibri"/>
            </a:endParaRPr>
          </a:p>
        </p:txBody>
      </p:sp>
      <p:sp>
        <p:nvSpPr>
          <p:cNvPr id="8" name="Google Shape;102;p2">
            <a:extLst>
              <a:ext uri="{FF2B5EF4-FFF2-40B4-BE49-F238E27FC236}">
                <a16:creationId xmlns:a16="http://schemas.microsoft.com/office/drawing/2014/main" id="{63D8CDB1-E9C4-4EF9-A984-3585063CF528}"/>
              </a:ext>
            </a:extLst>
          </p:cNvPr>
          <p:cNvSpPr txBox="1"/>
          <p:nvPr/>
        </p:nvSpPr>
        <p:spPr>
          <a:xfrm>
            <a:off x="15062" y="5894497"/>
            <a:ext cx="6334648"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EVERYDAY ERGONOMICS: </a:t>
            </a:r>
            <a:endParaRPr lang="en-US" sz="28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800" b="1" i="1" u="none" strike="noStrike" cap="none" dirty="0">
                <a:solidFill>
                  <a:schemeClr val="lt1"/>
                </a:solidFill>
                <a:latin typeface="Verdana"/>
                <a:ea typeface="Verdana"/>
                <a:cs typeface="Arial"/>
                <a:sym typeface="Verdana"/>
              </a:rPr>
              <a:t>conclusion</a:t>
            </a:r>
            <a:endParaRPr sz="1400" b="0" i="0" u="none" strike="noStrike" cap="none" dirty="0">
              <a:solidFill>
                <a:srgbClr val="000000"/>
              </a:solidFill>
              <a:latin typeface="Arial"/>
              <a:ea typeface="Arial"/>
              <a:cs typeface="Arial"/>
              <a:sym typeface="Arial"/>
            </a:endParaRPr>
          </a:p>
        </p:txBody>
      </p:sp>
      <p:pic>
        <p:nvPicPr>
          <p:cNvPr id="11" name="Picture 10" descr="Module 4">
            <a:extLst>
              <a:ext uri="{FF2B5EF4-FFF2-40B4-BE49-F238E27FC236}">
                <a16:creationId xmlns:a16="http://schemas.microsoft.com/office/drawing/2014/main" id="{170CAE23-7840-4A4E-9486-8971D1EA3E53}"/>
              </a:ext>
            </a:extLst>
          </p:cNvPr>
          <p:cNvPicPr>
            <a:picLocks noChangeAspect="1"/>
          </p:cNvPicPr>
          <p:nvPr/>
        </p:nvPicPr>
        <p:blipFill>
          <a:blip r:embed="rId3"/>
          <a:stretch>
            <a:fillRect/>
          </a:stretch>
        </p:blipFill>
        <p:spPr>
          <a:xfrm>
            <a:off x="8146875" y="5895191"/>
            <a:ext cx="4008001" cy="982353"/>
          </a:xfrm>
          <a:prstGeom prst="rect">
            <a:avLst/>
          </a:prstGeom>
        </p:spPr>
      </p:pic>
    </p:spTree>
    <p:extLst>
      <p:ext uri="{BB962C8B-B14F-4D97-AF65-F5344CB8AC3E}">
        <p14:creationId xmlns:p14="http://schemas.microsoft.com/office/powerpoint/2010/main" val="683243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0955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C7ADE7F5-BC69-706D-A0C4-71F2A5AE369D}"/>
              </a:ext>
            </a:extLst>
          </p:cNvPr>
          <p:cNvSpPr txBox="1">
            <a:spLocks/>
          </p:cNvSpPr>
          <p:nvPr/>
        </p:nvSpPr>
        <p:spPr>
          <a:xfrm>
            <a:off x="5719156" y="276989"/>
            <a:ext cx="6274350" cy="804669"/>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mj-lt"/>
              </a:rPr>
              <a:t>Ergonomics is for Everyone</a:t>
            </a:r>
          </a:p>
        </p:txBody>
      </p:sp>
      <p:sp>
        <p:nvSpPr>
          <p:cNvPr id="104" name="Google Shape;104;p2"/>
          <p:cNvSpPr txBox="1"/>
          <p:nvPr/>
        </p:nvSpPr>
        <p:spPr>
          <a:xfrm>
            <a:off x="5719156" y="971486"/>
            <a:ext cx="6274351" cy="4993634"/>
          </a:xfrm>
          <a:prstGeom prst="rect">
            <a:avLst/>
          </a:prstGeom>
          <a:noFill/>
          <a:ln>
            <a:noFill/>
          </a:ln>
        </p:spPr>
        <p:txBody>
          <a:bodyPr spcFirstLastPara="1" wrap="square" lIns="91425" tIns="45700" rIns="91425" bIns="45700" anchor="t" anchorCtr="0">
            <a:spAutoFit/>
          </a:bodyPr>
          <a:lstStyle/>
          <a:p>
            <a:r>
              <a:rPr lang="en-US" sz="1650" dirty="0"/>
              <a:t>Ergonomics is applicable for all job industries and can be practiced at all job sites for all work activities. It isn’t about what type of work you do, it’s about how you do it. Paying attention to ergonomics will help everyone complete their job tasks more efficiently and with less pain, regardless of gender, age, industry, or location. </a:t>
            </a:r>
          </a:p>
          <a:p>
            <a:endParaRPr lang="en-US" sz="1100" dirty="0"/>
          </a:p>
          <a:p>
            <a:r>
              <a:rPr lang="en-US" sz="1650" dirty="0"/>
              <a:t>There are MSDs that show up more frequently in specific types of jobs. For example: </a:t>
            </a:r>
            <a:br>
              <a:rPr lang="en-US" sz="1650" dirty="0"/>
            </a:br>
            <a:endParaRPr lang="en-US" sz="1050" dirty="0"/>
          </a:p>
          <a:p>
            <a:pPr marL="285750" indent="-285750">
              <a:buFont typeface="Arial" panose="020B0604020202020204" pitchFamily="34" charset="0"/>
              <a:buChar char="•"/>
            </a:pPr>
            <a:r>
              <a:rPr lang="en-US" sz="1650" dirty="0"/>
              <a:t>Many back and shoulder injuries are reported in healthcare and </a:t>
            </a:r>
            <a:r>
              <a:rPr lang="en-US" sz="1650" dirty="0">
                <a:hlinkClick r:id="rId3"/>
              </a:rPr>
              <a:t>long-term care</a:t>
            </a:r>
            <a:r>
              <a:rPr lang="en-US" sz="1650" dirty="0"/>
              <a:t> environments from workers who lift patients or residents. </a:t>
            </a:r>
          </a:p>
          <a:p>
            <a:pPr marL="285750" indent="-285750">
              <a:buFont typeface="Arial" panose="020B0604020202020204" pitchFamily="34" charset="0"/>
              <a:buChar char="•"/>
            </a:pPr>
            <a:r>
              <a:rPr lang="en-US" sz="1650" dirty="0"/>
              <a:t>Knee injuries are a high risk for workers in construction and remodeling jobs who tear out and install flooring and carpets.</a:t>
            </a:r>
          </a:p>
          <a:p>
            <a:pPr marL="285750" indent="-285750">
              <a:buFont typeface="Arial" panose="020B0604020202020204" pitchFamily="34" charset="0"/>
              <a:buChar char="•"/>
            </a:pPr>
            <a:r>
              <a:rPr lang="en-US" sz="1650" dirty="0"/>
              <a:t>MSDs affecting the wrists and hands are frequent at packaging and processing locations that require small repetitive movements. </a:t>
            </a:r>
          </a:p>
          <a:p>
            <a:pPr marL="285750" indent="-285750">
              <a:buFont typeface="Arial" panose="020B0604020202020204" pitchFamily="34" charset="0"/>
              <a:buChar char="•"/>
            </a:pPr>
            <a:r>
              <a:rPr lang="en-US" sz="1650" dirty="0"/>
              <a:t>Lower back and wrist issues are often reported by workers seated or standing at a computer station for long periods.</a:t>
            </a:r>
          </a:p>
        </p:txBody>
      </p:sp>
      <p:pic>
        <p:nvPicPr>
          <p:cNvPr id="5" name="Picture 4">
            <a:extLst>
              <a:ext uri="{FF2B5EF4-FFF2-40B4-BE49-F238E27FC236}">
                <a16:creationId xmlns:a16="http://schemas.microsoft.com/office/drawing/2014/main" id="{4C444ACC-30DD-4F65-8632-D8758BA7C548}"/>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10567" y="15851"/>
            <a:ext cx="5492714" cy="5900141"/>
          </a:xfrm>
          <a:prstGeom prst="rect">
            <a:avLst/>
          </a:prstGeom>
        </p:spPr>
      </p:pic>
      <p:sp>
        <p:nvSpPr>
          <p:cNvPr id="102" name="Google Shape;102;p2"/>
          <p:cNvSpPr txBox="1"/>
          <p:nvPr/>
        </p:nvSpPr>
        <p:spPr>
          <a:xfrm>
            <a:off x="50231" y="5941389"/>
            <a:ext cx="6334648"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EVERYDAY ERGONOMICS: </a:t>
            </a:r>
            <a:endParaRPr lang="en-US" sz="28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800" b="1" i="1" dirty="0">
                <a:solidFill>
                  <a:schemeClr val="lt1"/>
                </a:solidFill>
                <a:latin typeface="Verdana"/>
                <a:ea typeface="Verdana"/>
                <a:sym typeface="Verdana"/>
              </a:rPr>
              <a:t>introduction</a:t>
            </a:r>
            <a:endParaRPr sz="1400" b="0" i="0" u="none" strike="noStrike" cap="none" dirty="0">
              <a:solidFill>
                <a:srgbClr val="000000"/>
              </a:solidFill>
              <a:latin typeface="Arial"/>
              <a:ea typeface="Arial"/>
              <a:cs typeface="Arial"/>
              <a:sym typeface="Arial"/>
            </a:endParaRPr>
          </a:p>
        </p:txBody>
      </p:sp>
      <p:pic>
        <p:nvPicPr>
          <p:cNvPr id="4" name="Picture 3" descr="Module 1">
            <a:extLst>
              <a:ext uri="{FF2B5EF4-FFF2-40B4-BE49-F238E27FC236}">
                <a16:creationId xmlns:a16="http://schemas.microsoft.com/office/drawing/2014/main" id="{3676CD5A-4C84-4FFF-9B7E-6D125CA0836A}"/>
              </a:ext>
            </a:extLst>
          </p:cNvPr>
          <p:cNvPicPr>
            <a:picLocks noChangeAspect="1"/>
          </p:cNvPicPr>
          <p:nvPr/>
        </p:nvPicPr>
        <p:blipFill>
          <a:blip r:embed="rId5"/>
          <a:stretch>
            <a:fillRect/>
          </a:stretch>
        </p:blipFill>
        <p:spPr>
          <a:xfrm>
            <a:off x="8186571" y="5926346"/>
            <a:ext cx="3976715" cy="974685"/>
          </a:xfrm>
          <a:prstGeom prst="rect">
            <a:avLst/>
          </a:prstGeom>
        </p:spPr>
      </p:pic>
    </p:spTree>
    <p:extLst>
      <p:ext uri="{BB962C8B-B14F-4D97-AF65-F5344CB8AC3E}">
        <p14:creationId xmlns:p14="http://schemas.microsoft.com/office/powerpoint/2010/main" val="9088171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gb3e8f5dbd0_0_48">
            <a:extLst>
              <a:ext uri="{C183D7F6-B498-43B3-948B-1728B52AA6E4}">
                <adec:decorative xmlns:adec="http://schemas.microsoft.com/office/drawing/2017/decorative" val="1"/>
              </a:ext>
            </a:extLst>
          </p:cNvPr>
          <p:cNvSpPr/>
          <p:nvPr/>
        </p:nvSpPr>
        <p:spPr>
          <a:xfrm>
            <a:off x="0" y="5857874"/>
            <a:ext cx="12192000" cy="1000200"/>
          </a:xfrm>
          <a:prstGeom prst="rect">
            <a:avLst/>
          </a:prstGeom>
          <a:solidFill>
            <a:srgbClr val="0955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1" name="Google Shape;621;gb3e8f5dbd0_0_48"/>
          <p:cNvSpPr txBox="1"/>
          <p:nvPr/>
        </p:nvSpPr>
        <p:spPr>
          <a:xfrm>
            <a:off x="475575" y="-16625"/>
            <a:ext cx="11672700" cy="851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3600" u="sng" dirty="0">
                <a:solidFill>
                  <a:schemeClr val="dk1"/>
                </a:solidFill>
                <a:latin typeface="+mj-lt"/>
                <a:ea typeface="Calibri"/>
                <a:cs typeface="Calibri"/>
                <a:sym typeface="Calibri"/>
              </a:rPr>
              <a:t>EVERYDAY ERGONOMICS </a:t>
            </a:r>
            <a:r>
              <a:rPr lang="en-US" sz="3600" b="0" i="0" u="sng" strike="noStrike" cap="none" dirty="0">
                <a:solidFill>
                  <a:schemeClr val="dk1"/>
                </a:solidFill>
                <a:latin typeface="+mj-lt"/>
                <a:ea typeface="Calibri"/>
                <a:cs typeface="Calibri"/>
                <a:sym typeface="Calibri"/>
              </a:rPr>
              <a:t>- QUIZ</a:t>
            </a:r>
            <a:endParaRPr sz="3600" b="0" i="0" u="sng" strike="noStrike" cap="none"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40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40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40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00"/>
              <a:buFont typeface="Arial"/>
              <a:buNone/>
            </a:pPr>
            <a:endParaRPr sz="4000" b="0" i="0" u="none" strike="noStrike" cap="none" dirty="0">
              <a:solidFill>
                <a:schemeClr val="dk1"/>
              </a:solidFill>
              <a:latin typeface="Calibri"/>
              <a:ea typeface="Calibri"/>
              <a:cs typeface="Calibri"/>
              <a:sym typeface="Calibri"/>
            </a:endParaRPr>
          </a:p>
        </p:txBody>
      </p:sp>
      <p:sp>
        <p:nvSpPr>
          <p:cNvPr id="624" name="Google Shape;624;gb3e8f5dbd0_0_48"/>
          <p:cNvSpPr txBox="1"/>
          <p:nvPr/>
        </p:nvSpPr>
        <p:spPr>
          <a:xfrm>
            <a:off x="531675" y="1059050"/>
            <a:ext cx="5798700" cy="443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800" dirty="0">
                <a:solidFill>
                  <a:schemeClr val="dk1"/>
                </a:solidFill>
                <a:latin typeface="+mj-lt"/>
                <a:ea typeface="Calibri"/>
                <a:cs typeface="Calibri"/>
                <a:sym typeface="Calibri"/>
              </a:rPr>
              <a:t>Question 5: A “neutral spine” resembles which shape? </a:t>
            </a: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C</a:t>
            </a:r>
            <a:endParaRPr sz="1800" dirty="0">
              <a:solidFill>
                <a:schemeClr val="dk1"/>
              </a:solidFill>
              <a:latin typeface="+mj-lt"/>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Backwards C</a:t>
            </a:r>
            <a:endParaRPr sz="1800" dirty="0">
              <a:solidFill>
                <a:schemeClr val="dk1"/>
              </a:solidFill>
              <a:latin typeface="+mj-lt"/>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S</a:t>
            </a:r>
            <a:endParaRPr sz="1800" dirty="0">
              <a:solidFill>
                <a:schemeClr val="dk1"/>
              </a:solidFill>
              <a:latin typeface="+mj-lt"/>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L</a:t>
            </a:r>
            <a:endParaRPr sz="1800" dirty="0">
              <a:solidFill>
                <a:schemeClr val="dk1"/>
              </a:solidFill>
              <a:latin typeface="+mj-lt"/>
              <a:ea typeface="Calibri"/>
              <a:cs typeface="Calibri"/>
              <a:sym typeface="Calibri"/>
            </a:endParaRPr>
          </a:p>
          <a:p>
            <a:pPr marL="0" lvl="0" indent="0" algn="l" rtl="0">
              <a:spcBef>
                <a:spcPts val="0"/>
              </a:spcBef>
              <a:spcAft>
                <a:spcPts val="0"/>
              </a:spcAft>
              <a:buNone/>
            </a:pPr>
            <a:endParaRPr dirty="0">
              <a:latin typeface="+mj-lt"/>
              <a:ea typeface="Calibri"/>
              <a:cs typeface="Calibri"/>
              <a:sym typeface="Calibri"/>
            </a:endParaRPr>
          </a:p>
        </p:txBody>
      </p:sp>
      <p:sp>
        <p:nvSpPr>
          <p:cNvPr id="625" name="Google Shape;625;gb3e8f5dbd0_0_48"/>
          <p:cNvSpPr txBox="1"/>
          <p:nvPr/>
        </p:nvSpPr>
        <p:spPr>
          <a:xfrm>
            <a:off x="6688450" y="1073075"/>
            <a:ext cx="5133000" cy="438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800" dirty="0">
                <a:solidFill>
                  <a:schemeClr val="dk1"/>
                </a:solidFill>
                <a:latin typeface="+mj-lt"/>
                <a:ea typeface="Calibri"/>
                <a:cs typeface="Calibri"/>
                <a:sym typeface="Calibri"/>
              </a:rPr>
              <a:t>Question 6: A “____” mouse can be a good option to use to decrease the contact stress of the wrist during computer work? </a:t>
            </a: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Flat</a:t>
            </a:r>
            <a:endParaRPr sz="1800" dirty="0">
              <a:solidFill>
                <a:schemeClr val="dk1"/>
              </a:solidFill>
              <a:latin typeface="+mj-lt"/>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Handshake</a:t>
            </a:r>
            <a:br>
              <a:rPr lang="en-US" sz="1800" dirty="0">
                <a:solidFill>
                  <a:schemeClr val="dk1"/>
                </a:solidFill>
                <a:latin typeface="+mj-lt"/>
                <a:ea typeface="Calibri"/>
                <a:cs typeface="Calibri"/>
                <a:sym typeface="Calibri"/>
              </a:rPr>
            </a:br>
            <a:endParaRPr lang="en-US"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Horizontal</a:t>
            </a:r>
            <a:br>
              <a:rPr lang="en-US" sz="1800" dirty="0">
                <a:solidFill>
                  <a:schemeClr val="dk1"/>
                </a:solidFill>
                <a:latin typeface="+mj-lt"/>
                <a:ea typeface="Calibri"/>
                <a:cs typeface="Calibri"/>
                <a:sym typeface="Calibri"/>
              </a:rPr>
            </a:br>
            <a:endParaRPr lang="en-US"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Laptop touchpad</a:t>
            </a: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0" lvl="0" indent="0" algn="l" rtl="0">
              <a:spcBef>
                <a:spcPts val="0"/>
              </a:spcBef>
              <a:spcAft>
                <a:spcPts val="0"/>
              </a:spcAft>
              <a:buNone/>
            </a:pPr>
            <a:endParaRPr dirty="0">
              <a:latin typeface="+mj-lt"/>
              <a:ea typeface="Calibri"/>
              <a:cs typeface="Calibri"/>
              <a:sym typeface="Calibri"/>
            </a:endParaRPr>
          </a:p>
        </p:txBody>
      </p:sp>
      <p:sp>
        <p:nvSpPr>
          <p:cNvPr id="8" name="Google Shape;102;p2">
            <a:extLst>
              <a:ext uri="{FF2B5EF4-FFF2-40B4-BE49-F238E27FC236}">
                <a16:creationId xmlns:a16="http://schemas.microsoft.com/office/drawing/2014/main" id="{63D8CDB1-E9C4-4EF9-A984-3585063CF528}"/>
              </a:ext>
            </a:extLst>
          </p:cNvPr>
          <p:cNvSpPr txBox="1"/>
          <p:nvPr/>
        </p:nvSpPr>
        <p:spPr>
          <a:xfrm>
            <a:off x="15062" y="5894497"/>
            <a:ext cx="6334648"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EVERYDAY ERGONOMICS: </a:t>
            </a:r>
            <a:endParaRPr lang="en-US" sz="28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800" b="1" i="1" u="none" strike="noStrike" cap="none" dirty="0">
                <a:solidFill>
                  <a:schemeClr val="lt1"/>
                </a:solidFill>
                <a:latin typeface="Verdana"/>
                <a:ea typeface="Verdana"/>
                <a:cs typeface="Arial"/>
                <a:sym typeface="Verdana"/>
              </a:rPr>
              <a:t>conclusion</a:t>
            </a:r>
            <a:endParaRPr sz="1400" b="0" i="0" u="none" strike="noStrike" cap="none" dirty="0">
              <a:solidFill>
                <a:srgbClr val="000000"/>
              </a:solidFill>
              <a:latin typeface="Arial"/>
              <a:ea typeface="Arial"/>
              <a:cs typeface="Arial"/>
              <a:sym typeface="Arial"/>
            </a:endParaRPr>
          </a:p>
        </p:txBody>
      </p:sp>
      <p:pic>
        <p:nvPicPr>
          <p:cNvPr id="11" name="Picture 10" descr="Module 4">
            <a:extLst>
              <a:ext uri="{FF2B5EF4-FFF2-40B4-BE49-F238E27FC236}">
                <a16:creationId xmlns:a16="http://schemas.microsoft.com/office/drawing/2014/main" id="{170CAE23-7840-4A4E-9486-8971D1EA3E53}"/>
              </a:ext>
            </a:extLst>
          </p:cNvPr>
          <p:cNvPicPr>
            <a:picLocks noChangeAspect="1"/>
          </p:cNvPicPr>
          <p:nvPr/>
        </p:nvPicPr>
        <p:blipFill>
          <a:blip r:embed="rId3"/>
          <a:stretch>
            <a:fillRect/>
          </a:stretch>
        </p:blipFill>
        <p:spPr>
          <a:xfrm>
            <a:off x="8146875" y="5895191"/>
            <a:ext cx="4008001" cy="982353"/>
          </a:xfrm>
          <a:prstGeom prst="rect">
            <a:avLst/>
          </a:prstGeom>
        </p:spPr>
      </p:pic>
    </p:spTree>
    <p:extLst>
      <p:ext uri="{BB962C8B-B14F-4D97-AF65-F5344CB8AC3E}">
        <p14:creationId xmlns:p14="http://schemas.microsoft.com/office/powerpoint/2010/main" val="26623276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gb3e8f5dbd0_0_48">
            <a:extLst>
              <a:ext uri="{C183D7F6-B498-43B3-948B-1728B52AA6E4}">
                <adec:decorative xmlns:adec="http://schemas.microsoft.com/office/drawing/2017/decorative" val="1"/>
              </a:ext>
            </a:extLst>
          </p:cNvPr>
          <p:cNvSpPr/>
          <p:nvPr/>
        </p:nvSpPr>
        <p:spPr>
          <a:xfrm>
            <a:off x="0" y="5857874"/>
            <a:ext cx="12192000" cy="1000200"/>
          </a:xfrm>
          <a:prstGeom prst="rect">
            <a:avLst/>
          </a:prstGeom>
          <a:solidFill>
            <a:srgbClr val="0955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1" name="Google Shape;621;gb3e8f5dbd0_0_48"/>
          <p:cNvSpPr txBox="1"/>
          <p:nvPr/>
        </p:nvSpPr>
        <p:spPr>
          <a:xfrm>
            <a:off x="475575" y="-16625"/>
            <a:ext cx="11672700" cy="851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3600" u="sng" dirty="0">
                <a:solidFill>
                  <a:schemeClr val="dk1"/>
                </a:solidFill>
                <a:latin typeface="+mj-lt"/>
                <a:ea typeface="Calibri"/>
                <a:cs typeface="Calibri"/>
                <a:sym typeface="Calibri"/>
              </a:rPr>
              <a:t>EVERYDAY ERGONOMICS </a:t>
            </a:r>
            <a:r>
              <a:rPr lang="en-US" sz="3600" b="0" i="0" u="sng" strike="noStrike" cap="none" dirty="0">
                <a:solidFill>
                  <a:schemeClr val="dk1"/>
                </a:solidFill>
                <a:latin typeface="+mj-lt"/>
                <a:ea typeface="Calibri"/>
                <a:cs typeface="Calibri"/>
                <a:sym typeface="Calibri"/>
              </a:rPr>
              <a:t>- QUIZ</a:t>
            </a:r>
            <a:endParaRPr sz="3600" b="0" i="0" u="sng" strike="noStrike" cap="none"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40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40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40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00"/>
              <a:buFont typeface="Arial"/>
              <a:buNone/>
            </a:pPr>
            <a:endParaRPr sz="4000" b="0" i="0" u="none" strike="noStrike" cap="none" dirty="0">
              <a:solidFill>
                <a:schemeClr val="dk1"/>
              </a:solidFill>
              <a:latin typeface="Calibri"/>
              <a:ea typeface="Calibri"/>
              <a:cs typeface="Calibri"/>
              <a:sym typeface="Calibri"/>
            </a:endParaRPr>
          </a:p>
        </p:txBody>
      </p:sp>
      <p:sp>
        <p:nvSpPr>
          <p:cNvPr id="624" name="Google Shape;624;gb3e8f5dbd0_0_48"/>
          <p:cNvSpPr txBox="1"/>
          <p:nvPr/>
        </p:nvSpPr>
        <p:spPr>
          <a:xfrm>
            <a:off x="531675" y="1059050"/>
            <a:ext cx="5798700" cy="443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800" dirty="0">
                <a:solidFill>
                  <a:schemeClr val="dk1"/>
                </a:solidFill>
                <a:latin typeface="+mj-lt"/>
                <a:ea typeface="Calibri"/>
                <a:cs typeface="Calibri"/>
                <a:sym typeface="Calibri"/>
              </a:rPr>
              <a:t>Question 7: When using a chair, what distance should the edge of the seat pan be away from the back of the person’s legs?</a:t>
            </a: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1 finger’s width</a:t>
            </a:r>
            <a:endParaRPr sz="1800" dirty="0">
              <a:solidFill>
                <a:schemeClr val="dk1"/>
              </a:solidFill>
              <a:latin typeface="+mj-lt"/>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2-3 finger’s width</a:t>
            </a:r>
            <a:endParaRPr sz="1800" dirty="0">
              <a:solidFill>
                <a:schemeClr val="dk1"/>
              </a:solidFill>
              <a:latin typeface="+mj-lt"/>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1 hand’s width</a:t>
            </a:r>
            <a:endParaRPr sz="1800" dirty="0">
              <a:solidFill>
                <a:schemeClr val="dk1"/>
              </a:solidFill>
              <a:latin typeface="+mj-lt"/>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2 hands’ width</a:t>
            </a:r>
            <a:endParaRPr sz="1800" dirty="0">
              <a:solidFill>
                <a:schemeClr val="dk1"/>
              </a:solidFill>
              <a:latin typeface="+mj-lt"/>
              <a:ea typeface="Calibri"/>
              <a:cs typeface="Calibri"/>
              <a:sym typeface="Calibri"/>
            </a:endParaRPr>
          </a:p>
          <a:p>
            <a:pPr marL="0" lvl="0" indent="0" algn="l" rtl="0">
              <a:spcBef>
                <a:spcPts val="0"/>
              </a:spcBef>
              <a:spcAft>
                <a:spcPts val="0"/>
              </a:spcAft>
              <a:buNone/>
            </a:pPr>
            <a:endParaRPr dirty="0">
              <a:latin typeface="+mj-lt"/>
              <a:ea typeface="Calibri"/>
              <a:cs typeface="Calibri"/>
              <a:sym typeface="Calibri"/>
            </a:endParaRPr>
          </a:p>
        </p:txBody>
      </p:sp>
      <p:sp>
        <p:nvSpPr>
          <p:cNvPr id="625" name="Google Shape;625;gb3e8f5dbd0_0_48"/>
          <p:cNvSpPr txBox="1"/>
          <p:nvPr/>
        </p:nvSpPr>
        <p:spPr>
          <a:xfrm>
            <a:off x="6688450" y="1073075"/>
            <a:ext cx="5133000" cy="438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800" dirty="0">
                <a:solidFill>
                  <a:schemeClr val="dk1"/>
                </a:solidFill>
                <a:latin typeface="+mj-lt"/>
                <a:ea typeface="Calibri"/>
                <a:cs typeface="Calibri"/>
                <a:sym typeface="Calibri"/>
              </a:rPr>
              <a:t>Question 8: The placement of your computer monitor should be at or slightly _____ eye level. </a:t>
            </a: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Below</a:t>
            </a:r>
            <a:endParaRPr sz="1800" dirty="0">
              <a:solidFill>
                <a:schemeClr val="dk1"/>
              </a:solidFill>
              <a:latin typeface="+mj-lt"/>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Above</a:t>
            </a: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0" lvl="0" indent="0" algn="l" rtl="0">
              <a:spcBef>
                <a:spcPts val="0"/>
              </a:spcBef>
              <a:spcAft>
                <a:spcPts val="0"/>
              </a:spcAft>
              <a:buNone/>
            </a:pPr>
            <a:endParaRPr dirty="0">
              <a:latin typeface="+mj-lt"/>
              <a:ea typeface="Calibri"/>
              <a:cs typeface="Calibri"/>
              <a:sym typeface="Calibri"/>
            </a:endParaRPr>
          </a:p>
        </p:txBody>
      </p:sp>
      <p:sp>
        <p:nvSpPr>
          <p:cNvPr id="8" name="Google Shape;102;p2">
            <a:extLst>
              <a:ext uri="{FF2B5EF4-FFF2-40B4-BE49-F238E27FC236}">
                <a16:creationId xmlns:a16="http://schemas.microsoft.com/office/drawing/2014/main" id="{63D8CDB1-E9C4-4EF9-A984-3585063CF528}"/>
              </a:ext>
            </a:extLst>
          </p:cNvPr>
          <p:cNvSpPr txBox="1"/>
          <p:nvPr/>
        </p:nvSpPr>
        <p:spPr>
          <a:xfrm>
            <a:off x="15062" y="5894497"/>
            <a:ext cx="6334648"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EVERYDAY ERGONOMICS: </a:t>
            </a:r>
            <a:endParaRPr lang="en-US" sz="28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800" b="1" i="1" u="none" strike="noStrike" cap="none" dirty="0">
                <a:solidFill>
                  <a:schemeClr val="lt1"/>
                </a:solidFill>
                <a:latin typeface="Verdana"/>
                <a:ea typeface="Verdana"/>
                <a:cs typeface="Arial"/>
                <a:sym typeface="Verdana"/>
              </a:rPr>
              <a:t>conclusion</a:t>
            </a:r>
            <a:endParaRPr sz="1400" b="0" i="0" u="none" strike="noStrike" cap="none" dirty="0">
              <a:solidFill>
                <a:srgbClr val="000000"/>
              </a:solidFill>
              <a:latin typeface="Arial"/>
              <a:ea typeface="Arial"/>
              <a:cs typeface="Arial"/>
              <a:sym typeface="Arial"/>
            </a:endParaRPr>
          </a:p>
        </p:txBody>
      </p:sp>
      <p:pic>
        <p:nvPicPr>
          <p:cNvPr id="11" name="Picture 10" descr="Module 4">
            <a:extLst>
              <a:ext uri="{FF2B5EF4-FFF2-40B4-BE49-F238E27FC236}">
                <a16:creationId xmlns:a16="http://schemas.microsoft.com/office/drawing/2014/main" id="{170CAE23-7840-4A4E-9486-8971D1EA3E53}"/>
              </a:ext>
            </a:extLst>
          </p:cNvPr>
          <p:cNvPicPr>
            <a:picLocks noChangeAspect="1"/>
          </p:cNvPicPr>
          <p:nvPr/>
        </p:nvPicPr>
        <p:blipFill>
          <a:blip r:embed="rId3"/>
          <a:stretch>
            <a:fillRect/>
          </a:stretch>
        </p:blipFill>
        <p:spPr>
          <a:xfrm>
            <a:off x="8146875" y="5895191"/>
            <a:ext cx="4008001" cy="982353"/>
          </a:xfrm>
          <a:prstGeom prst="rect">
            <a:avLst/>
          </a:prstGeom>
        </p:spPr>
      </p:pic>
    </p:spTree>
    <p:extLst>
      <p:ext uri="{BB962C8B-B14F-4D97-AF65-F5344CB8AC3E}">
        <p14:creationId xmlns:p14="http://schemas.microsoft.com/office/powerpoint/2010/main" val="41059596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gb3e8f5dbd0_0_48">
            <a:extLst>
              <a:ext uri="{C183D7F6-B498-43B3-948B-1728B52AA6E4}">
                <adec:decorative xmlns:adec="http://schemas.microsoft.com/office/drawing/2017/decorative" val="1"/>
              </a:ext>
            </a:extLst>
          </p:cNvPr>
          <p:cNvSpPr/>
          <p:nvPr/>
        </p:nvSpPr>
        <p:spPr>
          <a:xfrm>
            <a:off x="0" y="5857874"/>
            <a:ext cx="12192000" cy="1000200"/>
          </a:xfrm>
          <a:prstGeom prst="rect">
            <a:avLst/>
          </a:prstGeom>
          <a:solidFill>
            <a:srgbClr val="0955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1" name="Google Shape;621;gb3e8f5dbd0_0_48">
            <a:extLst>
              <a:ext uri="{C183D7F6-B498-43B3-948B-1728B52AA6E4}">
                <adec:decorative xmlns:adec="http://schemas.microsoft.com/office/drawing/2017/decorative" val="1"/>
              </a:ext>
            </a:extLst>
          </p:cNvPr>
          <p:cNvSpPr txBox="1"/>
          <p:nvPr/>
        </p:nvSpPr>
        <p:spPr>
          <a:xfrm>
            <a:off x="475575" y="-16625"/>
            <a:ext cx="11672700" cy="851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3600" u="sng" dirty="0">
                <a:solidFill>
                  <a:schemeClr val="dk1"/>
                </a:solidFill>
                <a:latin typeface="+mj-lt"/>
                <a:ea typeface="Calibri"/>
                <a:cs typeface="Calibri"/>
                <a:sym typeface="Calibri"/>
              </a:rPr>
              <a:t>EVERYDAY ERGONOMICS </a:t>
            </a:r>
            <a:r>
              <a:rPr lang="en-US" sz="3600" b="0" i="0" u="sng" strike="noStrike" cap="none" dirty="0">
                <a:solidFill>
                  <a:schemeClr val="dk1"/>
                </a:solidFill>
                <a:latin typeface="+mj-lt"/>
                <a:ea typeface="Calibri"/>
                <a:cs typeface="Calibri"/>
                <a:sym typeface="Calibri"/>
              </a:rPr>
              <a:t>- QUIZ</a:t>
            </a:r>
            <a:endParaRPr sz="3600" b="0" i="0" u="sng" strike="noStrike" cap="none"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40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40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40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00"/>
              <a:buFont typeface="Arial"/>
              <a:buNone/>
            </a:pPr>
            <a:endParaRPr sz="4000" b="0" i="0" u="none" strike="noStrike" cap="none" dirty="0">
              <a:solidFill>
                <a:schemeClr val="dk1"/>
              </a:solidFill>
              <a:latin typeface="Calibri"/>
              <a:ea typeface="Calibri"/>
              <a:cs typeface="Calibri"/>
              <a:sym typeface="Calibri"/>
            </a:endParaRPr>
          </a:p>
        </p:txBody>
      </p:sp>
      <p:sp>
        <p:nvSpPr>
          <p:cNvPr id="624" name="Google Shape;624;gb3e8f5dbd0_0_48"/>
          <p:cNvSpPr txBox="1"/>
          <p:nvPr/>
        </p:nvSpPr>
        <p:spPr>
          <a:xfrm>
            <a:off x="531675" y="1059050"/>
            <a:ext cx="5798700" cy="443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800" dirty="0">
                <a:solidFill>
                  <a:schemeClr val="dk1"/>
                </a:solidFill>
                <a:latin typeface="+mj-lt"/>
                <a:ea typeface="Calibri"/>
                <a:cs typeface="Calibri"/>
                <a:sym typeface="Calibri"/>
              </a:rPr>
              <a:t>Question 9: To reduce glare if your computer workstation is near a window, the best angle to set your computer to the window is: </a:t>
            </a: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45°</a:t>
            </a:r>
            <a:endParaRPr sz="1800" dirty="0">
              <a:solidFill>
                <a:schemeClr val="dk1"/>
              </a:solidFill>
              <a:latin typeface="+mj-lt"/>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90°</a:t>
            </a:r>
            <a:endParaRPr sz="1800" dirty="0">
              <a:solidFill>
                <a:schemeClr val="dk1"/>
              </a:solidFill>
              <a:latin typeface="+mj-lt"/>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145°</a:t>
            </a:r>
            <a:endParaRPr sz="1800" dirty="0">
              <a:solidFill>
                <a:schemeClr val="dk1"/>
              </a:solidFill>
              <a:latin typeface="+mj-lt"/>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180°</a:t>
            </a:r>
            <a:endParaRPr sz="1800" dirty="0">
              <a:solidFill>
                <a:schemeClr val="dk1"/>
              </a:solidFill>
              <a:latin typeface="+mj-lt"/>
              <a:ea typeface="Calibri"/>
              <a:cs typeface="Calibri"/>
              <a:sym typeface="Calibri"/>
            </a:endParaRPr>
          </a:p>
          <a:p>
            <a:pPr marL="0" lvl="0" indent="0" algn="l" rtl="0">
              <a:spcBef>
                <a:spcPts val="0"/>
              </a:spcBef>
              <a:spcAft>
                <a:spcPts val="0"/>
              </a:spcAft>
              <a:buNone/>
            </a:pPr>
            <a:endParaRPr dirty="0">
              <a:latin typeface="+mj-lt"/>
              <a:ea typeface="Calibri"/>
              <a:cs typeface="Calibri"/>
              <a:sym typeface="Calibri"/>
            </a:endParaRPr>
          </a:p>
        </p:txBody>
      </p:sp>
      <p:sp>
        <p:nvSpPr>
          <p:cNvPr id="625" name="Google Shape;625;gb3e8f5dbd0_0_48"/>
          <p:cNvSpPr txBox="1"/>
          <p:nvPr/>
        </p:nvSpPr>
        <p:spPr>
          <a:xfrm>
            <a:off x="6688450" y="1073075"/>
            <a:ext cx="5133000" cy="438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800" dirty="0">
                <a:solidFill>
                  <a:schemeClr val="dk1"/>
                </a:solidFill>
                <a:latin typeface="+mj-lt"/>
                <a:ea typeface="Calibri"/>
                <a:cs typeface="Calibri"/>
                <a:sym typeface="Calibri"/>
              </a:rPr>
              <a:t>Question 10: Even if you do not have a designated ergonomics expert within your company, Oregon OSHA provides free resources to help you evaluate your work setup.</a:t>
            </a: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True</a:t>
            </a:r>
            <a:endParaRPr sz="1800" dirty="0">
              <a:solidFill>
                <a:schemeClr val="dk1"/>
              </a:solidFill>
              <a:latin typeface="+mj-lt"/>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False</a:t>
            </a: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0" lvl="0" indent="0" algn="l" rtl="0">
              <a:spcBef>
                <a:spcPts val="0"/>
              </a:spcBef>
              <a:spcAft>
                <a:spcPts val="0"/>
              </a:spcAft>
              <a:buNone/>
            </a:pPr>
            <a:endParaRPr dirty="0">
              <a:latin typeface="+mj-lt"/>
              <a:ea typeface="Calibri"/>
              <a:cs typeface="Calibri"/>
              <a:sym typeface="Calibri"/>
            </a:endParaRPr>
          </a:p>
        </p:txBody>
      </p:sp>
      <p:sp>
        <p:nvSpPr>
          <p:cNvPr id="8" name="Google Shape;102;p2">
            <a:extLst>
              <a:ext uri="{FF2B5EF4-FFF2-40B4-BE49-F238E27FC236}">
                <a16:creationId xmlns:a16="http://schemas.microsoft.com/office/drawing/2014/main" id="{63D8CDB1-E9C4-4EF9-A984-3585063CF528}"/>
              </a:ext>
            </a:extLst>
          </p:cNvPr>
          <p:cNvSpPr txBox="1"/>
          <p:nvPr/>
        </p:nvSpPr>
        <p:spPr>
          <a:xfrm>
            <a:off x="15062" y="5894497"/>
            <a:ext cx="6334648"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EVERYDAY ERGONOMICS: </a:t>
            </a:r>
            <a:endParaRPr lang="en-US" sz="28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800" b="1" i="1" u="none" strike="noStrike" cap="none" dirty="0">
                <a:solidFill>
                  <a:schemeClr val="lt1"/>
                </a:solidFill>
                <a:latin typeface="Verdana"/>
                <a:ea typeface="Verdana"/>
                <a:cs typeface="Arial"/>
                <a:sym typeface="Verdana"/>
              </a:rPr>
              <a:t>conclusion</a:t>
            </a:r>
            <a:endParaRPr sz="1400" b="0" i="0" u="none" strike="noStrike" cap="none" dirty="0">
              <a:solidFill>
                <a:srgbClr val="000000"/>
              </a:solidFill>
              <a:latin typeface="Arial"/>
              <a:ea typeface="Arial"/>
              <a:cs typeface="Arial"/>
              <a:sym typeface="Arial"/>
            </a:endParaRPr>
          </a:p>
        </p:txBody>
      </p:sp>
      <p:pic>
        <p:nvPicPr>
          <p:cNvPr id="11" name="Picture 10" descr="Module 4">
            <a:extLst>
              <a:ext uri="{FF2B5EF4-FFF2-40B4-BE49-F238E27FC236}">
                <a16:creationId xmlns:a16="http://schemas.microsoft.com/office/drawing/2014/main" id="{170CAE23-7840-4A4E-9486-8971D1EA3E53}"/>
              </a:ext>
            </a:extLst>
          </p:cNvPr>
          <p:cNvPicPr>
            <a:picLocks noChangeAspect="1"/>
          </p:cNvPicPr>
          <p:nvPr/>
        </p:nvPicPr>
        <p:blipFill>
          <a:blip r:embed="rId3"/>
          <a:stretch>
            <a:fillRect/>
          </a:stretch>
        </p:blipFill>
        <p:spPr>
          <a:xfrm>
            <a:off x="8146875" y="5895191"/>
            <a:ext cx="4008001" cy="982353"/>
          </a:xfrm>
          <a:prstGeom prst="rect">
            <a:avLst/>
          </a:prstGeom>
        </p:spPr>
      </p:pic>
    </p:spTree>
    <p:extLst>
      <p:ext uri="{BB962C8B-B14F-4D97-AF65-F5344CB8AC3E}">
        <p14:creationId xmlns:p14="http://schemas.microsoft.com/office/powerpoint/2010/main" val="14827174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75" name="Google Shape;675;gafa52f6668_0_0">
            <a:extLst>
              <a:ext uri="{C183D7F6-B498-43B3-948B-1728B52AA6E4}">
                <adec:decorative xmlns:adec="http://schemas.microsoft.com/office/drawing/2017/decorative" val="1"/>
              </a:ext>
            </a:extLst>
          </p:cNvPr>
          <p:cNvSpPr/>
          <p:nvPr/>
        </p:nvSpPr>
        <p:spPr>
          <a:xfrm>
            <a:off x="0" y="5857874"/>
            <a:ext cx="12192000" cy="1000200"/>
          </a:xfrm>
          <a:prstGeom prst="rect">
            <a:avLst/>
          </a:prstGeom>
          <a:solidFill>
            <a:srgbClr val="0955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76" name="Google Shape;676;gafa52f6668_0_0"/>
          <p:cNvSpPr txBox="1"/>
          <p:nvPr/>
        </p:nvSpPr>
        <p:spPr>
          <a:xfrm>
            <a:off x="475575" y="-16625"/>
            <a:ext cx="11672700" cy="851400"/>
          </a:xfrm>
          <a:prstGeom prst="rect">
            <a:avLst/>
          </a:prstGeom>
          <a:noFill/>
          <a:ln>
            <a:noFill/>
          </a:ln>
        </p:spPr>
        <p:txBody>
          <a:bodyPr spcFirstLastPara="1" wrap="square" lIns="91425" tIns="45700" rIns="91425" bIns="45700" anchor="t" anchorCtr="0">
            <a:noAutofit/>
          </a:bodyPr>
          <a:lstStyle/>
          <a:p>
            <a:pPr lvl="0" algn="ctr">
              <a:buSzPts val="1100"/>
            </a:pPr>
            <a:r>
              <a:rPr lang="en-US" sz="3600" u="sng" dirty="0">
                <a:solidFill>
                  <a:schemeClr val="dk1"/>
                </a:solidFill>
                <a:latin typeface="+mj-lt"/>
                <a:ea typeface="Calibri"/>
                <a:cs typeface="Calibri"/>
                <a:sym typeface="Calibri"/>
              </a:rPr>
              <a:t>EVERYDAY ERGONOMICS - QUIZ ANSWERS</a:t>
            </a:r>
            <a:endParaRPr sz="3600" b="0" i="0" u="sng" strike="noStrike" cap="none"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4000" b="0" i="0" u="sng" strike="noStrike" cap="none"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4000"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4000"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4000" b="0" i="0" u="none" strike="noStrike" cap="none"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rgbClr val="000000"/>
              </a:buClr>
              <a:buSzPts val="2100"/>
              <a:buFont typeface="Arial"/>
              <a:buNone/>
            </a:pPr>
            <a:endParaRPr sz="4000" b="0" i="0" u="none" strike="noStrike" cap="none" dirty="0">
              <a:solidFill>
                <a:schemeClr val="dk1"/>
              </a:solidFill>
              <a:latin typeface="+mj-lt"/>
              <a:ea typeface="Calibri"/>
              <a:cs typeface="Calibri"/>
              <a:sym typeface="Calibri"/>
            </a:endParaRPr>
          </a:p>
        </p:txBody>
      </p:sp>
      <p:sp>
        <p:nvSpPr>
          <p:cNvPr id="679" name="Google Shape;679;gafa52f6668_0_0"/>
          <p:cNvSpPr txBox="1"/>
          <p:nvPr/>
        </p:nvSpPr>
        <p:spPr>
          <a:xfrm>
            <a:off x="531675" y="1059050"/>
            <a:ext cx="5798700" cy="44316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chemeClr val="dk1"/>
              </a:buClr>
              <a:buSzPts val="1800"/>
              <a:buFont typeface="+mj-lt"/>
              <a:buAutoNum type="arabicParenR"/>
            </a:pPr>
            <a:r>
              <a:rPr lang="en-US" sz="1800" dirty="0">
                <a:solidFill>
                  <a:schemeClr val="dk1"/>
                </a:solidFill>
                <a:latin typeface="+mj-lt"/>
                <a:ea typeface="Calibri"/>
                <a:cs typeface="Calibri"/>
                <a:sym typeface="Calibri"/>
              </a:rPr>
              <a:t>B</a:t>
            </a:r>
            <a:endParaRPr sz="1800" dirty="0">
              <a:solidFill>
                <a:schemeClr val="dk1"/>
              </a:solidFill>
              <a:latin typeface="+mj-lt"/>
              <a:ea typeface="Calibri"/>
              <a:cs typeface="Calibri"/>
              <a:sym typeface="Calibri"/>
            </a:endParaRPr>
          </a:p>
          <a:p>
            <a:pPr marL="342900" lvl="0" indent="-342900" algn="l" rtl="0">
              <a:spcBef>
                <a:spcPts val="0"/>
              </a:spcBef>
              <a:spcAft>
                <a:spcPts val="0"/>
              </a:spcAft>
              <a:buFont typeface="+mj-lt"/>
              <a:buAutoNum type="arabicParenR"/>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rabicParenR"/>
            </a:pPr>
            <a:r>
              <a:rPr lang="en-US" sz="1800" dirty="0">
                <a:solidFill>
                  <a:schemeClr val="dk1"/>
                </a:solidFill>
                <a:latin typeface="+mj-lt"/>
                <a:ea typeface="Calibri"/>
                <a:cs typeface="Calibri"/>
                <a:sym typeface="Calibri"/>
              </a:rPr>
              <a:t>B</a:t>
            </a:r>
            <a:endParaRPr sz="1800" dirty="0">
              <a:solidFill>
                <a:schemeClr val="dk1"/>
              </a:solidFill>
              <a:latin typeface="+mj-lt"/>
              <a:ea typeface="Calibri"/>
              <a:cs typeface="Calibri"/>
              <a:sym typeface="Calibri"/>
            </a:endParaRPr>
          </a:p>
          <a:p>
            <a:pPr marL="342900" lvl="0" indent="-342900" algn="l" rtl="0">
              <a:spcBef>
                <a:spcPts val="0"/>
              </a:spcBef>
              <a:spcAft>
                <a:spcPts val="0"/>
              </a:spcAft>
              <a:buFont typeface="+mj-lt"/>
              <a:buAutoNum type="arabicParenR"/>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rabicParenR"/>
            </a:pPr>
            <a:r>
              <a:rPr lang="en-US" sz="1800" dirty="0">
                <a:solidFill>
                  <a:schemeClr val="dk1"/>
                </a:solidFill>
                <a:latin typeface="+mj-lt"/>
                <a:ea typeface="Calibri"/>
                <a:cs typeface="Calibri"/>
                <a:sym typeface="Calibri"/>
              </a:rPr>
              <a:t>A, B, C, D</a:t>
            </a:r>
            <a:endParaRPr sz="1800" dirty="0">
              <a:solidFill>
                <a:schemeClr val="dk1"/>
              </a:solidFill>
              <a:latin typeface="+mj-lt"/>
              <a:ea typeface="Calibri"/>
              <a:cs typeface="Calibri"/>
              <a:sym typeface="Calibri"/>
            </a:endParaRPr>
          </a:p>
          <a:p>
            <a:pPr marL="342900" lvl="0" indent="-342900" algn="l" rtl="0">
              <a:spcBef>
                <a:spcPts val="0"/>
              </a:spcBef>
              <a:spcAft>
                <a:spcPts val="0"/>
              </a:spcAft>
              <a:buFont typeface="+mj-lt"/>
              <a:buAutoNum type="arabicParenR"/>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rabicParenR"/>
            </a:pPr>
            <a:r>
              <a:rPr lang="en-US" sz="1800" dirty="0">
                <a:solidFill>
                  <a:schemeClr val="dk1"/>
                </a:solidFill>
                <a:latin typeface="+mj-lt"/>
                <a:ea typeface="Calibri"/>
                <a:cs typeface="Calibri"/>
                <a:sym typeface="Calibri"/>
              </a:rPr>
              <a:t>True</a:t>
            </a:r>
            <a:endParaRPr sz="1800" dirty="0">
              <a:solidFill>
                <a:schemeClr val="dk1"/>
              </a:solidFill>
              <a:latin typeface="+mj-lt"/>
              <a:ea typeface="Calibri"/>
              <a:cs typeface="Calibri"/>
              <a:sym typeface="Calibri"/>
            </a:endParaRPr>
          </a:p>
          <a:p>
            <a:pPr marL="342900" lvl="0" indent="-342900" algn="l" rtl="0">
              <a:spcBef>
                <a:spcPts val="0"/>
              </a:spcBef>
              <a:spcAft>
                <a:spcPts val="0"/>
              </a:spcAft>
              <a:buFont typeface="+mj-lt"/>
              <a:buAutoNum type="arabicParenR"/>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rabicParenR"/>
            </a:pPr>
            <a:r>
              <a:rPr lang="en-US" sz="1800" dirty="0">
                <a:solidFill>
                  <a:schemeClr val="dk1"/>
                </a:solidFill>
                <a:latin typeface="+mj-lt"/>
                <a:ea typeface="Calibri"/>
                <a:cs typeface="Calibri"/>
                <a:sym typeface="Calibri"/>
              </a:rPr>
              <a:t>C</a:t>
            </a:r>
            <a:endParaRPr sz="1800" dirty="0">
              <a:solidFill>
                <a:schemeClr val="dk1"/>
              </a:solidFill>
              <a:latin typeface="+mj-lt"/>
              <a:ea typeface="Calibri"/>
              <a:cs typeface="Calibri"/>
              <a:sym typeface="Calibri"/>
            </a:endParaRPr>
          </a:p>
          <a:p>
            <a:pPr marL="342900" lvl="0" indent="-342900" algn="l" rtl="0">
              <a:spcBef>
                <a:spcPts val="0"/>
              </a:spcBef>
              <a:spcAft>
                <a:spcPts val="0"/>
              </a:spcAft>
              <a:buFont typeface="+mj-lt"/>
              <a:buAutoNum type="arabicParenR"/>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rabicParenR"/>
            </a:pPr>
            <a:r>
              <a:rPr lang="en-US" sz="1800" dirty="0">
                <a:solidFill>
                  <a:schemeClr val="dk1"/>
                </a:solidFill>
                <a:latin typeface="+mj-lt"/>
                <a:ea typeface="Calibri"/>
                <a:cs typeface="Calibri"/>
                <a:sym typeface="Calibri"/>
              </a:rPr>
              <a:t>B</a:t>
            </a:r>
            <a:endParaRPr sz="1800" dirty="0">
              <a:solidFill>
                <a:schemeClr val="dk1"/>
              </a:solidFill>
              <a:latin typeface="+mj-lt"/>
              <a:ea typeface="Calibri"/>
              <a:cs typeface="Calibri"/>
              <a:sym typeface="Calibri"/>
            </a:endParaRPr>
          </a:p>
          <a:p>
            <a:pPr marL="342900" lvl="0" indent="-342900" algn="l" rtl="0">
              <a:spcBef>
                <a:spcPts val="0"/>
              </a:spcBef>
              <a:spcAft>
                <a:spcPts val="0"/>
              </a:spcAft>
              <a:buFont typeface="+mj-lt"/>
              <a:buAutoNum type="arabicParenR"/>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rabicParenR"/>
            </a:pPr>
            <a:r>
              <a:rPr lang="en-US" sz="1800" dirty="0">
                <a:solidFill>
                  <a:schemeClr val="dk1"/>
                </a:solidFill>
                <a:latin typeface="+mj-lt"/>
                <a:ea typeface="Calibri"/>
                <a:cs typeface="Calibri"/>
                <a:sym typeface="Calibri"/>
              </a:rPr>
              <a:t>B</a:t>
            </a:r>
            <a:endParaRPr sz="1800" dirty="0">
              <a:solidFill>
                <a:schemeClr val="dk1"/>
              </a:solidFill>
              <a:latin typeface="+mj-lt"/>
              <a:ea typeface="Calibri"/>
              <a:cs typeface="Calibri"/>
              <a:sym typeface="Calibri"/>
            </a:endParaRPr>
          </a:p>
          <a:p>
            <a:pPr marL="342900" lvl="0" indent="-342900" algn="l" rtl="0">
              <a:spcBef>
                <a:spcPts val="0"/>
              </a:spcBef>
              <a:spcAft>
                <a:spcPts val="0"/>
              </a:spcAft>
              <a:buFont typeface="+mj-lt"/>
              <a:buAutoNum type="arabicParenR"/>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rabicParenR"/>
            </a:pPr>
            <a:r>
              <a:rPr lang="en-US" sz="1800" dirty="0">
                <a:solidFill>
                  <a:schemeClr val="dk1"/>
                </a:solidFill>
                <a:latin typeface="+mj-lt"/>
                <a:ea typeface="Calibri"/>
                <a:cs typeface="Calibri"/>
                <a:sym typeface="Calibri"/>
              </a:rPr>
              <a:t>A</a:t>
            </a:r>
            <a:endParaRPr sz="1800" dirty="0">
              <a:solidFill>
                <a:schemeClr val="dk1"/>
              </a:solidFill>
              <a:latin typeface="+mj-lt"/>
              <a:ea typeface="Calibri"/>
              <a:cs typeface="Calibri"/>
              <a:sym typeface="Calibri"/>
            </a:endParaRPr>
          </a:p>
        </p:txBody>
      </p:sp>
      <p:sp>
        <p:nvSpPr>
          <p:cNvPr id="680" name="Google Shape;680;gafa52f6668_0_0"/>
          <p:cNvSpPr txBox="1"/>
          <p:nvPr/>
        </p:nvSpPr>
        <p:spPr>
          <a:xfrm>
            <a:off x="6688450" y="1073075"/>
            <a:ext cx="5133000" cy="4389600"/>
          </a:xfrm>
          <a:prstGeom prst="rect">
            <a:avLst/>
          </a:prstGeom>
          <a:noFill/>
          <a:ln>
            <a:noFill/>
          </a:ln>
        </p:spPr>
        <p:txBody>
          <a:bodyPr spcFirstLastPara="1" wrap="square" lIns="91425" tIns="91425" rIns="91425" bIns="91425" anchor="t" anchorCtr="0">
            <a:noAutofit/>
          </a:bodyPr>
          <a:lstStyle/>
          <a:p>
            <a:pPr lvl="0" algn="l" rtl="0">
              <a:spcBef>
                <a:spcPts val="0"/>
              </a:spcBef>
              <a:spcAft>
                <a:spcPts val="0"/>
              </a:spcAft>
            </a:pPr>
            <a:r>
              <a:rPr lang="en-US" sz="1800" dirty="0">
                <a:latin typeface="+mj-lt"/>
                <a:ea typeface="Calibri"/>
                <a:cs typeface="Calibri"/>
                <a:sym typeface="Calibri"/>
              </a:rPr>
              <a:t>9)  B</a:t>
            </a:r>
            <a:endParaRPr sz="1800" dirty="0">
              <a:latin typeface="+mj-lt"/>
              <a:ea typeface="Calibri"/>
              <a:cs typeface="Calibri"/>
              <a:sym typeface="Calibri"/>
            </a:endParaRPr>
          </a:p>
          <a:p>
            <a:pPr marL="342900" lvl="0" indent="-342900" algn="l" rtl="0">
              <a:spcBef>
                <a:spcPts val="0"/>
              </a:spcBef>
              <a:spcAft>
                <a:spcPts val="0"/>
              </a:spcAft>
              <a:buFont typeface="+mj-lt"/>
              <a:buAutoNum type="arabicParenR"/>
            </a:pPr>
            <a:endParaRPr sz="1800" dirty="0">
              <a:latin typeface="+mj-lt"/>
              <a:ea typeface="Calibri"/>
              <a:cs typeface="Calibri"/>
              <a:sym typeface="Calibri"/>
            </a:endParaRPr>
          </a:p>
          <a:p>
            <a:pPr lvl="0" algn="l" rtl="0">
              <a:spcBef>
                <a:spcPts val="0"/>
              </a:spcBef>
              <a:spcAft>
                <a:spcPts val="0"/>
              </a:spcAft>
            </a:pPr>
            <a:r>
              <a:rPr lang="en-US" sz="1800" dirty="0">
                <a:latin typeface="+mj-lt"/>
                <a:ea typeface="Calibri"/>
                <a:cs typeface="Calibri"/>
                <a:sym typeface="Calibri"/>
              </a:rPr>
              <a:t>10) A </a:t>
            </a:r>
          </a:p>
          <a:p>
            <a:pPr lvl="0" algn="l" rtl="0">
              <a:spcBef>
                <a:spcPts val="0"/>
              </a:spcBef>
              <a:spcAft>
                <a:spcPts val="0"/>
              </a:spcAft>
            </a:pPr>
            <a:endParaRPr lang="en-US" sz="1800" dirty="0">
              <a:latin typeface="+mj-lt"/>
              <a:ea typeface="Calibri"/>
              <a:cs typeface="Calibri"/>
              <a:sym typeface="Calibri"/>
            </a:endParaRPr>
          </a:p>
          <a:p>
            <a:pPr lvl="0" algn="l" rtl="0">
              <a:spcBef>
                <a:spcPts val="0"/>
              </a:spcBef>
              <a:spcAft>
                <a:spcPts val="0"/>
              </a:spcAft>
            </a:pPr>
            <a:endParaRPr sz="1800" dirty="0">
              <a:latin typeface="+mj-lt"/>
              <a:ea typeface="Calibri"/>
              <a:cs typeface="Calibri"/>
              <a:sym typeface="Calibri"/>
            </a:endParaRPr>
          </a:p>
        </p:txBody>
      </p:sp>
      <p:sp>
        <p:nvSpPr>
          <p:cNvPr id="8" name="Google Shape;102;p2">
            <a:extLst>
              <a:ext uri="{FF2B5EF4-FFF2-40B4-BE49-F238E27FC236}">
                <a16:creationId xmlns:a16="http://schemas.microsoft.com/office/drawing/2014/main" id="{16D4AB60-1962-4623-985E-A700C95FB4EC}"/>
              </a:ext>
            </a:extLst>
          </p:cNvPr>
          <p:cNvSpPr txBox="1"/>
          <p:nvPr/>
        </p:nvSpPr>
        <p:spPr>
          <a:xfrm>
            <a:off x="15062" y="5894497"/>
            <a:ext cx="6334648"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EVERYDAY ERGONOMICS: </a:t>
            </a:r>
            <a:endParaRPr lang="en-US" sz="28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800" b="1" i="1" u="none" strike="noStrike" cap="none" dirty="0">
                <a:solidFill>
                  <a:schemeClr val="lt1"/>
                </a:solidFill>
                <a:latin typeface="Verdana"/>
                <a:ea typeface="Verdana"/>
                <a:cs typeface="Arial"/>
                <a:sym typeface="Verdana"/>
              </a:rPr>
              <a:t>conclusion</a:t>
            </a:r>
            <a:endParaRPr sz="1400" b="0" i="0" u="none" strike="noStrike" cap="none" dirty="0">
              <a:solidFill>
                <a:srgbClr val="000000"/>
              </a:solidFill>
              <a:latin typeface="Arial"/>
              <a:ea typeface="Arial"/>
              <a:cs typeface="Arial"/>
              <a:sym typeface="Arial"/>
            </a:endParaRPr>
          </a:p>
        </p:txBody>
      </p:sp>
      <p:pic>
        <p:nvPicPr>
          <p:cNvPr id="9" name="Picture 8" descr="Module 4">
            <a:extLst>
              <a:ext uri="{FF2B5EF4-FFF2-40B4-BE49-F238E27FC236}">
                <a16:creationId xmlns:a16="http://schemas.microsoft.com/office/drawing/2014/main" id="{95CBF037-AA41-455F-9570-E7198E739D59}"/>
              </a:ext>
            </a:extLst>
          </p:cNvPr>
          <p:cNvPicPr>
            <a:picLocks noChangeAspect="1"/>
          </p:cNvPicPr>
          <p:nvPr/>
        </p:nvPicPr>
        <p:blipFill>
          <a:blip r:embed="rId3"/>
          <a:stretch>
            <a:fillRect/>
          </a:stretch>
        </p:blipFill>
        <p:spPr>
          <a:xfrm>
            <a:off x="8146875" y="5895191"/>
            <a:ext cx="4008001" cy="982353"/>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Google Shape;686;gaabb6530bf_0_8">
            <a:extLst>
              <a:ext uri="{C183D7F6-B498-43B3-948B-1728B52AA6E4}">
                <adec:decorative xmlns:adec="http://schemas.microsoft.com/office/drawing/2017/decorative" val="1"/>
              </a:ext>
            </a:extLst>
          </p:cNvPr>
          <p:cNvSpPr/>
          <p:nvPr/>
        </p:nvSpPr>
        <p:spPr>
          <a:xfrm>
            <a:off x="0" y="5857874"/>
            <a:ext cx="12192000" cy="1000200"/>
          </a:xfrm>
          <a:prstGeom prst="rect">
            <a:avLst/>
          </a:prstGeom>
          <a:solidFill>
            <a:srgbClr val="0955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 name="Title 1">
            <a:extLst>
              <a:ext uri="{FF2B5EF4-FFF2-40B4-BE49-F238E27FC236}">
                <a16:creationId xmlns:a16="http://schemas.microsoft.com/office/drawing/2014/main" id="{56DB88BF-341F-D6B1-3B14-718093434DB7}"/>
              </a:ext>
            </a:extLst>
          </p:cNvPr>
          <p:cNvSpPr txBox="1">
            <a:spLocks/>
          </p:cNvSpPr>
          <p:nvPr/>
        </p:nvSpPr>
        <p:spPr>
          <a:xfrm>
            <a:off x="5719156" y="276989"/>
            <a:ext cx="6274350" cy="804669"/>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mj-lt"/>
              </a:rPr>
              <a:t>Where To Go From Here</a:t>
            </a:r>
          </a:p>
        </p:txBody>
      </p:sp>
      <p:sp>
        <p:nvSpPr>
          <p:cNvPr id="687" name="Google Shape;687;gaabb6530bf_0_8"/>
          <p:cNvSpPr txBox="1"/>
          <p:nvPr/>
        </p:nvSpPr>
        <p:spPr>
          <a:xfrm>
            <a:off x="5708175" y="765573"/>
            <a:ext cx="6285331" cy="272677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1750" dirty="0">
                <a:solidFill>
                  <a:schemeClr val="dk1"/>
                </a:solidFill>
                <a:latin typeface="+mj-lt"/>
                <a:ea typeface="Calibri"/>
                <a:cs typeface="Calibri"/>
                <a:sym typeface="Calibri"/>
              </a:rPr>
              <a:t>An excellent resource to utilize is the </a:t>
            </a:r>
            <a:r>
              <a:rPr lang="en-US" sz="1750" u="sng" dirty="0">
                <a:solidFill>
                  <a:schemeClr val="hlink"/>
                </a:solidFill>
                <a:latin typeface="+mj-lt"/>
                <a:ea typeface="Calibri"/>
                <a:cs typeface="Calibri"/>
                <a:sym typeface="Calibri"/>
                <a:hlinkClick r:id="rId3"/>
              </a:rPr>
              <a:t>A-Z Topic Index</a:t>
            </a:r>
            <a:r>
              <a:rPr lang="en-US" sz="1750" baseline="30000" dirty="0">
                <a:solidFill>
                  <a:schemeClr val="dk1"/>
                </a:solidFill>
                <a:latin typeface="+mj-lt"/>
                <a:ea typeface="Calibri"/>
                <a:cs typeface="Calibri"/>
                <a:sym typeface="Calibri"/>
              </a:rPr>
              <a:t> </a:t>
            </a:r>
            <a:r>
              <a:rPr lang="en-US" sz="1750" dirty="0">
                <a:solidFill>
                  <a:schemeClr val="dk1"/>
                </a:solidFill>
                <a:latin typeface="+mj-lt"/>
                <a:ea typeface="Calibri"/>
                <a:cs typeface="Calibri"/>
                <a:sym typeface="Calibri"/>
              </a:rPr>
              <a:t>on the Oregon OSHA website. It has lists of relevant publications, training materials, rules, interpretations, videos, and other miscellaneous materials. </a:t>
            </a:r>
            <a:endParaRPr sz="1750"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1000"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1750" dirty="0">
                <a:solidFill>
                  <a:schemeClr val="dk1"/>
                </a:solidFill>
                <a:latin typeface="+mj-lt"/>
                <a:ea typeface="Calibri"/>
                <a:cs typeface="Calibri"/>
                <a:sym typeface="Calibri"/>
              </a:rPr>
              <a:t>If you want guidance in developing a safer work environment, you may consider our </a:t>
            </a:r>
            <a:r>
              <a:rPr lang="en-US" sz="1750" u="sng" dirty="0">
                <a:solidFill>
                  <a:schemeClr val="hlink"/>
                </a:solidFill>
                <a:latin typeface="+mj-lt"/>
                <a:ea typeface="Calibri"/>
                <a:cs typeface="Calibri"/>
                <a:sym typeface="Calibri"/>
                <a:hlinkClick r:id="rId4"/>
              </a:rPr>
              <a:t>free and confidential consultation service</a:t>
            </a:r>
            <a:r>
              <a:rPr lang="en-US" sz="1750" dirty="0">
                <a:solidFill>
                  <a:schemeClr val="hlink"/>
                </a:solidFill>
                <a:latin typeface="+mj-lt"/>
                <a:ea typeface="Calibri"/>
                <a:cs typeface="Calibri"/>
                <a:sym typeface="Calibri"/>
              </a:rPr>
              <a:t>.</a:t>
            </a:r>
            <a:r>
              <a:rPr lang="en-US" sz="1750" baseline="30000" dirty="0">
                <a:solidFill>
                  <a:schemeClr val="dk1"/>
                </a:solidFill>
                <a:latin typeface="+mj-lt"/>
                <a:ea typeface="Calibri"/>
                <a:cs typeface="Calibri"/>
                <a:sym typeface="Calibri"/>
              </a:rPr>
              <a:t> </a:t>
            </a:r>
            <a:r>
              <a:rPr lang="en-US" sz="1750" dirty="0">
                <a:solidFill>
                  <a:schemeClr val="dk1"/>
                </a:solidFill>
                <a:latin typeface="+mj-lt"/>
                <a:ea typeface="Calibri"/>
                <a:cs typeface="Calibri"/>
                <a:sym typeface="Calibri"/>
              </a:rPr>
              <a:t>Our consultants in workplace health and safety can help you reduce accidents, related costs, and help you develop a comprehensive program. </a:t>
            </a:r>
            <a:endParaRPr sz="1750"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18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00"/>
              <a:buFont typeface="Arial"/>
              <a:buNone/>
            </a:pPr>
            <a:endParaRPr sz="2100" b="0" i="0" u="none" strike="noStrike" cap="none" dirty="0">
              <a:solidFill>
                <a:schemeClr val="dk1"/>
              </a:solidFill>
              <a:latin typeface="Calibri"/>
              <a:ea typeface="Calibri"/>
              <a:cs typeface="Calibri"/>
              <a:sym typeface="Calibri"/>
            </a:endParaRPr>
          </a:p>
        </p:txBody>
      </p:sp>
      <p:pic>
        <p:nvPicPr>
          <p:cNvPr id="690" name="Google Shape;690;gaabb6530bf_0_8">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0" y="0"/>
            <a:ext cx="5453381" cy="5857874"/>
          </a:xfrm>
          <a:prstGeom prst="rect">
            <a:avLst/>
          </a:prstGeom>
          <a:noFill/>
          <a:ln>
            <a:noFill/>
          </a:ln>
        </p:spPr>
      </p:pic>
      <p:sp>
        <p:nvSpPr>
          <p:cNvPr id="691" name="Google Shape;691;gaabb6530bf_0_8">
            <a:hlinkClick r:id="rId6"/>
          </p:cNvPr>
          <p:cNvSpPr/>
          <p:nvPr/>
        </p:nvSpPr>
        <p:spPr>
          <a:xfrm>
            <a:off x="5708175" y="3401600"/>
            <a:ext cx="5996700" cy="523200"/>
          </a:xfrm>
          <a:prstGeom prst="rect">
            <a:avLst/>
          </a:prstGeom>
          <a:solidFill>
            <a:srgbClr val="51887A">
              <a:alpha val="8900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000" dirty="0">
                <a:solidFill>
                  <a:srgbClr val="FFFFFF"/>
                </a:solidFill>
              </a:rPr>
              <a:t>Ergonomics Resources</a:t>
            </a:r>
            <a:endParaRPr sz="3000" dirty="0">
              <a:solidFill>
                <a:srgbClr val="FFFFFF"/>
              </a:solidFill>
            </a:endParaRPr>
          </a:p>
        </p:txBody>
      </p:sp>
      <p:sp>
        <p:nvSpPr>
          <p:cNvPr id="692" name="Google Shape;692;gaabb6530bf_0_8">
            <a:hlinkClick r:id="rId7"/>
          </p:cNvPr>
          <p:cNvSpPr/>
          <p:nvPr/>
        </p:nvSpPr>
        <p:spPr>
          <a:xfrm>
            <a:off x="5708175" y="4046063"/>
            <a:ext cx="5996700" cy="523200"/>
          </a:xfrm>
          <a:prstGeom prst="rect">
            <a:avLst/>
          </a:prstGeom>
          <a:solidFill>
            <a:srgbClr val="51887A">
              <a:alpha val="8900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000" dirty="0">
                <a:solidFill>
                  <a:srgbClr val="FFFFFF"/>
                </a:solidFill>
              </a:rPr>
              <a:t>Oregon OSHA Online Courses</a:t>
            </a:r>
            <a:endParaRPr sz="3000" dirty="0">
              <a:solidFill>
                <a:srgbClr val="FFFFFF"/>
              </a:solidFill>
            </a:endParaRPr>
          </a:p>
        </p:txBody>
      </p:sp>
      <p:sp>
        <p:nvSpPr>
          <p:cNvPr id="693" name="Google Shape;693;gaabb6530bf_0_8">
            <a:hlinkClick r:id="rId4"/>
          </p:cNvPr>
          <p:cNvSpPr/>
          <p:nvPr/>
        </p:nvSpPr>
        <p:spPr>
          <a:xfrm>
            <a:off x="5708175" y="4663550"/>
            <a:ext cx="5996700" cy="523200"/>
          </a:xfrm>
          <a:prstGeom prst="rect">
            <a:avLst/>
          </a:prstGeom>
          <a:solidFill>
            <a:srgbClr val="51887A">
              <a:alpha val="8900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000" dirty="0">
                <a:solidFill>
                  <a:srgbClr val="FFFFFF"/>
                </a:solidFill>
              </a:rPr>
              <a:t>Consultation Services</a:t>
            </a:r>
            <a:endParaRPr sz="3000" dirty="0">
              <a:solidFill>
                <a:srgbClr val="FFFFFF"/>
              </a:solidFill>
            </a:endParaRPr>
          </a:p>
        </p:txBody>
      </p:sp>
      <p:sp>
        <p:nvSpPr>
          <p:cNvPr id="694" name="Google Shape;694;gaabb6530bf_0_8">
            <a:hlinkClick r:id="rId8"/>
          </p:cNvPr>
          <p:cNvSpPr/>
          <p:nvPr/>
        </p:nvSpPr>
        <p:spPr>
          <a:xfrm>
            <a:off x="5708175" y="5260713"/>
            <a:ext cx="5996700" cy="523200"/>
          </a:xfrm>
          <a:prstGeom prst="rect">
            <a:avLst/>
          </a:prstGeom>
          <a:solidFill>
            <a:srgbClr val="51887A">
              <a:alpha val="8900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000" dirty="0">
                <a:solidFill>
                  <a:srgbClr val="FFFFFF"/>
                </a:solidFill>
              </a:rPr>
              <a:t>File a Complaint</a:t>
            </a:r>
            <a:endParaRPr sz="3000" dirty="0">
              <a:solidFill>
                <a:srgbClr val="FFFFFF"/>
              </a:solidFill>
            </a:endParaRPr>
          </a:p>
        </p:txBody>
      </p:sp>
      <p:sp>
        <p:nvSpPr>
          <p:cNvPr id="11" name="Google Shape;102;p2">
            <a:extLst>
              <a:ext uri="{FF2B5EF4-FFF2-40B4-BE49-F238E27FC236}">
                <a16:creationId xmlns:a16="http://schemas.microsoft.com/office/drawing/2014/main" id="{FD2477FC-F3CE-47B7-BB7E-A6F7CDD1B975}"/>
              </a:ext>
            </a:extLst>
          </p:cNvPr>
          <p:cNvSpPr txBox="1"/>
          <p:nvPr/>
        </p:nvSpPr>
        <p:spPr>
          <a:xfrm>
            <a:off x="15062" y="5882774"/>
            <a:ext cx="6334648"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EVERYDAY ERGONOMICS: </a:t>
            </a:r>
            <a:endParaRPr lang="en-US" sz="28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800" b="1" i="1" u="none" strike="noStrike" cap="none" dirty="0">
                <a:solidFill>
                  <a:schemeClr val="lt1"/>
                </a:solidFill>
                <a:latin typeface="Verdana"/>
                <a:ea typeface="Verdana"/>
                <a:cs typeface="Arial"/>
                <a:sym typeface="Verdana"/>
              </a:rPr>
              <a:t>conclusion</a:t>
            </a:r>
            <a:endParaRPr sz="1400" b="0" i="0" u="none" strike="noStrike" cap="none" dirty="0">
              <a:solidFill>
                <a:srgbClr val="000000"/>
              </a:solidFill>
              <a:latin typeface="Arial"/>
              <a:ea typeface="Arial"/>
              <a:cs typeface="Arial"/>
              <a:sym typeface="Arial"/>
            </a:endParaRPr>
          </a:p>
        </p:txBody>
      </p:sp>
      <p:pic>
        <p:nvPicPr>
          <p:cNvPr id="13" name="Picture 12" descr="Module 4">
            <a:extLst>
              <a:ext uri="{FF2B5EF4-FFF2-40B4-BE49-F238E27FC236}">
                <a16:creationId xmlns:a16="http://schemas.microsoft.com/office/drawing/2014/main" id="{6A362679-9521-47D2-981B-BE3813B60FCA}"/>
              </a:ext>
            </a:extLst>
          </p:cNvPr>
          <p:cNvPicPr>
            <a:picLocks noChangeAspect="1"/>
          </p:cNvPicPr>
          <p:nvPr/>
        </p:nvPicPr>
        <p:blipFill>
          <a:blip r:embed="rId9"/>
          <a:stretch>
            <a:fillRect/>
          </a:stretch>
        </p:blipFill>
        <p:spPr>
          <a:xfrm>
            <a:off x="8146875" y="5895191"/>
            <a:ext cx="4008001" cy="982353"/>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719" name="Google Shape;719;p15">
            <a:extLst>
              <a:ext uri="{C183D7F6-B498-43B3-948B-1728B52AA6E4}">
                <adec:decorative xmlns:adec="http://schemas.microsoft.com/office/drawing/2017/decorative" val="1"/>
              </a:ext>
            </a:extLst>
          </p:cNvPr>
          <p:cNvSpPr/>
          <p:nvPr/>
        </p:nvSpPr>
        <p:spPr>
          <a:xfrm>
            <a:off x="0" y="5889718"/>
            <a:ext cx="12192000" cy="1000125"/>
          </a:xfrm>
          <a:prstGeom prst="rect">
            <a:avLst/>
          </a:prstGeom>
          <a:solidFill>
            <a:srgbClr val="0955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AD0A6F4F-3201-45DC-A394-170949C65A57}"/>
              </a:ext>
            </a:extLst>
          </p:cNvPr>
          <p:cNvPicPr>
            <a:picLocks noChangeAspect="1"/>
          </p:cNvPicPr>
          <p:nvPr/>
        </p:nvPicPr>
        <p:blipFill rotWithShape="1">
          <a:blip r:embed="rId3"/>
          <a:srcRect t="8208"/>
          <a:stretch/>
        </p:blipFill>
        <p:spPr>
          <a:xfrm>
            <a:off x="573817" y="135805"/>
            <a:ext cx="10960293" cy="5647301"/>
          </a:xfrm>
          <a:prstGeom prst="rect">
            <a:avLst/>
          </a:prstGeom>
        </p:spPr>
      </p:pic>
      <p:sp>
        <p:nvSpPr>
          <p:cNvPr id="6" name="Google Shape;102;p2">
            <a:extLst>
              <a:ext uri="{FF2B5EF4-FFF2-40B4-BE49-F238E27FC236}">
                <a16:creationId xmlns:a16="http://schemas.microsoft.com/office/drawing/2014/main" id="{0D6968D0-2072-41C1-933C-4D9C1819024E}"/>
              </a:ext>
            </a:extLst>
          </p:cNvPr>
          <p:cNvSpPr txBox="1"/>
          <p:nvPr/>
        </p:nvSpPr>
        <p:spPr>
          <a:xfrm>
            <a:off x="15062" y="5917943"/>
            <a:ext cx="6334648"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EVERYDAY ERGONOMICS: </a:t>
            </a:r>
            <a:endParaRPr lang="en-US" sz="28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800" b="1" i="1" u="none" strike="noStrike" cap="none" dirty="0">
                <a:solidFill>
                  <a:schemeClr val="lt1"/>
                </a:solidFill>
                <a:latin typeface="Verdana"/>
                <a:ea typeface="Verdana"/>
                <a:cs typeface="Arial"/>
                <a:sym typeface="Verdana"/>
              </a:rPr>
              <a:t>conclusion</a:t>
            </a:r>
            <a:endParaRPr sz="1400" b="0" i="0" u="none" strike="noStrike" cap="none" dirty="0">
              <a:solidFill>
                <a:srgbClr val="000000"/>
              </a:solidFill>
              <a:latin typeface="Arial"/>
              <a:ea typeface="Arial"/>
              <a:cs typeface="Arial"/>
              <a:sym typeface="Arial"/>
            </a:endParaRPr>
          </a:p>
        </p:txBody>
      </p:sp>
      <p:pic>
        <p:nvPicPr>
          <p:cNvPr id="7" name="Picture 6" descr="Module 4">
            <a:extLst>
              <a:ext uri="{FF2B5EF4-FFF2-40B4-BE49-F238E27FC236}">
                <a16:creationId xmlns:a16="http://schemas.microsoft.com/office/drawing/2014/main" id="{2EC7E75D-2FCF-4CDB-AFB5-A2BDCE43913B}"/>
              </a:ext>
            </a:extLst>
          </p:cNvPr>
          <p:cNvPicPr>
            <a:picLocks noChangeAspect="1"/>
          </p:cNvPicPr>
          <p:nvPr/>
        </p:nvPicPr>
        <p:blipFill>
          <a:blip r:embed="rId4"/>
          <a:stretch>
            <a:fillRect/>
          </a:stretch>
        </p:blipFill>
        <p:spPr>
          <a:xfrm>
            <a:off x="8146875" y="5895191"/>
            <a:ext cx="4008001" cy="982353"/>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700" name="Google Shape;700;gaabb6530bf_0_18">
            <a:extLst>
              <a:ext uri="{C183D7F6-B498-43B3-948B-1728B52AA6E4}">
                <adec:decorative xmlns:adec="http://schemas.microsoft.com/office/drawing/2017/decorative" val="1"/>
              </a:ext>
            </a:extLst>
          </p:cNvPr>
          <p:cNvSpPr/>
          <p:nvPr/>
        </p:nvSpPr>
        <p:spPr>
          <a:xfrm>
            <a:off x="0" y="5857874"/>
            <a:ext cx="12192000" cy="1000200"/>
          </a:xfrm>
          <a:prstGeom prst="rect">
            <a:avLst/>
          </a:prstGeom>
          <a:solidFill>
            <a:srgbClr val="0955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 name="Title 1">
            <a:extLst>
              <a:ext uri="{FF2B5EF4-FFF2-40B4-BE49-F238E27FC236}">
                <a16:creationId xmlns:a16="http://schemas.microsoft.com/office/drawing/2014/main" id="{3C78CB97-CB74-8B98-27B5-A4729F285188}"/>
              </a:ext>
            </a:extLst>
          </p:cNvPr>
          <p:cNvSpPr txBox="1">
            <a:spLocks/>
          </p:cNvSpPr>
          <p:nvPr/>
        </p:nvSpPr>
        <p:spPr>
          <a:xfrm>
            <a:off x="5719156" y="276989"/>
            <a:ext cx="6274350" cy="804669"/>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mj-lt"/>
              </a:rPr>
              <a:t>Credits</a:t>
            </a:r>
          </a:p>
        </p:txBody>
      </p:sp>
      <p:sp>
        <p:nvSpPr>
          <p:cNvPr id="701" name="Google Shape;701;gaabb6530bf_0_18"/>
          <p:cNvSpPr txBox="1"/>
          <p:nvPr/>
        </p:nvSpPr>
        <p:spPr>
          <a:xfrm>
            <a:off x="5558950" y="999941"/>
            <a:ext cx="6446584" cy="34288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1800" dirty="0">
                <a:solidFill>
                  <a:schemeClr val="dk1"/>
                </a:solidFill>
                <a:latin typeface="+mj-lt"/>
                <a:ea typeface="Calibri"/>
                <a:cs typeface="Calibri"/>
                <a:sym typeface="Calibri"/>
              </a:rPr>
              <a:t>You’ve completed the Everyday Ergonomics course! </a:t>
            </a:r>
            <a:endParaRPr sz="1800"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1800" b="1" i="1" dirty="0">
                <a:solidFill>
                  <a:schemeClr val="dk1"/>
                </a:solidFill>
                <a:latin typeface="+mj-lt"/>
                <a:ea typeface="Calibri"/>
                <a:cs typeface="Calibri"/>
                <a:sym typeface="Calibri"/>
              </a:rPr>
              <a:t>Produced by the Public Education Team of Oregon OSHA:</a:t>
            </a:r>
            <a:endParaRPr sz="1800" b="1" i="1" dirty="0">
              <a:solidFill>
                <a:schemeClr val="dk1"/>
              </a:solidFill>
              <a:latin typeface="+mj-lt"/>
              <a:ea typeface="Calibri"/>
              <a:cs typeface="Calibri"/>
              <a:sym typeface="Calibri"/>
            </a:endParaRPr>
          </a:p>
          <a:p>
            <a:pPr lvl="0">
              <a:buClr>
                <a:schemeClr val="dk1"/>
              </a:buClr>
              <a:buSzPts val="1100"/>
            </a:pPr>
            <a:r>
              <a:rPr lang="en-US" sz="1800" dirty="0">
                <a:solidFill>
                  <a:schemeClr val="dk1"/>
                </a:solidFill>
                <a:latin typeface="+mj-lt"/>
                <a:ea typeface="Calibri"/>
                <a:cs typeface="Calibri"/>
                <a:sym typeface="Calibri"/>
              </a:rPr>
              <a:t>Phillip Wade, Tammi Stevens, Tim Wade, Ricardo Rodríguez, Angelina Cox, Roy Kroker, Anthony Dey</a:t>
            </a:r>
          </a:p>
          <a:p>
            <a:pPr lvl="0">
              <a:buClr>
                <a:schemeClr val="dk1"/>
              </a:buClr>
              <a:buSzPts val="1100"/>
            </a:pPr>
            <a:endParaRPr sz="1800"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1800" b="1" i="1" dirty="0">
                <a:solidFill>
                  <a:schemeClr val="dk1"/>
                </a:solidFill>
                <a:latin typeface="+mj-lt"/>
                <a:ea typeface="Calibri"/>
                <a:cs typeface="Calibri"/>
                <a:sym typeface="Calibri"/>
              </a:rPr>
              <a:t>Special thanks: </a:t>
            </a:r>
            <a:r>
              <a:rPr lang="en-US" sz="1800" dirty="0">
                <a:solidFill>
                  <a:schemeClr val="dk1"/>
                </a:solidFill>
                <a:latin typeface="+mj-lt"/>
                <a:ea typeface="Calibri"/>
                <a:cs typeface="Calibri"/>
                <a:sym typeface="Calibri"/>
              </a:rPr>
              <a:t>SAIF Corporation</a:t>
            </a:r>
          </a:p>
          <a:p>
            <a:pPr marL="0" marR="0" lvl="0" indent="0" algn="l" rtl="0">
              <a:lnSpc>
                <a:spcPct val="100000"/>
              </a:lnSpc>
              <a:spcBef>
                <a:spcPts val="0"/>
              </a:spcBef>
              <a:spcAft>
                <a:spcPts val="0"/>
              </a:spcAft>
              <a:buClr>
                <a:schemeClr val="dk1"/>
              </a:buClr>
              <a:buSzPts val="1100"/>
              <a:buFont typeface="Arial"/>
              <a:buNone/>
            </a:pPr>
            <a:endParaRPr sz="1800" i="1"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1800" b="1" i="1" dirty="0">
                <a:solidFill>
                  <a:schemeClr val="dk1"/>
                </a:solidFill>
                <a:latin typeface="+mj-lt"/>
                <a:ea typeface="Calibri"/>
                <a:cs typeface="Calibri"/>
                <a:sym typeface="Calibri"/>
              </a:rPr>
              <a:t>Stock media provided by</a:t>
            </a:r>
            <a:r>
              <a:rPr lang="en-US" sz="1800" i="1" dirty="0">
                <a:solidFill>
                  <a:schemeClr val="dk1"/>
                </a:solidFill>
                <a:latin typeface="+mj-lt"/>
                <a:ea typeface="Calibri"/>
                <a:cs typeface="Calibri"/>
                <a:sym typeface="Calibri"/>
              </a:rPr>
              <a:t>: </a:t>
            </a:r>
            <a:br>
              <a:rPr lang="en-US" sz="1800" i="1" dirty="0">
                <a:solidFill>
                  <a:schemeClr val="dk1"/>
                </a:solidFill>
                <a:latin typeface="+mj-lt"/>
                <a:ea typeface="Calibri"/>
                <a:cs typeface="Calibri"/>
                <a:sym typeface="Calibri"/>
              </a:rPr>
            </a:br>
            <a:r>
              <a:rPr lang="en-US" sz="1800" dirty="0">
                <a:solidFill>
                  <a:schemeClr val="dk1"/>
                </a:solidFill>
                <a:latin typeface="+mj-lt"/>
                <a:ea typeface="Calibri"/>
                <a:cs typeface="Calibri"/>
                <a:sym typeface="Calibri"/>
              </a:rPr>
              <a:t>Getty Images Inc., </a:t>
            </a:r>
            <a:r>
              <a:rPr lang="en-US" sz="1800" dirty="0" err="1">
                <a:solidFill>
                  <a:schemeClr val="dk1"/>
                </a:solidFill>
                <a:latin typeface="+mj-lt"/>
                <a:ea typeface="Calibri"/>
                <a:cs typeface="Calibri"/>
                <a:sym typeface="Calibri"/>
              </a:rPr>
              <a:t>Envato</a:t>
            </a:r>
            <a:r>
              <a:rPr lang="en-US" sz="1800" dirty="0">
                <a:solidFill>
                  <a:schemeClr val="dk1"/>
                </a:solidFill>
                <a:latin typeface="+mj-lt"/>
                <a:ea typeface="Calibri"/>
                <a:cs typeface="Calibri"/>
                <a:sym typeface="Calibri"/>
              </a:rPr>
              <a:t> Elements</a:t>
            </a:r>
            <a:endParaRPr sz="2100" b="0" u="none" strike="noStrike" cap="none" dirty="0">
              <a:solidFill>
                <a:schemeClr val="dk1"/>
              </a:solidFill>
              <a:latin typeface="+mj-lt"/>
              <a:ea typeface="Calibri"/>
              <a:cs typeface="Calibri"/>
              <a:sym typeface="Calibri"/>
            </a:endParaRPr>
          </a:p>
        </p:txBody>
      </p:sp>
      <p:pic>
        <p:nvPicPr>
          <p:cNvPr id="704" name="Google Shape;704;gaabb6530bf_0_18">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0" y="-11325"/>
            <a:ext cx="5425300" cy="5869199"/>
          </a:xfrm>
          <a:prstGeom prst="rect">
            <a:avLst/>
          </a:prstGeom>
          <a:noFill/>
          <a:ln>
            <a:noFill/>
          </a:ln>
        </p:spPr>
      </p:pic>
      <p:sp>
        <p:nvSpPr>
          <p:cNvPr id="7" name="Google Shape;102;p2">
            <a:extLst>
              <a:ext uri="{FF2B5EF4-FFF2-40B4-BE49-F238E27FC236}">
                <a16:creationId xmlns:a16="http://schemas.microsoft.com/office/drawing/2014/main" id="{ACA77C39-4FA3-42E3-B63E-3468718AE1C0}"/>
              </a:ext>
            </a:extLst>
          </p:cNvPr>
          <p:cNvSpPr txBox="1"/>
          <p:nvPr/>
        </p:nvSpPr>
        <p:spPr>
          <a:xfrm>
            <a:off x="15062" y="5882774"/>
            <a:ext cx="6334648"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EVERYDAY ERGONOMICS: </a:t>
            </a:r>
            <a:endParaRPr lang="en-US" sz="28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800" b="1" i="1" u="none" strike="noStrike" cap="none" dirty="0">
                <a:solidFill>
                  <a:schemeClr val="lt1"/>
                </a:solidFill>
                <a:latin typeface="Verdana"/>
                <a:ea typeface="Verdana"/>
                <a:cs typeface="Arial"/>
                <a:sym typeface="Verdana"/>
              </a:rPr>
              <a:t>conclusion</a:t>
            </a:r>
            <a:endParaRPr sz="1400" b="0" i="0" u="none" strike="noStrike" cap="none" dirty="0">
              <a:solidFill>
                <a:srgbClr val="000000"/>
              </a:solidFill>
              <a:latin typeface="Arial"/>
              <a:ea typeface="Arial"/>
              <a:cs typeface="Arial"/>
              <a:sym typeface="Arial"/>
            </a:endParaRPr>
          </a:p>
        </p:txBody>
      </p:sp>
      <p:pic>
        <p:nvPicPr>
          <p:cNvPr id="8" name="Picture 7" descr="Module 4">
            <a:extLst>
              <a:ext uri="{FF2B5EF4-FFF2-40B4-BE49-F238E27FC236}">
                <a16:creationId xmlns:a16="http://schemas.microsoft.com/office/drawing/2014/main" id="{A630E0AF-0800-43E3-BB99-2C0E3FD38D62}"/>
              </a:ext>
            </a:extLst>
          </p:cNvPr>
          <p:cNvPicPr>
            <a:picLocks noChangeAspect="1"/>
          </p:cNvPicPr>
          <p:nvPr/>
        </p:nvPicPr>
        <p:blipFill>
          <a:blip r:embed="rId4"/>
          <a:stretch>
            <a:fillRect/>
          </a:stretch>
        </p:blipFill>
        <p:spPr>
          <a:xfrm>
            <a:off x="8146875" y="5895191"/>
            <a:ext cx="4008001" cy="982353"/>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0955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CAC13275-D730-7ECD-A797-5935218FD031}"/>
              </a:ext>
            </a:extLst>
          </p:cNvPr>
          <p:cNvSpPr txBox="1">
            <a:spLocks/>
          </p:cNvSpPr>
          <p:nvPr/>
        </p:nvSpPr>
        <p:spPr>
          <a:xfrm>
            <a:off x="5719156" y="276989"/>
            <a:ext cx="6274350" cy="804669"/>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mj-lt"/>
              </a:rPr>
              <a:t>Prevention is Key!</a:t>
            </a:r>
          </a:p>
        </p:txBody>
      </p:sp>
      <p:sp>
        <p:nvSpPr>
          <p:cNvPr id="104" name="Google Shape;104;p2"/>
          <p:cNvSpPr txBox="1"/>
          <p:nvPr/>
        </p:nvSpPr>
        <p:spPr>
          <a:xfrm>
            <a:off x="5719156" y="1026576"/>
            <a:ext cx="6274351" cy="5032106"/>
          </a:xfrm>
          <a:prstGeom prst="rect">
            <a:avLst/>
          </a:prstGeom>
          <a:noFill/>
          <a:ln>
            <a:noFill/>
          </a:ln>
        </p:spPr>
        <p:txBody>
          <a:bodyPr spcFirstLastPara="1" wrap="square" lIns="91425" tIns="45700" rIns="91425" bIns="45700" anchor="t" anchorCtr="0">
            <a:spAutoFit/>
          </a:bodyPr>
          <a:lstStyle/>
          <a:p>
            <a:r>
              <a:rPr lang="en-US" sz="1700" dirty="0"/>
              <a:t>As we discuss ergonomics, it is important to understand that preventing MSDs is the best course of action, instead of trying to push through the pain and receiving treatment after developing them. Keep in mind that every job has multiple ergonomic risk factors, and ergonomics should be considered as a way to prevent work-related MSDs. This includes just sitting or standing at a desk performing work on a computer!  </a:t>
            </a:r>
          </a:p>
          <a:p>
            <a:endParaRPr lang="en-US" sz="1050" dirty="0"/>
          </a:p>
          <a:p>
            <a:r>
              <a:rPr lang="en-US" sz="1700" dirty="0"/>
              <a:t>A computer workstation will be the focus of the subsequent modules in this training course. If you sit or stand at a workstation for more than 2 hours for your job, the information in this course will be beneficial to you. However, even if you don’t work at a computer, the sitting and standing postural alignments that will be discussed are relevant to other jobs outside of computer work. </a:t>
            </a:r>
          </a:p>
          <a:p>
            <a:endParaRPr lang="en-US" sz="1050" dirty="0"/>
          </a:p>
          <a:p>
            <a:r>
              <a:rPr lang="en-US" sz="1700" dirty="0"/>
              <a:t>To access Oregon OSHA’s resources about ergonomics in job types not associated with a computer workstation, please visit our </a:t>
            </a:r>
            <a:r>
              <a:rPr lang="en-US" sz="1700" dirty="0">
                <a:hlinkClick r:id="rId3"/>
              </a:rPr>
              <a:t>webpage</a:t>
            </a:r>
            <a:r>
              <a:rPr lang="en-US" sz="1700" dirty="0"/>
              <a:t>.</a:t>
            </a:r>
          </a:p>
        </p:txBody>
      </p:sp>
      <p:pic>
        <p:nvPicPr>
          <p:cNvPr id="5" name="Picture 4">
            <a:extLst>
              <a:ext uri="{FF2B5EF4-FFF2-40B4-BE49-F238E27FC236}">
                <a16:creationId xmlns:a16="http://schemas.microsoft.com/office/drawing/2014/main" id="{4C444ACC-30DD-4F65-8632-D8758BA7C548}"/>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10567" y="15851"/>
            <a:ext cx="5492714" cy="5900141"/>
          </a:xfrm>
          <a:prstGeom prst="rect">
            <a:avLst/>
          </a:prstGeom>
        </p:spPr>
      </p:pic>
      <p:sp>
        <p:nvSpPr>
          <p:cNvPr id="102" name="Google Shape;102;p2"/>
          <p:cNvSpPr txBox="1"/>
          <p:nvPr/>
        </p:nvSpPr>
        <p:spPr>
          <a:xfrm>
            <a:off x="50231" y="5941389"/>
            <a:ext cx="6334648"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EVERYDAY ERGONOMICS: </a:t>
            </a:r>
            <a:endParaRPr lang="en-US" sz="28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800" b="1" i="1" dirty="0">
                <a:solidFill>
                  <a:schemeClr val="lt1"/>
                </a:solidFill>
                <a:latin typeface="Verdana"/>
                <a:ea typeface="Verdana"/>
                <a:sym typeface="Verdana"/>
              </a:rPr>
              <a:t>introduction</a:t>
            </a:r>
            <a:endParaRPr sz="1400" b="0" i="0" u="none" strike="noStrike" cap="none" dirty="0">
              <a:solidFill>
                <a:srgbClr val="000000"/>
              </a:solidFill>
              <a:latin typeface="Arial"/>
              <a:ea typeface="Arial"/>
              <a:cs typeface="Arial"/>
              <a:sym typeface="Arial"/>
            </a:endParaRPr>
          </a:p>
        </p:txBody>
      </p:sp>
      <p:pic>
        <p:nvPicPr>
          <p:cNvPr id="4" name="Picture 3" descr="Module 1">
            <a:extLst>
              <a:ext uri="{FF2B5EF4-FFF2-40B4-BE49-F238E27FC236}">
                <a16:creationId xmlns:a16="http://schemas.microsoft.com/office/drawing/2014/main" id="{3676CD5A-4C84-4FFF-9B7E-6D125CA0836A}"/>
              </a:ext>
            </a:extLst>
          </p:cNvPr>
          <p:cNvPicPr>
            <a:picLocks noChangeAspect="1"/>
          </p:cNvPicPr>
          <p:nvPr/>
        </p:nvPicPr>
        <p:blipFill>
          <a:blip r:embed="rId5"/>
          <a:stretch>
            <a:fillRect/>
          </a:stretch>
        </p:blipFill>
        <p:spPr>
          <a:xfrm>
            <a:off x="8186571" y="5926346"/>
            <a:ext cx="3976715" cy="974685"/>
          </a:xfrm>
          <a:prstGeom prst="rect">
            <a:avLst/>
          </a:prstGeom>
        </p:spPr>
      </p:pic>
    </p:spTree>
    <p:extLst>
      <p:ext uri="{BB962C8B-B14F-4D97-AF65-F5344CB8AC3E}">
        <p14:creationId xmlns:p14="http://schemas.microsoft.com/office/powerpoint/2010/main" val="31285522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0955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153732FB-5A6B-C0A8-F51B-D125BB1964F9}"/>
              </a:ext>
            </a:extLst>
          </p:cNvPr>
          <p:cNvSpPr txBox="1">
            <a:spLocks/>
          </p:cNvSpPr>
          <p:nvPr/>
        </p:nvSpPr>
        <p:spPr>
          <a:xfrm>
            <a:off x="5719156" y="276989"/>
            <a:ext cx="6274350" cy="804669"/>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mj-lt"/>
              </a:rPr>
              <a:t>Persistent Symptoms of MSDs</a:t>
            </a:r>
          </a:p>
        </p:txBody>
      </p:sp>
      <p:sp>
        <p:nvSpPr>
          <p:cNvPr id="104" name="Google Shape;104;p2"/>
          <p:cNvSpPr txBox="1"/>
          <p:nvPr/>
        </p:nvSpPr>
        <p:spPr>
          <a:xfrm>
            <a:off x="5719156" y="1026569"/>
            <a:ext cx="6274351" cy="3970277"/>
          </a:xfrm>
          <a:prstGeom prst="rect">
            <a:avLst/>
          </a:prstGeom>
          <a:noFill/>
          <a:ln>
            <a:noFill/>
          </a:ln>
        </p:spPr>
        <p:txBody>
          <a:bodyPr spcFirstLastPara="1" wrap="square" lIns="91425" tIns="45700" rIns="91425" bIns="45700" anchor="t" anchorCtr="0">
            <a:spAutoFit/>
          </a:bodyPr>
          <a:lstStyle/>
          <a:p>
            <a:r>
              <a:rPr lang="en-US" sz="1800" dirty="0"/>
              <a:t>If there are persistent symptoms, recovery is difficult or impossible to achieve because the continual presence of symptoms and pain does not allow the body to rest and recover. </a:t>
            </a:r>
          </a:p>
          <a:p>
            <a:endParaRPr lang="en-US" sz="1800" dirty="0"/>
          </a:p>
          <a:p>
            <a:r>
              <a:rPr lang="en-US" sz="1800" dirty="0"/>
              <a:t>Just like in our definition of ergonomics, the goal is to have the best fit between job and worker, ideally right from the start. However, if you notice discomfort or pain in tasks that you are doing or positions you are holding - stop. Try to fix the issue immediately by implementing proper ergonomics. If you continue to “push through” or ignore the pain or discomfort, it can lead to injury. If the issue is not corrected, the symptoms can turn into persistent, chronic, long-term pain and/or a serious injury.</a:t>
            </a:r>
          </a:p>
        </p:txBody>
      </p:sp>
      <p:pic>
        <p:nvPicPr>
          <p:cNvPr id="5" name="Picture 4">
            <a:extLst>
              <a:ext uri="{FF2B5EF4-FFF2-40B4-BE49-F238E27FC236}">
                <a16:creationId xmlns:a16="http://schemas.microsoft.com/office/drawing/2014/main" id="{4C444ACC-30DD-4F65-8632-D8758BA7C548}"/>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10567" y="15851"/>
            <a:ext cx="5492714" cy="5900141"/>
          </a:xfrm>
          <a:prstGeom prst="rect">
            <a:avLst/>
          </a:prstGeom>
        </p:spPr>
      </p:pic>
      <p:sp>
        <p:nvSpPr>
          <p:cNvPr id="102" name="Google Shape;102;p2"/>
          <p:cNvSpPr txBox="1"/>
          <p:nvPr/>
        </p:nvSpPr>
        <p:spPr>
          <a:xfrm>
            <a:off x="50231" y="5941389"/>
            <a:ext cx="6334648"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EVERYDAY ERGONOMICS: </a:t>
            </a:r>
            <a:endParaRPr lang="en-US" sz="28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800" b="1" i="1" dirty="0">
                <a:solidFill>
                  <a:schemeClr val="lt1"/>
                </a:solidFill>
                <a:latin typeface="Verdana"/>
                <a:ea typeface="Verdana"/>
                <a:sym typeface="Verdana"/>
              </a:rPr>
              <a:t>introduction</a:t>
            </a:r>
            <a:endParaRPr sz="1400" b="0" i="0" u="none" strike="noStrike" cap="none" dirty="0">
              <a:solidFill>
                <a:srgbClr val="000000"/>
              </a:solidFill>
              <a:latin typeface="Arial"/>
              <a:ea typeface="Arial"/>
              <a:cs typeface="Arial"/>
              <a:sym typeface="Arial"/>
            </a:endParaRPr>
          </a:p>
        </p:txBody>
      </p:sp>
      <p:pic>
        <p:nvPicPr>
          <p:cNvPr id="4" name="Picture 3" descr="Module 1">
            <a:extLst>
              <a:ext uri="{FF2B5EF4-FFF2-40B4-BE49-F238E27FC236}">
                <a16:creationId xmlns:a16="http://schemas.microsoft.com/office/drawing/2014/main" id="{3676CD5A-4C84-4FFF-9B7E-6D125CA0836A}"/>
              </a:ext>
            </a:extLst>
          </p:cNvPr>
          <p:cNvPicPr>
            <a:picLocks noChangeAspect="1"/>
          </p:cNvPicPr>
          <p:nvPr/>
        </p:nvPicPr>
        <p:blipFill>
          <a:blip r:embed="rId4"/>
          <a:stretch>
            <a:fillRect/>
          </a:stretch>
        </p:blipFill>
        <p:spPr>
          <a:xfrm>
            <a:off x="8186571" y="5926346"/>
            <a:ext cx="3976715" cy="974685"/>
          </a:xfrm>
          <a:prstGeom prst="rect">
            <a:avLst/>
          </a:prstGeom>
        </p:spPr>
      </p:pic>
    </p:spTree>
    <p:extLst>
      <p:ext uri="{BB962C8B-B14F-4D97-AF65-F5344CB8AC3E}">
        <p14:creationId xmlns:p14="http://schemas.microsoft.com/office/powerpoint/2010/main" val="15758447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0955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311AB5CD-1D1C-5ADB-DD08-8E96C4725D45}"/>
              </a:ext>
            </a:extLst>
          </p:cNvPr>
          <p:cNvSpPr txBox="1">
            <a:spLocks/>
          </p:cNvSpPr>
          <p:nvPr/>
        </p:nvSpPr>
        <p:spPr>
          <a:xfrm>
            <a:off x="5719156" y="276989"/>
            <a:ext cx="6274350" cy="804669"/>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mj-lt"/>
              </a:rPr>
              <a:t>Effects of MSDs in the Workplace</a:t>
            </a:r>
          </a:p>
        </p:txBody>
      </p:sp>
      <p:sp>
        <p:nvSpPr>
          <p:cNvPr id="104" name="Google Shape;104;p2"/>
          <p:cNvSpPr txBox="1"/>
          <p:nvPr/>
        </p:nvSpPr>
        <p:spPr>
          <a:xfrm>
            <a:off x="5719156" y="1037588"/>
            <a:ext cx="6274351" cy="4524275"/>
          </a:xfrm>
          <a:prstGeom prst="rect">
            <a:avLst/>
          </a:prstGeom>
          <a:noFill/>
          <a:ln>
            <a:noFill/>
          </a:ln>
        </p:spPr>
        <p:txBody>
          <a:bodyPr spcFirstLastPara="1" wrap="square" lIns="91425" tIns="45700" rIns="91425" bIns="45700" anchor="t" anchorCtr="0">
            <a:spAutoFit/>
          </a:bodyPr>
          <a:lstStyle/>
          <a:p>
            <a:r>
              <a:rPr lang="en-US" sz="1800" dirty="0"/>
              <a:t>If work is performed in awkward postures or with excessive effort, the worker may experience fatigue and discomfort. Under these conditions, muscles, tendons, ligaments, nerves, and blood vessels can be damaged. </a:t>
            </a:r>
          </a:p>
          <a:p>
            <a:endParaRPr lang="en-US" sz="1800" dirty="0"/>
          </a:p>
          <a:p>
            <a:r>
              <a:rPr lang="en-US" sz="1800" dirty="0"/>
              <a:t>Injuries can also increase the cost of doing business both directly and indirectly: </a:t>
            </a:r>
          </a:p>
          <a:p>
            <a:endParaRPr lang="en-US" sz="1800" dirty="0"/>
          </a:p>
          <a:p>
            <a:pPr marL="285750" indent="-285750">
              <a:buFont typeface="Arial" panose="020B0604020202020204" pitchFamily="34" charset="0"/>
              <a:buChar char="•"/>
            </a:pPr>
            <a:r>
              <a:rPr lang="en-US" sz="1800" dirty="0"/>
              <a:t>Direct costs may include medical services and higher workers’ compensation premiums. </a:t>
            </a:r>
          </a:p>
          <a:p>
            <a:pPr marL="285750" indent="-285750">
              <a:buFont typeface="Arial" panose="020B0604020202020204" pitchFamily="34" charset="0"/>
              <a:buChar char="•"/>
            </a:pPr>
            <a:r>
              <a:rPr lang="en-US" sz="1800" dirty="0"/>
              <a:t>Indirect costs may occur from increased employee turnover, absenteeism, and retraining. Productivity, product quality, and employee morale may also suffer. </a:t>
            </a:r>
          </a:p>
          <a:p>
            <a:endParaRPr lang="en-US" sz="1800" dirty="0"/>
          </a:p>
          <a:p>
            <a:r>
              <a:rPr lang="en-US" sz="1800" dirty="0"/>
              <a:t>Estimates indicate that the indirect costs associated with MSDs may be 4 to 10 times higher than the direct costs!</a:t>
            </a:r>
          </a:p>
        </p:txBody>
      </p:sp>
      <p:pic>
        <p:nvPicPr>
          <p:cNvPr id="5" name="Picture 4">
            <a:extLst>
              <a:ext uri="{FF2B5EF4-FFF2-40B4-BE49-F238E27FC236}">
                <a16:creationId xmlns:a16="http://schemas.microsoft.com/office/drawing/2014/main" id="{4C444ACC-30DD-4F65-8632-D8758BA7C548}"/>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10567" y="15851"/>
            <a:ext cx="5492714" cy="5900141"/>
          </a:xfrm>
          <a:prstGeom prst="rect">
            <a:avLst/>
          </a:prstGeom>
        </p:spPr>
      </p:pic>
      <p:sp>
        <p:nvSpPr>
          <p:cNvPr id="102" name="Google Shape;102;p2"/>
          <p:cNvSpPr txBox="1"/>
          <p:nvPr/>
        </p:nvSpPr>
        <p:spPr>
          <a:xfrm>
            <a:off x="50231" y="5941389"/>
            <a:ext cx="6334648"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EVERYDAY ERGONOMICS: </a:t>
            </a:r>
            <a:endParaRPr lang="en-US" sz="28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800" b="1" i="1" dirty="0">
                <a:solidFill>
                  <a:schemeClr val="lt1"/>
                </a:solidFill>
                <a:latin typeface="Verdana"/>
                <a:ea typeface="Verdana"/>
                <a:sym typeface="Verdana"/>
              </a:rPr>
              <a:t>introduction</a:t>
            </a:r>
            <a:endParaRPr sz="1400" b="0" i="0" u="none" strike="noStrike" cap="none" dirty="0">
              <a:solidFill>
                <a:srgbClr val="000000"/>
              </a:solidFill>
              <a:latin typeface="Arial"/>
              <a:ea typeface="Arial"/>
              <a:cs typeface="Arial"/>
              <a:sym typeface="Arial"/>
            </a:endParaRPr>
          </a:p>
        </p:txBody>
      </p:sp>
      <p:pic>
        <p:nvPicPr>
          <p:cNvPr id="4" name="Picture 3" descr="Module 1">
            <a:extLst>
              <a:ext uri="{FF2B5EF4-FFF2-40B4-BE49-F238E27FC236}">
                <a16:creationId xmlns:a16="http://schemas.microsoft.com/office/drawing/2014/main" id="{3676CD5A-4C84-4FFF-9B7E-6D125CA0836A}"/>
              </a:ext>
            </a:extLst>
          </p:cNvPr>
          <p:cNvPicPr>
            <a:picLocks noChangeAspect="1"/>
          </p:cNvPicPr>
          <p:nvPr/>
        </p:nvPicPr>
        <p:blipFill>
          <a:blip r:embed="rId4"/>
          <a:stretch>
            <a:fillRect/>
          </a:stretch>
        </p:blipFill>
        <p:spPr>
          <a:xfrm>
            <a:off x="8186571" y="5926346"/>
            <a:ext cx="3976715" cy="974685"/>
          </a:xfrm>
          <a:prstGeom prst="rect">
            <a:avLst/>
          </a:prstGeom>
        </p:spPr>
      </p:pic>
    </p:spTree>
    <p:extLst>
      <p:ext uri="{BB962C8B-B14F-4D97-AF65-F5344CB8AC3E}">
        <p14:creationId xmlns:p14="http://schemas.microsoft.com/office/powerpoint/2010/main" val="14993465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0955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1CA5187B-0349-60BB-DE95-3208214DD818}"/>
              </a:ext>
            </a:extLst>
          </p:cNvPr>
          <p:cNvSpPr txBox="1">
            <a:spLocks/>
          </p:cNvSpPr>
          <p:nvPr/>
        </p:nvSpPr>
        <p:spPr>
          <a:xfrm>
            <a:off x="5719156" y="276989"/>
            <a:ext cx="6274350" cy="804669"/>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mj-lt"/>
              </a:rPr>
              <a:t>Ergonomics Just Makes Sense</a:t>
            </a:r>
          </a:p>
        </p:txBody>
      </p:sp>
      <p:sp>
        <p:nvSpPr>
          <p:cNvPr id="104" name="Google Shape;104;p2"/>
          <p:cNvSpPr txBox="1"/>
          <p:nvPr/>
        </p:nvSpPr>
        <p:spPr>
          <a:xfrm>
            <a:off x="5719156" y="1015556"/>
            <a:ext cx="6274351" cy="2585283"/>
          </a:xfrm>
          <a:prstGeom prst="rect">
            <a:avLst/>
          </a:prstGeom>
          <a:noFill/>
          <a:ln>
            <a:noFill/>
          </a:ln>
        </p:spPr>
        <p:txBody>
          <a:bodyPr spcFirstLastPara="1" wrap="square" lIns="91425" tIns="45700" rIns="91425" bIns="45700" anchor="t" anchorCtr="0">
            <a:spAutoFit/>
          </a:bodyPr>
          <a:lstStyle/>
          <a:p>
            <a:r>
              <a:rPr lang="en-US" sz="1800" dirty="0"/>
              <a:t>In 2018 alone, there were over 272,000 cases of MSDs </a:t>
            </a:r>
            <a:r>
              <a:rPr lang="en-US" sz="1800" dirty="0">
                <a:hlinkClick r:id="rId3"/>
              </a:rPr>
              <a:t>reported</a:t>
            </a:r>
            <a:r>
              <a:rPr lang="en-US" sz="1800" baseline="30000" dirty="0"/>
              <a:t> </a:t>
            </a:r>
            <a:r>
              <a:rPr lang="en-US" sz="1800" dirty="0"/>
              <a:t>in the U.S. private sector, resulting in an average of 12 days away from work in each case!  </a:t>
            </a:r>
          </a:p>
          <a:p>
            <a:endParaRPr lang="en-US" sz="1800" dirty="0"/>
          </a:p>
          <a:p>
            <a:r>
              <a:rPr lang="en-US" sz="1800" dirty="0"/>
              <a:t>Taking into consideration the additional costs, lost days of work, and all the pain associated with work-related MSDs, it makes sense to spend time learning about ergonomics. If you put proper ergonomics into practice, you will prevent MSDs and avoid the extra costs and missed work!</a:t>
            </a:r>
          </a:p>
        </p:txBody>
      </p:sp>
      <p:pic>
        <p:nvPicPr>
          <p:cNvPr id="5" name="Picture 4">
            <a:extLst>
              <a:ext uri="{FF2B5EF4-FFF2-40B4-BE49-F238E27FC236}">
                <a16:creationId xmlns:a16="http://schemas.microsoft.com/office/drawing/2014/main" id="{4C444ACC-30DD-4F65-8632-D8758BA7C548}"/>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10567" y="15851"/>
            <a:ext cx="5492714" cy="5900141"/>
          </a:xfrm>
          <a:prstGeom prst="rect">
            <a:avLst/>
          </a:prstGeom>
        </p:spPr>
      </p:pic>
      <p:sp>
        <p:nvSpPr>
          <p:cNvPr id="102" name="Google Shape;102;p2"/>
          <p:cNvSpPr txBox="1"/>
          <p:nvPr/>
        </p:nvSpPr>
        <p:spPr>
          <a:xfrm>
            <a:off x="50231" y="5941389"/>
            <a:ext cx="5453050"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EVERYDAY ERGONOMICS: </a:t>
            </a:r>
            <a:endParaRPr lang="en-US" sz="28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800" b="1" i="1" dirty="0">
                <a:solidFill>
                  <a:schemeClr val="lt1"/>
                </a:solidFill>
                <a:latin typeface="Verdana"/>
                <a:ea typeface="Verdana"/>
                <a:sym typeface="Verdana"/>
              </a:rPr>
              <a:t>introduction</a:t>
            </a:r>
            <a:endParaRPr sz="1400" b="0" i="0" u="none" strike="noStrike" cap="none" dirty="0">
              <a:solidFill>
                <a:srgbClr val="000000"/>
              </a:solidFill>
              <a:latin typeface="Arial"/>
              <a:ea typeface="Arial"/>
              <a:cs typeface="Arial"/>
              <a:sym typeface="Arial"/>
            </a:endParaRPr>
          </a:p>
        </p:txBody>
      </p:sp>
      <p:pic>
        <p:nvPicPr>
          <p:cNvPr id="4" name="Picture 3" descr="Module 1">
            <a:extLst>
              <a:ext uri="{FF2B5EF4-FFF2-40B4-BE49-F238E27FC236}">
                <a16:creationId xmlns:a16="http://schemas.microsoft.com/office/drawing/2014/main" id="{3676CD5A-4C84-4FFF-9B7E-6D125CA0836A}"/>
              </a:ext>
            </a:extLst>
          </p:cNvPr>
          <p:cNvPicPr>
            <a:picLocks noChangeAspect="1"/>
          </p:cNvPicPr>
          <p:nvPr/>
        </p:nvPicPr>
        <p:blipFill>
          <a:blip r:embed="rId5"/>
          <a:stretch>
            <a:fillRect/>
          </a:stretch>
        </p:blipFill>
        <p:spPr>
          <a:xfrm>
            <a:off x="8186571" y="5926346"/>
            <a:ext cx="3976715" cy="974685"/>
          </a:xfrm>
          <a:prstGeom prst="rect">
            <a:avLst/>
          </a:prstGeom>
        </p:spPr>
      </p:pic>
    </p:spTree>
    <p:extLst>
      <p:ext uri="{BB962C8B-B14F-4D97-AF65-F5344CB8AC3E}">
        <p14:creationId xmlns:p14="http://schemas.microsoft.com/office/powerpoint/2010/main" val="3991369613"/>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5874</TotalTime>
  <Words>5429</Words>
  <Application>Microsoft Office PowerPoint</Application>
  <PresentationFormat>Widescreen</PresentationFormat>
  <Paragraphs>543</Paragraphs>
  <Slides>56</Slides>
  <Notes>56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56</vt:i4>
      </vt:variant>
    </vt:vector>
  </HeadingPairs>
  <TitlesOfParts>
    <vt:vector size="60" baseType="lpstr">
      <vt:lpstr>Arial</vt:lpstr>
      <vt:lpstr>Calibri</vt:lpstr>
      <vt:lpstr>Verdana</vt:lpstr>
      <vt:lpstr>Office Theme</vt:lpstr>
      <vt:lpstr>EVERYDAY ERGONOMICS</vt:lpstr>
      <vt:lpstr>Disclaimer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Aubol Zachary T</dc:creator>
  <cp:lastModifiedBy>STEVENS Tammi E * DCBS</cp:lastModifiedBy>
  <cp:revision>196</cp:revision>
  <dcterms:created xsi:type="dcterms:W3CDTF">2018-12-06T15:15:36Z</dcterms:created>
  <dcterms:modified xsi:type="dcterms:W3CDTF">2025-04-23T12:37:22Z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09b73270-2993-4076-be47-9c78f42a1e84_Enabled">
    <vt:lpwstr>true</vt:lpwstr>
  </property>
  <property fmtid="{D5CDD505-2E9C-101B-9397-08002B2CF9AE}" pid="3" name="MSIP_Label_09b73270-2993-4076-be47-9c78f42a1e84_SetDate">
    <vt:lpwstr>2025-04-22T19:15:25Z</vt:lpwstr>
  </property>
  <property fmtid="{D5CDD505-2E9C-101B-9397-08002B2CF9AE}" pid="4" name="MSIP_Label_09b73270-2993-4076-be47-9c78f42a1e84_Method">
    <vt:lpwstr>Privileged</vt:lpwstr>
  </property>
  <property fmtid="{D5CDD505-2E9C-101B-9397-08002B2CF9AE}" pid="5" name="MSIP_Label_09b73270-2993-4076-be47-9c78f42a1e84_Name">
    <vt:lpwstr>Level 1 - Published (Items)</vt:lpwstr>
  </property>
  <property fmtid="{D5CDD505-2E9C-101B-9397-08002B2CF9AE}" pid="6" name="MSIP_Label_09b73270-2993-4076-be47-9c78f42a1e84_SiteId">
    <vt:lpwstr>aa3f6932-fa7c-47b4-a0ce-a598cad161cf</vt:lpwstr>
  </property>
  <property fmtid="{D5CDD505-2E9C-101B-9397-08002B2CF9AE}" pid="7" name="MSIP_Label_09b73270-2993-4076-be47-9c78f42a1e84_ActionId">
    <vt:lpwstr>1a3abd31-6c95-4744-8b9a-16f89ea6ad06</vt:lpwstr>
  </property>
  <property fmtid="{D5CDD505-2E9C-101B-9397-08002B2CF9AE}" pid="8" name="MSIP_Label_09b73270-2993-4076-be47-9c78f42a1e84_ContentBits">
    <vt:lpwstr>0</vt:lpwstr>
  </property>
  <property fmtid="{D5CDD505-2E9C-101B-9397-08002B2CF9AE}" pid="9" name="MSIP_Label_09b73270-2993-4076-be47-9c78f42a1e84_Tag">
    <vt:lpwstr>10, 0, 1, 1</vt:lpwstr>
  </property>
</Properties>
</file>