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315" r:id="rId3"/>
    <p:sldId id="348" r:id="rId4"/>
    <p:sldId id="391" r:id="rId5"/>
    <p:sldId id="350" r:id="rId6"/>
    <p:sldId id="351" r:id="rId7"/>
    <p:sldId id="352" r:id="rId8"/>
    <p:sldId id="353" r:id="rId9"/>
    <p:sldId id="354" r:id="rId10"/>
    <p:sldId id="355" r:id="rId11"/>
    <p:sldId id="356" r:id="rId12"/>
    <p:sldId id="357" r:id="rId13"/>
    <p:sldId id="358" r:id="rId14"/>
    <p:sldId id="359" r:id="rId15"/>
    <p:sldId id="309" r:id="rId16"/>
    <p:sldId id="322" r:id="rId17"/>
    <p:sldId id="282" r:id="rId18"/>
    <p:sldId id="361" r:id="rId19"/>
    <p:sldId id="360" r:id="rId20"/>
    <p:sldId id="362" r:id="rId21"/>
    <p:sldId id="365" r:id="rId22"/>
    <p:sldId id="366" r:id="rId23"/>
    <p:sldId id="363" r:id="rId24"/>
    <p:sldId id="367" r:id="rId25"/>
    <p:sldId id="368" r:id="rId26"/>
    <p:sldId id="364" r:id="rId27"/>
    <p:sldId id="369" r:id="rId28"/>
    <p:sldId id="370" r:id="rId29"/>
    <p:sldId id="310" r:id="rId30"/>
    <p:sldId id="334" r:id="rId31"/>
    <p:sldId id="290" r:id="rId32"/>
    <p:sldId id="371" r:id="rId33"/>
    <p:sldId id="372" r:id="rId34"/>
    <p:sldId id="373" r:id="rId35"/>
    <p:sldId id="374" r:id="rId36"/>
    <p:sldId id="311" r:id="rId37"/>
    <p:sldId id="293" r:id="rId38"/>
    <p:sldId id="294" r:id="rId39"/>
    <p:sldId id="375" r:id="rId40"/>
    <p:sldId id="376" r:id="rId41"/>
    <p:sldId id="377" r:id="rId42"/>
    <p:sldId id="378" r:id="rId43"/>
    <p:sldId id="312" r:id="rId44"/>
    <p:sldId id="304" r:id="rId45"/>
    <p:sldId id="379" r:id="rId46"/>
    <p:sldId id="343" r:id="rId47"/>
    <p:sldId id="380" r:id="rId48"/>
    <p:sldId id="381" r:id="rId49"/>
    <p:sldId id="382" r:id="rId50"/>
    <p:sldId id="384" r:id="rId51"/>
    <p:sldId id="385" r:id="rId52"/>
    <p:sldId id="386" r:id="rId53"/>
    <p:sldId id="313" r:id="rId54"/>
    <p:sldId id="308" r:id="rId55"/>
    <p:sldId id="346" r:id="rId56"/>
    <p:sldId id="387" r:id="rId57"/>
    <p:sldId id="389" r:id="rId58"/>
    <p:sldId id="388" r:id="rId59"/>
    <p:sldId id="383" r:id="rId60"/>
    <p:sldId id="392" r:id="rId61"/>
    <p:sldId id="393" r:id="rId62"/>
    <p:sldId id="394" r:id="rId63"/>
    <p:sldId id="395" r:id="rId64"/>
    <p:sldId id="396" r:id="rId65"/>
    <p:sldId id="397" r:id="rId66"/>
    <p:sldId id="398" r:id="rId67"/>
    <p:sldId id="39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94602" autoAdjust="0"/>
  </p:normalViewPr>
  <p:slideViewPr>
    <p:cSldViewPr snapToGrid="0">
      <p:cViewPr varScale="1">
        <p:scale>
          <a:sx n="65" d="100"/>
          <a:sy n="65" d="100"/>
        </p:scale>
        <p:origin x="50" y="22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a:p>
        </p:txBody>
      </p:sp>
    </p:spTree>
    <p:extLst>
      <p:ext uri="{BB962C8B-B14F-4D97-AF65-F5344CB8AC3E}">
        <p14:creationId xmlns:p14="http://schemas.microsoft.com/office/powerpoint/2010/main" val="1449198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a:p>
        </p:txBody>
      </p:sp>
    </p:spTree>
    <p:extLst>
      <p:ext uri="{BB962C8B-B14F-4D97-AF65-F5344CB8AC3E}">
        <p14:creationId xmlns:p14="http://schemas.microsoft.com/office/powerpoint/2010/main" val="3841749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a:p>
        </p:txBody>
      </p:sp>
    </p:spTree>
    <p:extLst>
      <p:ext uri="{BB962C8B-B14F-4D97-AF65-F5344CB8AC3E}">
        <p14:creationId xmlns:p14="http://schemas.microsoft.com/office/powerpoint/2010/main" val="90635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a:p>
        </p:txBody>
      </p:sp>
    </p:spTree>
    <p:extLst>
      <p:ext uri="{BB962C8B-B14F-4D97-AF65-F5344CB8AC3E}">
        <p14:creationId xmlns:p14="http://schemas.microsoft.com/office/powerpoint/2010/main" val="419194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a:p>
        </p:txBody>
      </p:sp>
    </p:spTree>
    <p:extLst>
      <p:ext uri="{BB962C8B-B14F-4D97-AF65-F5344CB8AC3E}">
        <p14:creationId xmlns:p14="http://schemas.microsoft.com/office/powerpoint/2010/main" val="918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15850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https://vimeo.com/609933293</a:t>
            </a:r>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a:p>
        </p:txBody>
      </p:sp>
    </p:spTree>
    <p:extLst>
      <p:ext uri="{BB962C8B-B14F-4D97-AF65-F5344CB8AC3E}">
        <p14:creationId xmlns:p14="http://schemas.microsoft.com/office/powerpoint/2010/main" val="1364721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a:p>
        </p:txBody>
      </p:sp>
    </p:spTree>
    <p:extLst>
      <p:ext uri="{BB962C8B-B14F-4D97-AF65-F5344CB8AC3E}">
        <p14:creationId xmlns:p14="http://schemas.microsoft.com/office/powerpoint/2010/main" val="2477778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https://vimeo.com/609935015</a:t>
            </a:r>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a:p>
        </p:txBody>
      </p:sp>
    </p:spTree>
    <p:extLst>
      <p:ext uri="{BB962C8B-B14F-4D97-AF65-F5344CB8AC3E}">
        <p14:creationId xmlns:p14="http://schemas.microsoft.com/office/powerpoint/2010/main" val="2456629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a:p>
        </p:txBody>
      </p:sp>
    </p:spTree>
    <p:extLst>
      <p:ext uri="{BB962C8B-B14F-4D97-AF65-F5344CB8AC3E}">
        <p14:creationId xmlns:p14="http://schemas.microsoft.com/office/powerpoint/2010/main" val="382259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a:p>
        </p:txBody>
      </p:sp>
    </p:spTree>
    <p:extLst>
      <p:ext uri="{BB962C8B-B14F-4D97-AF65-F5344CB8AC3E}">
        <p14:creationId xmlns:p14="http://schemas.microsoft.com/office/powerpoint/2010/main" val="373606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https://vimeo.com/609936637</a:t>
            </a:r>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a:p>
        </p:txBody>
      </p:sp>
    </p:spTree>
    <p:extLst>
      <p:ext uri="{BB962C8B-B14F-4D97-AF65-F5344CB8AC3E}">
        <p14:creationId xmlns:p14="http://schemas.microsoft.com/office/powerpoint/2010/main" val="17014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a:p>
        </p:txBody>
      </p:sp>
    </p:spTree>
    <p:extLst>
      <p:ext uri="{BB962C8B-B14F-4D97-AF65-F5344CB8AC3E}">
        <p14:creationId xmlns:p14="http://schemas.microsoft.com/office/powerpoint/2010/main" val="386768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a:p>
        </p:txBody>
      </p:sp>
    </p:spTree>
    <p:extLst>
      <p:ext uri="{BB962C8B-B14F-4D97-AF65-F5344CB8AC3E}">
        <p14:creationId xmlns:p14="http://schemas.microsoft.com/office/powerpoint/2010/main" val="134258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https://vimeo.com/609938641</a:t>
            </a:r>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a:p>
        </p:txBody>
      </p:sp>
    </p:spTree>
    <p:extLst>
      <p:ext uri="{BB962C8B-B14F-4D97-AF65-F5344CB8AC3E}">
        <p14:creationId xmlns:p14="http://schemas.microsoft.com/office/powerpoint/2010/main" val="178130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a:p>
        </p:txBody>
      </p:sp>
    </p:spTree>
    <p:extLst>
      <p:ext uri="{BB962C8B-B14F-4D97-AF65-F5344CB8AC3E}">
        <p14:creationId xmlns:p14="http://schemas.microsoft.com/office/powerpoint/2010/main" val="2248648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a:p>
        </p:txBody>
      </p:sp>
    </p:spTree>
    <p:extLst>
      <p:ext uri="{BB962C8B-B14F-4D97-AF65-F5344CB8AC3E}">
        <p14:creationId xmlns:p14="http://schemas.microsoft.com/office/powerpoint/2010/main" val="3799796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https://vimeo.com/608762514?share=copy</a:t>
            </a:r>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a:p>
        </p:txBody>
      </p:sp>
    </p:spTree>
    <p:extLst>
      <p:ext uri="{BB962C8B-B14F-4D97-AF65-F5344CB8AC3E}">
        <p14:creationId xmlns:p14="http://schemas.microsoft.com/office/powerpoint/2010/main" val="286137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a:p>
        </p:txBody>
      </p:sp>
    </p:spTree>
    <p:extLst>
      <p:ext uri="{BB962C8B-B14F-4D97-AF65-F5344CB8AC3E}">
        <p14:creationId xmlns:p14="http://schemas.microsoft.com/office/powerpoint/2010/main" val="3851735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a:p>
        </p:txBody>
      </p:sp>
    </p:spTree>
    <p:extLst>
      <p:ext uri="{BB962C8B-B14F-4D97-AF65-F5344CB8AC3E}">
        <p14:creationId xmlns:p14="http://schemas.microsoft.com/office/powerpoint/2010/main" val="2301795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dirty="0"/>
          </a:p>
        </p:txBody>
      </p:sp>
    </p:spTree>
    <p:extLst>
      <p:ext uri="{BB962C8B-B14F-4D97-AF65-F5344CB8AC3E}">
        <p14:creationId xmlns:p14="http://schemas.microsoft.com/office/powerpoint/2010/main" val="341174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https://vimeo.com/609927261</a:t>
            </a:r>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https://vimeo.com/609944993</a:t>
            </a:r>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a:p>
        </p:txBody>
      </p:sp>
    </p:spTree>
    <p:extLst>
      <p:ext uri="{BB962C8B-B14F-4D97-AF65-F5344CB8AC3E}">
        <p14:creationId xmlns:p14="http://schemas.microsoft.com/office/powerpoint/2010/main" val="2359024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a:p>
        </p:txBody>
      </p:sp>
    </p:spTree>
    <p:extLst>
      <p:ext uri="{BB962C8B-B14F-4D97-AF65-F5344CB8AC3E}">
        <p14:creationId xmlns:p14="http://schemas.microsoft.com/office/powerpoint/2010/main" val="3663379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a:p>
        </p:txBody>
      </p:sp>
    </p:spTree>
    <p:extLst>
      <p:ext uri="{BB962C8B-B14F-4D97-AF65-F5344CB8AC3E}">
        <p14:creationId xmlns:p14="http://schemas.microsoft.com/office/powerpoint/2010/main" val="1605701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a:p>
        </p:txBody>
      </p:sp>
    </p:spTree>
    <p:extLst>
      <p:ext uri="{BB962C8B-B14F-4D97-AF65-F5344CB8AC3E}">
        <p14:creationId xmlns:p14="http://schemas.microsoft.com/office/powerpoint/2010/main" val="3533811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a:p>
        </p:txBody>
      </p:sp>
    </p:spTree>
    <p:extLst>
      <p:ext uri="{BB962C8B-B14F-4D97-AF65-F5344CB8AC3E}">
        <p14:creationId xmlns:p14="http://schemas.microsoft.com/office/powerpoint/2010/main" val="1680756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a:p>
        </p:txBody>
      </p:sp>
    </p:spTree>
    <p:extLst>
      <p:ext uri="{BB962C8B-B14F-4D97-AF65-F5344CB8AC3E}">
        <p14:creationId xmlns:p14="http://schemas.microsoft.com/office/powerpoint/2010/main" val="1698947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dirty="0"/>
          </a:p>
        </p:txBody>
      </p:sp>
    </p:spTree>
    <p:extLst>
      <p:ext uri="{BB962C8B-B14F-4D97-AF65-F5344CB8AC3E}">
        <p14:creationId xmlns:p14="http://schemas.microsoft.com/office/powerpoint/2010/main" val="1574637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https://vimeo.com/609952313</a:t>
            </a:r>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a:p>
        </p:txBody>
      </p:sp>
    </p:spTree>
    <p:extLst>
      <p:ext uri="{BB962C8B-B14F-4D97-AF65-F5344CB8AC3E}">
        <p14:creationId xmlns:p14="http://schemas.microsoft.com/office/powerpoint/2010/main" val="558313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a:p>
        </p:txBody>
      </p:sp>
    </p:spTree>
    <p:extLst>
      <p:ext uri="{BB962C8B-B14F-4D97-AF65-F5344CB8AC3E}">
        <p14:creationId xmlns:p14="http://schemas.microsoft.com/office/powerpoint/2010/main" val="2764348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a:p>
        </p:txBody>
      </p:sp>
    </p:spTree>
    <p:extLst>
      <p:ext uri="{BB962C8B-B14F-4D97-AF65-F5344CB8AC3E}">
        <p14:creationId xmlns:p14="http://schemas.microsoft.com/office/powerpoint/2010/main" val="86425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a:p>
        </p:txBody>
      </p:sp>
    </p:spTree>
    <p:extLst>
      <p:ext uri="{BB962C8B-B14F-4D97-AF65-F5344CB8AC3E}">
        <p14:creationId xmlns:p14="http://schemas.microsoft.com/office/powerpoint/2010/main" val="22280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a:p>
        </p:txBody>
      </p:sp>
    </p:spTree>
    <p:extLst>
      <p:ext uri="{BB962C8B-B14F-4D97-AF65-F5344CB8AC3E}">
        <p14:creationId xmlns:p14="http://schemas.microsoft.com/office/powerpoint/2010/main" val="597157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a:p>
        </p:txBody>
      </p:sp>
    </p:spTree>
    <p:extLst>
      <p:ext uri="{BB962C8B-B14F-4D97-AF65-F5344CB8AC3E}">
        <p14:creationId xmlns:p14="http://schemas.microsoft.com/office/powerpoint/2010/main" val="178877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https://vimeo.com/609954424</a:t>
            </a:r>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a:p>
        </p:txBody>
      </p:sp>
    </p:spTree>
    <p:extLst>
      <p:ext uri="{BB962C8B-B14F-4D97-AF65-F5344CB8AC3E}">
        <p14:creationId xmlns:p14="http://schemas.microsoft.com/office/powerpoint/2010/main" val="3463310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dirty="0"/>
          </a:p>
        </p:txBody>
      </p:sp>
    </p:spTree>
    <p:extLst>
      <p:ext uri="{BB962C8B-B14F-4D97-AF65-F5344CB8AC3E}">
        <p14:creationId xmlns:p14="http://schemas.microsoft.com/office/powerpoint/2010/main" val="2289049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a:p>
        </p:txBody>
      </p:sp>
    </p:spTree>
    <p:extLst>
      <p:ext uri="{BB962C8B-B14F-4D97-AF65-F5344CB8AC3E}">
        <p14:creationId xmlns:p14="http://schemas.microsoft.com/office/powerpoint/2010/main" val="3981629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a:p>
        </p:txBody>
      </p:sp>
    </p:spTree>
    <p:extLst>
      <p:ext uri="{BB962C8B-B14F-4D97-AF65-F5344CB8AC3E}">
        <p14:creationId xmlns:p14="http://schemas.microsoft.com/office/powerpoint/2010/main" val="2235901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a:p>
        </p:txBody>
      </p:sp>
    </p:spTree>
    <p:extLst>
      <p:ext uri="{BB962C8B-B14F-4D97-AF65-F5344CB8AC3E}">
        <p14:creationId xmlns:p14="http://schemas.microsoft.com/office/powerpoint/2010/main" val="4123823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a:p>
        </p:txBody>
      </p:sp>
    </p:spTree>
    <p:extLst>
      <p:ext uri="{BB962C8B-B14F-4D97-AF65-F5344CB8AC3E}">
        <p14:creationId xmlns:p14="http://schemas.microsoft.com/office/powerpoint/2010/main" val="555394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https://vimeo.com/609960314</a:t>
            </a:r>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a:p>
        </p:txBody>
      </p:sp>
    </p:spTree>
    <p:extLst>
      <p:ext uri="{BB962C8B-B14F-4D97-AF65-F5344CB8AC3E}">
        <p14:creationId xmlns:p14="http://schemas.microsoft.com/office/powerpoint/2010/main" val="10059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a:p>
        </p:txBody>
      </p:sp>
    </p:spTree>
    <p:extLst>
      <p:ext uri="{BB962C8B-B14F-4D97-AF65-F5344CB8AC3E}">
        <p14:creationId xmlns:p14="http://schemas.microsoft.com/office/powerpoint/2010/main" val="319320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a:p>
        </p:txBody>
      </p:sp>
    </p:spTree>
    <p:extLst>
      <p:ext uri="{BB962C8B-B14F-4D97-AF65-F5344CB8AC3E}">
        <p14:creationId xmlns:p14="http://schemas.microsoft.com/office/powerpoint/2010/main" val="3074458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https://vimeo.com/609968796</a:t>
            </a:r>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a:p>
        </p:txBody>
      </p:sp>
    </p:spTree>
    <p:extLst>
      <p:ext uri="{BB962C8B-B14F-4D97-AF65-F5344CB8AC3E}">
        <p14:creationId xmlns:p14="http://schemas.microsoft.com/office/powerpoint/2010/main" val="681998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a:p>
        </p:txBody>
      </p:sp>
    </p:spTree>
    <p:extLst>
      <p:ext uri="{BB962C8B-B14F-4D97-AF65-F5344CB8AC3E}">
        <p14:creationId xmlns:p14="http://schemas.microsoft.com/office/powerpoint/2010/main" val="3247573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a:p>
        </p:txBody>
      </p:sp>
    </p:spTree>
    <p:extLst>
      <p:ext uri="{BB962C8B-B14F-4D97-AF65-F5344CB8AC3E}">
        <p14:creationId xmlns:p14="http://schemas.microsoft.com/office/powerpoint/2010/main" val="767037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dirty="0"/>
          </a:p>
        </p:txBody>
      </p:sp>
    </p:spTree>
    <p:extLst>
      <p:ext uri="{BB962C8B-B14F-4D97-AF65-F5344CB8AC3E}">
        <p14:creationId xmlns:p14="http://schemas.microsoft.com/office/powerpoint/2010/main" val="3862673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https://vimeo.com/609974392</a:t>
            </a:r>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a:p>
        </p:txBody>
      </p:sp>
    </p:spTree>
    <p:extLst>
      <p:ext uri="{BB962C8B-B14F-4D97-AF65-F5344CB8AC3E}">
        <p14:creationId xmlns:p14="http://schemas.microsoft.com/office/powerpoint/2010/main" val="1304896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a:p>
        </p:txBody>
      </p:sp>
    </p:spTree>
    <p:extLst>
      <p:ext uri="{BB962C8B-B14F-4D97-AF65-F5344CB8AC3E}">
        <p14:creationId xmlns:p14="http://schemas.microsoft.com/office/powerpoint/2010/main" val="4250974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a:p>
        </p:txBody>
      </p:sp>
    </p:spTree>
    <p:extLst>
      <p:ext uri="{BB962C8B-B14F-4D97-AF65-F5344CB8AC3E}">
        <p14:creationId xmlns:p14="http://schemas.microsoft.com/office/powerpoint/2010/main" val="4095196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a:p>
        </p:txBody>
      </p:sp>
    </p:spTree>
    <p:extLst>
      <p:ext uri="{BB962C8B-B14F-4D97-AF65-F5344CB8AC3E}">
        <p14:creationId xmlns:p14="http://schemas.microsoft.com/office/powerpoint/2010/main" val="34691844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a:p>
        </p:txBody>
      </p:sp>
    </p:spTree>
    <p:extLst>
      <p:ext uri="{BB962C8B-B14F-4D97-AF65-F5344CB8AC3E}">
        <p14:creationId xmlns:p14="http://schemas.microsoft.com/office/powerpoint/2010/main" val="2840713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https://vimeo.com/609977523</a:t>
            </a:r>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a:p>
        </p:txBody>
      </p:sp>
    </p:spTree>
    <p:extLst>
      <p:ext uri="{BB962C8B-B14F-4D97-AF65-F5344CB8AC3E}">
        <p14:creationId xmlns:p14="http://schemas.microsoft.com/office/powerpoint/2010/main" val="207424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a:p>
        </p:txBody>
      </p:sp>
    </p:spTree>
    <p:extLst>
      <p:ext uri="{BB962C8B-B14F-4D97-AF65-F5344CB8AC3E}">
        <p14:creationId xmlns:p14="http://schemas.microsoft.com/office/powerpoint/2010/main" val="3610965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1C279-5955-40EE-DDB6-827CAE145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7DC17-6233-1327-CAC0-29721A0F9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1782A-934B-2F96-3322-F049DED9DF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20CB6E-C3E4-EFB3-9986-548F3ED6011F}"/>
              </a:ext>
            </a:extLst>
          </p:cNvPr>
          <p:cNvSpPr>
            <a:spLocks noGrp="1"/>
          </p:cNvSpPr>
          <p:nvPr>
            <p:ph type="sldNum" sz="quarter" idx="10"/>
          </p:nvPr>
        </p:nvSpPr>
        <p:spPr/>
        <p:txBody>
          <a:bodyPr/>
          <a:lstStyle/>
          <a:p>
            <a:fld id="{8EC85C37-6C2B-4768-B9CF-DA6AC56DD7F0}" type="slidenum">
              <a:rPr lang="en-US" smtClean="0"/>
              <a:t>60</a:t>
            </a:fld>
            <a:endParaRPr lang="en-US"/>
          </a:p>
        </p:txBody>
      </p:sp>
    </p:spTree>
    <p:extLst>
      <p:ext uri="{BB962C8B-B14F-4D97-AF65-F5344CB8AC3E}">
        <p14:creationId xmlns:p14="http://schemas.microsoft.com/office/powerpoint/2010/main" val="2035509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43F5B-2E9A-F01C-4485-B10ECBCB5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FF96C-57B1-BB0D-A5FA-38D442B4E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D6304-8E5C-0E75-6EB9-06B36A18DE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010AC9-EC4C-521C-964D-FAF404C16B27}"/>
              </a:ext>
            </a:extLst>
          </p:cNvPr>
          <p:cNvSpPr>
            <a:spLocks noGrp="1"/>
          </p:cNvSpPr>
          <p:nvPr>
            <p:ph type="sldNum" sz="quarter" idx="10"/>
          </p:nvPr>
        </p:nvSpPr>
        <p:spPr/>
        <p:txBody>
          <a:bodyPr/>
          <a:lstStyle/>
          <a:p>
            <a:fld id="{8EC85C37-6C2B-4768-B9CF-DA6AC56DD7F0}" type="slidenum">
              <a:rPr lang="en-US" smtClean="0"/>
              <a:t>61</a:t>
            </a:fld>
            <a:endParaRPr lang="en-US"/>
          </a:p>
        </p:txBody>
      </p:sp>
    </p:spTree>
    <p:extLst>
      <p:ext uri="{BB962C8B-B14F-4D97-AF65-F5344CB8AC3E}">
        <p14:creationId xmlns:p14="http://schemas.microsoft.com/office/powerpoint/2010/main" val="2478813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91FD-1123-E484-1006-FB96AB102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8BAA9-A574-234D-998E-3955438E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67D51-CD76-C6DC-EB38-ABBCF5C02F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0089C1-AFEC-70FE-613D-A84BF1DB18EC}"/>
              </a:ext>
            </a:extLst>
          </p:cNvPr>
          <p:cNvSpPr>
            <a:spLocks noGrp="1"/>
          </p:cNvSpPr>
          <p:nvPr>
            <p:ph type="sldNum" sz="quarter" idx="10"/>
          </p:nvPr>
        </p:nvSpPr>
        <p:spPr/>
        <p:txBody>
          <a:bodyPr/>
          <a:lstStyle/>
          <a:p>
            <a:fld id="{8EC85C37-6C2B-4768-B9CF-DA6AC56DD7F0}" type="slidenum">
              <a:rPr lang="en-US" smtClean="0"/>
              <a:t>62</a:t>
            </a:fld>
            <a:endParaRPr lang="en-US"/>
          </a:p>
        </p:txBody>
      </p:sp>
    </p:spTree>
    <p:extLst>
      <p:ext uri="{BB962C8B-B14F-4D97-AF65-F5344CB8AC3E}">
        <p14:creationId xmlns:p14="http://schemas.microsoft.com/office/powerpoint/2010/main" val="4221215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47C78-E5BB-322B-9E77-E4C34352A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1B9B3-7DA0-A1E7-E2FE-075F04B65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CA084-835F-9005-C9A1-269190A933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ED765A-279F-B6AF-2C66-B65D76F35D8B}"/>
              </a:ext>
            </a:extLst>
          </p:cNvPr>
          <p:cNvSpPr>
            <a:spLocks noGrp="1"/>
          </p:cNvSpPr>
          <p:nvPr>
            <p:ph type="sldNum" sz="quarter" idx="10"/>
          </p:nvPr>
        </p:nvSpPr>
        <p:spPr/>
        <p:txBody>
          <a:bodyPr/>
          <a:lstStyle/>
          <a:p>
            <a:fld id="{8EC85C37-6C2B-4768-B9CF-DA6AC56DD7F0}" type="slidenum">
              <a:rPr lang="en-US" smtClean="0"/>
              <a:t>63</a:t>
            </a:fld>
            <a:endParaRPr lang="en-US"/>
          </a:p>
        </p:txBody>
      </p:sp>
    </p:spTree>
    <p:extLst>
      <p:ext uri="{BB962C8B-B14F-4D97-AF65-F5344CB8AC3E}">
        <p14:creationId xmlns:p14="http://schemas.microsoft.com/office/powerpoint/2010/main" val="1682319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4D51A-433E-C1CC-7FBB-4522B5E38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14787-AD22-CC67-8B76-9A99C15F3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B5C02-98EF-BF6D-4708-2C6A6A8A9D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769CCC-CD04-F33D-2486-7DD65B965872}"/>
              </a:ext>
            </a:extLst>
          </p:cNvPr>
          <p:cNvSpPr>
            <a:spLocks noGrp="1"/>
          </p:cNvSpPr>
          <p:nvPr>
            <p:ph type="sldNum" sz="quarter" idx="10"/>
          </p:nvPr>
        </p:nvSpPr>
        <p:spPr/>
        <p:txBody>
          <a:bodyPr/>
          <a:lstStyle/>
          <a:p>
            <a:fld id="{8EC85C37-6C2B-4768-B9CF-DA6AC56DD7F0}" type="slidenum">
              <a:rPr lang="en-US" smtClean="0"/>
              <a:t>64</a:t>
            </a:fld>
            <a:endParaRPr lang="en-US"/>
          </a:p>
        </p:txBody>
      </p:sp>
    </p:spTree>
    <p:extLst>
      <p:ext uri="{BB962C8B-B14F-4D97-AF65-F5344CB8AC3E}">
        <p14:creationId xmlns:p14="http://schemas.microsoft.com/office/powerpoint/2010/main" val="3863144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B672-CA62-6A17-9D88-5C471EDA0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C3F77-73F2-DB49-04C3-A11EB3CF2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7FC18-1E41-EEE3-7175-A45E7268AD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1F979D-3256-92E7-E37A-36A666AA1E16}"/>
              </a:ext>
            </a:extLst>
          </p:cNvPr>
          <p:cNvSpPr>
            <a:spLocks noGrp="1"/>
          </p:cNvSpPr>
          <p:nvPr>
            <p:ph type="sldNum" sz="quarter" idx="10"/>
          </p:nvPr>
        </p:nvSpPr>
        <p:spPr/>
        <p:txBody>
          <a:bodyPr/>
          <a:lstStyle/>
          <a:p>
            <a:fld id="{8EC85C37-6C2B-4768-B9CF-DA6AC56DD7F0}" type="slidenum">
              <a:rPr lang="en-US" smtClean="0"/>
              <a:t>65</a:t>
            </a:fld>
            <a:endParaRPr lang="en-US"/>
          </a:p>
        </p:txBody>
      </p:sp>
    </p:spTree>
    <p:extLst>
      <p:ext uri="{BB962C8B-B14F-4D97-AF65-F5344CB8AC3E}">
        <p14:creationId xmlns:p14="http://schemas.microsoft.com/office/powerpoint/2010/main" val="2171799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129E-9526-604D-521C-1418B958D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3D0EA-6E0F-1648-612C-46F01E9A8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369F8-BF93-ACF1-88FE-9EE3C4A93D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7D275-4E5A-9D64-5EA3-67CB3465E26C}"/>
              </a:ext>
            </a:extLst>
          </p:cNvPr>
          <p:cNvSpPr>
            <a:spLocks noGrp="1"/>
          </p:cNvSpPr>
          <p:nvPr>
            <p:ph type="sldNum" sz="quarter" idx="10"/>
          </p:nvPr>
        </p:nvSpPr>
        <p:spPr/>
        <p:txBody>
          <a:bodyPr/>
          <a:lstStyle/>
          <a:p>
            <a:fld id="{8EC85C37-6C2B-4768-B9CF-DA6AC56DD7F0}" type="slidenum">
              <a:rPr lang="en-US" smtClean="0"/>
              <a:t>66</a:t>
            </a:fld>
            <a:endParaRPr lang="en-US"/>
          </a:p>
        </p:txBody>
      </p:sp>
    </p:spTree>
    <p:extLst>
      <p:ext uri="{BB962C8B-B14F-4D97-AF65-F5344CB8AC3E}">
        <p14:creationId xmlns:p14="http://schemas.microsoft.com/office/powerpoint/2010/main" val="41552850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F344-002E-2849-CD16-C1FE2BF99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A999-C48D-4655-8DD0-136D1EEAD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7E5E2-36FC-5664-1C88-3283359800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166FEA-D275-4A2E-7D68-E82A805601C7}"/>
              </a:ext>
            </a:extLst>
          </p:cNvPr>
          <p:cNvSpPr>
            <a:spLocks noGrp="1"/>
          </p:cNvSpPr>
          <p:nvPr>
            <p:ph type="sldNum" sz="quarter" idx="10"/>
          </p:nvPr>
        </p:nvSpPr>
        <p:spPr/>
        <p:txBody>
          <a:bodyPr/>
          <a:lstStyle/>
          <a:p>
            <a:fld id="{8EC85C37-6C2B-4768-B9CF-DA6AC56DD7F0}" type="slidenum">
              <a:rPr lang="en-US" smtClean="0"/>
              <a:t>67</a:t>
            </a:fld>
            <a:endParaRPr lang="en-US"/>
          </a:p>
        </p:txBody>
      </p:sp>
    </p:spTree>
    <p:extLst>
      <p:ext uri="{BB962C8B-B14F-4D97-AF65-F5344CB8AC3E}">
        <p14:creationId xmlns:p14="http://schemas.microsoft.com/office/powerpoint/2010/main" val="126757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https://vimeo.com/609928787</a:t>
            </a:r>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a:p>
        </p:txBody>
      </p:sp>
    </p:spTree>
    <p:extLst>
      <p:ext uri="{BB962C8B-B14F-4D97-AF65-F5344CB8AC3E}">
        <p14:creationId xmlns:p14="http://schemas.microsoft.com/office/powerpoint/2010/main" val="100969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https://vimeo.com/609931075</a:t>
            </a:r>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a:p>
        </p:txBody>
      </p:sp>
    </p:spTree>
    <p:extLst>
      <p:ext uri="{BB962C8B-B14F-4D97-AF65-F5344CB8AC3E}">
        <p14:creationId xmlns:p14="http://schemas.microsoft.com/office/powerpoint/2010/main" val="112937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a:p>
        </p:txBody>
      </p:sp>
    </p:spTree>
    <p:extLst>
      <p:ext uri="{BB962C8B-B14F-4D97-AF65-F5344CB8AC3E}">
        <p14:creationId xmlns:p14="http://schemas.microsoft.com/office/powerpoint/2010/main" val="56346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3/31/2025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cbs.state.or.us/osha/pubed/courses/ladder-safety/resources/LadderInspectionCheckList.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niosh/falls/ladder/ladder-safety-app.html?CDC_AAref_Val=https://www.cdc.gov/niosh/topics/falls/mobileapp.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osha.oregon.gov/edu/courses/Pages/portable-ladder-safety-online-course.aspx"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vimeo.com/609933293"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sha.oregon.gov/OSHAPubs/factsheets/fs04.pdf" TargetMode="External"/><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osha.oregon.gov/OSHARules/div3/div3M.pdf#page=17" TargetMode="External"/><Relationship Id="rId4" Type="http://schemas.openxmlformats.org/officeDocument/2006/relationships/hyperlink" Target="https://osha.oregon.gov/OSHAPubs/2824.pdf#page=5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vimeo.com/60993501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osha.oregon.gov/OSHARules/div3/div3M.pdf#page=25"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vimeo.com/609936637"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sha.oregon.gov/OSHARules/div3/div3M.pdf#page=2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osha.oregon.gov/OSHARules/div3/div3M.pdf#page=2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vimeo.com/60993864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www.cbs.state.or.us/osha/pubed/courses/fall-protection-fundamentals/resources/fall_safety/index.htm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vimeo.com/608762514?share=cop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vimeo.com/60994211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vimeo.com/60992726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vimeo.com/60994499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osha.oregon.gov/OSHARules/div3/div3M.pdf#page=1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vimeo.com/60995231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osha.oregon.gov/Pages/topics/scaffolds.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osha.oregon.gov/OSHAPubs/factsheets/fs79.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vimeo.com/60995442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vimeo.com/60995782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vimeo.com/60997138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osha.oregon.gov/OSHAPubs/2824ae.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vimeo.com/60996778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vimeo.com/60996031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osha.oregon.gov/OSHAPubs/2824.pdf#page=5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vimeo.com/60996879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www.cbs.state.or.us/osha/pubed/courses/fall-protection-roofing/resources/holes-and-openings-checklist.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osha.oregon.gov/media/videos-online/Pages/preventing-falls-skylights.asp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vimeo.com/60997439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osha.oregon.gov/OSHARules/div3/div3M.pdf#page=31" TargetMode="External"/><Relationship Id="rId4" Type="http://schemas.openxmlformats.org/officeDocument/2006/relationships/hyperlink" Target="https://osha.oregon.gov/OSHAPubs/2824.pdf#page=82"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3m.com/3M/en_US/worker-health-safety-us/safety-resources-training-news/" TargetMode="External"/><Relationship Id="rId3" Type="http://schemas.openxmlformats.org/officeDocument/2006/relationships/hyperlink" Target="https://guardianfall.com/training" TargetMode="External"/><Relationship Id="rId7" Type="http://schemas.openxmlformats.org/officeDocument/2006/relationships/hyperlink" Target="https://osha.oregon.gov/Pages/topics/fall-protection.aspx"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s://safety-training.honeywell.com/" TargetMode="External"/><Relationship Id="rId5" Type="http://schemas.openxmlformats.org/officeDocument/2006/relationships/hyperlink" Target="https://www.acmetool.com/signup" TargetMode="External"/><Relationship Id="rId10" Type="http://schemas.openxmlformats.org/officeDocument/2006/relationships/image" Target="../media/image39.png"/><Relationship Id="rId4" Type="http://schemas.openxmlformats.org/officeDocument/2006/relationships/hyperlink" Target="https://gravitec.com/fall-protection-training/" TargetMode="External"/><Relationship Id="rId9"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vimeo.com/60997752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609928787"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60993107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IN CONSTRUCTION</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1: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Introduction</a:t>
            </a:r>
          </a:p>
        </p:txBody>
      </p:sp>
      <p:pic>
        <p:nvPicPr>
          <p:cNvPr id="10" name="Picture 9" descr="Department of Consuler and Business Services (DCBS) logo">
            <a:extLst>
              <a:ext uri="{FF2B5EF4-FFF2-40B4-BE49-F238E27FC236}">
                <a16:creationId xmlns:a16="http://schemas.microsoft.com/office/drawing/2014/main" id="{468BE45F-60A7-4C39-A89C-4ECD93047ADA}"/>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A3946F43-8AF6-4571-989B-3B3E3C37ADBC}"/>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A6ACF-8D94-8E3B-0895-0F32B0870EE4}"/>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Ladder Inspection Form</a:t>
            </a:r>
          </a:p>
        </p:txBody>
      </p:sp>
      <p:sp>
        <p:nvSpPr>
          <p:cNvPr id="7" name="TextBox 6"/>
          <p:cNvSpPr txBox="1"/>
          <p:nvPr/>
        </p:nvSpPr>
        <p:spPr>
          <a:xfrm>
            <a:off x="5719156" y="1270249"/>
            <a:ext cx="6274351" cy="486287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ladder inspection form is a valuable tool for identifying some of the hazards that are present when using a ladder.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benefit is you can also see if there are trends developing, like defective parts.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If any defect or damage is found during the inspection, you must do the following:</a:t>
            </a:r>
            <a:br>
              <a:rPr lang="en-US" sz="2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 Tag the ladder “Dangerous, DO NOT USE!”</a:t>
            </a:r>
          </a:p>
          <a:p>
            <a:r>
              <a:rPr lang="en-US" sz="2000" dirty="0">
                <a:latin typeface="Arial" panose="020B0604020202020204" pitchFamily="34" charset="0"/>
                <a:cs typeface="Arial" panose="020B0604020202020204" pitchFamily="34" charset="0"/>
              </a:rPr>
              <a:t>2. Repair the ladder immediately to original condition or destroy the ladder.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hlinkClick r:id="rId3"/>
              </a:rPr>
              <a:t>Click this link </a:t>
            </a:r>
            <a:r>
              <a:rPr lang="en-US" sz="2000" dirty="0">
                <a:latin typeface="Arial" panose="020B0604020202020204" pitchFamily="34" charset="0"/>
                <a:cs typeface="Arial" panose="020B0604020202020204" pitchFamily="34" charset="0"/>
              </a:rPr>
              <a:t>to view the ladder inspection form. </a:t>
            </a:r>
          </a:p>
          <a:p>
            <a:endParaRPr lang="en-US" sz="1000" dirty="0"/>
          </a:p>
        </p:txBody>
      </p:sp>
      <p:pic>
        <p:nvPicPr>
          <p:cNvPr id="4" name="Picture 3" descr="Example of a ladder inspection form"/>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00985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BC42E1-F96D-3E50-390C-800F0F31165C}"/>
              </a:ext>
            </a:extLst>
          </p:cNvPr>
          <p:cNvSpPr txBox="1">
            <a:spLocks noGrp="1"/>
          </p:cNvSpPr>
          <p:nvPr>
            <p:ph type="title" idx="4294967295"/>
          </p:nvPr>
        </p:nvSpPr>
        <p:spPr>
          <a:xfrm>
            <a:off x="5719155" y="243822"/>
            <a:ext cx="600009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NIOSH Ladder App</a:t>
            </a:r>
          </a:p>
        </p:txBody>
      </p:sp>
      <p:sp>
        <p:nvSpPr>
          <p:cNvPr id="7" name="TextBox 6"/>
          <p:cNvSpPr txBox="1"/>
          <p:nvPr/>
        </p:nvSpPr>
        <p:spPr>
          <a:xfrm>
            <a:off x="5719156" y="1172269"/>
            <a:ext cx="6274351" cy="455509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3"/>
              </a:rPr>
              <a:t>Click this link</a:t>
            </a:r>
            <a:r>
              <a:rPr lang="en-US" sz="2000" dirty="0">
                <a:latin typeface="Arial" panose="020B0604020202020204" pitchFamily="34" charset="0"/>
                <a:cs typeface="Arial" panose="020B0604020202020204" pitchFamily="34" charset="0"/>
              </a:rPr>
              <a:t>, or scan the QR Code to download the NIOSH Ladder app.</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app can help with:</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Planning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Selection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Inspection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Set-up</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Proper Use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Accessories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app is only available on mobile devices</a:t>
            </a:r>
          </a:p>
          <a:p>
            <a:r>
              <a:rPr lang="en-US" sz="2000" dirty="0">
                <a:latin typeface="Arial" panose="020B0604020202020204" pitchFamily="34" charset="0"/>
                <a:cs typeface="Arial" panose="020B0604020202020204" pitchFamily="34" charset="0"/>
              </a:rPr>
              <a:t>(e.g. cellphones, tablets).</a:t>
            </a:r>
          </a:p>
          <a:p>
            <a:endParaRPr lang="en-US" sz="1000" dirty="0"/>
          </a:p>
        </p:txBody>
      </p:sp>
      <p:pic>
        <p:nvPicPr>
          <p:cNvPr id="4" name="Picture 3" descr="QR code shown for the NIOSH ladder app"/>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20924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descr="Diagram&#10;&#10;AI-generated content may be incorrect.">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38294F8-69E2-C012-72B8-72C292B08493}"/>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Access to Upper Landing</a:t>
            </a:r>
          </a:p>
        </p:txBody>
      </p:sp>
      <p:sp>
        <p:nvSpPr>
          <p:cNvPr id="7" name="TextBox 6"/>
          <p:cNvSpPr txBox="1"/>
          <p:nvPr/>
        </p:nvSpPr>
        <p:spPr>
          <a:xfrm>
            <a:off x="5719156" y="1228246"/>
            <a:ext cx="6274351" cy="258532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When portable ladders are used for access to an upper landing, they need to have the side rails extended at least 3 feet above the upper landing and must be secured to the structure.</a:t>
            </a:r>
          </a:p>
          <a:p>
            <a:endParaRPr lang="en-US" sz="24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*Do not place any weight on the rungs located above the upper landing when using non-self-supporting ladders to access an upper level.</a:t>
            </a:r>
          </a:p>
          <a:p>
            <a:endParaRPr lang="en-US" sz="1000"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004646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326080A-B06D-1384-0A2F-B18ED0A2BBC4}"/>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4:1 Ratio</a:t>
            </a:r>
          </a:p>
        </p:txBody>
      </p:sp>
      <p:sp>
        <p:nvSpPr>
          <p:cNvPr id="7" name="TextBox 6"/>
          <p:cNvSpPr txBox="1"/>
          <p:nvPr/>
        </p:nvSpPr>
        <p:spPr>
          <a:xfrm>
            <a:off x="5719156" y="1190931"/>
            <a:ext cx="6274351" cy="14773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Extension ladders need to be placed so that the working length of the ladder is four times the horizontal distance from the ladder’s base to the structure — a 4:1 ratio.</a:t>
            </a:r>
          </a:p>
          <a:p>
            <a:endParaRPr lang="en-US" sz="1000"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92502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B234783B-2D16-E30F-5449-9C5B0A3BE1EF}"/>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Ladder Safety Training</a:t>
            </a:r>
          </a:p>
        </p:txBody>
      </p:sp>
      <p:sp>
        <p:nvSpPr>
          <p:cNvPr id="7" name="TextBox 6"/>
          <p:cNvSpPr txBox="1"/>
          <p:nvPr/>
        </p:nvSpPr>
        <p:spPr>
          <a:xfrm>
            <a:off x="5719156" y="1228246"/>
            <a:ext cx="6274351" cy="116955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If you would like to learn more about ladders and how to use them safely, check out our online ladder safety training by clicking the button.</a:t>
            </a:r>
          </a:p>
          <a:p>
            <a:endParaRPr lang="en-US" sz="1000"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Rectangle 4">
            <a:extLst>
              <a:ext uri="{FF2B5EF4-FFF2-40B4-BE49-F238E27FC236}">
                <a16:creationId xmlns:a16="http://schemas.microsoft.com/office/drawing/2014/main" id="{60DA0245-7C6B-4C84-9BE8-EF928E0DFB8C}"/>
              </a:ext>
            </a:extLst>
          </p:cNvPr>
          <p:cNvSpPr/>
          <p:nvPr/>
        </p:nvSpPr>
        <p:spPr>
          <a:xfrm>
            <a:off x="6950468" y="3124196"/>
            <a:ext cx="3529173" cy="616450"/>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5">
                  <a:extLst>
                    <a:ext uri="{A12FA001-AC4F-418D-AE19-62706E023703}">
                      <ahyp:hlinkClr xmlns:ahyp="http://schemas.microsoft.com/office/drawing/2018/hyperlinkcolor" val="tx"/>
                    </a:ext>
                  </a:extLst>
                </a:hlinkClick>
              </a:rPr>
              <a:t>Ladder Safety Training</a:t>
            </a:r>
            <a:endParaRPr lang="en-US" dirty="0">
              <a:solidFill>
                <a:srgbClr val="F8F8F8"/>
              </a:solidFill>
            </a:endParaRPr>
          </a:p>
        </p:txBody>
      </p:sp>
    </p:spTree>
    <p:extLst>
      <p:ext uri="{BB962C8B-B14F-4D97-AF65-F5344CB8AC3E}">
        <p14:creationId xmlns:p14="http://schemas.microsoft.com/office/powerpoint/2010/main" val="108845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IN CONSTRUCTION</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2: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11" name="Picture 10" descr="DCBS logo">
            <a:extLst>
              <a:ext uri="{FF2B5EF4-FFF2-40B4-BE49-F238E27FC236}">
                <a16:creationId xmlns:a16="http://schemas.microsoft.com/office/drawing/2014/main" id="{C3B1FBE9-3507-4C64-A45E-AB6802B02AB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2" name="Picture 11" descr="Oregon OSHA logo">
            <a:extLst>
              <a:ext uri="{FF2B5EF4-FFF2-40B4-BE49-F238E27FC236}">
                <a16:creationId xmlns:a16="http://schemas.microsoft.com/office/drawing/2014/main" id="{7796A308-DB52-407A-B5A1-F9EE040EB102}"/>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5915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96678740-2605-4AF3-8F50-1B631B1E702C}"/>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3DD86FDB-CC9C-4188-8D6B-559327A0ACE5}"/>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Guardrails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737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F2CD30B-2483-CB7E-73FA-C5319BA17C9F}"/>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Guardrail Systems</a:t>
            </a:r>
          </a:p>
        </p:txBody>
      </p:sp>
      <p:sp>
        <p:nvSpPr>
          <p:cNvPr id="7" name="TextBox 6"/>
          <p:cNvSpPr txBox="1"/>
          <p:nvPr/>
        </p:nvSpPr>
        <p:spPr>
          <a:xfrm>
            <a:off x="5774075" y="943815"/>
            <a:ext cx="6219431"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benefit of guardrails is that after they are installed correctly, they reduce the amount of human error.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 top rail, midrail, and intermediate vertical members.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can also be combined with </a:t>
            </a:r>
            <a:r>
              <a:rPr lang="en-US" dirty="0" err="1">
                <a:latin typeface="Arial" panose="020B0604020202020204" pitchFamily="34" charset="0"/>
                <a:cs typeface="Arial" panose="020B0604020202020204" pitchFamily="34" charset="0"/>
              </a:rPr>
              <a:t>toeboards</a:t>
            </a:r>
            <a:r>
              <a:rPr lang="en-US" dirty="0">
                <a:latin typeface="Arial" panose="020B0604020202020204" pitchFamily="34" charset="0"/>
                <a:cs typeface="Arial" panose="020B0604020202020204" pitchFamily="34" charset="0"/>
              </a:rPr>
              <a:t> that prevent materials from being kicked or rolled off the walking/working surface.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links for more information.</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General Industry (Factsheet)</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Construction Booklet</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Division 3, Subdivision M, Fall Protection</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5666"/>
            <a:ext cx="5548045" cy="5847131"/>
          </a:xfrm>
          <a:prstGeom prst="rect">
            <a:avLst/>
          </a:prstGeom>
        </p:spPr>
      </p:pic>
    </p:spTree>
    <p:extLst>
      <p:ext uri="{BB962C8B-B14F-4D97-AF65-F5344CB8AC3E}">
        <p14:creationId xmlns:p14="http://schemas.microsoft.com/office/powerpoint/2010/main" val="4018906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BAD442AE-9776-4880-B9F3-2F8198FCCB17}"/>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ADBA8D10-5021-4EA0-A4FC-F8483D1AFDA3}"/>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Positioning Devices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175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27CBBCFE-FA8F-5034-CAB8-E5FC71B357FA}"/>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Guardrail Systems</a:t>
            </a:r>
          </a:p>
        </p:txBody>
      </p:sp>
      <p:sp>
        <p:nvSpPr>
          <p:cNvPr id="7" name="TextBox 6"/>
          <p:cNvSpPr txBox="1"/>
          <p:nvPr/>
        </p:nvSpPr>
        <p:spPr>
          <a:xfrm>
            <a:off x="5774076" y="937920"/>
            <a:ext cx="6219431"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Positioning device systems support a person who needs to work with both hands free on surfaces. They are commonly used on formwork and for tying rebar. They provide support and must stop a free fall within 2 feet.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Anchorage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Connectors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Body support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Positioning devices must be secured to an anchorage capable of supporting at least twice the potential impact load of an employee’s fall or 3,000 pounds (13.3 </a:t>
            </a:r>
            <a:r>
              <a:rPr lang="en-US" dirty="0" err="1">
                <a:latin typeface="Arial" panose="020B0604020202020204" pitchFamily="34" charset="0"/>
                <a:cs typeface="Arial" panose="020B0604020202020204" pitchFamily="34" charset="0"/>
              </a:rPr>
              <a:t>kN</a:t>
            </a:r>
            <a:r>
              <a:rPr lang="en-US" dirty="0">
                <a:latin typeface="Arial" panose="020B0604020202020204" pitchFamily="34" charset="0"/>
                <a:cs typeface="Arial" panose="020B0604020202020204" pitchFamily="34" charset="0"/>
              </a:rPr>
              <a:t>), whichever is greater.</a:t>
            </a: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666"/>
            <a:ext cx="5548045" cy="5847130"/>
          </a:xfrm>
          <a:prstGeom prst="rect">
            <a:avLst/>
          </a:prstGeom>
        </p:spPr>
      </p:pic>
      <p:sp>
        <p:nvSpPr>
          <p:cNvPr id="5" name="Rectangle 4">
            <a:extLst>
              <a:ext uri="{FF2B5EF4-FFF2-40B4-BE49-F238E27FC236}">
                <a16:creationId xmlns:a16="http://schemas.microsoft.com/office/drawing/2014/main" id="{6C59C055-08EC-4EF7-A951-778EE11E2C88}"/>
              </a:ext>
            </a:extLst>
          </p:cNvPr>
          <p:cNvSpPr/>
          <p:nvPr/>
        </p:nvSpPr>
        <p:spPr>
          <a:xfrm>
            <a:off x="6903300" y="5134896"/>
            <a:ext cx="3960980" cy="52251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5">
                  <a:extLst>
                    <a:ext uri="{A12FA001-AC4F-418D-AE19-62706E023703}">
                      <ahyp:hlinkClr xmlns:ahyp="http://schemas.microsoft.com/office/drawing/2018/hyperlinkcolor" val="tx"/>
                    </a:ext>
                  </a:extLst>
                </a:hlinkClick>
              </a:rPr>
              <a:t>Positioning Device Requirements, 3M</a:t>
            </a:r>
            <a:endParaRPr lang="en-US" dirty="0">
              <a:solidFill>
                <a:srgbClr val="F8F8F8"/>
              </a:solidFill>
            </a:endParaRPr>
          </a:p>
        </p:txBody>
      </p:sp>
    </p:spTree>
    <p:extLst>
      <p:ext uri="{BB962C8B-B14F-4D97-AF65-F5344CB8AC3E}">
        <p14:creationId xmlns:p14="http://schemas.microsoft.com/office/powerpoint/2010/main" val="242749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3239508-090C-5B99-E96C-2C2B15ECC43F}"/>
              </a:ext>
            </a:extLst>
          </p:cNvPr>
          <p:cNvSpPr>
            <a:spLocks noGrp="1"/>
          </p:cNvSpPr>
          <p:nvPr>
            <p:ph type="title" idx="4294967295"/>
          </p:nvPr>
        </p:nvSpPr>
        <p:spPr>
          <a:xfrm>
            <a:off x="5719156" y="215831"/>
            <a:ext cx="5634644" cy="754554"/>
          </a:xfrm>
        </p:spPr>
        <p:txBody>
          <a:bodyPr anchor="t">
            <a:normAutofit/>
          </a:bodyPr>
          <a:lstStyle/>
          <a:p>
            <a:r>
              <a:rPr lang="en-US" sz="3600" dirty="0">
                <a:latin typeface="Arial" panose="020B0604020202020204" pitchFamily="34" charset="0"/>
                <a:cs typeface="Arial" panose="020B0604020202020204" pitchFamily="34" charset="0"/>
              </a:rPr>
              <a:t>Disclaimer</a:t>
            </a:r>
          </a:p>
        </p:txBody>
      </p:sp>
      <p:sp>
        <p:nvSpPr>
          <p:cNvPr id="7" name="TextBox 6"/>
          <p:cNvSpPr txBox="1"/>
          <p:nvPr/>
        </p:nvSpPr>
        <p:spPr>
          <a:xfrm>
            <a:off x="5719156" y="985652"/>
            <a:ext cx="6274351" cy="289310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Completing this course will help you understand the rules and some of the hazards related to fall protection. However, it is your employer’s responsibility to further your training where it is specific to your organization, such as permits, policies, and practices. This material should not be </a:t>
            </a:r>
            <a:r>
              <a:rPr lang="en-US" sz="2000" dirty="0">
                <a:latin typeface="Arial" panose="020B0604020202020204" pitchFamily="34" charset="0"/>
                <a:cs typeface="Arial" panose="020B0604020202020204" pitchFamily="34" charset="0"/>
              </a:rPr>
              <a:t>considered</a:t>
            </a:r>
            <a:r>
              <a:rPr lang="en-US" dirty="0">
                <a:latin typeface="Arial" panose="020B0604020202020204" pitchFamily="34" charset="0"/>
                <a:cs typeface="Arial" panose="020B0604020202020204" pitchFamily="34" charset="0"/>
              </a:rPr>
              <a:t>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8" name="Picture 7" descr="A person in a hard hat working on a machine&#10;&#10;AI-generated content may be incorrect.">
            <a:extLst>
              <a:ext uri="{FF2B5EF4-FFF2-40B4-BE49-F238E27FC236}">
                <a16:creationId xmlns:a16="http://schemas.microsoft.com/office/drawing/2014/main" id="{87743EFE-06E7-4737-97B1-475CF870D9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666"/>
            <a:ext cx="5548045" cy="5847130"/>
          </a:xfrm>
          <a:prstGeom prst="rect">
            <a:avLst/>
          </a:prstGeom>
        </p:spPr>
      </p:pic>
    </p:spTree>
    <p:extLst>
      <p:ext uri="{BB962C8B-B14F-4D97-AF65-F5344CB8AC3E}">
        <p14:creationId xmlns:p14="http://schemas.microsoft.com/office/powerpoint/2010/main" val="226890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F7F26231-842F-47B0-8819-368BC5037BF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6CDA5CCD-151E-4713-A9B8-EED1E718FDDB}"/>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Fall Restraint vs Fall Arrest</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9167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08B4A6EF-60EE-0754-392B-BDC18D874426}"/>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Fall-Restraint Systems</a:t>
            </a:r>
          </a:p>
        </p:txBody>
      </p:sp>
      <p:sp>
        <p:nvSpPr>
          <p:cNvPr id="7" name="TextBox 6"/>
          <p:cNvSpPr txBox="1"/>
          <p:nvPr/>
        </p:nvSpPr>
        <p:spPr>
          <a:xfrm>
            <a:off x="5774076" y="919263"/>
            <a:ext cx="6219431"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Fall restraint systems prevent workers from reaching an unprotected edge. Thus, prevents a fall from occurring.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Lanyard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Connectors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Body harness or body belt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anchorage must support at least 3,000 lbs. or be designed and installed by a qualified person and have a safety factor of at least 2. This means the system is capable of supporting at least twice the potential impact load of an employees fall.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button for more information.</a:t>
            </a:r>
          </a:p>
        </p:txBody>
      </p:sp>
      <p:sp>
        <p:nvSpPr>
          <p:cNvPr id="5" name="Rectangle 4">
            <a:extLst>
              <a:ext uri="{FF2B5EF4-FFF2-40B4-BE49-F238E27FC236}">
                <a16:creationId xmlns:a16="http://schemas.microsoft.com/office/drawing/2014/main" id="{6C59C055-08EC-4EF7-A951-778EE11E2C88}"/>
              </a:ext>
            </a:extLst>
          </p:cNvPr>
          <p:cNvSpPr/>
          <p:nvPr/>
        </p:nvSpPr>
        <p:spPr>
          <a:xfrm>
            <a:off x="6903301" y="5170904"/>
            <a:ext cx="3960980" cy="52251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3">
                  <a:extLst>
                    <a:ext uri="{A12FA001-AC4F-418D-AE19-62706E023703}">
                      <ahyp:hlinkClr xmlns:ahyp="http://schemas.microsoft.com/office/drawing/2018/hyperlinkcolor" val="tx"/>
                    </a:ext>
                  </a:extLst>
                </a:hlinkClick>
              </a:rPr>
              <a:t>Fall Restraint Requirements, 3M</a:t>
            </a:r>
            <a:endParaRPr lang="en-US" dirty="0">
              <a:solidFill>
                <a:srgbClr val="F8F8F8"/>
              </a:solidFill>
            </a:endParaRP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66"/>
            <a:ext cx="5548044" cy="5847130"/>
          </a:xfrm>
          <a:prstGeom prst="rect">
            <a:avLst/>
          </a:prstGeom>
        </p:spPr>
      </p:pic>
    </p:spTree>
    <p:extLst>
      <p:ext uri="{BB962C8B-B14F-4D97-AF65-F5344CB8AC3E}">
        <p14:creationId xmlns:p14="http://schemas.microsoft.com/office/powerpoint/2010/main" val="339080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C6AFB6B6-D4C0-59D9-DD8F-BE0850A25D17}"/>
              </a:ext>
            </a:extLst>
          </p:cNvPr>
          <p:cNvSpPr txBox="1">
            <a:spLocks noGrp="1"/>
          </p:cNvSpPr>
          <p:nvPr>
            <p:ph type="title" idx="4294967295"/>
          </p:nvPr>
        </p:nvSpPr>
        <p:spPr>
          <a:xfrm>
            <a:off x="5751338" y="243822"/>
            <a:ext cx="512240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Fall-Arrest Systems</a:t>
            </a:r>
          </a:p>
        </p:txBody>
      </p:sp>
      <p:sp>
        <p:nvSpPr>
          <p:cNvPr id="7" name="TextBox 6"/>
          <p:cNvSpPr txBox="1"/>
          <p:nvPr/>
        </p:nvSpPr>
        <p:spPr>
          <a:xfrm>
            <a:off x="5751338" y="1041445"/>
            <a:ext cx="593058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personal fall-arrest system consists of an anchorage, connectors, and a full-body harness that work together to stop a fall after it has already occurred, and to minimize the arresting forces of the fall.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parts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Lanyard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Deceleration device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Lifeline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button for more information.</a:t>
            </a:r>
          </a:p>
        </p:txBody>
      </p:sp>
      <p:sp>
        <p:nvSpPr>
          <p:cNvPr id="5" name="Rectangle 4">
            <a:extLst>
              <a:ext uri="{FF2B5EF4-FFF2-40B4-BE49-F238E27FC236}">
                <a16:creationId xmlns:a16="http://schemas.microsoft.com/office/drawing/2014/main" id="{6C59C055-08EC-4EF7-A951-778EE11E2C88}"/>
              </a:ext>
            </a:extLst>
          </p:cNvPr>
          <p:cNvSpPr/>
          <p:nvPr/>
        </p:nvSpPr>
        <p:spPr>
          <a:xfrm>
            <a:off x="6903301" y="4636599"/>
            <a:ext cx="3960980" cy="52251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3">
                  <a:extLst>
                    <a:ext uri="{A12FA001-AC4F-418D-AE19-62706E023703}">
                      <ahyp:hlinkClr xmlns:ahyp="http://schemas.microsoft.com/office/drawing/2018/hyperlinkcolor" val="tx"/>
                    </a:ext>
                  </a:extLst>
                </a:hlinkClick>
              </a:rPr>
              <a:t>Fall Arrest Requirements, 3M</a:t>
            </a:r>
            <a:endParaRPr lang="en-US" dirty="0">
              <a:solidFill>
                <a:srgbClr val="F8F8F8"/>
              </a:solidFill>
            </a:endParaRP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descr="A person in a hard hat working on a machine&#10;&#10;AI-generated content may be incorrect.">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66"/>
            <a:ext cx="5548045" cy="5847130"/>
          </a:xfrm>
          <a:prstGeom prst="rect">
            <a:avLst/>
          </a:prstGeom>
        </p:spPr>
      </p:pic>
    </p:spTree>
    <p:extLst>
      <p:ext uri="{BB962C8B-B14F-4D97-AF65-F5344CB8AC3E}">
        <p14:creationId xmlns:p14="http://schemas.microsoft.com/office/powerpoint/2010/main" val="797772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CC9BD430-8B70-4A7A-9A1B-CDD33FDF7098}"/>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444C4B12-9903-4B67-AA59-C0A65C134EFD}"/>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Calculating Fall Distance</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1651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4406053-DDE1-A9DB-D758-AE46B050F6C1}"/>
              </a:ext>
            </a:extLst>
          </p:cNvPr>
          <p:cNvSpPr txBox="1">
            <a:spLocks noGrp="1"/>
          </p:cNvSpPr>
          <p:nvPr>
            <p:ph type="title" idx="4294967295"/>
          </p:nvPr>
        </p:nvSpPr>
        <p:spPr>
          <a:xfrm>
            <a:off x="5719156" y="243822"/>
            <a:ext cx="604674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Swing Fall</a:t>
            </a:r>
          </a:p>
        </p:txBody>
      </p:sp>
      <p:sp>
        <p:nvSpPr>
          <p:cNvPr id="7" name="TextBox 6"/>
          <p:cNvSpPr txBox="1"/>
          <p:nvPr/>
        </p:nvSpPr>
        <p:spPr>
          <a:xfrm>
            <a:off x="5774076" y="1031234"/>
            <a:ext cx="6219431" cy="48013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Swing fall is created by the pendulum effect, which can swing a fallen worker into a nearby surface, such as a wall or protruding beam.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important to evaluate the swing fall hazard at any edges where a worker might fall.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worker who falls while connected to an anchor (unless it is directly overhead) will swing back and forth like a pendulum.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Workers can be seriously injured if they strike objects during a swing fall.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Installing the anchorage point directly above the work area (i.e., connected to an overhead attachment point with sufficient strength) will help prevent swing fall injuries. </a:t>
            </a: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40" y="5666"/>
            <a:ext cx="5443363" cy="5847130"/>
          </a:xfrm>
          <a:prstGeom prst="rect">
            <a:avLst/>
          </a:prstGeom>
        </p:spPr>
      </p:pic>
    </p:spTree>
    <p:extLst>
      <p:ext uri="{BB962C8B-B14F-4D97-AF65-F5344CB8AC3E}">
        <p14:creationId xmlns:p14="http://schemas.microsoft.com/office/powerpoint/2010/main" val="92627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71EA23E4-4867-A60E-0C78-91DC5562BA23}"/>
              </a:ext>
            </a:extLst>
          </p:cNvPr>
          <p:cNvSpPr txBox="1">
            <a:spLocks noGrp="1"/>
          </p:cNvSpPr>
          <p:nvPr>
            <p:ph type="title" idx="4294967295"/>
          </p:nvPr>
        </p:nvSpPr>
        <p:spPr>
          <a:xfrm>
            <a:off x="5719156" y="243822"/>
            <a:ext cx="604674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Distance Educator</a:t>
            </a:r>
          </a:p>
        </p:txBody>
      </p:sp>
      <p:sp>
        <p:nvSpPr>
          <p:cNvPr id="7" name="TextBox 6"/>
          <p:cNvSpPr txBox="1"/>
          <p:nvPr/>
        </p:nvSpPr>
        <p:spPr>
          <a:xfrm>
            <a:off x="5719156" y="1080012"/>
            <a:ext cx="621943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button to view the Oregon OSHA fall distance educator. The educator will provide you with 3 different scenarios.</a:t>
            </a:r>
          </a:p>
        </p:txBody>
      </p:sp>
      <p:sp>
        <p:nvSpPr>
          <p:cNvPr id="5" name="Rectangle 4">
            <a:extLst>
              <a:ext uri="{FF2B5EF4-FFF2-40B4-BE49-F238E27FC236}">
                <a16:creationId xmlns:a16="http://schemas.microsoft.com/office/drawing/2014/main" id="{6C59C055-08EC-4EF7-A951-778EE11E2C88}"/>
              </a:ext>
            </a:extLst>
          </p:cNvPr>
          <p:cNvSpPr/>
          <p:nvPr/>
        </p:nvSpPr>
        <p:spPr>
          <a:xfrm>
            <a:off x="6785810" y="2471471"/>
            <a:ext cx="3960980" cy="52251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3">
                  <a:extLst>
                    <a:ext uri="{A12FA001-AC4F-418D-AE19-62706E023703}">
                      <ahyp:hlinkClr xmlns:ahyp="http://schemas.microsoft.com/office/drawing/2018/hyperlinkcolor" val="tx"/>
                    </a:ext>
                  </a:extLst>
                </a:hlinkClick>
              </a:rPr>
              <a:t>Fall Distance Educator</a:t>
            </a:r>
            <a:endParaRPr lang="en-US" dirty="0">
              <a:solidFill>
                <a:schemeClr val="bg1"/>
              </a:solidFill>
            </a:endParaRP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66"/>
            <a:ext cx="5548045" cy="5847130"/>
          </a:xfrm>
          <a:prstGeom prst="rect">
            <a:avLst/>
          </a:prstGeom>
        </p:spPr>
      </p:pic>
    </p:spTree>
    <p:extLst>
      <p:ext uri="{BB962C8B-B14F-4D97-AF65-F5344CB8AC3E}">
        <p14:creationId xmlns:p14="http://schemas.microsoft.com/office/powerpoint/2010/main" val="3848202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4EF3AE56-A289-44C1-A3A6-0708D64BAA77}"/>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C04EBA50-6178-4401-B848-975E5FD054DB}"/>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Trauma Straps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224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6611254"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7" name="Picture 6"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8" name="Rectangle 7">
            <a:extLst>
              <a:ext uri="{FF2B5EF4-FFF2-40B4-BE49-F238E27FC236}">
                <a16:creationId xmlns:a16="http://schemas.microsoft.com/office/drawing/2014/main" id="{3AE58213-F082-4097-AA13-11ECF7853DA7}"/>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34FAF060-35AE-4BC9-9124-102FBED58F9F}"/>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Self Retracting Lifelines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2606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8F15625-5C1A-6A7B-181B-7B59E64BCF97}"/>
              </a:ext>
            </a:extLst>
          </p:cNvPr>
          <p:cNvSpPr txBox="1">
            <a:spLocks noGrp="1"/>
          </p:cNvSpPr>
          <p:nvPr>
            <p:ph type="title" idx="4294967295"/>
          </p:nvPr>
        </p:nvSpPr>
        <p:spPr>
          <a:xfrm>
            <a:off x="5719155" y="243822"/>
            <a:ext cx="627435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Self-Retracting Lifelines </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(SRLs)</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7" name="TextBox 6"/>
          <p:cNvSpPr txBox="1"/>
          <p:nvPr/>
        </p:nvSpPr>
        <p:spPr>
          <a:xfrm>
            <a:off x="5774076" y="1031227"/>
            <a:ext cx="6219431" cy="48013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Self-Retracting Lifelines (SRLs) and Personal Self-Retracting Devices (SRL-Ps) have been around for more than a decade and they offer many advantages over shock-absorbing lanyards.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devices are less likely to interfere with work tasks, and depending on how they are used, they can severely limit the distance a worker can free fall before they are arrested.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devices should be mounted directly overhead to an anchorage that can support 5,000 pounds, and with no slack in the lifeline to minimize the potential for a swing fall.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Always check with the manufacturer, read the instruction manual, and follow the manufacturer’s safety warnings before using these devices.</a:t>
            </a:r>
          </a:p>
        </p:txBody>
      </p:sp>
      <p:sp>
        <p:nvSpPr>
          <p:cNvPr id="13" name="TextBox 12"/>
          <p:cNvSpPr txBox="1"/>
          <p:nvPr/>
        </p:nvSpPr>
        <p:spPr>
          <a:xfrm>
            <a:off x="202629" y="6093788"/>
            <a:ext cx="6583181"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equipment/systems</a:t>
            </a:r>
          </a:p>
        </p:txBody>
      </p:sp>
      <p:pic>
        <p:nvPicPr>
          <p:cNvPr id="3" name="Picture 2" descr="Modul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40" y="5666"/>
            <a:ext cx="5443363" cy="5847130"/>
          </a:xfrm>
          <a:prstGeom prst="rect">
            <a:avLst/>
          </a:prstGeom>
        </p:spPr>
      </p:pic>
    </p:spTree>
    <p:extLst>
      <p:ext uri="{BB962C8B-B14F-4D97-AF65-F5344CB8AC3E}">
        <p14:creationId xmlns:p14="http://schemas.microsoft.com/office/powerpoint/2010/main" val="385634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IN CONSTRUCTION</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3: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Anchors</a:t>
            </a:r>
          </a:p>
        </p:txBody>
      </p:sp>
      <p:pic>
        <p:nvPicPr>
          <p:cNvPr id="11" name="Picture 10" descr="DCBS logo">
            <a:extLst>
              <a:ext uri="{FF2B5EF4-FFF2-40B4-BE49-F238E27FC236}">
                <a16:creationId xmlns:a16="http://schemas.microsoft.com/office/drawing/2014/main" id="{A1028994-B888-47A0-987B-F306593CDD32}"/>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2" name="Picture 11" descr="Oregon OSHA logo">
            <a:extLst>
              <a:ext uri="{FF2B5EF4-FFF2-40B4-BE49-F238E27FC236}">
                <a16:creationId xmlns:a16="http://schemas.microsoft.com/office/drawing/2014/main" id="{70A5014D-5C24-451D-A245-1BCF5AAB058B}"/>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26622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6" name="Rectangle 5">
            <a:extLst>
              <a:ext uri="{FF2B5EF4-FFF2-40B4-BE49-F238E27FC236}">
                <a16:creationId xmlns:a16="http://schemas.microsoft.com/office/drawing/2014/main" id="{03441E95-50BF-4A3A-B4B8-CA006374DF35}"/>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67629DD1-73D1-4D5E-BB61-71E47004120E}"/>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Fall Protection is Important</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363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s-ES_tradnl" sz="2800" b="1" dirty="0" err="1">
                <a:solidFill>
                  <a:schemeClr val="bg1"/>
                </a:solidFill>
                <a:latin typeface="Verdana" panose="020B0604030504040204" pitchFamily="34" charset="0"/>
                <a:ea typeface="Verdana" panose="020B0604030504040204" pitchFamily="34" charset="0"/>
                <a:cs typeface="Verdana" panose="020B0604030504040204" pitchFamily="34" charset="0"/>
              </a:rPr>
              <a:t>anchors</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Modul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Rectangle 5">
            <a:extLst>
              <a:ext uri="{FF2B5EF4-FFF2-40B4-BE49-F238E27FC236}">
                <a16:creationId xmlns:a16="http://schemas.microsoft.com/office/drawing/2014/main" id="{5AFDCED3-7D45-4474-840F-6EABBBC22D64}"/>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FE93C67E-63F6-4BA7-A0FF-6D61F685A5BC}"/>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Overview of Anchors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4143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4662AF07-2835-5369-565D-86211C7E4D5C}"/>
              </a:ext>
            </a:extLst>
          </p:cNvPr>
          <p:cNvSpPr txBox="1">
            <a:spLocks noGrp="1"/>
          </p:cNvSpPr>
          <p:nvPr>
            <p:ph type="title" idx="4294967295"/>
          </p:nvPr>
        </p:nvSpPr>
        <p:spPr>
          <a:xfrm>
            <a:off x="5719156" y="243823"/>
            <a:ext cx="6046746" cy="8991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93094" y="1033662"/>
            <a:ext cx="6200414"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Engineered Clamps are often associated with 4 different anchor types: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I-beam clamp, which adjusts to numerous steel beam sizes.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Trolley beam anchor, which allows workers greater access to greater work areas without the need for a longer lanyard.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Standing seam metal roof anchor, which clamps to parallel seams of metal roofs.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Doorway and window opening clamp, which allows for anchoring between building framing or window openings.</a:t>
            </a:r>
            <a:endParaRPr lang="en-US" sz="1200" dirty="0">
              <a:latin typeface="Arial" panose="020B0604020202020204" pitchFamily="34" charset="0"/>
              <a:cs typeface="Arial" panose="020B0604020202020204" pitchFamily="34" charset="0"/>
            </a:endParaRPr>
          </a:p>
        </p:txBody>
      </p:sp>
      <p:pic>
        <p:nvPicPr>
          <p:cNvPr id="10" name="Picture 9"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anchors</a:t>
            </a:r>
          </a:p>
        </p:txBody>
      </p:sp>
    </p:spTree>
    <p:extLst>
      <p:ext uri="{BB962C8B-B14F-4D97-AF65-F5344CB8AC3E}">
        <p14:creationId xmlns:p14="http://schemas.microsoft.com/office/powerpoint/2010/main" val="1901298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B176F268-4E00-5F9C-2AA3-EFE5B569A62A}"/>
              </a:ext>
            </a:extLst>
          </p:cNvPr>
          <p:cNvSpPr txBox="1">
            <a:spLocks noGrp="1"/>
          </p:cNvSpPr>
          <p:nvPr>
            <p:ph type="title" idx="4294967295"/>
          </p:nvPr>
        </p:nvSpPr>
        <p:spPr>
          <a:xfrm>
            <a:off x="5719156" y="243823"/>
            <a:ext cx="6046746" cy="7805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804452" y="1024332"/>
            <a:ext cx="6387548" cy="3431709"/>
          </a:xfrm>
          <a:prstGeom prst="rect">
            <a:avLst/>
          </a:prstGeom>
          <a:noFill/>
        </p:spPr>
        <p:txBody>
          <a:bodyPr wrap="square" rtlCol="0">
            <a:spAutoFit/>
          </a:bodyPr>
          <a:lstStyle/>
          <a:p>
            <a:endParaRPr lang="en-US" sz="100" dirty="0"/>
          </a:p>
          <a:p>
            <a:r>
              <a:rPr lang="en-US" dirty="0">
                <a:latin typeface="Arial" panose="020B0604020202020204" pitchFamily="34" charset="0"/>
                <a:cs typeface="Arial" panose="020B0604020202020204" pitchFamily="34" charset="0"/>
              </a:rPr>
              <a:t>Strap Anchors are associated with 3 different anchor types: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cable anchorage sling, used around structural steel or I-beams.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Drop-through anchorage cable, suitable for concrete or steel, has an anchor point that drops through a small hole in an overhead surface.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Strap anchor, which is used for sturdy horizontal structures like beams. Keep in mind, sharp or rough edges could lead to strap damage.</a:t>
            </a:r>
            <a:r>
              <a:rPr lang="en-US" dirty="0">
                <a:latin typeface="Arial" panose="020B0604020202020204" pitchFamily="34" charset="0"/>
                <a:cs typeface="Arial" panose="020B0604020202020204" pitchFamily="34" charset="0"/>
                <a:hlinkClick r:id="rId4"/>
              </a:rPr>
              <a:t> </a:t>
            </a:r>
            <a:endParaRPr lang="en-US" sz="1200" dirty="0">
              <a:latin typeface="Arial" panose="020B0604020202020204" pitchFamily="34" charset="0"/>
              <a:cs typeface="Arial" panose="020B0604020202020204" pitchFamily="34" charset="0"/>
            </a:endParaRPr>
          </a:p>
        </p:txBody>
      </p:sp>
      <p:pic>
        <p:nvPicPr>
          <p:cNvPr id="10" name="Picture 9" descr="Modul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anchors</a:t>
            </a:r>
          </a:p>
        </p:txBody>
      </p:sp>
    </p:spTree>
    <p:extLst>
      <p:ext uri="{BB962C8B-B14F-4D97-AF65-F5344CB8AC3E}">
        <p14:creationId xmlns:p14="http://schemas.microsoft.com/office/powerpoint/2010/main" val="1293128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FEAA261E-C924-240C-44D7-9306EA6B29A8}"/>
              </a:ext>
            </a:extLst>
          </p:cNvPr>
          <p:cNvSpPr txBox="1">
            <a:spLocks noGrp="1"/>
          </p:cNvSpPr>
          <p:nvPr>
            <p:ph type="title" idx="4294967295"/>
          </p:nvPr>
        </p:nvSpPr>
        <p:spPr>
          <a:xfrm>
            <a:off x="5719156" y="243822"/>
            <a:ext cx="6046746" cy="743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804452" y="987009"/>
            <a:ext cx="6189055"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Concrete Anchors are associated with 3 different anchor types: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Concrete anchor strap with D-ring, typically used by foundation and formwork employees. The strap is protected from abrasion by the concrete with a sleeve or wear-pad. It is looped around the rebar during pouring and is cut flush with the surface when it is no longer needed.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Precast hollow core/expanding concrete anchor, which allows one worker to tie off, and is used for precast hollow concrete tasks.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Bolt-on wall anchor, which can be a temporary or permanent anchor point on a vertical concrete wall.</a:t>
            </a:r>
          </a:p>
        </p:txBody>
      </p:sp>
      <p:pic>
        <p:nvPicPr>
          <p:cNvPr id="10" name="Picture 9"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anchors</a:t>
            </a:r>
          </a:p>
        </p:txBody>
      </p:sp>
      <p:sp>
        <p:nvSpPr>
          <p:cNvPr id="3" name="TextBox 2">
            <a:extLst>
              <a:ext uri="{FF2B5EF4-FFF2-40B4-BE49-F238E27FC236}">
                <a16:creationId xmlns:a16="http://schemas.microsoft.com/office/drawing/2014/main" id="{92CB45DE-D3EA-F547-BCAD-72A261ACE846}"/>
              </a:ext>
            </a:extLst>
          </p:cNvPr>
          <p:cNvSpPr txBox="1"/>
          <p:nvPr/>
        </p:nvSpPr>
        <p:spPr>
          <a:xfrm>
            <a:off x="3484838" y="5329577"/>
            <a:ext cx="2247090" cy="523220"/>
          </a:xfrm>
          <a:prstGeom prst="rect">
            <a:avLst/>
          </a:prstGeom>
          <a:noFill/>
        </p:spPr>
        <p:txBody>
          <a:bodyPr wrap="square" rtlCol="0">
            <a:spAutoFit/>
          </a:bodyPr>
          <a:lstStyle/>
          <a:p>
            <a:r>
              <a:rPr lang="es-ES_tradnl" sz="1400" i="1" dirty="0" err="1">
                <a:latin typeface="Arial Narrow" panose="020B0604020202020204" pitchFamily="34" charset="0"/>
                <a:cs typeface="Arial Narrow" panose="020B0604020202020204" pitchFamily="34" charset="0"/>
              </a:rPr>
              <a:t>Courtesy</a:t>
            </a:r>
            <a:r>
              <a:rPr lang="es-ES_tradnl" sz="1400" i="1" dirty="0">
                <a:latin typeface="Arial Narrow" panose="020B0604020202020204" pitchFamily="34" charset="0"/>
                <a:cs typeface="Arial Narrow" panose="020B0604020202020204" pitchFamily="34" charset="0"/>
              </a:rPr>
              <a:t> of </a:t>
            </a:r>
            <a:r>
              <a:rPr lang="es-ES_tradnl" sz="1400" i="1" dirty="0" err="1">
                <a:latin typeface="Arial Narrow" panose="020B0604020202020204" pitchFamily="34" charset="0"/>
                <a:cs typeface="Arial Narrow" panose="020B0604020202020204" pitchFamily="34" charset="0"/>
              </a:rPr>
              <a:t>Guardian</a:t>
            </a:r>
            <a:r>
              <a:rPr lang="es-ES_tradnl" sz="1400" i="1" dirty="0">
                <a:latin typeface="Arial Narrow" panose="020B0604020202020204" pitchFamily="34" charset="0"/>
                <a:cs typeface="Arial Narrow" panose="020B0604020202020204" pitchFamily="34" charset="0"/>
              </a:rPr>
              <a:t> </a:t>
            </a:r>
            <a:r>
              <a:rPr lang="es-ES_tradnl" sz="1400" i="1" dirty="0" err="1">
                <a:latin typeface="Arial Narrow" panose="020B0604020202020204" pitchFamily="34" charset="0"/>
                <a:cs typeface="Arial Narrow" panose="020B0604020202020204" pitchFamily="34" charset="0"/>
              </a:rPr>
              <a:t>Fall</a:t>
            </a:r>
            <a:r>
              <a:rPr lang="es-ES_tradnl" sz="1400" i="1" dirty="0">
                <a:latin typeface="Arial Narrow" panose="020B0604020202020204" pitchFamily="34" charset="0"/>
                <a:cs typeface="Arial Narrow" panose="020B0604020202020204" pitchFamily="34" charset="0"/>
              </a:rPr>
              <a:t> </a:t>
            </a:r>
            <a:r>
              <a:rPr lang="es-ES_tradnl" sz="1400" i="1" dirty="0" err="1">
                <a:latin typeface="Arial Narrow" panose="020B0604020202020204" pitchFamily="34" charset="0"/>
                <a:cs typeface="Arial Narrow" panose="020B0604020202020204" pitchFamily="34" charset="0"/>
              </a:rPr>
              <a:t>Protection</a:t>
            </a:r>
            <a:r>
              <a:rPr lang="es-ES_tradnl" sz="1400" i="1" dirty="0">
                <a:latin typeface="Arial Narrow" panose="020B0604020202020204" pitchFamily="34" charset="0"/>
                <a:cs typeface="Arial Narrow" panose="020B0604020202020204" pitchFamily="34" charset="0"/>
              </a:rPr>
              <a:t>, 3M and </a:t>
            </a:r>
            <a:r>
              <a:rPr lang="es-ES_tradnl" sz="1400" i="1" dirty="0" err="1">
                <a:latin typeface="Arial Narrow" panose="020B0604020202020204" pitchFamily="34" charset="0"/>
                <a:cs typeface="Arial Narrow" panose="020B0604020202020204" pitchFamily="34" charset="0"/>
              </a:rPr>
              <a:t>FallTech</a:t>
            </a:r>
            <a:endParaRPr lang="es-ES_tradnl" sz="1400"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4706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1391948B-F67B-71FB-0A10-F1F08950890D}"/>
              </a:ext>
            </a:extLst>
          </p:cNvPr>
          <p:cNvSpPr txBox="1">
            <a:spLocks noGrp="1"/>
          </p:cNvSpPr>
          <p:nvPr>
            <p:ph type="title" idx="4294967295"/>
          </p:nvPr>
        </p:nvSpPr>
        <p:spPr>
          <a:xfrm>
            <a:off x="5719156" y="243823"/>
            <a:ext cx="6046746" cy="8229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804452" y="856386"/>
            <a:ext cx="6387548" cy="507831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Anchors not welded, or clamped in place are comprised of:</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fall protection system types that can be quickly moved from location to location, and come in versions that allow for more than one employee to anchor.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Rotating retractable anchor mast, which is most often seen used on sloped residential roofs. It allows the worker a large range of motion, and helps to elevate the anchor point above the worker.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Dead weight anchor, which is commonly used when performing roof work and you can not hammer or drill into the surface. It is made of concrete, steel, or other similar heavy materials to provide anchorage.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Bolt hole anchor, which is used in horizontal steel bolt holes.</a:t>
            </a:r>
            <a:endParaRPr lang="en-US" sz="1200" dirty="0">
              <a:latin typeface="Arial" panose="020B0604020202020204" pitchFamily="34" charset="0"/>
              <a:cs typeface="Arial" panose="020B0604020202020204" pitchFamily="34" charset="0"/>
            </a:endParaRPr>
          </a:p>
        </p:txBody>
      </p:sp>
      <p:pic>
        <p:nvPicPr>
          <p:cNvPr id="10" name="Picture 9"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anchors</a:t>
            </a:r>
          </a:p>
        </p:txBody>
      </p:sp>
    </p:spTree>
    <p:extLst>
      <p:ext uri="{BB962C8B-B14F-4D97-AF65-F5344CB8AC3E}">
        <p14:creationId xmlns:p14="http://schemas.microsoft.com/office/powerpoint/2010/main" val="3428650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64BED47-00EC-2A39-76CD-5FB4325C442B}"/>
              </a:ext>
            </a:extLst>
          </p:cNvPr>
          <p:cNvSpPr txBox="1">
            <a:spLocks noGrp="1"/>
          </p:cNvSpPr>
          <p:nvPr>
            <p:ph type="title" idx="4294967295"/>
          </p:nvPr>
        </p:nvSpPr>
        <p:spPr>
          <a:xfrm>
            <a:off x="5719156" y="243823"/>
            <a:ext cx="6046746" cy="855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804452" y="1098978"/>
            <a:ext cx="6166563" cy="3431709"/>
          </a:xfrm>
          <a:prstGeom prst="rect">
            <a:avLst/>
          </a:prstGeom>
          <a:noFill/>
        </p:spPr>
        <p:txBody>
          <a:bodyPr wrap="square" rtlCol="0">
            <a:spAutoFit/>
          </a:bodyPr>
          <a:lstStyle/>
          <a:p>
            <a:endParaRPr lang="en-US" sz="100" dirty="0"/>
          </a:p>
          <a:p>
            <a:r>
              <a:rPr lang="en-US" dirty="0">
                <a:latin typeface="Arial" panose="020B0604020202020204" pitchFamily="34" charset="0"/>
                <a:cs typeface="Arial" panose="020B0604020202020204" pitchFamily="34" charset="0"/>
              </a:rPr>
              <a:t>Additional anchors include:</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Welded D-ring anchor, which is a single d-ring anchor point that can be temporary or permanently welded onto vertical structural steel.</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Weld-on anchor post, which is a permanent anchor point that is welded to an I-beam.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Trench Box Guardrail Anchor is used for performing deep excavation. It is designed with an anchor point on a post near the guardrail.</a:t>
            </a:r>
            <a:endParaRPr lang="en-US" sz="1200" dirty="0">
              <a:latin typeface="Arial" panose="020B0604020202020204" pitchFamily="34" charset="0"/>
              <a:cs typeface="Arial" panose="020B0604020202020204" pitchFamily="34" charset="0"/>
            </a:endParaRPr>
          </a:p>
        </p:txBody>
      </p:sp>
      <p:pic>
        <p:nvPicPr>
          <p:cNvPr id="10" name="Picture 9"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anchors</a:t>
            </a:r>
          </a:p>
        </p:txBody>
      </p:sp>
    </p:spTree>
    <p:extLst>
      <p:ext uri="{BB962C8B-B14F-4D97-AF65-F5344CB8AC3E}">
        <p14:creationId xmlns:p14="http://schemas.microsoft.com/office/powerpoint/2010/main" val="3013292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IN CONSTRUCTION</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4: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Scaffolding</a:t>
            </a:r>
          </a:p>
        </p:txBody>
      </p:sp>
      <p:pic>
        <p:nvPicPr>
          <p:cNvPr id="11" name="Picture 10" descr="DCBS logo">
            <a:extLst>
              <a:ext uri="{FF2B5EF4-FFF2-40B4-BE49-F238E27FC236}">
                <a16:creationId xmlns:a16="http://schemas.microsoft.com/office/drawing/2014/main" id="{807E347A-B7E7-4C39-AEB6-E209F46CC872}"/>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2" name="Picture 11" descr="Oregon OSHA logo">
            <a:extLst>
              <a:ext uri="{FF2B5EF4-FFF2-40B4-BE49-F238E27FC236}">
                <a16:creationId xmlns:a16="http://schemas.microsoft.com/office/drawing/2014/main" id="{EE5B0B04-7E4B-4F03-B269-63C83E44741D}"/>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11341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pic>
        <p:nvPicPr>
          <p:cNvPr id="3" name="Picture 2" descr="Modul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Rectangle 6">
            <a:extLst>
              <a:ext uri="{FF2B5EF4-FFF2-40B4-BE49-F238E27FC236}">
                <a16:creationId xmlns:a16="http://schemas.microsoft.com/office/drawing/2014/main" id="{E714FC21-A0CF-404B-A5CA-6CCE93D2E249}"/>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8" name="Google Shape;104;p2">
            <a:extLst>
              <a:ext uri="{FF2B5EF4-FFF2-40B4-BE49-F238E27FC236}">
                <a16:creationId xmlns:a16="http://schemas.microsoft.com/office/drawing/2014/main" id="{5F2DBDBF-E4D0-45DC-9048-268D9BEA41AB}"/>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Overview of Scaffolding</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2208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4D7BAEA1-5142-C543-7231-2C39FB2FBD1C}"/>
              </a:ext>
            </a:extLst>
          </p:cNvPr>
          <p:cNvSpPr txBox="1">
            <a:spLocks noGrp="1"/>
          </p:cNvSpPr>
          <p:nvPr>
            <p:ph type="title" idx="4294967295"/>
          </p:nvPr>
        </p:nvSpPr>
        <p:spPr>
          <a:xfrm>
            <a:off x="5719156" y="243823"/>
            <a:ext cx="6046746" cy="7363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Scaffold A-Z Topic Index</a:t>
            </a:r>
          </a:p>
        </p:txBody>
      </p:sp>
      <p:sp>
        <p:nvSpPr>
          <p:cNvPr id="7" name="TextBox 6"/>
          <p:cNvSpPr txBox="1"/>
          <p:nvPr/>
        </p:nvSpPr>
        <p:spPr>
          <a:xfrm>
            <a:off x="5602777" y="1056446"/>
            <a:ext cx="6589223"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 can use a scaffold to work on just about anything – silos, tanks, chimneys, bridges, stairways, roofs, ramps, and ceilings are just a few examples. In its most basic form, a supported scaffold is just a platform and a set of uprights so many people think that anyone can set one up.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That is why too many workers are injured or killed when they use a scaffold – components fail, planks break, handrails give way, or the entire structure collapses in a heap. Most scaffold accidents happen because scaffold users are untrained or improperly trained.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highly recommend you take a moment to explore the resources in our scaffolding topic page (see below):</a:t>
            </a:r>
          </a:p>
        </p:txBody>
      </p:sp>
      <p:sp>
        <p:nvSpPr>
          <p:cNvPr id="3" name="Rectangle 2">
            <a:extLst>
              <a:ext uri="{FF2B5EF4-FFF2-40B4-BE49-F238E27FC236}">
                <a16:creationId xmlns:a16="http://schemas.microsoft.com/office/drawing/2014/main" id="{E746D00B-6040-4099-9F67-3A8045E3EC05}"/>
              </a:ext>
            </a:extLst>
          </p:cNvPr>
          <p:cNvSpPr/>
          <p:nvPr/>
        </p:nvSpPr>
        <p:spPr>
          <a:xfrm>
            <a:off x="6743362" y="5103036"/>
            <a:ext cx="4286233" cy="602028"/>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Scaffold A-Z Topic Index</a:t>
            </a:r>
            <a:endParaRPr lang="en-US" dirty="0">
              <a:solidFill>
                <a:srgbClr val="F8F8F8"/>
              </a:solidFill>
            </a:endParaRPr>
          </a:p>
        </p:txBody>
      </p:sp>
      <p:pic>
        <p:nvPicPr>
          <p:cNvPr id="9" name="Picture 8" descr="Modul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spTree>
    <p:extLst>
      <p:ext uri="{BB962C8B-B14F-4D97-AF65-F5344CB8AC3E}">
        <p14:creationId xmlns:p14="http://schemas.microsoft.com/office/powerpoint/2010/main" val="11545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B308476C-8F45-02DA-64F8-AB610F7FFC9B}"/>
              </a:ext>
            </a:extLst>
          </p:cNvPr>
          <p:cNvSpPr txBox="1">
            <a:spLocks noGrp="1"/>
          </p:cNvSpPr>
          <p:nvPr>
            <p:ph type="title" idx="4294967295"/>
          </p:nvPr>
        </p:nvSpPr>
        <p:spPr>
          <a:xfrm>
            <a:off x="5719156" y="243822"/>
            <a:ext cx="6046746" cy="8226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Scaffold Types</a:t>
            </a:r>
          </a:p>
        </p:txBody>
      </p:sp>
      <p:sp>
        <p:nvSpPr>
          <p:cNvPr id="7" name="TextBox 6"/>
          <p:cNvSpPr txBox="1"/>
          <p:nvPr/>
        </p:nvSpPr>
        <p:spPr>
          <a:xfrm>
            <a:off x="5602778" y="1066473"/>
            <a:ext cx="639073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two basic types of scaffolds </a:t>
            </a:r>
          </a:p>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Supported scaffolds. These are one or more platforms supported by outrigger beams, brackets, poles, legs, uprights, posts, frames, or similar rigid support.  </a:t>
            </a:r>
          </a:p>
          <a:p>
            <a:pPr marL="342900" indent="-342900">
              <a:buFont typeface="+mj-lt"/>
              <a:buAutoNum type="arabicPeriod"/>
            </a:pP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Suspension scaffolds. These are one or more platforms suspended by ropes or other non-rigid means from an overhead structure(s).</a:t>
            </a:r>
          </a:p>
        </p:txBody>
      </p:sp>
      <p:pic>
        <p:nvPicPr>
          <p:cNvPr id="9" name="Picture 8"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spTree>
    <p:extLst>
      <p:ext uri="{BB962C8B-B14F-4D97-AF65-F5344CB8AC3E}">
        <p14:creationId xmlns:p14="http://schemas.microsoft.com/office/powerpoint/2010/main" val="202796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5C693A8-E8C5-1B99-5BC6-071FAD360E48}"/>
              </a:ext>
            </a:extLst>
          </p:cNvPr>
          <p:cNvSpPr>
            <a:spLocks noGrp="1"/>
          </p:cNvSpPr>
          <p:nvPr>
            <p:ph type="title" idx="4294967295"/>
          </p:nvPr>
        </p:nvSpPr>
        <p:spPr>
          <a:xfrm>
            <a:off x="5719156" y="243822"/>
            <a:ext cx="5634644" cy="1325563"/>
          </a:xfrm>
        </p:spPr>
        <p:txBody>
          <a:bodyPr anchor="t">
            <a:normAutofit/>
          </a:bodyPr>
          <a:lstStyle/>
          <a:p>
            <a:r>
              <a:rPr lang="en-US" sz="3600" dirty="0">
                <a:latin typeface="Arial" panose="020B0604020202020204" pitchFamily="34" charset="0"/>
                <a:cs typeface="Arial" panose="020B0604020202020204" pitchFamily="34" charset="0"/>
              </a:rPr>
              <a:t>Fatal Work Injuries</a:t>
            </a:r>
          </a:p>
        </p:txBody>
      </p:sp>
      <p:sp>
        <p:nvSpPr>
          <p:cNvPr id="7" name="TextBox 6"/>
          <p:cNvSpPr txBox="1"/>
          <p:nvPr/>
        </p:nvSpPr>
        <p:spPr>
          <a:xfrm>
            <a:off x="5719156" y="1256231"/>
            <a:ext cx="6274351" cy="175432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 2017, 971 construction workers died on the job.</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Of the 971 fatal work injuries, 386 were due to slips, trips, and falls.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r"/>
            <a:r>
              <a:rPr lang="en-US" sz="1000" dirty="0"/>
              <a:t>Bureau of Labor Statistics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4012675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descr="Men in construction uniforms working on a building&#10;&#10;AI-generated content may be incorrect.">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65010601-18F4-B16F-BC9B-49968327AC8B}"/>
              </a:ext>
            </a:extLst>
          </p:cNvPr>
          <p:cNvSpPr txBox="1">
            <a:spLocks noGrp="1"/>
          </p:cNvSpPr>
          <p:nvPr>
            <p:ph type="title" idx="4294967295"/>
          </p:nvPr>
        </p:nvSpPr>
        <p:spPr>
          <a:xfrm>
            <a:off x="5719156" y="243822"/>
            <a:ext cx="604674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Competent Persons in Scaffolding</a:t>
            </a:r>
          </a:p>
        </p:txBody>
      </p:sp>
      <p:sp>
        <p:nvSpPr>
          <p:cNvPr id="7" name="TextBox 6"/>
          <p:cNvSpPr txBox="1"/>
          <p:nvPr/>
        </p:nvSpPr>
        <p:spPr>
          <a:xfrm>
            <a:off x="5602778" y="1289719"/>
            <a:ext cx="6390730"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competent person for scaffolding is someone who can identify existing and predictable scaffold hazards in</a:t>
            </a:r>
          </a:p>
          <a:p>
            <a:r>
              <a:rPr lang="en-US" dirty="0">
                <a:latin typeface="Arial" panose="020B0604020202020204" pitchFamily="34" charset="0"/>
                <a:cs typeface="Arial" panose="020B0604020202020204" pitchFamily="34" charset="0"/>
              </a:rPr>
              <a:t>the workplace and has the authority to take prompt measures to eliminate them.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Scaffolds and scaffold components must be inspected for visible defects by a competent person before each work shift and after any event that could affect a scaffold’s structural integrity.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Below is a link to a factsheet outlining the requirements found in Division 3, Subdivision L. It explains how these rules apply to competent persons.</a:t>
            </a:r>
          </a:p>
        </p:txBody>
      </p:sp>
      <p:sp>
        <p:nvSpPr>
          <p:cNvPr id="3" name="Rectangle 2">
            <a:extLst>
              <a:ext uri="{FF2B5EF4-FFF2-40B4-BE49-F238E27FC236}">
                <a16:creationId xmlns:a16="http://schemas.microsoft.com/office/drawing/2014/main" id="{E746D00B-6040-4099-9F67-3A8045E3EC05}"/>
              </a:ext>
            </a:extLst>
          </p:cNvPr>
          <p:cNvSpPr/>
          <p:nvPr/>
        </p:nvSpPr>
        <p:spPr>
          <a:xfrm>
            <a:off x="6743362" y="5037719"/>
            <a:ext cx="4286233" cy="602028"/>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Scaffolding in Construction</a:t>
            </a:r>
            <a:endParaRPr lang="en-US" dirty="0">
              <a:solidFill>
                <a:srgbClr val="F8F8F8"/>
              </a:solidFill>
            </a:endParaRPr>
          </a:p>
        </p:txBody>
      </p:sp>
      <p:pic>
        <p:nvPicPr>
          <p:cNvPr id="9" name="Picture 8" descr="Modul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spTree>
    <p:extLst>
      <p:ext uri="{BB962C8B-B14F-4D97-AF65-F5344CB8AC3E}">
        <p14:creationId xmlns:p14="http://schemas.microsoft.com/office/powerpoint/2010/main" val="2379123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8"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AA9F3CC-5155-F517-AD2B-3FE47482D2A2}"/>
              </a:ext>
            </a:extLst>
          </p:cNvPr>
          <p:cNvSpPr txBox="1">
            <a:spLocks noGrp="1"/>
          </p:cNvSpPr>
          <p:nvPr>
            <p:ph type="title" idx="4294967295"/>
          </p:nvPr>
        </p:nvSpPr>
        <p:spPr>
          <a:xfrm>
            <a:off x="5719156" y="243823"/>
            <a:ext cx="6046746" cy="695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Scaffold Training</a:t>
            </a:r>
          </a:p>
        </p:txBody>
      </p:sp>
      <p:sp>
        <p:nvSpPr>
          <p:cNvPr id="7" name="TextBox 6"/>
          <p:cNvSpPr txBox="1"/>
          <p:nvPr/>
        </p:nvSpPr>
        <p:spPr>
          <a:xfrm>
            <a:off x="5602777" y="1066473"/>
            <a:ext cx="6589223"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Employees who erect, disassemble, move, operate, repair, maintain, or inspect scaffolds must be trained by a competent person to recognize the hazards associated with the task. At a minimum, the training must include:</a:t>
            </a:r>
          </a:p>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The nature of scaffold hazards;</a:t>
            </a:r>
          </a:p>
          <a:p>
            <a:pPr marL="342900" indent="-342900">
              <a:buFont typeface="+mj-lt"/>
              <a:buAutoNum type="arabicPeriod"/>
            </a:pPr>
            <a:r>
              <a:rPr lang="en-US" dirty="0">
                <a:latin typeface="Arial" panose="020B0604020202020204" pitchFamily="34" charset="0"/>
                <a:cs typeface="Arial" panose="020B0604020202020204" pitchFamily="34" charset="0"/>
              </a:rPr>
              <a:t>The correct procedures for erecting, disassembling, moving, operating, repairing, inspecting, and maintaining the type of scaffold in question;</a:t>
            </a:r>
          </a:p>
          <a:p>
            <a:pPr marL="342900" indent="-342900">
              <a:buFont typeface="+mj-lt"/>
              <a:buAutoNum type="arabicPeriod"/>
            </a:pPr>
            <a:r>
              <a:rPr lang="en-US" dirty="0">
                <a:latin typeface="Arial" panose="020B0604020202020204" pitchFamily="34" charset="0"/>
                <a:cs typeface="Arial" panose="020B0604020202020204" pitchFamily="34" charset="0"/>
              </a:rPr>
              <a:t>The design criteria, maximum intended load-carrying capacity and intended use of the scaffold.</a:t>
            </a:r>
          </a:p>
        </p:txBody>
      </p:sp>
      <p:pic>
        <p:nvPicPr>
          <p:cNvPr id="9" name="Picture 8"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spTree>
    <p:extLst>
      <p:ext uri="{BB962C8B-B14F-4D97-AF65-F5344CB8AC3E}">
        <p14:creationId xmlns:p14="http://schemas.microsoft.com/office/powerpoint/2010/main" val="88585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scaffolding</a:t>
            </a:r>
          </a:p>
        </p:txBody>
      </p:sp>
      <p:pic>
        <p:nvPicPr>
          <p:cNvPr id="3" name="Picture 2" descr="Modul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Rectangle 6">
            <a:extLst>
              <a:ext uri="{FF2B5EF4-FFF2-40B4-BE49-F238E27FC236}">
                <a16:creationId xmlns:a16="http://schemas.microsoft.com/office/drawing/2014/main" id="{60C15DBC-73EE-4967-9090-438777972D54}"/>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8" name="Google Shape;104;p2">
            <a:extLst>
              <a:ext uri="{FF2B5EF4-FFF2-40B4-BE49-F238E27FC236}">
                <a16:creationId xmlns:a16="http://schemas.microsoft.com/office/drawing/2014/main" id="{E6EFA22B-68C1-4A1B-8179-4F5C0181B0D9}"/>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Scaffolding</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538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5: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Job Tasks</a:t>
            </a:r>
          </a:p>
        </p:txBody>
      </p:sp>
      <p:pic>
        <p:nvPicPr>
          <p:cNvPr id="11" name="Picture 10" descr="DCBS logo">
            <a:extLst>
              <a:ext uri="{FF2B5EF4-FFF2-40B4-BE49-F238E27FC236}">
                <a16:creationId xmlns:a16="http://schemas.microsoft.com/office/drawing/2014/main" id="{671530B5-820C-46C2-A03B-84423822C697}"/>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2" name="Picture 11" descr="Oregon OSHA logo">
            <a:extLst>
              <a:ext uri="{FF2B5EF4-FFF2-40B4-BE49-F238E27FC236}">
                <a16:creationId xmlns:a16="http://schemas.microsoft.com/office/drawing/2014/main" id="{9030B672-5DBB-495C-96EB-3FBEA2805990}"/>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20814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6" name="Rectangle 5">
            <a:extLst>
              <a:ext uri="{FF2B5EF4-FFF2-40B4-BE49-F238E27FC236}">
                <a16:creationId xmlns:a16="http://schemas.microsoft.com/office/drawing/2014/main" id="{F8FDEC66-22F4-4D95-944A-8EA37265913C}"/>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B304F25B-C01D-4B50-AF99-697733241DCD}"/>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Framing</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3778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6" name="Rectangle 5">
            <a:extLst>
              <a:ext uri="{FF2B5EF4-FFF2-40B4-BE49-F238E27FC236}">
                <a16:creationId xmlns:a16="http://schemas.microsoft.com/office/drawing/2014/main" id="{C31B32E1-6B5F-4826-8658-D0FF7FC0765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B5EC0506-FAB9-4E80-95EE-6168CB7C76EC}"/>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Trusses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6903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527962"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0EAD999-932A-3944-A5D5-850C052B99C8}"/>
              </a:ext>
            </a:extLst>
          </p:cNvPr>
          <p:cNvSpPr txBox="1">
            <a:spLocks noGrp="1"/>
          </p:cNvSpPr>
          <p:nvPr>
            <p:ph type="title" idx="4294967295"/>
          </p:nvPr>
        </p:nvSpPr>
        <p:spPr>
          <a:xfrm>
            <a:off x="5719156" y="243822"/>
            <a:ext cx="604674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Carpenter’s Bracket Scaffolding</a:t>
            </a:r>
          </a:p>
        </p:txBody>
      </p:sp>
      <p:sp>
        <p:nvSpPr>
          <p:cNvPr id="7" name="TextBox 6"/>
          <p:cNvSpPr txBox="1"/>
          <p:nvPr/>
        </p:nvSpPr>
        <p:spPr>
          <a:xfrm>
            <a:off x="5719156" y="1329936"/>
            <a:ext cx="6335652"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 can use scaffolding as a work platform to roll out, set, and brace the trusses. A carpenter’s bracket or top plate bracket scaffolding can be attached to the inside or outside of the exterior walls. Two 2" x 6" planks or a 12-inch-wide fabricated scaffold plank can be used for the platform.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Guardrails are required when the scaffold platform is more than 10 feet above the floor or ground. When the scaffold brackets are set so that the platform is at least 38 inches below the top plate, the top plate becomes a guardrail. To learn more the requirements for this option, click the link below:</a:t>
            </a:r>
          </a:p>
        </p:txBody>
      </p:sp>
      <p:sp>
        <p:nvSpPr>
          <p:cNvPr id="4" name="Rectangle 3">
            <a:extLst>
              <a:ext uri="{FF2B5EF4-FFF2-40B4-BE49-F238E27FC236}">
                <a16:creationId xmlns:a16="http://schemas.microsoft.com/office/drawing/2014/main" id="{AB5C0789-2205-4484-9F29-3009CC21DC16}"/>
              </a:ext>
            </a:extLst>
          </p:cNvPr>
          <p:cNvSpPr/>
          <p:nvPr/>
        </p:nvSpPr>
        <p:spPr>
          <a:xfrm>
            <a:off x="6624165" y="4937879"/>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Setting Wood Trusses and Rafters</a:t>
            </a:r>
            <a:endParaRPr lang="en-US" dirty="0">
              <a:solidFill>
                <a:srgbClr val="F8F8F8"/>
              </a:solidFill>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547422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6" name="Rectangle 5">
            <a:extLst>
              <a:ext uri="{FF2B5EF4-FFF2-40B4-BE49-F238E27FC236}">
                <a16:creationId xmlns:a16="http://schemas.microsoft.com/office/drawing/2014/main" id="{A822708D-293D-4EFB-9AF7-6C5F0BDA7A5B}"/>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3109C497-B423-409D-9844-A13307A2CD09}"/>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Decking Example</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4224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6" name="Rectangle 5">
            <a:extLst>
              <a:ext uri="{FF2B5EF4-FFF2-40B4-BE49-F238E27FC236}">
                <a16:creationId xmlns:a16="http://schemas.microsoft.com/office/drawing/2014/main" id="{41050FFA-99AB-41C2-B6DA-21C0EA9F0C0A}"/>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E34D4CA2-F9E0-4077-B44F-C2837D7941BD}"/>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Unprotected/Sharp Edges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539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527962"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0FA1403-C01E-5A44-66D9-B76C6D2A4D63}"/>
              </a:ext>
            </a:extLst>
          </p:cNvPr>
          <p:cNvSpPr txBox="1">
            <a:spLocks noGrp="1"/>
          </p:cNvSpPr>
          <p:nvPr>
            <p:ph type="title" idx="4294967295"/>
          </p:nvPr>
        </p:nvSpPr>
        <p:spPr>
          <a:xfrm>
            <a:off x="5719156" y="243823"/>
            <a:ext cx="6046746" cy="7788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Horizontal Lifeline</a:t>
            </a:r>
          </a:p>
        </p:txBody>
      </p:sp>
      <p:sp>
        <p:nvSpPr>
          <p:cNvPr id="7" name="TextBox 6"/>
          <p:cNvSpPr txBox="1"/>
          <p:nvPr/>
        </p:nvSpPr>
        <p:spPr>
          <a:xfrm>
            <a:off x="5719156" y="1022632"/>
            <a:ext cx="6265762" cy="261610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One effective fall protection option for protecting workers in leading edge work is a fall-restraint system attached to a horizontal lifeline that is anchored directly to the walking/working surface.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fall-restraint system prevents the worker from reaching an unprotected edge and the horizontal lifeline gives the worker mobility that would not be possible with a restraint system attached to a single anchor point.</a:t>
            </a:r>
          </a:p>
        </p:txBody>
      </p:sp>
      <p:sp>
        <p:nvSpPr>
          <p:cNvPr id="9" name="Rectangle 8">
            <a:extLst>
              <a:ext uri="{FF2B5EF4-FFF2-40B4-BE49-F238E27FC236}">
                <a16:creationId xmlns:a16="http://schemas.microsoft.com/office/drawing/2014/main" id="{A7B56C4B-0069-4B0B-A40A-77EA2D632C04}"/>
              </a:ext>
            </a:extLst>
          </p:cNvPr>
          <p:cNvSpPr/>
          <p:nvPr/>
        </p:nvSpPr>
        <p:spPr>
          <a:xfrm>
            <a:off x="6336656" y="4656135"/>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8F8F8"/>
                </a:solidFill>
                <a:hlinkClick r:id="rId4">
                  <a:extLst>
                    <a:ext uri="{A12FA001-AC4F-418D-AE19-62706E023703}">
                      <ahyp:hlinkClr xmlns:ahyp="http://schemas.microsoft.com/office/drawing/2018/hyperlinkcolor" val="tx"/>
                    </a:ext>
                  </a:extLst>
                </a:hlinkClick>
              </a:rPr>
              <a:t>Horizontal Lifelines Information</a:t>
            </a:r>
            <a:endParaRPr lang="en-US" sz="2400" dirty="0">
              <a:solidFill>
                <a:srgbClr val="F8F8F8"/>
              </a:solidFill>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427900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C10D7320-C990-4B43-C9DE-5AF03632C56B}"/>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Accepted Claims</a:t>
            </a:r>
          </a:p>
        </p:txBody>
      </p:sp>
      <p:sp>
        <p:nvSpPr>
          <p:cNvPr id="7" name="TextBox 6"/>
          <p:cNvSpPr txBox="1"/>
          <p:nvPr/>
        </p:nvSpPr>
        <p:spPr>
          <a:xfrm>
            <a:off x="5719156" y="1284232"/>
            <a:ext cx="6274351" cy="14773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2017, there were 5,780 resolved claims in Oregon that were due to slips, trips, and falls. The average cost for these claims was $23,570.</a:t>
            </a:r>
          </a:p>
          <a:p>
            <a:pPr algn="r"/>
            <a:endParaRPr lang="en-US" sz="1000" dirty="0"/>
          </a:p>
          <a:p>
            <a:pPr algn="r"/>
            <a:endParaRPr lang="en-US" sz="1000" dirty="0"/>
          </a:p>
          <a:p>
            <a:pPr algn="r"/>
            <a:r>
              <a:rPr lang="en-US" sz="1000" dirty="0"/>
              <a:t>Oregon Department of Consumer &amp; Business Services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244748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6" name="Rectangle 5">
            <a:extLst>
              <a:ext uri="{FF2B5EF4-FFF2-40B4-BE49-F238E27FC236}">
                <a16:creationId xmlns:a16="http://schemas.microsoft.com/office/drawing/2014/main" id="{89A049C0-898F-46E3-A580-821BF7DB51A1}"/>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26CB9F70-17E2-41D0-9828-3E584B64C354}"/>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Holes and Openings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631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61" y="0"/>
            <a:ext cx="5448639"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0151B6AF-B835-4498-3357-0EF7C05E56DD}"/>
              </a:ext>
            </a:extLst>
          </p:cNvPr>
          <p:cNvSpPr txBox="1">
            <a:spLocks noGrp="1"/>
          </p:cNvSpPr>
          <p:nvPr>
            <p:ph type="title" idx="4294967295"/>
          </p:nvPr>
        </p:nvSpPr>
        <p:spPr>
          <a:xfrm>
            <a:off x="5719156" y="243822"/>
            <a:ext cx="604674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Holes and Openings Inspection Form</a:t>
            </a:r>
          </a:p>
        </p:txBody>
      </p:sp>
      <p:sp>
        <p:nvSpPr>
          <p:cNvPr id="7" name="TextBox 6"/>
          <p:cNvSpPr txBox="1"/>
          <p:nvPr/>
        </p:nvSpPr>
        <p:spPr>
          <a:xfrm>
            <a:off x="5719156" y="1361532"/>
            <a:ext cx="6358367"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holes and openings inspection form is a valuable tool for identifying and correcting some of the hazards that are present when working around holes and openings.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button to view the holes and openings inspection form.</a:t>
            </a:r>
          </a:p>
        </p:txBody>
      </p:sp>
      <p:sp>
        <p:nvSpPr>
          <p:cNvPr id="9" name="Rectangle 8">
            <a:extLst>
              <a:ext uri="{FF2B5EF4-FFF2-40B4-BE49-F238E27FC236}">
                <a16:creationId xmlns:a16="http://schemas.microsoft.com/office/drawing/2014/main" id="{A7B56C4B-0069-4B0B-A40A-77EA2D632C04}"/>
              </a:ext>
            </a:extLst>
          </p:cNvPr>
          <p:cNvSpPr/>
          <p:nvPr/>
        </p:nvSpPr>
        <p:spPr>
          <a:xfrm>
            <a:off x="6096000" y="3616786"/>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Holes and Openings Inspection Form</a:t>
            </a:r>
            <a:endParaRPr lang="en-US" dirty="0">
              <a:solidFill>
                <a:srgbClr val="F8F8F8"/>
              </a:solidFill>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3470792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61"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5F586DC4-5630-D6D9-7E81-8A32DE060992}"/>
              </a:ext>
            </a:extLst>
          </p:cNvPr>
          <p:cNvSpPr txBox="1">
            <a:spLocks noGrp="1"/>
          </p:cNvSpPr>
          <p:nvPr>
            <p:ph type="title" idx="4294967295"/>
          </p:nvPr>
        </p:nvSpPr>
        <p:spPr>
          <a:xfrm>
            <a:off x="5719156" y="243822"/>
            <a:ext cx="6046746" cy="8909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Skylights</a:t>
            </a:r>
          </a:p>
        </p:txBody>
      </p:sp>
      <p:sp>
        <p:nvSpPr>
          <p:cNvPr id="7" name="TextBox 6"/>
          <p:cNvSpPr txBox="1"/>
          <p:nvPr/>
        </p:nvSpPr>
        <p:spPr>
          <a:xfrm>
            <a:off x="5719156" y="1016296"/>
            <a:ext cx="6358367" cy="1015663"/>
          </a:xfrm>
          <a:prstGeom prst="rect">
            <a:avLst/>
          </a:prstGeom>
          <a:noFill/>
        </p:spPr>
        <p:txBody>
          <a:bodyPr wrap="square" rtlCol="0">
            <a:spAutoFit/>
          </a:bodyPr>
          <a:lstStyle/>
          <a:p>
            <a:r>
              <a:rPr lang="en-US" sz="2000" dirty="0"/>
              <a:t>If you are interested in watching an additional video about a true story where a man fell through a skylight, click the button.</a:t>
            </a:r>
            <a:endParaRPr lang="en-US" sz="2800" dirty="0"/>
          </a:p>
        </p:txBody>
      </p:sp>
      <p:sp>
        <p:nvSpPr>
          <p:cNvPr id="9" name="Rectangle 8">
            <a:extLst>
              <a:ext uri="{FF2B5EF4-FFF2-40B4-BE49-F238E27FC236}">
                <a16:creationId xmlns:a16="http://schemas.microsoft.com/office/drawing/2014/main" id="{A7B56C4B-0069-4B0B-A40A-77EA2D632C04}"/>
              </a:ext>
            </a:extLst>
          </p:cNvPr>
          <p:cNvSpPr/>
          <p:nvPr/>
        </p:nvSpPr>
        <p:spPr>
          <a:xfrm>
            <a:off x="6259586" y="2754836"/>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Preventing Falls Through Skylights</a:t>
            </a:r>
            <a:endParaRPr lang="en-US" dirty="0">
              <a:solidFill>
                <a:srgbClr val="F8F8F8"/>
              </a:solidFill>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job tasks</a:t>
            </a:r>
          </a:p>
        </p:txBody>
      </p:sp>
      <p:pic>
        <p:nvPicPr>
          <p:cNvPr id="8" name="Picture 7" descr="Modul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2425324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6: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Conclusion</a:t>
            </a:r>
          </a:p>
        </p:txBody>
      </p:sp>
      <p:pic>
        <p:nvPicPr>
          <p:cNvPr id="11" name="Picture 10" descr="DCBS logo">
            <a:extLst>
              <a:ext uri="{FF2B5EF4-FFF2-40B4-BE49-F238E27FC236}">
                <a16:creationId xmlns:a16="http://schemas.microsoft.com/office/drawing/2014/main" id="{73292987-16E9-4837-A25D-E81D0C74AD65}"/>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8A4BAE81-4BB7-9CEF-BAF5-174DEBF84C1F}"/>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57530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odul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
        <p:nvSpPr>
          <p:cNvPr id="6" name="Rectangle 5">
            <a:extLst>
              <a:ext uri="{FF2B5EF4-FFF2-40B4-BE49-F238E27FC236}">
                <a16:creationId xmlns:a16="http://schemas.microsoft.com/office/drawing/2014/main" id="{71939235-0DD9-4C80-96A7-62B2BC258258}"/>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35EF074C-D788-4FD7-AAAD-A08DE8947540}"/>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Importance of Training</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3171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96611DE-DD88-B0EA-E9A8-F44B967D1996}"/>
              </a:ext>
            </a:extLst>
          </p:cNvPr>
          <p:cNvSpPr txBox="1">
            <a:spLocks noGrp="1"/>
          </p:cNvSpPr>
          <p:nvPr>
            <p:ph type="title" idx="4294967295"/>
          </p:nvPr>
        </p:nvSpPr>
        <p:spPr>
          <a:xfrm>
            <a:off x="5719156" y="243823"/>
            <a:ext cx="6046746" cy="8032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Training Certification</a:t>
            </a:r>
          </a:p>
        </p:txBody>
      </p:sp>
      <p:sp>
        <p:nvSpPr>
          <p:cNvPr id="7" name="TextBox 6"/>
          <p:cNvSpPr txBox="1"/>
          <p:nvPr/>
        </p:nvSpPr>
        <p:spPr>
          <a:xfrm>
            <a:off x="5719155" y="1047066"/>
            <a:ext cx="6274349"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regards to certification of training, the employer must verify that they are compliant by preparing a written certification record. This record needs to have the name or other identity of the employee trained, dates of the training, and the signature of the person who conducted the training or the employer. Once all of this is completed, you need to maintain the latest training certification.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some instances the employee may have received training from a previous employer. If the current employer is relying on this, the record needs to indicate when the current employer determined the prior training was adequate rather than the date of the actual training.</a:t>
            </a:r>
          </a:p>
        </p:txBody>
      </p:sp>
      <p:pic>
        <p:nvPicPr>
          <p:cNvPr id="8" name="Picture 7" descr="Modul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99468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468A34F-5A65-F5BD-3A96-3615AC5BDC99}"/>
              </a:ext>
            </a:extLst>
          </p:cNvPr>
          <p:cNvSpPr txBox="1">
            <a:spLocks noGrp="1"/>
          </p:cNvSpPr>
          <p:nvPr>
            <p:ph type="title" idx="4294967295"/>
          </p:nvPr>
        </p:nvSpPr>
        <p:spPr>
          <a:xfrm>
            <a:off x="5719156" y="243823"/>
            <a:ext cx="6046746" cy="7752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Retraining</a:t>
            </a:r>
          </a:p>
        </p:txBody>
      </p:sp>
      <p:sp>
        <p:nvSpPr>
          <p:cNvPr id="7" name="TextBox 6"/>
          <p:cNvSpPr txBox="1"/>
          <p:nvPr/>
        </p:nvSpPr>
        <p:spPr>
          <a:xfrm>
            <a:off x="5682343" y="1019068"/>
            <a:ext cx="6311162"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the employer has a reason to believe that an employee who has already been trained doesn’t have the knowledge or skills required, they need to retrain the employee. Examples where retraining is required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Changes in the workplace or fall protection systems being used has made the previous training obsolete.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evident that the employee has not retained the necessary knowledge and skills from the training.</a:t>
            </a:r>
          </a:p>
        </p:txBody>
      </p:sp>
      <p:pic>
        <p:nvPicPr>
          <p:cNvPr id="8" name="Picture 7" descr="Modul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52477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A2BA73B-A831-6608-C558-6DECD403B800}"/>
              </a:ext>
            </a:extLst>
          </p:cNvPr>
          <p:cNvSpPr txBox="1">
            <a:spLocks noGrp="1"/>
          </p:cNvSpPr>
          <p:nvPr>
            <p:ph type="title" idx="4294967295"/>
          </p:nvPr>
        </p:nvSpPr>
        <p:spPr>
          <a:xfrm>
            <a:off x="5719156" y="243823"/>
            <a:ext cx="6046746" cy="8219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Training Requirements</a:t>
            </a:r>
          </a:p>
        </p:txBody>
      </p:sp>
      <p:sp>
        <p:nvSpPr>
          <p:cNvPr id="7" name="TextBox 6"/>
          <p:cNvSpPr txBox="1"/>
          <p:nvPr/>
        </p:nvSpPr>
        <p:spPr>
          <a:xfrm>
            <a:off x="5719155" y="1065726"/>
            <a:ext cx="6158714"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Before any employee is exposed to a fall hazard, the employer must provide training for each employee who uses personal fall protection systems, or who is required to be trained as specified by Oregon OSHA.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more information on training, click the buttons.</a:t>
            </a:r>
          </a:p>
        </p:txBody>
      </p:sp>
      <p:sp>
        <p:nvSpPr>
          <p:cNvPr id="10" name="Rectangle 9">
            <a:extLst>
              <a:ext uri="{FF2B5EF4-FFF2-40B4-BE49-F238E27FC236}">
                <a16:creationId xmlns:a16="http://schemas.microsoft.com/office/drawing/2014/main" id="{F13741D9-AD81-4950-842F-5AC2CEF85A45}"/>
              </a:ext>
            </a:extLst>
          </p:cNvPr>
          <p:cNvSpPr/>
          <p:nvPr/>
        </p:nvSpPr>
        <p:spPr>
          <a:xfrm>
            <a:off x="6096000" y="3280611"/>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Fall Protection for Construction Activities</a:t>
            </a:r>
            <a:endParaRPr lang="en-US" dirty="0">
              <a:solidFill>
                <a:srgbClr val="F8F8F8"/>
              </a:solidFill>
            </a:endParaRPr>
          </a:p>
        </p:txBody>
      </p:sp>
      <p:sp>
        <p:nvSpPr>
          <p:cNvPr id="11" name="Rectangle 10">
            <a:extLst>
              <a:ext uri="{FF2B5EF4-FFF2-40B4-BE49-F238E27FC236}">
                <a16:creationId xmlns:a16="http://schemas.microsoft.com/office/drawing/2014/main" id="{50067567-7091-4C35-9B7E-55FF22186094}"/>
              </a:ext>
            </a:extLst>
          </p:cNvPr>
          <p:cNvSpPr/>
          <p:nvPr/>
        </p:nvSpPr>
        <p:spPr>
          <a:xfrm>
            <a:off x="6096000" y="4137814"/>
            <a:ext cx="5046650" cy="674164"/>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5">
                  <a:extLst>
                    <a:ext uri="{A12FA001-AC4F-418D-AE19-62706E023703}">
                      <ahyp:hlinkClr xmlns:ahyp="http://schemas.microsoft.com/office/drawing/2018/hyperlinkcolor" val="tx"/>
                    </a:ext>
                  </a:extLst>
                </a:hlinkClick>
              </a:rPr>
              <a:t>Division 3, Subdivision M, Fall Protection</a:t>
            </a:r>
            <a:endParaRPr lang="en-US" dirty="0">
              <a:solidFill>
                <a:srgbClr val="F8F8F8"/>
              </a:solidFill>
            </a:endParaRPr>
          </a:p>
        </p:txBody>
      </p:sp>
      <p:pic>
        <p:nvPicPr>
          <p:cNvPr id="8" name="Picture 7" descr="Modul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2724546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6C21146-E0F7-F2D7-1952-B66318234651}"/>
              </a:ext>
            </a:extLst>
          </p:cNvPr>
          <p:cNvSpPr txBox="1">
            <a:spLocks noGrp="1"/>
          </p:cNvSpPr>
          <p:nvPr>
            <p:ph type="title" idx="4294967295"/>
          </p:nvPr>
        </p:nvSpPr>
        <p:spPr>
          <a:xfrm>
            <a:off x="5719156" y="243822"/>
            <a:ext cx="6046746" cy="8806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Training Requirements</a:t>
            </a:r>
          </a:p>
        </p:txBody>
      </p:sp>
      <p:sp>
        <p:nvSpPr>
          <p:cNvPr id="7" name="TextBox 6"/>
          <p:cNvSpPr txBox="1"/>
          <p:nvPr/>
        </p:nvSpPr>
        <p:spPr>
          <a:xfrm>
            <a:off x="5719156" y="813987"/>
            <a:ext cx="6429027"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Before any employee is exposed to a fall hazard, the employer must provide training for each employee who uses personal fall protection systems, or who is required to be trained as specified by Oregon OSHA. For more information on training, click the buttons.</a:t>
            </a:r>
          </a:p>
        </p:txBody>
      </p:sp>
      <p:sp>
        <p:nvSpPr>
          <p:cNvPr id="10" name="Rectangle 9">
            <a:extLst>
              <a:ext uri="{FF2B5EF4-FFF2-40B4-BE49-F238E27FC236}">
                <a16:creationId xmlns:a16="http://schemas.microsoft.com/office/drawing/2014/main" id="{F13741D9-AD81-4950-842F-5AC2CEF85A45}"/>
              </a:ext>
            </a:extLst>
          </p:cNvPr>
          <p:cNvSpPr/>
          <p:nvPr/>
        </p:nvSpPr>
        <p:spPr>
          <a:xfrm>
            <a:off x="6516287" y="2825489"/>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3">
                  <a:extLst>
                    <a:ext uri="{A12FA001-AC4F-418D-AE19-62706E023703}">
                      <ahyp:hlinkClr xmlns:ahyp="http://schemas.microsoft.com/office/drawing/2018/hyperlinkcolor" val="tx"/>
                    </a:ext>
                  </a:extLst>
                </a:hlinkClick>
              </a:rPr>
              <a:t>Guardian Fall Protection</a:t>
            </a:r>
            <a:endParaRPr lang="en-US" dirty="0">
              <a:solidFill>
                <a:srgbClr val="F8F8F8"/>
              </a:solidFill>
            </a:endParaRPr>
          </a:p>
        </p:txBody>
      </p:sp>
      <p:sp>
        <p:nvSpPr>
          <p:cNvPr id="13" name="Rectangle 12">
            <a:extLst>
              <a:ext uri="{FF2B5EF4-FFF2-40B4-BE49-F238E27FC236}">
                <a16:creationId xmlns:a16="http://schemas.microsoft.com/office/drawing/2014/main" id="{FC0D62B5-FA0D-426F-BD57-A292CABE5CEC}"/>
              </a:ext>
            </a:extLst>
          </p:cNvPr>
          <p:cNvSpPr/>
          <p:nvPr/>
        </p:nvSpPr>
        <p:spPr>
          <a:xfrm>
            <a:off x="6516284" y="3413137"/>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4">
                  <a:extLst>
                    <a:ext uri="{A12FA001-AC4F-418D-AE19-62706E023703}">
                      <ahyp:hlinkClr xmlns:ahyp="http://schemas.microsoft.com/office/drawing/2018/hyperlinkcolor" val="tx"/>
                    </a:ext>
                  </a:extLst>
                </a:hlinkClick>
              </a:rPr>
              <a:t>GRAVITEC</a:t>
            </a:r>
            <a:endParaRPr lang="en-US" dirty="0">
              <a:solidFill>
                <a:srgbClr val="F8F8F8"/>
              </a:solidFill>
            </a:endParaRPr>
          </a:p>
        </p:txBody>
      </p:sp>
      <p:sp>
        <p:nvSpPr>
          <p:cNvPr id="14" name="Rectangle 13">
            <a:extLst>
              <a:ext uri="{FF2B5EF4-FFF2-40B4-BE49-F238E27FC236}">
                <a16:creationId xmlns:a16="http://schemas.microsoft.com/office/drawing/2014/main" id="{F3E66877-6A72-4B14-BE12-F2BA8EC50C17}"/>
              </a:ext>
            </a:extLst>
          </p:cNvPr>
          <p:cNvSpPr/>
          <p:nvPr/>
        </p:nvSpPr>
        <p:spPr>
          <a:xfrm>
            <a:off x="6516285" y="4035106"/>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5">
                  <a:extLst>
                    <a:ext uri="{A12FA001-AC4F-418D-AE19-62706E023703}">
                      <ahyp:hlinkClr xmlns:ahyp="http://schemas.microsoft.com/office/drawing/2018/hyperlinkcolor" val="tx"/>
                    </a:ext>
                  </a:extLst>
                </a:hlinkClick>
              </a:rPr>
              <a:t>ACME University</a:t>
            </a:r>
            <a:endParaRPr lang="en-US" dirty="0">
              <a:solidFill>
                <a:srgbClr val="F8F8F8"/>
              </a:solidFill>
            </a:endParaRPr>
          </a:p>
        </p:txBody>
      </p:sp>
      <p:sp>
        <p:nvSpPr>
          <p:cNvPr id="15" name="Rectangle 14">
            <a:extLst>
              <a:ext uri="{FF2B5EF4-FFF2-40B4-BE49-F238E27FC236}">
                <a16:creationId xmlns:a16="http://schemas.microsoft.com/office/drawing/2014/main" id="{8E37161F-4811-4456-9A67-A57384CA9ADC}"/>
              </a:ext>
            </a:extLst>
          </p:cNvPr>
          <p:cNvSpPr/>
          <p:nvPr/>
        </p:nvSpPr>
        <p:spPr>
          <a:xfrm>
            <a:off x="6516283" y="4635912"/>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6">
                  <a:extLst>
                    <a:ext uri="{A12FA001-AC4F-418D-AE19-62706E023703}">
                      <ahyp:hlinkClr xmlns:ahyp="http://schemas.microsoft.com/office/drawing/2018/hyperlinkcolor" val="tx"/>
                    </a:ext>
                  </a:extLst>
                </a:hlinkClick>
              </a:rPr>
              <a:t>Honeywell</a:t>
            </a:r>
            <a:endParaRPr lang="en-US" dirty="0">
              <a:solidFill>
                <a:srgbClr val="F8F8F8"/>
              </a:solidFill>
            </a:endParaRPr>
          </a:p>
        </p:txBody>
      </p:sp>
      <p:sp>
        <p:nvSpPr>
          <p:cNvPr id="16" name="Rectangle 15">
            <a:extLst>
              <a:ext uri="{FF2B5EF4-FFF2-40B4-BE49-F238E27FC236}">
                <a16:creationId xmlns:a16="http://schemas.microsoft.com/office/drawing/2014/main" id="{1FF460C1-808C-4FBD-9D7D-9A27EEFE89F9}"/>
              </a:ext>
            </a:extLst>
          </p:cNvPr>
          <p:cNvSpPr/>
          <p:nvPr/>
        </p:nvSpPr>
        <p:spPr>
          <a:xfrm>
            <a:off x="6516282" y="5279000"/>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7">
                  <a:extLst>
                    <a:ext uri="{A12FA001-AC4F-418D-AE19-62706E023703}">
                      <ahyp:hlinkClr xmlns:ahyp="http://schemas.microsoft.com/office/drawing/2018/hyperlinkcolor" val="tx"/>
                    </a:ext>
                  </a:extLst>
                </a:hlinkClick>
              </a:rPr>
              <a:t>Oregon OSHA Topic Index</a:t>
            </a:r>
            <a:endParaRPr lang="en-US" dirty="0">
              <a:solidFill>
                <a:srgbClr val="F8F8F8"/>
              </a:solidFill>
            </a:endParaRPr>
          </a:p>
        </p:txBody>
      </p:sp>
      <p:sp>
        <p:nvSpPr>
          <p:cNvPr id="17" name="Rectangle 16">
            <a:extLst>
              <a:ext uri="{FF2B5EF4-FFF2-40B4-BE49-F238E27FC236}">
                <a16:creationId xmlns:a16="http://schemas.microsoft.com/office/drawing/2014/main" id="{B19783FD-6EE4-4D0F-B7B0-A46C2D80DECD}"/>
              </a:ext>
            </a:extLst>
          </p:cNvPr>
          <p:cNvSpPr/>
          <p:nvPr/>
        </p:nvSpPr>
        <p:spPr>
          <a:xfrm>
            <a:off x="6516282" y="2246275"/>
            <a:ext cx="4564427" cy="467861"/>
          </a:xfrm>
          <a:prstGeom prst="rect">
            <a:avLst/>
          </a:prstGeom>
          <a:solidFill>
            <a:srgbClr val="005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8F8F8"/>
                </a:solidFill>
                <a:hlinkClick r:id="rId8">
                  <a:extLst>
                    <a:ext uri="{A12FA001-AC4F-418D-AE19-62706E023703}">
                      <ahyp:hlinkClr xmlns:ahyp="http://schemas.microsoft.com/office/drawing/2018/hyperlinkcolor" val="tx"/>
                    </a:ext>
                  </a:extLst>
                </a:hlinkClick>
              </a:rPr>
              <a:t>3M  |  DBI SALA  |  PROTECTA</a:t>
            </a:r>
            <a:endParaRPr lang="en-US" dirty="0">
              <a:solidFill>
                <a:srgbClr val="F8F8F8"/>
              </a:solidFill>
            </a:endParaRPr>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pic>
        <p:nvPicPr>
          <p:cNvPr id="4" name="Picture 3">
            <a:extLst>
              <a:ext uri="{FF2B5EF4-FFF2-40B4-BE49-F238E27FC236}">
                <a16:creationId xmlns:a16="http://schemas.microsoft.com/office/drawing/2014/main" id="{29896C58-F609-45E9-A01C-652D7D390DA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5466667" cy="5866667"/>
          </a:xfrm>
          <a:prstGeom prst="rect">
            <a:avLst/>
          </a:prstGeom>
        </p:spPr>
      </p:pic>
    </p:spTree>
    <p:extLst>
      <p:ext uri="{BB962C8B-B14F-4D97-AF65-F5344CB8AC3E}">
        <p14:creationId xmlns:p14="http://schemas.microsoft.com/office/powerpoint/2010/main" val="2530001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odul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
        <p:nvSpPr>
          <p:cNvPr id="6" name="Rectangle 5">
            <a:extLst>
              <a:ext uri="{FF2B5EF4-FFF2-40B4-BE49-F238E27FC236}">
                <a16:creationId xmlns:a16="http://schemas.microsoft.com/office/drawing/2014/main" id="{816BA637-F07C-43C4-B242-21EE02B0C195}"/>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D4DCD301-F257-41C5-95DA-94C0EDE420F5}"/>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4"/>
              </a:rPr>
              <a:t>Advice for Contractors</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043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36A9596-287C-297A-C571-B3316D80CD13}"/>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Accepted Claims</a:t>
            </a:r>
          </a:p>
        </p:txBody>
      </p:sp>
      <p:sp>
        <p:nvSpPr>
          <p:cNvPr id="7" name="TextBox 6"/>
          <p:cNvSpPr txBox="1"/>
          <p:nvPr/>
        </p:nvSpPr>
        <p:spPr>
          <a:xfrm>
            <a:off x="5719156" y="1237582"/>
            <a:ext cx="6274351" cy="36317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Oregon between the years 2014 - 2018, there were 6,187 accepted disabling claims in construction due to falls to a lower level.</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From Ladders: 1,980</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From Vehicles/Machinery: 1,530</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From Stairs: 853</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From Roofs: 282</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Scaffolds: 212</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Floors/Walkways: 80</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Other: 1,250</a:t>
            </a:r>
          </a:p>
          <a:p>
            <a:pPr algn="r"/>
            <a:r>
              <a:rPr lang="en-US" sz="1000" dirty="0"/>
              <a:t>Oregon Department of Consumer &amp; Business Services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035810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1CDBAFCD-6C88-0B78-F887-0BAAC4D53EC0}"/>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0F0694DE-80F5-80B0-5F06-48489D96F034}"/>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BE3E5258-A56B-D92D-5F2A-119BFD8AB49B}"/>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0D21F4E-D702-6123-6A7D-132C2415CD31}"/>
              </a:ext>
            </a:extLst>
          </p:cNvPr>
          <p:cNvSpPr txBox="1"/>
          <p:nvPr/>
        </p:nvSpPr>
        <p:spPr>
          <a:xfrm>
            <a:off x="140343" y="1307335"/>
            <a:ext cx="527215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employer must have a written record of training.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61EDF0DB-948A-96A6-A311-850FD689E270}"/>
              </a:ext>
            </a:extLst>
          </p:cNvPr>
          <p:cNvSpPr txBox="1"/>
          <p:nvPr/>
        </p:nvSpPr>
        <p:spPr>
          <a:xfrm>
            <a:off x="6096000" y="1333023"/>
            <a:ext cx="5272159" cy="397031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Retraining is required when:</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Changes in workplace has made previous training obsolete.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Changes in fall protection systems made the previous training obsolete.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It is evident the employee has not retained the necessary knowledge and skills.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All of the above.</a:t>
            </a:r>
          </a:p>
        </p:txBody>
      </p:sp>
      <p:sp>
        <p:nvSpPr>
          <p:cNvPr id="9" name="TextBox 8">
            <a:extLst>
              <a:ext uri="{FF2B5EF4-FFF2-40B4-BE49-F238E27FC236}">
                <a16:creationId xmlns:a16="http://schemas.microsoft.com/office/drawing/2014/main" id="{AC4549B5-CE3C-B2F0-0E71-040E49A8F5A2}"/>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57259A4E-6572-F0BB-C8EE-446CED04A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315259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C2183E74-28A1-6CCA-FF52-4A739EDE572C}"/>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AFDE084F-F7F3-4090-BA6F-525219B91814}"/>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6056799D-D92D-5021-FF9D-C60650AE1DF0}"/>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918B13E-D5A2-535E-2144-86956DEC9D02}"/>
              </a:ext>
            </a:extLst>
          </p:cNvPr>
          <p:cNvSpPr txBox="1"/>
          <p:nvPr/>
        </p:nvSpPr>
        <p:spPr>
          <a:xfrm>
            <a:off x="140343" y="1307335"/>
            <a:ext cx="527215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installing your anchors, you should follow the manufacturer’s instructions.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D49E1BDC-FB63-6543-51DD-D2CF434FB4F3}"/>
              </a:ext>
            </a:extLst>
          </p:cNvPr>
          <p:cNvSpPr txBox="1"/>
          <p:nvPr/>
        </p:nvSpPr>
        <p:spPr>
          <a:xfrm>
            <a:off x="6096000" y="1333023"/>
            <a:ext cx="5272159" cy="258532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Trauma straps are used to help prevent clots from forming that occur when a worker sits in their harness for too long after a fall.</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9" name="TextBox 8">
            <a:extLst>
              <a:ext uri="{FF2B5EF4-FFF2-40B4-BE49-F238E27FC236}">
                <a16:creationId xmlns:a16="http://schemas.microsoft.com/office/drawing/2014/main" id="{FF31549F-64C7-E8F2-252A-7450C1FAF0BD}"/>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5C715F1F-6B58-49DD-BB33-2D35112D0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58647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E5960BD6-B569-EFCF-4650-327DF4BE4B18}"/>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582AE0F6-2225-5A38-356E-EFF680244DA6}"/>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B74D60A1-B76A-B43D-6B41-535EC9B45854}"/>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DEC413-2F67-DE92-7EA4-18D7DC16501C}"/>
              </a:ext>
            </a:extLst>
          </p:cNvPr>
          <p:cNvSpPr txBox="1"/>
          <p:nvPr/>
        </p:nvSpPr>
        <p:spPr>
          <a:xfrm>
            <a:off x="140343" y="1307335"/>
            <a:ext cx="527215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5</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first person up on a job should only be installing the anchor point.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0BA43F09-F3D8-8B1E-9713-C62C38FB339F}"/>
              </a:ext>
            </a:extLst>
          </p:cNvPr>
          <p:cNvSpPr txBox="1"/>
          <p:nvPr/>
        </p:nvSpPr>
        <p:spPr>
          <a:xfrm>
            <a:off x="6096000" y="1333023"/>
            <a:ext cx="5272159" cy="313932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event a worker falls:</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The employer needs to provided for prompt rescue.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The employer needs to assure employees are able to rescue themselves.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All of the above.</a:t>
            </a:r>
          </a:p>
        </p:txBody>
      </p:sp>
      <p:sp>
        <p:nvSpPr>
          <p:cNvPr id="9" name="TextBox 8">
            <a:extLst>
              <a:ext uri="{FF2B5EF4-FFF2-40B4-BE49-F238E27FC236}">
                <a16:creationId xmlns:a16="http://schemas.microsoft.com/office/drawing/2014/main" id="{170FBF97-EFC3-F62B-A6C4-B0977D4FD7D1}"/>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A86F6BE0-9DE7-ED30-FCD3-D8F1D299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2888230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6F6407F6-14B2-3235-0C56-40C928815195}"/>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F7BA4F49-A1D1-8A6D-169B-EB44FE7E52E0}"/>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0687A5CC-19D5-4663-27F9-431D972219D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4DEBBC9-90AD-97F3-596E-E3699F3527AD}"/>
              </a:ext>
            </a:extLst>
          </p:cNvPr>
          <p:cNvSpPr txBox="1"/>
          <p:nvPr/>
        </p:nvSpPr>
        <p:spPr>
          <a:xfrm>
            <a:off x="140343" y="1307335"/>
            <a:ext cx="5272159" cy="258532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All covers shall be color coded or they shall be marked with the word “HOLE” or “COVER” to provide warning of the hazard.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75B4D2B9-29F9-523A-9A54-F63C996BCC59}"/>
              </a:ext>
            </a:extLst>
          </p:cNvPr>
          <p:cNvSpPr txBox="1"/>
          <p:nvPr/>
        </p:nvSpPr>
        <p:spPr>
          <a:xfrm>
            <a:off x="6096000" y="1333023"/>
            <a:ext cx="5272159" cy="258532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8</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Which of the following can help limit swing fall?</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Using a horizontal lifeline.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Using multiple anchors.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All of the above.</a:t>
            </a:r>
          </a:p>
        </p:txBody>
      </p:sp>
      <p:sp>
        <p:nvSpPr>
          <p:cNvPr id="9" name="TextBox 8">
            <a:extLst>
              <a:ext uri="{FF2B5EF4-FFF2-40B4-BE49-F238E27FC236}">
                <a16:creationId xmlns:a16="http://schemas.microsoft.com/office/drawing/2014/main" id="{43DF7C3A-8583-071C-049C-98435F9B2F8A}"/>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AC2C0138-3304-A589-6B00-13889CE4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894890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80058A1F-4D96-D733-38F5-CEEBEF74D59D}"/>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189CFFFD-C8F8-FB9B-CF0B-55F2EB6123E6}"/>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34D50839-C7F3-DFCE-4E65-68E746AE532C}"/>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8118680-D5F9-8CBE-4AE0-4C4A8439975E}"/>
              </a:ext>
            </a:extLst>
          </p:cNvPr>
          <p:cNvSpPr txBox="1"/>
          <p:nvPr/>
        </p:nvSpPr>
        <p:spPr>
          <a:xfrm>
            <a:off x="140343" y="1307335"/>
            <a:ext cx="527215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9</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need to train your employees on how to inspect their fall protection equipment.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9F8CD763-C3DA-B157-69A5-B40FF49F5BBE}"/>
              </a:ext>
            </a:extLst>
          </p:cNvPr>
          <p:cNvSpPr txBox="1"/>
          <p:nvPr/>
        </p:nvSpPr>
        <p:spPr>
          <a:xfrm>
            <a:off x="6096000" y="1333023"/>
            <a:ext cx="5272159" cy="341632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10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using a ladder to access an upper level, how many feet should it extend above the edge?</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1</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2</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3</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4</a:t>
            </a:r>
          </a:p>
        </p:txBody>
      </p:sp>
      <p:sp>
        <p:nvSpPr>
          <p:cNvPr id="9" name="TextBox 8">
            <a:extLst>
              <a:ext uri="{FF2B5EF4-FFF2-40B4-BE49-F238E27FC236}">
                <a16:creationId xmlns:a16="http://schemas.microsoft.com/office/drawing/2014/main" id="{1BBDA35A-8B9A-D108-39FE-971E2E6230EB}"/>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1C8BE092-AB24-0BF8-1773-145AB7178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87852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17AD5C63-EF1B-A1C7-44C0-2341CE1A4197}"/>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1AE6575C-6005-935F-6A2A-05E3D81B61E5}"/>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QUIZ</a:t>
            </a:r>
          </a:p>
        </p:txBody>
      </p:sp>
      <p:sp>
        <p:nvSpPr>
          <p:cNvPr id="2" name="Rectangle 1">
            <a:extLst>
              <a:ext uri="{FF2B5EF4-FFF2-40B4-BE49-F238E27FC236}">
                <a16:creationId xmlns:a16="http://schemas.microsoft.com/office/drawing/2014/main" id="{92EF3998-AFB3-F349-9C22-AA1BDF1E024A}"/>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32886A0-C058-0727-3EA6-D78B75C87ABB}"/>
              </a:ext>
            </a:extLst>
          </p:cNvPr>
          <p:cNvSpPr txBox="1"/>
          <p:nvPr/>
        </p:nvSpPr>
        <p:spPr>
          <a:xfrm>
            <a:off x="140343" y="1307335"/>
            <a:ext cx="5272159" cy="286232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11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an employee, what should you do if you find a broken guardrail?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Nothing.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Destroy it.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Report it.</a:t>
            </a:r>
          </a:p>
        </p:txBody>
      </p:sp>
      <p:sp>
        <p:nvSpPr>
          <p:cNvPr id="6" name="TextBox 5">
            <a:extLst>
              <a:ext uri="{FF2B5EF4-FFF2-40B4-BE49-F238E27FC236}">
                <a16:creationId xmlns:a16="http://schemas.microsoft.com/office/drawing/2014/main" id="{C873ECB1-4D6F-00B4-C9FA-DD5EF4F3DA6A}"/>
              </a:ext>
            </a:extLst>
          </p:cNvPr>
          <p:cNvSpPr txBox="1"/>
          <p:nvPr/>
        </p:nvSpPr>
        <p:spPr>
          <a:xfrm>
            <a:off x="6096000" y="1333023"/>
            <a:ext cx="527215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 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Fall restraint stops a worker from reaching an unprotected edge.</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9" name="TextBox 8">
            <a:extLst>
              <a:ext uri="{FF2B5EF4-FFF2-40B4-BE49-F238E27FC236}">
                <a16:creationId xmlns:a16="http://schemas.microsoft.com/office/drawing/2014/main" id="{32664495-13D9-3118-3D68-5B2DEDED135D}"/>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B11393D6-0C83-D01E-3172-5B833D70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635695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8CD4CE53-9D9A-FF04-B503-C52E66300C0B}"/>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F29E3207-D1B2-D2D3-E4A4-0D331F9A1009}"/>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Protection for Construction – </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Quiz ANSWERS</a:t>
            </a:r>
          </a:p>
        </p:txBody>
      </p:sp>
      <p:sp>
        <p:nvSpPr>
          <p:cNvPr id="2" name="Rectangle 1">
            <a:extLst>
              <a:ext uri="{FF2B5EF4-FFF2-40B4-BE49-F238E27FC236}">
                <a16:creationId xmlns:a16="http://schemas.microsoft.com/office/drawing/2014/main" id="{4551E556-C63F-7912-F5A5-F8527065A1A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750DFE0-8553-961C-48E9-56D9F7464022}"/>
              </a:ext>
            </a:extLst>
          </p:cNvPr>
          <p:cNvSpPr txBox="1"/>
          <p:nvPr/>
        </p:nvSpPr>
        <p:spPr>
          <a:xfrm>
            <a:off x="140343" y="1307335"/>
            <a:ext cx="5272159" cy="3139321"/>
          </a:xfrm>
          <a:prstGeom prst="rect">
            <a:avLst/>
          </a:prstGeom>
          <a:noFill/>
        </p:spPr>
        <p:txBody>
          <a:bodyPr wrap="square" rtlCol="0">
            <a:spAutoFit/>
          </a:bodyPr>
          <a:lstStyle/>
          <a:p>
            <a:pPr marL="342900" indent="-342900">
              <a:buAutoNum type="arabicPeriod"/>
            </a:pPr>
            <a:r>
              <a:rPr lang="en-US" b="1" dirty="0">
                <a:latin typeface="Arial" panose="020B0604020202020204" pitchFamily="34" charset="0"/>
                <a:cs typeface="Arial" panose="020B0604020202020204" pitchFamily="34" charset="0"/>
              </a:rPr>
              <a:t>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AutoNum type="arabicPeriod"/>
            </a:pPr>
            <a:r>
              <a:rPr lang="en-US" b="1" dirty="0">
                <a:latin typeface="Arial" panose="020B0604020202020204" pitchFamily="34" charset="0"/>
                <a:cs typeface="Arial" panose="020B0604020202020204" pitchFamily="34" charset="0"/>
              </a:rPr>
              <a:t>D</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AutoNum type="arabicPeriod"/>
            </a:pPr>
            <a:r>
              <a:rPr lang="en-US" b="1" dirty="0">
                <a:latin typeface="Arial" panose="020B0604020202020204" pitchFamily="34" charset="0"/>
                <a:cs typeface="Arial" panose="020B0604020202020204" pitchFamily="34" charset="0"/>
              </a:rPr>
              <a:t>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AutoNum type="arabicPeriod"/>
            </a:pPr>
            <a:r>
              <a:rPr lang="en-US" b="1" dirty="0">
                <a:latin typeface="Arial" panose="020B0604020202020204" pitchFamily="34" charset="0"/>
                <a:cs typeface="Arial" panose="020B0604020202020204" pitchFamily="34" charset="0"/>
              </a:rPr>
              <a:t>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AutoNum type="arabicPeriod"/>
            </a:pPr>
            <a:r>
              <a:rPr lang="en-US" b="1" dirty="0">
                <a:latin typeface="Arial" panose="020B0604020202020204" pitchFamily="34" charset="0"/>
                <a:cs typeface="Arial" panose="020B0604020202020204" pitchFamily="34" charset="0"/>
              </a:rPr>
              <a:t>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AutoNum type="arabicPeriod"/>
            </a:pPr>
            <a:r>
              <a:rPr lang="en-US" b="1" dirty="0">
                <a:latin typeface="Arial" panose="020B0604020202020204" pitchFamily="34" charset="0"/>
                <a:cs typeface="Arial" panose="020B0604020202020204" pitchFamily="34" charset="0"/>
              </a:rPr>
              <a:t>C</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24304-50BB-7193-C2C1-216CDCEC1280}"/>
              </a:ext>
            </a:extLst>
          </p:cNvPr>
          <p:cNvSpPr txBox="1"/>
          <p:nvPr/>
        </p:nvSpPr>
        <p:spPr>
          <a:xfrm>
            <a:off x="6096000" y="1333023"/>
            <a:ext cx="5272159" cy="341632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7.   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8.   C</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9.   A</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10. C</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11. C</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12. A</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13DAC9D-B302-5214-0D06-D6947DBEBA74}"/>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8" name="Picture 7" descr="Module 6">
            <a:extLst>
              <a:ext uri="{FF2B5EF4-FFF2-40B4-BE49-F238E27FC236}">
                <a16:creationId xmlns:a16="http://schemas.microsoft.com/office/drawing/2014/main" id="{9532B405-4FA7-C14B-8E48-B010C5F6C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3633061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a:extLst>
            <a:ext uri="{FF2B5EF4-FFF2-40B4-BE49-F238E27FC236}">
              <a16:creationId xmlns:a16="http://schemas.microsoft.com/office/drawing/2014/main" id="{9013EFF4-9932-C30F-010C-9C3F297CCEA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942BFD-8F1E-3F5A-4E44-8A088A1A05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FF2B5EF4-FFF2-40B4-BE49-F238E27FC236}">
                <a16:creationId xmlns:a16="http://schemas.microsoft.com/office/drawing/2014/main" id="{27B113A6-953A-0DD6-2C33-7735A3624B6D}"/>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B48F3F2-FACE-DA20-22E7-6AC14982C39E}"/>
              </a:ext>
            </a:extLst>
          </p:cNvPr>
          <p:cNvSpPr txBox="1">
            <a:spLocks noGrp="1"/>
          </p:cNvSpPr>
          <p:nvPr>
            <p:ph type="title" idx="4294967295"/>
          </p:nvPr>
        </p:nvSpPr>
        <p:spPr>
          <a:xfrm>
            <a:off x="5719156" y="243823"/>
            <a:ext cx="6046746" cy="7752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Congratulations</a:t>
            </a:r>
          </a:p>
        </p:txBody>
      </p:sp>
      <p:sp>
        <p:nvSpPr>
          <p:cNvPr id="7" name="TextBox 6">
            <a:extLst>
              <a:ext uri="{FF2B5EF4-FFF2-40B4-BE49-F238E27FC236}">
                <a16:creationId xmlns:a16="http://schemas.microsoft.com/office/drawing/2014/main" id="{E5EB752B-7DEE-FE16-84C2-730A2C4DFC15}"/>
              </a:ext>
            </a:extLst>
          </p:cNvPr>
          <p:cNvSpPr txBox="1"/>
          <p:nvPr/>
        </p:nvSpPr>
        <p:spPr>
          <a:xfrm>
            <a:off x="5682343" y="1019068"/>
            <a:ext cx="631116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You’ve completed the </a:t>
            </a:r>
            <a:r>
              <a:rPr lang="en-US" i="1" dirty="0">
                <a:latin typeface="Arial" panose="020B0604020202020204" pitchFamily="34" charset="0"/>
                <a:cs typeface="Arial" panose="020B0604020202020204" pitchFamily="34" charset="0"/>
              </a:rPr>
              <a:t>Fall Protection for Construction </a:t>
            </a:r>
            <a:r>
              <a:rPr lang="en-US" dirty="0">
                <a:latin typeface="Arial" panose="020B0604020202020204" pitchFamily="34" charset="0"/>
                <a:cs typeface="Arial" panose="020B0604020202020204" pitchFamily="34" charset="0"/>
              </a:rPr>
              <a:t>training.</a:t>
            </a:r>
          </a:p>
        </p:txBody>
      </p:sp>
      <p:pic>
        <p:nvPicPr>
          <p:cNvPr id="8" name="Picture 7" descr="Module 6">
            <a:extLst>
              <a:ext uri="{FF2B5EF4-FFF2-40B4-BE49-F238E27FC236}">
                <a16:creationId xmlns:a16="http://schemas.microsoft.com/office/drawing/2014/main" id="{BD9F8D3E-9637-26A5-6241-3A2E8DF69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a:extLst>
              <a:ext uri="{FF2B5EF4-FFF2-40B4-BE49-F238E27FC236}">
                <a16:creationId xmlns:a16="http://schemas.microsoft.com/office/drawing/2014/main" id="{DE7CF675-6204-32E8-93A2-5C5CF9E5B535}"/>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86731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603C89-249E-43A0-8A86-D160E150419D}"/>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104;p2">
            <a:extLst>
              <a:ext uri="{FF2B5EF4-FFF2-40B4-BE49-F238E27FC236}">
                <a16:creationId xmlns:a16="http://schemas.microsoft.com/office/drawing/2014/main" id="{DFA6CD94-B00D-47B8-84FD-FFD9A63D055A}"/>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3"/>
              </a:rPr>
              <a:t>Planning</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390981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47D31F-AA75-4BCA-8592-F0FE28A5D279}"/>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D22EC7D-1E23-49BF-9208-901F37989B2D}"/>
              </a:ext>
            </a:extLst>
          </p:cNvPr>
          <p:cNvSpPr txBox="1">
            <a:spLocks noGrp="1"/>
          </p:cNvSpPr>
          <p:nvPr>
            <p:ph type="title" idx="4294967295"/>
          </p:nvPr>
        </p:nvSpPr>
        <p:spPr>
          <a:xfrm>
            <a:off x="1716834" y="2531200"/>
            <a:ext cx="881742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rPr>
              <a:t>Video: </a:t>
            </a:r>
            <a:r>
              <a:rPr kumimoji="0" lang="en-US" sz="4000" b="0" i="0" u="sng"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hlinkClick r:id="rId3"/>
              </a:rPr>
              <a:t>Using Fall Protection</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479008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AA56E0C-D7E7-8B48-A02F-4FF5DE68582F}"/>
              </a:ext>
            </a:extLst>
          </p:cNvPr>
          <p:cNvSpPr txBox="1">
            <a:spLocks noGrp="1"/>
          </p:cNvSpPr>
          <p:nvPr>
            <p:ph type="title" idx="4294967295"/>
          </p:nvPr>
        </p:nvSpPr>
        <p:spPr>
          <a:xfrm>
            <a:off x="5719156" y="243822"/>
            <a:ext cx="563464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Ladder Safety</a:t>
            </a:r>
          </a:p>
        </p:txBody>
      </p:sp>
      <p:sp>
        <p:nvSpPr>
          <p:cNvPr id="7" name="TextBox 6"/>
          <p:cNvSpPr txBox="1"/>
          <p:nvPr/>
        </p:nvSpPr>
        <p:spPr>
          <a:xfrm>
            <a:off x="5719156" y="1274901"/>
            <a:ext cx="6274351"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Ladders are the leading cause of death and injuries in workplace slips, trips, and falls. As we close out this module, let’s take a few moments to review key points for using ladders safely at your jobsite.</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3742713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3654</TotalTime>
  <Words>3612</Words>
  <Application>Microsoft Office PowerPoint</Application>
  <PresentationFormat>Widescreen</PresentationFormat>
  <Paragraphs>514</Paragraphs>
  <Slides>67</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Arial Narrow</vt:lpstr>
      <vt:lpstr>Calibri</vt:lpstr>
      <vt:lpstr>Calibri Light</vt:lpstr>
      <vt:lpstr>Verdana</vt:lpstr>
      <vt:lpstr>Office Theme</vt:lpstr>
      <vt:lpstr>Module 1: Introduction</vt:lpstr>
      <vt:lpstr>Disclaimer</vt:lpstr>
      <vt:lpstr>Video: Fall Protection is Important</vt:lpstr>
      <vt:lpstr>Fatal Work Injuries</vt:lpstr>
      <vt:lpstr>Accepted Claims</vt:lpstr>
      <vt:lpstr>Accepted Claims</vt:lpstr>
      <vt:lpstr>Video: Planning</vt:lpstr>
      <vt:lpstr>Video: Using Fall Protection</vt:lpstr>
      <vt:lpstr>Ladder Safety</vt:lpstr>
      <vt:lpstr>Ladder Inspection Form</vt:lpstr>
      <vt:lpstr>NIOSH Ladder App</vt:lpstr>
      <vt:lpstr>Access to Upper Landing</vt:lpstr>
      <vt:lpstr>4:1 Ratio</vt:lpstr>
      <vt:lpstr>Ladder Safety Training</vt:lpstr>
      <vt:lpstr>Module 2: Equipment/Systems</vt:lpstr>
      <vt:lpstr>Video: Guardrails</vt:lpstr>
      <vt:lpstr>Guardrail Systems</vt:lpstr>
      <vt:lpstr>Video: Positioning Devices</vt:lpstr>
      <vt:lpstr>Guardrail Systems</vt:lpstr>
      <vt:lpstr>Video: Fall Restraint vs Fall Arrest</vt:lpstr>
      <vt:lpstr>Fall-Restraint Systems</vt:lpstr>
      <vt:lpstr>Fall-Arrest Systems</vt:lpstr>
      <vt:lpstr>Video: Calculating Fall Distance</vt:lpstr>
      <vt:lpstr>Swing Fall</vt:lpstr>
      <vt:lpstr>Fall Distance Educator</vt:lpstr>
      <vt:lpstr>Video: Trauma Straps</vt:lpstr>
      <vt:lpstr>Video: Self Retracting Lifelines</vt:lpstr>
      <vt:lpstr>Self-Retracting Lifelines (SRLs)</vt:lpstr>
      <vt:lpstr>Module 3: Anchors</vt:lpstr>
      <vt:lpstr>Video: Overview of Anchors</vt:lpstr>
      <vt:lpstr>Anchor Types</vt:lpstr>
      <vt:lpstr>Anchor Types</vt:lpstr>
      <vt:lpstr>Anchor Types</vt:lpstr>
      <vt:lpstr>Anchor Types</vt:lpstr>
      <vt:lpstr>Anchor Types</vt:lpstr>
      <vt:lpstr>Module 4: Scaffolding</vt:lpstr>
      <vt:lpstr>Video: Overview of Scaffolding</vt:lpstr>
      <vt:lpstr>Scaffold A-Z Topic Index</vt:lpstr>
      <vt:lpstr>Scaffold Types</vt:lpstr>
      <vt:lpstr>Competent Persons in Scaffolding</vt:lpstr>
      <vt:lpstr>Scaffold Training</vt:lpstr>
      <vt:lpstr>Video: Scaffolding</vt:lpstr>
      <vt:lpstr>Module 5: Job Tasks</vt:lpstr>
      <vt:lpstr>Video: Framing</vt:lpstr>
      <vt:lpstr>Video: Trusses</vt:lpstr>
      <vt:lpstr>Carpenter’s Bracket Scaffolding</vt:lpstr>
      <vt:lpstr>Video: Decking Example</vt:lpstr>
      <vt:lpstr>Video: Unprotected/Sharp Edges</vt:lpstr>
      <vt:lpstr>Horizontal Lifeline</vt:lpstr>
      <vt:lpstr>Video: Holes and Openings</vt:lpstr>
      <vt:lpstr>Holes and Openings Inspection Form</vt:lpstr>
      <vt:lpstr>Skylights</vt:lpstr>
      <vt:lpstr>Module 6: Conclusion</vt:lpstr>
      <vt:lpstr>Video: Importance of Training</vt:lpstr>
      <vt:lpstr>Training Certification</vt:lpstr>
      <vt:lpstr>Retraining</vt:lpstr>
      <vt:lpstr>Training Requirements</vt:lpstr>
      <vt:lpstr>Training Requirements</vt:lpstr>
      <vt:lpstr>Video: Advice for Contractors</vt:lpstr>
      <vt:lpstr>Fall Protection for Construction - QUIZ</vt:lpstr>
      <vt:lpstr>Fall Protection for Construction - QUIZ</vt:lpstr>
      <vt:lpstr>Fall Protection for Construction - QUIZ</vt:lpstr>
      <vt:lpstr>Fall Protection for Construction - QUIZ</vt:lpstr>
      <vt:lpstr>Fall Protection for Construction - QUIZ</vt:lpstr>
      <vt:lpstr>Fall Protection for Construction - QUIZ</vt:lpstr>
      <vt:lpstr>Fall Protection for Construction – Quiz ANSWERS</vt:lpstr>
      <vt:lpstr>Congratulations</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131</cp:revision>
  <dcterms:created xsi:type="dcterms:W3CDTF">2018-12-06T15:15:36Z</dcterms:created>
  <dcterms:modified xsi:type="dcterms:W3CDTF">2025-03-31T15:05:37Z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2025-03-20T18:05:27Z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2125c6b5-543f-4379-838a-4414a10dd268</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