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348" r:id="rId3"/>
    <p:sldId id="315" r:id="rId4"/>
    <p:sldId id="316" r:id="rId5"/>
    <p:sldId id="271" r:id="rId6"/>
    <p:sldId id="317" r:id="rId7"/>
    <p:sldId id="318" r:id="rId8"/>
    <p:sldId id="319" r:id="rId9"/>
    <p:sldId id="281" r:id="rId10"/>
    <p:sldId id="349" r:id="rId11"/>
    <p:sldId id="350" r:id="rId12"/>
    <p:sldId id="321" r:id="rId13"/>
    <p:sldId id="342" r:id="rId14"/>
    <p:sldId id="309" r:id="rId15"/>
    <p:sldId id="322" r:id="rId16"/>
    <p:sldId id="282" r:id="rId17"/>
    <p:sldId id="323" r:id="rId18"/>
    <p:sldId id="283" r:id="rId19"/>
    <p:sldId id="324" r:id="rId20"/>
    <p:sldId id="284" r:id="rId21"/>
    <p:sldId id="325" r:id="rId22"/>
    <p:sldId id="326" r:id="rId23"/>
    <p:sldId id="285" r:id="rId24"/>
    <p:sldId id="310" r:id="rId25"/>
    <p:sldId id="286" r:id="rId26"/>
    <p:sldId id="328" r:id="rId27"/>
    <p:sldId id="329" r:id="rId28"/>
    <p:sldId id="327" r:id="rId29"/>
    <p:sldId id="331" r:id="rId30"/>
    <p:sldId id="287" r:id="rId31"/>
    <p:sldId id="332" r:id="rId32"/>
    <p:sldId id="330" r:id="rId33"/>
    <p:sldId id="289" r:id="rId34"/>
    <p:sldId id="333" r:id="rId35"/>
    <p:sldId id="290" r:id="rId36"/>
    <p:sldId id="334" r:id="rId37"/>
    <p:sldId id="291" r:id="rId38"/>
    <p:sldId id="292" r:id="rId39"/>
    <p:sldId id="335" r:id="rId40"/>
    <p:sldId id="311" r:id="rId41"/>
    <p:sldId id="293" r:id="rId42"/>
    <p:sldId id="337" r:id="rId43"/>
    <p:sldId id="338" r:id="rId44"/>
    <p:sldId id="336" r:id="rId45"/>
    <p:sldId id="294" r:id="rId46"/>
    <p:sldId id="295" r:id="rId47"/>
    <p:sldId id="296" r:id="rId48"/>
    <p:sldId id="297" r:id="rId49"/>
    <p:sldId id="298" r:id="rId50"/>
    <p:sldId id="299" r:id="rId51"/>
    <p:sldId id="339" r:id="rId52"/>
    <p:sldId id="300" r:id="rId53"/>
    <p:sldId id="301" r:id="rId54"/>
    <p:sldId id="340" r:id="rId55"/>
    <p:sldId id="302" r:id="rId56"/>
    <p:sldId id="341" r:id="rId57"/>
    <p:sldId id="312" r:id="rId58"/>
    <p:sldId id="304" r:id="rId59"/>
    <p:sldId id="344" r:id="rId60"/>
    <p:sldId id="345" r:id="rId61"/>
    <p:sldId id="343" r:id="rId62"/>
    <p:sldId id="305" r:id="rId63"/>
    <p:sldId id="306" r:id="rId64"/>
    <p:sldId id="307" r:id="rId65"/>
    <p:sldId id="313" r:id="rId66"/>
    <p:sldId id="308" r:id="rId67"/>
    <p:sldId id="346" r:id="rId68"/>
    <p:sldId id="34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2" autoAdjust="0"/>
    <p:restoredTop sz="94602" autoAdjust="0"/>
  </p:normalViewPr>
  <p:slideViewPr>
    <p:cSldViewPr snapToGrid="0">
      <p:cViewPr varScale="1">
        <p:scale>
          <a:sx n="114" d="100"/>
          <a:sy n="114" d="100"/>
        </p:scale>
        <p:origin x="516"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a:p>
        </p:txBody>
      </p:sp>
    </p:spTree>
    <p:extLst>
      <p:ext uri="{BB962C8B-B14F-4D97-AF65-F5344CB8AC3E}">
        <p14:creationId xmlns:p14="http://schemas.microsoft.com/office/powerpoint/2010/main" val="276127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a:p>
        </p:txBody>
      </p:sp>
    </p:spTree>
    <p:extLst>
      <p:ext uri="{BB962C8B-B14F-4D97-AF65-F5344CB8AC3E}">
        <p14:creationId xmlns:p14="http://schemas.microsoft.com/office/powerpoint/2010/main" val="14730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a:p>
        </p:txBody>
      </p:sp>
    </p:spTree>
    <p:extLst>
      <p:ext uri="{BB962C8B-B14F-4D97-AF65-F5344CB8AC3E}">
        <p14:creationId xmlns:p14="http://schemas.microsoft.com/office/powerpoint/2010/main" val="327017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a:p>
        </p:txBody>
      </p:sp>
    </p:spTree>
    <p:extLst>
      <p:ext uri="{BB962C8B-B14F-4D97-AF65-F5344CB8AC3E}">
        <p14:creationId xmlns:p14="http://schemas.microsoft.com/office/powerpoint/2010/main" val="176562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dirty="0"/>
          </a:p>
        </p:txBody>
      </p:sp>
    </p:spTree>
    <p:extLst>
      <p:ext uri="{BB962C8B-B14F-4D97-AF65-F5344CB8AC3E}">
        <p14:creationId xmlns:p14="http://schemas.microsoft.com/office/powerpoint/2010/main" val="15850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a:p>
        </p:txBody>
      </p:sp>
    </p:spTree>
    <p:extLst>
      <p:ext uri="{BB962C8B-B14F-4D97-AF65-F5344CB8AC3E}">
        <p14:creationId xmlns:p14="http://schemas.microsoft.com/office/powerpoint/2010/main" val="1364721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a:p>
        </p:txBody>
      </p:sp>
    </p:spTree>
    <p:extLst>
      <p:ext uri="{BB962C8B-B14F-4D97-AF65-F5344CB8AC3E}">
        <p14:creationId xmlns:p14="http://schemas.microsoft.com/office/powerpoint/2010/main" val="247777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a:p>
        </p:txBody>
      </p:sp>
    </p:spTree>
    <p:extLst>
      <p:ext uri="{BB962C8B-B14F-4D97-AF65-F5344CB8AC3E}">
        <p14:creationId xmlns:p14="http://schemas.microsoft.com/office/powerpoint/2010/main" val="3837144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a:p>
        </p:txBody>
      </p:sp>
    </p:spTree>
    <p:extLst>
      <p:ext uri="{BB962C8B-B14F-4D97-AF65-F5344CB8AC3E}">
        <p14:creationId xmlns:p14="http://schemas.microsoft.com/office/powerpoint/2010/main" val="2333435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a:p>
        </p:txBody>
      </p:sp>
    </p:spTree>
    <p:extLst>
      <p:ext uri="{BB962C8B-B14F-4D97-AF65-F5344CB8AC3E}">
        <p14:creationId xmlns:p14="http://schemas.microsoft.com/office/powerpoint/2010/main" val="428996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a:t>
            </a:fld>
            <a:endParaRPr lang="en-US"/>
          </a:p>
        </p:txBody>
      </p:sp>
    </p:spTree>
    <p:extLst>
      <p:ext uri="{BB962C8B-B14F-4D97-AF65-F5344CB8AC3E}">
        <p14:creationId xmlns:p14="http://schemas.microsoft.com/office/powerpoint/2010/main" val="544766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a:p>
        </p:txBody>
      </p:sp>
    </p:spTree>
    <p:extLst>
      <p:ext uri="{BB962C8B-B14F-4D97-AF65-F5344CB8AC3E}">
        <p14:creationId xmlns:p14="http://schemas.microsoft.com/office/powerpoint/2010/main" val="2785991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a:p>
        </p:txBody>
      </p:sp>
    </p:spTree>
    <p:extLst>
      <p:ext uri="{BB962C8B-B14F-4D97-AF65-F5344CB8AC3E}">
        <p14:creationId xmlns:p14="http://schemas.microsoft.com/office/powerpoint/2010/main" val="2918801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a:p>
        </p:txBody>
      </p:sp>
    </p:spTree>
    <p:extLst>
      <p:ext uri="{BB962C8B-B14F-4D97-AF65-F5344CB8AC3E}">
        <p14:creationId xmlns:p14="http://schemas.microsoft.com/office/powerpoint/2010/main" val="572794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a:p>
        </p:txBody>
      </p:sp>
    </p:spTree>
    <p:extLst>
      <p:ext uri="{BB962C8B-B14F-4D97-AF65-F5344CB8AC3E}">
        <p14:creationId xmlns:p14="http://schemas.microsoft.com/office/powerpoint/2010/main" val="36516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dirty="0"/>
          </a:p>
        </p:txBody>
      </p:sp>
    </p:spTree>
    <p:extLst>
      <p:ext uri="{BB962C8B-B14F-4D97-AF65-F5344CB8AC3E}">
        <p14:creationId xmlns:p14="http://schemas.microsoft.com/office/powerpoint/2010/main" val="341174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a:p>
        </p:txBody>
      </p:sp>
    </p:spTree>
    <p:extLst>
      <p:ext uri="{BB962C8B-B14F-4D97-AF65-F5344CB8AC3E}">
        <p14:creationId xmlns:p14="http://schemas.microsoft.com/office/powerpoint/2010/main" val="2139296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a:p>
        </p:txBody>
      </p:sp>
    </p:spTree>
    <p:extLst>
      <p:ext uri="{BB962C8B-B14F-4D97-AF65-F5344CB8AC3E}">
        <p14:creationId xmlns:p14="http://schemas.microsoft.com/office/powerpoint/2010/main" val="938504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a:p>
        </p:txBody>
      </p:sp>
    </p:spTree>
    <p:extLst>
      <p:ext uri="{BB962C8B-B14F-4D97-AF65-F5344CB8AC3E}">
        <p14:creationId xmlns:p14="http://schemas.microsoft.com/office/powerpoint/2010/main" val="1325127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a:p>
        </p:txBody>
      </p:sp>
    </p:spTree>
    <p:extLst>
      <p:ext uri="{BB962C8B-B14F-4D97-AF65-F5344CB8AC3E}">
        <p14:creationId xmlns:p14="http://schemas.microsoft.com/office/powerpoint/2010/main" val="2185203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a:p>
        </p:txBody>
      </p:sp>
    </p:spTree>
    <p:extLst>
      <p:ext uri="{BB962C8B-B14F-4D97-AF65-F5344CB8AC3E}">
        <p14:creationId xmlns:p14="http://schemas.microsoft.com/office/powerpoint/2010/main" val="389062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a:p>
        </p:txBody>
      </p:sp>
    </p:spTree>
    <p:extLst>
      <p:ext uri="{BB962C8B-B14F-4D97-AF65-F5344CB8AC3E}">
        <p14:creationId xmlns:p14="http://schemas.microsoft.com/office/powerpoint/2010/main" val="3736068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a:p>
        </p:txBody>
      </p:sp>
    </p:spTree>
    <p:extLst>
      <p:ext uri="{BB962C8B-B14F-4D97-AF65-F5344CB8AC3E}">
        <p14:creationId xmlns:p14="http://schemas.microsoft.com/office/powerpoint/2010/main" val="1627231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a:p>
        </p:txBody>
      </p:sp>
    </p:spTree>
    <p:extLst>
      <p:ext uri="{BB962C8B-B14F-4D97-AF65-F5344CB8AC3E}">
        <p14:creationId xmlns:p14="http://schemas.microsoft.com/office/powerpoint/2010/main" val="826299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a:p>
        </p:txBody>
      </p:sp>
    </p:spTree>
    <p:extLst>
      <p:ext uri="{BB962C8B-B14F-4D97-AF65-F5344CB8AC3E}">
        <p14:creationId xmlns:p14="http://schemas.microsoft.com/office/powerpoint/2010/main" val="3965525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a:p>
        </p:txBody>
      </p:sp>
    </p:spTree>
    <p:extLst>
      <p:ext uri="{BB962C8B-B14F-4D97-AF65-F5344CB8AC3E}">
        <p14:creationId xmlns:p14="http://schemas.microsoft.com/office/powerpoint/2010/main" val="1768033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a:p>
        </p:txBody>
      </p:sp>
    </p:spTree>
    <p:extLst>
      <p:ext uri="{BB962C8B-B14F-4D97-AF65-F5344CB8AC3E}">
        <p14:creationId xmlns:p14="http://schemas.microsoft.com/office/powerpoint/2010/main" val="3011485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a:p>
        </p:txBody>
      </p:sp>
    </p:spTree>
    <p:extLst>
      <p:ext uri="{BB962C8B-B14F-4D97-AF65-F5344CB8AC3E}">
        <p14:creationId xmlns:p14="http://schemas.microsoft.com/office/powerpoint/2010/main" val="3663379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a:p>
        </p:txBody>
      </p:sp>
    </p:spTree>
    <p:extLst>
      <p:ext uri="{BB962C8B-B14F-4D97-AF65-F5344CB8AC3E}">
        <p14:creationId xmlns:p14="http://schemas.microsoft.com/office/powerpoint/2010/main" val="2359024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a:p>
        </p:txBody>
      </p:sp>
    </p:spTree>
    <p:extLst>
      <p:ext uri="{BB962C8B-B14F-4D97-AF65-F5344CB8AC3E}">
        <p14:creationId xmlns:p14="http://schemas.microsoft.com/office/powerpoint/2010/main" val="364872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38</a:t>
            </a:fld>
            <a:endParaRPr lang="en-US"/>
          </a:p>
        </p:txBody>
      </p:sp>
    </p:spTree>
    <p:extLst>
      <p:ext uri="{BB962C8B-B14F-4D97-AF65-F5344CB8AC3E}">
        <p14:creationId xmlns:p14="http://schemas.microsoft.com/office/powerpoint/2010/main" val="770789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39</a:t>
            </a:fld>
            <a:endParaRPr lang="en-US"/>
          </a:p>
        </p:txBody>
      </p:sp>
    </p:spTree>
    <p:extLst>
      <p:ext uri="{BB962C8B-B14F-4D97-AF65-F5344CB8AC3E}">
        <p14:creationId xmlns:p14="http://schemas.microsoft.com/office/powerpoint/2010/main" val="51519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a:p>
        </p:txBody>
      </p:sp>
    </p:spTree>
    <p:extLst>
      <p:ext uri="{BB962C8B-B14F-4D97-AF65-F5344CB8AC3E}">
        <p14:creationId xmlns:p14="http://schemas.microsoft.com/office/powerpoint/2010/main" val="2216621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40</a:t>
            </a:fld>
            <a:endParaRPr lang="en-US" dirty="0"/>
          </a:p>
        </p:txBody>
      </p:sp>
    </p:spTree>
    <p:extLst>
      <p:ext uri="{BB962C8B-B14F-4D97-AF65-F5344CB8AC3E}">
        <p14:creationId xmlns:p14="http://schemas.microsoft.com/office/powerpoint/2010/main" val="1574637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41</a:t>
            </a:fld>
            <a:endParaRPr lang="en-US"/>
          </a:p>
        </p:txBody>
      </p:sp>
    </p:spTree>
    <p:extLst>
      <p:ext uri="{BB962C8B-B14F-4D97-AF65-F5344CB8AC3E}">
        <p14:creationId xmlns:p14="http://schemas.microsoft.com/office/powerpoint/2010/main" val="558313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42</a:t>
            </a:fld>
            <a:endParaRPr lang="en-US"/>
          </a:p>
        </p:txBody>
      </p:sp>
    </p:spTree>
    <p:extLst>
      <p:ext uri="{BB962C8B-B14F-4D97-AF65-F5344CB8AC3E}">
        <p14:creationId xmlns:p14="http://schemas.microsoft.com/office/powerpoint/2010/main" val="2783603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43</a:t>
            </a:fld>
            <a:endParaRPr lang="en-US"/>
          </a:p>
        </p:txBody>
      </p:sp>
    </p:spTree>
    <p:extLst>
      <p:ext uri="{BB962C8B-B14F-4D97-AF65-F5344CB8AC3E}">
        <p14:creationId xmlns:p14="http://schemas.microsoft.com/office/powerpoint/2010/main" val="3580486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a:p>
        </p:txBody>
      </p:sp>
    </p:spTree>
    <p:extLst>
      <p:ext uri="{BB962C8B-B14F-4D97-AF65-F5344CB8AC3E}">
        <p14:creationId xmlns:p14="http://schemas.microsoft.com/office/powerpoint/2010/main" val="36273841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a:p>
        </p:txBody>
      </p:sp>
    </p:spTree>
    <p:extLst>
      <p:ext uri="{BB962C8B-B14F-4D97-AF65-F5344CB8AC3E}">
        <p14:creationId xmlns:p14="http://schemas.microsoft.com/office/powerpoint/2010/main" val="2764348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46</a:t>
            </a:fld>
            <a:endParaRPr lang="en-US"/>
          </a:p>
        </p:txBody>
      </p:sp>
    </p:spTree>
    <p:extLst>
      <p:ext uri="{BB962C8B-B14F-4D97-AF65-F5344CB8AC3E}">
        <p14:creationId xmlns:p14="http://schemas.microsoft.com/office/powerpoint/2010/main" val="2211543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47</a:t>
            </a:fld>
            <a:endParaRPr lang="en-US"/>
          </a:p>
        </p:txBody>
      </p:sp>
    </p:spTree>
    <p:extLst>
      <p:ext uri="{BB962C8B-B14F-4D97-AF65-F5344CB8AC3E}">
        <p14:creationId xmlns:p14="http://schemas.microsoft.com/office/powerpoint/2010/main" val="3149371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48</a:t>
            </a:fld>
            <a:endParaRPr lang="en-US"/>
          </a:p>
        </p:txBody>
      </p:sp>
    </p:spTree>
    <p:extLst>
      <p:ext uri="{BB962C8B-B14F-4D97-AF65-F5344CB8AC3E}">
        <p14:creationId xmlns:p14="http://schemas.microsoft.com/office/powerpoint/2010/main" val="1893046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49</a:t>
            </a:fld>
            <a:endParaRPr lang="en-US"/>
          </a:p>
        </p:txBody>
      </p:sp>
    </p:spTree>
    <p:extLst>
      <p:ext uri="{BB962C8B-B14F-4D97-AF65-F5344CB8AC3E}">
        <p14:creationId xmlns:p14="http://schemas.microsoft.com/office/powerpoint/2010/main" val="271102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a:p>
        </p:txBody>
      </p:sp>
    </p:spTree>
    <p:extLst>
      <p:ext uri="{BB962C8B-B14F-4D97-AF65-F5344CB8AC3E}">
        <p14:creationId xmlns:p14="http://schemas.microsoft.com/office/powerpoint/2010/main" val="3463722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50</a:t>
            </a:fld>
            <a:endParaRPr lang="en-US"/>
          </a:p>
        </p:txBody>
      </p:sp>
    </p:spTree>
    <p:extLst>
      <p:ext uri="{BB962C8B-B14F-4D97-AF65-F5344CB8AC3E}">
        <p14:creationId xmlns:p14="http://schemas.microsoft.com/office/powerpoint/2010/main" val="1652141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51</a:t>
            </a:fld>
            <a:endParaRPr lang="en-US"/>
          </a:p>
        </p:txBody>
      </p:sp>
    </p:spTree>
    <p:extLst>
      <p:ext uri="{BB962C8B-B14F-4D97-AF65-F5344CB8AC3E}">
        <p14:creationId xmlns:p14="http://schemas.microsoft.com/office/powerpoint/2010/main" val="25222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52</a:t>
            </a:fld>
            <a:endParaRPr lang="en-US"/>
          </a:p>
        </p:txBody>
      </p:sp>
    </p:spTree>
    <p:extLst>
      <p:ext uri="{BB962C8B-B14F-4D97-AF65-F5344CB8AC3E}">
        <p14:creationId xmlns:p14="http://schemas.microsoft.com/office/powerpoint/2010/main" val="952307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53</a:t>
            </a:fld>
            <a:endParaRPr lang="en-US"/>
          </a:p>
        </p:txBody>
      </p:sp>
    </p:spTree>
    <p:extLst>
      <p:ext uri="{BB962C8B-B14F-4D97-AF65-F5344CB8AC3E}">
        <p14:creationId xmlns:p14="http://schemas.microsoft.com/office/powerpoint/2010/main" val="477641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54</a:t>
            </a:fld>
            <a:endParaRPr lang="en-US"/>
          </a:p>
        </p:txBody>
      </p:sp>
    </p:spTree>
    <p:extLst>
      <p:ext uri="{BB962C8B-B14F-4D97-AF65-F5344CB8AC3E}">
        <p14:creationId xmlns:p14="http://schemas.microsoft.com/office/powerpoint/2010/main" val="3225464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55</a:t>
            </a:fld>
            <a:endParaRPr lang="en-US"/>
          </a:p>
        </p:txBody>
      </p:sp>
    </p:spTree>
    <p:extLst>
      <p:ext uri="{BB962C8B-B14F-4D97-AF65-F5344CB8AC3E}">
        <p14:creationId xmlns:p14="http://schemas.microsoft.com/office/powerpoint/2010/main" val="3945400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56</a:t>
            </a:fld>
            <a:endParaRPr lang="en-US"/>
          </a:p>
        </p:txBody>
      </p:sp>
    </p:spTree>
    <p:extLst>
      <p:ext uri="{BB962C8B-B14F-4D97-AF65-F5344CB8AC3E}">
        <p14:creationId xmlns:p14="http://schemas.microsoft.com/office/powerpoint/2010/main" val="3723911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57</a:t>
            </a:fld>
            <a:endParaRPr lang="en-US" dirty="0"/>
          </a:p>
        </p:txBody>
      </p:sp>
    </p:spTree>
    <p:extLst>
      <p:ext uri="{BB962C8B-B14F-4D97-AF65-F5344CB8AC3E}">
        <p14:creationId xmlns:p14="http://schemas.microsoft.com/office/powerpoint/2010/main" val="2289049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58</a:t>
            </a:fld>
            <a:endParaRPr lang="en-US"/>
          </a:p>
        </p:txBody>
      </p:sp>
    </p:spTree>
    <p:extLst>
      <p:ext uri="{BB962C8B-B14F-4D97-AF65-F5344CB8AC3E}">
        <p14:creationId xmlns:p14="http://schemas.microsoft.com/office/powerpoint/2010/main" val="3981629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59</a:t>
            </a:fld>
            <a:endParaRPr lang="en-US"/>
          </a:p>
        </p:txBody>
      </p:sp>
    </p:spTree>
    <p:extLst>
      <p:ext uri="{BB962C8B-B14F-4D97-AF65-F5344CB8AC3E}">
        <p14:creationId xmlns:p14="http://schemas.microsoft.com/office/powerpoint/2010/main" val="155989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a:p>
        </p:txBody>
      </p:sp>
    </p:spTree>
    <p:extLst>
      <p:ext uri="{BB962C8B-B14F-4D97-AF65-F5344CB8AC3E}">
        <p14:creationId xmlns:p14="http://schemas.microsoft.com/office/powerpoint/2010/main" val="449986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60</a:t>
            </a:fld>
            <a:endParaRPr lang="en-US"/>
          </a:p>
        </p:txBody>
      </p:sp>
    </p:spTree>
    <p:extLst>
      <p:ext uri="{BB962C8B-B14F-4D97-AF65-F5344CB8AC3E}">
        <p14:creationId xmlns:p14="http://schemas.microsoft.com/office/powerpoint/2010/main" val="11263122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61</a:t>
            </a:fld>
            <a:endParaRPr lang="en-US"/>
          </a:p>
        </p:txBody>
      </p:sp>
    </p:spTree>
    <p:extLst>
      <p:ext uri="{BB962C8B-B14F-4D97-AF65-F5344CB8AC3E}">
        <p14:creationId xmlns:p14="http://schemas.microsoft.com/office/powerpoint/2010/main" val="4123823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62</a:t>
            </a:fld>
            <a:endParaRPr lang="en-US"/>
          </a:p>
        </p:txBody>
      </p:sp>
    </p:spTree>
    <p:extLst>
      <p:ext uri="{BB962C8B-B14F-4D97-AF65-F5344CB8AC3E}">
        <p14:creationId xmlns:p14="http://schemas.microsoft.com/office/powerpoint/2010/main" val="93305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63</a:t>
            </a:fld>
            <a:endParaRPr lang="en-US"/>
          </a:p>
        </p:txBody>
      </p:sp>
    </p:spTree>
    <p:extLst>
      <p:ext uri="{BB962C8B-B14F-4D97-AF65-F5344CB8AC3E}">
        <p14:creationId xmlns:p14="http://schemas.microsoft.com/office/powerpoint/2010/main" val="14920668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64</a:t>
            </a:fld>
            <a:endParaRPr lang="en-US"/>
          </a:p>
        </p:txBody>
      </p:sp>
    </p:spTree>
    <p:extLst>
      <p:ext uri="{BB962C8B-B14F-4D97-AF65-F5344CB8AC3E}">
        <p14:creationId xmlns:p14="http://schemas.microsoft.com/office/powerpoint/2010/main" val="3988079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65</a:t>
            </a:fld>
            <a:endParaRPr lang="en-US" dirty="0"/>
          </a:p>
        </p:txBody>
      </p:sp>
    </p:spTree>
    <p:extLst>
      <p:ext uri="{BB962C8B-B14F-4D97-AF65-F5344CB8AC3E}">
        <p14:creationId xmlns:p14="http://schemas.microsoft.com/office/powerpoint/2010/main" val="3862673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66</a:t>
            </a:fld>
            <a:endParaRPr lang="en-US"/>
          </a:p>
        </p:txBody>
      </p:sp>
    </p:spTree>
    <p:extLst>
      <p:ext uri="{BB962C8B-B14F-4D97-AF65-F5344CB8AC3E}">
        <p14:creationId xmlns:p14="http://schemas.microsoft.com/office/powerpoint/2010/main" val="13048961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67</a:t>
            </a:fld>
            <a:endParaRPr lang="en-US"/>
          </a:p>
        </p:txBody>
      </p:sp>
    </p:spTree>
    <p:extLst>
      <p:ext uri="{BB962C8B-B14F-4D97-AF65-F5344CB8AC3E}">
        <p14:creationId xmlns:p14="http://schemas.microsoft.com/office/powerpoint/2010/main" val="42509745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68</a:t>
            </a:fld>
            <a:endParaRPr lang="en-US"/>
          </a:p>
        </p:txBody>
      </p:sp>
    </p:spTree>
    <p:extLst>
      <p:ext uri="{BB962C8B-B14F-4D97-AF65-F5344CB8AC3E}">
        <p14:creationId xmlns:p14="http://schemas.microsoft.com/office/powerpoint/2010/main" val="11159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a:p>
        </p:txBody>
      </p:sp>
    </p:spTree>
    <p:extLst>
      <p:ext uri="{BB962C8B-B14F-4D97-AF65-F5344CB8AC3E}">
        <p14:creationId xmlns:p14="http://schemas.microsoft.com/office/powerpoint/2010/main" val="195305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a:p>
        </p:txBody>
      </p:sp>
    </p:spTree>
    <p:extLst>
      <p:ext uri="{BB962C8B-B14F-4D97-AF65-F5344CB8AC3E}">
        <p14:creationId xmlns:p14="http://schemas.microsoft.com/office/powerpoint/2010/main" val="398556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a:p>
        </p:txBody>
      </p:sp>
    </p:spTree>
    <p:extLst>
      <p:ext uri="{BB962C8B-B14F-4D97-AF65-F5344CB8AC3E}">
        <p14:creationId xmlns:p14="http://schemas.microsoft.com/office/powerpoint/2010/main" val="2912941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vimeo.com/607523877?share=cop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vimeo.com/607521892?share=cop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vimeo.com/607508974"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osha.oregon.gov/OSHARules/div2/div2I.pdf" TargetMode="External"/><Relationship Id="rId3" Type="http://schemas.openxmlformats.org/officeDocument/2006/relationships/image" Target="../media/image10.png"/><Relationship Id="rId7" Type="http://schemas.openxmlformats.org/officeDocument/2006/relationships/hyperlink" Target="https://osha.oregon.gov/OSHARules/div2/div2D.pd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osha.oregon.gov/OSHARules/div3/div3R.pdf" TargetMode="External"/><Relationship Id="rId5" Type="http://schemas.openxmlformats.org/officeDocument/2006/relationships/hyperlink" Target="https://osha.oregon.gov/OSHARules/div3/div3L.pdf" TargetMode="External"/><Relationship Id="rId4" Type="http://schemas.openxmlformats.org/officeDocument/2006/relationships/hyperlink" Target="https://osha.oregon.gov/OSHARules/div3/div3M.pdf" TargetMode="Externa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vimeo.com/60751822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osha.oregon.gov/OSHAPubs/factsheets/fs58.pdf" TargetMode="External"/><Relationship Id="rId5" Type="http://schemas.openxmlformats.org/officeDocument/2006/relationships/hyperlink" Target="https://osha.oregon.gov/OSHAPubs/factsheets/fs64.pdf" TargetMode="Externa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vimeo.com/60751509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vimeo.com/607537169?share=cop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osha.oregon.gov/OSHAPubs/factsheets/fs78.pdf" TargetMode="Externa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vimeo.com/60751249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vimeo.com/60751065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osha.oregon.gov/OSHARules/div3/div3M.pdf#page=16" TargetMode="Externa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vimeo.com/60750748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vimeo.com/607506470"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COz0ZCV5Fvs" TargetMode="External"/><Relationship Id="rId6" Type="http://schemas.openxmlformats.org/officeDocument/2006/relationships/hyperlink" Target="https://vimeo.com/607502965"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hyperlink" Target="https://osha.oregon.gov/OSHARules/div3/div3M.pdf#page=17" TargetMode="External"/><Relationship Id="rId3" Type="http://schemas.openxmlformats.org/officeDocument/2006/relationships/image" Target="../media/image17.png"/><Relationship Id="rId7" Type="http://schemas.openxmlformats.org/officeDocument/2006/relationships/hyperlink" Target="https://osha.oregon.gov/OSHAPubs/2824.pdf#page=54"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osha.oregon.gov/OSHARules/div2/div2D.pdf#page=53" TargetMode="External"/><Relationship Id="rId5" Type="http://schemas.openxmlformats.org/officeDocument/2006/relationships/hyperlink" Target="https://osha.oregon.gov/OSHAPubs/factsheets/fs04.pdf" TargetMode="Externa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osha.oregon.gov/OSHAPubs/stickers/fall-haz-sign-sp.pdf" TargetMode="External"/><Relationship Id="rId5" Type="http://schemas.openxmlformats.org/officeDocument/2006/relationships/hyperlink" Target="https://osha.oregon.gov/OSHAPubs/stickers/fall-haz-sign-eng.pdf"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media/videos-online/Pages/preventing-falls-skylights.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vimeo.com/60749815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1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vimeo.com/60749687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osha.oregon.gov/OSHAPubs/factsheets/fs26.pdf" TargetMode="External"/><Relationship Id="rId4" Type="http://schemas.openxmlformats.org/officeDocument/2006/relationships/hyperlink" Target="https://osha.oregon.gov/OSHAPubs/factsheets/fs8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vimeo.com/607533757?share=cop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vimeo.com/60749426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vimeo.com/60749426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vimeo.com/607483939"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s://vimeo.com/60748313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www.cbs.state.or.us/osha/pubed/courses/fall-protection-fundamentals/resources/fall_safety/index.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osha.oregon.gov/OSHARules/technical-manual/Section5-Chapter4.pdf#page=3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vimeo.com/607474376"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osha.oregon.gov/pubs/newsletters/constructiondepot/OSHAConstructionDepot/2015/03/personal-fall-arrest-systems.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vimeo.com/607465159"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vimeo.com/60746283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s://vimeo.com/60746019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vimeo.com/607532937?share=copy"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hyperlink" Target="https://vimeo.com/607461499"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8" Type="http://schemas.openxmlformats.org/officeDocument/2006/relationships/hyperlink" Target="https://osha.oregon.gov/OSHARules/div2/div2D.pdf#page=63" TargetMode="External"/><Relationship Id="rId3" Type="http://schemas.openxmlformats.org/officeDocument/2006/relationships/image" Target="../media/image41.png"/><Relationship Id="rId7" Type="http://schemas.openxmlformats.org/officeDocument/2006/relationships/hyperlink" Target="https://osha.oregon.gov/OSHAPubs/factsheets/fs74.pdf#page=3"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hyperlink" Target="https://osha.oregon.gov/OSHARules/div3/div3M.pdf#page=31" TargetMode="External"/><Relationship Id="rId5" Type="http://schemas.openxmlformats.org/officeDocument/2006/relationships/hyperlink" Target="https://osha.oregon.gov/OSHAPubs/factsheets/fs82.pdf#page=2" TargetMode="External"/><Relationship Id="rId4" Type="http://schemas.openxmlformats.org/officeDocument/2006/relationships/hyperlink" Target="https://osha.oregon.gov/OSHAPubs/2824.pdf#page=82" TargetMode="External"/><Relationship Id="rId9" Type="http://schemas.openxmlformats.org/officeDocument/2006/relationships/image" Target="../media/image38.png"/></Relationships>
</file>

<file path=ppt/slides/_rels/slide64.xml.rels><?xml version="1.0" encoding="UTF-8" standalone="yes"?>
<Relationships xmlns="http://schemas.openxmlformats.org/package/2006/relationships"><Relationship Id="rId8" Type="http://schemas.openxmlformats.org/officeDocument/2006/relationships/hyperlink" Target="https://industrialsafety.honeywell.com/en-us/training-and-support/training" TargetMode="External"/><Relationship Id="rId3" Type="http://schemas.openxmlformats.org/officeDocument/2006/relationships/image" Target="../media/image42.png"/><Relationship Id="rId7" Type="http://schemas.openxmlformats.org/officeDocument/2006/relationships/hyperlink" Target="https://www.acmetool.com/acmeuniversity"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hyperlink" Target="https://gravitec.com/fall-protection-training/" TargetMode="External"/><Relationship Id="rId5" Type="http://schemas.openxmlformats.org/officeDocument/2006/relationships/hyperlink" Target="https://www.guardianfall.com/fall-protection-training/course-descriptions" TargetMode="External"/><Relationship Id="rId10" Type="http://schemas.openxmlformats.org/officeDocument/2006/relationships/image" Target="../media/image38.png"/><Relationship Id="rId4" Type="http://schemas.openxmlformats.org/officeDocument/2006/relationships/hyperlink" Target="https://www.3m.com/3M/en_US/worker-health-safety-us/safety-resources-training-news/" TargetMode="External"/><Relationship Id="rId9" Type="http://schemas.openxmlformats.org/officeDocument/2006/relationships/hyperlink" Target="https://osha.oregon.gov/Pages/topics/fall-protection.asp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s://vimeo.com/607458508"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s://vimeo.com/60745628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vimeo.com/607530106?share=cop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vimeo.com/607525700?share=cop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21" y="64762"/>
            <a:ext cx="1710402" cy="10138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2" y="-16099"/>
            <a:ext cx="3371850" cy="1409774"/>
          </a:xfrm>
          <a:prstGeom prst="rect">
            <a:avLst/>
          </a:prstGeom>
        </p:spPr>
      </p:pic>
      <p:sp>
        <p:nvSpPr>
          <p:cNvPr id="5" name="Rectangle 4"/>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8" cy="601836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7" name="TextBox 6"/>
          <p:cNvSpPr txBox="1"/>
          <p:nvPr/>
        </p:nvSpPr>
        <p:spPr>
          <a:xfrm>
            <a:off x="5719156" y="493712"/>
            <a:ext cx="6274351" cy="5086008"/>
          </a:xfrm>
          <a:prstGeom prst="rect">
            <a:avLst/>
          </a:prstGeom>
          <a:noFill/>
        </p:spPr>
        <p:txBody>
          <a:bodyPr wrap="square" rtlCol="0">
            <a:spAutoFit/>
          </a:bodyPr>
          <a:lstStyle/>
          <a:p>
            <a:pPr algn="ctr"/>
            <a:r>
              <a:rPr lang="en-US" sz="4800" u="sng" dirty="0"/>
              <a:t>Accepted Claims</a:t>
            </a:r>
          </a:p>
          <a:p>
            <a:pPr algn="ctr"/>
            <a:endParaRPr lang="en-US" sz="2400" dirty="0"/>
          </a:p>
          <a:p>
            <a:r>
              <a:rPr lang="en-US" sz="2400" dirty="0"/>
              <a:t>Below are a few categories of accepted disabling worker’s compensation claims from Oregon in 2018 due to falls to a lower level. </a:t>
            </a:r>
          </a:p>
          <a:p>
            <a:endParaRPr lang="en-US" sz="2400" dirty="0"/>
          </a:p>
          <a:p>
            <a:r>
              <a:rPr lang="en-US" sz="2400" b="1" dirty="0"/>
              <a:t>(405) From Ladders</a:t>
            </a:r>
          </a:p>
          <a:p>
            <a:endParaRPr lang="en-US" sz="1000" b="1" dirty="0"/>
          </a:p>
          <a:p>
            <a:r>
              <a:rPr lang="en-US" sz="2400" b="1" dirty="0"/>
              <a:t>(44) From Roofs</a:t>
            </a:r>
          </a:p>
          <a:p>
            <a:endParaRPr lang="en-US" sz="1000" b="1" dirty="0"/>
          </a:p>
          <a:p>
            <a:r>
              <a:rPr lang="en-US" sz="2400" b="1" dirty="0"/>
              <a:t>(38) From Scaffold</a:t>
            </a:r>
          </a:p>
          <a:p>
            <a:endParaRPr lang="en-US" sz="1000" b="1" dirty="0"/>
          </a:p>
          <a:p>
            <a:r>
              <a:rPr lang="en-US" sz="2400" b="1" dirty="0"/>
              <a:t>(128) Down Stairs</a:t>
            </a:r>
          </a:p>
          <a:p>
            <a:endParaRPr lang="en-US" sz="1050" dirty="0"/>
          </a:p>
          <a:p>
            <a:pPr algn="r"/>
            <a:r>
              <a:rPr lang="en-US" sz="2000" i="1" dirty="0"/>
              <a:t>Oregon Department of Consumer &amp; Business Services</a:t>
            </a:r>
            <a:endParaRPr lang="en-US" i="1" dirty="0"/>
          </a:p>
        </p:txBody>
      </p:sp>
    </p:spTree>
    <p:extLst>
      <p:ext uri="{BB962C8B-B14F-4D97-AF65-F5344CB8AC3E}">
        <p14:creationId xmlns:p14="http://schemas.microsoft.com/office/powerpoint/2010/main" val="224842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8" cy="601836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7" name="TextBox 6"/>
          <p:cNvSpPr txBox="1"/>
          <p:nvPr/>
        </p:nvSpPr>
        <p:spPr>
          <a:xfrm>
            <a:off x="5719156" y="493712"/>
            <a:ext cx="6274351" cy="4070345"/>
          </a:xfrm>
          <a:prstGeom prst="rect">
            <a:avLst/>
          </a:prstGeom>
          <a:noFill/>
        </p:spPr>
        <p:txBody>
          <a:bodyPr wrap="square" rtlCol="0">
            <a:spAutoFit/>
          </a:bodyPr>
          <a:lstStyle/>
          <a:p>
            <a:pPr algn="ctr"/>
            <a:r>
              <a:rPr lang="en-US" sz="4800" u="sng" dirty="0"/>
              <a:t>Violations</a:t>
            </a:r>
          </a:p>
          <a:p>
            <a:pPr algn="ctr"/>
            <a:endParaRPr lang="en-US" sz="2400" dirty="0"/>
          </a:p>
          <a:p>
            <a:r>
              <a:rPr lang="en-US" sz="2400" dirty="0"/>
              <a:t>In 2018, fall protection was the most commonly cited violation for the Oregon construction industry. </a:t>
            </a:r>
          </a:p>
          <a:p>
            <a:endParaRPr lang="en-US" sz="2400" dirty="0"/>
          </a:p>
          <a:p>
            <a:r>
              <a:rPr lang="en-US" sz="2400" dirty="0"/>
              <a:t>Total number of violations </a:t>
            </a:r>
            <a:r>
              <a:rPr lang="en-US" sz="2400" b="1" dirty="0"/>
              <a:t>(443)</a:t>
            </a:r>
          </a:p>
          <a:p>
            <a:endParaRPr lang="en-US" sz="1200" b="1" dirty="0"/>
          </a:p>
          <a:p>
            <a:r>
              <a:rPr lang="en-US" sz="2400" dirty="0"/>
              <a:t>Total initial penalties </a:t>
            </a:r>
            <a:r>
              <a:rPr lang="en-US" sz="2400" b="1" dirty="0"/>
              <a:t>($902,990)</a:t>
            </a:r>
          </a:p>
          <a:p>
            <a:endParaRPr lang="en-US" sz="1050" dirty="0"/>
          </a:p>
          <a:p>
            <a:pPr algn="r"/>
            <a:r>
              <a:rPr lang="en-US" sz="2000" i="1" dirty="0"/>
              <a:t>Oregon Department of Consumer &amp; Business Services</a:t>
            </a:r>
            <a:endParaRPr lang="en-US" i="1" dirty="0"/>
          </a:p>
        </p:txBody>
      </p:sp>
    </p:spTree>
    <p:extLst>
      <p:ext uri="{BB962C8B-B14F-4D97-AF65-F5344CB8AC3E}">
        <p14:creationId xmlns:p14="http://schemas.microsoft.com/office/powerpoint/2010/main" val="3725239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Rectangle 4">
            <a:extLst>
              <a:ext uri="{FF2B5EF4-FFF2-40B4-BE49-F238E27FC236}">
                <a16:creationId xmlns:a16="http://schemas.microsoft.com/office/drawing/2014/main" id="{37CE1498-9841-E1F7-1D82-4BD0916147A5}"/>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Who Needs Fall Protection?</a:t>
            </a:r>
            <a:endParaRPr lang="en-US" sz="4400" dirty="0"/>
          </a:p>
        </p:txBody>
      </p:sp>
    </p:spTree>
    <p:extLst>
      <p:ext uri="{BB962C8B-B14F-4D97-AF65-F5344CB8AC3E}">
        <p14:creationId xmlns:p14="http://schemas.microsoft.com/office/powerpoint/2010/main" val="609994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7" name="Rectangle 6">
            <a:extLst>
              <a:ext uri="{FF2B5EF4-FFF2-40B4-BE49-F238E27FC236}">
                <a16:creationId xmlns:a16="http://schemas.microsoft.com/office/drawing/2014/main" id="{06A911D1-CD1E-0F24-1BA7-31D2DE64184D}"/>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Does Fall Protection Work?</a:t>
            </a:r>
            <a:endParaRPr lang="en-US" sz="4400" dirty="0"/>
          </a:p>
        </p:txBody>
      </p:sp>
    </p:spTree>
    <p:extLst>
      <p:ext uri="{BB962C8B-B14F-4D97-AF65-F5344CB8AC3E}">
        <p14:creationId xmlns:p14="http://schemas.microsoft.com/office/powerpoint/2010/main" val="583086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21" y="64762"/>
            <a:ext cx="1710402" cy="10138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2" y="-16099"/>
            <a:ext cx="3371850" cy="1409774"/>
          </a:xfrm>
          <a:prstGeom prst="rect">
            <a:avLst/>
          </a:prstGeom>
        </p:spPr>
      </p:pic>
    </p:spTree>
    <p:extLst>
      <p:ext uri="{BB962C8B-B14F-4D97-AF65-F5344CB8AC3E}">
        <p14:creationId xmlns:p14="http://schemas.microsoft.com/office/powerpoint/2010/main" val="359150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4" name="Rectangle 3">
            <a:extLst>
              <a:ext uri="{FF2B5EF4-FFF2-40B4-BE49-F238E27FC236}">
                <a16:creationId xmlns:a16="http://schemas.microsoft.com/office/drawing/2014/main" id="{6A2AA70C-1EC0-8FC7-CA25-3D5A385403E5}"/>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OSHA Standards</a:t>
            </a:r>
            <a:endParaRPr lang="en-US" sz="4400" dirty="0"/>
          </a:p>
        </p:txBody>
      </p:sp>
    </p:spTree>
    <p:extLst>
      <p:ext uri="{BB962C8B-B14F-4D97-AF65-F5344CB8AC3E}">
        <p14:creationId xmlns:p14="http://schemas.microsoft.com/office/powerpoint/2010/main" val="3707371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4762500" y="713509"/>
            <a:ext cx="7231007" cy="4770537"/>
          </a:xfrm>
          <a:prstGeom prst="rect">
            <a:avLst/>
          </a:prstGeom>
          <a:noFill/>
        </p:spPr>
        <p:txBody>
          <a:bodyPr wrap="square" rtlCol="0">
            <a:spAutoFit/>
          </a:bodyPr>
          <a:lstStyle/>
          <a:p>
            <a:pPr algn="ctr"/>
            <a:r>
              <a:rPr lang="en-US" sz="4400" u="sng" dirty="0"/>
              <a:t>Oregon OSHA’s</a:t>
            </a:r>
          </a:p>
          <a:p>
            <a:pPr algn="ctr"/>
            <a:r>
              <a:rPr lang="en-US" sz="4400" u="sng" dirty="0"/>
              <a:t>Fall Protection Standards</a:t>
            </a:r>
            <a:endParaRPr lang="en-US" sz="2000" dirty="0"/>
          </a:p>
          <a:p>
            <a:endParaRPr lang="en-US" sz="2400" dirty="0"/>
          </a:p>
          <a:p>
            <a:r>
              <a:rPr lang="en-US" sz="2400" dirty="0"/>
              <a:t>Click the links below to view the different Oregon OSHA standards that are related to fall protection.</a:t>
            </a:r>
          </a:p>
          <a:p>
            <a:endParaRPr lang="en-US" sz="2400" dirty="0"/>
          </a:p>
          <a:p>
            <a:r>
              <a:rPr lang="en-US" sz="2400" dirty="0">
                <a:hlinkClick r:id="rId4"/>
              </a:rPr>
              <a:t>Construction</a:t>
            </a:r>
            <a:endParaRPr lang="en-US" sz="2400" dirty="0"/>
          </a:p>
          <a:p>
            <a:r>
              <a:rPr lang="en-US" sz="2400" dirty="0">
                <a:hlinkClick r:id="rId5"/>
              </a:rPr>
              <a:t>Scaffolding, Lifts, and Aerial Platforms</a:t>
            </a:r>
            <a:endParaRPr lang="en-US" sz="2400" dirty="0"/>
          </a:p>
          <a:p>
            <a:r>
              <a:rPr lang="en-US" sz="2400" dirty="0">
                <a:hlinkClick r:id="rId6"/>
              </a:rPr>
              <a:t>Steel Erection</a:t>
            </a:r>
            <a:endParaRPr lang="en-US" sz="2400" dirty="0"/>
          </a:p>
          <a:p>
            <a:r>
              <a:rPr lang="en-US" sz="2400" dirty="0">
                <a:hlinkClick r:id="rId7"/>
              </a:rPr>
              <a:t>General Industry</a:t>
            </a:r>
            <a:endParaRPr lang="en-US" sz="2400" dirty="0"/>
          </a:p>
          <a:p>
            <a:r>
              <a:rPr lang="en-US" sz="2400" dirty="0">
                <a:hlinkClick r:id="rId8"/>
              </a:rPr>
              <a:t>Personal Fall Protection</a:t>
            </a:r>
            <a:endParaRPr lang="en-US" sz="2400"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974" y="8312"/>
            <a:ext cx="5465874" cy="5871309"/>
          </a:xfrm>
          <a:prstGeom prst="rect">
            <a:avLst/>
          </a:prstGeom>
        </p:spPr>
      </p:pic>
    </p:spTree>
    <p:extLst>
      <p:ext uri="{BB962C8B-B14F-4D97-AF65-F5344CB8AC3E}">
        <p14:creationId xmlns:p14="http://schemas.microsoft.com/office/powerpoint/2010/main" val="4018906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Rectangle 2">
            <a:extLst>
              <a:ext uri="{FF2B5EF4-FFF2-40B4-BE49-F238E27FC236}">
                <a16:creationId xmlns:a16="http://schemas.microsoft.com/office/drawing/2014/main" id="{A95B2C29-3B2E-647E-A64F-055EE6EFBA1E}"/>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Risk Assessment</a:t>
            </a:r>
            <a:endParaRPr lang="en-US" sz="4400" dirty="0"/>
          </a:p>
        </p:txBody>
      </p:sp>
    </p:spTree>
    <p:extLst>
      <p:ext uri="{BB962C8B-B14F-4D97-AF65-F5344CB8AC3E}">
        <p14:creationId xmlns:p14="http://schemas.microsoft.com/office/powerpoint/2010/main" val="2297322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8" cy="601836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719156" y="332509"/>
            <a:ext cx="6274351" cy="4154984"/>
          </a:xfrm>
          <a:prstGeom prst="rect">
            <a:avLst/>
          </a:prstGeom>
          <a:noFill/>
        </p:spPr>
        <p:txBody>
          <a:bodyPr wrap="square" rtlCol="0">
            <a:spAutoFit/>
          </a:bodyPr>
          <a:lstStyle/>
          <a:p>
            <a:pPr algn="ctr"/>
            <a:r>
              <a:rPr lang="en-US" sz="4800" u="sng" dirty="0"/>
              <a:t>Trigger Heights</a:t>
            </a:r>
          </a:p>
          <a:p>
            <a:pPr algn="ctr"/>
            <a:endParaRPr lang="en-US" sz="2400" dirty="0"/>
          </a:p>
          <a:p>
            <a:r>
              <a:rPr lang="en-US" sz="2400" dirty="0"/>
              <a:t>Click the links below to view the fact sheets. The fact sheets contain trigger heights for construction and general industry activities. </a:t>
            </a:r>
          </a:p>
          <a:p>
            <a:endParaRPr lang="en-US" sz="2400" dirty="0"/>
          </a:p>
          <a:p>
            <a:endParaRPr lang="en-US" sz="2400" dirty="0"/>
          </a:p>
          <a:p>
            <a:r>
              <a:rPr lang="en-US" sz="2400" dirty="0">
                <a:hlinkClick r:id="rId5"/>
              </a:rPr>
              <a:t>Trigger Heights for Construction</a:t>
            </a:r>
            <a:endParaRPr lang="en-US" sz="2400" dirty="0"/>
          </a:p>
          <a:p>
            <a:endParaRPr lang="en-US" sz="2400" dirty="0"/>
          </a:p>
          <a:p>
            <a:r>
              <a:rPr lang="en-US" sz="2400" dirty="0">
                <a:hlinkClick r:id="rId6"/>
              </a:rPr>
              <a:t>Trigger Heights for General Industry</a:t>
            </a:r>
            <a:endParaRPr lang="en-US" sz="2400" dirty="0"/>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50336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Rectangle 2">
            <a:extLst>
              <a:ext uri="{FF2B5EF4-FFF2-40B4-BE49-F238E27FC236}">
                <a16:creationId xmlns:a16="http://schemas.microsoft.com/office/drawing/2014/main" id="{A64E0DF9-C620-67AA-AB31-82D5A7CEE138}"/>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Competent vs. Qualified</a:t>
            </a:r>
            <a:endParaRPr lang="en-US" sz="4400" dirty="0"/>
          </a:p>
        </p:txBody>
      </p:sp>
    </p:spTree>
    <p:extLst>
      <p:ext uri="{BB962C8B-B14F-4D97-AF65-F5344CB8AC3E}">
        <p14:creationId xmlns:p14="http://schemas.microsoft.com/office/powerpoint/2010/main" val="189605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Rectangle 4">
            <a:extLst>
              <a:ext uri="{FF2B5EF4-FFF2-40B4-BE49-F238E27FC236}">
                <a16:creationId xmlns:a16="http://schemas.microsoft.com/office/drawing/2014/main" id="{89A5575F-517E-B628-4C3D-D2A097D7B0DD}"/>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The Russ </a:t>
            </a:r>
            <a:r>
              <a:rPr lang="en-US" sz="4400" dirty="0" err="1">
                <a:hlinkClick r:id="rId4"/>
              </a:rPr>
              <a:t>Youngstrom</a:t>
            </a:r>
            <a:r>
              <a:rPr lang="en-US" sz="4400" dirty="0">
                <a:hlinkClick r:id="rId4"/>
              </a:rPr>
              <a:t> Story</a:t>
            </a:r>
            <a:endParaRPr lang="en-US" sz="4400" dirty="0"/>
          </a:p>
        </p:txBody>
      </p:sp>
    </p:spTree>
    <p:extLst>
      <p:ext uri="{BB962C8B-B14F-4D97-AF65-F5344CB8AC3E}">
        <p14:creationId xmlns:p14="http://schemas.microsoft.com/office/powerpoint/2010/main" val="2903639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7" cy="6018367"/>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719156" y="1242853"/>
            <a:ext cx="6274351" cy="3046988"/>
          </a:xfrm>
          <a:prstGeom prst="rect">
            <a:avLst/>
          </a:prstGeom>
          <a:noFill/>
        </p:spPr>
        <p:txBody>
          <a:bodyPr wrap="square" rtlCol="0">
            <a:spAutoFit/>
          </a:bodyPr>
          <a:lstStyle/>
          <a:p>
            <a:pPr algn="ctr"/>
            <a:r>
              <a:rPr lang="en-US" sz="4800" u="sng" dirty="0"/>
              <a:t>Competent Persons</a:t>
            </a:r>
          </a:p>
          <a:p>
            <a:pPr algn="ctr"/>
            <a:endParaRPr lang="en-US" sz="2400" dirty="0"/>
          </a:p>
          <a:p>
            <a:r>
              <a:rPr lang="en-US" sz="2400" dirty="0"/>
              <a:t>Click the button to view the Oregon OSHA factsheet, “Fall protection in Construction: Requirements for Competent Persons.”</a:t>
            </a:r>
          </a:p>
          <a:p>
            <a:endParaRPr lang="en-US" sz="2400" dirty="0"/>
          </a:p>
          <a:p>
            <a:r>
              <a:rPr lang="en-US" sz="2400" dirty="0">
                <a:hlinkClick r:id="rId5"/>
              </a:rPr>
              <a:t>Competent Person Fact Sheet</a:t>
            </a:r>
            <a:endParaRPr lang="en-US" sz="2400" dirty="0"/>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1627986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Rectangle 3">
            <a:extLst>
              <a:ext uri="{FF2B5EF4-FFF2-40B4-BE49-F238E27FC236}">
                <a16:creationId xmlns:a16="http://schemas.microsoft.com/office/drawing/2014/main" id="{724479D3-3B27-A67E-FE37-F294CB0C6D89}"/>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ABC’s of Fall Protection</a:t>
            </a:r>
            <a:endParaRPr lang="en-US" sz="4400" dirty="0"/>
          </a:p>
        </p:txBody>
      </p:sp>
    </p:spTree>
    <p:extLst>
      <p:ext uri="{BB962C8B-B14F-4D97-AF65-F5344CB8AC3E}">
        <p14:creationId xmlns:p14="http://schemas.microsoft.com/office/powerpoint/2010/main" val="3208918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Rectangle 3">
            <a:extLst>
              <a:ext uri="{FF2B5EF4-FFF2-40B4-BE49-F238E27FC236}">
                <a16:creationId xmlns:a16="http://schemas.microsoft.com/office/drawing/2014/main" id="{C33F08B9-BE4E-AE02-1D8A-973F8CF63ACE}"/>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Falling Objects</a:t>
            </a:r>
            <a:endParaRPr lang="en-US" sz="4400" dirty="0"/>
          </a:p>
        </p:txBody>
      </p:sp>
    </p:spTree>
    <p:extLst>
      <p:ext uri="{BB962C8B-B14F-4D97-AF65-F5344CB8AC3E}">
        <p14:creationId xmlns:p14="http://schemas.microsoft.com/office/powerpoint/2010/main" val="2047919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7" cy="6018367"/>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719156" y="332509"/>
            <a:ext cx="6274351" cy="3046988"/>
          </a:xfrm>
          <a:prstGeom prst="rect">
            <a:avLst/>
          </a:prstGeom>
          <a:noFill/>
        </p:spPr>
        <p:txBody>
          <a:bodyPr wrap="square" rtlCol="0">
            <a:spAutoFit/>
          </a:bodyPr>
          <a:lstStyle/>
          <a:p>
            <a:pPr algn="ctr"/>
            <a:r>
              <a:rPr lang="en-US" sz="4800" u="sng" dirty="0"/>
              <a:t>Falling Objects</a:t>
            </a:r>
          </a:p>
          <a:p>
            <a:pPr algn="ctr"/>
            <a:endParaRPr lang="en-US" sz="2400" dirty="0"/>
          </a:p>
          <a:p>
            <a:r>
              <a:rPr lang="en-US" sz="2400" dirty="0"/>
              <a:t>Click the link below for more information on falling objects.</a:t>
            </a:r>
          </a:p>
          <a:p>
            <a:endParaRPr lang="en-US" sz="2400" dirty="0"/>
          </a:p>
          <a:p>
            <a:r>
              <a:rPr lang="en-US" sz="2400" dirty="0">
                <a:hlinkClick r:id="rId5"/>
              </a:rPr>
              <a:t>Falling Object Requirements in Division 3, Subdivision M, Fall Protection</a:t>
            </a:r>
            <a:endParaRPr lang="en-US" sz="2400" dirty="0"/>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2388223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21" y="64762"/>
            <a:ext cx="1710402" cy="10138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2" y="-16099"/>
            <a:ext cx="3371850" cy="1409774"/>
          </a:xfrm>
          <a:prstGeom prst="rect">
            <a:avLst/>
          </a:prstGeom>
        </p:spPr>
      </p:pic>
    </p:spTree>
    <p:extLst>
      <p:ext uri="{BB962C8B-B14F-4D97-AF65-F5344CB8AC3E}">
        <p14:creationId xmlns:p14="http://schemas.microsoft.com/office/powerpoint/2010/main" val="3266227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Rectangle 4">
            <a:extLst>
              <a:ext uri="{FF2B5EF4-FFF2-40B4-BE49-F238E27FC236}">
                <a16:creationId xmlns:a16="http://schemas.microsoft.com/office/drawing/2014/main" id="{21300928-E1BF-8A1B-6171-343A658E4396}"/>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Overview of Options</a:t>
            </a:r>
            <a:endParaRPr lang="en-US" sz="4400" dirty="0"/>
          </a:p>
        </p:txBody>
      </p:sp>
    </p:spTree>
    <p:extLst>
      <p:ext uri="{BB962C8B-B14F-4D97-AF65-F5344CB8AC3E}">
        <p14:creationId xmlns:p14="http://schemas.microsoft.com/office/powerpoint/2010/main" val="326335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Rectangle 4">
            <a:extLst>
              <a:ext uri="{FF2B5EF4-FFF2-40B4-BE49-F238E27FC236}">
                <a16:creationId xmlns:a16="http://schemas.microsoft.com/office/drawing/2014/main" id="{4D1727F5-1FD4-CE66-5CE8-98C742BE9EBF}"/>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Eliminate</a:t>
            </a:r>
            <a:endParaRPr lang="en-US" sz="4400" dirty="0"/>
          </a:p>
        </p:txBody>
      </p:sp>
    </p:spTree>
    <p:extLst>
      <p:ext uri="{BB962C8B-B14F-4D97-AF65-F5344CB8AC3E}">
        <p14:creationId xmlns:p14="http://schemas.microsoft.com/office/powerpoint/2010/main" val="406111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COz0ZCV5Fvs"/>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5" name="Rectangle 4">
            <a:extLst>
              <a:ext uri="{FF2B5EF4-FFF2-40B4-BE49-F238E27FC236}">
                <a16:creationId xmlns:a16="http://schemas.microsoft.com/office/drawing/2014/main" id="{59CC2A20-8092-838F-E207-64477B2CF8F6}"/>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6"/>
              </a:rPr>
              <a:t>Prevent</a:t>
            </a:r>
            <a:endParaRPr lang="en-US" sz="4400" dirty="0"/>
          </a:p>
        </p:txBody>
      </p:sp>
    </p:spTree>
    <p:extLst>
      <p:ext uri="{BB962C8B-B14F-4D97-AF65-F5344CB8AC3E}">
        <p14:creationId xmlns:p14="http://schemas.microsoft.com/office/powerpoint/2010/main" val="533967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7" cy="5904814"/>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602777" y="16624"/>
            <a:ext cx="6589223" cy="5601533"/>
          </a:xfrm>
          <a:prstGeom prst="rect">
            <a:avLst/>
          </a:prstGeom>
          <a:noFill/>
        </p:spPr>
        <p:txBody>
          <a:bodyPr wrap="square" rtlCol="0">
            <a:spAutoFit/>
          </a:bodyPr>
          <a:lstStyle/>
          <a:p>
            <a:pPr algn="ctr"/>
            <a:r>
              <a:rPr lang="en-US" sz="4800" u="sng" dirty="0"/>
              <a:t>Guardrail Systems</a:t>
            </a:r>
          </a:p>
          <a:p>
            <a:pPr algn="ctr"/>
            <a:endParaRPr lang="en-US" sz="1400" dirty="0"/>
          </a:p>
          <a:p>
            <a:r>
              <a:rPr lang="en-US" sz="2000" dirty="0"/>
              <a:t>The benefit of guardrails over control options, is that after they are installed correctly, they reduce the amount of human error.</a:t>
            </a:r>
          </a:p>
          <a:p>
            <a:endParaRPr lang="en-US" sz="700" dirty="0"/>
          </a:p>
          <a:p>
            <a:r>
              <a:rPr lang="en-US" sz="2000" dirty="0"/>
              <a:t>Parts include:</a:t>
            </a:r>
          </a:p>
          <a:p>
            <a:pPr marL="342900" indent="-342900">
              <a:buFont typeface="Arial" panose="020B0604020202020204" pitchFamily="34" charset="0"/>
              <a:buChar char="•"/>
            </a:pPr>
            <a:r>
              <a:rPr lang="en-US" sz="2000" dirty="0"/>
              <a:t>Top rail</a:t>
            </a:r>
          </a:p>
          <a:p>
            <a:pPr marL="342900" indent="-342900">
              <a:buFont typeface="Arial" panose="020B0604020202020204" pitchFamily="34" charset="0"/>
              <a:buChar char="•"/>
            </a:pPr>
            <a:r>
              <a:rPr lang="en-US" sz="2000" dirty="0" err="1"/>
              <a:t>Midrail</a:t>
            </a:r>
            <a:endParaRPr lang="en-US" sz="2000" dirty="0"/>
          </a:p>
          <a:p>
            <a:pPr marL="342900" indent="-342900">
              <a:buFont typeface="Arial" panose="020B0604020202020204" pitchFamily="34" charset="0"/>
              <a:buChar char="•"/>
            </a:pPr>
            <a:r>
              <a:rPr lang="en-US" sz="2000" dirty="0"/>
              <a:t>Intermediate vertical members</a:t>
            </a:r>
          </a:p>
          <a:p>
            <a:endParaRPr lang="en-US" sz="700" dirty="0"/>
          </a:p>
          <a:p>
            <a:r>
              <a:rPr lang="en-US" sz="2000" dirty="0"/>
              <a:t>Can also be combined with </a:t>
            </a:r>
            <a:r>
              <a:rPr lang="en-US" sz="2000" dirty="0" err="1"/>
              <a:t>toeboards</a:t>
            </a:r>
            <a:r>
              <a:rPr lang="en-US" sz="2000" dirty="0"/>
              <a:t> that prevent materials from rolling off the walking/working surface.</a:t>
            </a:r>
          </a:p>
          <a:p>
            <a:endParaRPr lang="en-US" sz="700" dirty="0"/>
          </a:p>
          <a:p>
            <a:r>
              <a:rPr lang="en-US" sz="2000" dirty="0"/>
              <a:t>For more information on guardrails, click the links below:</a:t>
            </a:r>
          </a:p>
          <a:p>
            <a:endParaRPr lang="en-US" sz="2000" dirty="0"/>
          </a:p>
          <a:p>
            <a:endParaRPr lang="en-US" sz="700" dirty="0"/>
          </a:p>
          <a:p>
            <a:r>
              <a:rPr lang="en-US" sz="1400" dirty="0">
                <a:hlinkClick r:id="rId5"/>
              </a:rPr>
              <a:t>General Industry (Fact Sheet)</a:t>
            </a:r>
            <a:r>
              <a:rPr lang="en-US" sz="1400" dirty="0"/>
              <a:t>              </a:t>
            </a:r>
            <a:r>
              <a:rPr lang="en-US" sz="1400" dirty="0">
                <a:hlinkClick r:id="rId6"/>
              </a:rPr>
              <a:t>Division 2, Subdivision D, Walking-Working Surfaces</a:t>
            </a:r>
            <a:endParaRPr lang="en-US" sz="1400" dirty="0"/>
          </a:p>
          <a:p>
            <a:endParaRPr lang="en-US" sz="2000" dirty="0"/>
          </a:p>
          <a:p>
            <a:r>
              <a:rPr lang="en-US" sz="1400" dirty="0">
                <a:hlinkClick r:id="rId7"/>
              </a:rPr>
              <a:t>Construction (Fact Sheet)</a:t>
            </a:r>
            <a:r>
              <a:rPr lang="en-US" sz="1400" dirty="0"/>
              <a:t>	                     </a:t>
            </a:r>
            <a:r>
              <a:rPr lang="en-US" sz="1400" dirty="0">
                <a:hlinkClick r:id="rId8"/>
              </a:rPr>
              <a:t>Division 3, Subdivision M, Fall Protection</a:t>
            </a:r>
            <a:endParaRPr lang="en-US" sz="1400" dirty="0"/>
          </a:p>
        </p:txBody>
      </p:sp>
    </p:spTree>
    <p:extLst>
      <p:ext uri="{BB962C8B-B14F-4D97-AF65-F5344CB8AC3E}">
        <p14:creationId xmlns:p14="http://schemas.microsoft.com/office/powerpoint/2010/main" val="3107654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66556" cy="5866640"/>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578450"/>
          </a:xfrm>
          <a:prstGeom prst="rect">
            <a:avLst/>
          </a:prstGeom>
          <a:noFill/>
        </p:spPr>
        <p:txBody>
          <a:bodyPr wrap="square" rtlCol="0">
            <a:spAutoFit/>
          </a:bodyPr>
          <a:lstStyle/>
          <a:p>
            <a:pPr algn="ctr"/>
            <a:r>
              <a:rPr lang="en-US" sz="4800" u="sng" dirty="0"/>
              <a:t>Fall-Restraint Systems</a:t>
            </a:r>
            <a:endParaRPr lang="en-US" sz="1400" dirty="0"/>
          </a:p>
          <a:p>
            <a:endParaRPr lang="en-US" sz="1400" dirty="0"/>
          </a:p>
          <a:p>
            <a:endParaRPr lang="en-US" sz="200" dirty="0"/>
          </a:p>
          <a:p>
            <a:endParaRPr lang="en-US" sz="200" dirty="0"/>
          </a:p>
          <a:p>
            <a:r>
              <a:rPr lang="en-US" sz="2000" dirty="0"/>
              <a:t>Fall restraint systems prevent workers from reaching an unprotected edge. Thus, prevents a fall from occurring.</a:t>
            </a:r>
          </a:p>
          <a:p>
            <a:endParaRPr lang="en-US" sz="1000" dirty="0"/>
          </a:p>
          <a:p>
            <a:r>
              <a:rPr lang="en-US" sz="2000" dirty="0"/>
              <a:t>Parts include:</a:t>
            </a:r>
          </a:p>
          <a:p>
            <a:r>
              <a:rPr lang="en-US" sz="2000" dirty="0"/>
              <a:t>Lanyard</a:t>
            </a:r>
          </a:p>
          <a:p>
            <a:r>
              <a:rPr lang="en-US" sz="2000" dirty="0"/>
              <a:t>Connectors</a:t>
            </a:r>
          </a:p>
          <a:p>
            <a:r>
              <a:rPr lang="en-US" sz="2000" dirty="0"/>
              <a:t>Body harness or body belt</a:t>
            </a:r>
          </a:p>
          <a:p>
            <a:endParaRPr lang="en-US" sz="1000" dirty="0"/>
          </a:p>
          <a:p>
            <a:r>
              <a:rPr lang="en-US" sz="2000" dirty="0"/>
              <a:t>The anchorage must support at least 3,000 lbs. or be designed and installed by a qualified person and have a safety factor of at least 2.</a:t>
            </a:r>
          </a:p>
          <a:p>
            <a:endParaRPr lang="en-US" sz="1050" dirty="0"/>
          </a:p>
          <a:p>
            <a:r>
              <a:rPr lang="en-US" sz="2000" dirty="0"/>
              <a:t>Click the link for more information.</a:t>
            </a:r>
          </a:p>
          <a:p>
            <a:endParaRPr lang="en-US" sz="2000" dirty="0"/>
          </a:p>
          <a:p>
            <a:r>
              <a:rPr lang="en-US" sz="2000" dirty="0">
                <a:hlinkClick r:id="rId4"/>
              </a:rPr>
              <a:t>Fall Restraint requirements in Division 3, Subdivision M, Fall Protection</a:t>
            </a:r>
            <a:endParaRPr lang="en-US" sz="1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4018559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7" name="TextBox 6"/>
          <p:cNvSpPr txBox="1"/>
          <p:nvPr/>
        </p:nvSpPr>
        <p:spPr>
          <a:xfrm>
            <a:off x="5719156" y="332509"/>
            <a:ext cx="6274351" cy="5124480"/>
          </a:xfrm>
          <a:prstGeom prst="rect">
            <a:avLst/>
          </a:prstGeom>
          <a:noFill/>
        </p:spPr>
        <p:txBody>
          <a:bodyPr wrap="square" rtlCol="0">
            <a:spAutoFit/>
          </a:bodyPr>
          <a:lstStyle/>
          <a:p>
            <a:pPr algn="ctr"/>
            <a:r>
              <a:rPr lang="en-US" sz="4800" u="sng" dirty="0"/>
              <a:t>Fall Hazards</a:t>
            </a:r>
          </a:p>
          <a:p>
            <a:pPr algn="ctr"/>
            <a:endParaRPr lang="en-US" sz="2400" dirty="0"/>
          </a:p>
          <a:p>
            <a:pPr marL="342900" indent="-342900">
              <a:buFont typeface="Arial" panose="020B0604020202020204" pitchFamily="34" charset="0"/>
              <a:buChar char="•"/>
            </a:pPr>
            <a:r>
              <a:rPr lang="en-US" sz="2400" dirty="0"/>
              <a:t>Fall hazards are present at almost every workplace.</a:t>
            </a:r>
          </a:p>
          <a:p>
            <a:endParaRPr lang="en-US" sz="2400" dirty="0"/>
          </a:p>
          <a:p>
            <a:pPr marL="342900" indent="-342900">
              <a:buFont typeface="Arial" panose="020B0604020202020204" pitchFamily="34" charset="0"/>
              <a:buChar char="•"/>
            </a:pPr>
            <a:r>
              <a:rPr lang="en-US" sz="2400" dirty="0"/>
              <a:t>Any walking/working surface can be a potential fall hazard.</a:t>
            </a:r>
          </a:p>
          <a:p>
            <a:endParaRPr lang="en-US" sz="2400" dirty="0"/>
          </a:p>
          <a:p>
            <a:r>
              <a:rPr lang="en-US" sz="2400" dirty="0"/>
              <a:t>Below are warning signs that can be printed off and used at your jobsite.</a:t>
            </a:r>
          </a:p>
          <a:p>
            <a:endParaRPr lang="en-US" sz="1000" dirty="0"/>
          </a:p>
          <a:p>
            <a:r>
              <a:rPr lang="en-US" sz="2400" dirty="0">
                <a:hlinkClick r:id="rId5"/>
              </a:rPr>
              <a:t>Fall Hazard Sign (English)</a:t>
            </a:r>
            <a:endParaRPr lang="en-US" sz="2400" dirty="0"/>
          </a:p>
          <a:p>
            <a:endParaRPr lang="en-US" sz="500" dirty="0"/>
          </a:p>
          <a:p>
            <a:r>
              <a:rPr lang="en-US" sz="2400" dirty="0">
                <a:hlinkClick r:id="rId6"/>
              </a:rPr>
              <a:t>Fall Hazard Sign (Spanish)</a:t>
            </a:r>
            <a:endParaRPr lang="en-US" sz="2400" dirty="0"/>
          </a:p>
        </p:txBody>
      </p:sp>
    </p:spTree>
    <p:extLst>
      <p:ext uri="{BB962C8B-B14F-4D97-AF65-F5344CB8AC3E}">
        <p14:creationId xmlns:p14="http://schemas.microsoft.com/office/powerpoint/2010/main" val="2268902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6" cy="5979460"/>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711949"/>
            <a:ext cx="6589223" cy="4216539"/>
          </a:xfrm>
          <a:prstGeom prst="rect">
            <a:avLst/>
          </a:prstGeom>
          <a:noFill/>
        </p:spPr>
        <p:txBody>
          <a:bodyPr wrap="square" rtlCol="0">
            <a:spAutoFit/>
          </a:bodyPr>
          <a:lstStyle/>
          <a:p>
            <a:pPr algn="ctr"/>
            <a:endParaRPr lang="en-US" sz="4800" u="sng" dirty="0"/>
          </a:p>
          <a:p>
            <a:pPr algn="ctr"/>
            <a:r>
              <a:rPr lang="en-US" sz="4800" u="sng" dirty="0"/>
              <a:t>Hole Covers</a:t>
            </a:r>
            <a:endParaRPr lang="en-US" sz="1400" dirty="0"/>
          </a:p>
          <a:p>
            <a:endParaRPr lang="en-US" sz="1400" dirty="0"/>
          </a:p>
          <a:p>
            <a:endParaRPr lang="en-US" sz="1400" dirty="0"/>
          </a:p>
          <a:p>
            <a:r>
              <a:rPr lang="en-US" sz="2800" dirty="0"/>
              <a:t>Click the link for more information on hole covers.</a:t>
            </a:r>
          </a:p>
          <a:p>
            <a:endParaRPr lang="en-US" sz="2000" dirty="0"/>
          </a:p>
          <a:p>
            <a:endParaRPr lang="en-US" sz="2000" dirty="0"/>
          </a:p>
          <a:p>
            <a:r>
              <a:rPr lang="en-US" sz="2000" dirty="0">
                <a:hlinkClick r:id="rId4"/>
              </a:rPr>
              <a:t>Hole Cover Requirements in Division 3, Subdivision M, Fall Protection</a:t>
            </a:r>
            <a:endParaRPr lang="en-US" sz="1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132099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6" cy="5979460"/>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3693319"/>
          </a:xfrm>
          <a:prstGeom prst="rect">
            <a:avLst/>
          </a:prstGeom>
          <a:noFill/>
        </p:spPr>
        <p:txBody>
          <a:bodyPr wrap="square" rtlCol="0">
            <a:spAutoFit/>
          </a:bodyPr>
          <a:lstStyle/>
          <a:p>
            <a:pPr algn="ctr"/>
            <a:endParaRPr lang="en-US" sz="4800" u="sng" dirty="0"/>
          </a:p>
          <a:p>
            <a:pPr algn="ctr"/>
            <a:r>
              <a:rPr lang="en-US" sz="4800" u="sng" dirty="0"/>
              <a:t>Skylights</a:t>
            </a:r>
            <a:endParaRPr lang="en-US" sz="1400" dirty="0"/>
          </a:p>
          <a:p>
            <a:endParaRPr lang="en-US" sz="1400" dirty="0"/>
          </a:p>
          <a:p>
            <a:endParaRPr lang="en-US" sz="200" dirty="0"/>
          </a:p>
          <a:p>
            <a:endParaRPr lang="en-US" sz="200" dirty="0"/>
          </a:p>
          <a:p>
            <a:r>
              <a:rPr lang="en-US" sz="2000" dirty="0"/>
              <a:t>If you are interested in watching an additional video about a true story where a man fell through a skylight, click the link below.</a:t>
            </a:r>
          </a:p>
          <a:p>
            <a:endParaRPr lang="en-US" sz="2000" dirty="0"/>
          </a:p>
          <a:p>
            <a:endParaRPr lang="en-US" sz="2000" dirty="0"/>
          </a:p>
          <a:p>
            <a:r>
              <a:rPr lang="en-US" sz="2000" dirty="0">
                <a:hlinkClick r:id="rId4"/>
              </a:rPr>
              <a:t>Preventing Falls Through Skylights</a:t>
            </a:r>
            <a:endParaRPr lang="en-US" sz="1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4114522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Rectangle 4">
            <a:extLst>
              <a:ext uri="{FF2B5EF4-FFF2-40B4-BE49-F238E27FC236}">
                <a16:creationId xmlns:a16="http://schemas.microsoft.com/office/drawing/2014/main" id="{93A33243-9C07-1E10-C77C-E21A75FB13D5}"/>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Control</a:t>
            </a:r>
            <a:endParaRPr lang="en-US" sz="4400" dirty="0"/>
          </a:p>
        </p:txBody>
      </p:sp>
    </p:spTree>
    <p:extLst>
      <p:ext uri="{BB962C8B-B14F-4D97-AF65-F5344CB8AC3E}">
        <p14:creationId xmlns:p14="http://schemas.microsoft.com/office/powerpoint/2010/main" val="3656883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66556" cy="5866640"/>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386090"/>
          </a:xfrm>
          <a:prstGeom prst="rect">
            <a:avLst/>
          </a:prstGeom>
          <a:noFill/>
        </p:spPr>
        <p:txBody>
          <a:bodyPr wrap="square" rtlCol="0">
            <a:spAutoFit/>
          </a:bodyPr>
          <a:lstStyle/>
          <a:p>
            <a:pPr algn="ctr"/>
            <a:r>
              <a:rPr lang="en-US" sz="4800" u="sng" dirty="0"/>
              <a:t>Fall-Arrest Systems</a:t>
            </a:r>
            <a:endParaRPr lang="en-US" sz="1400" dirty="0"/>
          </a:p>
          <a:p>
            <a:endParaRPr lang="en-US" sz="1400" dirty="0"/>
          </a:p>
          <a:p>
            <a:endParaRPr lang="en-US" sz="200" dirty="0"/>
          </a:p>
          <a:p>
            <a:r>
              <a:rPr lang="en-US" sz="2000" dirty="0"/>
              <a:t>A personal fall-arrest system consists of an anchorage, connectors, and a full-body harness that work together to stop a fall and to minimize the arrest force.</a:t>
            </a:r>
          </a:p>
          <a:p>
            <a:endParaRPr lang="en-US" sz="2000" dirty="0"/>
          </a:p>
          <a:p>
            <a:r>
              <a:rPr lang="en-US" sz="2000" dirty="0"/>
              <a:t>Other parts may include:</a:t>
            </a:r>
          </a:p>
          <a:p>
            <a:pPr marL="342900" indent="-342900">
              <a:buFont typeface="Arial" panose="020B0604020202020204" pitchFamily="34" charset="0"/>
              <a:buChar char="•"/>
            </a:pPr>
            <a:r>
              <a:rPr lang="en-US" sz="2000" dirty="0"/>
              <a:t>Lanyard</a:t>
            </a:r>
          </a:p>
          <a:p>
            <a:pPr marL="342900" indent="-342900">
              <a:buFont typeface="Arial" panose="020B0604020202020204" pitchFamily="34" charset="0"/>
              <a:buChar char="•"/>
            </a:pPr>
            <a:r>
              <a:rPr lang="en-US" sz="2000" dirty="0"/>
              <a:t>Deceleration device</a:t>
            </a:r>
          </a:p>
          <a:p>
            <a:pPr marL="342900" indent="-342900">
              <a:buFont typeface="Arial" panose="020B0604020202020204" pitchFamily="34" charset="0"/>
              <a:buChar char="•"/>
            </a:pPr>
            <a:r>
              <a:rPr lang="en-US" sz="2000" dirty="0"/>
              <a:t>Lifeline</a:t>
            </a:r>
          </a:p>
          <a:p>
            <a:endParaRPr lang="en-US" sz="2000" dirty="0"/>
          </a:p>
          <a:p>
            <a:r>
              <a:rPr lang="en-US" sz="2000" dirty="0"/>
              <a:t>The fall arrest system is only effective if you know how all the components work together to stop a fall.</a:t>
            </a:r>
          </a:p>
          <a:p>
            <a:endParaRPr lang="en-US" sz="2000" dirty="0"/>
          </a:p>
          <a:p>
            <a:r>
              <a:rPr lang="en-US" sz="2000" dirty="0">
                <a:hlinkClick r:id="rId4"/>
              </a:rPr>
              <a:t>Fall-Arrest Requirements in Division 3, Subdivision M, Fall Protection</a:t>
            </a:r>
            <a:endParaRPr lang="en-US" sz="1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77663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7" cy="5866641"/>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724644"/>
          </a:xfrm>
          <a:prstGeom prst="rect">
            <a:avLst/>
          </a:prstGeom>
          <a:noFill/>
        </p:spPr>
        <p:txBody>
          <a:bodyPr wrap="square" rtlCol="0">
            <a:spAutoFit/>
          </a:bodyPr>
          <a:lstStyle/>
          <a:p>
            <a:pPr algn="ctr"/>
            <a:r>
              <a:rPr lang="en-US" sz="4400" u="sng" dirty="0"/>
              <a:t>Positioning Device Systems</a:t>
            </a:r>
            <a:endParaRPr lang="en-US" sz="1200" dirty="0"/>
          </a:p>
          <a:p>
            <a:endParaRPr lang="en-US" sz="200" dirty="0"/>
          </a:p>
          <a:p>
            <a:endParaRPr lang="en-US" sz="2000" dirty="0"/>
          </a:p>
          <a:p>
            <a:r>
              <a:rPr lang="en-US" sz="2000" dirty="0"/>
              <a:t>Positioning device systems support a person who needs to work with both hands free on surfaces such as walls or windowsills. Also used on formwork, and for placing rebar.</a:t>
            </a:r>
          </a:p>
          <a:p>
            <a:endParaRPr lang="en-US" sz="2000" dirty="0"/>
          </a:p>
          <a:p>
            <a:r>
              <a:rPr lang="en-US" sz="2000" dirty="0"/>
              <a:t>They provide support, and must stop a free fall within 2 feet.</a:t>
            </a:r>
          </a:p>
          <a:p>
            <a:endParaRPr lang="en-US" sz="2000" dirty="0"/>
          </a:p>
          <a:p>
            <a:r>
              <a:rPr lang="en-US" sz="2000" dirty="0"/>
              <a:t>Parts include:</a:t>
            </a:r>
          </a:p>
          <a:p>
            <a:r>
              <a:rPr lang="en-US" sz="2000" dirty="0"/>
              <a:t>Anchorage</a:t>
            </a:r>
          </a:p>
          <a:p>
            <a:r>
              <a:rPr lang="en-US" sz="2000" dirty="0"/>
              <a:t>Connectors</a:t>
            </a:r>
          </a:p>
          <a:p>
            <a:r>
              <a:rPr lang="en-US" sz="2000" dirty="0"/>
              <a:t>Body support</a:t>
            </a:r>
          </a:p>
          <a:p>
            <a:endParaRPr lang="en-US" sz="2000" dirty="0"/>
          </a:p>
          <a:p>
            <a:r>
              <a:rPr lang="en-US" sz="2000" dirty="0"/>
              <a:t>Click the link for more information.</a:t>
            </a:r>
          </a:p>
          <a:p>
            <a:endParaRPr lang="en-US" sz="2000" dirty="0"/>
          </a:p>
          <a:p>
            <a:r>
              <a:rPr lang="en-US" sz="2000" dirty="0">
                <a:hlinkClick r:id="rId4"/>
              </a:rPr>
              <a:t>Positioning Device Requirements in Division 3, Subdivision M, Fall Protection</a:t>
            </a:r>
            <a:endParaRPr lang="en-US" sz="1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3828849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8" cy="5866642"/>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570756"/>
          </a:xfrm>
          <a:prstGeom prst="rect">
            <a:avLst/>
          </a:prstGeom>
          <a:noFill/>
        </p:spPr>
        <p:txBody>
          <a:bodyPr wrap="square" rtlCol="0">
            <a:spAutoFit/>
          </a:bodyPr>
          <a:lstStyle/>
          <a:p>
            <a:pPr algn="ctr"/>
            <a:r>
              <a:rPr lang="en-US" sz="4400" u="sng" dirty="0"/>
              <a:t>Safety Net System</a:t>
            </a:r>
          </a:p>
          <a:p>
            <a:pPr algn="ctr"/>
            <a:endParaRPr lang="en-US" sz="1200" dirty="0"/>
          </a:p>
          <a:p>
            <a:endParaRPr lang="en-US" sz="200" dirty="0"/>
          </a:p>
          <a:p>
            <a:endParaRPr lang="en-US" sz="100" dirty="0"/>
          </a:p>
          <a:p>
            <a:r>
              <a:rPr lang="en-US" dirty="0"/>
              <a:t>Safety net systems consist of mesh nets, and connecting components.</a:t>
            </a:r>
          </a:p>
          <a:p>
            <a:endParaRPr lang="en-US" sz="900" dirty="0"/>
          </a:p>
          <a:p>
            <a:r>
              <a:rPr lang="en-US" dirty="0"/>
              <a:t>Their openings can’t be more than 6 inches on a side, center to center.</a:t>
            </a:r>
          </a:p>
          <a:p>
            <a:endParaRPr lang="en-US" sz="900" dirty="0"/>
          </a:p>
          <a:p>
            <a:r>
              <a:rPr lang="en-US" dirty="0"/>
              <a:t>They must not be installed more than 30 feet below working surface.</a:t>
            </a:r>
          </a:p>
          <a:p>
            <a:endParaRPr lang="en-US" sz="900" dirty="0"/>
          </a:p>
          <a:p>
            <a:r>
              <a:rPr lang="en-US" dirty="0"/>
              <a:t>They must be able to withstand a drop test consisting of a 400 pound sandbag, 30 inches in diameter, dropped from the working surface.</a:t>
            </a:r>
          </a:p>
          <a:p>
            <a:endParaRPr lang="en-US" sz="900" dirty="0"/>
          </a:p>
          <a:p>
            <a:r>
              <a:rPr lang="en-US" dirty="0"/>
              <a:t>They must have a minimum horizontal distance to the net’s outer edge which depends on how far below the working surface the net is placed.</a:t>
            </a:r>
          </a:p>
          <a:p>
            <a:endParaRPr lang="en-US" sz="900" dirty="0"/>
          </a:p>
          <a:p>
            <a:r>
              <a:rPr lang="en-US" dirty="0"/>
              <a:t>Click the link for more information.</a:t>
            </a:r>
          </a:p>
          <a:p>
            <a:endParaRPr lang="en-US" dirty="0"/>
          </a:p>
          <a:p>
            <a:r>
              <a:rPr lang="en-US" dirty="0">
                <a:hlinkClick r:id="rId4"/>
              </a:rPr>
              <a:t>Safety Net Requirements in Division 3, Subdivision M, Fall Protection</a:t>
            </a:r>
            <a:endParaRPr lang="en-US" sz="12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1901298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Rectangle 4">
            <a:extLst>
              <a:ext uri="{FF2B5EF4-FFF2-40B4-BE49-F238E27FC236}">
                <a16:creationId xmlns:a16="http://schemas.microsoft.com/office/drawing/2014/main" id="{5679E974-97CD-E4EF-C346-9C4C1B60D034}"/>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Warn</a:t>
            </a:r>
            <a:endParaRPr lang="en-US" sz="4400" dirty="0"/>
          </a:p>
        </p:txBody>
      </p:sp>
    </p:spTree>
    <p:extLst>
      <p:ext uri="{BB962C8B-B14F-4D97-AF65-F5344CB8AC3E}">
        <p14:creationId xmlns:p14="http://schemas.microsoft.com/office/powerpoint/2010/main" val="4184143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5566558" cy="5866642"/>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509200"/>
          </a:xfrm>
          <a:prstGeom prst="rect">
            <a:avLst/>
          </a:prstGeom>
          <a:noFill/>
        </p:spPr>
        <p:txBody>
          <a:bodyPr wrap="square" rtlCol="0">
            <a:spAutoFit/>
          </a:bodyPr>
          <a:lstStyle/>
          <a:p>
            <a:pPr algn="ctr"/>
            <a:endParaRPr lang="en-US" sz="4400" u="sng" dirty="0"/>
          </a:p>
          <a:p>
            <a:pPr algn="ctr"/>
            <a:r>
              <a:rPr lang="en-US" sz="4400" u="sng" dirty="0"/>
              <a:t>Warning Line System</a:t>
            </a:r>
          </a:p>
          <a:p>
            <a:pPr algn="ctr"/>
            <a:endParaRPr lang="en-US" sz="1200" dirty="0"/>
          </a:p>
          <a:p>
            <a:endParaRPr lang="en-US" sz="200" dirty="0"/>
          </a:p>
          <a:p>
            <a:r>
              <a:rPr lang="en-US" sz="2000" dirty="0"/>
              <a:t>A warning line system’s purpose is to warn roofers that they are near an unprotected edge.</a:t>
            </a:r>
          </a:p>
          <a:p>
            <a:endParaRPr lang="en-US" sz="1000" dirty="0"/>
          </a:p>
          <a:p>
            <a:r>
              <a:rPr lang="en-US" sz="2000" dirty="0"/>
              <a:t>They consist of ropes, wires, or chains, and supporting stanchions that mark off the area where work can be done without other types of fall protection.</a:t>
            </a:r>
          </a:p>
          <a:p>
            <a:endParaRPr lang="en-US" sz="1000" dirty="0"/>
          </a:p>
          <a:p>
            <a:r>
              <a:rPr lang="en-US" sz="2000" dirty="0"/>
              <a:t>They can only be used for roofing work on roofs that have slopes of 2:12 or less, vertical to horizontal.</a:t>
            </a:r>
          </a:p>
          <a:p>
            <a:endParaRPr lang="en-US" sz="1000" dirty="0"/>
          </a:p>
          <a:p>
            <a:r>
              <a:rPr lang="en-US" sz="2000" dirty="0"/>
              <a:t>Click the link for more information.</a:t>
            </a:r>
          </a:p>
          <a:p>
            <a:endParaRPr lang="en-US" sz="2000" dirty="0"/>
          </a:p>
          <a:p>
            <a:r>
              <a:rPr lang="en-US" sz="2000" dirty="0">
                <a:hlinkClick r:id="rId4"/>
              </a:rPr>
              <a:t>Warning Line Requirements in Division 3, Subdivision M, Fall Protection</a:t>
            </a:r>
            <a:endParaRPr lang="en-US" sz="14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360310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7" cy="5979461"/>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355312"/>
          </a:xfrm>
          <a:prstGeom prst="rect">
            <a:avLst/>
          </a:prstGeom>
          <a:noFill/>
        </p:spPr>
        <p:txBody>
          <a:bodyPr wrap="square" rtlCol="0">
            <a:spAutoFit/>
          </a:bodyPr>
          <a:lstStyle/>
          <a:p>
            <a:pPr algn="ctr"/>
            <a:endParaRPr lang="en-US" sz="4400" u="sng" dirty="0"/>
          </a:p>
          <a:p>
            <a:pPr algn="ctr"/>
            <a:r>
              <a:rPr lang="en-US" sz="4400" u="sng" dirty="0"/>
              <a:t>Safety Monitor</a:t>
            </a:r>
          </a:p>
          <a:p>
            <a:pPr algn="ctr"/>
            <a:endParaRPr lang="en-US" sz="1200" dirty="0"/>
          </a:p>
          <a:p>
            <a:endParaRPr lang="en-US" sz="200" dirty="0"/>
          </a:p>
          <a:p>
            <a:r>
              <a:rPr lang="en-US" sz="2000" dirty="0"/>
              <a:t>Safety-monitoring systems for roofing work can be used only to protect employees on roofs that have slopes no greater than 2:12. </a:t>
            </a:r>
          </a:p>
          <a:p>
            <a:endParaRPr lang="en-US" sz="2000" dirty="0"/>
          </a:p>
          <a:p>
            <a:r>
              <a:rPr lang="en-US" sz="2000" dirty="0"/>
              <a:t>They are not permitted on roofs more than 50 feet unless a warning-line system is also installed to keep employees from coming too close to an unprotected roof edge. </a:t>
            </a:r>
          </a:p>
          <a:p>
            <a:endParaRPr lang="en-US" sz="2000" dirty="0"/>
          </a:p>
          <a:p>
            <a:r>
              <a:rPr lang="en-US" sz="2000" dirty="0"/>
              <a:t>Click the link for more information.</a:t>
            </a:r>
          </a:p>
          <a:p>
            <a:endParaRPr lang="en-US" sz="2000" dirty="0"/>
          </a:p>
          <a:p>
            <a:r>
              <a:rPr lang="en-US" sz="2000" dirty="0">
                <a:hlinkClick r:id="rId4"/>
              </a:rPr>
              <a:t>Safety Monitor Requirements in Division 3, Subdivision M, Fall Protection</a:t>
            </a:r>
            <a:endParaRPr lang="en-US" sz="14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1536979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7" cy="5979461"/>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645274"/>
            <a:ext cx="6589223" cy="4493538"/>
          </a:xfrm>
          <a:prstGeom prst="rect">
            <a:avLst/>
          </a:prstGeom>
          <a:noFill/>
        </p:spPr>
        <p:txBody>
          <a:bodyPr wrap="square" rtlCol="0">
            <a:spAutoFit/>
          </a:bodyPr>
          <a:lstStyle/>
          <a:p>
            <a:pPr algn="ctr"/>
            <a:endParaRPr lang="en-US" sz="4400" u="sng" dirty="0"/>
          </a:p>
          <a:p>
            <a:pPr algn="ctr"/>
            <a:r>
              <a:rPr lang="en-US" sz="3600" u="sng" dirty="0"/>
              <a:t>Safety Monitor/Warning Lines</a:t>
            </a:r>
          </a:p>
          <a:p>
            <a:pPr algn="ctr"/>
            <a:endParaRPr lang="en-US" sz="1200" dirty="0"/>
          </a:p>
          <a:p>
            <a:pPr algn="ctr"/>
            <a:endParaRPr lang="en-US" sz="1200" dirty="0"/>
          </a:p>
          <a:p>
            <a:pPr algn="ctr"/>
            <a:endParaRPr lang="en-US" sz="1200" dirty="0"/>
          </a:p>
          <a:p>
            <a:endParaRPr lang="en-US" sz="200" dirty="0"/>
          </a:p>
          <a:p>
            <a:r>
              <a:rPr lang="en-US" sz="2000" dirty="0"/>
              <a:t>Click the links to view our Safety Monitoring for Roofing Work, and Using Warning Lines Fact Sheets.</a:t>
            </a:r>
          </a:p>
          <a:p>
            <a:endParaRPr lang="en-US" sz="2000" dirty="0"/>
          </a:p>
          <a:p>
            <a:endParaRPr lang="en-US" sz="2000" dirty="0"/>
          </a:p>
          <a:p>
            <a:r>
              <a:rPr lang="en-US" sz="2800" dirty="0">
                <a:hlinkClick r:id="rId4"/>
              </a:rPr>
              <a:t>Safety Monitor</a:t>
            </a:r>
            <a:endParaRPr lang="en-US" sz="2800" dirty="0"/>
          </a:p>
          <a:p>
            <a:endParaRPr lang="en-US" sz="2800" dirty="0"/>
          </a:p>
          <a:p>
            <a:r>
              <a:rPr lang="en-US" sz="2800" dirty="0">
                <a:hlinkClick r:id="rId5"/>
              </a:rPr>
              <a:t>Warning Lines</a:t>
            </a:r>
            <a:endParaRPr lang="en-US"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251361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Rectangle 4">
            <a:extLst>
              <a:ext uri="{FF2B5EF4-FFF2-40B4-BE49-F238E27FC236}">
                <a16:creationId xmlns:a16="http://schemas.microsoft.com/office/drawing/2014/main" id="{37030D4D-A7A8-1291-61D2-C52DC7FA97D4}"/>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Why Falls are Dangerous</a:t>
            </a:r>
            <a:endParaRPr lang="en-US" sz="4400" dirty="0"/>
          </a:p>
        </p:txBody>
      </p:sp>
    </p:spTree>
    <p:extLst>
      <p:ext uri="{BB962C8B-B14F-4D97-AF65-F5344CB8AC3E}">
        <p14:creationId xmlns:p14="http://schemas.microsoft.com/office/powerpoint/2010/main" val="4287813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21" y="64762"/>
            <a:ext cx="1710402" cy="10138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2" y="-16099"/>
            <a:ext cx="3371850" cy="1409774"/>
          </a:xfrm>
          <a:prstGeom prst="rect">
            <a:avLst/>
          </a:prstGeom>
        </p:spPr>
      </p:pic>
    </p:spTree>
    <p:extLst>
      <p:ext uri="{BB962C8B-B14F-4D97-AF65-F5344CB8AC3E}">
        <p14:creationId xmlns:p14="http://schemas.microsoft.com/office/powerpoint/2010/main" val="3113411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Rectangle 5">
            <a:extLst>
              <a:ext uri="{FF2B5EF4-FFF2-40B4-BE49-F238E27FC236}">
                <a16:creationId xmlns:a16="http://schemas.microsoft.com/office/drawing/2014/main" id="{07142A5D-A0FF-8DC7-6B7F-000380C8D0E1}"/>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Inspection/Maintenance</a:t>
            </a:r>
            <a:endParaRPr lang="en-US" sz="4400" dirty="0"/>
          </a:p>
        </p:txBody>
      </p:sp>
    </p:spTree>
    <p:extLst>
      <p:ext uri="{BB962C8B-B14F-4D97-AF65-F5344CB8AC3E}">
        <p14:creationId xmlns:p14="http://schemas.microsoft.com/office/powerpoint/2010/main" val="662208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Rectangle 5">
            <a:extLst>
              <a:ext uri="{FF2B5EF4-FFF2-40B4-BE49-F238E27FC236}">
                <a16:creationId xmlns:a16="http://schemas.microsoft.com/office/drawing/2014/main" id="{517BB6D0-569E-AD06-7D07-9DA7FD22F18F}"/>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Donning a Harness</a:t>
            </a:r>
            <a:endParaRPr lang="en-US" sz="4400" dirty="0"/>
          </a:p>
        </p:txBody>
      </p:sp>
    </p:spTree>
    <p:extLst>
      <p:ext uri="{BB962C8B-B14F-4D97-AF65-F5344CB8AC3E}">
        <p14:creationId xmlns:p14="http://schemas.microsoft.com/office/powerpoint/2010/main" val="3529566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Rectangle 5">
            <a:extLst>
              <a:ext uri="{FF2B5EF4-FFF2-40B4-BE49-F238E27FC236}">
                <a16:creationId xmlns:a16="http://schemas.microsoft.com/office/drawing/2014/main" id="{700B9F41-221A-6636-2068-D60EAEB3FCE9}"/>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Anchors</a:t>
            </a:r>
            <a:endParaRPr lang="en-US" sz="4400" dirty="0"/>
          </a:p>
        </p:txBody>
      </p:sp>
    </p:spTree>
    <p:extLst>
      <p:ext uri="{BB962C8B-B14F-4D97-AF65-F5344CB8AC3E}">
        <p14:creationId xmlns:p14="http://schemas.microsoft.com/office/powerpoint/2010/main" val="3500641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5852797"/>
          </a:xfrm>
          <a:prstGeom prst="rect">
            <a:avLst/>
          </a:prstGeom>
        </p:spPr>
      </p:pic>
    </p:spTree>
    <p:extLst>
      <p:ext uri="{BB962C8B-B14F-4D97-AF65-F5344CB8AC3E}">
        <p14:creationId xmlns:p14="http://schemas.microsoft.com/office/powerpoint/2010/main" val="2208872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40" cy="5852797"/>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3508653"/>
          </a:xfrm>
          <a:prstGeom prst="rect">
            <a:avLst/>
          </a:prstGeom>
          <a:noFill/>
        </p:spPr>
        <p:txBody>
          <a:bodyPr wrap="square" rtlCol="0">
            <a:spAutoFit/>
          </a:bodyPr>
          <a:lstStyle/>
          <a:p>
            <a:pPr algn="ctr"/>
            <a:endParaRPr lang="en-US" sz="4400" u="sng" dirty="0"/>
          </a:p>
          <a:p>
            <a:pPr algn="ctr"/>
            <a:r>
              <a:rPr lang="en-US" sz="4400" u="sng" dirty="0"/>
              <a:t>Anchor Types</a:t>
            </a:r>
          </a:p>
          <a:p>
            <a:pPr algn="ctr"/>
            <a:endParaRPr lang="en-US" sz="1200" dirty="0"/>
          </a:p>
          <a:p>
            <a:endParaRPr lang="en-US" sz="200" dirty="0"/>
          </a:p>
          <a:p>
            <a:r>
              <a:rPr lang="en-US" sz="2000" b="1" dirty="0"/>
              <a:t>Peak anchors </a:t>
            </a:r>
            <a:r>
              <a:rPr lang="en-US" sz="2000" dirty="0"/>
              <a:t>are typically used in the roofing industry, and are usually left in place after the job is done for future jobs.</a:t>
            </a:r>
          </a:p>
          <a:p>
            <a:endParaRPr lang="en-US" sz="2000" dirty="0"/>
          </a:p>
          <a:p>
            <a:r>
              <a:rPr lang="en-US" sz="2000" b="1" dirty="0"/>
              <a:t>Truss anchors </a:t>
            </a:r>
            <a:r>
              <a:rPr lang="en-US" sz="2000" dirty="0"/>
              <a:t>and spreaders are used before a structure is fully framed. Specifically, a spreader is implemented before trusses are fully sheathed.</a:t>
            </a:r>
            <a:endParaRPr lang="en-US" sz="1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15455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770811"/>
          </a:xfrm>
          <a:prstGeom prst="rect">
            <a:avLst/>
          </a:prstGeom>
          <a:noFill/>
        </p:spPr>
        <p:txBody>
          <a:bodyPr wrap="square" rtlCol="0">
            <a:spAutoFit/>
          </a:bodyPr>
          <a:lstStyle/>
          <a:p>
            <a:pPr algn="ctr"/>
            <a:endParaRPr lang="en-US" sz="4400" u="sng" dirty="0"/>
          </a:p>
          <a:p>
            <a:pPr algn="ctr"/>
            <a:r>
              <a:rPr lang="en-US" sz="4400" u="sng" dirty="0"/>
              <a:t>Anchor Types</a:t>
            </a:r>
          </a:p>
          <a:p>
            <a:pPr algn="ctr"/>
            <a:endParaRPr lang="en-US" sz="1200" dirty="0"/>
          </a:p>
          <a:p>
            <a:endParaRPr lang="en-US" sz="200" dirty="0"/>
          </a:p>
          <a:p>
            <a:r>
              <a:rPr lang="en-US" sz="2000" b="1" dirty="0"/>
              <a:t>Engineered Clamps </a:t>
            </a:r>
            <a:r>
              <a:rPr lang="en-US" sz="2000" dirty="0"/>
              <a:t>are often associated with 4 different anchor types:</a:t>
            </a:r>
          </a:p>
          <a:p>
            <a:endParaRPr lang="en-US" sz="100" dirty="0"/>
          </a:p>
          <a:p>
            <a:pPr marL="342900" indent="-342900">
              <a:buFont typeface="Arial" panose="020B0604020202020204" pitchFamily="34" charset="0"/>
              <a:buChar char="•"/>
            </a:pPr>
            <a:r>
              <a:rPr lang="en-US" sz="2000" dirty="0"/>
              <a:t>I-beam clamp, which adjusts to numerous steel beam sizes.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000" dirty="0"/>
              <a:t>Trolley beam anchor, which allows workers greater access to greater work areas without the need for a longer lanyard.</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000" dirty="0"/>
              <a:t>Standing seam metal roof anchor, which clamps to parallel seams of metal roofs.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000" dirty="0"/>
              <a:t>Doorway and window opening clamp, which allows for anchoring between building framing or window openings.</a:t>
            </a:r>
            <a:endParaRPr lang="en-US" sz="1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222547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40" cy="5852797"/>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355312"/>
          </a:xfrm>
          <a:prstGeom prst="rect">
            <a:avLst/>
          </a:prstGeom>
          <a:noFill/>
        </p:spPr>
        <p:txBody>
          <a:bodyPr wrap="square" rtlCol="0">
            <a:spAutoFit/>
          </a:bodyPr>
          <a:lstStyle/>
          <a:p>
            <a:pPr algn="ctr"/>
            <a:endParaRPr lang="en-US" sz="4400" u="sng" dirty="0"/>
          </a:p>
          <a:p>
            <a:pPr algn="ctr"/>
            <a:r>
              <a:rPr lang="en-US" sz="4400" u="sng" dirty="0"/>
              <a:t>Anchor Types</a:t>
            </a:r>
          </a:p>
          <a:p>
            <a:pPr algn="ctr"/>
            <a:endParaRPr lang="en-US" sz="1200" dirty="0"/>
          </a:p>
          <a:p>
            <a:endParaRPr lang="en-US" sz="200" dirty="0"/>
          </a:p>
          <a:p>
            <a:r>
              <a:rPr lang="en-US" sz="2000" b="1" dirty="0"/>
              <a:t>Strap Anchors </a:t>
            </a:r>
            <a:r>
              <a:rPr lang="en-US" sz="2000" dirty="0"/>
              <a:t>are associated with 3 different anchor types:</a:t>
            </a:r>
          </a:p>
          <a:p>
            <a:endParaRPr lang="en-US" sz="2000" dirty="0"/>
          </a:p>
          <a:p>
            <a:pPr marL="342900" indent="-342900">
              <a:buFont typeface="Arial" panose="020B0604020202020204" pitchFamily="34" charset="0"/>
              <a:buChar char="•"/>
            </a:pPr>
            <a:r>
              <a:rPr lang="en-US" sz="2000" dirty="0"/>
              <a:t>The cable anchorage sling, used around structural steel or I-beams.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Drop-through anchorage cable, suitable for concrete or steel, has an anchor point that drops through a small hole in an overhead surface.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Strap anchor, which is used for sturdy horizontal structures like beams. Keep in mind, sharp or rough edges could lead to strap damage.</a:t>
            </a:r>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143392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539978"/>
          </a:xfrm>
          <a:prstGeom prst="rect">
            <a:avLst/>
          </a:prstGeom>
          <a:noFill/>
        </p:spPr>
        <p:txBody>
          <a:bodyPr wrap="square" rtlCol="0">
            <a:spAutoFit/>
          </a:bodyPr>
          <a:lstStyle/>
          <a:p>
            <a:pPr algn="ctr"/>
            <a:r>
              <a:rPr lang="en-US" sz="4400" u="sng" dirty="0"/>
              <a:t>Anchor Types</a:t>
            </a:r>
          </a:p>
          <a:p>
            <a:pPr algn="ctr"/>
            <a:endParaRPr lang="en-US" sz="1200" dirty="0"/>
          </a:p>
          <a:p>
            <a:endParaRPr lang="en-US" sz="200" dirty="0"/>
          </a:p>
          <a:p>
            <a:r>
              <a:rPr lang="en-US" sz="2000" b="1" dirty="0"/>
              <a:t>Concrete Anchors </a:t>
            </a:r>
            <a:r>
              <a:rPr lang="en-US" sz="2000" dirty="0"/>
              <a:t>are associated with 3 different anchor types:</a:t>
            </a:r>
          </a:p>
          <a:p>
            <a:endParaRPr lang="en-US" sz="1200" dirty="0"/>
          </a:p>
          <a:p>
            <a:pPr marL="342900" indent="-342900">
              <a:buFont typeface="Arial" panose="020B0604020202020204" pitchFamily="34" charset="0"/>
              <a:buChar char="•"/>
            </a:pPr>
            <a:r>
              <a:rPr lang="en-US" sz="2000" dirty="0"/>
              <a:t>Concrete anchor strap with d-ring, typically used by foundation and formwork employees. The strap is protected with a sleeve or wear-pad from abrasion by the concrete. It is looped around the rebar during pouring, and is cut flush with the surface when it is no longer needed.</a:t>
            </a:r>
          </a:p>
          <a:p>
            <a:pPr marL="171450" indent="-171450">
              <a:buFont typeface="Arial" panose="020B0604020202020204" pitchFamily="34" charset="0"/>
              <a:buChar char="•"/>
            </a:pPr>
            <a:endParaRPr lang="en-US" sz="1200" dirty="0"/>
          </a:p>
          <a:p>
            <a:pPr marL="342900" indent="-342900">
              <a:buFont typeface="Arial" panose="020B0604020202020204" pitchFamily="34" charset="0"/>
              <a:buChar char="•"/>
            </a:pPr>
            <a:r>
              <a:rPr lang="en-US" sz="2000" dirty="0"/>
              <a:t>Precast hollow core concrete anchor, which allows one worker to tie off, and is used for precast hollow concrete tasks.</a:t>
            </a:r>
          </a:p>
          <a:p>
            <a:pPr marL="171450" indent="-171450">
              <a:buFont typeface="Arial" panose="020B0604020202020204" pitchFamily="34" charset="0"/>
              <a:buChar char="•"/>
            </a:pPr>
            <a:endParaRPr lang="en-US" sz="1200" dirty="0"/>
          </a:p>
          <a:p>
            <a:pPr marL="342900" indent="-342900">
              <a:buFont typeface="Arial" panose="020B0604020202020204" pitchFamily="34" charset="0"/>
              <a:buChar char="•"/>
            </a:pPr>
            <a:r>
              <a:rPr lang="en-US" sz="2000" dirty="0"/>
              <a:t>Bolt-on wall anchor, which can be a temporary or permanent anchor point on a vertical concrete wall.</a:t>
            </a:r>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2409772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355312"/>
          </a:xfrm>
          <a:prstGeom prst="rect">
            <a:avLst/>
          </a:prstGeom>
          <a:noFill/>
        </p:spPr>
        <p:txBody>
          <a:bodyPr wrap="square" rtlCol="0">
            <a:spAutoFit/>
          </a:bodyPr>
          <a:lstStyle/>
          <a:p>
            <a:pPr algn="ctr"/>
            <a:endParaRPr lang="en-US" sz="4400" u="sng" dirty="0"/>
          </a:p>
          <a:p>
            <a:pPr algn="ctr"/>
            <a:r>
              <a:rPr lang="en-US" sz="4400" u="sng" dirty="0"/>
              <a:t>Anchor Types</a:t>
            </a:r>
          </a:p>
          <a:p>
            <a:pPr algn="ctr"/>
            <a:endParaRPr lang="en-US" sz="1200" dirty="0"/>
          </a:p>
          <a:p>
            <a:endParaRPr lang="en-US" sz="200" dirty="0"/>
          </a:p>
          <a:p>
            <a:r>
              <a:rPr lang="en-US" sz="2000" b="1" dirty="0"/>
              <a:t>The Welded Anchors </a:t>
            </a:r>
            <a:r>
              <a:rPr lang="en-US" sz="2000" dirty="0"/>
              <a:t>consists of:</a:t>
            </a:r>
          </a:p>
          <a:p>
            <a:endParaRPr lang="en-US" sz="2000" dirty="0"/>
          </a:p>
          <a:p>
            <a:r>
              <a:rPr lang="en-US" sz="2000" dirty="0"/>
              <a:t>Welded d-ring anchor, which is a single d-ring anchor point that can be temporary or permanently welded onto vertical structural steel.</a:t>
            </a:r>
          </a:p>
          <a:p>
            <a:endParaRPr lang="en-US" sz="2000" dirty="0"/>
          </a:p>
          <a:p>
            <a:r>
              <a:rPr lang="en-US" sz="2000" dirty="0"/>
              <a:t>Weld-on anchor post, which is a permanent anchor point that is welded to an I-beam.</a:t>
            </a:r>
          </a:p>
          <a:p>
            <a:endParaRPr lang="en-US" sz="2000" dirty="0"/>
          </a:p>
          <a:p>
            <a:r>
              <a:rPr lang="en-US" sz="2000" b="1" dirty="0"/>
              <a:t>Trench Box Guardrail Anchor </a:t>
            </a:r>
            <a:r>
              <a:rPr lang="en-US" sz="2000" dirty="0"/>
              <a:t>is used for performing deep excavation. It is designed with an anchor point on a post near the guardrail.</a:t>
            </a:r>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82196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7" name="TextBox 6"/>
          <p:cNvSpPr txBox="1"/>
          <p:nvPr/>
        </p:nvSpPr>
        <p:spPr>
          <a:xfrm>
            <a:off x="5719156" y="332509"/>
            <a:ext cx="6274351" cy="4893647"/>
          </a:xfrm>
          <a:prstGeom prst="rect">
            <a:avLst/>
          </a:prstGeom>
          <a:noFill/>
        </p:spPr>
        <p:txBody>
          <a:bodyPr wrap="square" rtlCol="0">
            <a:spAutoFit/>
          </a:bodyPr>
          <a:lstStyle/>
          <a:p>
            <a:pPr algn="ctr"/>
            <a:r>
              <a:rPr lang="en-US" sz="4800" u="sng" dirty="0"/>
              <a:t>Fall Statistics</a:t>
            </a:r>
          </a:p>
          <a:p>
            <a:endParaRPr lang="en-US" sz="2400" dirty="0"/>
          </a:p>
          <a:p>
            <a:r>
              <a:rPr lang="en-US" sz="2400" dirty="0"/>
              <a:t>Fatal falls to a lower level in private construction increased from 255 in 2011 to 370 in 2016, a 45% increase. </a:t>
            </a:r>
          </a:p>
          <a:p>
            <a:endParaRPr lang="en-US" sz="2400" dirty="0"/>
          </a:p>
          <a:p>
            <a:r>
              <a:rPr lang="en-US" sz="2400" dirty="0"/>
              <a:t>In all other industries combined, the increase was 10%. Over the 6-year period, more than half the fatal falls to a lower level occurred in private construction.</a:t>
            </a:r>
          </a:p>
          <a:p>
            <a:endParaRPr lang="en-US" sz="2400" dirty="0"/>
          </a:p>
          <a:p>
            <a:pPr algn="r"/>
            <a:r>
              <a:rPr lang="en-US" sz="2400" dirty="0"/>
              <a:t>U.S. Bureau of Labor Statistics</a:t>
            </a:r>
          </a:p>
        </p:txBody>
      </p:sp>
    </p:spTree>
    <p:extLst>
      <p:ext uri="{BB962C8B-B14F-4D97-AF65-F5344CB8AC3E}">
        <p14:creationId xmlns:p14="http://schemas.microsoft.com/office/powerpoint/2010/main" val="1079308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693866"/>
          </a:xfrm>
          <a:prstGeom prst="rect">
            <a:avLst/>
          </a:prstGeom>
          <a:noFill/>
        </p:spPr>
        <p:txBody>
          <a:bodyPr wrap="square" rtlCol="0">
            <a:spAutoFit/>
          </a:bodyPr>
          <a:lstStyle/>
          <a:p>
            <a:pPr algn="ctr"/>
            <a:r>
              <a:rPr lang="en-US" sz="4400" u="sng" dirty="0"/>
              <a:t>Anchor Types</a:t>
            </a:r>
          </a:p>
          <a:p>
            <a:pPr algn="ctr"/>
            <a:endParaRPr lang="en-US" sz="1200" dirty="0"/>
          </a:p>
          <a:p>
            <a:endParaRPr lang="en-US" sz="200" dirty="0"/>
          </a:p>
          <a:p>
            <a:r>
              <a:rPr lang="en-US" b="1" dirty="0"/>
              <a:t>Anchors not welded, or clamped </a:t>
            </a:r>
            <a:r>
              <a:rPr lang="en-US" dirty="0"/>
              <a:t>in place are comprised of:</a:t>
            </a:r>
          </a:p>
          <a:p>
            <a:endParaRPr lang="en-US" dirty="0"/>
          </a:p>
          <a:p>
            <a:pPr marL="285750" indent="-285750">
              <a:buFont typeface="Arial" panose="020B0604020202020204" pitchFamily="34" charset="0"/>
              <a:buChar char="•"/>
            </a:pPr>
            <a:r>
              <a:rPr lang="en-US" dirty="0"/>
              <a:t>Mobile fall protection system, meant for a one employee using a fall arrest system. This anchor types allows to move quickly from location to location, and also come in versions that allow for more than one employee to anchor.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Rotating retractable anchor mast, which is most often seen used on sloped residential roofs. It allows the worker a large range of motion, and helps to elevate the anchor point above the worker.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Dead weight anchor, which is commonly used when performing roof work and you can not hammer or drill into the surface. It is made of concrete, steel, or other similar heavy materials to provide anchorage.</a:t>
            </a:r>
          </a:p>
          <a:p>
            <a:endParaRPr lang="en-US" dirty="0"/>
          </a:p>
          <a:p>
            <a:pPr marL="285750" indent="-285750">
              <a:buFont typeface="Arial" panose="020B0604020202020204" pitchFamily="34" charset="0"/>
              <a:buChar char="•"/>
            </a:pPr>
            <a:r>
              <a:rPr lang="en-US" dirty="0"/>
              <a:t>Bolt hole anchor, which is used in horizontal steel bolt holes.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2394736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Rectangle 5">
            <a:extLst>
              <a:ext uri="{FF2B5EF4-FFF2-40B4-BE49-F238E27FC236}">
                <a16:creationId xmlns:a16="http://schemas.microsoft.com/office/drawing/2014/main" id="{EEBA0044-B973-FA7F-99C5-96D00EB22643}"/>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Calculating Fall Distance</a:t>
            </a:r>
            <a:endParaRPr lang="en-US" sz="4400" dirty="0"/>
          </a:p>
        </p:txBody>
      </p:sp>
    </p:spTree>
    <p:extLst>
      <p:ext uri="{BB962C8B-B14F-4D97-AF65-F5344CB8AC3E}">
        <p14:creationId xmlns:p14="http://schemas.microsoft.com/office/powerpoint/2010/main" val="408943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536276" cy="5946933"/>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5047536"/>
          </a:xfrm>
          <a:prstGeom prst="rect">
            <a:avLst/>
          </a:prstGeom>
          <a:noFill/>
        </p:spPr>
        <p:txBody>
          <a:bodyPr wrap="square" rtlCol="0">
            <a:spAutoFit/>
          </a:bodyPr>
          <a:lstStyle/>
          <a:p>
            <a:pPr algn="ctr"/>
            <a:endParaRPr lang="en-US" sz="4400" u="sng" dirty="0"/>
          </a:p>
          <a:p>
            <a:pPr algn="ctr"/>
            <a:endParaRPr lang="en-US" sz="4400" u="sng" dirty="0"/>
          </a:p>
          <a:p>
            <a:pPr algn="ctr"/>
            <a:r>
              <a:rPr lang="en-US" sz="4400" u="sng" dirty="0"/>
              <a:t>Fall Distance Educator</a:t>
            </a:r>
          </a:p>
          <a:p>
            <a:pPr algn="ctr"/>
            <a:endParaRPr lang="en-US" sz="1200" dirty="0"/>
          </a:p>
          <a:p>
            <a:pPr algn="ctr"/>
            <a:endParaRPr lang="en-US" sz="1200" dirty="0"/>
          </a:p>
          <a:p>
            <a:pPr algn="ctr"/>
            <a:endParaRPr lang="en-US" sz="1200" dirty="0"/>
          </a:p>
          <a:p>
            <a:pPr algn="ctr"/>
            <a:endParaRPr lang="en-US" sz="1200" dirty="0"/>
          </a:p>
          <a:p>
            <a:endParaRPr lang="en-US" sz="200" dirty="0"/>
          </a:p>
          <a:p>
            <a:r>
              <a:rPr lang="en-US" sz="2800" dirty="0"/>
              <a:t>Click the link below to view the Oregon OSHA’s fall distance educator. The educator will provide you with 3 different scenarios.</a:t>
            </a:r>
          </a:p>
          <a:p>
            <a:endParaRPr lang="en-US" sz="2800" b="1" dirty="0"/>
          </a:p>
          <a:p>
            <a:r>
              <a:rPr lang="en-US" sz="2800" dirty="0">
                <a:hlinkClick r:id="rId4"/>
              </a:rPr>
              <a:t>Oregon OSHA’s Fall Distance Calculator</a:t>
            </a:r>
            <a:endParaRPr lang="en-US" sz="28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540357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36274" cy="5946932"/>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4616648"/>
          </a:xfrm>
          <a:prstGeom prst="rect">
            <a:avLst/>
          </a:prstGeom>
          <a:noFill/>
        </p:spPr>
        <p:txBody>
          <a:bodyPr wrap="square" rtlCol="0">
            <a:spAutoFit/>
          </a:bodyPr>
          <a:lstStyle/>
          <a:p>
            <a:pPr algn="ctr"/>
            <a:endParaRPr lang="en-US" sz="4400" u="sng" dirty="0"/>
          </a:p>
          <a:p>
            <a:pPr algn="ctr"/>
            <a:endParaRPr lang="en-US" sz="4400" u="sng" dirty="0"/>
          </a:p>
          <a:p>
            <a:pPr algn="ctr"/>
            <a:r>
              <a:rPr lang="en-US" sz="4400" u="sng" dirty="0"/>
              <a:t>Swing Fall</a:t>
            </a:r>
          </a:p>
          <a:p>
            <a:pPr algn="ctr"/>
            <a:endParaRPr lang="en-US" sz="1200" dirty="0"/>
          </a:p>
          <a:p>
            <a:pPr algn="ctr"/>
            <a:endParaRPr lang="en-US" sz="1200" dirty="0"/>
          </a:p>
          <a:p>
            <a:pPr algn="ctr"/>
            <a:endParaRPr lang="en-US" sz="1200" dirty="0"/>
          </a:p>
          <a:p>
            <a:pPr algn="ctr"/>
            <a:endParaRPr lang="en-US" sz="1200" dirty="0"/>
          </a:p>
          <a:p>
            <a:endParaRPr lang="en-US" sz="200" dirty="0"/>
          </a:p>
          <a:p>
            <a:r>
              <a:rPr lang="en-US" sz="2800" dirty="0"/>
              <a:t>For more information on swing falls click the link below.</a:t>
            </a:r>
          </a:p>
          <a:p>
            <a:endParaRPr lang="en-US" sz="2800" dirty="0"/>
          </a:p>
          <a:p>
            <a:r>
              <a:rPr lang="en-US" sz="2800" dirty="0">
                <a:hlinkClick r:id="rId4"/>
              </a:rPr>
              <a:t>How to Evaluate the Swing Fall Hazard</a:t>
            </a:r>
            <a:endParaRPr lang="en-US" sz="28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4637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Rectangle 5">
            <a:extLst>
              <a:ext uri="{FF2B5EF4-FFF2-40B4-BE49-F238E27FC236}">
                <a16:creationId xmlns:a16="http://schemas.microsoft.com/office/drawing/2014/main" id="{A68804B0-FDB6-3DE7-A942-1253A92424B9}"/>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Rescue</a:t>
            </a:r>
            <a:endParaRPr lang="en-US" sz="4400" dirty="0"/>
          </a:p>
        </p:txBody>
      </p:sp>
    </p:spTree>
    <p:extLst>
      <p:ext uri="{BB962C8B-B14F-4D97-AF65-F5344CB8AC3E}">
        <p14:creationId xmlns:p14="http://schemas.microsoft.com/office/powerpoint/2010/main" val="1192027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16624"/>
            <a:ext cx="6589223" cy="4862870"/>
          </a:xfrm>
          <a:prstGeom prst="rect">
            <a:avLst/>
          </a:prstGeom>
          <a:noFill/>
        </p:spPr>
        <p:txBody>
          <a:bodyPr wrap="square" rtlCol="0">
            <a:spAutoFit/>
          </a:bodyPr>
          <a:lstStyle/>
          <a:p>
            <a:pPr algn="ctr"/>
            <a:endParaRPr lang="en-US" sz="4400" u="sng" dirty="0"/>
          </a:p>
          <a:p>
            <a:pPr algn="ctr"/>
            <a:endParaRPr lang="en-US" sz="4400" u="sng" dirty="0"/>
          </a:p>
          <a:p>
            <a:pPr algn="ctr"/>
            <a:r>
              <a:rPr lang="en-US" sz="4400" u="sng" dirty="0"/>
              <a:t>Rescue</a:t>
            </a:r>
            <a:endParaRPr lang="en-US" sz="1200" dirty="0"/>
          </a:p>
          <a:p>
            <a:pPr algn="ctr"/>
            <a:endParaRPr lang="en-US" sz="1200" dirty="0"/>
          </a:p>
          <a:p>
            <a:pPr algn="ctr"/>
            <a:endParaRPr lang="en-US" sz="1200" dirty="0"/>
          </a:p>
          <a:p>
            <a:pPr algn="ctr"/>
            <a:endParaRPr lang="en-US" sz="1200" dirty="0"/>
          </a:p>
          <a:p>
            <a:endParaRPr lang="en-US" sz="200" dirty="0"/>
          </a:p>
          <a:p>
            <a:r>
              <a:rPr lang="en-US" sz="2800" dirty="0"/>
              <a:t>For more information on rescue, click the link below to view the Oregon OSHA’s Safety and Health newsletter.</a:t>
            </a:r>
          </a:p>
          <a:p>
            <a:endParaRPr lang="en-US" sz="2800" dirty="0"/>
          </a:p>
          <a:p>
            <a:r>
              <a:rPr lang="en-US" sz="2800" dirty="0">
                <a:hlinkClick r:id="rId4"/>
              </a:rPr>
              <a:t>Newsletter (Rescue)</a:t>
            </a:r>
            <a:endParaRPr lang="en-US" sz="28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2709015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Rectangle 5">
            <a:extLst>
              <a:ext uri="{FF2B5EF4-FFF2-40B4-BE49-F238E27FC236}">
                <a16:creationId xmlns:a16="http://schemas.microsoft.com/office/drawing/2014/main" id="{7E701FF4-E329-4AB8-13C2-D8594AE762C2}"/>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Inspection Example</a:t>
            </a:r>
            <a:endParaRPr lang="en-US" sz="4400" dirty="0"/>
          </a:p>
        </p:txBody>
      </p:sp>
    </p:spTree>
    <p:extLst>
      <p:ext uri="{BB962C8B-B14F-4D97-AF65-F5344CB8AC3E}">
        <p14:creationId xmlns:p14="http://schemas.microsoft.com/office/powerpoint/2010/main" val="436956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21" y="64762"/>
            <a:ext cx="1710402" cy="10138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2" y="-16099"/>
            <a:ext cx="3371850" cy="1409774"/>
          </a:xfrm>
          <a:prstGeom prst="rect">
            <a:avLst/>
          </a:prstGeom>
        </p:spPr>
      </p:pic>
    </p:spTree>
    <p:extLst>
      <p:ext uri="{BB962C8B-B14F-4D97-AF65-F5344CB8AC3E}">
        <p14:creationId xmlns:p14="http://schemas.microsoft.com/office/powerpoint/2010/main" val="120814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4" name="Rectangle 3">
            <a:extLst>
              <a:ext uri="{FF2B5EF4-FFF2-40B4-BE49-F238E27FC236}">
                <a16:creationId xmlns:a16="http://schemas.microsoft.com/office/drawing/2014/main" id="{F626143A-9234-2E7B-BE9A-73FBE8C2949F}"/>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Purpose of Training</a:t>
            </a:r>
            <a:endParaRPr lang="en-US" sz="4400" dirty="0"/>
          </a:p>
        </p:txBody>
      </p:sp>
    </p:spTree>
    <p:extLst>
      <p:ext uri="{BB962C8B-B14F-4D97-AF65-F5344CB8AC3E}">
        <p14:creationId xmlns:p14="http://schemas.microsoft.com/office/powerpoint/2010/main" val="1283778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4" name="Rectangle 3">
            <a:extLst>
              <a:ext uri="{FF2B5EF4-FFF2-40B4-BE49-F238E27FC236}">
                <a16:creationId xmlns:a16="http://schemas.microsoft.com/office/drawing/2014/main" id="{27EE5251-02CB-EB93-5550-208C28B689D2}"/>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Training Topics</a:t>
            </a:r>
            <a:endParaRPr lang="en-US" sz="4400" dirty="0"/>
          </a:p>
        </p:txBody>
      </p:sp>
    </p:spTree>
    <p:extLst>
      <p:ext uri="{BB962C8B-B14F-4D97-AF65-F5344CB8AC3E}">
        <p14:creationId xmlns:p14="http://schemas.microsoft.com/office/powerpoint/2010/main" val="389726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Rectangle 4">
            <a:extLst>
              <a:ext uri="{FF2B5EF4-FFF2-40B4-BE49-F238E27FC236}">
                <a16:creationId xmlns:a16="http://schemas.microsoft.com/office/drawing/2014/main" id="{6508B6E2-05CE-D240-BC28-F9C25E5507E7}"/>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What is Fall Protection?</a:t>
            </a:r>
            <a:endParaRPr lang="en-US" sz="4400" dirty="0"/>
          </a:p>
        </p:txBody>
      </p:sp>
    </p:spTree>
    <p:extLst>
      <p:ext uri="{BB962C8B-B14F-4D97-AF65-F5344CB8AC3E}">
        <p14:creationId xmlns:p14="http://schemas.microsoft.com/office/powerpoint/2010/main" val="3687783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4" name="Rectangle 3">
            <a:extLst>
              <a:ext uri="{FF2B5EF4-FFF2-40B4-BE49-F238E27FC236}">
                <a16:creationId xmlns:a16="http://schemas.microsoft.com/office/drawing/2014/main" id="{33576A38-5F82-D42E-198A-DB5841958941}"/>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Train Your Team</a:t>
            </a:r>
            <a:endParaRPr lang="en-US" sz="4400" dirty="0"/>
          </a:p>
        </p:txBody>
      </p:sp>
    </p:spTree>
    <p:extLst>
      <p:ext uri="{BB962C8B-B14F-4D97-AF65-F5344CB8AC3E}">
        <p14:creationId xmlns:p14="http://schemas.microsoft.com/office/powerpoint/2010/main" val="3920862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7963" cy="5938004"/>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
        <p:nvSpPr>
          <p:cNvPr id="7" name="TextBox 6"/>
          <p:cNvSpPr txBox="1"/>
          <p:nvPr/>
        </p:nvSpPr>
        <p:spPr>
          <a:xfrm>
            <a:off x="5602777" y="640077"/>
            <a:ext cx="6589223" cy="4985980"/>
          </a:xfrm>
          <a:prstGeom prst="rect">
            <a:avLst/>
          </a:prstGeom>
          <a:noFill/>
        </p:spPr>
        <p:txBody>
          <a:bodyPr wrap="square" rtlCol="0">
            <a:spAutoFit/>
          </a:bodyPr>
          <a:lstStyle/>
          <a:p>
            <a:pPr algn="ctr"/>
            <a:r>
              <a:rPr lang="en-US" sz="4400" u="sng" dirty="0"/>
              <a:t>Training Certification</a:t>
            </a:r>
            <a:endParaRPr lang="en-US" sz="1200" dirty="0"/>
          </a:p>
          <a:p>
            <a:pPr algn="ctr"/>
            <a:endParaRPr lang="en-US" sz="1200" dirty="0"/>
          </a:p>
          <a:p>
            <a:endParaRPr lang="en-US" sz="200" dirty="0"/>
          </a:p>
          <a:p>
            <a:r>
              <a:rPr lang="en-US" sz="2000" dirty="0"/>
              <a:t>When talking about certification of the training, the employer must verify that they are compliant by preparing a written certification record. This record needs to have the name or other identity of the employee trained, dates of the training, and the signature of the person who conducted the training or the employer. Once all of this is completed, you need to maintain the latest training certification.</a:t>
            </a:r>
          </a:p>
          <a:p>
            <a:endParaRPr lang="en-US" sz="2000" dirty="0"/>
          </a:p>
          <a:p>
            <a:r>
              <a:rPr lang="en-US" sz="2000" dirty="0"/>
              <a:t>In some instances the employee may have received training from a previous employer. If the current employer is relying on this, the record needs to indicate when the current employer determined the prior training was adequate rather than the date of the actual training.</a:t>
            </a:r>
            <a:endParaRPr lang="en-US" sz="2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547422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640077"/>
            <a:ext cx="6589223" cy="4708981"/>
          </a:xfrm>
          <a:prstGeom prst="rect">
            <a:avLst/>
          </a:prstGeom>
          <a:noFill/>
        </p:spPr>
        <p:txBody>
          <a:bodyPr wrap="square" rtlCol="0">
            <a:spAutoFit/>
          </a:bodyPr>
          <a:lstStyle/>
          <a:p>
            <a:pPr algn="ctr"/>
            <a:r>
              <a:rPr lang="en-US" sz="4400" u="sng" dirty="0"/>
              <a:t>Retraining</a:t>
            </a:r>
          </a:p>
          <a:p>
            <a:pPr algn="ctr"/>
            <a:endParaRPr lang="en-US" sz="1200" dirty="0"/>
          </a:p>
          <a:p>
            <a:endParaRPr lang="en-US" sz="200" dirty="0"/>
          </a:p>
          <a:p>
            <a:r>
              <a:rPr lang="en-US" sz="2200" dirty="0"/>
              <a:t>When the employer has a reason to believe that an employee who has already been trained doesn’t have the knowledge or skills required they need to retrain the employee. Examples where retraining is required include:</a:t>
            </a:r>
          </a:p>
          <a:p>
            <a:endParaRPr lang="en-US" sz="2200" dirty="0"/>
          </a:p>
          <a:p>
            <a:pPr marL="342900" indent="-342900">
              <a:buFont typeface="Arial" panose="020B0604020202020204" pitchFamily="34" charset="0"/>
              <a:buChar char="•"/>
            </a:pPr>
            <a:r>
              <a:rPr lang="en-US" sz="2200" dirty="0"/>
              <a:t>Changes in the workplace or fall protection systems being used has made the previous training obsolete.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It is evident that the employee has not retained the necessary knowledge and skills from the training.</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Tree>
    <p:extLst>
      <p:ext uri="{BB962C8B-B14F-4D97-AF65-F5344CB8AC3E}">
        <p14:creationId xmlns:p14="http://schemas.microsoft.com/office/powerpoint/2010/main" val="3110133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66555" cy="5979459"/>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83126"/>
            <a:ext cx="6589223" cy="5124480"/>
          </a:xfrm>
          <a:prstGeom prst="rect">
            <a:avLst/>
          </a:prstGeom>
          <a:noFill/>
        </p:spPr>
        <p:txBody>
          <a:bodyPr wrap="square" rtlCol="0">
            <a:spAutoFit/>
          </a:bodyPr>
          <a:lstStyle/>
          <a:p>
            <a:pPr algn="ctr"/>
            <a:r>
              <a:rPr lang="en-US" sz="4400" u="sng" dirty="0"/>
              <a:t>Training Requirements</a:t>
            </a:r>
          </a:p>
          <a:p>
            <a:pPr algn="ctr"/>
            <a:endParaRPr lang="en-US" sz="1200" dirty="0"/>
          </a:p>
          <a:p>
            <a:endParaRPr lang="en-US" sz="200" dirty="0"/>
          </a:p>
          <a:p>
            <a:r>
              <a:rPr lang="en-US" sz="2200" dirty="0"/>
              <a:t>Before any employee is exposed to a fall hazard, the employer must provide training for each employee who uses personal fall protection systems or who is required to be trained as specified by Oregon OSHA.</a:t>
            </a:r>
          </a:p>
          <a:p>
            <a:endParaRPr lang="en-US" sz="2200" dirty="0"/>
          </a:p>
          <a:p>
            <a:r>
              <a:rPr lang="en-US" sz="2200" dirty="0"/>
              <a:t>For more information on Training, click the links below:</a:t>
            </a:r>
          </a:p>
          <a:p>
            <a:endParaRPr lang="en-US" sz="2200" dirty="0"/>
          </a:p>
          <a:p>
            <a:pPr marL="285750" indent="-285750">
              <a:buFont typeface="Arial" panose="020B0604020202020204" pitchFamily="34" charset="0"/>
              <a:buChar char="•"/>
            </a:pPr>
            <a:r>
              <a:rPr lang="en-US" dirty="0">
                <a:hlinkClick r:id="rId4"/>
              </a:rPr>
              <a:t>Fall Protection for Construction Activities</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5"/>
              </a:rPr>
              <a:t>Safety Monitoring for Roofing Work</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6"/>
              </a:rPr>
              <a:t>Division 3, Subdivision M, Fall Protection</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7"/>
              </a:rPr>
              <a:t>Walking-Working Surfaces: At a Glance</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8"/>
              </a:rPr>
              <a:t>Division 2, Subdivision D, Walking-Working Surfaces</a:t>
            </a:r>
            <a:endParaRPr lang="en-US" dirty="0"/>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Tree>
    <p:extLst>
      <p:ext uri="{BB962C8B-B14F-4D97-AF65-F5344CB8AC3E}">
        <p14:creationId xmlns:p14="http://schemas.microsoft.com/office/powerpoint/2010/main" val="3132173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02777" y="640077"/>
            <a:ext cx="6589223" cy="5262979"/>
          </a:xfrm>
          <a:prstGeom prst="rect">
            <a:avLst/>
          </a:prstGeom>
          <a:noFill/>
        </p:spPr>
        <p:txBody>
          <a:bodyPr wrap="square" rtlCol="0">
            <a:spAutoFit/>
          </a:bodyPr>
          <a:lstStyle/>
          <a:p>
            <a:pPr algn="ctr"/>
            <a:r>
              <a:rPr lang="en-US" sz="4400" u="sng" dirty="0"/>
              <a:t>Additional Resources</a:t>
            </a:r>
          </a:p>
          <a:p>
            <a:pPr algn="ctr"/>
            <a:endParaRPr lang="en-US" sz="1200" dirty="0"/>
          </a:p>
          <a:p>
            <a:endParaRPr lang="en-US" sz="200" dirty="0"/>
          </a:p>
          <a:p>
            <a:r>
              <a:rPr lang="en-US" sz="2200" dirty="0"/>
              <a:t>There are many places to get training resources you need. We have provided a list of a few companies that provide training materials. </a:t>
            </a:r>
          </a:p>
          <a:p>
            <a:endParaRPr lang="en-US" sz="2200" dirty="0"/>
          </a:p>
          <a:p>
            <a:r>
              <a:rPr lang="en-US" sz="2200" dirty="0"/>
              <a:t>Just click the links to view their websites.</a:t>
            </a:r>
          </a:p>
          <a:p>
            <a:endParaRPr lang="en-US" sz="2200" dirty="0"/>
          </a:p>
          <a:p>
            <a:pPr marL="285750" indent="-285750">
              <a:buFont typeface="Arial" panose="020B0604020202020204" pitchFamily="34" charset="0"/>
              <a:buChar char="•"/>
            </a:pPr>
            <a:r>
              <a:rPr lang="en-US" dirty="0">
                <a:hlinkClick r:id="rId4"/>
              </a:rPr>
              <a:t>3M | DBI SALA | PROTECTA</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5"/>
              </a:rPr>
              <a:t>Guardian Fall Protection</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6"/>
              </a:rPr>
              <a:t>GRAVITEC</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7"/>
              </a:rPr>
              <a:t>ACME University</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8"/>
              </a:rPr>
              <a:t>Honeywell</a:t>
            </a:r>
            <a:endParaRPr lang="en-US" dirty="0"/>
          </a:p>
          <a:p>
            <a:pPr marL="171450" indent="-171450">
              <a:buFont typeface="Arial" panose="020B0604020202020204" pitchFamily="34" charset="0"/>
              <a:buChar char="•"/>
            </a:pPr>
            <a:endParaRPr lang="en-US" sz="500" dirty="0"/>
          </a:p>
          <a:p>
            <a:pPr marL="285750" indent="-285750">
              <a:buFont typeface="Arial" panose="020B0604020202020204" pitchFamily="34" charset="0"/>
              <a:buChar char="•"/>
            </a:pPr>
            <a:r>
              <a:rPr lang="en-US" dirty="0">
                <a:hlinkClick r:id="rId9"/>
              </a:rPr>
              <a:t>OR OSHA Topic Index</a:t>
            </a:r>
            <a:endParaRPr lang="en-US" dirty="0"/>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Tree>
    <p:extLst>
      <p:ext uri="{BB962C8B-B14F-4D97-AF65-F5344CB8AC3E}">
        <p14:creationId xmlns:p14="http://schemas.microsoft.com/office/powerpoint/2010/main" val="115454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21" y="64762"/>
            <a:ext cx="1710402" cy="10138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2" y="-16099"/>
            <a:ext cx="3371850" cy="1409774"/>
          </a:xfrm>
          <a:prstGeom prst="rect">
            <a:avLst/>
          </a:prstGeom>
        </p:spPr>
      </p:pic>
    </p:spTree>
    <p:extLst>
      <p:ext uri="{BB962C8B-B14F-4D97-AF65-F5344CB8AC3E}">
        <p14:creationId xmlns:p14="http://schemas.microsoft.com/office/powerpoint/2010/main" val="57530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
        <p:nvSpPr>
          <p:cNvPr id="4" name="Rectangle 3">
            <a:extLst>
              <a:ext uri="{FF2B5EF4-FFF2-40B4-BE49-F238E27FC236}">
                <a16:creationId xmlns:a16="http://schemas.microsoft.com/office/drawing/2014/main" id="{646A3E85-2B7C-0777-98D1-1AC944203E2A}"/>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Safety Culture</a:t>
            </a:r>
            <a:endParaRPr lang="en-US" sz="4400" dirty="0"/>
          </a:p>
        </p:txBody>
      </p:sp>
    </p:spTree>
    <p:extLst>
      <p:ext uri="{BB962C8B-B14F-4D97-AF65-F5344CB8AC3E}">
        <p14:creationId xmlns:p14="http://schemas.microsoft.com/office/powerpoint/2010/main" val="31531718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26"/>
            <a:ext cx="5464118" cy="5869423"/>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558960" y="-16626"/>
            <a:ext cx="6589223" cy="6032421"/>
          </a:xfrm>
          <a:prstGeom prst="rect">
            <a:avLst/>
          </a:prstGeom>
          <a:noFill/>
        </p:spPr>
        <p:txBody>
          <a:bodyPr wrap="square" rtlCol="0">
            <a:spAutoFit/>
          </a:bodyPr>
          <a:lstStyle/>
          <a:p>
            <a:pPr algn="ctr"/>
            <a:r>
              <a:rPr lang="en-US" sz="4400" u="sng" dirty="0"/>
              <a:t>Safety Culture</a:t>
            </a:r>
            <a:endParaRPr lang="en-US" sz="1200" dirty="0"/>
          </a:p>
          <a:p>
            <a:endParaRPr lang="en-US" sz="200" dirty="0"/>
          </a:p>
          <a:p>
            <a:r>
              <a:rPr lang="en-US" sz="2000" dirty="0"/>
              <a:t>While there isn’t one way to get a safety culture, here are some factors you can consider to get moving in the right direction:</a:t>
            </a:r>
          </a:p>
          <a:p>
            <a:endParaRPr lang="en-US" sz="500" dirty="0"/>
          </a:p>
          <a:p>
            <a:r>
              <a:rPr lang="en-US" sz="1700" b="1" dirty="0"/>
              <a:t>Management Values </a:t>
            </a:r>
            <a:r>
              <a:rPr lang="en-US" sz="1700" dirty="0"/>
              <a:t>– Management should lead by example. This top down strategy shows employees that safety is very important and valued by the company.</a:t>
            </a:r>
          </a:p>
          <a:p>
            <a:endParaRPr lang="en-US" sz="500" dirty="0"/>
          </a:p>
          <a:p>
            <a:r>
              <a:rPr lang="en-US" sz="1700" b="1" dirty="0"/>
              <a:t>Safety Communication </a:t>
            </a:r>
            <a:r>
              <a:rPr lang="en-US" sz="1700" dirty="0"/>
              <a:t>– Communication should be on going with employees. If you see something wrong say something. </a:t>
            </a:r>
          </a:p>
          <a:p>
            <a:endParaRPr lang="en-US" sz="500" dirty="0"/>
          </a:p>
          <a:p>
            <a:r>
              <a:rPr lang="en-US" sz="1700" b="1" dirty="0"/>
              <a:t>Safety Practices </a:t>
            </a:r>
            <a:r>
              <a:rPr lang="en-US" sz="1700" dirty="0"/>
              <a:t>– Throughout this training we have gone over several safety practices. You should always understand your companies safety policies, and the Oregon OSHA standards as it relates to the tasks you are doing.</a:t>
            </a:r>
          </a:p>
          <a:p>
            <a:endParaRPr lang="en-US" sz="500" dirty="0"/>
          </a:p>
          <a:p>
            <a:r>
              <a:rPr lang="en-US" sz="1700" b="1" dirty="0"/>
              <a:t>Safety Training </a:t>
            </a:r>
            <a:r>
              <a:rPr lang="en-US" sz="1700" dirty="0"/>
              <a:t>– It is crucial that employees using fall protection be trained to at least meet the standards presented by Oregon OSHA.</a:t>
            </a:r>
          </a:p>
          <a:p>
            <a:endParaRPr lang="en-US" sz="500" dirty="0"/>
          </a:p>
          <a:p>
            <a:r>
              <a:rPr lang="en-US" sz="1700" b="1" dirty="0"/>
              <a:t>Safety Equipment </a:t>
            </a:r>
            <a:r>
              <a:rPr lang="en-US" sz="1700" dirty="0"/>
              <a:t>– Use the right equipment for the job or task.</a:t>
            </a:r>
          </a:p>
          <a:p>
            <a:endParaRPr lang="en-US" sz="500" dirty="0"/>
          </a:p>
          <a:p>
            <a:r>
              <a:rPr lang="en-US" sz="1700" b="1" dirty="0"/>
              <a:t>Safety Inspections </a:t>
            </a:r>
            <a:r>
              <a:rPr lang="en-US" sz="1700" dirty="0"/>
              <a:t>– Contact Oregon OSHA’s consultation services with any questions or concerns you might have relating to your work.</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999468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
        <p:nvSpPr>
          <p:cNvPr id="5" name="Rectangle 4">
            <a:extLst>
              <a:ext uri="{FF2B5EF4-FFF2-40B4-BE49-F238E27FC236}">
                <a16:creationId xmlns:a16="http://schemas.microsoft.com/office/drawing/2014/main" id="{57D8C3A2-78F5-203E-184E-9926C38D9A81}"/>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Getting Started</a:t>
            </a:r>
            <a:endParaRPr lang="en-US" sz="4400" dirty="0"/>
          </a:p>
        </p:txBody>
      </p:sp>
    </p:spTree>
    <p:extLst>
      <p:ext uri="{BB962C8B-B14F-4D97-AF65-F5344CB8AC3E}">
        <p14:creationId xmlns:p14="http://schemas.microsoft.com/office/powerpoint/2010/main" val="206866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Rectangle 4">
            <a:extLst>
              <a:ext uri="{FF2B5EF4-FFF2-40B4-BE49-F238E27FC236}">
                <a16:creationId xmlns:a16="http://schemas.microsoft.com/office/drawing/2014/main" id="{9598CC52-6ECA-6949-BFEE-B082FCBD5309}"/>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History of Fall Protection</a:t>
            </a:r>
            <a:endParaRPr lang="en-US" sz="4400" dirty="0"/>
          </a:p>
        </p:txBody>
      </p:sp>
    </p:spTree>
    <p:extLst>
      <p:ext uri="{BB962C8B-B14F-4D97-AF65-F5344CB8AC3E}">
        <p14:creationId xmlns:p14="http://schemas.microsoft.com/office/powerpoint/2010/main" val="2779402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Rectangle 4">
            <a:extLst>
              <a:ext uri="{FF2B5EF4-FFF2-40B4-BE49-F238E27FC236}">
                <a16:creationId xmlns:a16="http://schemas.microsoft.com/office/drawing/2014/main" id="{7A044674-8A04-E970-CAB7-BDE323693F76}"/>
              </a:ext>
            </a:extLst>
          </p:cNvPr>
          <p:cNvSpPr/>
          <p:nvPr/>
        </p:nvSpPr>
        <p:spPr>
          <a:xfrm>
            <a:off x="0" y="1"/>
            <a:ext cx="12192000" cy="586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4"/>
              </a:rPr>
              <a:t>Aftermath</a:t>
            </a:r>
            <a:endParaRPr lang="en-US" sz="4400" dirty="0"/>
          </a:p>
        </p:txBody>
      </p:sp>
    </p:spTree>
    <p:extLst>
      <p:ext uri="{BB962C8B-B14F-4D97-AF65-F5344CB8AC3E}">
        <p14:creationId xmlns:p14="http://schemas.microsoft.com/office/powerpoint/2010/main" val="142283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8" cy="6018368"/>
          </a:xfrm>
          <a:prstGeom prst="rect">
            <a:avLst/>
          </a:prstGeom>
        </p:spPr>
      </p:pic>
      <p:sp>
        <p:nvSpPr>
          <p:cNvPr id="2" name="Rectangle 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7" name="TextBox 6"/>
          <p:cNvSpPr txBox="1"/>
          <p:nvPr/>
        </p:nvSpPr>
        <p:spPr>
          <a:xfrm>
            <a:off x="5719156" y="1088968"/>
            <a:ext cx="6274351" cy="2985433"/>
          </a:xfrm>
          <a:prstGeom prst="rect">
            <a:avLst/>
          </a:prstGeom>
          <a:noFill/>
        </p:spPr>
        <p:txBody>
          <a:bodyPr wrap="square" rtlCol="0">
            <a:spAutoFit/>
          </a:bodyPr>
          <a:lstStyle/>
          <a:p>
            <a:pPr algn="ctr"/>
            <a:r>
              <a:rPr lang="en-US" sz="4800" u="sng" dirty="0"/>
              <a:t>Accepted Claims</a:t>
            </a:r>
          </a:p>
          <a:p>
            <a:pPr algn="ctr"/>
            <a:endParaRPr lang="en-US" sz="2400" dirty="0"/>
          </a:p>
          <a:p>
            <a:r>
              <a:rPr lang="en-US" sz="2400" dirty="0"/>
              <a:t>In 2017, there were 5,780 resolved claims in Oregon that were due to slips, trips, and falls. The average cost for these claims was $23,570.</a:t>
            </a:r>
          </a:p>
          <a:p>
            <a:endParaRPr lang="en-US" sz="2400" dirty="0"/>
          </a:p>
          <a:p>
            <a:pPr algn="r"/>
            <a:r>
              <a:rPr lang="en-US" sz="2000" i="1" dirty="0"/>
              <a:t>Oregon Department of Consumer &amp; Business Services</a:t>
            </a:r>
          </a:p>
        </p:txBody>
      </p:sp>
    </p:spTree>
    <p:extLst>
      <p:ext uri="{BB962C8B-B14F-4D97-AF65-F5344CB8AC3E}">
        <p14:creationId xmlns:p14="http://schemas.microsoft.com/office/powerpoint/2010/main" val="516548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1913</TotalTime>
  <Words>2654</Words>
  <Application>Microsoft Office PowerPoint</Application>
  <PresentationFormat>Widescreen</PresentationFormat>
  <Paragraphs>533</Paragraphs>
  <Slides>68</Slides>
  <Notes>68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Phillip Wade</cp:lastModifiedBy>
  <cp:revision>88</cp:revision>
  <dcterms:created xsi:type="dcterms:W3CDTF">2018-12-06T15:15:36Z</dcterms:created>
  <dcterms:modified xsi:type="dcterms:W3CDTF">2023-11-10T00:48:49Z</dcterms:modified>
</cp:coreProperties>
</file>