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2"/>
  </p:notesMasterIdLst>
  <p:sldIdLst>
    <p:sldId id="256" r:id="rId2"/>
    <p:sldId id="257" r:id="rId3"/>
    <p:sldId id="390" r:id="rId4"/>
    <p:sldId id="391" r:id="rId5"/>
    <p:sldId id="392" r:id="rId6"/>
    <p:sldId id="393" r:id="rId7"/>
    <p:sldId id="394" r:id="rId8"/>
    <p:sldId id="395" r:id="rId9"/>
    <p:sldId id="396" r:id="rId10"/>
    <p:sldId id="398" r:id="rId11"/>
    <p:sldId id="399" r:id="rId12"/>
    <p:sldId id="400" r:id="rId13"/>
    <p:sldId id="401" r:id="rId14"/>
    <p:sldId id="402" r:id="rId15"/>
    <p:sldId id="403" r:id="rId16"/>
    <p:sldId id="404" r:id="rId17"/>
    <p:sldId id="405" r:id="rId18"/>
    <p:sldId id="406" r:id="rId19"/>
    <p:sldId id="407" r:id="rId20"/>
    <p:sldId id="408" r:id="rId21"/>
    <p:sldId id="409" r:id="rId22"/>
    <p:sldId id="410" r:id="rId23"/>
    <p:sldId id="411" r:id="rId24"/>
    <p:sldId id="412" r:id="rId25"/>
    <p:sldId id="413" r:id="rId26"/>
    <p:sldId id="263" r:id="rId27"/>
    <p:sldId id="319" r:id="rId28"/>
    <p:sldId id="323" r:id="rId29"/>
    <p:sldId id="414" r:id="rId30"/>
    <p:sldId id="415" r:id="rId31"/>
    <p:sldId id="416" r:id="rId32"/>
    <p:sldId id="418" r:id="rId33"/>
    <p:sldId id="419" r:id="rId34"/>
    <p:sldId id="420" r:id="rId35"/>
    <p:sldId id="421" r:id="rId36"/>
    <p:sldId id="423" r:id="rId37"/>
    <p:sldId id="424" r:id="rId38"/>
    <p:sldId id="425" r:id="rId39"/>
    <p:sldId id="426" r:id="rId40"/>
    <p:sldId id="427" r:id="rId41"/>
    <p:sldId id="428" r:id="rId42"/>
    <p:sldId id="429" r:id="rId43"/>
    <p:sldId id="430" r:id="rId44"/>
    <p:sldId id="431" r:id="rId45"/>
    <p:sldId id="432" r:id="rId46"/>
    <p:sldId id="340" r:id="rId47"/>
    <p:sldId id="322" r:id="rId48"/>
    <p:sldId id="324" r:id="rId49"/>
    <p:sldId id="433" r:id="rId50"/>
    <p:sldId id="434" r:id="rId51"/>
    <p:sldId id="435" r:id="rId52"/>
    <p:sldId id="436" r:id="rId53"/>
    <p:sldId id="437" r:id="rId54"/>
    <p:sldId id="438" r:id="rId55"/>
    <p:sldId id="439" r:id="rId56"/>
    <p:sldId id="440" r:id="rId57"/>
    <p:sldId id="441" r:id="rId58"/>
    <p:sldId id="442" r:id="rId59"/>
    <p:sldId id="443" r:id="rId60"/>
    <p:sldId id="444" r:id="rId61"/>
    <p:sldId id="445" r:id="rId62"/>
    <p:sldId id="359" r:id="rId63"/>
    <p:sldId id="321" r:id="rId64"/>
    <p:sldId id="325" r:id="rId65"/>
    <p:sldId id="447" r:id="rId66"/>
    <p:sldId id="502" r:id="rId67"/>
    <p:sldId id="446" r:id="rId68"/>
    <p:sldId id="448" r:id="rId69"/>
    <p:sldId id="449" r:id="rId70"/>
    <p:sldId id="450" r:id="rId71"/>
    <p:sldId id="452" r:id="rId72"/>
    <p:sldId id="451" r:id="rId73"/>
    <p:sldId id="453" r:id="rId74"/>
    <p:sldId id="454" r:id="rId75"/>
    <p:sldId id="455" r:id="rId76"/>
    <p:sldId id="456" r:id="rId77"/>
    <p:sldId id="457" r:id="rId78"/>
    <p:sldId id="458" r:id="rId79"/>
    <p:sldId id="460" r:id="rId80"/>
    <p:sldId id="459" r:id="rId81"/>
    <p:sldId id="461" r:id="rId82"/>
    <p:sldId id="462" r:id="rId83"/>
    <p:sldId id="384" r:id="rId84"/>
    <p:sldId id="320" r:id="rId85"/>
    <p:sldId id="386" r:id="rId86"/>
    <p:sldId id="466" r:id="rId87"/>
    <p:sldId id="467" r:id="rId88"/>
    <p:sldId id="468" r:id="rId89"/>
    <p:sldId id="469" r:id="rId90"/>
    <p:sldId id="470" r:id="rId91"/>
    <p:sldId id="503" r:id="rId92"/>
    <p:sldId id="471" r:id="rId93"/>
    <p:sldId id="472" r:id="rId94"/>
    <p:sldId id="473" r:id="rId95"/>
    <p:sldId id="474" r:id="rId96"/>
    <p:sldId id="475" r:id="rId97"/>
    <p:sldId id="360" r:id="rId98"/>
    <p:sldId id="385" r:id="rId99"/>
    <p:sldId id="389" r:id="rId100"/>
    <p:sldId id="476" r:id="rId101"/>
    <p:sldId id="478" r:id="rId102"/>
    <p:sldId id="477" r:id="rId103"/>
    <p:sldId id="479" r:id="rId104"/>
    <p:sldId id="480" r:id="rId105"/>
    <p:sldId id="481" r:id="rId106"/>
    <p:sldId id="482" r:id="rId107"/>
    <p:sldId id="483" r:id="rId108"/>
    <p:sldId id="484" r:id="rId109"/>
    <p:sldId id="388" r:id="rId110"/>
    <p:sldId id="463" r:id="rId111"/>
    <p:sldId id="464" r:id="rId112"/>
    <p:sldId id="485" r:id="rId113"/>
    <p:sldId id="486" r:id="rId114"/>
    <p:sldId id="487" r:id="rId115"/>
    <p:sldId id="488" r:id="rId116"/>
    <p:sldId id="489" r:id="rId117"/>
    <p:sldId id="490" r:id="rId118"/>
    <p:sldId id="491" r:id="rId119"/>
    <p:sldId id="492" r:id="rId120"/>
    <p:sldId id="493" r:id="rId121"/>
    <p:sldId id="494" r:id="rId122"/>
    <p:sldId id="495" r:id="rId123"/>
    <p:sldId id="496" r:id="rId124"/>
    <p:sldId id="497" r:id="rId125"/>
    <p:sldId id="504" r:id="rId126"/>
    <p:sldId id="498" r:id="rId127"/>
    <p:sldId id="499" r:id="rId128"/>
    <p:sldId id="500" r:id="rId129"/>
    <p:sldId id="465" r:id="rId130"/>
    <p:sldId id="309" r:id="rId131"/>
    <p:sldId id="501" r:id="rId132"/>
    <p:sldId id="505" r:id="rId133"/>
    <p:sldId id="506" r:id="rId134"/>
    <p:sldId id="507" r:id="rId135"/>
    <p:sldId id="508" r:id="rId136"/>
    <p:sldId id="509" r:id="rId137"/>
    <p:sldId id="314" r:id="rId138"/>
    <p:sldId id="315" r:id="rId139"/>
    <p:sldId id="318" r:id="rId140"/>
    <p:sldId id="316" r:id="rId14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Module 1: Introduction" id="{51B40C84-7F7D-43CB-92E5-266122436CD3}">
          <p14:sldIdLst>
            <p14:sldId id="256"/>
            <p14:sldId id="257"/>
            <p14:sldId id="390"/>
            <p14:sldId id="391"/>
            <p14:sldId id="392"/>
            <p14:sldId id="393"/>
            <p14:sldId id="394"/>
            <p14:sldId id="395"/>
            <p14:sldId id="396"/>
            <p14:sldId id="398"/>
            <p14:sldId id="399"/>
            <p14:sldId id="400"/>
            <p14:sldId id="401"/>
            <p14:sldId id="402"/>
            <p14:sldId id="403"/>
            <p14:sldId id="404"/>
            <p14:sldId id="405"/>
            <p14:sldId id="406"/>
            <p14:sldId id="407"/>
            <p14:sldId id="408"/>
            <p14:sldId id="409"/>
            <p14:sldId id="410"/>
            <p14:sldId id="411"/>
            <p14:sldId id="412"/>
            <p14:sldId id="413"/>
            <p14:sldId id="263"/>
          </p14:sldIdLst>
        </p14:section>
        <p14:section name="Module 2: Classifying and Categorizing Chemicals" id="{FD2DFD8E-B188-436F-A181-DAD0C88EEC92}">
          <p14:sldIdLst>
            <p14:sldId id="319"/>
            <p14:sldId id="323"/>
            <p14:sldId id="414"/>
            <p14:sldId id="415"/>
            <p14:sldId id="416"/>
            <p14:sldId id="418"/>
            <p14:sldId id="419"/>
            <p14:sldId id="420"/>
            <p14:sldId id="421"/>
            <p14:sldId id="423"/>
            <p14:sldId id="424"/>
            <p14:sldId id="425"/>
            <p14:sldId id="426"/>
            <p14:sldId id="427"/>
            <p14:sldId id="428"/>
            <p14:sldId id="429"/>
            <p14:sldId id="430"/>
            <p14:sldId id="431"/>
            <p14:sldId id="432"/>
            <p14:sldId id="340"/>
          </p14:sldIdLst>
        </p14:section>
        <p14:section name="Module 3: Pictograms" id="{7E2E7D4D-B123-4125-B91F-47B410685F97}">
          <p14:sldIdLst>
            <p14:sldId id="322"/>
            <p14:sldId id="324"/>
            <p14:sldId id="433"/>
            <p14:sldId id="434"/>
            <p14:sldId id="435"/>
            <p14:sldId id="436"/>
            <p14:sldId id="437"/>
            <p14:sldId id="438"/>
            <p14:sldId id="439"/>
            <p14:sldId id="440"/>
            <p14:sldId id="441"/>
            <p14:sldId id="442"/>
            <p14:sldId id="443"/>
            <p14:sldId id="444"/>
            <p14:sldId id="445"/>
            <p14:sldId id="359"/>
          </p14:sldIdLst>
        </p14:section>
        <p14:section name="Module 4: Labels" id="{43B3E2D3-688D-420D-AFC6-341795A2E002}">
          <p14:sldIdLst>
            <p14:sldId id="321"/>
            <p14:sldId id="325"/>
            <p14:sldId id="447"/>
            <p14:sldId id="502"/>
            <p14:sldId id="446"/>
            <p14:sldId id="448"/>
            <p14:sldId id="449"/>
            <p14:sldId id="450"/>
            <p14:sldId id="452"/>
            <p14:sldId id="451"/>
            <p14:sldId id="453"/>
            <p14:sldId id="454"/>
            <p14:sldId id="455"/>
            <p14:sldId id="456"/>
            <p14:sldId id="457"/>
            <p14:sldId id="458"/>
            <p14:sldId id="460"/>
            <p14:sldId id="459"/>
            <p14:sldId id="461"/>
            <p14:sldId id="462"/>
            <p14:sldId id="384"/>
          </p14:sldIdLst>
        </p14:section>
        <p14:section name="Module 5: Controlling Hazards" id="{88FCE9AF-C2F5-434C-AB56-247C45C753F6}">
          <p14:sldIdLst>
            <p14:sldId id="320"/>
            <p14:sldId id="386"/>
            <p14:sldId id="466"/>
            <p14:sldId id="467"/>
            <p14:sldId id="468"/>
            <p14:sldId id="469"/>
            <p14:sldId id="470"/>
            <p14:sldId id="503"/>
            <p14:sldId id="471"/>
            <p14:sldId id="472"/>
            <p14:sldId id="473"/>
            <p14:sldId id="474"/>
            <p14:sldId id="475"/>
            <p14:sldId id="360"/>
          </p14:sldIdLst>
        </p14:section>
        <p14:section name="Module 6: Training" id="{D08C602E-4756-46CD-9E5A-26A681D33CD1}">
          <p14:sldIdLst>
            <p14:sldId id="385"/>
            <p14:sldId id="389"/>
            <p14:sldId id="476"/>
            <p14:sldId id="478"/>
            <p14:sldId id="477"/>
            <p14:sldId id="479"/>
            <p14:sldId id="480"/>
            <p14:sldId id="481"/>
            <p14:sldId id="482"/>
            <p14:sldId id="483"/>
            <p14:sldId id="484"/>
            <p14:sldId id="388"/>
          </p14:sldIdLst>
        </p14:section>
        <p14:section name="Module 7: Written Program" id="{3E10933D-5E51-4361-A994-EDEE8155281F}">
          <p14:sldIdLst>
            <p14:sldId id="463"/>
            <p14:sldId id="464"/>
            <p14:sldId id="485"/>
            <p14:sldId id="486"/>
            <p14:sldId id="487"/>
            <p14:sldId id="488"/>
            <p14:sldId id="489"/>
            <p14:sldId id="490"/>
            <p14:sldId id="491"/>
            <p14:sldId id="492"/>
            <p14:sldId id="493"/>
            <p14:sldId id="494"/>
            <p14:sldId id="495"/>
            <p14:sldId id="496"/>
            <p14:sldId id="497"/>
            <p14:sldId id="504"/>
            <p14:sldId id="498"/>
            <p14:sldId id="499"/>
            <p14:sldId id="500"/>
            <p14:sldId id="465"/>
            <p14:sldId id="309"/>
            <p14:sldId id="501"/>
            <p14:sldId id="505"/>
            <p14:sldId id="506"/>
            <p14:sldId id="507"/>
            <p14:sldId id="508"/>
            <p14:sldId id="509"/>
            <p14:sldId id="314"/>
            <p14:sldId id="315"/>
            <p14:sldId id="318"/>
            <p14:sldId id="31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3"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3FCF"/>
    <a:srgbClr val="F9973C"/>
    <a:srgbClr val="FFA44E"/>
    <a:srgbClr val="08523C"/>
    <a:srgbClr val="F9EBDF"/>
    <a:srgbClr val="D2572A"/>
    <a:srgbClr val="AB9E3E"/>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3469" autoAdjust="0"/>
  </p:normalViewPr>
  <p:slideViewPr>
    <p:cSldViewPr snapToGrid="0">
      <p:cViewPr varScale="1">
        <p:scale>
          <a:sx n="119" d="100"/>
          <a:sy n="119" d="100"/>
        </p:scale>
        <p:origin x="856" y="19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2179364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extLst>
      <p:ext uri="{BB962C8B-B14F-4D97-AF65-F5344CB8AC3E}">
        <p14:creationId xmlns:p14="http://schemas.microsoft.com/office/powerpoint/2010/main" val="13569859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extLst>
      <p:ext uri="{BB962C8B-B14F-4D97-AF65-F5344CB8AC3E}">
        <p14:creationId xmlns:p14="http://schemas.microsoft.com/office/powerpoint/2010/main" val="12647462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extLst>
      <p:ext uri="{BB962C8B-B14F-4D97-AF65-F5344CB8AC3E}">
        <p14:creationId xmlns:p14="http://schemas.microsoft.com/office/powerpoint/2010/main" val="32399019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extLst>
      <p:ext uri="{BB962C8B-B14F-4D97-AF65-F5344CB8AC3E}">
        <p14:creationId xmlns:p14="http://schemas.microsoft.com/office/powerpoint/2010/main" val="14203912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extLst>
      <p:ext uri="{BB962C8B-B14F-4D97-AF65-F5344CB8AC3E}">
        <p14:creationId xmlns:p14="http://schemas.microsoft.com/office/powerpoint/2010/main" val="19070108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extLst>
      <p:ext uri="{BB962C8B-B14F-4D97-AF65-F5344CB8AC3E}">
        <p14:creationId xmlns:p14="http://schemas.microsoft.com/office/powerpoint/2010/main" val="7895398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extLst>
      <p:ext uri="{BB962C8B-B14F-4D97-AF65-F5344CB8AC3E}">
        <p14:creationId xmlns:p14="http://schemas.microsoft.com/office/powerpoint/2010/main" val="11998087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extLst>
      <p:ext uri="{BB962C8B-B14F-4D97-AF65-F5344CB8AC3E}">
        <p14:creationId xmlns:p14="http://schemas.microsoft.com/office/powerpoint/2010/main" val="26289646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extLst>
      <p:ext uri="{BB962C8B-B14F-4D97-AF65-F5344CB8AC3E}">
        <p14:creationId xmlns:p14="http://schemas.microsoft.com/office/powerpoint/2010/main" val="24762111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extLst>
      <p:ext uri="{BB962C8B-B14F-4D97-AF65-F5344CB8AC3E}">
        <p14:creationId xmlns:p14="http://schemas.microsoft.com/office/powerpoint/2010/main" val="1648126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9243251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extLst>
      <p:ext uri="{BB962C8B-B14F-4D97-AF65-F5344CB8AC3E}">
        <p14:creationId xmlns:p14="http://schemas.microsoft.com/office/powerpoint/2010/main" val="20201853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extLst>
      <p:ext uri="{BB962C8B-B14F-4D97-AF65-F5344CB8AC3E}">
        <p14:creationId xmlns:p14="http://schemas.microsoft.com/office/powerpoint/2010/main" val="20264565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extLst>
      <p:ext uri="{BB962C8B-B14F-4D97-AF65-F5344CB8AC3E}">
        <p14:creationId xmlns:p14="http://schemas.microsoft.com/office/powerpoint/2010/main" val="41132125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extLst>
      <p:ext uri="{BB962C8B-B14F-4D97-AF65-F5344CB8AC3E}">
        <p14:creationId xmlns:p14="http://schemas.microsoft.com/office/powerpoint/2010/main" val="42178558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extLst>
      <p:ext uri="{BB962C8B-B14F-4D97-AF65-F5344CB8AC3E}">
        <p14:creationId xmlns:p14="http://schemas.microsoft.com/office/powerpoint/2010/main" val="306836323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extLst>
      <p:ext uri="{BB962C8B-B14F-4D97-AF65-F5344CB8AC3E}">
        <p14:creationId xmlns:p14="http://schemas.microsoft.com/office/powerpoint/2010/main" val="20748123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extLst>
      <p:ext uri="{BB962C8B-B14F-4D97-AF65-F5344CB8AC3E}">
        <p14:creationId xmlns:p14="http://schemas.microsoft.com/office/powerpoint/2010/main" val="293031809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extLst>
      <p:ext uri="{BB962C8B-B14F-4D97-AF65-F5344CB8AC3E}">
        <p14:creationId xmlns:p14="http://schemas.microsoft.com/office/powerpoint/2010/main" val="54497867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extLst>
      <p:ext uri="{BB962C8B-B14F-4D97-AF65-F5344CB8AC3E}">
        <p14:creationId xmlns:p14="http://schemas.microsoft.com/office/powerpoint/2010/main" val="413932732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extLst>
      <p:ext uri="{BB962C8B-B14F-4D97-AF65-F5344CB8AC3E}">
        <p14:creationId xmlns:p14="http://schemas.microsoft.com/office/powerpoint/2010/main" val="2973371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5389795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extLst>
      <p:ext uri="{BB962C8B-B14F-4D97-AF65-F5344CB8AC3E}">
        <p14:creationId xmlns:p14="http://schemas.microsoft.com/office/powerpoint/2010/main" val="38547611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extLst>
      <p:ext uri="{BB962C8B-B14F-4D97-AF65-F5344CB8AC3E}">
        <p14:creationId xmlns:p14="http://schemas.microsoft.com/office/powerpoint/2010/main" val="21751488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extLst>
      <p:ext uri="{BB962C8B-B14F-4D97-AF65-F5344CB8AC3E}">
        <p14:creationId xmlns:p14="http://schemas.microsoft.com/office/powerpoint/2010/main" val="62145007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extLst>
      <p:ext uri="{BB962C8B-B14F-4D97-AF65-F5344CB8AC3E}">
        <p14:creationId xmlns:p14="http://schemas.microsoft.com/office/powerpoint/2010/main" val="140827790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extLst>
      <p:ext uri="{BB962C8B-B14F-4D97-AF65-F5344CB8AC3E}">
        <p14:creationId xmlns:p14="http://schemas.microsoft.com/office/powerpoint/2010/main" val="29405661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extLst>
      <p:ext uri="{BB962C8B-B14F-4D97-AF65-F5344CB8AC3E}">
        <p14:creationId xmlns:p14="http://schemas.microsoft.com/office/powerpoint/2010/main" val="142689925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extLst>
      <p:ext uri="{BB962C8B-B14F-4D97-AF65-F5344CB8AC3E}">
        <p14:creationId xmlns:p14="http://schemas.microsoft.com/office/powerpoint/2010/main" val="339289414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extLst>
      <p:ext uri="{BB962C8B-B14F-4D97-AF65-F5344CB8AC3E}">
        <p14:creationId xmlns:p14="http://schemas.microsoft.com/office/powerpoint/2010/main" val="43725920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extLst>
      <p:ext uri="{BB962C8B-B14F-4D97-AF65-F5344CB8AC3E}">
        <p14:creationId xmlns:p14="http://schemas.microsoft.com/office/powerpoint/2010/main" val="46745148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extLst>
      <p:ext uri="{BB962C8B-B14F-4D97-AF65-F5344CB8AC3E}">
        <p14:creationId xmlns:p14="http://schemas.microsoft.com/office/powerpoint/2010/main" val="2374497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36195600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extLst>
      <p:ext uri="{BB962C8B-B14F-4D97-AF65-F5344CB8AC3E}">
        <p14:creationId xmlns:p14="http://schemas.microsoft.com/office/powerpoint/2010/main" val="24390357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132</a:t>
            </a:fld>
            <a:endParaRPr/>
          </a:p>
        </p:txBody>
      </p:sp>
    </p:spTree>
    <p:extLst>
      <p:ext uri="{BB962C8B-B14F-4D97-AF65-F5344CB8AC3E}">
        <p14:creationId xmlns:p14="http://schemas.microsoft.com/office/powerpoint/2010/main" val="335475431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extLst>
      <p:ext uri="{BB962C8B-B14F-4D97-AF65-F5344CB8AC3E}">
        <p14:creationId xmlns:p14="http://schemas.microsoft.com/office/powerpoint/2010/main" val="297969709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134</a:t>
            </a:fld>
            <a:endParaRPr/>
          </a:p>
        </p:txBody>
      </p:sp>
    </p:spTree>
    <p:extLst>
      <p:ext uri="{BB962C8B-B14F-4D97-AF65-F5344CB8AC3E}">
        <p14:creationId xmlns:p14="http://schemas.microsoft.com/office/powerpoint/2010/main" val="49261144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extLst>
      <p:ext uri="{BB962C8B-B14F-4D97-AF65-F5344CB8AC3E}">
        <p14:creationId xmlns:p14="http://schemas.microsoft.com/office/powerpoint/2010/main" val="206421185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extLst>
      <p:ext uri="{BB962C8B-B14F-4D97-AF65-F5344CB8AC3E}">
        <p14:creationId xmlns:p14="http://schemas.microsoft.com/office/powerpoint/2010/main" val="96609335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Answers</a:t>
            </a:r>
            <a:endParaRPr/>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85215546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140</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4250767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3745919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2596216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928808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298892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616997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43961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4209083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1218214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1103680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3671798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1703337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2148540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330222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2452151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795549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3542382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1271111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277218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4112777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2078719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451361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3318371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2023068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3076389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2810519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2249185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10270001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892233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32802689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37283004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20833403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1103629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6985837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25099312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4226379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39952768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26360001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30721611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13350485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extLst>
      <p:ext uri="{BB962C8B-B14F-4D97-AF65-F5344CB8AC3E}">
        <p14:creationId xmlns:p14="http://schemas.microsoft.com/office/powerpoint/2010/main" val="3437565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15062846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extLst>
      <p:ext uri="{BB962C8B-B14F-4D97-AF65-F5344CB8AC3E}">
        <p14:creationId xmlns:p14="http://schemas.microsoft.com/office/powerpoint/2010/main" val="35359816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8543316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14462239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361439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1537292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16082107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30780460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298687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656891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13376179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extLst>
      <p:ext uri="{BB962C8B-B14F-4D97-AF65-F5344CB8AC3E}">
        <p14:creationId xmlns:p14="http://schemas.microsoft.com/office/powerpoint/2010/main" val="6241807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extLst>
      <p:ext uri="{BB962C8B-B14F-4D97-AF65-F5344CB8AC3E}">
        <p14:creationId xmlns:p14="http://schemas.microsoft.com/office/powerpoint/2010/main" val="12183843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extLst>
      <p:ext uri="{BB962C8B-B14F-4D97-AF65-F5344CB8AC3E}">
        <p14:creationId xmlns:p14="http://schemas.microsoft.com/office/powerpoint/2010/main" val="23069225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extLst>
      <p:ext uri="{BB962C8B-B14F-4D97-AF65-F5344CB8AC3E}">
        <p14:creationId xmlns:p14="http://schemas.microsoft.com/office/powerpoint/2010/main" val="29439721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extLst>
      <p:ext uri="{BB962C8B-B14F-4D97-AF65-F5344CB8AC3E}">
        <p14:creationId xmlns:p14="http://schemas.microsoft.com/office/powerpoint/2010/main" val="34069349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extLst>
      <p:ext uri="{BB962C8B-B14F-4D97-AF65-F5344CB8AC3E}">
        <p14:creationId xmlns:p14="http://schemas.microsoft.com/office/powerpoint/2010/main" val="1635661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5609755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extLst>
      <p:ext uri="{BB962C8B-B14F-4D97-AF65-F5344CB8AC3E}">
        <p14:creationId xmlns:p14="http://schemas.microsoft.com/office/powerpoint/2010/main" val="6291707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extLst>
      <p:ext uri="{BB962C8B-B14F-4D97-AF65-F5344CB8AC3E}">
        <p14:creationId xmlns:p14="http://schemas.microsoft.com/office/powerpoint/2010/main" val="22267904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extLst>
      <p:ext uri="{BB962C8B-B14F-4D97-AF65-F5344CB8AC3E}">
        <p14:creationId xmlns:p14="http://schemas.microsoft.com/office/powerpoint/2010/main" val="41008867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extLst>
      <p:ext uri="{BB962C8B-B14F-4D97-AF65-F5344CB8AC3E}">
        <p14:creationId xmlns:p14="http://schemas.microsoft.com/office/powerpoint/2010/main" val="23486272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extLst>
      <p:ext uri="{BB962C8B-B14F-4D97-AF65-F5344CB8AC3E}">
        <p14:creationId xmlns:p14="http://schemas.microsoft.com/office/powerpoint/2010/main" val="20631905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extLst>
      <p:ext uri="{BB962C8B-B14F-4D97-AF65-F5344CB8AC3E}">
        <p14:creationId xmlns:p14="http://schemas.microsoft.com/office/powerpoint/2010/main" val="28401182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extLst>
      <p:ext uri="{BB962C8B-B14F-4D97-AF65-F5344CB8AC3E}">
        <p14:creationId xmlns:p14="http://schemas.microsoft.com/office/powerpoint/2010/main" val="30445880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extLst>
      <p:ext uri="{BB962C8B-B14F-4D97-AF65-F5344CB8AC3E}">
        <p14:creationId xmlns:p14="http://schemas.microsoft.com/office/powerpoint/2010/main" val="28968239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extLst>
      <p:ext uri="{BB962C8B-B14F-4D97-AF65-F5344CB8AC3E}">
        <p14:creationId xmlns:p14="http://schemas.microsoft.com/office/powerpoint/2010/main" val="37921469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extLst>
      <p:ext uri="{BB962C8B-B14F-4D97-AF65-F5344CB8AC3E}">
        <p14:creationId xmlns:p14="http://schemas.microsoft.com/office/powerpoint/2010/main" val="2065226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1941301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extLst>
      <p:ext uri="{BB962C8B-B14F-4D97-AF65-F5344CB8AC3E}">
        <p14:creationId xmlns:p14="http://schemas.microsoft.com/office/powerpoint/2010/main" val="2335319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extLst>
      <p:ext uri="{BB962C8B-B14F-4D97-AF65-F5344CB8AC3E}">
        <p14:creationId xmlns:p14="http://schemas.microsoft.com/office/powerpoint/2010/main" val="9530709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extLst>
      <p:ext uri="{BB962C8B-B14F-4D97-AF65-F5344CB8AC3E}">
        <p14:creationId xmlns:p14="http://schemas.microsoft.com/office/powerpoint/2010/main" val="13309592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extLst>
      <p:ext uri="{BB962C8B-B14F-4D97-AF65-F5344CB8AC3E}">
        <p14:creationId xmlns:p14="http://schemas.microsoft.com/office/powerpoint/2010/main" val="8550651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extLst>
      <p:ext uri="{BB962C8B-B14F-4D97-AF65-F5344CB8AC3E}">
        <p14:creationId xmlns:p14="http://schemas.microsoft.com/office/powerpoint/2010/main" val="20958466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extLst>
      <p:ext uri="{BB962C8B-B14F-4D97-AF65-F5344CB8AC3E}">
        <p14:creationId xmlns:p14="http://schemas.microsoft.com/office/powerpoint/2010/main" val="19688383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extLst>
      <p:ext uri="{BB962C8B-B14F-4D97-AF65-F5344CB8AC3E}">
        <p14:creationId xmlns:p14="http://schemas.microsoft.com/office/powerpoint/2010/main" val="11063469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extLst>
      <p:ext uri="{BB962C8B-B14F-4D97-AF65-F5344CB8AC3E}">
        <p14:creationId xmlns:p14="http://schemas.microsoft.com/office/powerpoint/2010/main" val="5867690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extLst>
      <p:ext uri="{BB962C8B-B14F-4D97-AF65-F5344CB8AC3E}">
        <p14:creationId xmlns:p14="http://schemas.microsoft.com/office/powerpoint/2010/main" val="21101245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extLst>
      <p:ext uri="{BB962C8B-B14F-4D97-AF65-F5344CB8AC3E}">
        <p14:creationId xmlns:p14="http://schemas.microsoft.com/office/powerpoint/2010/main" val="1472421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34704566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extLst>
      <p:ext uri="{BB962C8B-B14F-4D97-AF65-F5344CB8AC3E}">
        <p14:creationId xmlns:p14="http://schemas.microsoft.com/office/powerpoint/2010/main" val="24983047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extLst>
      <p:ext uri="{BB962C8B-B14F-4D97-AF65-F5344CB8AC3E}">
        <p14:creationId xmlns:p14="http://schemas.microsoft.com/office/powerpoint/2010/main" val="36544669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extLst>
      <p:ext uri="{BB962C8B-B14F-4D97-AF65-F5344CB8AC3E}">
        <p14:creationId xmlns:p14="http://schemas.microsoft.com/office/powerpoint/2010/main" val="14972257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extLst>
      <p:ext uri="{BB962C8B-B14F-4D97-AF65-F5344CB8AC3E}">
        <p14:creationId xmlns:p14="http://schemas.microsoft.com/office/powerpoint/2010/main" val="3010826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extLst>
      <p:ext uri="{BB962C8B-B14F-4D97-AF65-F5344CB8AC3E}">
        <p14:creationId xmlns:p14="http://schemas.microsoft.com/office/powerpoint/2010/main" val="7649444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extLst>
      <p:ext uri="{BB962C8B-B14F-4D97-AF65-F5344CB8AC3E}">
        <p14:creationId xmlns:p14="http://schemas.microsoft.com/office/powerpoint/2010/main" val="10724688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extLst>
      <p:ext uri="{BB962C8B-B14F-4D97-AF65-F5344CB8AC3E}">
        <p14:creationId xmlns:p14="http://schemas.microsoft.com/office/powerpoint/2010/main" val="26618832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extLst>
      <p:ext uri="{BB962C8B-B14F-4D97-AF65-F5344CB8AC3E}">
        <p14:creationId xmlns:p14="http://schemas.microsoft.com/office/powerpoint/2010/main" val="10939089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extLst>
      <p:ext uri="{BB962C8B-B14F-4D97-AF65-F5344CB8AC3E}">
        <p14:creationId xmlns:p14="http://schemas.microsoft.com/office/powerpoint/2010/main" val="40653000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extLst>
      <p:ext uri="{BB962C8B-B14F-4D97-AF65-F5344CB8AC3E}">
        <p14:creationId xmlns:p14="http://schemas.microsoft.com/office/powerpoint/2010/main" val="2669468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01.xml.rels><?xml version="1.0" encoding="UTF-8" standalone="yes"?>
<Relationships xmlns="http://schemas.openxmlformats.org/package/2006/relationships"><Relationship Id="rId3" Type="http://schemas.openxmlformats.org/officeDocument/2006/relationships/hyperlink" Target="http://osha.oregon.gov/OSHARules/div2/div2Z-1200-haz-com.pdf" TargetMode="External"/><Relationship Id="rId2" Type="http://schemas.openxmlformats.org/officeDocument/2006/relationships/notesSlide" Target="../notesSlides/notesSlide101.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5.png"/></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0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108.xml.rels><?xml version="1.0" encoding="UTF-8" standalone="yes"?>
<Relationships xmlns="http://schemas.openxmlformats.org/package/2006/relationships"><Relationship Id="rId3" Type="http://schemas.openxmlformats.org/officeDocument/2006/relationships/hyperlink" Target="https://osha.oregon.gov/OSHAPubs/pubform/hazcom-training-record-example-english.pdf" TargetMode="External"/><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65.png"/><Relationship Id="rId4" Type="http://schemas.openxmlformats.org/officeDocument/2006/relationships/hyperlink" Target="https://osha.oregon.gov/OSHAPubs/pubform/hazcom-training-record-example-spanish.pdf"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osha.oregon.gov/OSHARules/div2/div2Z-1200-haz-com.pdf" TargetMode="External"/><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hyperlink" Target="https://osha.oregon.gov/OSHAPubs/pubform/hazcom-training-record-example-spanish.pdf" TargetMode="External"/><Relationship Id="rId4" Type="http://schemas.openxmlformats.org/officeDocument/2006/relationships/hyperlink" Target="https://osha.oregon.gov/OSHAPubs/pubform/hazcom-training-record-example-english.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1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1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1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1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1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1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1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6.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hyperlink" Target="https://osha.oregon.gov/OSHARules/div2/div2Z-1200-haz-com.pdf"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12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0.png"/><Relationship Id="rId2" Type="http://schemas.openxmlformats.org/officeDocument/2006/relationships/notesSlide" Target="../notesSlides/notesSlide128.xml"/><Relationship Id="rId1" Type="http://schemas.openxmlformats.org/officeDocument/2006/relationships/slideLayout" Target="../slideLayouts/slideLayout1.xml"/><Relationship Id="rId6" Type="http://schemas.openxmlformats.org/officeDocument/2006/relationships/hyperlink" Target="https://osha.oregon.gov/pubs/Pages/index.aspx" TargetMode="External"/><Relationship Id="rId5" Type="http://schemas.openxmlformats.org/officeDocument/2006/relationships/hyperlink" Target="https://osha.oregon.gov/OSHAPubs/pubform/hazcom-plan-example-spanish.pdf" TargetMode="External"/><Relationship Id="rId4" Type="http://schemas.openxmlformats.org/officeDocument/2006/relationships/hyperlink" Target="https://osha.oregon.gov/OSHAPubs/pubform/hazcom-plan-example-english.pdf"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osha.oregon.gov/OSHARules/div2/div2Z-1200-haz-com.pdf" TargetMode="External"/><Relationship Id="rId7" Type="http://schemas.openxmlformats.org/officeDocument/2006/relationships/image" Target="../media/image73.png"/><Relationship Id="rId2" Type="http://schemas.openxmlformats.org/officeDocument/2006/relationships/notesSlide" Target="../notesSlides/notesSlide129.xml"/><Relationship Id="rId1" Type="http://schemas.openxmlformats.org/officeDocument/2006/relationships/slideLayout" Target="../slideLayouts/slideLayout1.xml"/><Relationship Id="rId6" Type="http://schemas.openxmlformats.org/officeDocument/2006/relationships/hyperlink" Target="https://osha.oregon.gov/pubs/Pages/index.aspx" TargetMode="External"/><Relationship Id="rId5" Type="http://schemas.openxmlformats.org/officeDocument/2006/relationships/hyperlink" Target="https://osha.oregon.gov/OSHAPubs/pubform/hazcom-plan-example-spanish.pdf" TargetMode="External"/><Relationship Id="rId4" Type="http://schemas.openxmlformats.org/officeDocument/2006/relationships/hyperlink" Target="https://osha.oregon.gov/OSHAPubs/pubform/hazcom-plan-example-english.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8" Type="http://schemas.openxmlformats.org/officeDocument/2006/relationships/hyperlink" Target="https://osha.oregon.gov/edu/courses/Pages/default.aspx" TargetMode="External"/><Relationship Id="rId3" Type="http://schemas.openxmlformats.org/officeDocument/2006/relationships/hyperlink" Target="https://osha.oregon.gov/Pages/az-index.aspx" TargetMode="External"/><Relationship Id="rId7" Type="http://schemas.openxmlformats.org/officeDocument/2006/relationships/hyperlink" Target="https://osha.oregon.gov/Pages/topics/hazard-communication.aspx" TargetMode="External"/><Relationship Id="rId2" Type="http://schemas.openxmlformats.org/officeDocument/2006/relationships/notesSlide" Target="../notesSlides/notesSlide138.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hyperlink" Target="https://osha.oregon.gov/consult/Pages/index.aspx" TargetMode="External"/><Relationship Id="rId10" Type="http://schemas.openxmlformats.org/officeDocument/2006/relationships/image" Target="../media/image73.png"/><Relationship Id="rId4" Type="http://schemas.openxmlformats.org/officeDocument/2006/relationships/hyperlink" Target="https://osha.oregon.gov/Pages/topics/accident-investigation.aspx" TargetMode="External"/><Relationship Id="rId9" Type="http://schemas.openxmlformats.org/officeDocument/2006/relationships/hyperlink" Target="https://osha.oregon.gov/workers/Pages/index.aspx"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0.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hyperlink" Target="https://www.cbs.state.or.us/osha/pubed/courses/hazard-communication-spa/resources/hazcom-does-not-apply-to.pdf"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hyperlink" Target="https://www.cbs.state.or.us/osha/pubed/courses/hazard-communication/resources/hazcom-does-not-apply-to.pdf"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hyperlink" Target="https://osha.oregon.gov/OSHARules/div2/div2Z-1200-haz-com.pdf"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hyperlink" Target="https://osha.oregon.gov/OSHARules/div2/div2Z-1200-haz-com.pdf"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hyperlink" Target="https://osha.oregon.gov/OSHARules/div2/div2Z-1200-haz-com.pdf#page=25"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hyperlink" Target="https://osha.oregon.gov/OSHAPubs/factsheets/fs50.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hyperlink" Target="https://osha.oregon.gov/OSHARules/div2/div2Z-1200-haz-com.pdf#page=101"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hyperlink" Target="https://osha.oregon.gov/OSHARules/div2/div2Z-1200-haz-com.pdf#page=25"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hyperlink" Target="https://osha.oregon.gov/OSHARules/div2/div2Z-1200-haz-com.pdf#page=101" TargetMode="External"/><Relationship Id="rId4" Type="http://schemas.openxmlformats.org/officeDocument/2006/relationships/hyperlink" Target="https://osha.oregon.gov/OSHAPubs/factsheets/fs50.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81.xml.rels><?xml version="1.0" encoding="UTF-8" standalone="yes"?>
<Relationships xmlns="http://schemas.openxmlformats.org/package/2006/relationships"><Relationship Id="rId3" Type="http://schemas.openxmlformats.org/officeDocument/2006/relationships/hyperlink" Target="http://www.nfpa.org/704" TargetMode="External"/><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44.png"/></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83.xml.rels><?xml version="1.0" encoding="UTF-8" standalone="yes"?>
<Relationships xmlns="http://schemas.openxmlformats.org/package/2006/relationships"><Relationship Id="rId3" Type="http://schemas.openxmlformats.org/officeDocument/2006/relationships/hyperlink" Target="http://www.nfpa.org/704" TargetMode="External"/><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8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96.xml.rels><?xml version="1.0" encoding="UTF-8" standalone="yes"?>
<Relationships xmlns="http://schemas.openxmlformats.org/package/2006/relationships"><Relationship Id="rId3" Type="http://schemas.openxmlformats.org/officeDocument/2006/relationships/hyperlink" Target="https://osha.oregon.gov/OSHARules/div2/div2Z-1200-haz-com.pdf" TargetMode="External"/><Relationship Id="rId2" Type="http://schemas.openxmlformats.org/officeDocument/2006/relationships/notesSlide" Target="../notesSlides/notesSlide96.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1.png"/></Relationships>
</file>

<file path=ppt/slides/_rels/slide97.xml.rels><?xml version="1.0" encoding="UTF-8" standalone="yes"?>
<Relationships xmlns="http://schemas.openxmlformats.org/package/2006/relationships"><Relationship Id="rId3" Type="http://schemas.openxmlformats.org/officeDocument/2006/relationships/hyperlink" Target="https://osha.oregon.gov/OSHARules/div2/div2Z-1200-haz-com.pdf" TargetMode="External"/><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9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1" y="2799876"/>
            <a:ext cx="12192001"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err="1">
                <a:solidFill>
                  <a:schemeClr val="lt1"/>
                </a:solidFill>
                <a:latin typeface="Verdana"/>
                <a:ea typeface="Verdana"/>
                <a:cs typeface="Verdana"/>
                <a:sym typeface="Verdana"/>
              </a:rPr>
              <a:t>Comunicación</a:t>
            </a:r>
            <a:r>
              <a:rPr lang="en-US" sz="4000" b="1" dirty="0">
                <a:solidFill>
                  <a:schemeClr val="lt1"/>
                </a:solidFill>
                <a:latin typeface="Verdana"/>
                <a:ea typeface="Verdana"/>
                <a:cs typeface="Verdana"/>
                <a:sym typeface="Verdana"/>
              </a:rPr>
              <a:t> de </a:t>
            </a:r>
            <a:r>
              <a:rPr lang="en-US" sz="4000" b="1" dirty="0" err="1">
                <a:solidFill>
                  <a:schemeClr val="lt1"/>
                </a:solidFill>
                <a:latin typeface="Verdana"/>
                <a:ea typeface="Verdana"/>
                <a:cs typeface="Verdana"/>
                <a:sym typeface="Verdana"/>
              </a:rPr>
              <a:t>Riesgos</a:t>
            </a:r>
            <a:endParaRPr sz="40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1" y="3569317"/>
            <a:ext cx="12169791" cy="707846"/>
          </a:xfrm>
          <a:prstGeom prst="rect">
            <a:avLst/>
          </a:prstGeom>
          <a:noFill/>
          <a:ln>
            <a:noFill/>
          </a:ln>
        </p:spPr>
        <p:txBody>
          <a:bodyPr spcFirstLastPara="1" wrap="square" lIns="91425" tIns="45700" rIns="91425" bIns="45700" anchor="t" anchorCtr="0">
            <a:spAutoFit/>
          </a:bodyPr>
          <a:lstStyle/>
          <a:p>
            <a:pPr lvl="0" algn="ctr">
              <a:buSzPts val="4400"/>
            </a:pPr>
            <a:r>
              <a:rPr lang="en-US" sz="4000" b="1" dirty="0" err="1">
                <a:solidFill>
                  <a:schemeClr val="lt1"/>
                </a:solidFill>
                <a:latin typeface="Verdana"/>
                <a:ea typeface="Verdana"/>
                <a:cs typeface="Verdana"/>
                <a:sym typeface="Verdana"/>
              </a:rPr>
              <a:t>Módulo</a:t>
            </a:r>
            <a:r>
              <a:rPr lang="en-US" sz="4000" b="1" dirty="0">
                <a:solidFill>
                  <a:schemeClr val="lt1"/>
                </a:solidFill>
                <a:latin typeface="Verdana"/>
                <a:ea typeface="Verdana"/>
                <a:cs typeface="Verdana"/>
                <a:sym typeface="Verdana"/>
              </a:rPr>
              <a:t> </a:t>
            </a:r>
            <a:r>
              <a:rPr lang="en-US" sz="4000" b="1" i="0" u="none" strike="noStrike" cap="none" dirty="0">
                <a:solidFill>
                  <a:schemeClr val="lt1"/>
                </a:solidFill>
                <a:latin typeface="Verdana"/>
                <a:ea typeface="Verdana"/>
                <a:cs typeface="Verdana"/>
                <a:sym typeface="Verdana"/>
              </a:rPr>
              <a:t>1: </a:t>
            </a:r>
            <a:r>
              <a:rPr lang="en-US" sz="4000" b="1" i="1" dirty="0">
                <a:solidFill>
                  <a:schemeClr val="lt1"/>
                </a:solidFill>
                <a:latin typeface="Verdana"/>
                <a:ea typeface="Verdana"/>
                <a:cs typeface="Verdana"/>
                <a:sym typeface="Verdana"/>
              </a:rPr>
              <a:t> </a:t>
            </a:r>
            <a:r>
              <a:rPr lang="en-US" sz="4000" b="1" i="1" dirty="0" err="1">
                <a:solidFill>
                  <a:schemeClr val="lt1"/>
                </a:solidFill>
                <a:latin typeface="Verdana"/>
                <a:ea typeface="Verdana"/>
                <a:cs typeface="Verdana"/>
                <a:sym typeface="Verdana"/>
              </a:rPr>
              <a:t>Introducción</a:t>
            </a:r>
            <a:endParaRPr sz="12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
        <p:nvSpPr>
          <p:cNvPr id="8" name="Google Shape;92;p1">
            <a:extLst>
              <a:ext uri="{FF2B5EF4-FFF2-40B4-BE49-F238E27FC236}">
                <a16:creationId xmlns:a16="http://schemas.microsoft.com/office/drawing/2014/main" id="{0DDB95E3-4C5A-46BC-9A1B-EA19B1C94235}"/>
              </a:ext>
            </a:extLst>
          </p:cNvPr>
          <p:cNvSpPr/>
          <p:nvPr/>
        </p:nvSpPr>
        <p:spPr>
          <a:xfrm>
            <a:off x="992195" y="5689600"/>
            <a:ext cx="10185400" cy="1168398"/>
          </a:xfrm>
          <a:prstGeom prst="rect">
            <a:avLst/>
          </a:prstGeom>
          <a:solidFill>
            <a:schemeClr val="tx1">
              <a:lumMod val="95000"/>
              <a:lumOff val="5000"/>
            </a:schemeClr>
          </a:solidFill>
          <a:ln>
            <a:solidFill>
              <a:srgbClr val="AB9E3E"/>
            </a:solidFill>
          </a:ln>
        </p:spPr>
        <p:txBody>
          <a:bodyPr spcFirstLastPara="1" wrap="square" lIns="91425" tIns="45700" rIns="91425" bIns="45700" anchor="ctr" anchorCtr="0">
            <a:noAutofit/>
          </a:bodyPr>
          <a:lstStyle/>
          <a:p>
            <a:pPr lvl="0" algn="ctr">
              <a:buSzPts val="1800"/>
            </a:pPr>
            <a:r>
              <a:rPr lang="en-US" sz="2000" b="0" i="0" u="none" strike="noStrike" cap="none" dirty="0">
                <a:solidFill>
                  <a:schemeClr val="lt1"/>
                </a:solidFill>
                <a:latin typeface="Calibri"/>
                <a:ea typeface="Calibri"/>
                <a:cs typeface="Calibri"/>
                <a:sym typeface="Calibri"/>
              </a:rPr>
              <a:t>Please note: If the online course contains videos, the video </a:t>
            </a:r>
            <a:r>
              <a:rPr lang="en-US" sz="2000" b="0" i="1" u="none" strike="noStrike" cap="none" dirty="0">
                <a:solidFill>
                  <a:schemeClr val="lt1"/>
                </a:solidFill>
                <a:latin typeface="Calibri"/>
                <a:ea typeface="Calibri"/>
                <a:cs typeface="Calibri"/>
                <a:sym typeface="Calibri"/>
              </a:rPr>
              <a:t>links</a:t>
            </a:r>
            <a:r>
              <a:rPr lang="en-US" sz="2000" b="0" i="0" u="none" strike="noStrike" cap="none" dirty="0">
                <a:solidFill>
                  <a:schemeClr val="lt1"/>
                </a:solidFill>
                <a:latin typeface="Calibri"/>
                <a:ea typeface="Calibri"/>
                <a:cs typeface="Calibri"/>
                <a:sym typeface="Calibri"/>
              </a:rPr>
              <a:t> are included in this PPT. </a:t>
            </a:r>
          </a:p>
          <a:p>
            <a:pPr lvl="0" algn="ctr">
              <a:buSzPts val="1800"/>
            </a:pPr>
            <a:r>
              <a:rPr lang="en-US" sz="2000" b="1" i="0" u="none" strike="noStrike" cap="none" dirty="0">
                <a:solidFill>
                  <a:schemeClr val="bg1"/>
                </a:solidFill>
                <a:latin typeface="Calibri"/>
                <a:ea typeface="Calibri"/>
                <a:cs typeface="Calibri"/>
                <a:sym typeface="Calibri"/>
              </a:rPr>
              <a:t>You will need to have an internet connection to play the videos  </a:t>
            </a:r>
            <a:r>
              <a:rPr lang="en-US" sz="2000" b="1" i="1" u="none" strike="noStrike" cap="none" dirty="0">
                <a:solidFill>
                  <a:schemeClr val="bg1"/>
                </a:solidFill>
                <a:latin typeface="Calibri"/>
                <a:ea typeface="Calibri"/>
                <a:cs typeface="Calibri"/>
                <a:sym typeface="Calibri"/>
              </a:rPr>
              <a:t> </a:t>
            </a:r>
            <a:r>
              <a:rPr lang="en-US" sz="2000" b="1" i="1" u="sng" strike="noStrike" cap="none" dirty="0">
                <a:solidFill>
                  <a:schemeClr val="bg1"/>
                </a:solidFill>
                <a:latin typeface="Calibri"/>
                <a:ea typeface="Calibri"/>
                <a:cs typeface="Calibri"/>
                <a:sym typeface="Calibri"/>
              </a:rPr>
              <a:t>or</a:t>
            </a:r>
            <a:r>
              <a:rPr lang="en-US" sz="2000" b="1" i="1" u="none" strike="noStrike" cap="none" dirty="0">
                <a:solidFill>
                  <a:schemeClr val="bg1"/>
                </a:solidFill>
                <a:latin typeface="Calibri"/>
                <a:ea typeface="Calibri"/>
                <a:cs typeface="Calibri"/>
                <a:sym typeface="Calibri"/>
              </a:rPr>
              <a:t>   </a:t>
            </a:r>
          </a:p>
          <a:p>
            <a:pPr lvl="0" algn="ctr">
              <a:buSzPts val="1800"/>
            </a:pPr>
            <a:r>
              <a:rPr lang="en-US" sz="2000" b="1" i="0" u="none" strike="noStrike" cap="none" dirty="0">
                <a:solidFill>
                  <a:schemeClr val="bg1"/>
                </a:solidFill>
                <a:latin typeface="Calibri"/>
                <a:ea typeface="Calibri"/>
                <a:cs typeface="Calibri"/>
                <a:sym typeface="Calibri"/>
              </a:rPr>
              <a:t>you can download the videos and </a:t>
            </a:r>
            <a:r>
              <a:rPr lang="en-US" sz="2000" b="1" dirty="0">
                <a:solidFill>
                  <a:schemeClr val="bg1"/>
                </a:solidFill>
                <a:latin typeface="Calibri"/>
                <a:ea typeface="Calibri"/>
                <a:cs typeface="Calibri"/>
                <a:sym typeface="Calibri"/>
              </a:rPr>
              <a:t>embed them into your copy of this PPT presentation</a:t>
            </a:r>
            <a:r>
              <a:rPr lang="en-US" sz="1600" b="1" dirty="0">
                <a:solidFill>
                  <a:schemeClr val="bg1"/>
                </a:solidFill>
                <a:latin typeface="Calibri"/>
                <a:ea typeface="Calibri"/>
                <a:cs typeface="Calibri"/>
                <a:sym typeface="Calibri"/>
              </a:rPr>
              <a:t>.</a:t>
            </a:r>
            <a:endParaRPr sz="1600" b="1" i="0" u="none" strike="noStrike" cap="none" dirty="0">
              <a:solidFill>
                <a:schemeClr val="bg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2880"/>
            <a:ext cx="6274351" cy="5424522"/>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t>Asfixiante</a:t>
            </a:r>
            <a:r>
              <a:rPr lang="en-US" sz="3600" u="sng" dirty="0"/>
              <a:t> simple</a:t>
            </a:r>
            <a:endParaRPr sz="3600" b="0" i="0" u="none" strike="noStrike" cap="none" dirty="0">
              <a:solidFill>
                <a:schemeClr val="dk1"/>
              </a:solidFill>
              <a:latin typeface="+mj-lt"/>
              <a:ea typeface="Calibri"/>
              <a:cs typeface="Calibri"/>
              <a:sym typeface="Calibri"/>
            </a:endParaRPr>
          </a:p>
          <a:p>
            <a:endParaRPr lang="en-US" sz="1050" dirty="0"/>
          </a:p>
          <a:p>
            <a:r>
              <a:rPr lang="es-ES" sz="1600" dirty="0"/>
              <a:t>Un asfixiante simple es una sustancia o mezcla que desplaza al oxígeno de la atmósfera del ambiente y puede ocasionar la falta de oxígeno en aquellos que estén expuestos a él, lo cual conduce a la pérdida del conocimiento y la muerte.</a:t>
            </a:r>
            <a:endParaRPr lang="en-US" sz="1600" dirty="0"/>
          </a:p>
          <a:p>
            <a:pPr algn="ctr"/>
            <a:br>
              <a:rPr lang="en-US" sz="900" dirty="0"/>
            </a:br>
            <a:r>
              <a:rPr lang="en-US" sz="3600" u="sng" dirty="0">
                <a:solidFill>
                  <a:schemeClr val="dk1"/>
                </a:solidFill>
                <a:ea typeface="Calibri"/>
                <a:cs typeface="Calibri"/>
                <a:sym typeface="Calibri"/>
              </a:rPr>
              <a:t>El </a:t>
            </a:r>
            <a:r>
              <a:rPr lang="en-US" sz="3600" u="sng" dirty="0" err="1">
                <a:solidFill>
                  <a:schemeClr val="dk1"/>
                </a:solidFill>
                <a:ea typeface="Calibri"/>
                <a:cs typeface="Calibri"/>
                <a:sym typeface="Calibri"/>
              </a:rPr>
              <a:t>polvo</a:t>
            </a:r>
            <a:r>
              <a:rPr lang="en-US" sz="3600" u="sng" dirty="0">
                <a:solidFill>
                  <a:schemeClr val="dk1"/>
                </a:solidFill>
                <a:ea typeface="Calibri"/>
                <a:cs typeface="Calibri"/>
                <a:sym typeface="Calibri"/>
              </a:rPr>
              <a:t> combustible</a:t>
            </a:r>
          </a:p>
          <a:p>
            <a:endParaRPr lang="en-US" sz="1050" dirty="0"/>
          </a:p>
          <a:p>
            <a:r>
              <a:rPr lang="es-ES" sz="1600" dirty="0"/>
              <a:t>El polvo combustible, un término no definido formalmente en la norma, es un sólido de partículas que se convierte en un peligro de incendio o explosión cuando se encuentra suspendido en el aire o en otro medio oxidante en una variedad de concentraciones, independientemente del tamaño o la forma de la partícula.</a:t>
            </a:r>
          </a:p>
          <a:p>
            <a:endParaRPr lang="en-US" sz="1000" dirty="0"/>
          </a:p>
          <a:p>
            <a:pPr algn="ctr"/>
            <a:r>
              <a:rPr lang="en-US" sz="3200" u="sng" dirty="0"/>
              <a:t>Gas </a:t>
            </a:r>
            <a:r>
              <a:rPr lang="en-US" sz="3200" u="sng" dirty="0" err="1"/>
              <a:t>pirofórico</a:t>
            </a:r>
            <a:endParaRPr lang="en-US" sz="3200" u="sng" dirty="0"/>
          </a:p>
          <a:p>
            <a:endParaRPr lang="en-US" sz="1050" dirty="0"/>
          </a:p>
          <a:p>
            <a:r>
              <a:rPr lang="es-ES" sz="1600" dirty="0"/>
              <a:t>Un gas pirofórico es un producto químico en estado gaseoso que se enciende espontáneamente al entrar en contacto con el aire a una temperatura de 130°F o menos.</a:t>
            </a:r>
            <a:endParaRPr lang="en-US" sz="16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7" name="Picture 6">
            <a:extLst>
              <a:ext uri="{FF2B5EF4-FFF2-40B4-BE49-F238E27FC236}">
                <a16:creationId xmlns:a16="http://schemas.microsoft.com/office/drawing/2014/main" id="{826A0558-1137-4CBD-AFDF-4AFFF52E9FD4}"/>
              </a:ext>
            </a:extLst>
          </p:cNvPr>
          <p:cNvPicPr>
            <a:picLocks noChangeAspect="1"/>
          </p:cNvPicPr>
          <p:nvPr/>
        </p:nvPicPr>
        <p:blipFill>
          <a:blip r:embed="rId4"/>
          <a:stretch>
            <a:fillRect/>
          </a:stretch>
        </p:blipFill>
        <p:spPr>
          <a:xfrm>
            <a:off x="0" y="1753"/>
            <a:ext cx="5510177" cy="5918899"/>
          </a:xfrm>
          <a:prstGeom prst="rect">
            <a:avLst/>
          </a:prstGeom>
        </p:spPr>
      </p:pic>
      <p:sp>
        <p:nvSpPr>
          <p:cNvPr id="8" name="Google Shape;102;p2">
            <a:extLst>
              <a:ext uri="{FF2B5EF4-FFF2-40B4-BE49-F238E27FC236}">
                <a16:creationId xmlns:a16="http://schemas.microsoft.com/office/drawing/2014/main" id="{8A231834-9B84-424B-B8DC-7F5E03FE7189}"/>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758144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4493497"/>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¿Cuándo se necesita la capacitación?</a:t>
            </a:r>
            <a:r>
              <a:rPr lang="en-US" sz="3600" b="0" i="0" u="sng" strike="noStrike" cap="none" dirty="0">
                <a:solidFill>
                  <a:schemeClr val="dk1"/>
                </a:solidFill>
                <a:latin typeface="+mj-lt"/>
                <a:ea typeface="Calibri"/>
                <a:cs typeface="Calibri"/>
                <a:sym typeface="Calibri"/>
              </a:rPr>
              <a:t> </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800" dirty="0">
                <a:latin typeface="+mj-lt"/>
              </a:rPr>
              <a:t>La norma de Comunicación de Riesgos exige que, si usted tiene empleados que puedan estar expuestos a productos químicos peligrosos, cumpla con las siguientes obligaciones:</a:t>
            </a:r>
          </a:p>
          <a:p>
            <a:endParaRPr lang="es-ES" sz="1800" dirty="0">
              <a:latin typeface="+mj-lt"/>
            </a:endParaRPr>
          </a:p>
          <a:p>
            <a:pPr marL="285750" indent="-285750">
              <a:buFont typeface="Arial" panose="020B0604020202020204" pitchFamily="34" charset="0"/>
              <a:buChar char="•"/>
            </a:pPr>
            <a:r>
              <a:rPr lang="es-ES" sz="1800" dirty="0">
                <a:latin typeface="+mj-lt"/>
              </a:rPr>
              <a:t>brindar información a los empleados</a:t>
            </a:r>
          </a:p>
          <a:p>
            <a:r>
              <a:rPr lang="es-ES" sz="1800" dirty="0">
                <a:latin typeface="+mj-lt"/>
              </a:rPr>
              <a:t>         y </a:t>
            </a:r>
          </a:p>
          <a:p>
            <a:pPr marL="285750" indent="-285750">
              <a:buFont typeface="Arial" panose="020B0604020202020204" pitchFamily="34" charset="0"/>
              <a:buChar char="•"/>
            </a:pPr>
            <a:r>
              <a:rPr lang="es-ES" sz="1800" dirty="0">
                <a:latin typeface="+mj-lt"/>
              </a:rPr>
              <a:t>capacitarlos</a:t>
            </a:r>
          </a:p>
          <a:p>
            <a:endParaRPr lang="es-ES" sz="1800" dirty="0">
              <a:latin typeface="+mj-lt"/>
            </a:endParaRPr>
          </a:p>
          <a:p>
            <a:r>
              <a:rPr lang="es-ES" sz="1800" dirty="0">
                <a:latin typeface="+mj-lt"/>
              </a:rPr>
              <a:t>antes de que comiencen su trabajo o se expongan a nuevos productos químicos peligrosos.</a:t>
            </a:r>
            <a:endParaRPr sz="14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B7DB424A-1CE5-4FCB-B99C-2E1F0286A0E5}"/>
              </a:ext>
            </a:extLst>
          </p:cNvPr>
          <p:cNvPicPr>
            <a:picLocks noChangeAspect="1"/>
          </p:cNvPicPr>
          <p:nvPr/>
        </p:nvPicPr>
        <p:blipFill>
          <a:blip r:embed="rId3"/>
          <a:stretch>
            <a:fillRect/>
          </a:stretch>
        </p:blipFill>
        <p:spPr>
          <a:xfrm>
            <a:off x="5921101" y="5943835"/>
            <a:ext cx="6274351" cy="892257"/>
          </a:xfrm>
          <a:prstGeom prst="rect">
            <a:avLst/>
          </a:prstGeom>
        </p:spPr>
      </p:pic>
      <p:pic>
        <p:nvPicPr>
          <p:cNvPr id="4" name="Picture 3">
            <a:extLst>
              <a:ext uri="{FF2B5EF4-FFF2-40B4-BE49-F238E27FC236}">
                <a16:creationId xmlns:a16="http://schemas.microsoft.com/office/drawing/2014/main" id="{F4C7EAF9-67F0-4FA1-9702-74362178B4CE}"/>
              </a:ext>
            </a:extLst>
          </p:cNvPr>
          <p:cNvPicPr>
            <a:picLocks noChangeAspect="1"/>
          </p:cNvPicPr>
          <p:nvPr/>
        </p:nvPicPr>
        <p:blipFill>
          <a:blip r:embed="rId4"/>
          <a:stretch>
            <a:fillRect/>
          </a:stretch>
        </p:blipFill>
        <p:spPr>
          <a:xfrm>
            <a:off x="565" y="0"/>
            <a:ext cx="5486398" cy="5893356"/>
          </a:xfrm>
          <a:prstGeom prst="rect">
            <a:avLst/>
          </a:prstGeom>
        </p:spPr>
      </p:pic>
      <p:sp>
        <p:nvSpPr>
          <p:cNvPr id="8" name="Google Shape;102;p2">
            <a:extLst>
              <a:ext uri="{FF2B5EF4-FFF2-40B4-BE49-F238E27FC236}">
                <a16:creationId xmlns:a16="http://schemas.microsoft.com/office/drawing/2014/main" id="{A23BC878-880D-4260-AF8B-82B15C09E5C4}"/>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capacitación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716397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5816937"/>
          </a:xfrm>
          <a:prstGeom prst="rect">
            <a:avLst/>
          </a:prstGeom>
          <a:noFill/>
          <a:ln>
            <a:noFill/>
          </a:ln>
        </p:spPr>
        <p:txBody>
          <a:bodyPr spcFirstLastPara="1" wrap="square" lIns="91425" tIns="45700" rIns="91425" bIns="45700" anchor="t" anchorCtr="0">
            <a:spAutoFit/>
          </a:bodyPr>
          <a:lstStyle/>
          <a:p>
            <a:pPr lvl="0" algn="ctr">
              <a:buSzPts val="4800"/>
            </a:pPr>
            <a:r>
              <a:rPr lang="es-ES" sz="3400" u="sng" dirty="0">
                <a:solidFill>
                  <a:schemeClr val="dk1"/>
                </a:solidFill>
                <a:latin typeface="+mj-lt"/>
                <a:ea typeface="Calibri"/>
                <a:cs typeface="Calibri"/>
                <a:sym typeface="Calibri"/>
              </a:rPr>
              <a:t>¿Sobre qué temas deben estar informados los empleados?</a:t>
            </a:r>
            <a:r>
              <a:rPr lang="en-US" sz="3600" b="0" i="0" u="sng" strike="noStrike" cap="none" dirty="0">
                <a:solidFill>
                  <a:schemeClr val="dk1"/>
                </a:solidFill>
                <a:latin typeface="+mj-lt"/>
                <a:ea typeface="Calibri"/>
                <a:cs typeface="Calibri"/>
                <a:sym typeface="Calibri"/>
              </a:rPr>
              <a:t> </a:t>
            </a:r>
            <a:endParaRPr sz="3600" b="0" i="0" u="none" strike="noStrike" cap="none" dirty="0">
              <a:solidFill>
                <a:schemeClr val="dk1"/>
              </a:solidFill>
              <a:latin typeface="+mj-lt"/>
              <a:ea typeface="Calibri"/>
              <a:cs typeface="Calibri"/>
              <a:sym typeface="Calibri"/>
            </a:endParaRPr>
          </a:p>
          <a:p>
            <a:pPr lvl="0">
              <a:buSzPts val="1600"/>
            </a:pPr>
            <a:endParaRPr lang="en-US" sz="1600" dirty="0">
              <a:solidFill>
                <a:schemeClr val="dk1"/>
              </a:solidFill>
              <a:latin typeface="+mj-lt"/>
              <a:ea typeface="Calibri"/>
              <a:cs typeface="Calibri"/>
              <a:sym typeface="Calibri"/>
            </a:endParaRPr>
          </a:p>
          <a:p>
            <a:pPr lvl="0">
              <a:buSzPts val="1600"/>
            </a:pPr>
            <a:r>
              <a:rPr lang="es-ES" sz="1800" dirty="0">
                <a:solidFill>
                  <a:schemeClr val="dk1"/>
                </a:solidFill>
                <a:latin typeface="+mj-lt"/>
                <a:ea typeface="Calibri"/>
                <a:cs typeface="Calibri"/>
                <a:sym typeface="Calibri"/>
              </a:rPr>
              <a:t>Los empleados deben recibir información sobre los siguientes 3 temas:</a:t>
            </a:r>
          </a:p>
          <a:p>
            <a:pPr lvl="0">
              <a:buSzPts val="1600"/>
            </a:pPr>
            <a:endParaRPr lang="es-ES" sz="1800" dirty="0">
              <a:solidFill>
                <a:schemeClr val="dk1"/>
              </a:solidFill>
              <a:latin typeface="+mj-lt"/>
              <a:ea typeface="Calibri"/>
              <a:cs typeface="Calibri"/>
              <a:sym typeface="Calibri"/>
            </a:endParaRPr>
          </a:p>
          <a:p>
            <a:pPr lvl="0">
              <a:buSzPts val="1600"/>
            </a:pPr>
            <a:r>
              <a:rPr lang="es-ES" sz="1800" dirty="0">
                <a:solidFill>
                  <a:schemeClr val="dk1"/>
                </a:solidFill>
                <a:latin typeface="+mj-lt"/>
                <a:ea typeface="Calibri"/>
                <a:cs typeface="Calibri"/>
                <a:sym typeface="Calibri"/>
              </a:rPr>
              <a:t>Un resumen de las normas de comunicación de riesgos de </a:t>
            </a:r>
            <a:r>
              <a:rPr lang="es-ES" sz="1800" dirty="0" err="1">
                <a:solidFill>
                  <a:schemeClr val="dk1"/>
                </a:solidFill>
                <a:latin typeface="+mj-lt"/>
                <a:ea typeface="Calibri"/>
                <a:cs typeface="Calibri"/>
                <a:sym typeface="Calibri"/>
              </a:rPr>
              <a:t>Oregon</a:t>
            </a:r>
            <a:r>
              <a:rPr lang="es-ES" sz="1800" dirty="0">
                <a:solidFill>
                  <a:schemeClr val="dk1"/>
                </a:solidFill>
                <a:latin typeface="+mj-lt"/>
                <a:ea typeface="Calibri"/>
                <a:cs typeface="Calibri"/>
                <a:sym typeface="Calibri"/>
              </a:rPr>
              <a:t> OSHA.  Haga clic en el siguiente enlace para abrir un PDF de la norma:</a:t>
            </a:r>
          </a:p>
          <a:p>
            <a:pPr lvl="0">
              <a:buSzPts val="1600"/>
            </a:pPr>
            <a:endParaRPr lang="es-ES" sz="1800" dirty="0">
              <a:solidFill>
                <a:schemeClr val="dk1"/>
              </a:solidFill>
              <a:latin typeface="+mj-lt"/>
              <a:ea typeface="Calibri"/>
              <a:cs typeface="Calibri"/>
              <a:sym typeface="Calibri"/>
            </a:endParaRPr>
          </a:p>
          <a:p>
            <a:pPr lvl="0">
              <a:buSzPts val="1600"/>
            </a:pPr>
            <a:r>
              <a:rPr lang="es-ES" sz="1800" dirty="0">
                <a:solidFill>
                  <a:schemeClr val="dk1"/>
                </a:solidFill>
                <a:latin typeface="+mj-lt"/>
                <a:ea typeface="Calibri"/>
                <a:cs typeface="Calibri"/>
                <a:sym typeface="Calibri"/>
                <a:hlinkClick r:id="rId3"/>
              </a:rPr>
              <a:t>1910.1200 Comunicación de Riesgos (AO 4-2013)</a:t>
            </a:r>
            <a:r>
              <a:rPr lang="es-ES" sz="1800" dirty="0">
                <a:solidFill>
                  <a:schemeClr val="dk1"/>
                </a:solidFill>
                <a:latin typeface="+mj-lt"/>
                <a:ea typeface="Calibri"/>
                <a:cs typeface="Calibri"/>
                <a:sym typeface="Calibri"/>
              </a:rPr>
              <a:t>  </a:t>
            </a:r>
          </a:p>
          <a:p>
            <a:pPr lvl="0">
              <a:buSzPts val="1600"/>
            </a:pPr>
            <a:endParaRPr lang="es-ES" sz="1800" dirty="0">
              <a:solidFill>
                <a:schemeClr val="dk1"/>
              </a:solidFill>
              <a:latin typeface="+mj-lt"/>
              <a:ea typeface="Calibri"/>
              <a:cs typeface="Calibri"/>
              <a:sym typeface="Calibri"/>
            </a:endParaRPr>
          </a:p>
          <a:p>
            <a:pPr lvl="0">
              <a:buSzPts val="1600"/>
            </a:pPr>
            <a:r>
              <a:rPr lang="es-ES" sz="1800" dirty="0">
                <a:solidFill>
                  <a:schemeClr val="dk1"/>
                </a:solidFill>
                <a:latin typeface="+mj-lt"/>
                <a:ea typeface="Calibri"/>
                <a:cs typeface="Calibri"/>
                <a:sym typeface="Calibri"/>
              </a:rPr>
              <a:t>Toda operación que se realice en las áreas de trabajo donde se encuentren productos químicos peligrosos.</a:t>
            </a:r>
          </a:p>
          <a:p>
            <a:pPr lvl="0">
              <a:buSzPts val="1600"/>
            </a:pPr>
            <a:endParaRPr lang="es-ES" sz="1800" dirty="0">
              <a:solidFill>
                <a:schemeClr val="dk1"/>
              </a:solidFill>
              <a:latin typeface="+mj-lt"/>
              <a:ea typeface="Calibri"/>
              <a:cs typeface="Calibri"/>
              <a:sym typeface="Calibri"/>
            </a:endParaRPr>
          </a:p>
          <a:p>
            <a:pPr lvl="0">
              <a:buSzPts val="1600"/>
            </a:pPr>
            <a:r>
              <a:rPr lang="es-ES" sz="1800" dirty="0">
                <a:solidFill>
                  <a:schemeClr val="dk1"/>
                </a:solidFill>
                <a:latin typeface="+mj-lt"/>
                <a:ea typeface="Calibri"/>
                <a:cs typeface="Calibri"/>
                <a:sym typeface="Calibri"/>
              </a:rPr>
              <a:t>La ubicación y la disponibilidad del programa escrito de comunicación de riesgos del empleador, el cual incluye la lista de productos químicos peligrosos y la ubicación de las hojas de datos de seguridad.</a:t>
            </a:r>
            <a:endParaRPr sz="1800" b="0" i="0" u="none" strike="noStrike" cap="none" dirty="0">
              <a:solidFill>
                <a:schemeClr val="dk1"/>
              </a:solidFill>
              <a:latin typeface="+mj-lt"/>
              <a:ea typeface="Calibri"/>
              <a:cs typeface="Calibri"/>
              <a:sym typeface="Calibri"/>
            </a:endParaRPr>
          </a:p>
        </p:txBody>
      </p:sp>
      <p:pic>
        <p:nvPicPr>
          <p:cNvPr id="3" name="Picture 2">
            <a:extLst>
              <a:ext uri="{FF2B5EF4-FFF2-40B4-BE49-F238E27FC236}">
                <a16:creationId xmlns:a16="http://schemas.microsoft.com/office/drawing/2014/main" id="{B7DB424A-1CE5-4FCB-B99C-2E1F0286A0E5}"/>
              </a:ext>
            </a:extLst>
          </p:cNvPr>
          <p:cNvPicPr>
            <a:picLocks noChangeAspect="1"/>
          </p:cNvPicPr>
          <p:nvPr/>
        </p:nvPicPr>
        <p:blipFill>
          <a:blip r:embed="rId4"/>
          <a:stretch>
            <a:fillRect/>
          </a:stretch>
        </p:blipFill>
        <p:spPr>
          <a:xfrm>
            <a:off x="5921101" y="5943835"/>
            <a:ext cx="6274351" cy="892257"/>
          </a:xfrm>
          <a:prstGeom prst="rect">
            <a:avLst/>
          </a:prstGeom>
        </p:spPr>
      </p:pic>
      <p:pic>
        <p:nvPicPr>
          <p:cNvPr id="5" name="Picture 4">
            <a:extLst>
              <a:ext uri="{FF2B5EF4-FFF2-40B4-BE49-F238E27FC236}">
                <a16:creationId xmlns:a16="http://schemas.microsoft.com/office/drawing/2014/main" id="{3130D9A6-7C8A-4ABB-B510-C5E5FA4D611B}"/>
              </a:ext>
            </a:extLst>
          </p:cNvPr>
          <p:cNvPicPr>
            <a:picLocks noChangeAspect="1"/>
          </p:cNvPicPr>
          <p:nvPr/>
        </p:nvPicPr>
        <p:blipFill>
          <a:blip r:embed="rId5"/>
          <a:stretch>
            <a:fillRect/>
          </a:stretch>
        </p:blipFill>
        <p:spPr>
          <a:xfrm>
            <a:off x="11995" y="0"/>
            <a:ext cx="5486398" cy="5893356"/>
          </a:xfrm>
          <a:prstGeom prst="rect">
            <a:avLst/>
          </a:prstGeom>
        </p:spPr>
      </p:pic>
      <p:sp>
        <p:nvSpPr>
          <p:cNvPr id="8" name="Google Shape;102;p2">
            <a:extLst>
              <a:ext uri="{FF2B5EF4-FFF2-40B4-BE49-F238E27FC236}">
                <a16:creationId xmlns:a16="http://schemas.microsoft.com/office/drawing/2014/main" id="{9B18E102-FAA9-4081-B09D-ACB10FB93919}"/>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capacitación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795932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4770496"/>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¿Cuáles son los temas de capacitación necesarios?</a:t>
            </a:r>
            <a:r>
              <a:rPr lang="en-US" sz="3600" b="0" i="0" u="sng" strike="noStrike" cap="none" dirty="0">
                <a:solidFill>
                  <a:schemeClr val="dk1"/>
                </a:solidFill>
                <a:latin typeface="+mj-lt"/>
                <a:ea typeface="Calibri"/>
                <a:cs typeface="Calibri"/>
                <a:sym typeface="Calibri"/>
              </a:rPr>
              <a:t> </a:t>
            </a:r>
            <a:endParaRPr sz="3600" b="0" i="0" u="none" strike="noStrike" cap="none" dirty="0">
              <a:solidFill>
                <a:schemeClr val="dk1"/>
              </a:solidFill>
              <a:latin typeface="+mj-lt"/>
              <a:ea typeface="Calibri"/>
              <a:cs typeface="Calibri"/>
              <a:sym typeface="Calibri"/>
            </a:endParaRPr>
          </a:p>
          <a:p>
            <a:pPr lvl="0">
              <a:buSzPts val="1600"/>
            </a:pPr>
            <a:endParaRPr lang="en-US" sz="1600" dirty="0">
              <a:solidFill>
                <a:schemeClr val="dk1"/>
              </a:solidFill>
              <a:latin typeface="+mj-lt"/>
              <a:ea typeface="Calibri"/>
              <a:cs typeface="Calibri"/>
              <a:sym typeface="Calibri"/>
            </a:endParaRPr>
          </a:p>
          <a:p>
            <a:pPr lvl="0">
              <a:buSzPts val="1600"/>
            </a:pPr>
            <a:r>
              <a:rPr lang="es-ES" sz="1800" dirty="0">
                <a:solidFill>
                  <a:schemeClr val="dk1"/>
                </a:solidFill>
                <a:latin typeface="+mj-lt"/>
                <a:ea typeface="Calibri"/>
                <a:cs typeface="Calibri"/>
                <a:sym typeface="Calibri"/>
              </a:rPr>
              <a:t>La capacitación requerida debe cubrir los siguientes temas:</a:t>
            </a:r>
          </a:p>
          <a:p>
            <a:pPr lvl="0">
              <a:buSzPts val="1600"/>
            </a:pPr>
            <a:endParaRPr lang="es-ES" sz="1800" dirty="0">
              <a:solidFill>
                <a:schemeClr val="dk1"/>
              </a:solidFill>
              <a:latin typeface="+mj-lt"/>
              <a:ea typeface="Calibri"/>
              <a:cs typeface="Calibri"/>
              <a:sym typeface="Calibri"/>
            </a:endParaRPr>
          </a:p>
          <a:p>
            <a:pPr lvl="0">
              <a:buSzPts val="1600"/>
            </a:pPr>
            <a:r>
              <a:rPr lang="es-ES" sz="1800" dirty="0">
                <a:solidFill>
                  <a:schemeClr val="dk1"/>
                </a:solidFill>
                <a:latin typeface="+mj-lt"/>
                <a:ea typeface="Calibri"/>
                <a:cs typeface="Calibri"/>
                <a:sym typeface="Calibri"/>
              </a:rPr>
              <a:t>Los métodos que los empleadores utilizan para detectar la presencia o la liberación de un producto químico peligroso en las áreas de trabajo de los empleados, tales como el seguimiento de la exposición y el aspecto o el olor de los productos químicos.</a:t>
            </a:r>
          </a:p>
          <a:p>
            <a:pPr lvl="0">
              <a:buSzPts val="1600"/>
            </a:pPr>
            <a:endParaRPr lang="es-ES" sz="1800" dirty="0">
              <a:solidFill>
                <a:schemeClr val="dk1"/>
              </a:solidFill>
              <a:latin typeface="+mj-lt"/>
              <a:ea typeface="Calibri"/>
              <a:cs typeface="Calibri"/>
              <a:sym typeface="Calibri"/>
            </a:endParaRPr>
          </a:p>
          <a:p>
            <a:pPr lvl="0">
              <a:buSzPts val="1600"/>
            </a:pPr>
            <a:r>
              <a:rPr lang="es-ES" sz="1800" dirty="0">
                <a:solidFill>
                  <a:schemeClr val="dk1"/>
                </a:solidFill>
                <a:latin typeface="+mj-lt"/>
                <a:ea typeface="Calibri"/>
                <a:cs typeface="Calibri"/>
                <a:sym typeface="Calibri"/>
              </a:rPr>
              <a:t>Los peligros físicos y para la salud de los productos químicos en sus áreas de trabajo, que incluyen la asfixia simple, el polvo combustible, los gases pirofóricos y los peligros no clasificados.</a:t>
            </a:r>
          </a:p>
        </p:txBody>
      </p:sp>
      <p:pic>
        <p:nvPicPr>
          <p:cNvPr id="3" name="Picture 2">
            <a:extLst>
              <a:ext uri="{FF2B5EF4-FFF2-40B4-BE49-F238E27FC236}">
                <a16:creationId xmlns:a16="http://schemas.microsoft.com/office/drawing/2014/main" id="{B7DB424A-1CE5-4FCB-B99C-2E1F0286A0E5}"/>
              </a:ext>
            </a:extLst>
          </p:cNvPr>
          <p:cNvPicPr>
            <a:picLocks noChangeAspect="1"/>
          </p:cNvPicPr>
          <p:nvPr/>
        </p:nvPicPr>
        <p:blipFill>
          <a:blip r:embed="rId3"/>
          <a:stretch>
            <a:fillRect/>
          </a:stretch>
        </p:blipFill>
        <p:spPr>
          <a:xfrm>
            <a:off x="5921101" y="5943835"/>
            <a:ext cx="6274351" cy="892257"/>
          </a:xfrm>
          <a:prstGeom prst="rect">
            <a:avLst/>
          </a:prstGeom>
        </p:spPr>
      </p:pic>
      <p:sp>
        <p:nvSpPr>
          <p:cNvPr id="9" name="Google Shape;102;p2">
            <a:extLst>
              <a:ext uri="{FF2B5EF4-FFF2-40B4-BE49-F238E27FC236}">
                <a16:creationId xmlns:a16="http://schemas.microsoft.com/office/drawing/2014/main" id="{EEA7E121-FC5D-4FF9-BD59-FB9C10304B8F}"/>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capacitación</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A038DA02-AB03-47D8-A9E5-B2CB528AB350}"/>
              </a:ext>
            </a:extLst>
          </p:cNvPr>
          <p:cNvPicPr>
            <a:picLocks noChangeAspect="1"/>
          </p:cNvPicPr>
          <p:nvPr/>
        </p:nvPicPr>
        <p:blipFill>
          <a:blip r:embed="rId4"/>
          <a:stretch>
            <a:fillRect/>
          </a:stretch>
        </p:blipFill>
        <p:spPr>
          <a:xfrm>
            <a:off x="0" y="35556"/>
            <a:ext cx="5396334" cy="5796611"/>
          </a:xfrm>
          <a:prstGeom prst="rect">
            <a:avLst/>
          </a:prstGeom>
        </p:spPr>
      </p:pic>
    </p:spTree>
    <p:extLst>
      <p:ext uri="{BB962C8B-B14F-4D97-AF65-F5344CB8AC3E}">
        <p14:creationId xmlns:p14="http://schemas.microsoft.com/office/powerpoint/2010/main" val="12708230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5139828"/>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¿Cuáles son los temas de capacitación necesarios?</a:t>
            </a:r>
            <a:r>
              <a:rPr lang="en-US" sz="3600" b="0" i="0" u="sng" strike="noStrike" cap="none" dirty="0">
                <a:solidFill>
                  <a:schemeClr val="dk1"/>
                </a:solidFill>
                <a:latin typeface="+mj-lt"/>
                <a:ea typeface="Calibri"/>
                <a:cs typeface="Calibri"/>
                <a:sym typeface="Calibri"/>
              </a:rPr>
              <a:t> </a:t>
            </a:r>
            <a:endParaRPr sz="3600" b="0" i="0" u="none" strike="noStrike" cap="none" dirty="0">
              <a:solidFill>
                <a:schemeClr val="dk1"/>
              </a:solidFill>
              <a:latin typeface="+mj-lt"/>
              <a:ea typeface="Calibri"/>
              <a:cs typeface="Calibri"/>
              <a:sym typeface="Calibri"/>
            </a:endParaRPr>
          </a:p>
          <a:p>
            <a:pPr lvl="0">
              <a:buSzPts val="1600"/>
            </a:pPr>
            <a:endParaRPr lang="en-US" sz="1600" dirty="0">
              <a:solidFill>
                <a:schemeClr val="dk1"/>
              </a:solidFill>
              <a:latin typeface="+mj-lt"/>
              <a:ea typeface="Calibri"/>
              <a:cs typeface="Calibri"/>
              <a:sym typeface="Calibri"/>
            </a:endParaRPr>
          </a:p>
          <a:p>
            <a:pPr lvl="0">
              <a:buSzPts val="1600"/>
            </a:pPr>
            <a:r>
              <a:rPr lang="en-US" sz="1600" b="1" dirty="0">
                <a:solidFill>
                  <a:schemeClr val="dk1"/>
                </a:solidFill>
                <a:latin typeface="+mj-lt"/>
                <a:ea typeface="Calibri"/>
                <a:cs typeface="Calibri"/>
                <a:sym typeface="Calibri"/>
              </a:rPr>
              <a:t>Example Situation:</a:t>
            </a:r>
          </a:p>
          <a:p>
            <a:pPr lvl="0">
              <a:buSzPts val="1600"/>
            </a:pPr>
            <a:br>
              <a:rPr lang="en-US" sz="1600" dirty="0"/>
            </a:br>
            <a:r>
              <a:rPr lang="es-ES" sz="1600" dirty="0"/>
              <a:t>En marzo de 2010, dos empleados estaban mezclando un compuesto adhesivo. Una reacción química produjo la liberación de vapor. Ambos sufrieron quemaduras graves en la cara, los brazos y la espalda, y fueron hospitalizados. La empresa recibió varias citaciones, incluidas las siguientes: Los empleadores deberán brindar a los empleados información y capacitación efectiva en cuanto a los productos químicos peligrosos de su área de trabajo, en el momento de su asignación inicial, y siempre que se introduzca en el área de trabajo un nuevo producto químico peligroso sobre el cual los empleados no hayan recibido anteriormente capacitación. Si se hubiese brindado la capacitación adecuada, los empleados podrían haber identificado los peligros y haber tomado medidas para evitar las lesiones</a:t>
            </a:r>
            <a:r>
              <a:rPr lang="en-US" sz="1600" dirty="0"/>
              <a:t>.</a:t>
            </a:r>
            <a:endParaRPr sz="1600" b="0" i="0" u="none" strike="noStrike" cap="none" dirty="0">
              <a:solidFill>
                <a:schemeClr val="dk1"/>
              </a:solidFill>
              <a:latin typeface="+mj-lt"/>
              <a:ea typeface="Calibri"/>
              <a:cs typeface="Calibri"/>
              <a:sym typeface="Calibri"/>
            </a:endParaRPr>
          </a:p>
        </p:txBody>
      </p:sp>
      <p:pic>
        <p:nvPicPr>
          <p:cNvPr id="3" name="Picture 2">
            <a:extLst>
              <a:ext uri="{FF2B5EF4-FFF2-40B4-BE49-F238E27FC236}">
                <a16:creationId xmlns:a16="http://schemas.microsoft.com/office/drawing/2014/main" id="{B7DB424A-1CE5-4FCB-B99C-2E1F0286A0E5}"/>
              </a:ext>
            </a:extLst>
          </p:cNvPr>
          <p:cNvPicPr>
            <a:picLocks noChangeAspect="1"/>
          </p:cNvPicPr>
          <p:nvPr/>
        </p:nvPicPr>
        <p:blipFill>
          <a:blip r:embed="rId3"/>
          <a:stretch>
            <a:fillRect/>
          </a:stretch>
        </p:blipFill>
        <p:spPr>
          <a:xfrm>
            <a:off x="5921101" y="5943835"/>
            <a:ext cx="6274351" cy="892257"/>
          </a:xfrm>
          <a:prstGeom prst="rect">
            <a:avLst/>
          </a:prstGeom>
        </p:spPr>
      </p:pic>
      <p:sp>
        <p:nvSpPr>
          <p:cNvPr id="9" name="Google Shape;102;p2">
            <a:extLst>
              <a:ext uri="{FF2B5EF4-FFF2-40B4-BE49-F238E27FC236}">
                <a16:creationId xmlns:a16="http://schemas.microsoft.com/office/drawing/2014/main" id="{2692F0BD-1E5A-452E-9053-C4BBA284742F}"/>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capacitación</a:t>
            </a:r>
            <a:endParaRPr sz="1400" b="0" i="0" u="none" strike="noStrike" cap="none"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DB9F8480-D70A-4FA3-B313-7BFA90DD9806}"/>
              </a:ext>
            </a:extLst>
          </p:cNvPr>
          <p:cNvPicPr>
            <a:picLocks noChangeAspect="1"/>
          </p:cNvPicPr>
          <p:nvPr/>
        </p:nvPicPr>
        <p:blipFill>
          <a:blip r:embed="rId4"/>
          <a:stretch>
            <a:fillRect/>
          </a:stretch>
        </p:blipFill>
        <p:spPr>
          <a:xfrm>
            <a:off x="12032" y="35556"/>
            <a:ext cx="5396334" cy="5796611"/>
          </a:xfrm>
          <a:prstGeom prst="rect">
            <a:avLst/>
          </a:prstGeom>
        </p:spPr>
      </p:pic>
    </p:spTree>
    <p:extLst>
      <p:ext uri="{BB962C8B-B14F-4D97-AF65-F5344CB8AC3E}">
        <p14:creationId xmlns:p14="http://schemas.microsoft.com/office/powerpoint/2010/main" val="23668264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5047495"/>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¿Cuáles son los temas de capacitación necesarios?</a:t>
            </a:r>
            <a:r>
              <a:rPr lang="en-US" sz="3600" b="0" i="0" u="sng" strike="noStrike" cap="none" dirty="0">
                <a:solidFill>
                  <a:schemeClr val="dk1"/>
                </a:solidFill>
                <a:latin typeface="+mj-lt"/>
                <a:ea typeface="Calibri"/>
                <a:cs typeface="Calibri"/>
                <a:sym typeface="Calibri"/>
              </a:rPr>
              <a:t> </a:t>
            </a:r>
            <a:endParaRPr sz="3600" b="0" i="0" u="none" strike="noStrike" cap="none" dirty="0">
              <a:solidFill>
                <a:schemeClr val="dk1"/>
              </a:solidFill>
              <a:latin typeface="+mj-lt"/>
              <a:ea typeface="Calibri"/>
              <a:cs typeface="Calibri"/>
              <a:sym typeface="Calibri"/>
            </a:endParaRPr>
          </a:p>
          <a:p>
            <a:pPr lvl="0">
              <a:buSzPts val="1600"/>
            </a:pPr>
            <a:endParaRPr lang="en-US" sz="1600" dirty="0">
              <a:solidFill>
                <a:schemeClr val="dk1"/>
              </a:solidFill>
              <a:latin typeface="+mj-lt"/>
              <a:ea typeface="Calibri"/>
              <a:cs typeface="Calibri"/>
              <a:sym typeface="Calibri"/>
            </a:endParaRPr>
          </a:p>
          <a:p>
            <a:pPr lvl="0">
              <a:buSzPts val="1600"/>
            </a:pPr>
            <a:r>
              <a:rPr lang="en-US" sz="1800" dirty="0">
                <a:solidFill>
                  <a:schemeClr val="dk1"/>
                </a:solidFill>
                <a:latin typeface="+mj-lt"/>
                <a:ea typeface="Calibri"/>
                <a:cs typeface="Calibri"/>
                <a:sym typeface="Calibri"/>
              </a:rPr>
              <a:t>Required training must cover:</a:t>
            </a:r>
          </a:p>
          <a:p>
            <a:pPr lvl="0">
              <a:buSzPts val="1600"/>
            </a:pPr>
            <a:endParaRPr lang="en-US" sz="1800" dirty="0">
              <a:solidFill>
                <a:schemeClr val="dk1"/>
              </a:solidFill>
              <a:latin typeface="+mj-lt"/>
              <a:ea typeface="Calibri"/>
              <a:cs typeface="Calibri"/>
              <a:sym typeface="Calibri"/>
            </a:endParaRPr>
          </a:p>
          <a:p>
            <a:pPr marL="285750" lvl="0" indent="-285750">
              <a:buSzPts val="1600"/>
              <a:buFont typeface="Arial" panose="020B0604020202020204" pitchFamily="34" charset="0"/>
              <a:buChar char="•"/>
            </a:pPr>
            <a:r>
              <a:rPr lang="en-US" sz="1800" dirty="0">
                <a:solidFill>
                  <a:schemeClr val="dk1"/>
                </a:solidFill>
                <a:latin typeface="+mj-lt"/>
                <a:ea typeface="Calibri"/>
                <a:cs typeface="Calibri"/>
                <a:sym typeface="Calibri"/>
              </a:rPr>
              <a:t>The measures employees can take to protect themselves from these hazards, including those the employer has implemented, such as appropriate work practices, emergency procedures, and required personal protective equipment.</a:t>
            </a:r>
          </a:p>
          <a:p>
            <a:pPr lvl="0">
              <a:buSzPts val="1600"/>
            </a:pPr>
            <a:endParaRPr lang="en-US" sz="1800" dirty="0">
              <a:solidFill>
                <a:schemeClr val="dk1"/>
              </a:solidFill>
              <a:latin typeface="+mj-lt"/>
              <a:ea typeface="Calibri"/>
              <a:cs typeface="Calibri"/>
              <a:sym typeface="Calibri"/>
            </a:endParaRPr>
          </a:p>
          <a:p>
            <a:pPr lvl="0">
              <a:buSzPts val="1600"/>
            </a:pPr>
            <a:r>
              <a:rPr lang="en-US" sz="1800" dirty="0">
                <a:solidFill>
                  <a:schemeClr val="dk1"/>
                </a:solidFill>
                <a:latin typeface="+mj-lt"/>
                <a:ea typeface="Calibri"/>
                <a:cs typeface="Calibri"/>
                <a:sym typeface="Calibri"/>
              </a:rPr>
              <a:t>Information and training may be designed to cover categories of hazards (e.g., flammability, carcinogenicity) or specific chemicals. Chemical-specific information must always be available through labels and material safety data sheets.</a:t>
            </a:r>
            <a:endParaRPr sz="1600" i="0" u="none" strike="noStrike" cap="none" dirty="0">
              <a:solidFill>
                <a:schemeClr val="dk1"/>
              </a:solidFill>
              <a:latin typeface="+mj-lt"/>
              <a:ea typeface="Calibri"/>
              <a:cs typeface="Calibri"/>
              <a:sym typeface="Calibri"/>
            </a:endParaRPr>
          </a:p>
        </p:txBody>
      </p:sp>
      <p:pic>
        <p:nvPicPr>
          <p:cNvPr id="3" name="Picture 2">
            <a:extLst>
              <a:ext uri="{FF2B5EF4-FFF2-40B4-BE49-F238E27FC236}">
                <a16:creationId xmlns:a16="http://schemas.microsoft.com/office/drawing/2014/main" id="{B7DB424A-1CE5-4FCB-B99C-2E1F0286A0E5}"/>
              </a:ext>
            </a:extLst>
          </p:cNvPr>
          <p:cNvPicPr>
            <a:picLocks noChangeAspect="1"/>
          </p:cNvPicPr>
          <p:nvPr/>
        </p:nvPicPr>
        <p:blipFill>
          <a:blip r:embed="rId3"/>
          <a:stretch>
            <a:fillRect/>
          </a:stretch>
        </p:blipFill>
        <p:spPr>
          <a:xfrm>
            <a:off x="5921101" y="5943835"/>
            <a:ext cx="6274351" cy="892257"/>
          </a:xfrm>
          <a:prstGeom prst="rect">
            <a:avLst/>
          </a:prstGeom>
        </p:spPr>
      </p:pic>
      <p:pic>
        <p:nvPicPr>
          <p:cNvPr id="4" name="Picture 3">
            <a:extLst>
              <a:ext uri="{FF2B5EF4-FFF2-40B4-BE49-F238E27FC236}">
                <a16:creationId xmlns:a16="http://schemas.microsoft.com/office/drawing/2014/main" id="{EEA88C7D-D97A-4052-885E-1E752395DEEF}"/>
              </a:ext>
            </a:extLst>
          </p:cNvPr>
          <p:cNvPicPr>
            <a:picLocks noChangeAspect="1"/>
          </p:cNvPicPr>
          <p:nvPr/>
        </p:nvPicPr>
        <p:blipFill>
          <a:blip r:embed="rId4"/>
          <a:stretch>
            <a:fillRect/>
          </a:stretch>
        </p:blipFill>
        <p:spPr>
          <a:xfrm>
            <a:off x="11995" y="0"/>
            <a:ext cx="5486398" cy="5893356"/>
          </a:xfrm>
          <a:prstGeom prst="rect">
            <a:avLst/>
          </a:prstGeom>
        </p:spPr>
      </p:pic>
      <p:sp>
        <p:nvSpPr>
          <p:cNvPr id="8" name="Google Shape;102;p2">
            <a:extLst>
              <a:ext uri="{FF2B5EF4-FFF2-40B4-BE49-F238E27FC236}">
                <a16:creationId xmlns:a16="http://schemas.microsoft.com/office/drawing/2014/main" id="{E4D2788F-E8C3-49A3-BDD9-EC1B8743AD97}"/>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capacitación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068996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5293716"/>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¿Cuáles son los temas de capacitación necesarios?</a:t>
            </a:r>
            <a:r>
              <a:rPr lang="en-US" sz="3600" b="0" i="0" u="sng" strike="noStrike" cap="none" dirty="0">
                <a:solidFill>
                  <a:schemeClr val="dk1"/>
                </a:solidFill>
                <a:latin typeface="+mj-lt"/>
                <a:ea typeface="Calibri"/>
                <a:cs typeface="Calibri"/>
                <a:sym typeface="Calibri"/>
              </a:rPr>
              <a:t> </a:t>
            </a:r>
            <a:endParaRPr sz="3600" b="0" i="0" u="none" strike="noStrike" cap="none" dirty="0">
              <a:solidFill>
                <a:schemeClr val="dk1"/>
              </a:solidFill>
              <a:latin typeface="+mj-lt"/>
              <a:ea typeface="Calibri"/>
              <a:cs typeface="Calibri"/>
              <a:sym typeface="Calibri"/>
            </a:endParaRPr>
          </a:p>
          <a:p>
            <a:pPr lvl="0">
              <a:buSzPts val="1600"/>
            </a:pPr>
            <a:endParaRPr lang="en-US" sz="1600" dirty="0">
              <a:solidFill>
                <a:schemeClr val="dk1"/>
              </a:solidFill>
              <a:latin typeface="+mj-lt"/>
              <a:ea typeface="Calibri"/>
              <a:cs typeface="Calibri"/>
              <a:sym typeface="Calibri"/>
            </a:endParaRPr>
          </a:p>
          <a:p>
            <a:pPr lvl="0">
              <a:buSzPts val="1600"/>
            </a:pPr>
            <a:r>
              <a:rPr lang="en-US" sz="1600" b="1" dirty="0">
                <a:solidFill>
                  <a:schemeClr val="dk1"/>
                </a:solidFill>
                <a:latin typeface="+mj-lt"/>
                <a:ea typeface="Calibri"/>
                <a:cs typeface="Calibri"/>
                <a:sym typeface="Calibri"/>
              </a:rPr>
              <a:t>Example Situation:</a:t>
            </a:r>
            <a:br>
              <a:rPr lang="en-US" sz="1600" b="1" dirty="0">
                <a:solidFill>
                  <a:schemeClr val="dk1"/>
                </a:solidFill>
                <a:latin typeface="+mj-lt"/>
                <a:ea typeface="Calibri"/>
                <a:cs typeface="Calibri"/>
                <a:sym typeface="Calibri"/>
              </a:rPr>
            </a:br>
            <a:endParaRPr lang="en-US" sz="1000" b="1" dirty="0">
              <a:solidFill>
                <a:schemeClr val="dk1"/>
              </a:solidFill>
              <a:latin typeface="+mj-lt"/>
              <a:ea typeface="Calibri"/>
              <a:cs typeface="Calibri"/>
              <a:sym typeface="Calibri"/>
            </a:endParaRPr>
          </a:p>
          <a:p>
            <a:pPr lvl="0">
              <a:buSzPts val="1600"/>
            </a:pPr>
            <a:r>
              <a:rPr lang="es-ES" sz="1600" dirty="0"/>
              <a:t>En noviembre de 2009, un trabajador de saneamiento estaba limpiando un tanque de aceite vegetal. El trabajador tuvo una sensación de ardor. Fue hospitalizado en una unidad de quemados por quemaduras químicas causadas por la solución de limpieza. La empresa fue citada por las siguientes razones: La capacitación del empleado debe incluir, al menos, lo siguiente: Las medidas que los empleados pueden tomar para protegerse de estos peligros, incluidos los procedimientos específicos que el empleador ha implementado para proteger a los empleados de la exposición a productos químicos peligrosos, tales como las prácticas laborales adecuadas, los procedimientos de emergencia y el equipo de protección personal que se utilizará. Si el trabajador hubiese sido capacitado adecuadamente para protegerse, podría haber evitado la lesión.</a:t>
            </a:r>
            <a:endParaRPr sz="1800" i="0" u="none" strike="noStrike" cap="none" dirty="0">
              <a:solidFill>
                <a:schemeClr val="dk1"/>
              </a:solidFill>
              <a:latin typeface="+mj-lt"/>
              <a:ea typeface="Calibri"/>
              <a:cs typeface="Calibri"/>
              <a:sym typeface="Calibri"/>
            </a:endParaRPr>
          </a:p>
        </p:txBody>
      </p:sp>
      <p:pic>
        <p:nvPicPr>
          <p:cNvPr id="3" name="Picture 2">
            <a:extLst>
              <a:ext uri="{FF2B5EF4-FFF2-40B4-BE49-F238E27FC236}">
                <a16:creationId xmlns:a16="http://schemas.microsoft.com/office/drawing/2014/main" id="{B7DB424A-1CE5-4FCB-B99C-2E1F0286A0E5}"/>
              </a:ext>
            </a:extLst>
          </p:cNvPr>
          <p:cNvPicPr>
            <a:picLocks noChangeAspect="1"/>
          </p:cNvPicPr>
          <p:nvPr/>
        </p:nvPicPr>
        <p:blipFill>
          <a:blip r:embed="rId3"/>
          <a:stretch>
            <a:fillRect/>
          </a:stretch>
        </p:blipFill>
        <p:spPr>
          <a:xfrm>
            <a:off x="5921101" y="5943835"/>
            <a:ext cx="6274351" cy="892257"/>
          </a:xfrm>
          <a:prstGeom prst="rect">
            <a:avLst/>
          </a:prstGeom>
        </p:spPr>
      </p:pic>
      <p:pic>
        <p:nvPicPr>
          <p:cNvPr id="4" name="Picture 3">
            <a:extLst>
              <a:ext uri="{FF2B5EF4-FFF2-40B4-BE49-F238E27FC236}">
                <a16:creationId xmlns:a16="http://schemas.microsoft.com/office/drawing/2014/main" id="{EEA88C7D-D97A-4052-885E-1E752395DEEF}"/>
              </a:ext>
            </a:extLst>
          </p:cNvPr>
          <p:cNvPicPr>
            <a:picLocks noChangeAspect="1"/>
          </p:cNvPicPr>
          <p:nvPr/>
        </p:nvPicPr>
        <p:blipFill>
          <a:blip r:embed="rId4"/>
          <a:stretch>
            <a:fillRect/>
          </a:stretch>
        </p:blipFill>
        <p:spPr>
          <a:xfrm>
            <a:off x="11995" y="0"/>
            <a:ext cx="5486398" cy="5893356"/>
          </a:xfrm>
          <a:prstGeom prst="rect">
            <a:avLst/>
          </a:prstGeom>
        </p:spPr>
      </p:pic>
      <p:sp>
        <p:nvSpPr>
          <p:cNvPr id="8" name="Google Shape;102;p2">
            <a:extLst>
              <a:ext uri="{FF2B5EF4-FFF2-40B4-BE49-F238E27FC236}">
                <a16:creationId xmlns:a16="http://schemas.microsoft.com/office/drawing/2014/main" id="{6421397D-6356-4364-96AD-EE76A02A6B8F}"/>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capacitación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454596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5601493"/>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¿Cuáles son los temas de capacitación necesarios?</a:t>
            </a:r>
            <a:r>
              <a:rPr lang="en-US" sz="3600" b="0" i="0" u="sng" strike="noStrike" cap="none" dirty="0">
                <a:solidFill>
                  <a:schemeClr val="dk1"/>
                </a:solidFill>
                <a:latin typeface="+mj-lt"/>
                <a:ea typeface="Calibri"/>
                <a:cs typeface="Calibri"/>
                <a:sym typeface="Calibri"/>
              </a:rPr>
              <a:t> </a:t>
            </a:r>
            <a:endParaRPr sz="3600" b="0" i="0" u="none" strike="noStrike" cap="none" dirty="0">
              <a:solidFill>
                <a:schemeClr val="dk1"/>
              </a:solidFill>
              <a:latin typeface="+mj-lt"/>
              <a:ea typeface="Calibri"/>
              <a:cs typeface="Calibri"/>
              <a:sym typeface="Calibri"/>
            </a:endParaRPr>
          </a:p>
          <a:p>
            <a:pPr lvl="0">
              <a:buSzPts val="1600"/>
            </a:pPr>
            <a:endParaRPr lang="en-US" sz="1600" dirty="0">
              <a:solidFill>
                <a:schemeClr val="dk1"/>
              </a:solidFill>
              <a:latin typeface="+mj-lt"/>
              <a:ea typeface="Calibri"/>
              <a:cs typeface="Calibri"/>
              <a:sym typeface="Calibri"/>
            </a:endParaRPr>
          </a:p>
          <a:p>
            <a:pPr lvl="0">
              <a:buSzPts val="1600"/>
            </a:pPr>
            <a:r>
              <a:rPr lang="es-ES" sz="1800" dirty="0"/>
              <a:t>La capacitación requerida debe cubrir los siguientes temas:</a:t>
            </a:r>
          </a:p>
          <a:p>
            <a:pPr lvl="0">
              <a:buSzPts val="1600"/>
            </a:pPr>
            <a:endParaRPr lang="es-ES" sz="1800" dirty="0"/>
          </a:p>
          <a:p>
            <a:pPr marL="285750" lvl="0" indent="-285750">
              <a:buSzPts val="1600"/>
              <a:buFont typeface="Wingdings" panose="05000000000000000000" pitchFamily="2" charset="2"/>
              <a:buChar char="§"/>
            </a:pPr>
            <a:r>
              <a:rPr lang="es-ES" sz="1800" dirty="0"/>
              <a:t>Los detalles del programa de comunicación de riesgos del empleador, por ejemplo:</a:t>
            </a:r>
          </a:p>
          <a:p>
            <a:pPr marL="285750" lvl="1" indent="-285750">
              <a:buSzPts val="1600"/>
              <a:buFont typeface="Arial" panose="020B0604020202020204" pitchFamily="34" charset="0"/>
              <a:buChar char="•"/>
            </a:pPr>
            <a:r>
              <a:rPr lang="es-ES" sz="1800" dirty="0"/>
              <a:t>Una explicación de las etiquetas de los contenedores despachados que se reciben.</a:t>
            </a:r>
          </a:p>
          <a:p>
            <a:pPr marL="285750" lvl="0" indent="-285750">
              <a:buSzPts val="1600"/>
              <a:buFont typeface="Arial" panose="020B0604020202020204" pitchFamily="34" charset="0"/>
              <a:buChar char="•"/>
            </a:pPr>
            <a:r>
              <a:rPr lang="es-ES" sz="1800" dirty="0"/>
              <a:t>El sistema de etiquetado que se utiliza en los contenedores propios.</a:t>
            </a:r>
          </a:p>
          <a:p>
            <a:pPr marL="285750" lvl="0" indent="-285750">
              <a:buSzPts val="1600"/>
              <a:buFont typeface="Arial" panose="020B0604020202020204" pitchFamily="34" charset="0"/>
              <a:buChar char="•"/>
            </a:pPr>
            <a:r>
              <a:rPr lang="es-ES" sz="1800" dirty="0"/>
              <a:t>El sistema de etiquetado que se utiliza en las tuberías que contengan sustancias peligrosas presentes en las áreas de trabajo de los empleados.</a:t>
            </a:r>
          </a:p>
          <a:p>
            <a:pPr marL="285750" lvl="0" indent="-285750">
              <a:buSzPts val="1600"/>
              <a:buFont typeface="Arial" panose="020B0604020202020204" pitchFamily="34" charset="0"/>
              <a:buChar char="•"/>
            </a:pPr>
            <a:r>
              <a:rPr lang="es-ES" sz="1800" dirty="0"/>
              <a:t>La información presentada en las hojas de datos de seguridad, incluido el orden de la información.</a:t>
            </a:r>
          </a:p>
          <a:p>
            <a:pPr marL="285750" lvl="0" indent="-285750">
              <a:buSzPts val="1600"/>
              <a:buFont typeface="Arial" panose="020B0604020202020204" pitchFamily="34" charset="0"/>
              <a:buChar char="•"/>
            </a:pPr>
            <a:r>
              <a:rPr lang="es-ES" sz="1800" dirty="0"/>
              <a:t>Cómo los empleados pueden obtener y utilizar la información de las hojas de datos de seguridad.</a:t>
            </a:r>
            <a:endParaRPr sz="1800" i="0" u="none" strike="noStrike" cap="none" dirty="0">
              <a:solidFill>
                <a:schemeClr val="dk1"/>
              </a:solidFill>
              <a:latin typeface="+mj-lt"/>
              <a:ea typeface="Calibri"/>
              <a:cs typeface="Calibri"/>
              <a:sym typeface="Calibri"/>
            </a:endParaRPr>
          </a:p>
        </p:txBody>
      </p:sp>
      <p:pic>
        <p:nvPicPr>
          <p:cNvPr id="3" name="Picture 2">
            <a:extLst>
              <a:ext uri="{FF2B5EF4-FFF2-40B4-BE49-F238E27FC236}">
                <a16:creationId xmlns:a16="http://schemas.microsoft.com/office/drawing/2014/main" id="{B7DB424A-1CE5-4FCB-B99C-2E1F0286A0E5}"/>
              </a:ext>
            </a:extLst>
          </p:cNvPr>
          <p:cNvPicPr>
            <a:picLocks noChangeAspect="1"/>
          </p:cNvPicPr>
          <p:nvPr/>
        </p:nvPicPr>
        <p:blipFill>
          <a:blip r:embed="rId3"/>
          <a:stretch>
            <a:fillRect/>
          </a:stretch>
        </p:blipFill>
        <p:spPr>
          <a:xfrm>
            <a:off x="5921101" y="5943835"/>
            <a:ext cx="6274351" cy="892257"/>
          </a:xfrm>
          <a:prstGeom prst="rect">
            <a:avLst/>
          </a:prstGeom>
        </p:spPr>
      </p:pic>
      <p:pic>
        <p:nvPicPr>
          <p:cNvPr id="5" name="Picture 4">
            <a:extLst>
              <a:ext uri="{FF2B5EF4-FFF2-40B4-BE49-F238E27FC236}">
                <a16:creationId xmlns:a16="http://schemas.microsoft.com/office/drawing/2014/main" id="{10EBE0D7-DACD-4DB0-948D-87018C910A8C}"/>
              </a:ext>
            </a:extLst>
          </p:cNvPr>
          <p:cNvPicPr>
            <a:picLocks noChangeAspect="1"/>
          </p:cNvPicPr>
          <p:nvPr/>
        </p:nvPicPr>
        <p:blipFill>
          <a:blip r:embed="rId4"/>
          <a:stretch>
            <a:fillRect/>
          </a:stretch>
        </p:blipFill>
        <p:spPr>
          <a:xfrm>
            <a:off x="565" y="0"/>
            <a:ext cx="5426761" cy="5829295"/>
          </a:xfrm>
          <a:prstGeom prst="rect">
            <a:avLst/>
          </a:prstGeom>
        </p:spPr>
      </p:pic>
      <p:sp>
        <p:nvSpPr>
          <p:cNvPr id="8" name="Google Shape;102;p2">
            <a:extLst>
              <a:ext uri="{FF2B5EF4-FFF2-40B4-BE49-F238E27FC236}">
                <a16:creationId xmlns:a16="http://schemas.microsoft.com/office/drawing/2014/main" id="{423AFAF1-0930-485B-9C07-6FE3E73F656D}"/>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capacitación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182920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2554505"/>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¿Quién puede capacitar a los empleados?</a:t>
            </a:r>
            <a:r>
              <a:rPr lang="en-US" sz="3600" b="0" i="0" u="sng" strike="noStrike" cap="none" dirty="0">
                <a:solidFill>
                  <a:schemeClr val="dk1"/>
                </a:solidFill>
                <a:latin typeface="+mj-lt"/>
                <a:ea typeface="Calibri"/>
                <a:cs typeface="Calibri"/>
                <a:sym typeface="Calibri"/>
              </a:rPr>
              <a:t> </a:t>
            </a:r>
            <a:endParaRPr sz="3600" b="0" i="0" u="none" strike="noStrike" cap="none" dirty="0">
              <a:solidFill>
                <a:schemeClr val="dk1"/>
              </a:solidFill>
              <a:latin typeface="+mj-lt"/>
              <a:ea typeface="Calibri"/>
              <a:cs typeface="Calibri"/>
              <a:sym typeface="Calibri"/>
            </a:endParaRPr>
          </a:p>
          <a:p>
            <a:pPr lvl="0">
              <a:buSzPts val="1600"/>
            </a:pPr>
            <a:endParaRPr lang="en-US" sz="1600" dirty="0">
              <a:solidFill>
                <a:schemeClr val="dk1"/>
              </a:solidFill>
              <a:latin typeface="+mj-lt"/>
              <a:ea typeface="Calibri"/>
              <a:cs typeface="Calibri"/>
              <a:sym typeface="Calibri"/>
            </a:endParaRPr>
          </a:p>
          <a:p>
            <a:pPr lvl="0">
              <a:buSzPts val="1600"/>
            </a:pPr>
            <a:r>
              <a:rPr lang="en-US" sz="1800" dirty="0"/>
              <a:t>E</a:t>
            </a:r>
            <a:r>
              <a:rPr lang="es-ES" sz="1800" dirty="0"/>
              <a:t>lija una persona que comprenda los temas de capacitación requeridos y que cuente con las habilidades para dirigir la capacitación de forma que los empleados puedan comprender.</a:t>
            </a:r>
          </a:p>
        </p:txBody>
      </p:sp>
      <p:pic>
        <p:nvPicPr>
          <p:cNvPr id="3" name="Picture 2">
            <a:extLst>
              <a:ext uri="{FF2B5EF4-FFF2-40B4-BE49-F238E27FC236}">
                <a16:creationId xmlns:a16="http://schemas.microsoft.com/office/drawing/2014/main" id="{B7DB424A-1CE5-4FCB-B99C-2E1F0286A0E5}"/>
              </a:ext>
            </a:extLst>
          </p:cNvPr>
          <p:cNvPicPr>
            <a:picLocks noChangeAspect="1"/>
          </p:cNvPicPr>
          <p:nvPr/>
        </p:nvPicPr>
        <p:blipFill>
          <a:blip r:embed="rId3"/>
          <a:stretch>
            <a:fillRect/>
          </a:stretch>
        </p:blipFill>
        <p:spPr>
          <a:xfrm>
            <a:off x="5921101" y="5943835"/>
            <a:ext cx="6274351" cy="892257"/>
          </a:xfrm>
          <a:prstGeom prst="rect">
            <a:avLst/>
          </a:prstGeom>
        </p:spPr>
      </p:pic>
      <p:pic>
        <p:nvPicPr>
          <p:cNvPr id="4" name="Picture 3">
            <a:extLst>
              <a:ext uri="{FF2B5EF4-FFF2-40B4-BE49-F238E27FC236}">
                <a16:creationId xmlns:a16="http://schemas.microsoft.com/office/drawing/2014/main" id="{323B5BFF-F6B0-410A-8BCD-4BE1077D6F9F}"/>
              </a:ext>
            </a:extLst>
          </p:cNvPr>
          <p:cNvPicPr>
            <a:picLocks noChangeAspect="1"/>
          </p:cNvPicPr>
          <p:nvPr/>
        </p:nvPicPr>
        <p:blipFill>
          <a:blip r:embed="rId4"/>
          <a:stretch>
            <a:fillRect/>
          </a:stretch>
        </p:blipFill>
        <p:spPr>
          <a:xfrm>
            <a:off x="11995" y="-1039"/>
            <a:ext cx="5487365" cy="5894395"/>
          </a:xfrm>
          <a:prstGeom prst="rect">
            <a:avLst/>
          </a:prstGeom>
        </p:spPr>
      </p:pic>
      <p:sp>
        <p:nvSpPr>
          <p:cNvPr id="8" name="Google Shape;102;p2">
            <a:extLst>
              <a:ext uri="{FF2B5EF4-FFF2-40B4-BE49-F238E27FC236}">
                <a16:creationId xmlns:a16="http://schemas.microsoft.com/office/drawing/2014/main" id="{9DC6855C-DEB8-41D3-ADA1-D9884774C363}"/>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capacitación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140740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4770496"/>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Muestras del formulario de capacitación</a:t>
            </a:r>
            <a:endParaRPr lang="en-US" sz="3600" b="0" i="0" u="none" strike="noStrike" cap="none" dirty="0">
              <a:solidFill>
                <a:schemeClr val="dk1"/>
              </a:solidFill>
              <a:latin typeface="+mj-lt"/>
              <a:ea typeface="Calibri"/>
              <a:cs typeface="Calibri"/>
              <a:sym typeface="Calibri"/>
            </a:endParaRPr>
          </a:p>
          <a:p>
            <a:pPr lvl="0">
              <a:buSzPts val="1600"/>
            </a:pPr>
            <a:endParaRPr lang="en-US" sz="1600" dirty="0">
              <a:solidFill>
                <a:schemeClr val="dk1"/>
              </a:solidFill>
              <a:latin typeface="+mj-lt"/>
              <a:ea typeface="Calibri"/>
              <a:cs typeface="Calibri"/>
              <a:sym typeface="Calibri"/>
            </a:endParaRPr>
          </a:p>
          <a:p>
            <a:pPr lvl="0">
              <a:buSzPts val="1600"/>
            </a:pPr>
            <a:r>
              <a:rPr lang="es-ES" sz="1800" dirty="0"/>
              <a:t>Haga clic en los siguientes enlaces para abrir las muestras de los formularios de registro de capacitación del empleado:</a:t>
            </a:r>
          </a:p>
          <a:p>
            <a:pPr lvl="0">
              <a:buSzPts val="1600"/>
            </a:pPr>
            <a:endParaRPr lang="es-ES" sz="1800" dirty="0"/>
          </a:p>
          <a:p>
            <a:pPr lvl="0">
              <a:buSzPts val="1600"/>
            </a:pPr>
            <a:r>
              <a:rPr lang="es-ES" sz="1800" dirty="0">
                <a:hlinkClick r:id="rId3"/>
              </a:rPr>
              <a:t>Versión en inglés</a:t>
            </a:r>
            <a:r>
              <a:rPr lang="es-ES" sz="1800" baseline="30000" dirty="0"/>
              <a:t>(2)</a:t>
            </a:r>
          </a:p>
          <a:p>
            <a:pPr lvl="0">
              <a:buSzPts val="1600"/>
            </a:pPr>
            <a:endParaRPr lang="es-ES" sz="1800" dirty="0"/>
          </a:p>
          <a:p>
            <a:pPr lvl="0">
              <a:buSzPts val="1600"/>
            </a:pPr>
            <a:r>
              <a:rPr lang="es-ES" sz="1800" dirty="0">
                <a:hlinkClick r:id="rId4"/>
              </a:rPr>
              <a:t>Versión en español</a:t>
            </a:r>
            <a:r>
              <a:rPr lang="es-ES" sz="1800" baseline="30000" dirty="0"/>
              <a:t>(3)</a:t>
            </a:r>
          </a:p>
          <a:p>
            <a:pPr lvl="0">
              <a:buSzPts val="1600"/>
            </a:pPr>
            <a:endParaRPr lang="es-ES" sz="1800" dirty="0"/>
          </a:p>
          <a:p>
            <a:pPr lvl="0">
              <a:buSzPts val="1600"/>
            </a:pPr>
            <a:endParaRPr lang="es-ES" sz="1800" dirty="0"/>
          </a:p>
          <a:p>
            <a:pPr lvl="0">
              <a:buSzPts val="1600"/>
            </a:pPr>
            <a:r>
              <a:rPr lang="es-ES" sz="1800" dirty="0"/>
              <a:t>Aunque la norma de Comunicación de Riesgos no exige registros escritos de la capacitación, estos formularios resultan útiles para algunos empleadores</a:t>
            </a:r>
            <a:endParaRPr sz="1800" i="0" u="none" strike="noStrike" cap="none" dirty="0">
              <a:solidFill>
                <a:schemeClr val="dk1"/>
              </a:solidFill>
              <a:latin typeface="+mj-lt"/>
              <a:ea typeface="Calibri"/>
              <a:cs typeface="Calibri"/>
              <a:sym typeface="Calibri"/>
            </a:endParaRPr>
          </a:p>
        </p:txBody>
      </p:sp>
      <p:pic>
        <p:nvPicPr>
          <p:cNvPr id="3" name="Picture 2">
            <a:extLst>
              <a:ext uri="{FF2B5EF4-FFF2-40B4-BE49-F238E27FC236}">
                <a16:creationId xmlns:a16="http://schemas.microsoft.com/office/drawing/2014/main" id="{B7DB424A-1CE5-4FCB-B99C-2E1F0286A0E5}"/>
              </a:ext>
            </a:extLst>
          </p:cNvPr>
          <p:cNvPicPr>
            <a:picLocks noChangeAspect="1"/>
          </p:cNvPicPr>
          <p:nvPr/>
        </p:nvPicPr>
        <p:blipFill>
          <a:blip r:embed="rId5"/>
          <a:stretch>
            <a:fillRect/>
          </a:stretch>
        </p:blipFill>
        <p:spPr>
          <a:xfrm>
            <a:off x="5921101" y="5943835"/>
            <a:ext cx="6274351" cy="892257"/>
          </a:xfrm>
          <a:prstGeom prst="rect">
            <a:avLst/>
          </a:prstGeom>
        </p:spPr>
      </p:pic>
      <p:sp>
        <p:nvSpPr>
          <p:cNvPr id="8" name="Google Shape;102;p2">
            <a:extLst>
              <a:ext uri="{FF2B5EF4-FFF2-40B4-BE49-F238E27FC236}">
                <a16:creationId xmlns:a16="http://schemas.microsoft.com/office/drawing/2014/main" id="{B1055BF7-0C49-4E58-94E7-93FB8C75DBBF}"/>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capacitación</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748D3889-815E-44A5-95DD-5BB5CB0C4422}"/>
              </a:ext>
            </a:extLst>
          </p:cNvPr>
          <p:cNvPicPr>
            <a:picLocks noChangeAspect="1"/>
          </p:cNvPicPr>
          <p:nvPr/>
        </p:nvPicPr>
        <p:blipFill>
          <a:blip r:embed="rId6"/>
          <a:stretch>
            <a:fillRect/>
          </a:stretch>
        </p:blipFill>
        <p:spPr>
          <a:xfrm>
            <a:off x="0" y="120316"/>
            <a:ext cx="5317427" cy="5711851"/>
          </a:xfrm>
          <a:prstGeom prst="rect">
            <a:avLst/>
          </a:prstGeom>
        </p:spPr>
      </p:pic>
    </p:spTree>
    <p:extLst>
      <p:ext uri="{BB962C8B-B14F-4D97-AF65-F5344CB8AC3E}">
        <p14:creationId xmlns:p14="http://schemas.microsoft.com/office/powerpoint/2010/main" val="30526014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1" name="Google Shape;161;gb3e8f5dbd0_0_9"/>
          <p:cNvSpPr txBox="1"/>
          <p:nvPr/>
        </p:nvSpPr>
        <p:spPr>
          <a:xfrm>
            <a:off x="0" y="0"/>
            <a:ext cx="11931000" cy="5852702"/>
          </a:xfrm>
          <a:prstGeom prst="rect">
            <a:avLst/>
          </a:prstGeom>
          <a:noFill/>
          <a:ln>
            <a:noFill/>
          </a:ln>
        </p:spPr>
        <p:txBody>
          <a:bodyPr spcFirstLastPara="1" wrap="square" lIns="91425" tIns="45700" rIns="91425" bIns="45700" anchor="t" anchorCtr="0">
            <a:noAutofit/>
          </a:bodyPr>
          <a:lstStyle/>
          <a:p>
            <a:pPr algn="ctr">
              <a:buClr>
                <a:schemeClr val="dk1"/>
              </a:buClr>
              <a:buSzPts val="3600"/>
            </a:pPr>
            <a:r>
              <a:rPr lang="en-US" sz="3600" u="sng" dirty="0" err="1">
                <a:solidFill>
                  <a:schemeClr val="dk1"/>
                </a:solidFill>
                <a:ea typeface="Calibri"/>
                <a:cs typeface="Calibri"/>
                <a:sym typeface="Calibri"/>
              </a:rPr>
              <a:t>Discusión</a:t>
            </a:r>
            <a:r>
              <a:rPr lang="en-US" sz="3600" u="sng" dirty="0">
                <a:solidFill>
                  <a:schemeClr val="dk1"/>
                </a:solidFill>
                <a:ea typeface="Calibri"/>
                <a:cs typeface="Calibri"/>
                <a:sym typeface="Calibri"/>
              </a:rPr>
              <a:t> para la </a:t>
            </a:r>
            <a:r>
              <a:rPr lang="en-US" sz="3600" u="sng" dirty="0" err="1">
                <a:solidFill>
                  <a:schemeClr val="dk1"/>
                </a:solidFill>
                <a:ea typeface="Calibri"/>
                <a:cs typeface="Calibri"/>
                <a:sym typeface="Calibri"/>
              </a:rPr>
              <a:t>clase</a:t>
            </a:r>
            <a:endParaRPr lang="en-US" sz="1800" dirty="0">
              <a:solidFill>
                <a:schemeClr val="dk1"/>
              </a:solidFill>
              <a:ea typeface="Calibri"/>
              <a:cs typeface="Calibri"/>
              <a:sym typeface="Calibri"/>
            </a:endParaRPr>
          </a:p>
          <a:p>
            <a:pPr lvl="0">
              <a:buClr>
                <a:schemeClr val="dk1"/>
              </a:buClr>
              <a:buSzPts val="3600"/>
            </a:pPr>
            <a:br>
              <a:rPr lang="en-US" sz="1800" dirty="0">
                <a:solidFill>
                  <a:schemeClr val="dk1"/>
                </a:solidFill>
                <a:latin typeface="+mj-lt"/>
                <a:ea typeface="Calibri"/>
                <a:cs typeface="Calibri"/>
                <a:sym typeface="Calibri"/>
              </a:rPr>
            </a:br>
            <a:r>
              <a:rPr lang="es-ES" sz="1800" dirty="0">
                <a:solidFill>
                  <a:schemeClr val="dk1"/>
                </a:solidFill>
                <a:ea typeface="Calibri"/>
                <a:cs typeface="Calibri"/>
                <a:sym typeface="Calibri"/>
              </a:rPr>
              <a:t>Aproveche esta oportunidad para hacer/responder preguntas sobre el módulo anterior y para resumir las direcciones de los enlaces web discutidos en el módulo</a:t>
            </a:r>
            <a:r>
              <a:rPr lang="en-US" sz="1800" dirty="0">
                <a:solidFill>
                  <a:schemeClr val="dk1"/>
                </a:solidFill>
                <a:ea typeface="Calibri"/>
                <a:cs typeface="Calibri"/>
                <a:sym typeface="Calibri"/>
              </a:rPr>
              <a:t>. </a:t>
            </a:r>
          </a:p>
          <a:p>
            <a:pPr lvl="0">
              <a:buClr>
                <a:schemeClr val="dk1"/>
              </a:buClr>
              <a:buSzPts val="3600"/>
            </a:pPr>
            <a:endParaRPr lang="en-US" sz="1800" u="sng" dirty="0">
              <a:solidFill>
                <a:schemeClr val="dk1"/>
              </a:solidFill>
              <a:latin typeface="+mj-lt"/>
              <a:ea typeface="Calibri"/>
              <a:cs typeface="Calibri"/>
              <a:sym typeface="Calibri"/>
            </a:endParaRPr>
          </a:p>
          <a:p>
            <a:pPr lvl="0" algn="ctr">
              <a:buClr>
                <a:schemeClr val="dk1"/>
              </a:buClr>
              <a:buSzPts val="3600"/>
            </a:pPr>
            <a:r>
              <a:rPr lang="en-US" sz="3200" u="sng" dirty="0" err="1">
                <a:solidFill>
                  <a:schemeClr val="dk1"/>
                </a:solidFill>
                <a:latin typeface="+mj-lt"/>
                <a:ea typeface="Calibri"/>
                <a:cs typeface="Calibri"/>
                <a:sym typeface="Calibri"/>
              </a:rPr>
              <a:t>Recursos</a:t>
            </a:r>
            <a:r>
              <a:rPr lang="en-US" sz="3200" u="sng" dirty="0">
                <a:solidFill>
                  <a:schemeClr val="dk1"/>
                </a:solidFill>
                <a:latin typeface="+mj-lt"/>
                <a:ea typeface="Calibri"/>
                <a:cs typeface="Calibri"/>
                <a:sym typeface="Calibri"/>
              </a:rPr>
              <a:t> del </a:t>
            </a:r>
            <a:r>
              <a:rPr lang="en-US" sz="3200" u="sng" dirty="0" err="1">
                <a:solidFill>
                  <a:schemeClr val="dk1"/>
                </a:solidFill>
                <a:latin typeface="+mj-lt"/>
                <a:ea typeface="Calibri"/>
                <a:cs typeface="Calibri"/>
                <a:sym typeface="Calibri"/>
              </a:rPr>
              <a:t>Módulo</a:t>
            </a:r>
            <a:r>
              <a:rPr lang="en-US" sz="3200" u="sng" dirty="0">
                <a:solidFill>
                  <a:schemeClr val="dk1"/>
                </a:solidFill>
                <a:latin typeface="+mj-lt"/>
                <a:ea typeface="Calibri"/>
                <a:cs typeface="Calibri"/>
                <a:sym typeface="Calibri"/>
              </a:rPr>
              <a:t> 6</a:t>
            </a:r>
            <a:br>
              <a:rPr lang="en-US" sz="3200" u="sng" dirty="0">
                <a:solidFill>
                  <a:schemeClr val="dk1"/>
                </a:solidFill>
                <a:latin typeface="+mj-lt"/>
                <a:ea typeface="Calibri"/>
                <a:cs typeface="Calibri"/>
                <a:sym typeface="Calibri"/>
              </a:rPr>
            </a:br>
            <a:endParaRPr lang="en-US" b="0" i="0" u="none" strike="noStrike" cap="none" dirty="0">
              <a:solidFill>
                <a:schemeClr val="dk1"/>
              </a:solidFill>
              <a:latin typeface="+mj-lt"/>
              <a:ea typeface="Calibri"/>
              <a:cs typeface="Calibri"/>
              <a:sym typeface="Calibri"/>
            </a:endParaRPr>
          </a:p>
          <a:p>
            <a:pPr marL="342900" lvl="0" indent="-342900">
              <a:buSzPts val="1800"/>
              <a:buAutoNum type="arabicParenR"/>
            </a:pPr>
            <a:r>
              <a:rPr lang="en-US" dirty="0">
                <a:latin typeface="+mj-lt"/>
                <a:hlinkClick r:id="rId3"/>
              </a:rPr>
              <a:t>http://osha.oregon.gov/OSHARules/div2/div2Z-1200-haz-com.pdf</a:t>
            </a:r>
            <a:endParaRPr lang="en-US" dirty="0">
              <a:latin typeface="+mj-lt"/>
            </a:endParaRPr>
          </a:p>
          <a:p>
            <a:pPr marL="342900" lvl="0" indent="-342900">
              <a:buSzPts val="1800"/>
              <a:buAutoNum type="arabicParenR"/>
            </a:pPr>
            <a:r>
              <a:rPr lang="en-US" dirty="0">
                <a:solidFill>
                  <a:schemeClr val="dk1"/>
                </a:solidFill>
                <a:latin typeface="+mj-lt"/>
                <a:ea typeface="Calibri"/>
                <a:cs typeface="Calibri"/>
                <a:sym typeface="Calibri"/>
              </a:rPr>
              <a:t>English form: </a:t>
            </a:r>
            <a:r>
              <a:rPr lang="en-US" dirty="0">
                <a:latin typeface="+mj-lt"/>
                <a:hlinkClick r:id="rId4"/>
              </a:rPr>
              <a:t>https://osha.oregon.gov/OSHAPubs/pubform/hazcom-training-record-example-english.pdf</a:t>
            </a:r>
            <a:endParaRPr lang="en-US" dirty="0">
              <a:solidFill>
                <a:schemeClr val="dk1"/>
              </a:solidFill>
              <a:latin typeface="+mj-lt"/>
              <a:ea typeface="Calibri"/>
              <a:cs typeface="Calibri"/>
              <a:sym typeface="Calibri"/>
            </a:endParaRPr>
          </a:p>
          <a:p>
            <a:pPr marL="342900" lvl="0" indent="-342900">
              <a:buSzPts val="1800"/>
              <a:buAutoNum type="arabicParenR"/>
            </a:pPr>
            <a:r>
              <a:rPr lang="en-US" dirty="0">
                <a:solidFill>
                  <a:schemeClr val="dk1"/>
                </a:solidFill>
                <a:latin typeface="+mj-lt"/>
                <a:ea typeface="Calibri"/>
                <a:cs typeface="Calibri"/>
                <a:sym typeface="Calibri"/>
              </a:rPr>
              <a:t>Spanish form: </a:t>
            </a:r>
            <a:r>
              <a:rPr lang="en-US" dirty="0">
                <a:solidFill>
                  <a:schemeClr val="dk1"/>
                </a:solidFill>
                <a:latin typeface="+mj-lt"/>
                <a:ea typeface="Calibri"/>
                <a:cs typeface="Calibri"/>
                <a:sym typeface="Calibri"/>
                <a:hlinkClick r:id="rId5"/>
              </a:rPr>
              <a:t>https://osha.oregon.gov/OSHAPubs/pubform/hazcom-training-record-example-spanish.pdf</a:t>
            </a:r>
            <a:endParaRPr lang="en-US" dirty="0">
              <a:solidFill>
                <a:schemeClr val="dk1"/>
              </a:solidFill>
              <a:latin typeface="+mj-lt"/>
              <a:ea typeface="Calibri"/>
              <a:cs typeface="Calibri"/>
              <a:sym typeface="Calibri"/>
            </a:endParaRPr>
          </a:p>
          <a:p>
            <a:pPr marL="342900" lvl="0" indent="-342900">
              <a:buSzPts val="1800"/>
              <a:buAutoNum type="arabicParenR"/>
            </a:pPr>
            <a:endParaRPr lang="en-US" sz="1800" dirty="0">
              <a:solidFill>
                <a:schemeClr val="dk1"/>
              </a:solidFill>
              <a:latin typeface="Calibri"/>
              <a:ea typeface="Calibri"/>
              <a:cs typeface="Calibri"/>
              <a:sym typeface="Calibri"/>
            </a:endParaRPr>
          </a:p>
        </p:txBody>
      </p:sp>
      <p:pic>
        <p:nvPicPr>
          <p:cNvPr id="11" name="Picture 10">
            <a:extLst>
              <a:ext uri="{FF2B5EF4-FFF2-40B4-BE49-F238E27FC236}">
                <a16:creationId xmlns:a16="http://schemas.microsoft.com/office/drawing/2014/main" id="{C28AD4E3-F65E-41CB-9D1D-16C80D2B4001}"/>
              </a:ext>
            </a:extLst>
          </p:cNvPr>
          <p:cNvPicPr>
            <a:picLocks noChangeAspect="1"/>
          </p:cNvPicPr>
          <p:nvPr/>
        </p:nvPicPr>
        <p:blipFill>
          <a:blip r:embed="rId6"/>
          <a:stretch>
            <a:fillRect/>
          </a:stretch>
        </p:blipFill>
        <p:spPr>
          <a:xfrm>
            <a:off x="5921101" y="5909545"/>
            <a:ext cx="6274351" cy="892257"/>
          </a:xfrm>
          <a:prstGeom prst="rect">
            <a:avLst/>
          </a:prstGeom>
        </p:spPr>
      </p:pic>
      <p:sp>
        <p:nvSpPr>
          <p:cNvPr id="7" name="Google Shape;102;p2">
            <a:extLst>
              <a:ext uri="{FF2B5EF4-FFF2-40B4-BE49-F238E27FC236}">
                <a16:creationId xmlns:a16="http://schemas.microsoft.com/office/drawing/2014/main" id="{2C442E91-02B6-4FC2-84D1-B831DDE63A6E}"/>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capacitación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18700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2880"/>
            <a:ext cx="6274351" cy="4678163"/>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Los peligros no clasificados de otro modo</a:t>
            </a:r>
          </a:p>
          <a:p>
            <a:endParaRPr lang="en-US" sz="1800" dirty="0"/>
          </a:p>
          <a:p>
            <a:r>
              <a:rPr lang="es-ES" sz="1600" dirty="0"/>
              <a:t>Los peligros no clasificados de otro modo (HNOC) describen los efectos adversos físicos o en la salud basados en la evidencia científica, que actualmente no cumplen con los criterios especificados de la agencia federal OSHA para una clase de peligro físico o peligro para la salud. Esto no extiende la cobertura a los efectos adversos físicos y en la salud para los cuales existe una clase de riesgo, pero el efecto cae por debajo del límite del valor de corte/concentración de la clase de peligro o se encuentra en una categoría de peligro de la GHS que no ha sido adoptada por OSHA (p. ej., la Categoría 5 de toxicidad aguda). No es necesario comunicar los peligros en una etiqueta, pero se lo debe hacer en la Sección 2, Identificación de peligros, de su hoja de datos de seguridad.</a:t>
            </a:r>
            <a:endParaRPr lang="en-US" sz="28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7" name="Picture 6">
            <a:extLst>
              <a:ext uri="{FF2B5EF4-FFF2-40B4-BE49-F238E27FC236}">
                <a16:creationId xmlns:a16="http://schemas.microsoft.com/office/drawing/2014/main" id="{C53B5C76-1136-403E-9FE8-3A5B51AD52A9}"/>
              </a:ext>
            </a:extLst>
          </p:cNvPr>
          <p:cNvPicPr>
            <a:picLocks noChangeAspect="1"/>
          </p:cNvPicPr>
          <p:nvPr/>
        </p:nvPicPr>
        <p:blipFill>
          <a:blip r:embed="rId4"/>
          <a:stretch>
            <a:fillRect/>
          </a:stretch>
        </p:blipFill>
        <p:spPr>
          <a:xfrm>
            <a:off x="0" y="1753"/>
            <a:ext cx="5510177" cy="5918899"/>
          </a:xfrm>
          <a:prstGeom prst="rect">
            <a:avLst/>
          </a:prstGeom>
        </p:spPr>
      </p:pic>
      <p:sp>
        <p:nvSpPr>
          <p:cNvPr id="8" name="Google Shape;102;p2">
            <a:extLst>
              <a:ext uri="{FF2B5EF4-FFF2-40B4-BE49-F238E27FC236}">
                <a16:creationId xmlns:a16="http://schemas.microsoft.com/office/drawing/2014/main" id="{524B282A-1F42-43D4-B793-58A861A7F512}"/>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9164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
          <p:cNvSpPr txBox="1"/>
          <p:nvPr/>
        </p:nvSpPr>
        <p:spPr>
          <a:xfrm>
            <a:off x="-566651" y="3569317"/>
            <a:ext cx="13325302" cy="769441"/>
          </a:xfrm>
          <a:prstGeom prst="rect">
            <a:avLst/>
          </a:prstGeom>
          <a:noFill/>
          <a:ln>
            <a:noFill/>
          </a:ln>
        </p:spPr>
        <p:txBody>
          <a:bodyPr spcFirstLastPara="1" wrap="square" lIns="91425" tIns="45700" rIns="91425" bIns="45700" anchor="t" anchorCtr="0">
            <a:spAutoFit/>
          </a:bodyPr>
          <a:lstStyle/>
          <a:p>
            <a:pPr lvl="0" algn="ctr">
              <a:buSzPts val="4400"/>
            </a:pPr>
            <a:r>
              <a:rPr lang="en-US" sz="4400" b="1" dirty="0" err="1">
                <a:solidFill>
                  <a:schemeClr val="lt1"/>
                </a:solidFill>
                <a:latin typeface="Verdana"/>
                <a:ea typeface="Verdana"/>
                <a:cs typeface="Verdana"/>
                <a:sym typeface="Verdana"/>
              </a:rPr>
              <a:t>Módulo</a:t>
            </a:r>
            <a:r>
              <a:rPr lang="en-US" sz="4400" b="1" i="0" u="none" strike="noStrike" cap="none" dirty="0">
                <a:solidFill>
                  <a:schemeClr val="lt1"/>
                </a:solidFill>
                <a:latin typeface="Verdana"/>
                <a:ea typeface="Verdana"/>
                <a:cs typeface="Verdana"/>
                <a:sym typeface="Verdana"/>
              </a:rPr>
              <a:t> 7: </a:t>
            </a:r>
            <a:r>
              <a:rPr lang="en-US" sz="4400" b="1" i="1" dirty="0" err="1">
                <a:solidFill>
                  <a:schemeClr val="lt1"/>
                </a:solidFill>
                <a:latin typeface="Verdana"/>
                <a:ea typeface="Verdana"/>
                <a:cs typeface="Verdana"/>
                <a:sym typeface="Verdana"/>
              </a:rPr>
              <a:t>Programa</a:t>
            </a:r>
            <a:r>
              <a:rPr lang="en-US" sz="4400" b="1" i="1" dirty="0">
                <a:solidFill>
                  <a:schemeClr val="lt1"/>
                </a:solidFill>
                <a:latin typeface="Verdana"/>
                <a:ea typeface="Verdana"/>
                <a:cs typeface="Verdana"/>
                <a:sym typeface="Verdana"/>
              </a:rPr>
              <a:t> </a:t>
            </a:r>
            <a:r>
              <a:rPr lang="en-US" sz="4400" b="1" i="1" dirty="0" err="1">
                <a:solidFill>
                  <a:schemeClr val="lt1"/>
                </a:solidFill>
                <a:latin typeface="Verdana"/>
                <a:ea typeface="Verdana"/>
                <a:cs typeface="Verdana"/>
                <a:sym typeface="Verdana"/>
              </a:rPr>
              <a:t>escrito</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
        <p:nvSpPr>
          <p:cNvPr id="9" name="Google Shape;93;p1">
            <a:extLst>
              <a:ext uri="{FF2B5EF4-FFF2-40B4-BE49-F238E27FC236}">
                <a16:creationId xmlns:a16="http://schemas.microsoft.com/office/drawing/2014/main" id="{4E30F964-5928-4E17-AFCA-2B9D814C20FE}"/>
              </a:ext>
            </a:extLst>
          </p:cNvPr>
          <p:cNvSpPr txBox="1"/>
          <p:nvPr/>
        </p:nvSpPr>
        <p:spPr>
          <a:xfrm>
            <a:off x="-1" y="2799876"/>
            <a:ext cx="12192001"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err="1">
                <a:solidFill>
                  <a:schemeClr val="lt1"/>
                </a:solidFill>
                <a:latin typeface="Verdana"/>
                <a:ea typeface="Verdana"/>
                <a:cs typeface="Verdana"/>
                <a:sym typeface="Verdana"/>
              </a:rPr>
              <a:t>Comunicación</a:t>
            </a:r>
            <a:r>
              <a:rPr lang="en-US" sz="4000" b="1" dirty="0">
                <a:solidFill>
                  <a:schemeClr val="lt1"/>
                </a:solidFill>
                <a:latin typeface="Verdana"/>
                <a:ea typeface="Verdana"/>
                <a:cs typeface="Verdana"/>
                <a:sym typeface="Verdana"/>
              </a:rPr>
              <a:t> de </a:t>
            </a:r>
            <a:r>
              <a:rPr lang="en-US" sz="4000" b="1" dirty="0" err="1">
                <a:solidFill>
                  <a:schemeClr val="lt1"/>
                </a:solidFill>
                <a:latin typeface="Verdana"/>
                <a:ea typeface="Verdana"/>
                <a:cs typeface="Verdana"/>
                <a:sym typeface="Verdana"/>
              </a:rPr>
              <a:t>Riesgos</a:t>
            </a:r>
            <a:endParaRPr sz="4000" b="1" i="0" u="none" strike="noStrike" cap="none" dirty="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36920406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3662501"/>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ea typeface="Calibri"/>
                <a:cs typeface="Calibri"/>
                <a:sym typeface="Calibri"/>
              </a:rPr>
              <a:t>Introducción</a:t>
            </a:r>
            <a:r>
              <a:rPr lang="en-US" sz="3600" u="sng" dirty="0">
                <a:solidFill>
                  <a:schemeClr val="dk1"/>
                </a:solidFill>
                <a:ea typeface="Calibri"/>
                <a:cs typeface="Calibri"/>
                <a:sym typeface="Calibri"/>
              </a:rPr>
              <a:t> </a:t>
            </a:r>
            <a:r>
              <a:rPr lang="en-US" sz="3600" u="sng" dirty="0" err="1">
                <a:solidFill>
                  <a:schemeClr val="dk1"/>
                </a:solidFill>
                <a:ea typeface="Calibri"/>
                <a:cs typeface="Calibri"/>
                <a:sym typeface="Calibri"/>
              </a:rPr>
              <a:t>Módulo</a:t>
            </a:r>
            <a:r>
              <a:rPr lang="en-US" sz="3600" u="sng" dirty="0">
                <a:solidFill>
                  <a:schemeClr val="dk1"/>
                </a:solidFill>
                <a:ea typeface="Calibri"/>
                <a:cs typeface="Calibri"/>
                <a:sym typeface="Calibri"/>
              </a:rPr>
              <a:t> </a:t>
            </a:r>
            <a:r>
              <a:rPr lang="en-US" sz="3600" b="0" i="0" u="sng" strike="noStrike" cap="none" dirty="0">
                <a:solidFill>
                  <a:schemeClr val="dk1"/>
                </a:solidFill>
                <a:latin typeface="+mj-lt"/>
                <a:ea typeface="Calibri"/>
                <a:cs typeface="Calibri"/>
                <a:sym typeface="Calibri"/>
              </a:rPr>
              <a:t>7</a:t>
            </a:r>
            <a:endParaRPr lang="en-US" sz="3600" b="0" i="0" u="none" strike="noStrike" cap="none" dirty="0">
              <a:solidFill>
                <a:schemeClr val="dk1"/>
              </a:solidFill>
              <a:latin typeface="+mj-lt"/>
              <a:ea typeface="Calibri"/>
              <a:cs typeface="Calibri"/>
              <a:sym typeface="Calibri"/>
            </a:endParaRPr>
          </a:p>
          <a:p>
            <a:pPr lvl="0">
              <a:buSzPts val="1600"/>
            </a:pPr>
            <a:endParaRPr lang="en-US" sz="1600" dirty="0">
              <a:solidFill>
                <a:schemeClr val="dk1"/>
              </a:solidFill>
              <a:latin typeface="+mj-lt"/>
              <a:ea typeface="Calibri"/>
              <a:cs typeface="Calibri"/>
              <a:sym typeface="Calibri"/>
            </a:endParaRPr>
          </a:p>
          <a:p>
            <a:pPr lvl="0">
              <a:buSzPts val="1600"/>
            </a:pPr>
            <a:r>
              <a:rPr lang="es-ES" sz="1800" dirty="0"/>
              <a:t>A lo largo de este módulo, usted aprenderá sobre los siguientes temas:</a:t>
            </a:r>
          </a:p>
          <a:p>
            <a:pPr lvl="0">
              <a:buSzPts val="1600"/>
            </a:pPr>
            <a:endParaRPr lang="es-ES" sz="1800" dirty="0"/>
          </a:p>
          <a:p>
            <a:pPr lvl="0">
              <a:buSzPts val="1600"/>
            </a:pPr>
            <a:r>
              <a:rPr lang="es-ES" sz="1800" dirty="0"/>
              <a:t>Quién necesita un programa escrito de comunicación de riesgos.</a:t>
            </a:r>
          </a:p>
          <a:p>
            <a:pPr lvl="0">
              <a:buSzPts val="1600"/>
            </a:pPr>
            <a:r>
              <a:rPr lang="es-ES" sz="1800" dirty="0"/>
              <a:t>Las siete partes del programa escrito de comunicación de riesgos.</a:t>
            </a:r>
          </a:p>
          <a:p>
            <a:pPr lvl="0">
              <a:buSzPts val="1600"/>
            </a:pPr>
            <a:endParaRPr lang="es-ES" sz="1800" dirty="0"/>
          </a:p>
          <a:p>
            <a:pPr lvl="0">
              <a:buSzPts val="1600"/>
            </a:pPr>
            <a:r>
              <a:rPr lang="es-ES" sz="1800" dirty="0"/>
              <a:t>Le debería tomar alrededor de 10 minutos completar este módulo.</a:t>
            </a:r>
            <a:endParaRPr sz="1800" i="0" u="none" strike="noStrike" cap="none" dirty="0">
              <a:solidFill>
                <a:schemeClr val="dk1"/>
              </a:solidFill>
              <a:latin typeface="+mj-lt"/>
              <a:ea typeface="Calibri"/>
              <a:cs typeface="Calibri"/>
              <a:sym typeface="Calibri"/>
            </a:endParaRPr>
          </a:p>
        </p:txBody>
      </p:sp>
      <p:pic>
        <p:nvPicPr>
          <p:cNvPr id="10" name="Picture 9">
            <a:extLst>
              <a:ext uri="{FF2B5EF4-FFF2-40B4-BE49-F238E27FC236}">
                <a16:creationId xmlns:a16="http://schemas.microsoft.com/office/drawing/2014/main" id="{6A8784B5-66F6-44AC-AE84-DC2FB2E6D016}"/>
              </a:ext>
            </a:extLst>
          </p:cNvPr>
          <p:cNvPicPr>
            <a:picLocks noChangeAspect="1"/>
          </p:cNvPicPr>
          <p:nvPr/>
        </p:nvPicPr>
        <p:blipFill>
          <a:blip r:embed="rId4"/>
          <a:stretch>
            <a:fillRect/>
          </a:stretch>
        </p:blipFill>
        <p:spPr>
          <a:xfrm>
            <a:off x="-3339" y="4197"/>
            <a:ext cx="5482491" cy="5889159"/>
          </a:xfrm>
          <a:prstGeom prst="rect">
            <a:avLst/>
          </a:prstGeom>
        </p:spPr>
      </p:pic>
      <p:sp>
        <p:nvSpPr>
          <p:cNvPr id="8" name="Google Shape;102;p2">
            <a:extLst>
              <a:ext uri="{FF2B5EF4-FFF2-40B4-BE49-F238E27FC236}">
                <a16:creationId xmlns:a16="http://schemas.microsoft.com/office/drawing/2014/main" id="{BBD793E2-018F-4518-9480-48AA9733590A}"/>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7228868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4801274"/>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a:t>
            </a:r>
            <a:r>
              <a:rPr lang="en-US" sz="3600" u="sng" dirty="0" err="1">
                <a:solidFill>
                  <a:schemeClr val="dk1"/>
                </a:solidFill>
                <a:latin typeface="+mj-lt"/>
                <a:ea typeface="Calibri"/>
                <a:cs typeface="Calibri"/>
                <a:sym typeface="Calibri"/>
              </a:rPr>
              <a:t>Quién</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necesita</a:t>
            </a:r>
            <a:r>
              <a:rPr lang="en-US" sz="3600" u="sng" dirty="0">
                <a:solidFill>
                  <a:schemeClr val="dk1"/>
                </a:solidFill>
                <a:latin typeface="+mj-lt"/>
                <a:ea typeface="Calibri"/>
                <a:cs typeface="Calibri"/>
                <a:sym typeface="Calibri"/>
              </a:rPr>
              <a:t> un</a:t>
            </a:r>
          </a:p>
          <a:p>
            <a:pPr lvl="0" algn="ctr">
              <a:buSzPts val="4800"/>
            </a:pPr>
            <a:r>
              <a:rPr lang="en-US" sz="3600" u="sng" dirty="0" err="1">
                <a:solidFill>
                  <a:schemeClr val="dk1"/>
                </a:solidFill>
                <a:latin typeface="+mj-lt"/>
                <a:ea typeface="Calibri"/>
                <a:cs typeface="Calibri"/>
                <a:sym typeface="Calibri"/>
              </a:rPr>
              <a:t>programa</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escrito</a:t>
            </a:r>
            <a:r>
              <a:rPr lang="en-US" sz="3600" u="sng" dirty="0">
                <a:solidFill>
                  <a:schemeClr val="dk1"/>
                </a:solidFill>
                <a:latin typeface="+mj-lt"/>
                <a:ea typeface="Calibri"/>
                <a:cs typeface="Calibri"/>
                <a:sym typeface="Calibri"/>
              </a:rPr>
              <a:t>?</a:t>
            </a:r>
            <a:endParaRPr lang="en-US" sz="1600" dirty="0">
              <a:solidFill>
                <a:schemeClr val="dk1"/>
              </a:solidFill>
              <a:latin typeface="+mj-lt"/>
              <a:ea typeface="Calibri"/>
              <a:cs typeface="Calibri"/>
              <a:sym typeface="Calibri"/>
            </a:endParaRPr>
          </a:p>
          <a:p>
            <a:pPr lvl="0">
              <a:buSzPts val="1600"/>
            </a:pPr>
            <a:endParaRPr lang="es-ES" sz="1800" dirty="0"/>
          </a:p>
          <a:p>
            <a:pPr lvl="0">
              <a:buSzPts val="1600"/>
            </a:pPr>
            <a:r>
              <a:rPr lang="es-ES" sz="1800" dirty="0"/>
              <a:t>Los empleadores deben preparar un programa escrito de comunicación de riesgos si los empleados del lugar de trabajo utilizan productos químicos peligrosos o pueden estar expuestos a ellos. El programa debe ser propio de su lugar de trabajo.</a:t>
            </a:r>
          </a:p>
          <a:p>
            <a:pPr lvl="0">
              <a:buSzPts val="1600"/>
            </a:pPr>
            <a:endParaRPr lang="es-ES" sz="1800" dirty="0"/>
          </a:p>
          <a:p>
            <a:pPr lvl="0">
              <a:buSzPts val="1600"/>
            </a:pPr>
            <a:r>
              <a:rPr lang="es-ES" sz="1800" dirty="0"/>
              <a:t>Es mejor completar el programa escrito cuanto antes, ya que no hacerlo es una de las violaciones más citadas por </a:t>
            </a:r>
            <a:r>
              <a:rPr lang="es-ES" sz="1800" dirty="0" err="1"/>
              <a:t>Oregon</a:t>
            </a:r>
            <a:r>
              <a:rPr lang="es-ES" sz="1800" dirty="0"/>
              <a:t> OSHA.</a:t>
            </a:r>
          </a:p>
          <a:p>
            <a:pPr lvl="0">
              <a:buSzPts val="1600"/>
            </a:pPr>
            <a:endParaRPr lang="es-ES" sz="1800" dirty="0"/>
          </a:p>
          <a:p>
            <a:pPr lvl="0">
              <a:buSzPts val="1600"/>
            </a:pPr>
            <a:r>
              <a:rPr lang="es-ES" sz="1800" dirty="0"/>
              <a:t>Pero, lo que es más importante, el programa escrito sirve para la seguridad del trabajador.</a:t>
            </a:r>
            <a:endParaRPr sz="1800" i="0" u="none" strike="noStrike" cap="none" dirty="0">
              <a:solidFill>
                <a:schemeClr val="dk1"/>
              </a:solidFill>
              <a:latin typeface="+mj-lt"/>
              <a:ea typeface="Calibri"/>
              <a:cs typeface="Calibri"/>
              <a:sym typeface="Calibri"/>
            </a:endParaRPr>
          </a:p>
        </p:txBody>
      </p:sp>
      <p:pic>
        <p:nvPicPr>
          <p:cNvPr id="3" name="Picture 2">
            <a:extLst>
              <a:ext uri="{FF2B5EF4-FFF2-40B4-BE49-F238E27FC236}">
                <a16:creationId xmlns:a16="http://schemas.microsoft.com/office/drawing/2014/main" id="{DCC36630-0C10-4B1F-95BA-AE2D1634B670}"/>
              </a:ext>
            </a:extLst>
          </p:cNvPr>
          <p:cNvPicPr>
            <a:picLocks noChangeAspect="1"/>
          </p:cNvPicPr>
          <p:nvPr/>
        </p:nvPicPr>
        <p:blipFill>
          <a:blip r:embed="rId4"/>
          <a:stretch>
            <a:fillRect/>
          </a:stretch>
        </p:blipFill>
        <p:spPr>
          <a:xfrm>
            <a:off x="8184" y="0"/>
            <a:ext cx="5486398" cy="5893356"/>
          </a:xfrm>
          <a:prstGeom prst="rect">
            <a:avLst/>
          </a:prstGeom>
        </p:spPr>
      </p:pic>
      <p:sp>
        <p:nvSpPr>
          <p:cNvPr id="8" name="Google Shape;102;p2">
            <a:extLst>
              <a:ext uri="{FF2B5EF4-FFF2-40B4-BE49-F238E27FC236}">
                <a16:creationId xmlns:a16="http://schemas.microsoft.com/office/drawing/2014/main" id="{E4911330-ECFD-465E-B298-7C24BD9E9CCB}"/>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69754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5324494"/>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a:t>
            </a:r>
            <a:r>
              <a:rPr lang="en-US" sz="3600" u="sng" dirty="0" err="1">
                <a:solidFill>
                  <a:schemeClr val="dk1"/>
                </a:solidFill>
                <a:latin typeface="+mj-lt"/>
                <a:ea typeface="Calibri"/>
                <a:cs typeface="Calibri"/>
                <a:sym typeface="Calibri"/>
              </a:rPr>
              <a:t>Quién</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necesita</a:t>
            </a:r>
            <a:r>
              <a:rPr lang="en-US" sz="3600" u="sng" dirty="0">
                <a:solidFill>
                  <a:schemeClr val="dk1"/>
                </a:solidFill>
                <a:latin typeface="+mj-lt"/>
                <a:ea typeface="Calibri"/>
                <a:cs typeface="Calibri"/>
                <a:sym typeface="Calibri"/>
              </a:rPr>
              <a:t> un</a:t>
            </a:r>
          </a:p>
          <a:p>
            <a:pPr lvl="0" algn="ctr">
              <a:buSzPts val="4800"/>
            </a:pPr>
            <a:r>
              <a:rPr lang="en-US" sz="3600" u="sng" dirty="0" err="1">
                <a:solidFill>
                  <a:schemeClr val="dk1"/>
                </a:solidFill>
                <a:latin typeface="+mj-lt"/>
                <a:ea typeface="Calibri"/>
                <a:cs typeface="Calibri"/>
                <a:sym typeface="Calibri"/>
              </a:rPr>
              <a:t>programa</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escrito</a:t>
            </a:r>
            <a:r>
              <a:rPr lang="en-US" sz="3600" u="sng" dirty="0">
                <a:solidFill>
                  <a:schemeClr val="dk1"/>
                </a:solidFill>
                <a:latin typeface="+mj-lt"/>
                <a:ea typeface="Calibri"/>
                <a:cs typeface="Calibri"/>
                <a:sym typeface="Calibri"/>
              </a:rPr>
              <a:t>?</a:t>
            </a:r>
            <a:endParaRPr lang="en-US" sz="3600" b="0" i="0" u="none" strike="noStrike" cap="none" dirty="0">
              <a:solidFill>
                <a:schemeClr val="dk1"/>
              </a:solidFill>
              <a:latin typeface="+mj-lt"/>
              <a:ea typeface="Calibri"/>
              <a:cs typeface="Calibri"/>
              <a:sym typeface="Calibri"/>
            </a:endParaRPr>
          </a:p>
          <a:p>
            <a:pPr lvl="0">
              <a:buSzPts val="1600"/>
            </a:pPr>
            <a:endParaRPr lang="en-US" sz="1600" dirty="0">
              <a:solidFill>
                <a:schemeClr val="dk1"/>
              </a:solidFill>
              <a:latin typeface="+mj-lt"/>
              <a:ea typeface="Calibri"/>
              <a:cs typeface="Calibri"/>
              <a:sym typeface="Calibri"/>
            </a:endParaRPr>
          </a:p>
          <a:p>
            <a:pPr lvl="0">
              <a:buSzPts val="1600"/>
            </a:pPr>
            <a:r>
              <a:rPr lang="en-US" sz="1800" b="1" dirty="0" err="1"/>
              <a:t>Situación</a:t>
            </a:r>
            <a:r>
              <a:rPr lang="en-US" sz="1800" b="1" dirty="0"/>
              <a:t> de </a:t>
            </a:r>
            <a:r>
              <a:rPr lang="en-US" sz="1800" b="1" dirty="0" err="1"/>
              <a:t>ejemplo</a:t>
            </a:r>
            <a:r>
              <a:rPr lang="en-US" sz="1800" b="1" dirty="0"/>
              <a:t>:</a:t>
            </a:r>
            <a:r>
              <a:rPr lang="en-US" sz="1800" b="1" dirty="0">
                <a:latin typeface="+mj-lt"/>
              </a:rPr>
              <a:t> </a:t>
            </a:r>
            <a:r>
              <a:rPr lang="es-ES" sz="1800" dirty="0"/>
              <a:t>En junio de 2008, un maquinista estaba limpiando dos máquinas con solvente. Durante la limpieza de la segunda máquina, el trabajador presentó síntomas graves, entre ellos, falta de aire, mareos y pérdida de sensibilidad en las manos. Lo llevaron al hospital, donde permaneció dos noches. Los médicos informaron que había sufrido una neumonía química. La empresa fue citada debido a varias violaciones, incluidas las siguientes: Los empleadores deberán desarrollar, implementar y mantener en cada lugar de trabajo un programa escrito de comunicación de riesgos. El desarrollo de un programa escrito podría haber dado al empleador una oportunidad para evaluar este tipo de peligro y prevenir este tipo de lesión.</a:t>
            </a:r>
            <a:endParaRPr sz="1800" i="0" u="none" strike="noStrike" cap="none" dirty="0">
              <a:solidFill>
                <a:schemeClr val="dk1"/>
              </a:solidFill>
              <a:latin typeface="+mj-lt"/>
              <a:ea typeface="Calibri"/>
              <a:cs typeface="Calibri"/>
              <a:sym typeface="Calibri"/>
            </a:endParaRPr>
          </a:p>
        </p:txBody>
      </p:sp>
      <p:pic>
        <p:nvPicPr>
          <p:cNvPr id="3" name="Picture 2">
            <a:extLst>
              <a:ext uri="{FF2B5EF4-FFF2-40B4-BE49-F238E27FC236}">
                <a16:creationId xmlns:a16="http://schemas.microsoft.com/office/drawing/2014/main" id="{DCC36630-0C10-4B1F-95BA-AE2D1634B670}"/>
              </a:ext>
            </a:extLst>
          </p:cNvPr>
          <p:cNvPicPr>
            <a:picLocks noChangeAspect="1"/>
          </p:cNvPicPr>
          <p:nvPr/>
        </p:nvPicPr>
        <p:blipFill>
          <a:blip r:embed="rId4"/>
          <a:stretch>
            <a:fillRect/>
          </a:stretch>
        </p:blipFill>
        <p:spPr>
          <a:xfrm>
            <a:off x="8184" y="0"/>
            <a:ext cx="5486398" cy="5893356"/>
          </a:xfrm>
          <a:prstGeom prst="rect">
            <a:avLst/>
          </a:prstGeom>
        </p:spPr>
      </p:pic>
      <p:sp>
        <p:nvSpPr>
          <p:cNvPr id="8" name="Google Shape;102;p2">
            <a:extLst>
              <a:ext uri="{FF2B5EF4-FFF2-40B4-BE49-F238E27FC236}">
                <a16:creationId xmlns:a16="http://schemas.microsoft.com/office/drawing/2014/main" id="{F56FA8D4-03AE-4C5F-AA28-AC1A391755F3}"/>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556425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53244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a:solidFill>
                  <a:schemeClr val="dk1"/>
                </a:solidFill>
                <a:latin typeface="+mj-lt"/>
                <a:ea typeface="Calibri"/>
                <a:cs typeface="Calibri"/>
                <a:sym typeface="Calibri"/>
              </a:rPr>
              <a:t>Who Needs a Written Program?</a:t>
            </a:r>
            <a:endParaRPr lang="en-US" sz="3600" b="0" i="0" u="none" strike="noStrike" cap="none" dirty="0">
              <a:solidFill>
                <a:schemeClr val="dk1"/>
              </a:solidFill>
              <a:latin typeface="+mj-lt"/>
              <a:ea typeface="Calibri"/>
              <a:cs typeface="Calibri"/>
              <a:sym typeface="Calibri"/>
            </a:endParaRPr>
          </a:p>
          <a:p>
            <a:pPr lvl="0">
              <a:buSzPts val="1600"/>
            </a:pPr>
            <a:endParaRPr lang="en-US" sz="1600" dirty="0">
              <a:solidFill>
                <a:schemeClr val="dk1"/>
              </a:solidFill>
              <a:latin typeface="+mj-lt"/>
              <a:ea typeface="Calibri"/>
              <a:cs typeface="Calibri"/>
              <a:sym typeface="Calibri"/>
            </a:endParaRPr>
          </a:p>
          <a:p>
            <a:pPr lvl="0">
              <a:buSzPts val="1600"/>
            </a:pPr>
            <a:r>
              <a:rPr lang="en-US" sz="1800" b="1" dirty="0"/>
              <a:t>El </a:t>
            </a:r>
            <a:r>
              <a:rPr lang="en-US" sz="1800" b="1" dirty="0" err="1"/>
              <a:t>billete</a:t>
            </a:r>
            <a:r>
              <a:rPr lang="en-US" sz="1800" b="1" dirty="0"/>
              <a:t>:</a:t>
            </a:r>
            <a:r>
              <a:rPr lang="en-US" sz="1800" b="1" dirty="0">
                <a:latin typeface="+mj-lt"/>
              </a:rPr>
              <a:t> </a:t>
            </a:r>
            <a:r>
              <a:rPr lang="es-ES" sz="1800" dirty="0"/>
              <a:t>De las 4,366 citaciones emitidas en el estado de </a:t>
            </a:r>
            <a:r>
              <a:rPr lang="es-ES" sz="1800" dirty="0" err="1"/>
              <a:t>Oregon</a:t>
            </a:r>
            <a:r>
              <a:rPr lang="es-ES" sz="1800" dirty="0"/>
              <a:t> en los últimos 5 años conforme a la </a:t>
            </a:r>
            <a:r>
              <a:rPr lang="es-ES" sz="1800" dirty="0" err="1"/>
              <a:t>HazCom</a:t>
            </a:r>
            <a:r>
              <a:rPr lang="es-ES" sz="1800" dirty="0"/>
              <a:t>, 1,907 de ellas involucran al programa escrito. La mayoría de estas citaciones se debieron a la falta de un programa escrito de comunicación de riesgos.</a:t>
            </a:r>
          </a:p>
          <a:p>
            <a:pPr lvl="0">
              <a:buSzPts val="1600"/>
            </a:pPr>
            <a:endParaRPr lang="es-ES" sz="1800" i="0" u="none" strike="noStrike" cap="none" dirty="0">
              <a:solidFill>
                <a:schemeClr val="dk1"/>
              </a:solidFill>
              <a:latin typeface="+mj-lt"/>
              <a:ea typeface="Calibri"/>
              <a:cs typeface="Calibri"/>
              <a:sym typeface="Calibri"/>
            </a:endParaRPr>
          </a:p>
          <a:p>
            <a:pPr lvl="0">
              <a:buSzPts val="1600"/>
            </a:pPr>
            <a:r>
              <a:rPr lang="es-ES" sz="1800" b="1" dirty="0">
                <a:solidFill>
                  <a:schemeClr val="dk1"/>
                </a:solidFill>
                <a:latin typeface="+mj-lt"/>
                <a:ea typeface="Calibri"/>
                <a:cs typeface="Calibri"/>
                <a:sym typeface="Calibri"/>
              </a:rPr>
              <a:t>Más información: </a:t>
            </a:r>
            <a:r>
              <a:rPr lang="es-ES" sz="1800" dirty="0"/>
              <a:t>El programa escrito también es una oportunidad que el empleador tiene para pensar bien las cosas. Dicho de otra forma, la preparación de su programa escrito ayuda a garantizar un ambiente seguro cuando se trata de productos químicos peligrosos. No es necesario entregar el programa escrito a cada empleado, pero ellos, sí, tienen que saber dónde está ubicado y deben poder acceder a él si fuera necesario.</a:t>
            </a:r>
            <a:endParaRPr sz="1800" i="0" u="none" strike="noStrike" cap="none" dirty="0">
              <a:solidFill>
                <a:schemeClr val="dk1"/>
              </a:solidFill>
              <a:latin typeface="+mj-lt"/>
              <a:ea typeface="Calibri"/>
              <a:cs typeface="Calibri"/>
              <a:sym typeface="Calibri"/>
            </a:endParaRPr>
          </a:p>
        </p:txBody>
      </p:sp>
      <p:pic>
        <p:nvPicPr>
          <p:cNvPr id="3" name="Picture 2">
            <a:extLst>
              <a:ext uri="{FF2B5EF4-FFF2-40B4-BE49-F238E27FC236}">
                <a16:creationId xmlns:a16="http://schemas.microsoft.com/office/drawing/2014/main" id="{DCC36630-0C10-4B1F-95BA-AE2D1634B670}"/>
              </a:ext>
            </a:extLst>
          </p:cNvPr>
          <p:cNvPicPr>
            <a:picLocks noChangeAspect="1"/>
          </p:cNvPicPr>
          <p:nvPr/>
        </p:nvPicPr>
        <p:blipFill>
          <a:blip r:embed="rId4"/>
          <a:stretch>
            <a:fillRect/>
          </a:stretch>
        </p:blipFill>
        <p:spPr>
          <a:xfrm>
            <a:off x="8184" y="0"/>
            <a:ext cx="5486398" cy="5893356"/>
          </a:xfrm>
          <a:prstGeom prst="rect">
            <a:avLst/>
          </a:prstGeom>
        </p:spPr>
      </p:pic>
      <p:sp>
        <p:nvSpPr>
          <p:cNvPr id="8" name="Google Shape;102;p2">
            <a:extLst>
              <a:ext uri="{FF2B5EF4-FFF2-40B4-BE49-F238E27FC236}">
                <a16:creationId xmlns:a16="http://schemas.microsoft.com/office/drawing/2014/main" id="{BE023CD8-D52A-4BBC-9930-F074D288B54E}"/>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148452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5909270"/>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¿Cuáles son las partes de un programa escrito?</a:t>
            </a:r>
            <a:endParaRPr lang="en-US" sz="3600" b="0" i="0" u="none" strike="noStrike" cap="none" dirty="0">
              <a:solidFill>
                <a:schemeClr val="dk1"/>
              </a:solidFill>
              <a:latin typeface="+mj-lt"/>
              <a:ea typeface="Calibri"/>
              <a:cs typeface="Calibri"/>
              <a:sym typeface="Calibri"/>
            </a:endParaRPr>
          </a:p>
          <a:p>
            <a:pPr lvl="0">
              <a:buSzPts val="1600"/>
            </a:pPr>
            <a:endParaRPr lang="en-US" sz="1000" dirty="0">
              <a:solidFill>
                <a:schemeClr val="dk1"/>
              </a:solidFill>
              <a:latin typeface="+mj-lt"/>
              <a:ea typeface="Calibri"/>
              <a:cs typeface="Calibri"/>
              <a:sym typeface="Calibri"/>
            </a:endParaRPr>
          </a:p>
          <a:p>
            <a:pPr lvl="0">
              <a:buSzPts val="1600"/>
            </a:pPr>
            <a:r>
              <a:rPr lang="es-ES" sz="1600" dirty="0"/>
              <a:t>Un programa escrito está conformado por siete partes y debe incluir la siguiente información:</a:t>
            </a:r>
          </a:p>
          <a:p>
            <a:pPr marL="285750" lvl="0" indent="-285750">
              <a:buSzPts val="1600"/>
              <a:buFont typeface="Arial" panose="020B0604020202020204" pitchFamily="34" charset="0"/>
              <a:buChar char="•"/>
            </a:pPr>
            <a:r>
              <a:rPr lang="es-ES" sz="1600" dirty="0"/>
              <a:t>Una lista de todos los productos químicos peligrosos que se utilizan en el lugar de trabajo.</a:t>
            </a:r>
            <a:endParaRPr lang="en-US" sz="1600" dirty="0"/>
          </a:p>
          <a:p>
            <a:pPr lvl="0">
              <a:buSzPts val="1600"/>
            </a:pPr>
            <a:br>
              <a:rPr lang="es-ES" sz="1000" dirty="0"/>
            </a:br>
            <a:r>
              <a:rPr lang="es-ES" sz="1800" dirty="0"/>
              <a:t>Además, debe describir de qué forma el empleador llevará a cabo las siguientes tareas:</a:t>
            </a:r>
          </a:p>
          <a:p>
            <a:pPr marL="285750" lvl="0" indent="-285750">
              <a:buSzPts val="1600"/>
              <a:buFont typeface="Arial" panose="020B0604020202020204" pitchFamily="34" charset="0"/>
              <a:buChar char="•"/>
            </a:pPr>
            <a:r>
              <a:rPr lang="es-ES" sz="1600" dirty="0"/>
              <a:t>Etiquetar contenedores de productos químicos peligrosos.</a:t>
            </a:r>
          </a:p>
          <a:p>
            <a:pPr marL="285750" lvl="0" indent="-285750">
              <a:buSzPts val="1600"/>
              <a:buFont typeface="Arial" panose="020B0604020202020204" pitchFamily="34" charset="0"/>
              <a:buChar char="•"/>
            </a:pPr>
            <a:r>
              <a:rPr lang="es-ES" sz="1600" dirty="0"/>
              <a:t>Facilitar la disponibilidad de las hojas de datos de seguridad. </a:t>
            </a:r>
          </a:p>
          <a:p>
            <a:pPr marL="285750" lvl="0" indent="-285750">
              <a:buSzPts val="1600"/>
              <a:buFont typeface="Arial" panose="020B0604020202020204" pitchFamily="34" charset="0"/>
              <a:buChar char="•"/>
            </a:pPr>
            <a:r>
              <a:rPr lang="es-ES" sz="1600" dirty="0"/>
              <a:t>Capacitar a los empleados en cuanto a los peligros químicos.</a:t>
            </a:r>
          </a:p>
          <a:p>
            <a:pPr marL="285750" lvl="0" indent="-285750">
              <a:buSzPts val="1600"/>
              <a:buFont typeface="Arial" panose="020B0604020202020204" pitchFamily="34" charset="0"/>
              <a:buChar char="•"/>
            </a:pPr>
            <a:r>
              <a:rPr lang="es-ES" sz="1600" dirty="0"/>
              <a:t> Informar a los empleados sobre los peligros químicos de las tareas que no sean de rutina. </a:t>
            </a:r>
          </a:p>
          <a:p>
            <a:pPr marL="285750" lvl="0" indent="-285750">
              <a:buSzPts val="1600"/>
              <a:buFont typeface="Arial" panose="020B0604020202020204" pitchFamily="34" charset="0"/>
              <a:buChar char="•"/>
            </a:pPr>
            <a:r>
              <a:rPr lang="es-ES" sz="1600" dirty="0"/>
              <a:t>Informar a los empleados sobre el sistema de etiquetado para tuberías. </a:t>
            </a:r>
          </a:p>
          <a:p>
            <a:pPr marL="285750" lvl="0" indent="-285750">
              <a:buSzPts val="1600"/>
              <a:buFont typeface="Arial" panose="020B0604020202020204" pitchFamily="34" charset="0"/>
              <a:buChar char="•"/>
            </a:pPr>
            <a:r>
              <a:rPr lang="es-ES" sz="1600" dirty="0"/>
              <a:t>Informar a los contratistas y a otros empleadores sobre los productos químicos peligrosos que se encuentren en el lugar de trabajo.</a:t>
            </a:r>
          </a:p>
          <a:p>
            <a:pPr lvl="0">
              <a:buSzPts val="1600"/>
            </a:pPr>
            <a:endParaRPr lang="es-ES" sz="1000" dirty="0"/>
          </a:p>
          <a:p>
            <a:pPr lvl="0">
              <a:buSzPts val="1600"/>
            </a:pPr>
            <a:r>
              <a:rPr lang="es-ES" sz="1600" dirty="0"/>
              <a:t>Veamos rápidamente las 7 partes de un programa escrito.</a:t>
            </a:r>
            <a:endParaRPr sz="1800" i="0" u="none" strike="noStrike" cap="none" dirty="0">
              <a:solidFill>
                <a:schemeClr val="dk1"/>
              </a:solidFill>
              <a:latin typeface="+mj-lt"/>
              <a:ea typeface="Calibri"/>
              <a:cs typeface="Calibri"/>
              <a:sym typeface="Calibri"/>
            </a:endParaRPr>
          </a:p>
        </p:txBody>
      </p:sp>
      <p:sp>
        <p:nvSpPr>
          <p:cNvPr id="6" name="Google Shape;102;p2">
            <a:extLst>
              <a:ext uri="{FF2B5EF4-FFF2-40B4-BE49-F238E27FC236}">
                <a16:creationId xmlns:a16="http://schemas.microsoft.com/office/drawing/2014/main" id="{25610155-386B-4658-8603-8712E6B7012D}"/>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6ED5028E-9D07-4C5D-A576-FF6F09BB06FC}"/>
              </a:ext>
            </a:extLst>
          </p:cNvPr>
          <p:cNvPicPr>
            <a:picLocks noChangeAspect="1"/>
          </p:cNvPicPr>
          <p:nvPr/>
        </p:nvPicPr>
        <p:blipFill>
          <a:blip r:embed="rId4"/>
          <a:stretch>
            <a:fillRect/>
          </a:stretch>
        </p:blipFill>
        <p:spPr>
          <a:xfrm>
            <a:off x="0" y="0"/>
            <a:ext cx="5475700" cy="5881864"/>
          </a:xfrm>
          <a:prstGeom prst="rect">
            <a:avLst/>
          </a:prstGeom>
        </p:spPr>
      </p:pic>
    </p:spTree>
    <p:extLst>
      <p:ext uri="{BB962C8B-B14F-4D97-AF65-F5344CB8AC3E}">
        <p14:creationId xmlns:p14="http://schemas.microsoft.com/office/powerpoint/2010/main" val="17706815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5478382"/>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ea typeface="Calibri"/>
                <a:cs typeface="Calibri"/>
                <a:sym typeface="Calibri"/>
              </a:rPr>
              <a:t>¿Cuáles son las partes de un programa escrito?</a:t>
            </a:r>
            <a:endParaRPr lang="en-US" sz="3600" dirty="0">
              <a:solidFill>
                <a:schemeClr val="dk1"/>
              </a:solidFill>
              <a:ea typeface="Calibri"/>
              <a:cs typeface="Calibri"/>
              <a:sym typeface="Calibri"/>
            </a:endParaRPr>
          </a:p>
          <a:p>
            <a:pPr lvl="0">
              <a:buSzPts val="1600"/>
            </a:pPr>
            <a:endParaRPr lang="en-US" sz="1600" dirty="0">
              <a:solidFill>
                <a:schemeClr val="dk1"/>
              </a:solidFill>
              <a:latin typeface="+mj-lt"/>
              <a:ea typeface="Calibri"/>
              <a:cs typeface="Calibri"/>
              <a:sym typeface="Calibri"/>
            </a:endParaRPr>
          </a:p>
          <a:p>
            <a:pPr lvl="0">
              <a:buSzPts val="1600"/>
            </a:pPr>
            <a:r>
              <a:rPr lang="en-US" sz="1800" b="1" dirty="0" err="1"/>
              <a:t>Delegación</a:t>
            </a:r>
            <a:r>
              <a:rPr lang="en-US" sz="1800" dirty="0"/>
              <a:t>: </a:t>
            </a:r>
            <a:r>
              <a:rPr lang="es-ES" sz="1600" dirty="0"/>
              <a:t>¿Los empleadores pueden delegar estos deberes? ¡Sí! La delegación está bien y lleva a que los trabajadores se involucren. Si a un trabajador le gusta capacitar u organizar las SDS, el empleador puede delegarle esa responsabilidad. Sin embargo, el programa escrito debe identificar quién es el responsable de las diferentes partes de este, ya sea un puesto de trabajo, o una persona; además, el programa debe ser actualizado si cambia la responsabilidad.</a:t>
            </a:r>
            <a:endParaRPr lang="en-US" sz="1600" dirty="0"/>
          </a:p>
          <a:p>
            <a:pPr lvl="0">
              <a:buSzPts val="1600"/>
            </a:pPr>
            <a:endParaRPr lang="en-US" sz="1800" i="0" u="none" strike="noStrike" cap="none" dirty="0">
              <a:solidFill>
                <a:schemeClr val="dk1"/>
              </a:solidFill>
              <a:latin typeface="+mj-lt"/>
              <a:ea typeface="Calibri"/>
              <a:cs typeface="Calibri"/>
              <a:sym typeface="Calibri"/>
            </a:endParaRPr>
          </a:p>
          <a:p>
            <a:pPr lvl="0">
              <a:buSzPts val="1600"/>
            </a:pPr>
            <a:r>
              <a:rPr lang="en-US" sz="1800" b="1" dirty="0">
                <a:solidFill>
                  <a:schemeClr val="dk1"/>
                </a:solidFill>
                <a:latin typeface="+mj-lt"/>
                <a:ea typeface="Calibri"/>
                <a:cs typeface="Calibri"/>
                <a:sym typeface="Calibri"/>
              </a:rPr>
              <a:t>Derechos del </a:t>
            </a:r>
            <a:r>
              <a:rPr lang="en-US" sz="1800" b="1" dirty="0" err="1">
                <a:solidFill>
                  <a:schemeClr val="dk1"/>
                </a:solidFill>
                <a:latin typeface="+mj-lt"/>
                <a:ea typeface="Calibri"/>
                <a:cs typeface="Calibri"/>
                <a:sym typeface="Calibri"/>
              </a:rPr>
              <a:t>empleado</a:t>
            </a:r>
            <a:r>
              <a:rPr lang="en-US" sz="1800" dirty="0">
                <a:solidFill>
                  <a:schemeClr val="dk1"/>
                </a:solidFill>
                <a:latin typeface="+mj-lt"/>
                <a:ea typeface="Calibri"/>
                <a:cs typeface="Calibri"/>
                <a:sym typeface="Calibri"/>
              </a:rPr>
              <a:t>: </a:t>
            </a:r>
            <a:r>
              <a:rPr lang="es-ES" sz="1600" dirty="0"/>
              <a:t>Los empleados tienen los siguientes derechos: </a:t>
            </a:r>
          </a:p>
          <a:p>
            <a:pPr marL="285750" lvl="0" indent="-285750">
              <a:buSzPts val="1600"/>
              <a:buFont typeface="Arial" panose="020B0604020202020204" pitchFamily="34" charset="0"/>
              <a:buChar char="•"/>
            </a:pPr>
            <a:r>
              <a:rPr lang="es-ES" sz="1600" dirty="0"/>
              <a:t>Revisar el programa escrito. </a:t>
            </a:r>
          </a:p>
          <a:p>
            <a:pPr marL="285750" lvl="0" indent="-285750">
              <a:buSzPts val="1600"/>
              <a:buFont typeface="Arial" panose="020B0604020202020204" pitchFamily="34" charset="0"/>
              <a:buChar char="•"/>
            </a:pPr>
            <a:r>
              <a:rPr lang="es-ES" sz="1600" dirty="0"/>
              <a:t>Ser informados sobre los productos químicos peligros presentes en el lugar de trabajo. </a:t>
            </a:r>
          </a:p>
          <a:p>
            <a:pPr marL="285750" lvl="0" indent="-285750">
              <a:buSzPts val="1600"/>
              <a:buFont typeface="Arial" panose="020B0604020202020204" pitchFamily="34" charset="0"/>
              <a:buChar char="•"/>
            </a:pPr>
            <a:r>
              <a:rPr lang="es-ES" sz="1600" dirty="0"/>
              <a:t>Permitir que su médico o representante sindical reciba información en nombre de ellos.</a:t>
            </a:r>
            <a:endParaRPr sz="2400" i="0" u="none" strike="noStrike" cap="none" dirty="0">
              <a:solidFill>
                <a:schemeClr val="dk1"/>
              </a:solidFill>
              <a:latin typeface="+mj-lt"/>
              <a:ea typeface="Calibri"/>
              <a:cs typeface="Calibri"/>
              <a:sym typeface="Calibri"/>
            </a:endParaRPr>
          </a:p>
        </p:txBody>
      </p:sp>
      <p:sp>
        <p:nvSpPr>
          <p:cNvPr id="6" name="Google Shape;102;p2">
            <a:extLst>
              <a:ext uri="{FF2B5EF4-FFF2-40B4-BE49-F238E27FC236}">
                <a16:creationId xmlns:a16="http://schemas.microsoft.com/office/drawing/2014/main" id="{8067D9E7-DD49-4111-9BA7-FE94AA392353}"/>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4EEF053A-BF2E-4A89-9C72-41E93288CEDC}"/>
              </a:ext>
            </a:extLst>
          </p:cNvPr>
          <p:cNvPicPr>
            <a:picLocks noChangeAspect="1"/>
          </p:cNvPicPr>
          <p:nvPr/>
        </p:nvPicPr>
        <p:blipFill>
          <a:blip r:embed="rId4"/>
          <a:stretch>
            <a:fillRect/>
          </a:stretch>
        </p:blipFill>
        <p:spPr>
          <a:xfrm>
            <a:off x="0" y="0"/>
            <a:ext cx="5475700" cy="5881864"/>
          </a:xfrm>
          <a:prstGeom prst="rect">
            <a:avLst/>
          </a:prstGeom>
        </p:spPr>
      </p:pic>
    </p:spTree>
    <p:extLst>
      <p:ext uri="{BB962C8B-B14F-4D97-AF65-F5344CB8AC3E}">
        <p14:creationId xmlns:p14="http://schemas.microsoft.com/office/powerpoint/2010/main" val="39184348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5324494"/>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Enumeración de los productos químicos peligrosos</a:t>
            </a:r>
            <a:endParaRPr lang="en-US" sz="3600" b="0" i="0" u="none" strike="noStrike" cap="none" dirty="0">
              <a:solidFill>
                <a:schemeClr val="dk1"/>
              </a:solidFill>
              <a:latin typeface="+mj-lt"/>
              <a:ea typeface="Calibri"/>
              <a:cs typeface="Calibri"/>
              <a:sym typeface="Calibri"/>
            </a:endParaRPr>
          </a:p>
          <a:p>
            <a:pPr lvl="0">
              <a:buSzPts val="1600"/>
            </a:pPr>
            <a:endParaRPr lang="en-US" sz="1600" dirty="0">
              <a:solidFill>
                <a:schemeClr val="dk1"/>
              </a:solidFill>
              <a:latin typeface="+mj-lt"/>
              <a:ea typeface="Calibri"/>
              <a:cs typeface="Calibri"/>
              <a:sym typeface="Calibri"/>
            </a:endParaRPr>
          </a:p>
          <a:p>
            <a:pPr lvl="0">
              <a:buSzPts val="1600"/>
            </a:pPr>
            <a:r>
              <a:rPr lang="es-ES" sz="1800" dirty="0">
                <a:solidFill>
                  <a:schemeClr val="dk1"/>
                </a:solidFill>
                <a:latin typeface="+mj-lt"/>
                <a:ea typeface="Calibri"/>
                <a:cs typeface="Calibri"/>
                <a:sym typeface="Calibri"/>
              </a:rPr>
              <a:t>Si sus empleados pudieran estar expuestos a productos químicos peligrosos en el lugar de trabajo, haga una lista de los productos mediante la utilización del identificador de producto que se encuentra en la etiqueta.</a:t>
            </a:r>
          </a:p>
          <a:p>
            <a:pPr lvl="0">
              <a:buSzPts val="1600"/>
            </a:pPr>
            <a:endParaRPr lang="es-ES" sz="1800" dirty="0">
              <a:solidFill>
                <a:schemeClr val="dk1"/>
              </a:solidFill>
              <a:latin typeface="+mj-lt"/>
              <a:ea typeface="Calibri"/>
              <a:cs typeface="Calibri"/>
              <a:sym typeface="Calibri"/>
            </a:endParaRPr>
          </a:p>
          <a:p>
            <a:pPr lvl="0">
              <a:buSzPts val="1600"/>
            </a:pPr>
            <a:r>
              <a:rPr lang="es-ES" sz="1800" dirty="0">
                <a:solidFill>
                  <a:schemeClr val="dk1"/>
                </a:solidFill>
                <a:latin typeface="+mj-lt"/>
                <a:ea typeface="Calibri"/>
                <a:cs typeface="Calibri"/>
                <a:sym typeface="Calibri"/>
              </a:rPr>
              <a:t>Actualice su lista cuando reciba productos químicos nuevos.</a:t>
            </a:r>
          </a:p>
          <a:p>
            <a:pPr lvl="0">
              <a:buSzPts val="1600"/>
            </a:pPr>
            <a:endParaRPr lang="es-ES" sz="1800" dirty="0">
              <a:solidFill>
                <a:schemeClr val="dk1"/>
              </a:solidFill>
              <a:latin typeface="+mj-lt"/>
              <a:ea typeface="Calibri"/>
              <a:cs typeface="Calibri"/>
              <a:sym typeface="Calibri"/>
            </a:endParaRPr>
          </a:p>
          <a:p>
            <a:pPr lvl="0">
              <a:buSzPts val="1600"/>
            </a:pPr>
            <a:r>
              <a:rPr lang="es-ES" sz="1800" dirty="0">
                <a:solidFill>
                  <a:schemeClr val="dk1"/>
                </a:solidFill>
                <a:latin typeface="+mj-lt"/>
                <a:ea typeface="Calibri"/>
                <a:cs typeface="Calibri"/>
                <a:sym typeface="Calibri"/>
              </a:rPr>
              <a:t>Asegúrese de que haya una hoja de datos de seguridad por cada producto químico de la lista. El identificador del producto debe permitir que los empleados se remitan con el nombre listado a la etiqueta del producto y a la SDS.</a:t>
            </a:r>
            <a:endParaRPr lang="en-US" dirty="0"/>
          </a:p>
        </p:txBody>
      </p:sp>
      <p:pic>
        <p:nvPicPr>
          <p:cNvPr id="6" name="Picture 5">
            <a:extLst>
              <a:ext uri="{FF2B5EF4-FFF2-40B4-BE49-F238E27FC236}">
                <a16:creationId xmlns:a16="http://schemas.microsoft.com/office/drawing/2014/main" id="{18B43357-D400-46E1-8732-7A249F3DF256}"/>
              </a:ext>
            </a:extLst>
          </p:cNvPr>
          <p:cNvPicPr>
            <a:picLocks noChangeAspect="1"/>
          </p:cNvPicPr>
          <p:nvPr/>
        </p:nvPicPr>
        <p:blipFill>
          <a:blip r:embed="rId4"/>
          <a:stretch>
            <a:fillRect/>
          </a:stretch>
        </p:blipFill>
        <p:spPr>
          <a:xfrm>
            <a:off x="8188" y="0"/>
            <a:ext cx="5486398" cy="5893356"/>
          </a:xfrm>
          <a:prstGeom prst="rect">
            <a:avLst/>
          </a:prstGeom>
        </p:spPr>
      </p:pic>
      <p:sp>
        <p:nvSpPr>
          <p:cNvPr id="8" name="Google Shape;102;p2">
            <a:extLst>
              <a:ext uri="{FF2B5EF4-FFF2-40B4-BE49-F238E27FC236}">
                <a16:creationId xmlns:a16="http://schemas.microsoft.com/office/drawing/2014/main" id="{08275678-69C5-4354-9A0D-299E0E54FEC4}"/>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820924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5878492"/>
          </a:xfrm>
          <a:prstGeom prst="rect">
            <a:avLst/>
          </a:prstGeom>
          <a:noFill/>
          <a:ln>
            <a:noFill/>
          </a:ln>
        </p:spPr>
        <p:txBody>
          <a:bodyPr spcFirstLastPara="1" wrap="square" lIns="91425" tIns="45700" rIns="91425" bIns="45700" anchor="t" anchorCtr="0">
            <a:spAutoFit/>
          </a:bodyPr>
          <a:lstStyle/>
          <a:p>
            <a:pPr algn="ctr">
              <a:buSzPts val="4800"/>
            </a:pPr>
            <a:r>
              <a:rPr lang="es-ES" sz="3600" u="sng" dirty="0">
                <a:solidFill>
                  <a:schemeClr val="dk1"/>
                </a:solidFill>
                <a:ea typeface="Calibri"/>
                <a:cs typeface="Calibri"/>
                <a:sym typeface="Calibri"/>
              </a:rPr>
              <a:t>Enumeración de los productos químicos peligrosos</a:t>
            </a:r>
            <a:endParaRPr lang="en-US" sz="3600" dirty="0">
              <a:solidFill>
                <a:schemeClr val="dk1"/>
              </a:solidFill>
              <a:ea typeface="Calibri"/>
              <a:cs typeface="Calibri"/>
              <a:sym typeface="Calibri"/>
            </a:endParaRPr>
          </a:p>
          <a:p>
            <a:pPr lvl="0">
              <a:buSzPts val="1600"/>
            </a:pPr>
            <a:endParaRPr lang="en-US" sz="1600" dirty="0">
              <a:solidFill>
                <a:schemeClr val="dk1"/>
              </a:solidFill>
              <a:latin typeface="+mj-lt"/>
              <a:ea typeface="Calibri"/>
              <a:cs typeface="Calibri"/>
              <a:sym typeface="Calibri"/>
            </a:endParaRPr>
          </a:p>
          <a:p>
            <a:pPr lvl="0">
              <a:buSzPts val="1600"/>
            </a:pPr>
            <a:r>
              <a:rPr lang="en-US" sz="1800" b="1" dirty="0"/>
              <a:t>Lista de </a:t>
            </a:r>
            <a:r>
              <a:rPr lang="en-US" sz="1800" b="1" dirty="0" err="1"/>
              <a:t>productos</a:t>
            </a:r>
            <a:r>
              <a:rPr lang="en-US" sz="1800" b="1" dirty="0"/>
              <a:t> </a:t>
            </a:r>
            <a:r>
              <a:rPr lang="en-US" sz="1800" b="1" dirty="0" err="1"/>
              <a:t>químicos</a:t>
            </a:r>
            <a:r>
              <a:rPr lang="en-US" sz="1800" b="1" dirty="0"/>
              <a:t>:</a:t>
            </a:r>
            <a:r>
              <a:rPr lang="en-US" sz="1600" b="1" dirty="0"/>
              <a:t> </a:t>
            </a:r>
            <a:r>
              <a:rPr lang="es-ES" sz="1800" dirty="0"/>
              <a:t>¿Todos los productos químicos peligrosos tienen que estar en la lista de productos químicos? No. Si recuerda del módulo de Introducción de la Comunicación de Riesgos, existen productos químicos presentes en el lugar de trabajo que están excluidos de la </a:t>
            </a:r>
            <a:r>
              <a:rPr lang="es-ES" sz="1800" dirty="0" err="1"/>
              <a:t>HazCom</a:t>
            </a:r>
            <a:r>
              <a:rPr lang="es-ES" sz="1800" dirty="0"/>
              <a:t>.</a:t>
            </a:r>
            <a:endParaRPr lang="en-US" sz="1800" dirty="0"/>
          </a:p>
          <a:p>
            <a:pPr lvl="0">
              <a:buSzPts val="1600"/>
            </a:pPr>
            <a:endParaRPr lang="en-US" sz="1800" dirty="0">
              <a:solidFill>
                <a:schemeClr val="dk1"/>
              </a:solidFill>
              <a:latin typeface="+mj-lt"/>
              <a:ea typeface="Calibri"/>
              <a:cs typeface="Calibri"/>
              <a:sym typeface="Calibri"/>
            </a:endParaRPr>
          </a:p>
          <a:p>
            <a:pPr lvl="0">
              <a:buSzPts val="1600"/>
            </a:pPr>
            <a:r>
              <a:rPr lang="en-US" sz="1800" b="1" dirty="0">
                <a:solidFill>
                  <a:schemeClr val="dk1"/>
                </a:solidFill>
                <a:latin typeface="+mj-lt"/>
                <a:ea typeface="Calibri"/>
                <a:cs typeface="Calibri"/>
                <a:sym typeface="Calibri"/>
              </a:rPr>
              <a:t>El </a:t>
            </a:r>
            <a:r>
              <a:rPr lang="en-US" sz="1800" b="1" dirty="0" err="1">
                <a:solidFill>
                  <a:schemeClr val="dk1"/>
                </a:solidFill>
                <a:latin typeface="+mj-lt"/>
                <a:ea typeface="Calibri"/>
                <a:cs typeface="Calibri"/>
                <a:sym typeface="Calibri"/>
              </a:rPr>
              <a:t>identificador</a:t>
            </a:r>
            <a:r>
              <a:rPr lang="en-US" sz="1800" b="1" dirty="0">
                <a:solidFill>
                  <a:schemeClr val="dk1"/>
                </a:solidFill>
                <a:latin typeface="+mj-lt"/>
                <a:ea typeface="Calibri"/>
                <a:cs typeface="Calibri"/>
                <a:sym typeface="Calibri"/>
              </a:rPr>
              <a:t> del </a:t>
            </a:r>
            <a:r>
              <a:rPr lang="en-US" sz="1800" b="1" dirty="0" err="1">
                <a:solidFill>
                  <a:schemeClr val="dk1"/>
                </a:solidFill>
                <a:latin typeface="+mj-lt"/>
                <a:ea typeface="Calibri"/>
                <a:cs typeface="Calibri"/>
                <a:sym typeface="Calibri"/>
              </a:rPr>
              <a:t>producto</a:t>
            </a:r>
            <a:r>
              <a:rPr lang="en-US" sz="1800" b="1" dirty="0">
                <a:solidFill>
                  <a:schemeClr val="dk1"/>
                </a:solidFill>
                <a:latin typeface="+mj-lt"/>
                <a:ea typeface="Calibri"/>
                <a:cs typeface="Calibri"/>
                <a:sym typeface="Calibri"/>
              </a:rPr>
              <a:t>:</a:t>
            </a:r>
          </a:p>
          <a:p>
            <a:pPr lvl="0">
              <a:buSzPts val="1600"/>
            </a:pPr>
            <a:r>
              <a:rPr lang="es-ES" sz="1800" dirty="0"/>
              <a:t>El identificador del producto es el nombre único que un fabricante o importador utiliza para un producto químico peligroso incluido en el programa escrito de </a:t>
            </a:r>
            <a:r>
              <a:rPr lang="es-ES" sz="1800" dirty="0" err="1"/>
              <a:t>HazCom</a:t>
            </a:r>
            <a:r>
              <a:rPr lang="es-ES" sz="1800" dirty="0"/>
              <a:t> del empleador que permite que los usuarios se remitan a toda la información de peligro específica encontrada en la etiqueta y en su SDS.</a:t>
            </a:r>
            <a:endParaRPr lang="en-US" sz="2400" dirty="0">
              <a:solidFill>
                <a:schemeClr val="dk1"/>
              </a:solidFill>
              <a:latin typeface="+mj-lt"/>
              <a:ea typeface="Calibri"/>
              <a:cs typeface="Calibri"/>
              <a:sym typeface="Calibri"/>
            </a:endParaRPr>
          </a:p>
        </p:txBody>
      </p:sp>
      <p:pic>
        <p:nvPicPr>
          <p:cNvPr id="3" name="Picture 2">
            <a:extLst>
              <a:ext uri="{FF2B5EF4-FFF2-40B4-BE49-F238E27FC236}">
                <a16:creationId xmlns:a16="http://schemas.microsoft.com/office/drawing/2014/main" id="{9F2DDFEA-BD7B-42FE-BBB4-E53F8F264AE2}"/>
              </a:ext>
            </a:extLst>
          </p:cNvPr>
          <p:cNvPicPr>
            <a:picLocks noChangeAspect="1"/>
          </p:cNvPicPr>
          <p:nvPr/>
        </p:nvPicPr>
        <p:blipFill>
          <a:blip r:embed="rId4"/>
          <a:stretch>
            <a:fillRect/>
          </a:stretch>
        </p:blipFill>
        <p:spPr>
          <a:xfrm>
            <a:off x="8188" y="0"/>
            <a:ext cx="5486398" cy="5893356"/>
          </a:xfrm>
          <a:prstGeom prst="rect">
            <a:avLst/>
          </a:prstGeom>
        </p:spPr>
      </p:pic>
      <p:sp>
        <p:nvSpPr>
          <p:cNvPr id="8" name="Google Shape;102;p2">
            <a:extLst>
              <a:ext uri="{FF2B5EF4-FFF2-40B4-BE49-F238E27FC236}">
                <a16:creationId xmlns:a16="http://schemas.microsoft.com/office/drawing/2014/main" id="{218456AF-71E8-4A07-A846-07554B579BD2}"/>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385018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3631723"/>
          </a:xfrm>
          <a:prstGeom prst="rect">
            <a:avLst/>
          </a:prstGeom>
          <a:noFill/>
          <a:ln>
            <a:noFill/>
          </a:ln>
        </p:spPr>
        <p:txBody>
          <a:bodyPr spcFirstLastPara="1" wrap="square" lIns="91425" tIns="45700" rIns="91425" bIns="45700" anchor="t" anchorCtr="0">
            <a:spAutoFit/>
          </a:bodyPr>
          <a:lstStyle/>
          <a:p>
            <a:pPr lvl="0" algn="ctr">
              <a:buSzPts val="4800"/>
            </a:pPr>
            <a:r>
              <a:rPr lang="es-ES" sz="3200" u="sng" dirty="0">
                <a:solidFill>
                  <a:schemeClr val="dk1"/>
                </a:solidFill>
                <a:latin typeface="+mj-lt"/>
                <a:ea typeface="Calibri"/>
                <a:cs typeface="Calibri"/>
                <a:sym typeface="Calibri"/>
              </a:rPr>
              <a:t>Enumeración de los productos químicos peligrosos</a:t>
            </a:r>
            <a:endParaRPr lang="en-US" sz="3200" b="0" i="0" u="none" strike="noStrike" cap="none" dirty="0">
              <a:solidFill>
                <a:schemeClr val="dk1"/>
              </a:solidFill>
              <a:latin typeface="+mj-lt"/>
              <a:ea typeface="Calibri"/>
              <a:cs typeface="Calibri"/>
              <a:sym typeface="Calibri"/>
            </a:endParaRPr>
          </a:p>
          <a:p>
            <a:pPr lvl="0">
              <a:buSzPts val="1600"/>
            </a:pPr>
            <a:endParaRPr lang="en-US" dirty="0">
              <a:solidFill>
                <a:schemeClr val="dk1"/>
              </a:solidFill>
              <a:latin typeface="+mj-lt"/>
              <a:ea typeface="Calibri"/>
              <a:cs typeface="Calibri"/>
              <a:sym typeface="Calibri"/>
            </a:endParaRPr>
          </a:p>
          <a:p>
            <a:pPr lvl="0">
              <a:buSzPts val="1600"/>
            </a:pPr>
            <a:r>
              <a:rPr lang="es-ES" sz="1600" dirty="0"/>
              <a:t>A continuación, puede ver un ejemplo de una lista de productos químicos</a:t>
            </a:r>
            <a:r>
              <a:rPr lang="es-ES" sz="1800" dirty="0"/>
              <a:t>. </a:t>
            </a:r>
          </a:p>
          <a:p>
            <a:pPr lvl="0">
              <a:buSzPts val="1600"/>
            </a:pPr>
            <a:endParaRPr lang="es-ES" sz="1000" dirty="0"/>
          </a:p>
          <a:p>
            <a:pPr lvl="0">
              <a:buSzPts val="1600"/>
            </a:pPr>
            <a:r>
              <a:rPr lang="es-ES" sz="1600" dirty="0"/>
              <a:t>El único requisito para la lista de productos químicos del programa escrito es el identificador del producto químico.</a:t>
            </a:r>
          </a:p>
          <a:p>
            <a:pPr lvl="0">
              <a:buSzPts val="1600"/>
            </a:pPr>
            <a:endParaRPr lang="es-ES" sz="1000" dirty="0"/>
          </a:p>
          <a:p>
            <a:pPr lvl="0">
              <a:buSzPts val="1600"/>
            </a:pPr>
            <a:r>
              <a:rPr lang="es-ES" sz="1600" dirty="0"/>
              <a:t>Recomendamos agregar las dos columnas adicionales. Tanto la palabra de advertencia como el lugar de utilización lo ayudan a identificar rápidamente los productos químicos más peligrosos de su lugar de trabajo</a:t>
            </a:r>
            <a:r>
              <a:rPr lang="es-ES" sz="1800" dirty="0"/>
              <a:t>.</a:t>
            </a:r>
            <a:endParaRPr lang="en-US" sz="1800" dirty="0">
              <a:solidFill>
                <a:schemeClr val="dk1"/>
              </a:solidFill>
              <a:latin typeface="+mj-lt"/>
              <a:ea typeface="Calibri"/>
              <a:cs typeface="Calibri"/>
              <a:sym typeface="Calibri"/>
            </a:endParaRPr>
          </a:p>
        </p:txBody>
      </p:sp>
      <p:pic>
        <p:nvPicPr>
          <p:cNvPr id="3" name="Picture 2">
            <a:extLst>
              <a:ext uri="{FF2B5EF4-FFF2-40B4-BE49-F238E27FC236}">
                <a16:creationId xmlns:a16="http://schemas.microsoft.com/office/drawing/2014/main" id="{9F2DDFEA-BD7B-42FE-BBB4-E53F8F264AE2}"/>
              </a:ext>
            </a:extLst>
          </p:cNvPr>
          <p:cNvPicPr>
            <a:picLocks noChangeAspect="1"/>
          </p:cNvPicPr>
          <p:nvPr/>
        </p:nvPicPr>
        <p:blipFill>
          <a:blip r:embed="rId4"/>
          <a:stretch>
            <a:fillRect/>
          </a:stretch>
        </p:blipFill>
        <p:spPr>
          <a:xfrm>
            <a:off x="8188" y="0"/>
            <a:ext cx="5486398" cy="5893356"/>
          </a:xfrm>
          <a:prstGeom prst="rect">
            <a:avLst/>
          </a:prstGeom>
        </p:spPr>
      </p:pic>
      <p:sp>
        <p:nvSpPr>
          <p:cNvPr id="8" name="Google Shape;102;p2">
            <a:extLst>
              <a:ext uri="{FF2B5EF4-FFF2-40B4-BE49-F238E27FC236}">
                <a16:creationId xmlns:a16="http://schemas.microsoft.com/office/drawing/2014/main" id="{BAC9A5B8-9295-4D46-988D-D5068F2CA523}"/>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graphicFrame>
        <p:nvGraphicFramePr>
          <p:cNvPr id="2" name="Table 1">
            <a:extLst>
              <a:ext uri="{FF2B5EF4-FFF2-40B4-BE49-F238E27FC236}">
                <a16:creationId xmlns:a16="http://schemas.microsoft.com/office/drawing/2014/main" id="{26260FA7-3C8B-4773-8F98-2CACDFC422B7}"/>
              </a:ext>
            </a:extLst>
          </p:cNvPr>
          <p:cNvGraphicFramePr>
            <a:graphicFrameLocks noGrp="1"/>
          </p:cNvGraphicFramePr>
          <p:nvPr>
            <p:extLst>
              <p:ext uri="{D42A27DB-BD31-4B8C-83A1-F6EECF244321}">
                <p14:modId xmlns:p14="http://schemas.microsoft.com/office/powerpoint/2010/main" val="3712652773"/>
              </p:ext>
            </p:extLst>
          </p:nvPr>
        </p:nvGraphicFramePr>
        <p:xfrm>
          <a:off x="6121501" y="3674899"/>
          <a:ext cx="5872005" cy="2088104"/>
        </p:xfrm>
        <a:graphic>
          <a:graphicData uri="http://schemas.openxmlformats.org/drawingml/2006/table">
            <a:tbl>
              <a:tblPr firstRow="1" bandRow="1">
                <a:tableStyleId>{5C22544A-7EE6-4342-B048-85BDC9FD1C3A}</a:tableStyleId>
              </a:tblPr>
              <a:tblGrid>
                <a:gridCol w="2483880">
                  <a:extLst>
                    <a:ext uri="{9D8B030D-6E8A-4147-A177-3AD203B41FA5}">
                      <a16:colId xmlns:a16="http://schemas.microsoft.com/office/drawing/2014/main" val="3083946300"/>
                    </a:ext>
                  </a:extLst>
                </a:gridCol>
                <a:gridCol w="1828800">
                  <a:extLst>
                    <a:ext uri="{9D8B030D-6E8A-4147-A177-3AD203B41FA5}">
                      <a16:colId xmlns:a16="http://schemas.microsoft.com/office/drawing/2014/main" val="3978470870"/>
                    </a:ext>
                  </a:extLst>
                </a:gridCol>
                <a:gridCol w="1559325">
                  <a:extLst>
                    <a:ext uri="{9D8B030D-6E8A-4147-A177-3AD203B41FA5}">
                      <a16:colId xmlns:a16="http://schemas.microsoft.com/office/drawing/2014/main" val="1378372454"/>
                    </a:ext>
                  </a:extLst>
                </a:gridCol>
              </a:tblGrid>
              <a:tr h="464932">
                <a:tc>
                  <a:txBody>
                    <a:bodyPr/>
                    <a:lstStyle/>
                    <a:p>
                      <a:pPr algn="ctr"/>
                      <a:r>
                        <a:rPr lang="en-US" sz="1600" dirty="0" err="1"/>
                        <a:t>Producto</a:t>
                      </a:r>
                      <a:r>
                        <a:rPr lang="en-US" sz="1600" dirty="0"/>
                        <a:t> </a:t>
                      </a:r>
                      <a:r>
                        <a:rPr lang="en-US" sz="1600" dirty="0" err="1"/>
                        <a:t>químico</a:t>
                      </a:r>
                      <a:endParaRPr lang="en-US" sz="1600" dirty="0"/>
                    </a:p>
                  </a:txBody>
                  <a:tcPr anchor="ctr"/>
                </a:tc>
                <a:tc>
                  <a:txBody>
                    <a:bodyPr/>
                    <a:lstStyle/>
                    <a:p>
                      <a:pPr algn="ctr"/>
                      <a:r>
                        <a:rPr lang="en-US" sz="1600" dirty="0"/>
                        <a:t>Palabra de </a:t>
                      </a:r>
                      <a:r>
                        <a:rPr lang="en-US" sz="1600" dirty="0" err="1"/>
                        <a:t>advertencia</a:t>
                      </a:r>
                      <a:endParaRPr lang="en-US" sz="1600" dirty="0"/>
                    </a:p>
                  </a:txBody>
                  <a:tcPr anchor="ctr"/>
                </a:tc>
                <a:tc>
                  <a:txBody>
                    <a:bodyPr/>
                    <a:lstStyle/>
                    <a:p>
                      <a:pPr algn="ctr"/>
                      <a:r>
                        <a:rPr lang="en-US" sz="1600" dirty="0"/>
                        <a:t>Lugar de </a:t>
                      </a:r>
                      <a:r>
                        <a:rPr lang="en-US" sz="1600" dirty="0" err="1"/>
                        <a:t>utiliización</a:t>
                      </a:r>
                      <a:endParaRPr lang="en-US" sz="1600" dirty="0"/>
                    </a:p>
                  </a:txBody>
                  <a:tcPr anchor="ctr"/>
                </a:tc>
                <a:extLst>
                  <a:ext uri="{0D108BD9-81ED-4DB2-BD59-A6C34878D82A}">
                    <a16:rowId xmlns:a16="http://schemas.microsoft.com/office/drawing/2014/main" val="4158950155"/>
                  </a:ext>
                </a:extLst>
              </a:tr>
              <a:tr h="464932">
                <a:tc>
                  <a:txBody>
                    <a:bodyPr/>
                    <a:lstStyle/>
                    <a:p>
                      <a:pPr algn="ctr"/>
                      <a:r>
                        <a:rPr lang="en-US" sz="1600" b="1" dirty="0" err="1"/>
                        <a:t>Adhesivo</a:t>
                      </a:r>
                      <a:r>
                        <a:rPr lang="en-US" sz="1600" b="1" dirty="0"/>
                        <a:t> </a:t>
                      </a:r>
                      <a:r>
                        <a:rPr lang="en-US" sz="1600" b="1" dirty="0" err="1"/>
                        <a:t>Dymax</a:t>
                      </a:r>
                      <a:endParaRPr lang="en-US" sz="1600" b="1" dirty="0"/>
                    </a:p>
                  </a:txBody>
                  <a:tcPr anchor="ctr"/>
                </a:tc>
                <a:tc>
                  <a:txBody>
                    <a:bodyPr/>
                    <a:lstStyle/>
                    <a:p>
                      <a:pPr algn="ctr"/>
                      <a:r>
                        <a:rPr lang="en-US" sz="1600" b="1" dirty="0" err="1"/>
                        <a:t>Peligro</a:t>
                      </a:r>
                      <a:endParaRPr lang="en-US" sz="1600" b="1" dirty="0"/>
                    </a:p>
                  </a:txBody>
                  <a:tcPr anchor="ctr"/>
                </a:tc>
                <a:tc>
                  <a:txBody>
                    <a:bodyPr/>
                    <a:lstStyle/>
                    <a:p>
                      <a:pPr algn="ctr"/>
                      <a:r>
                        <a:rPr lang="en-US" sz="1600" b="1" dirty="0"/>
                        <a:t>Taller</a:t>
                      </a:r>
                    </a:p>
                  </a:txBody>
                  <a:tcPr anchor="ctr"/>
                </a:tc>
                <a:extLst>
                  <a:ext uri="{0D108BD9-81ED-4DB2-BD59-A6C34878D82A}">
                    <a16:rowId xmlns:a16="http://schemas.microsoft.com/office/drawing/2014/main" val="1452389375"/>
                  </a:ext>
                </a:extLst>
              </a:tr>
              <a:tr h="464932">
                <a:tc>
                  <a:txBody>
                    <a:bodyPr/>
                    <a:lstStyle/>
                    <a:p>
                      <a:pPr algn="ctr"/>
                      <a:r>
                        <a:rPr lang="en-US" sz="1600" b="1" dirty="0" err="1"/>
                        <a:t>Acetileno</a:t>
                      </a:r>
                      <a:r>
                        <a:rPr lang="en-US" sz="1600" b="1" dirty="0"/>
                        <a:t> </a:t>
                      </a:r>
                      <a:r>
                        <a:rPr lang="en-US" sz="1600" b="1" dirty="0" err="1"/>
                        <a:t>HiQ</a:t>
                      </a:r>
                      <a:endParaRPr lang="en-US" sz="1600" b="1" dirty="0"/>
                    </a:p>
                  </a:txBody>
                  <a:tcPr anchor="ctr"/>
                </a:tc>
                <a:tc>
                  <a:txBody>
                    <a:bodyPr/>
                    <a:lstStyle/>
                    <a:p>
                      <a:pPr algn="ctr"/>
                      <a:r>
                        <a:rPr lang="en-US" sz="1600" b="1" dirty="0" err="1"/>
                        <a:t>Peligro</a:t>
                      </a:r>
                      <a:endParaRPr lang="en-US" sz="1600" b="1" dirty="0"/>
                    </a:p>
                  </a:txBody>
                  <a:tcPr anchor="ctr"/>
                </a:tc>
                <a:tc>
                  <a:txBody>
                    <a:bodyPr/>
                    <a:lstStyle/>
                    <a:p>
                      <a:pPr algn="ctr"/>
                      <a:r>
                        <a:rPr lang="en-US" sz="1600" b="1" dirty="0"/>
                        <a:t>Taller</a:t>
                      </a:r>
                    </a:p>
                  </a:txBody>
                  <a:tcPr anchor="ctr"/>
                </a:tc>
                <a:extLst>
                  <a:ext uri="{0D108BD9-81ED-4DB2-BD59-A6C34878D82A}">
                    <a16:rowId xmlns:a16="http://schemas.microsoft.com/office/drawing/2014/main" val="2189910537"/>
                  </a:ext>
                </a:extLst>
              </a:tr>
              <a:tr h="464932">
                <a:tc>
                  <a:txBody>
                    <a:bodyPr/>
                    <a:lstStyle/>
                    <a:p>
                      <a:pPr algn="ctr"/>
                      <a:r>
                        <a:rPr lang="en-US" sz="1600" b="1" dirty="0" err="1"/>
                        <a:t>Pegamento</a:t>
                      </a:r>
                      <a:r>
                        <a:rPr lang="en-US" sz="1600" b="1" dirty="0"/>
                        <a:t> para PVC de </a:t>
                      </a:r>
                      <a:r>
                        <a:rPr lang="en-US" sz="1600" b="1" dirty="0" err="1"/>
                        <a:t>Oatey</a:t>
                      </a:r>
                      <a:endParaRPr lang="en-US" sz="1600" b="1" dirty="0"/>
                    </a:p>
                  </a:txBody>
                  <a:tcPr anchor="ctr"/>
                </a:tc>
                <a:tc>
                  <a:txBody>
                    <a:bodyPr/>
                    <a:lstStyle/>
                    <a:p>
                      <a:pPr algn="ctr"/>
                      <a:r>
                        <a:rPr lang="en-US" sz="1600" b="1" dirty="0" err="1"/>
                        <a:t>Peligro</a:t>
                      </a:r>
                      <a:endParaRPr lang="en-US" sz="1600" b="1" dirty="0"/>
                    </a:p>
                  </a:txBody>
                  <a:tcPr anchor="ctr"/>
                </a:tc>
                <a:tc>
                  <a:txBody>
                    <a:bodyPr/>
                    <a:lstStyle/>
                    <a:p>
                      <a:pPr algn="ctr"/>
                      <a:r>
                        <a:rPr lang="en-US" sz="1600" b="1" dirty="0"/>
                        <a:t>Taller</a:t>
                      </a:r>
                    </a:p>
                  </a:txBody>
                  <a:tcPr anchor="ctr"/>
                </a:tc>
                <a:extLst>
                  <a:ext uri="{0D108BD9-81ED-4DB2-BD59-A6C34878D82A}">
                    <a16:rowId xmlns:a16="http://schemas.microsoft.com/office/drawing/2014/main" val="3125289261"/>
                  </a:ext>
                </a:extLst>
              </a:tr>
            </a:tbl>
          </a:graphicData>
        </a:graphic>
      </p:graphicFrame>
    </p:spTree>
    <p:extLst>
      <p:ext uri="{BB962C8B-B14F-4D97-AF65-F5344CB8AC3E}">
        <p14:creationId xmlns:p14="http://schemas.microsoft.com/office/powerpoint/2010/main" val="746829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26304"/>
            <a:ext cx="6274351" cy="5793853"/>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¿Qué son </a:t>
            </a:r>
            <a:r>
              <a:rPr lang="es-ES" sz="3600" u="sng" dirty="0" err="1">
                <a:solidFill>
                  <a:schemeClr val="dk1"/>
                </a:solidFill>
                <a:latin typeface="+mj-lt"/>
                <a:ea typeface="Calibri"/>
                <a:cs typeface="Calibri"/>
                <a:sym typeface="Calibri"/>
              </a:rPr>
              <a:t>HazCom</a:t>
            </a:r>
            <a:r>
              <a:rPr lang="es-ES" sz="3600" u="sng" dirty="0">
                <a:solidFill>
                  <a:schemeClr val="dk1"/>
                </a:solidFill>
                <a:latin typeface="+mj-lt"/>
                <a:ea typeface="Calibri"/>
                <a:cs typeface="Calibri"/>
                <a:sym typeface="Calibri"/>
              </a:rPr>
              <a:t> y GHS?</a:t>
            </a:r>
            <a:endParaRPr sz="3600" b="0" i="0" u="none" strike="noStrike" cap="none" dirty="0">
              <a:solidFill>
                <a:schemeClr val="dk1"/>
              </a:solidFill>
              <a:latin typeface="+mj-lt"/>
              <a:ea typeface="Calibri"/>
              <a:cs typeface="Calibri"/>
              <a:sym typeface="Calibri"/>
            </a:endParaRPr>
          </a:p>
          <a:p>
            <a:endParaRPr lang="en-US" sz="1000" dirty="0"/>
          </a:p>
          <a:p>
            <a:r>
              <a:rPr lang="es-ES" sz="1550" dirty="0"/>
              <a:t>La </a:t>
            </a:r>
            <a:r>
              <a:rPr lang="es-ES" sz="1550" dirty="0" err="1"/>
              <a:t>HazCom</a:t>
            </a:r>
            <a:r>
              <a:rPr lang="es-ES" sz="1550" dirty="0"/>
              <a:t> es una norma de </a:t>
            </a:r>
            <a:r>
              <a:rPr lang="es-ES" sz="1550" dirty="0" err="1"/>
              <a:t>Oregon</a:t>
            </a:r>
            <a:r>
              <a:rPr lang="es-ES" sz="1550" dirty="0"/>
              <a:t> OSHA que pretende reducir las lesiones y las enfermedades en el lugar de trabajo, causadas por productos químicos peligrosos.  Se basa en la norma de la agencia federal OSHA de los EE. UU.</a:t>
            </a:r>
          </a:p>
          <a:p>
            <a:endParaRPr lang="es-ES" sz="1000" dirty="0"/>
          </a:p>
          <a:p>
            <a:r>
              <a:rPr lang="es-ES" sz="1550" dirty="0"/>
              <a:t>Los empleadores deben capacitar a sus empleados para que estos reconozcan los peligros químicos y tomen las precauciones necesarias para protegerse.  El empleador debe preparar e implementar un Programa escrito de </a:t>
            </a:r>
            <a:r>
              <a:rPr lang="es-ES" sz="1550" dirty="0" err="1"/>
              <a:t>HazCom</a:t>
            </a:r>
            <a:r>
              <a:rPr lang="es-ES" sz="1550" dirty="0"/>
              <a:t>.</a:t>
            </a:r>
          </a:p>
          <a:p>
            <a:endParaRPr lang="es-ES" sz="1000" dirty="0"/>
          </a:p>
          <a:p>
            <a:r>
              <a:rPr lang="es-ES" sz="1550" dirty="0"/>
              <a:t>La norma </a:t>
            </a:r>
            <a:r>
              <a:rPr lang="es-ES" sz="1550" dirty="0" err="1"/>
              <a:t>HazCom</a:t>
            </a:r>
            <a:r>
              <a:rPr lang="es-ES" sz="1550" dirty="0"/>
              <a:t> consta de 5 partes principales:</a:t>
            </a:r>
          </a:p>
          <a:p>
            <a:pPr marL="285750" indent="-285750">
              <a:buFont typeface="Arial" panose="020B0604020202020204" pitchFamily="34" charset="0"/>
              <a:buChar char="•"/>
            </a:pPr>
            <a:r>
              <a:rPr lang="es-ES" sz="1550" dirty="0"/>
              <a:t>Los empleadores deben contar con un Programa escrito de </a:t>
            </a:r>
            <a:r>
              <a:rPr lang="es-ES" sz="1550" dirty="0" err="1"/>
              <a:t>HazCom</a:t>
            </a:r>
            <a:r>
              <a:rPr lang="es-ES" sz="1550" dirty="0"/>
              <a:t>. </a:t>
            </a:r>
          </a:p>
          <a:p>
            <a:pPr marL="285750" indent="-285750">
              <a:buFont typeface="Arial" panose="020B0604020202020204" pitchFamily="34" charset="0"/>
              <a:buChar char="•"/>
            </a:pPr>
            <a:r>
              <a:rPr lang="es-ES" sz="1550" dirty="0"/>
              <a:t>Las etiquetas deben seguir un formato constante y deben estar presentes en todos los contenedores </a:t>
            </a:r>
          </a:p>
          <a:p>
            <a:pPr marL="285750" indent="-285750">
              <a:buFont typeface="Arial" panose="020B0604020202020204" pitchFamily="34" charset="0"/>
              <a:buChar char="•"/>
            </a:pPr>
            <a:r>
              <a:rPr lang="es-ES" sz="1550" dirty="0"/>
              <a:t>Las hojas de datos de seguridad deben estar disponibles para todos los productos químicos peligrosos del lugar de trabajo</a:t>
            </a:r>
          </a:p>
          <a:p>
            <a:pPr marL="285750" indent="-285750">
              <a:buFont typeface="Arial" panose="020B0604020202020204" pitchFamily="34" charset="0"/>
              <a:buChar char="•"/>
            </a:pPr>
            <a:r>
              <a:rPr lang="es-ES" sz="1550" dirty="0"/>
              <a:t>Los empleadores deben contar con una lista de químicos actual </a:t>
            </a:r>
          </a:p>
          <a:p>
            <a:pPr marL="285750" indent="-285750">
              <a:buFont typeface="Arial" panose="020B0604020202020204" pitchFamily="34" charset="0"/>
              <a:buChar char="•"/>
            </a:pPr>
            <a:r>
              <a:rPr lang="es-ES" sz="1550" dirty="0"/>
              <a:t>Los empleadores deben ofrecer información y capacitación sobre los productos químicos peligrosos</a:t>
            </a:r>
          </a:p>
          <a:p>
            <a:endParaRPr lang="es-ES" sz="1000" dirty="0"/>
          </a:p>
          <a:p>
            <a:r>
              <a:rPr lang="es-ES" sz="1550" dirty="0"/>
              <a:t>Todas estas partes se desarrollan con más detalle en otros módulos.</a:t>
            </a:r>
            <a:endParaRPr lang="en-US" sz="155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6" name="Picture 5">
            <a:extLst>
              <a:ext uri="{FF2B5EF4-FFF2-40B4-BE49-F238E27FC236}">
                <a16:creationId xmlns:a16="http://schemas.microsoft.com/office/drawing/2014/main" id="{94922A8F-FDD0-4FF3-BBE7-5009FC38E7ED}"/>
              </a:ext>
            </a:extLst>
          </p:cNvPr>
          <p:cNvPicPr>
            <a:picLocks noChangeAspect="1"/>
          </p:cNvPicPr>
          <p:nvPr/>
        </p:nvPicPr>
        <p:blipFill>
          <a:blip r:embed="rId4"/>
          <a:stretch>
            <a:fillRect/>
          </a:stretch>
        </p:blipFill>
        <p:spPr>
          <a:xfrm>
            <a:off x="2249" y="0"/>
            <a:ext cx="5511809" cy="5920652"/>
          </a:xfrm>
          <a:prstGeom prst="rect">
            <a:avLst/>
          </a:prstGeom>
        </p:spPr>
      </p:pic>
      <p:sp>
        <p:nvSpPr>
          <p:cNvPr id="7" name="Google Shape;102;p2">
            <a:extLst>
              <a:ext uri="{FF2B5EF4-FFF2-40B4-BE49-F238E27FC236}">
                <a16:creationId xmlns:a16="http://schemas.microsoft.com/office/drawing/2014/main" id="{9CA26166-52FE-4E90-8785-D3632D29359D}"/>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273176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4247276"/>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Etiquetado de los contenedores de productos químicos peligrosos</a:t>
            </a:r>
            <a:endParaRPr lang="en-US" sz="1600" dirty="0">
              <a:solidFill>
                <a:schemeClr val="dk1"/>
              </a:solidFill>
              <a:latin typeface="+mj-lt"/>
              <a:ea typeface="Calibri"/>
              <a:cs typeface="Calibri"/>
              <a:sym typeface="Calibri"/>
            </a:endParaRPr>
          </a:p>
          <a:p>
            <a:pPr lvl="0">
              <a:buSzPts val="1600"/>
            </a:pPr>
            <a:endParaRPr lang="en-US" sz="1800" dirty="0"/>
          </a:p>
          <a:p>
            <a:pPr lvl="0">
              <a:buSzPts val="1600"/>
            </a:pPr>
            <a:r>
              <a:rPr lang="es-ES" sz="1800" dirty="0"/>
              <a:t>Asegúrese de que los contenedores de productos químicos peligrosos tengan etiquetas.</a:t>
            </a:r>
          </a:p>
          <a:p>
            <a:pPr lvl="0">
              <a:buSzPts val="1600"/>
            </a:pPr>
            <a:endParaRPr lang="es-ES" sz="1800" dirty="0"/>
          </a:p>
          <a:p>
            <a:pPr lvl="0">
              <a:buSzPts val="1600"/>
            </a:pPr>
            <a:r>
              <a:rPr lang="es-ES" sz="1800" dirty="0"/>
              <a:t>En su programa escrito, describa cómo se asegurará de que cada contenedor de su lugar de trabajo tenga una etiqueta que identifique el producto químico y proporcione la información requerida sobre sus peligros, ya sea una etiqueta del fabricante o una etiqueta secundaria.</a:t>
            </a:r>
            <a:endParaRPr lang="en-US" sz="1800" dirty="0">
              <a:solidFill>
                <a:schemeClr val="dk1"/>
              </a:solidFill>
              <a:latin typeface="+mj-lt"/>
              <a:ea typeface="Calibri"/>
              <a:cs typeface="Calibri"/>
              <a:sym typeface="Calibri"/>
            </a:endParaRPr>
          </a:p>
        </p:txBody>
      </p:sp>
      <p:pic>
        <p:nvPicPr>
          <p:cNvPr id="6" name="Picture 5">
            <a:extLst>
              <a:ext uri="{FF2B5EF4-FFF2-40B4-BE49-F238E27FC236}">
                <a16:creationId xmlns:a16="http://schemas.microsoft.com/office/drawing/2014/main" id="{90925D17-BA3F-48F4-AEE0-B4E917C6B63A}"/>
              </a:ext>
            </a:extLst>
          </p:cNvPr>
          <p:cNvPicPr>
            <a:picLocks noChangeAspect="1"/>
          </p:cNvPicPr>
          <p:nvPr/>
        </p:nvPicPr>
        <p:blipFill>
          <a:blip r:embed="rId4"/>
          <a:stretch>
            <a:fillRect/>
          </a:stretch>
        </p:blipFill>
        <p:spPr>
          <a:xfrm>
            <a:off x="-3538" y="0"/>
            <a:ext cx="5486398" cy="5893356"/>
          </a:xfrm>
          <a:prstGeom prst="rect">
            <a:avLst/>
          </a:prstGeom>
        </p:spPr>
      </p:pic>
      <p:sp>
        <p:nvSpPr>
          <p:cNvPr id="8" name="Google Shape;102;p2">
            <a:extLst>
              <a:ext uri="{FF2B5EF4-FFF2-40B4-BE49-F238E27FC236}">
                <a16:creationId xmlns:a16="http://schemas.microsoft.com/office/drawing/2014/main" id="{80B36023-6251-4164-9D4F-BDFE50FFAE65}"/>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956957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5047495"/>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Poner a disposición las hojas de datos de seguridad</a:t>
            </a:r>
            <a:endParaRPr lang="en-US" sz="3600" b="0" i="0" u="none" strike="noStrike" cap="none" dirty="0">
              <a:solidFill>
                <a:schemeClr val="dk1"/>
              </a:solidFill>
              <a:latin typeface="+mj-lt"/>
              <a:ea typeface="Calibri"/>
              <a:cs typeface="Calibri"/>
              <a:sym typeface="Calibri"/>
            </a:endParaRPr>
          </a:p>
          <a:p>
            <a:pPr lvl="0">
              <a:buSzPts val="1600"/>
            </a:pPr>
            <a:endParaRPr lang="en-US" sz="1600" dirty="0">
              <a:solidFill>
                <a:schemeClr val="dk1"/>
              </a:solidFill>
              <a:latin typeface="+mj-lt"/>
              <a:ea typeface="Calibri"/>
              <a:cs typeface="Calibri"/>
              <a:sym typeface="Calibri"/>
            </a:endParaRPr>
          </a:p>
          <a:p>
            <a:pPr lvl="0">
              <a:buSzPts val="1600"/>
            </a:pPr>
            <a:endParaRPr lang="es-ES" sz="1800" dirty="0"/>
          </a:p>
          <a:p>
            <a:pPr lvl="0">
              <a:buSzPts val="1600"/>
            </a:pPr>
            <a:r>
              <a:rPr lang="es-ES" sz="1800" dirty="0"/>
              <a:t>El programa escrito debe describir dónde usted guardará sus hojas de datos de seguridad.</a:t>
            </a:r>
          </a:p>
          <a:p>
            <a:pPr lvl="0">
              <a:buSzPts val="1600"/>
            </a:pPr>
            <a:endParaRPr lang="es-ES" sz="1800" dirty="0"/>
          </a:p>
          <a:p>
            <a:pPr lvl="0">
              <a:buSzPts val="1600"/>
            </a:pPr>
            <a:r>
              <a:rPr lang="es-ES" sz="1800" dirty="0"/>
              <a:t>Si usted las guarda en un archivo en papel, identifique el lugar donde los empleados pueden acceder a ellas.</a:t>
            </a:r>
          </a:p>
          <a:p>
            <a:pPr lvl="0">
              <a:buSzPts val="1600"/>
            </a:pPr>
            <a:endParaRPr lang="es-ES" sz="1800" dirty="0"/>
          </a:p>
          <a:p>
            <a:pPr lvl="0">
              <a:buSzPts val="1600"/>
            </a:pPr>
            <a:r>
              <a:rPr lang="es-ES" sz="1800" dirty="0"/>
              <a:t>Si las guarda en formato electrónico, describa cómo los empleados pueden acceder a ellas, especialmente en caso de emergencia.</a:t>
            </a:r>
          </a:p>
          <a:p>
            <a:pPr lvl="0">
              <a:buSzPts val="1600"/>
            </a:pPr>
            <a:endParaRPr lang="es-ES" sz="1800" dirty="0"/>
          </a:p>
          <a:p>
            <a:pPr lvl="0">
              <a:buSzPts val="1600"/>
            </a:pPr>
            <a:r>
              <a:rPr lang="es-ES" sz="1800" dirty="0"/>
              <a:t>Indique a quién contactar si faltase alguna hoja o estuviese incompleta.</a:t>
            </a:r>
            <a:endParaRPr lang="en-US" sz="1800" dirty="0">
              <a:solidFill>
                <a:schemeClr val="dk1"/>
              </a:solidFill>
              <a:latin typeface="+mj-lt"/>
              <a:ea typeface="Calibri"/>
              <a:cs typeface="Calibri"/>
              <a:sym typeface="Calibri"/>
            </a:endParaRPr>
          </a:p>
        </p:txBody>
      </p:sp>
      <p:sp>
        <p:nvSpPr>
          <p:cNvPr id="10" name="Google Shape;102;p2">
            <a:extLst>
              <a:ext uri="{FF2B5EF4-FFF2-40B4-BE49-F238E27FC236}">
                <a16:creationId xmlns:a16="http://schemas.microsoft.com/office/drawing/2014/main" id="{5527467F-5650-4E42-B730-7313FD976AFB}"/>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85B610CF-51EE-4164-B67E-BA05200F28E7}"/>
              </a:ext>
            </a:extLst>
          </p:cNvPr>
          <p:cNvPicPr>
            <a:picLocks noChangeAspect="1"/>
          </p:cNvPicPr>
          <p:nvPr/>
        </p:nvPicPr>
        <p:blipFill>
          <a:blip r:embed="rId4"/>
          <a:stretch>
            <a:fillRect/>
          </a:stretch>
        </p:blipFill>
        <p:spPr>
          <a:xfrm>
            <a:off x="0" y="35556"/>
            <a:ext cx="5453297" cy="5857800"/>
          </a:xfrm>
          <a:prstGeom prst="rect">
            <a:avLst/>
          </a:prstGeom>
        </p:spPr>
      </p:pic>
    </p:spTree>
    <p:extLst>
      <p:ext uri="{BB962C8B-B14F-4D97-AF65-F5344CB8AC3E}">
        <p14:creationId xmlns:p14="http://schemas.microsoft.com/office/powerpoint/2010/main" val="22739248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5355272"/>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Poner a disposición las hojas de datos de seguridad</a:t>
            </a:r>
            <a:endParaRPr lang="en-US" sz="1600" dirty="0">
              <a:solidFill>
                <a:schemeClr val="dk1"/>
              </a:solidFill>
              <a:latin typeface="+mj-lt"/>
              <a:ea typeface="Calibri"/>
              <a:cs typeface="Calibri"/>
              <a:sym typeface="Calibri"/>
            </a:endParaRPr>
          </a:p>
          <a:p>
            <a:pPr lvl="0">
              <a:buSzPts val="1600"/>
            </a:pPr>
            <a:endParaRPr lang="es-ES" sz="1800" dirty="0"/>
          </a:p>
          <a:p>
            <a:pPr lvl="0">
              <a:buSzPts val="1600"/>
            </a:pPr>
            <a:r>
              <a:rPr lang="es-ES" sz="1800" dirty="0"/>
              <a:t>Debe asegurarse de que los empleados siempre tengan las hojas de datos de seguridad disponibles en sus áreas de trabajo. Ya sea que guarde las hojas de datos de seguridad en una computadora portátil, o en una computadora de escritorio, o si fueran proporcionadas por un servicio, los empleados deben poder obtener inmediatamente la información, especialmente en un caso de emergencia. Si usted guarda en formato electrónico las hojas de datos de seguridad o accede a ellas por la Internet, debe contar con un sistema de respaldo en el lugar. Si su sistema principal deja de funcionar, por ejemplo, debido a un corte de energía eléctrica, un corte de la red o un fallo en la computadora, aun así, usted debe tener una forma para que los empleados accedan a la información.</a:t>
            </a:r>
            <a:endParaRPr lang="en-US" sz="1800" dirty="0">
              <a:solidFill>
                <a:schemeClr val="dk1"/>
              </a:solidFill>
              <a:latin typeface="+mj-lt"/>
              <a:ea typeface="Calibri"/>
              <a:cs typeface="Calibri"/>
              <a:sym typeface="Calibri"/>
            </a:endParaRPr>
          </a:p>
        </p:txBody>
      </p:sp>
      <p:sp>
        <p:nvSpPr>
          <p:cNvPr id="10" name="Google Shape;102;p2">
            <a:extLst>
              <a:ext uri="{FF2B5EF4-FFF2-40B4-BE49-F238E27FC236}">
                <a16:creationId xmlns:a16="http://schemas.microsoft.com/office/drawing/2014/main" id="{620836FD-D59D-452A-8EEB-C985F867CBD6}"/>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86F558E9-4DE7-4439-B521-95C846A864B1}"/>
              </a:ext>
            </a:extLst>
          </p:cNvPr>
          <p:cNvPicPr>
            <a:picLocks noChangeAspect="1"/>
          </p:cNvPicPr>
          <p:nvPr/>
        </p:nvPicPr>
        <p:blipFill>
          <a:blip r:embed="rId4"/>
          <a:stretch>
            <a:fillRect/>
          </a:stretch>
        </p:blipFill>
        <p:spPr>
          <a:xfrm>
            <a:off x="0" y="35556"/>
            <a:ext cx="5453297" cy="5857800"/>
          </a:xfrm>
          <a:prstGeom prst="rect">
            <a:avLst/>
          </a:prstGeom>
        </p:spPr>
      </p:pic>
    </p:spTree>
    <p:extLst>
      <p:ext uri="{BB962C8B-B14F-4D97-AF65-F5344CB8AC3E}">
        <p14:creationId xmlns:p14="http://schemas.microsoft.com/office/powerpoint/2010/main" val="8983684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5755381"/>
          </a:xfrm>
          <a:prstGeom prst="rect">
            <a:avLst/>
          </a:prstGeom>
          <a:noFill/>
          <a:ln>
            <a:noFill/>
          </a:ln>
        </p:spPr>
        <p:txBody>
          <a:bodyPr spcFirstLastPara="1" wrap="square" lIns="91425" tIns="45700" rIns="91425" bIns="45700" anchor="t" anchorCtr="0">
            <a:spAutoFit/>
          </a:bodyPr>
          <a:lstStyle/>
          <a:p>
            <a:pPr lvl="0" algn="ctr">
              <a:buSzPts val="4800"/>
            </a:pPr>
            <a:r>
              <a:rPr lang="es-ES" sz="3200" u="sng" dirty="0">
                <a:solidFill>
                  <a:schemeClr val="dk1"/>
                </a:solidFill>
                <a:latin typeface="+mj-lt"/>
                <a:ea typeface="Calibri"/>
                <a:cs typeface="Calibri"/>
                <a:sym typeface="Calibri"/>
              </a:rPr>
              <a:t>Capacitación de los empleados en cuanto a los peligros químicos</a:t>
            </a:r>
            <a:endParaRPr lang="en-US" sz="3200" b="0" i="0" u="none" strike="noStrike" cap="none" dirty="0">
              <a:solidFill>
                <a:schemeClr val="dk1"/>
              </a:solidFill>
              <a:latin typeface="+mj-lt"/>
              <a:ea typeface="Calibri"/>
              <a:cs typeface="Calibri"/>
              <a:sym typeface="Calibri"/>
            </a:endParaRPr>
          </a:p>
          <a:p>
            <a:pPr lvl="0">
              <a:buSzPts val="1600"/>
            </a:pPr>
            <a:endParaRPr lang="en-US" sz="1600" dirty="0">
              <a:solidFill>
                <a:schemeClr val="dk1"/>
              </a:solidFill>
              <a:latin typeface="+mj-lt"/>
              <a:ea typeface="Calibri"/>
              <a:cs typeface="Calibri"/>
              <a:sym typeface="Calibri"/>
            </a:endParaRPr>
          </a:p>
          <a:p>
            <a:pPr lvl="0">
              <a:buSzPts val="1600"/>
            </a:pPr>
            <a:r>
              <a:rPr lang="es-ES" sz="1800" dirty="0"/>
              <a:t>Describa cómo capacitará a sus empleados en cuanto a los peligros químicos, ya sea porque son empleados nuevos o porque están expuestos a un nuevo peligro químico.</a:t>
            </a:r>
          </a:p>
          <a:p>
            <a:pPr lvl="0">
              <a:buSzPts val="1600"/>
            </a:pPr>
            <a:r>
              <a:rPr lang="es-ES" sz="1800" dirty="0"/>
              <a:t>En su programa escrito, incluya lo siguiente:</a:t>
            </a:r>
          </a:p>
          <a:p>
            <a:pPr lvl="0">
              <a:buSzPts val="1600"/>
            </a:pPr>
            <a:endParaRPr lang="es-ES" sz="1800" dirty="0"/>
          </a:p>
          <a:p>
            <a:pPr lvl="0">
              <a:buSzPts val="1600"/>
            </a:pPr>
            <a:r>
              <a:rPr lang="es-ES" sz="1800" dirty="0"/>
              <a:t>Cómo se capacitará a los empleados para que se protejan de los peligros.</a:t>
            </a:r>
          </a:p>
          <a:p>
            <a:pPr lvl="0">
              <a:buSzPts val="1600"/>
            </a:pPr>
            <a:r>
              <a:rPr lang="es-ES" sz="1800" dirty="0"/>
              <a:t>Cómo se capacitará a los empleados para que lean y comprendan las etiquetas y las hojas de datos de seguridad del producto.</a:t>
            </a:r>
          </a:p>
          <a:p>
            <a:pPr lvl="0">
              <a:buSzPts val="1600"/>
            </a:pPr>
            <a:r>
              <a:rPr lang="es-ES" sz="1800" dirty="0"/>
              <a:t>Quién es el responsable de proporcionar la capacitación.</a:t>
            </a:r>
          </a:p>
          <a:p>
            <a:pPr lvl="0">
              <a:buSzPts val="1600"/>
            </a:pPr>
            <a:endParaRPr lang="es-ES" sz="1800" dirty="0"/>
          </a:p>
          <a:p>
            <a:pPr lvl="0">
              <a:buSzPts val="1600"/>
            </a:pPr>
            <a:r>
              <a:rPr lang="es-ES" sz="1800" dirty="0"/>
              <a:t>Los requisitos de capacitación se desarrollaron de manera más detallada en el módulo de Capacitación de la comunicación de riesgos. Consulte ese módulo para obtener información más detallada.</a:t>
            </a:r>
            <a:endParaRPr lang="en-US" sz="1800" dirty="0">
              <a:solidFill>
                <a:schemeClr val="dk1"/>
              </a:solidFill>
              <a:latin typeface="+mj-lt"/>
              <a:ea typeface="Calibri"/>
              <a:cs typeface="Calibri"/>
              <a:sym typeface="Calibri"/>
            </a:endParaRPr>
          </a:p>
        </p:txBody>
      </p:sp>
      <p:pic>
        <p:nvPicPr>
          <p:cNvPr id="10" name="Picture 9">
            <a:extLst>
              <a:ext uri="{FF2B5EF4-FFF2-40B4-BE49-F238E27FC236}">
                <a16:creationId xmlns:a16="http://schemas.microsoft.com/office/drawing/2014/main" id="{7462D667-C9D1-414D-9FE0-4696D7C1ABCB}"/>
              </a:ext>
            </a:extLst>
          </p:cNvPr>
          <p:cNvPicPr>
            <a:picLocks noChangeAspect="1"/>
          </p:cNvPicPr>
          <p:nvPr/>
        </p:nvPicPr>
        <p:blipFill>
          <a:blip r:embed="rId4"/>
          <a:stretch>
            <a:fillRect/>
          </a:stretch>
        </p:blipFill>
        <p:spPr>
          <a:xfrm>
            <a:off x="11995" y="-1039"/>
            <a:ext cx="5487365" cy="5894395"/>
          </a:xfrm>
          <a:prstGeom prst="rect">
            <a:avLst/>
          </a:prstGeom>
        </p:spPr>
      </p:pic>
      <p:sp>
        <p:nvSpPr>
          <p:cNvPr id="8" name="Google Shape;102;p2">
            <a:extLst>
              <a:ext uri="{FF2B5EF4-FFF2-40B4-BE49-F238E27FC236}">
                <a16:creationId xmlns:a16="http://schemas.microsoft.com/office/drawing/2014/main" id="{2D9B4B98-B7EB-49CE-BFE8-06CF90D6F19A}"/>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972241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5078273"/>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Comunicación de información sobre peligros químicos a los empleados que realicen tareas que no sean de rutina</a:t>
            </a:r>
            <a:endParaRPr lang="en-US" sz="1600" dirty="0">
              <a:solidFill>
                <a:schemeClr val="dk1"/>
              </a:solidFill>
              <a:latin typeface="+mj-lt"/>
              <a:ea typeface="Calibri"/>
              <a:cs typeface="Calibri"/>
              <a:sym typeface="Calibri"/>
            </a:endParaRPr>
          </a:p>
          <a:p>
            <a:pPr lvl="0">
              <a:buSzPts val="1600"/>
            </a:pPr>
            <a:endParaRPr lang="es-ES" sz="1800" dirty="0"/>
          </a:p>
          <a:p>
            <a:pPr lvl="0">
              <a:buSzPts val="1600"/>
            </a:pPr>
            <a:r>
              <a:rPr lang="es-ES" sz="1800" dirty="0"/>
              <a:t>Describa de qué manera informará a los empleados que realicen tareas que no sean de rutina sobre los productos químicos a los cuales pueden estar expuestos.</a:t>
            </a:r>
          </a:p>
          <a:p>
            <a:pPr lvl="0">
              <a:buSzPts val="1600"/>
            </a:pPr>
            <a:endParaRPr lang="es-ES" sz="1800" dirty="0"/>
          </a:p>
          <a:p>
            <a:pPr lvl="0">
              <a:buSzPts val="1600"/>
            </a:pPr>
            <a:r>
              <a:rPr lang="es-ES" sz="1800" dirty="0"/>
              <a:t>Identifique las tareas fuera de la rutina, como las actividades de mantenimiento anuales o los controles de fugas de contenedores sellados, y determine qué deben hacer los empleados para reducir la exposición a estos peligros químicos.</a:t>
            </a:r>
            <a:endParaRPr lang="en-US" sz="1800" dirty="0">
              <a:solidFill>
                <a:schemeClr val="dk1"/>
              </a:solidFill>
              <a:latin typeface="+mj-lt"/>
              <a:ea typeface="Calibri"/>
              <a:cs typeface="Calibri"/>
              <a:sym typeface="Calibri"/>
            </a:endParaRPr>
          </a:p>
        </p:txBody>
      </p:sp>
      <p:pic>
        <p:nvPicPr>
          <p:cNvPr id="3" name="Picture 2">
            <a:extLst>
              <a:ext uri="{FF2B5EF4-FFF2-40B4-BE49-F238E27FC236}">
                <a16:creationId xmlns:a16="http://schemas.microsoft.com/office/drawing/2014/main" id="{6FE1FC8D-D787-4225-8435-68ECF384B207}"/>
              </a:ext>
            </a:extLst>
          </p:cNvPr>
          <p:cNvPicPr>
            <a:picLocks noChangeAspect="1"/>
          </p:cNvPicPr>
          <p:nvPr/>
        </p:nvPicPr>
        <p:blipFill>
          <a:blip r:embed="rId4"/>
          <a:stretch>
            <a:fillRect/>
          </a:stretch>
        </p:blipFill>
        <p:spPr>
          <a:xfrm>
            <a:off x="8185" y="0"/>
            <a:ext cx="5486398" cy="5893356"/>
          </a:xfrm>
          <a:prstGeom prst="rect">
            <a:avLst/>
          </a:prstGeom>
        </p:spPr>
      </p:pic>
      <p:sp>
        <p:nvSpPr>
          <p:cNvPr id="8" name="Google Shape;102;p2">
            <a:extLst>
              <a:ext uri="{FF2B5EF4-FFF2-40B4-BE49-F238E27FC236}">
                <a16:creationId xmlns:a16="http://schemas.microsoft.com/office/drawing/2014/main" id="{E3467396-2285-41A7-BF37-6811757238D5}"/>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204463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6032380"/>
          </a:xfrm>
          <a:prstGeom prst="rect">
            <a:avLst/>
          </a:prstGeom>
          <a:noFill/>
          <a:ln>
            <a:noFill/>
          </a:ln>
        </p:spPr>
        <p:txBody>
          <a:bodyPr spcFirstLastPara="1" wrap="square" lIns="91425" tIns="45700" rIns="91425" bIns="45700" anchor="t" anchorCtr="0">
            <a:spAutoFit/>
          </a:bodyPr>
          <a:lstStyle/>
          <a:p>
            <a:pPr lvl="0">
              <a:buSzPts val="1600"/>
            </a:pPr>
            <a:r>
              <a:rPr lang="es-ES" sz="1800" b="1" dirty="0"/>
              <a:t>Tarea peligrosa no rutinaria:</a:t>
            </a:r>
          </a:p>
          <a:p>
            <a:r>
              <a:rPr lang="es-ES" sz="1600" dirty="0"/>
              <a:t>¿Qué es una tarea peligrosa fuera de la rutina? La soldadura de metales puede ser una tarea peligrosa fuera de la rutina y para una planta de ensamblaje que suelda 3 o 4 veces por año. Pero no sería una tarea fuera de la rutina para un taller mecánico cuyos trabajadores sueldan continuamente durante todo el día, toda la semana, todo el mes y todo el año.</a:t>
            </a:r>
          </a:p>
          <a:p>
            <a:br>
              <a:rPr lang="es-ES" sz="1200" b="1" dirty="0"/>
            </a:br>
            <a:r>
              <a:rPr lang="es-ES" sz="1600" b="1" dirty="0"/>
              <a:t>Situación de ejemplo:</a:t>
            </a:r>
          </a:p>
          <a:p>
            <a:r>
              <a:rPr lang="es-ES" sz="1600" dirty="0"/>
              <a:t>En agosto de 2011, a dos trabajadores de mantenimiento se les asignó la tarea de limpiar una tubería obstruida. Luego de utilizar un alambre </a:t>
            </a:r>
            <a:r>
              <a:rPr lang="es-ES" sz="1600" dirty="0" err="1"/>
              <a:t>destapacaños</a:t>
            </a:r>
            <a:r>
              <a:rPr lang="es-ES" sz="1600" dirty="0"/>
              <a:t>, vertieron destapador de drenajes líquido dentro de la tubería. El destapador de drenajes reaccionó violentamente con algo que se encontraba en el interior de la tubería, y recibieron rocío de líquido cáustico en la cara. Ambos sufrieron quemaduras graves en los ojos y la cara. Ambos empleados fueron hospitalizados y estuvieron sin trabajar durante más de una semana. La empresa fue citada por las siguientes razones: Los métodos que el empleador utilizará para informar a los empleados sobre los peligros de las tareas fuera de la rutina y los peligros asociados a los productos químicos contenidos en tuberías no etiquetadas en sus áreas de trabajo. Si este tipo de tarea fuera de la rutina hubiese sido abordado en el programa escrito, estos trabajadores podrían haber evitado las lesiones.</a:t>
            </a:r>
          </a:p>
        </p:txBody>
      </p:sp>
      <p:pic>
        <p:nvPicPr>
          <p:cNvPr id="3" name="Picture 2">
            <a:extLst>
              <a:ext uri="{FF2B5EF4-FFF2-40B4-BE49-F238E27FC236}">
                <a16:creationId xmlns:a16="http://schemas.microsoft.com/office/drawing/2014/main" id="{6FE1FC8D-D787-4225-8435-68ECF384B207}"/>
              </a:ext>
            </a:extLst>
          </p:cNvPr>
          <p:cNvPicPr>
            <a:picLocks noChangeAspect="1"/>
          </p:cNvPicPr>
          <p:nvPr/>
        </p:nvPicPr>
        <p:blipFill>
          <a:blip r:embed="rId4"/>
          <a:stretch>
            <a:fillRect/>
          </a:stretch>
        </p:blipFill>
        <p:spPr>
          <a:xfrm>
            <a:off x="8185" y="0"/>
            <a:ext cx="5486398" cy="5893356"/>
          </a:xfrm>
          <a:prstGeom prst="rect">
            <a:avLst/>
          </a:prstGeom>
        </p:spPr>
      </p:pic>
      <p:sp>
        <p:nvSpPr>
          <p:cNvPr id="8" name="Google Shape;102;p2">
            <a:extLst>
              <a:ext uri="{FF2B5EF4-FFF2-40B4-BE49-F238E27FC236}">
                <a16:creationId xmlns:a16="http://schemas.microsoft.com/office/drawing/2014/main" id="{E3467396-2285-41A7-BF37-6811757238D5}"/>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011536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5909270"/>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Comunicación de información a los empleados sobre productos químicos en tuberías y tuberías aisladas con asbesto</a:t>
            </a:r>
            <a:endParaRPr lang="en-US" sz="1600" dirty="0"/>
          </a:p>
          <a:p>
            <a:pPr lvl="0">
              <a:buSzPts val="1600"/>
            </a:pPr>
            <a:r>
              <a:rPr lang="es-ES" sz="1800" dirty="0"/>
              <a:t>Describa de qué manera informará a los empleados sobre su sistema de etiquetado para tuberías que contengan productos químicos peligrosos y tuberías aisladas con material que contenga asbesto. </a:t>
            </a:r>
          </a:p>
          <a:p>
            <a:pPr lvl="0">
              <a:buSzPts val="1600"/>
            </a:pPr>
            <a:endParaRPr lang="es-ES" dirty="0"/>
          </a:p>
          <a:p>
            <a:pPr lvl="0">
              <a:buSzPts val="1600"/>
            </a:pPr>
            <a:r>
              <a:rPr lang="es-ES" sz="1800" dirty="0"/>
              <a:t>En </a:t>
            </a:r>
            <a:r>
              <a:rPr lang="es-ES" sz="1800" dirty="0" err="1"/>
              <a:t>Oregon</a:t>
            </a:r>
            <a:r>
              <a:rPr lang="es-ES" sz="1800" dirty="0"/>
              <a:t>, estas tuberías se deben etiquetar.   </a:t>
            </a:r>
          </a:p>
          <a:p>
            <a:pPr lvl="0">
              <a:buSzPts val="1600"/>
            </a:pPr>
            <a:endParaRPr lang="es-ES" dirty="0"/>
          </a:p>
          <a:p>
            <a:pPr lvl="0">
              <a:buSzPts val="1600"/>
            </a:pPr>
            <a:r>
              <a:rPr lang="es-ES" sz="1800" dirty="0"/>
              <a:t>Para acceder a la norma completa, vea la:</a:t>
            </a:r>
          </a:p>
          <a:p>
            <a:pPr lvl="0">
              <a:buSzPts val="1600"/>
            </a:pPr>
            <a:endParaRPr lang="es-ES" dirty="0"/>
          </a:p>
          <a:p>
            <a:pPr lvl="0">
              <a:buSzPts val="1600"/>
            </a:pPr>
            <a:r>
              <a:rPr lang="es-ES" sz="1800" dirty="0">
                <a:hlinkClick r:id="rId4"/>
              </a:rPr>
              <a:t>División 2/Z, 437-002-0378 de las Normas de </a:t>
            </a:r>
            <a:r>
              <a:rPr lang="es-ES" sz="1800" dirty="0" err="1">
                <a:hlinkClick r:id="rId4"/>
              </a:rPr>
              <a:t>Oregon</a:t>
            </a:r>
            <a:r>
              <a:rPr lang="es-ES" sz="1800" dirty="0">
                <a:hlinkClick r:id="rId4"/>
              </a:rPr>
              <a:t> para el etiquetado de tuberías</a:t>
            </a:r>
            <a:r>
              <a:rPr lang="es-ES" sz="1800" dirty="0"/>
              <a:t>.</a:t>
            </a:r>
            <a:r>
              <a:rPr lang="en-US" sz="1800" baseline="30000" dirty="0"/>
              <a:t>(1)</a:t>
            </a:r>
            <a:endParaRPr lang="en-US" sz="1800" baseline="30000" dirty="0">
              <a:solidFill>
                <a:schemeClr val="dk1"/>
              </a:solidFill>
              <a:latin typeface="+mj-lt"/>
              <a:ea typeface="Calibri"/>
              <a:cs typeface="Calibri"/>
              <a:sym typeface="Calibri"/>
            </a:endParaRPr>
          </a:p>
        </p:txBody>
      </p:sp>
      <p:pic>
        <p:nvPicPr>
          <p:cNvPr id="5" name="Picture 4">
            <a:extLst>
              <a:ext uri="{FF2B5EF4-FFF2-40B4-BE49-F238E27FC236}">
                <a16:creationId xmlns:a16="http://schemas.microsoft.com/office/drawing/2014/main" id="{B88A10EC-6E08-4723-8CC2-EA92BA49CC29}"/>
              </a:ext>
            </a:extLst>
          </p:cNvPr>
          <p:cNvPicPr>
            <a:picLocks noChangeAspect="1"/>
          </p:cNvPicPr>
          <p:nvPr/>
        </p:nvPicPr>
        <p:blipFill>
          <a:blip r:embed="rId5"/>
          <a:stretch>
            <a:fillRect/>
          </a:stretch>
        </p:blipFill>
        <p:spPr>
          <a:xfrm>
            <a:off x="8187" y="0"/>
            <a:ext cx="5486398" cy="5893356"/>
          </a:xfrm>
          <a:prstGeom prst="rect">
            <a:avLst/>
          </a:prstGeom>
        </p:spPr>
      </p:pic>
      <p:sp>
        <p:nvSpPr>
          <p:cNvPr id="8" name="Google Shape;102;p2">
            <a:extLst>
              <a:ext uri="{FF2B5EF4-FFF2-40B4-BE49-F238E27FC236}">
                <a16:creationId xmlns:a16="http://schemas.microsoft.com/office/drawing/2014/main" id="{7A86AD2D-E9AF-4735-BCF5-300DD6FDC2A8}"/>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134556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5909270"/>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Contratistas y productos químicos peligrosos</a:t>
            </a:r>
            <a:br>
              <a:rPr lang="en-US" sz="1800" dirty="0"/>
            </a:br>
            <a:endParaRPr lang="en-US" sz="1800" dirty="0"/>
          </a:p>
          <a:p>
            <a:pPr lvl="0">
              <a:buSzPts val="4800"/>
            </a:pPr>
            <a:r>
              <a:rPr lang="es-ES" sz="1700" dirty="0"/>
              <a:t>Los empleadores deben describir de qué manera informarán a los contratistas sobre los productos químicos peligrosos a los que puedan exponerse sus empleados en el lugar de trabajo. </a:t>
            </a:r>
          </a:p>
          <a:p>
            <a:endParaRPr lang="es-ES" sz="1100" dirty="0"/>
          </a:p>
          <a:p>
            <a:r>
              <a:rPr lang="es-ES" sz="1700" dirty="0"/>
              <a:t>Tendrá que incluir las siguientes descripciones:</a:t>
            </a:r>
          </a:p>
          <a:p>
            <a:pPr marL="285750" indent="-285750">
              <a:buFont typeface="Arial" panose="020B0604020202020204" pitchFamily="34" charset="0"/>
              <a:buChar char="•"/>
            </a:pPr>
            <a:r>
              <a:rPr lang="es-ES" sz="1700" dirty="0"/>
              <a:t>Cómo y dónde pondrá a disposición sus hojas de datos de seguridad</a:t>
            </a:r>
          </a:p>
          <a:p>
            <a:pPr marL="285750" indent="-285750">
              <a:buFont typeface="Arial" panose="020B0604020202020204" pitchFamily="34" charset="0"/>
              <a:buChar char="•"/>
            </a:pPr>
            <a:r>
              <a:rPr lang="es-ES" sz="1700" dirty="0"/>
              <a:t>De qué manera informará a los contratistas sobre cualquier precaución necesaria para sus empleados.</a:t>
            </a:r>
          </a:p>
          <a:p>
            <a:pPr marL="285750" indent="-285750">
              <a:buFont typeface="Arial" panose="020B0604020202020204" pitchFamily="34" charset="0"/>
              <a:buChar char="•"/>
            </a:pPr>
            <a:r>
              <a:rPr lang="es-ES" sz="1700" dirty="0"/>
              <a:t>El sistema de etiquetado que se utiliza en su lugar de trabajo.</a:t>
            </a:r>
          </a:p>
          <a:p>
            <a:endParaRPr lang="en-US" sz="1100" dirty="0"/>
          </a:p>
          <a:p>
            <a:pPr lvl="0">
              <a:buSzPts val="4800"/>
            </a:pPr>
            <a:r>
              <a:rPr lang="es-ES" sz="1700" dirty="0"/>
              <a:t>Los empleadores también deben describir de qué manera obtendrán de los contratistas las hojas de datos de seguridad.</a:t>
            </a:r>
          </a:p>
          <a:p>
            <a:pPr lvl="0">
              <a:buSzPts val="4800"/>
            </a:pPr>
            <a:endParaRPr lang="es-ES" sz="1100" dirty="0"/>
          </a:p>
          <a:p>
            <a:pPr lvl="0">
              <a:buSzPts val="4800"/>
            </a:pPr>
            <a:r>
              <a:rPr lang="es-ES" sz="1700" dirty="0"/>
              <a:t>Usted tiene que identificar a la persona de su empresa que sea responsable de obtener de los contratistas las hojas de datos de seguridad</a:t>
            </a:r>
            <a:r>
              <a:rPr lang="en-US" sz="1700" dirty="0"/>
              <a:t>.</a:t>
            </a:r>
            <a:endParaRPr lang="en-US" sz="1700" baseline="30000" dirty="0">
              <a:solidFill>
                <a:schemeClr val="dk1"/>
              </a:solidFill>
              <a:latin typeface="+mj-lt"/>
              <a:ea typeface="Calibri"/>
              <a:cs typeface="Calibri"/>
              <a:sym typeface="Calibri"/>
            </a:endParaRPr>
          </a:p>
        </p:txBody>
      </p:sp>
      <p:pic>
        <p:nvPicPr>
          <p:cNvPr id="3" name="Picture 2">
            <a:extLst>
              <a:ext uri="{FF2B5EF4-FFF2-40B4-BE49-F238E27FC236}">
                <a16:creationId xmlns:a16="http://schemas.microsoft.com/office/drawing/2014/main" id="{3E6480E4-0996-425D-81FD-38C8ECCBB5C4}"/>
              </a:ext>
            </a:extLst>
          </p:cNvPr>
          <p:cNvPicPr>
            <a:picLocks noChangeAspect="1"/>
          </p:cNvPicPr>
          <p:nvPr/>
        </p:nvPicPr>
        <p:blipFill>
          <a:blip r:embed="rId4"/>
          <a:stretch>
            <a:fillRect/>
          </a:stretch>
        </p:blipFill>
        <p:spPr>
          <a:xfrm>
            <a:off x="8185" y="0"/>
            <a:ext cx="5486398" cy="5893356"/>
          </a:xfrm>
          <a:prstGeom prst="rect">
            <a:avLst/>
          </a:prstGeom>
        </p:spPr>
      </p:pic>
      <p:sp>
        <p:nvSpPr>
          <p:cNvPr id="8" name="Google Shape;102;p2">
            <a:extLst>
              <a:ext uri="{FF2B5EF4-FFF2-40B4-BE49-F238E27FC236}">
                <a16:creationId xmlns:a16="http://schemas.microsoft.com/office/drawing/2014/main" id="{F9880FF1-758B-48C5-8B47-C4A3F02F7D82}"/>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163212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3600945"/>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Modelos</a:t>
            </a:r>
            <a:r>
              <a:rPr lang="en-US" sz="3600" u="sng" dirty="0">
                <a:solidFill>
                  <a:schemeClr val="dk1"/>
                </a:solidFill>
                <a:latin typeface="+mj-lt"/>
                <a:ea typeface="Calibri"/>
                <a:cs typeface="Calibri"/>
                <a:sym typeface="Calibri"/>
              </a:rPr>
              <a:t> del </a:t>
            </a:r>
            <a:r>
              <a:rPr lang="en-US" sz="3600" u="sng" dirty="0" err="1">
                <a:solidFill>
                  <a:schemeClr val="dk1"/>
                </a:solidFill>
                <a:latin typeface="+mj-lt"/>
                <a:ea typeface="Calibri"/>
                <a:cs typeface="Calibri"/>
                <a:sym typeface="Calibri"/>
              </a:rPr>
              <a:t>programa</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escrito</a:t>
            </a:r>
            <a:endParaRPr lang="en-US" sz="1600" dirty="0"/>
          </a:p>
          <a:p>
            <a:pPr lvl="0">
              <a:buSzPts val="1600"/>
            </a:pPr>
            <a:br>
              <a:rPr lang="en-US" sz="1800" dirty="0"/>
            </a:br>
            <a:r>
              <a:rPr lang="en-US" sz="1800" dirty="0"/>
              <a:t>Click the links below to open samples of a written program:</a:t>
            </a:r>
          </a:p>
          <a:p>
            <a:pPr lvl="0">
              <a:buSzPts val="1600"/>
            </a:pPr>
            <a:endParaRPr lang="en-US" sz="1800" dirty="0"/>
          </a:p>
          <a:p>
            <a:pPr lvl="0">
              <a:buSzPts val="1600"/>
            </a:pPr>
            <a:r>
              <a:rPr lang="en-US" sz="1800" dirty="0" err="1">
                <a:hlinkClick r:id="rId4"/>
              </a:rPr>
              <a:t>Versión</a:t>
            </a:r>
            <a:r>
              <a:rPr lang="en-US" sz="1800" dirty="0">
                <a:hlinkClick r:id="rId4"/>
              </a:rPr>
              <a:t> </a:t>
            </a:r>
            <a:r>
              <a:rPr lang="en-US" sz="1800" dirty="0" err="1">
                <a:hlinkClick r:id="rId4"/>
              </a:rPr>
              <a:t>en</a:t>
            </a:r>
            <a:r>
              <a:rPr lang="en-US" sz="1800" dirty="0">
                <a:hlinkClick r:id="rId4"/>
              </a:rPr>
              <a:t> </a:t>
            </a:r>
            <a:r>
              <a:rPr lang="en-US" sz="1800" dirty="0" err="1">
                <a:hlinkClick r:id="rId4"/>
              </a:rPr>
              <a:t>inglés</a:t>
            </a:r>
            <a:r>
              <a:rPr lang="en-US" sz="1800" baseline="30000" dirty="0"/>
              <a:t>(2) </a:t>
            </a:r>
          </a:p>
          <a:p>
            <a:pPr lvl="0">
              <a:buSzPts val="1600"/>
            </a:pPr>
            <a:endParaRPr lang="en-US" sz="1800" dirty="0"/>
          </a:p>
          <a:p>
            <a:pPr lvl="0">
              <a:buSzPts val="1600"/>
            </a:pPr>
            <a:r>
              <a:rPr lang="en-US" sz="1800" dirty="0" err="1">
                <a:hlinkClick r:id="rId5"/>
              </a:rPr>
              <a:t>Versión</a:t>
            </a:r>
            <a:r>
              <a:rPr lang="en-US" sz="1800" dirty="0">
                <a:hlinkClick r:id="rId5"/>
              </a:rPr>
              <a:t> </a:t>
            </a:r>
            <a:r>
              <a:rPr lang="en-US" sz="1800" dirty="0" err="1">
                <a:hlinkClick r:id="rId5"/>
              </a:rPr>
              <a:t>en</a:t>
            </a:r>
            <a:r>
              <a:rPr lang="en-US" sz="1800" dirty="0">
                <a:hlinkClick r:id="rId5"/>
              </a:rPr>
              <a:t> </a:t>
            </a:r>
            <a:r>
              <a:rPr lang="en-US" sz="1800" dirty="0" err="1">
                <a:hlinkClick r:id="rId5"/>
              </a:rPr>
              <a:t>español</a:t>
            </a:r>
            <a:r>
              <a:rPr lang="en-US" sz="1800" baseline="30000" dirty="0"/>
              <a:t>(3)</a:t>
            </a:r>
          </a:p>
          <a:p>
            <a:pPr lvl="0">
              <a:buSzPts val="1600"/>
            </a:pPr>
            <a:endParaRPr lang="en-US" sz="1800" dirty="0"/>
          </a:p>
          <a:p>
            <a:pPr lvl="0">
              <a:buSzPts val="1600"/>
            </a:pPr>
            <a:r>
              <a:rPr lang="es-ES" sz="1800" dirty="0"/>
              <a:t>Para obtener una versión para completar de estas muestras, visite nuestro sitio web</a:t>
            </a:r>
            <a:r>
              <a:rPr lang="en-US" sz="1800" dirty="0"/>
              <a:t>:</a:t>
            </a:r>
          </a:p>
          <a:p>
            <a:pPr lvl="0">
              <a:buSzPts val="1600"/>
            </a:pPr>
            <a:r>
              <a:rPr lang="en-US" sz="1800" dirty="0">
                <a:hlinkClick r:id="rId6"/>
              </a:rPr>
              <a:t>https://osha.oregon.gov/pubs/Pages/index.aspx</a:t>
            </a:r>
            <a:r>
              <a:rPr lang="en-US" sz="1800" baseline="30000" dirty="0"/>
              <a:t>(4)</a:t>
            </a:r>
          </a:p>
          <a:p>
            <a:pPr lvl="0">
              <a:buSzPts val="1600"/>
            </a:pPr>
            <a:endParaRPr lang="en-US" sz="1800" baseline="30000" dirty="0">
              <a:solidFill>
                <a:schemeClr val="dk1"/>
              </a:solidFill>
              <a:latin typeface="+mj-lt"/>
              <a:ea typeface="Calibri"/>
              <a:cs typeface="Calibri"/>
              <a:sym typeface="Calibri"/>
            </a:endParaRPr>
          </a:p>
        </p:txBody>
      </p:sp>
      <p:pic>
        <p:nvPicPr>
          <p:cNvPr id="5" name="Picture 4">
            <a:extLst>
              <a:ext uri="{FF2B5EF4-FFF2-40B4-BE49-F238E27FC236}">
                <a16:creationId xmlns:a16="http://schemas.microsoft.com/office/drawing/2014/main" id="{42D560E4-3966-460A-965E-AB9E2759EA7E}"/>
              </a:ext>
            </a:extLst>
          </p:cNvPr>
          <p:cNvPicPr>
            <a:picLocks noChangeAspect="1"/>
          </p:cNvPicPr>
          <p:nvPr/>
        </p:nvPicPr>
        <p:blipFill>
          <a:blip r:embed="rId7"/>
          <a:stretch>
            <a:fillRect/>
          </a:stretch>
        </p:blipFill>
        <p:spPr>
          <a:xfrm>
            <a:off x="8185" y="0"/>
            <a:ext cx="5478215" cy="5884566"/>
          </a:xfrm>
          <a:prstGeom prst="rect">
            <a:avLst/>
          </a:prstGeom>
        </p:spPr>
      </p:pic>
      <p:sp>
        <p:nvSpPr>
          <p:cNvPr id="8" name="Google Shape;102;p2">
            <a:extLst>
              <a:ext uri="{FF2B5EF4-FFF2-40B4-BE49-F238E27FC236}">
                <a16:creationId xmlns:a16="http://schemas.microsoft.com/office/drawing/2014/main" id="{65A16B30-9EFA-494F-BB7A-9DF05D93DC31}"/>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598866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1" name="Google Shape;161;gb3e8f5dbd0_0_9"/>
          <p:cNvSpPr txBox="1"/>
          <p:nvPr/>
        </p:nvSpPr>
        <p:spPr>
          <a:xfrm>
            <a:off x="0" y="0"/>
            <a:ext cx="11931000" cy="5852702"/>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en-US" sz="3600" u="sng" dirty="0" err="1">
                <a:solidFill>
                  <a:schemeClr val="dk1"/>
                </a:solidFill>
                <a:ea typeface="Calibri"/>
                <a:cs typeface="Calibri"/>
                <a:sym typeface="Calibri"/>
              </a:rPr>
              <a:t>Discusión</a:t>
            </a:r>
            <a:r>
              <a:rPr lang="en-US" sz="3600" u="sng" dirty="0">
                <a:solidFill>
                  <a:schemeClr val="dk1"/>
                </a:solidFill>
                <a:ea typeface="Calibri"/>
                <a:cs typeface="Calibri"/>
                <a:sym typeface="Calibri"/>
              </a:rPr>
              <a:t> para la </a:t>
            </a:r>
            <a:r>
              <a:rPr lang="en-US" sz="3600" u="sng" dirty="0" err="1">
                <a:solidFill>
                  <a:schemeClr val="dk1"/>
                </a:solidFill>
                <a:ea typeface="Calibri"/>
                <a:cs typeface="Calibri"/>
                <a:sym typeface="Calibri"/>
              </a:rPr>
              <a:t>clase</a:t>
            </a:r>
            <a:endParaRPr sz="3600" dirty="0">
              <a:solidFill>
                <a:schemeClr val="dk1"/>
              </a:solidFill>
              <a:latin typeface="+mj-lt"/>
              <a:ea typeface="Calibri"/>
              <a:cs typeface="Calibri"/>
              <a:sym typeface="Calibri"/>
            </a:endParaRPr>
          </a:p>
          <a:p>
            <a:pPr lvl="0">
              <a:buClr>
                <a:schemeClr val="dk1"/>
              </a:buClr>
              <a:buSzPts val="3600"/>
            </a:pPr>
            <a:br>
              <a:rPr lang="en-US" sz="1800" dirty="0">
                <a:solidFill>
                  <a:schemeClr val="dk1"/>
                </a:solidFill>
                <a:ea typeface="Calibri"/>
                <a:cs typeface="Calibri"/>
                <a:sym typeface="Calibri"/>
              </a:rPr>
            </a:br>
            <a:r>
              <a:rPr lang="es-ES" sz="1800" dirty="0">
                <a:solidFill>
                  <a:schemeClr val="dk1"/>
                </a:solidFill>
                <a:ea typeface="Calibri"/>
                <a:cs typeface="Calibri"/>
                <a:sym typeface="Calibri"/>
              </a:rPr>
              <a:t>Aproveche esta oportunidad para hacer/responder preguntas sobre el módulo anterior y para resumir las direcciones de los enlaces web discutidos en el módulo</a:t>
            </a:r>
            <a:r>
              <a:rPr lang="en-US" sz="1800" dirty="0">
                <a:solidFill>
                  <a:schemeClr val="dk1"/>
                </a:solidFill>
                <a:ea typeface="Calibri"/>
                <a:cs typeface="Calibri"/>
                <a:sym typeface="Calibri"/>
              </a:rPr>
              <a:t>. </a:t>
            </a:r>
          </a:p>
          <a:p>
            <a:pPr lvl="0">
              <a:buClr>
                <a:schemeClr val="dk1"/>
              </a:buClr>
              <a:buSzPts val="3600"/>
            </a:pPr>
            <a:endParaRPr lang="en-US" sz="1800" u="sng" dirty="0">
              <a:solidFill>
                <a:schemeClr val="dk1"/>
              </a:solidFill>
              <a:ea typeface="Calibri"/>
              <a:cs typeface="Calibri"/>
              <a:sym typeface="Calibri"/>
            </a:endParaRPr>
          </a:p>
          <a:p>
            <a:pPr lvl="0" algn="ctr">
              <a:buClr>
                <a:schemeClr val="dk1"/>
              </a:buClr>
              <a:buSzPts val="3600"/>
            </a:pPr>
            <a:r>
              <a:rPr lang="en-US" sz="3200" u="sng" dirty="0" err="1">
                <a:solidFill>
                  <a:schemeClr val="dk1"/>
                </a:solidFill>
                <a:ea typeface="Calibri"/>
                <a:cs typeface="Calibri"/>
                <a:sym typeface="Calibri"/>
              </a:rPr>
              <a:t>Recursos</a:t>
            </a:r>
            <a:r>
              <a:rPr lang="en-US" sz="3200" u="sng" dirty="0">
                <a:solidFill>
                  <a:schemeClr val="dk1"/>
                </a:solidFill>
                <a:ea typeface="Calibri"/>
                <a:cs typeface="Calibri"/>
                <a:sym typeface="Calibri"/>
              </a:rPr>
              <a:t> del </a:t>
            </a:r>
            <a:r>
              <a:rPr lang="en-US" sz="3200" u="sng" dirty="0" err="1">
                <a:solidFill>
                  <a:schemeClr val="dk1"/>
                </a:solidFill>
                <a:ea typeface="Calibri"/>
                <a:cs typeface="Calibri"/>
                <a:sym typeface="Calibri"/>
              </a:rPr>
              <a:t>Módulo</a:t>
            </a:r>
            <a:r>
              <a:rPr lang="en-US" sz="3200" u="sng" dirty="0">
                <a:solidFill>
                  <a:schemeClr val="dk1"/>
                </a:solidFill>
                <a:ea typeface="Calibri"/>
                <a:cs typeface="Calibri"/>
                <a:sym typeface="Calibri"/>
              </a:rPr>
              <a:t> 7</a:t>
            </a:r>
            <a:endParaRPr lang="en-US" sz="5200" u="sng" dirty="0">
              <a:solidFill>
                <a:schemeClr val="dk1"/>
              </a:solidFill>
              <a:latin typeface="+mj-lt"/>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endParaRPr lang="en-US" sz="3200" b="0" i="0" u="none" strike="noStrike" cap="none" dirty="0">
              <a:solidFill>
                <a:schemeClr val="dk1"/>
              </a:solidFill>
              <a:latin typeface="+mj-lt"/>
              <a:ea typeface="Calibri"/>
              <a:cs typeface="Calibri"/>
              <a:sym typeface="Calibri"/>
            </a:endParaRPr>
          </a:p>
          <a:p>
            <a:pPr marL="342900" lvl="0" indent="-342900">
              <a:buSzPts val="1800"/>
              <a:buAutoNum type="arabicParenR"/>
            </a:pPr>
            <a:r>
              <a:rPr lang="en-US" dirty="0">
                <a:latin typeface="+mj-lt"/>
                <a:hlinkClick r:id="rId3"/>
              </a:rPr>
              <a:t>https://osha.oregon.gov/OSHARules/div2/div2Z-1200-haz-com.pdf</a:t>
            </a:r>
            <a:endParaRPr lang="en-US" dirty="0">
              <a:latin typeface="+mj-lt"/>
            </a:endParaRPr>
          </a:p>
          <a:p>
            <a:pPr marL="342900" lvl="0" indent="-342900">
              <a:buSzPts val="1800"/>
              <a:buAutoNum type="arabicParenR"/>
            </a:pPr>
            <a:r>
              <a:rPr lang="en-US" dirty="0" err="1">
                <a:latin typeface="+mj-lt"/>
              </a:rPr>
              <a:t>Inglés</a:t>
            </a:r>
            <a:r>
              <a:rPr lang="en-US" dirty="0">
                <a:latin typeface="+mj-lt"/>
              </a:rPr>
              <a:t>: </a:t>
            </a:r>
            <a:r>
              <a:rPr lang="en-US" dirty="0">
                <a:latin typeface="+mj-lt"/>
                <a:hlinkClick r:id="rId4"/>
              </a:rPr>
              <a:t>https://osha.oregon.gov/OSHAPubs/pubform/hazcom-plan-example-english.pdf</a:t>
            </a:r>
            <a:r>
              <a:rPr lang="en-US" dirty="0">
                <a:latin typeface="+mj-lt"/>
              </a:rPr>
              <a:t> </a:t>
            </a:r>
          </a:p>
          <a:p>
            <a:pPr marL="342900" lvl="0" indent="-342900">
              <a:buSzPts val="1800"/>
              <a:buAutoNum type="arabicParenR"/>
            </a:pPr>
            <a:r>
              <a:rPr lang="en-US" dirty="0" err="1">
                <a:latin typeface="+mj-lt"/>
              </a:rPr>
              <a:t>Español</a:t>
            </a:r>
            <a:r>
              <a:rPr lang="en-US" dirty="0">
                <a:latin typeface="+mj-lt"/>
              </a:rPr>
              <a:t>: </a:t>
            </a:r>
            <a:r>
              <a:rPr lang="en-US" dirty="0">
                <a:hlinkClick r:id="rId5"/>
              </a:rPr>
              <a:t>https://osha.oregon.gov/OSHAPubs/pubform/hazcom-plan-example-spanish.pdf</a:t>
            </a:r>
            <a:r>
              <a:rPr lang="en-US" dirty="0"/>
              <a:t> </a:t>
            </a:r>
            <a:endParaRPr lang="en-US" dirty="0">
              <a:latin typeface="+mj-lt"/>
            </a:endParaRPr>
          </a:p>
          <a:p>
            <a:pPr marL="342900" lvl="0" indent="-342900">
              <a:buSzPts val="1800"/>
              <a:buAutoNum type="arabicParenR"/>
            </a:pPr>
            <a:r>
              <a:rPr lang="en-US" dirty="0">
                <a:hlinkClick r:id="rId6"/>
              </a:rPr>
              <a:t>https://osha.oregon.gov/pubs/Pages/index.aspx</a:t>
            </a:r>
            <a:endParaRPr lang="en-US" dirty="0">
              <a:latin typeface="+mj-lt"/>
            </a:endParaRPr>
          </a:p>
          <a:p>
            <a:pPr marL="342900" lvl="0" indent="-342900">
              <a:buSzPts val="1800"/>
              <a:buAutoNum type="arabicParenR"/>
            </a:pPr>
            <a:endParaRPr sz="1800" dirty="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101C57E9-A456-49B4-BB95-CE039A9350F6}"/>
              </a:ext>
            </a:extLst>
          </p:cNvPr>
          <p:cNvPicPr>
            <a:picLocks noChangeAspect="1"/>
          </p:cNvPicPr>
          <p:nvPr/>
        </p:nvPicPr>
        <p:blipFill>
          <a:blip r:embed="rId7"/>
          <a:stretch>
            <a:fillRect/>
          </a:stretch>
        </p:blipFill>
        <p:spPr>
          <a:xfrm>
            <a:off x="5932531" y="5956454"/>
            <a:ext cx="6248172" cy="888534"/>
          </a:xfrm>
          <a:prstGeom prst="rect">
            <a:avLst/>
          </a:prstGeom>
        </p:spPr>
      </p:pic>
      <p:sp>
        <p:nvSpPr>
          <p:cNvPr id="8" name="Google Shape;102;p2">
            <a:extLst>
              <a:ext uri="{FF2B5EF4-FFF2-40B4-BE49-F238E27FC236}">
                <a16:creationId xmlns:a16="http://schemas.microsoft.com/office/drawing/2014/main" id="{8037F4D0-66CA-4042-8E0D-77330EDC4728}"/>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57581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2880"/>
            <a:ext cx="6274351" cy="2585283"/>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¿Qué son </a:t>
            </a:r>
            <a:r>
              <a:rPr lang="es-ES" sz="3600" u="sng" dirty="0" err="1">
                <a:solidFill>
                  <a:schemeClr val="dk1"/>
                </a:solidFill>
                <a:latin typeface="+mj-lt"/>
                <a:ea typeface="Calibri"/>
                <a:cs typeface="Calibri"/>
                <a:sym typeface="Calibri"/>
              </a:rPr>
              <a:t>HazCom</a:t>
            </a:r>
            <a:r>
              <a:rPr lang="es-ES" sz="3600" u="sng" dirty="0">
                <a:solidFill>
                  <a:schemeClr val="dk1"/>
                </a:solidFill>
                <a:latin typeface="+mj-lt"/>
                <a:ea typeface="Calibri"/>
                <a:cs typeface="Calibri"/>
                <a:sym typeface="Calibri"/>
              </a:rPr>
              <a:t> y GHS?</a:t>
            </a:r>
          </a:p>
          <a:p>
            <a:endParaRPr lang="en-US" sz="1800" dirty="0"/>
          </a:p>
          <a:p>
            <a:r>
              <a:rPr lang="es-ES" sz="1800" b="1" dirty="0"/>
              <a:t>GHS</a:t>
            </a:r>
            <a:r>
              <a:rPr lang="es-ES" sz="1800" dirty="0"/>
              <a:t> significa Sistema Globalmente Armonizado de Clasificación y Etiquetado de Productos Químicos. Fue desarrollado por las Naciones Unidas.</a:t>
            </a:r>
          </a:p>
          <a:p>
            <a:endParaRPr lang="es-ES" sz="1800" dirty="0"/>
          </a:p>
          <a:p>
            <a:r>
              <a:rPr lang="es-ES" sz="1800" dirty="0"/>
              <a:t>El GHS pretende crear un sistema uniforme que brinde información sobre los peligros químicos.</a:t>
            </a:r>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5" name="Picture 4">
            <a:extLst>
              <a:ext uri="{FF2B5EF4-FFF2-40B4-BE49-F238E27FC236}">
                <a16:creationId xmlns:a16="http://schemas.microsoft.com/office/drawing/2014/main" id="{01AE2BB7-9D05-48EC-8496-ACF330176ECA}"/>
              </a:ext>
            </a:extLst>
          </p:cNvPr>
          <p:cNvPicPr>
            <a:picLocks noChangeAspect="1"/>
          </p:cNvPicPr>
          <p:nvPr/>
        </p:nvPicPr>
        <p:blipFill>
          <a:blip r:embed="rId4"/>
          <a:stretch>
            <a:fillRect/>
          </a:stretch>
        </p:blipFill>
        <p:spPr>
          <a:xfrm>
            <a:off x="10758" y="0"/>
            <a:ext cx="5475642" cy="5881802"/>
          </a:xfrm>
          <a:prstGeom prst="rect">
            <a:avLst/>
          </a:prstGeom>
        </p:spPr>
      </p:pic>
      <p:sp>
        <p:nvSpPr>
          <p:cNvPr id="7" name="Google Shape;102;p2">
            <a:extLst>
              <a:ext uri="{FF2B5EF4-FFF2-40B4-BE49-F238E27FC236}">
                <a16:creationId xmlns:a16="http://schemas.microsoft.com/office/drawing/2014/main" id="{95BE1C68-E615-4A20-8F53-C1707A08D152}"/>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216523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600" u="sng" dirty="0" err="1">
                <a:solidFill>
                  <a:schemeClr val="tx1"/>
                </a:solidFill>
                <a:latin typeface="Verdana"/>
                <a:ea typeface="Verdana"/>
                <a:cs typeface="Verdana"/>
                <a:sym typeface="Verdana"/>
              </a:rPr>
              <a:t>Comunicación</a:t>
            </a:r>
            <a:r>
              <a:rPr lang="en-US" sz="3600" u="sng" dirty="0">
                <a:solidFill>
                  <a:schemeClr val="tx1"/>
                </a:solidFill>
                <a:latin typeface="Verdana"/>
                <a:ea typeface="Verdana"/>
                <a:cs typeface="Verdana"/>
                <a:sym typeface="Verdana"/>
              </a:rPr>
              <a:t> de </a:t>
            </a:r>
            <a:r>
              <a:rPr lang="en-US" sz="3600" u="sng" dirty="0" err="1">
                <a:solidFill>
                  <a:schemeClr val="tx1"/>
                </a:solidFill>
                <a:latin typeface="Verdana"/>
                <a:ea typeface="Verdana"/>
                <a:cs typeface="Verdana"/>
                <a:sym typeface="Verdana"/>
              </a:rPr>
              <a:t>riesgos</a:t>
            </a:r>
            <a:r>
              <a:rPr lang="en-US" sz="3600" u="sng" dirty="0">
                <a:solidFill>
                  <a:schemeClr val="tx1"/>
                </a:solidFill>
                <a:latin typeface="Verdana"/>
                <a:ea typeface="Verdana"/>
                <a:cs typeface="Verdana"/>
                <a:sym typeface="Verdana"/>
              </a:rPr>
              <a:t> </a:t>
            </a:r>
            <a:r>
              <a:rPr lang="en-US" sz="3600" b="0" i="0" u="sng" strike="noStrike" cap="none" dirty="0">
                <a:solidFill>
                  <a:schemeClr val="dk1"/>
                </a:solidFill>
                <a:latin typeface="+mj-lt"/>
                <a:ea typeface="Calibri"/>
                <a:cs typeface="Calibri"/>
                <a:sym typeface="Calibri"/>
              </a:rPr>
              <a:t>- </a:t>
            </a:r>
            <a:r>
              <a:rPr lang="en-US" sz="3600" u="sng" dirty="0">
                <a:solidFill>
                  <a:schemeClr val="dk1"/>
                </a:solidFill>
                <a:ea typeface="Calibri"/>
                <a:cs typeface="Calibri"/>
                <a:sym typeface="Calibri"/>
              </a:rPr>
              <a:t>CUESTIONARIO</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1: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Todos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productos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químicos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están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sujetos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 la Norma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Comunicación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Peligros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Verdadero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Falso</a:t>
            </a: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59050"/>
            <a:ext cx="5133000" cy="43896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2: </a:t>
            </a:r>
            <a:r>
              <a:rPr lang="en-US" sz="1800" dirty="0">
                <a:effectLst/>
                <a:latin typeface="Calibri" panose="020F0502020204030204" pitchFamily="34" charset="0"/>
                <a:ea typeface="Calibri" panose="020F0502020204030204" pitchFamily="34" charset="0"/>
                <a:cs typeface="Times New Roman" panose="02020603050405020304" pitchFamily="18" charset="0"/>
              </a:rPr>
              <a:t>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objetivo</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HazCom</a:t>
            </a:r>
            <a:r>
              <a:rPr lang="en-US" sz="1800" dirty="0">
                <a:effectLst/>
                <a:latin typeface="Calibri" panose="020F0502020204030204" pitchFamily="34" charset="0"/>
                <a:ea typeface="Calibri" panose="020F0502020204030204" pitchFamily="34" charset="0"/>
                <a:cs typeface="Times New Roman" panose="02020603050405020304" pitchFamily="18" charset="0"/>
              </a:rPr>
              <a:t> 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reducir</a:t>
            </a:r>
            <a:r>
              <a:rPr lang="en-US" sz="1800" dirty="0">
                <a:effectLst/>
                <a:latin typeface="Calibri" panose="020F0502020204030204" pitchFamily="34" charset="0"/>
                <a:ea typeface="Calibri" panose="020F0502020204030204" pitchFamily="34" charset="0"/>
                <a:cs typeface="Times New Roman" panose="02020603050405020304" pitchFamily="18" charset="0"/>
              </a:rPr>
              <a:t> las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lesiones</a:t>
            </a:r>
            <a:r>
              <a:rPr lang="en-US" sz="1800" dirty="0">
                <a:effectLst/>
                <a:latin typeface="Calibri" panose="020F0502020204030204" pitchFamily="34" charset="0"/>
                <a:ea typeface="Calibri" panose="020F0502020204030204" pitchFamily="34" charset="0"/>
                <a:cs typeface="Times New Roman" panose="02020603050405020304" pitchFamily="18" charset="0"/>
              </a:rPr>
              <a:t> 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enfermedades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causadas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sustancias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químicas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peligrosas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Verdadero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Falso</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8" name="Picture 7">
            <a:extLst>
              <a:ext uri="{FF2B5EF4-FFF2-40B4-BE49-F238E27FC236}">
                <a16:creationId xmlns:a16="http://schemas.microsoft.com/office/drawing/2014/main" id="{EC0A761F-9EAF-485F-A8FD-D67CD8EE5C03}"/>
              </a:ext>
            </a:extLst>
          </p:cNvPr>
          <p:cNvPicPr>
            <a:picLocks noChangeAspect="1"/>
          </p:cNvPicPr>
          <p:nvPr/>
        </p:nvPicPr>
        <p:blipFill>
          <a:blip r:embed="rId3"/>
          <a:stretch>
            <a:fillRect/>
          </a:stretch>
        </p:blipFill>
        <p:spPr>
          <a:xfrm>
            <a:off x="5932531" y="5922164"/>
            <a:ext cx="6248172" cy="888534"/>
          </a:xfrm>
          <a:prstGeom prst="rect">
            <a:avLst/>
          </a:prstGeom>
        </p:spPr>
      </p:pic>
      <p:sp>
        <p:nvSpPr>
          <p:cNvPr id="9" name="Google Shape;102;p2">
            <a:extLst>
              <a:ext uri="{FF2B5EF4-FFF2-40B4-BE49-F238E27FC236}">
                <a16:creationId xmlns:a16="http://schemas.microsoft.com/office/drawing/2014/main" id="{20892BB1-44B7-40F9-A849-23A74978A7E9}"/>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600" u="sng" dirty="0" err="1">
                <a:solidFill>
                  <a:schemeClr val="tx1"/>
                </a:solidFill>
                <a:latin typeface="Verdana"/>
                <a:ea typeface="Verdana"/>
                <a:cs typeface="Verdana"/>
                <a:sym typeface="Verdana"/>
              </a:rPr>
              <a:t>Comunicación</a:t>
            </a:r>
            <a:r>
              <a:rPr lang="en-US" sz="3600" u="sng" dirty="0">
                <a:solidFill>
                  <a:schemeClr val="tx1"/>
                </a:solidFill>
                <a:latin typeface="Verdana"/>
                <a:ea typeface="Verdana"/>
                <a:cs typeface="Verdana"/>
                <a:sym typeface="Verdana"/>
              </a:rPr>
              <a:t> de </a:t>
            </a:r>
            <a:r>
              <a:rPr lang="en-US" sz="3600" u="sng" dirty="0" err="1">
                <a:solidFill>
                  <a:schemeClr val="tx1"/>
                </a:solidFill>
                <a:latin typeface="Verdana"/>
                <a:ea typeface="Verdana"/>
                <a:cs typeface="Verdana"/>
                <a:sym typeface="Verdana"/>
              </a:rPr>
              <a:t>riesgos</a:t>
            </a:r>
            <a:r>
              <a:rPr lang="en-US" sz="3600" u="sng" dirty="0">
                <a:solidFill>
                  <a:schemeClr val="tx1"/>
                </a:solidFill>
                <a:latin typeface="Verdana"/>
                <a:ea typeface="Verdana"/>
                <a:cs typeface="Verdana"/>
                <a:sym typeface="Verdana"/>
              </a:rPr>
              <a:t> </a:t>
            </a:r>
            <a:r>
              <a:rPr lang="en-US" sz="3600" b="0" i="0" u="sng" strike="noStrike" cap="none" dirty="0">
                <a:solidFill>
                  <a:schemeClr val="dk1"/>
                </a:solidFill>
                <a:latin typeface="+mj-lt"/>
                <a:ea typeface="Calibri"/>
                <a:cs typeface="Calibri"/>
                <a:sym typeface="Calibri"/>
              </a:rPr>
              <a:t>- </a:t>
            </a:r>
            <a:r>
              <a:rPr lang="en-US" sz="3600" u="sng" dirty="0">
                <a:solidFill>
                  <a:schemeClr val="dk1"/>
                </a:solidFill>
                <a:ea typeface="Calibri"/>
                <a:cs typeface="Calibri"/>
                <a:sym typeface="Calibri"/>
              </a:rPr>
              <a:t>CUESTIONARIO</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3: </a:t>
            </a:r>
            <a:r>
              <a:rPr lang="en-US" sz="1800" dirty="0">
                <a:effectLst/>
                <a:latin typeface="Calibri" panose="020F0502020204030204" pitchFamily="34" charset="0"/>
                <a:ea typeface="Calibri" panose="020F0502020204030204" pitchFamily="34" charset="0"/>
                <a:cs typeface="Times New Roman" panose="02020603050405020304" pitchFamily="18" charset="0"/>
              </a:rPr>
              <a:t>Es uno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elementos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clave del SGA:</a:t>
            </a:r>
          </a:p>
          <a:p>
            <a:pPr marL="0" marR="0">
              <a:lnSpc>
                <a:spcPct val="107000"/>
              </a:lnSpc>
              <a:spcBef>
                <a:spcPts val="0"/>
              </a:spcBef>
              <a:spcAft>
                <a:spcPts val="800"/>
              </a:spcAft>
            </a:pPr>
            <a:r>
              <a:rPr lang="en-US" sz="1800" dirty="0">
                <a:solidFill>
                  <a:srgbClr val="333333"/>
                </a:solidFill>
                <a:effectLst/>
                <a:latin typeface="Helvetica Neue" panose="02000503000000020004" pitchFamily="2" charset="0"/>
                <a:ea typeface="Calibri" panose="020F0502020204030204" pitchFamily="34" charset="0"/>
                <a:cs typeface="Times New Roman" panose="02020603050405020304" pitchFamily="18" charset="0"/>
              </a:rPr>
              <a:t>Sistema </a:t>
            </a:r>
            <a:r>
              <a:rPr lang="en-US" sz="1800" dirty="0" err="1">
                <a:solidFill>
                  <a:srgbClr val="333333"/>
                </a:solidFill>
                <a:effectLst/>
                <a:latin typeface="Helvetica Neue" panose="02000503000000020004" pitchFamily="2" charset="0"/>
                <a:ea typeface="Calibri" panose="020F0502020204030204" pitchFamily="34" charset="0"/>
                <a:cs typeface="Times New Roman" panose="02020603050405020304" pitchFamily="18" charset="0"/>
              </a:rPr>
              <a:t>Globalmente</a:t>
            </a:r>
            <a:r>
              <a:rPr lang="en-US" sz="1800" dirty="0">
                <a:solidFill>
                  <a:srgbClr val="333333"/>
                </a:solidFill>
                <a:effectLst/>
                <a:latin typeface="Helvetica Neue" panose="02000503000000020004" pitchFamily="2" charset="0"/>
                <a:ea typeface="Calibri" panose="020F0502020204030204" pitchFamily="34" charset="0"/>
                <a:cs typeface="Times New Roman" panose="02020603050405020304" pitchFamily="18" charset="0"/>
              </a:rPr>
              <a:t> </a:t>
            </a:r>
            <a:r>
              <a:rPr lang="en-US" sz="1800" dirty="0" err="1">
                <a:solidFill>
                  <a:srgbClr val="333333"/>
                </a:solidFill>
                <a:effectLst/>
                <a:latin typeface="Helvetica Neue" panose="02000503000000020004" pitchFamily="2" charset="0"/>
                <a:ea typeface="Calibri" panose="020F0502020204030204" pitchFamily="34" charset="0"/>
                <a:cs typeface="Times New Roman" panose="02020603050405020304" pitchFamily="18" charset="0"/>
              </a:rPr>
              <a:t>Armonizado</a:t>
            </a:r>
            <a:r>
              <a:rPr lang="en-US" sz="1800" dirty="0">
                <a:solidFill>
                  <a:srgbClr val="333333"/>
                </a:solidFill>
                <a:effectLst/>
                <a:latin typeface="Helvetica Neue" panose="02000503000000020004" pitchFamily="2" charset="0"/>
                <a:ea typeface="Calibri" panose="020F0502020204030204" pitchFamily="34" charset="0"/>
                <a:cs typeface="Times New Roman" panose="02020603050405020304" pitchFamily="18" charset="0"/>
              </a:rPr>
              <a:t> (GHS)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Supervisión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la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fabricación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productos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químicos</a:t>
            </a:r>
            <a:r>
              <a:rPr lang="en-US" sz="2400" dirty="0">
                <a:effectLst/>
              </a:rPr>
              <a:t> </a:t>
            </a: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Coherencia</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las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etiquetas</a:t>
            </a:r>
            <a:r>
              <a:rPr lang="en-US" sz="1800" dirty="0">
                <a:effectLst/>
                <a:latin typeface="Calibri" panose="020F0502020204030204" pitchFamily="34" charset="0"/>
                <a:ea typeface="Calibri" panose="020F0502020204030204" pitchFamily="34" charset="0"/>
                <a:cs typeface="Times New Roman" panose="02020603050405020304" pitchFamily="18" charset="0"/>
              </a:rPr>
              <a:t> y las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fichas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seguridad</a:t>
            </a:r>
            <a:r>
              <a:rPr lang="en-US" sz="2400" dirty="0">
                <a:effectLst/>
              </a:rPr>
              <a:t> </a:t>
            </a: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Gestión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residuos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peligrosos</a:t>
            </a:r>
            <a:r>
              <a:rPr lang="en-US" sz="2400" dirty="0">
                <a:effectLst/>
              </a:rPr>
              <a:t> </a:t>
            </a: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59050"/>
            <a:ext cx="5133000" cy="43896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4: </a:t>
            </a:r>
            <a:r>
              <a:rPr lang="en-US" sz="1800" dirty="0">
                <a:effectLst/>
                <a:latin typeface="Calibri" panose="020F0502020204030204" pitchFamily="34" charset="0"/>
                <a:ea typeface="Calibri" panose="020F0502020204030204" pitchFamily="34" charset="0"/>
                <a:cs typeface="Times New Roman" panose="02020603050405020304" pitchFamily="18" charset="0"/>
              </a:rPr>
              <a:t>La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clasificación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 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categorización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productos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químicos</a:t>
            </a:r>
            <a:r>
              <a:rPr lang="en-US" sz="1800" dirty="0">
                <a:effectLst/>
                <a:latin typeface="Calibri" panose="020F0502020204030204" pitchFamily="34" charset="0"/>
                <a:ea typeface="Calibri" panose="020F0502020204030204" pitchFamily="34" charset="0"/>
                <a:cs typeface="Times New Roman" panose="02020603050405020304" pitchFamily="18" charset="0"/>
              </a:rPr>
              <a:t> es la base de las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etiquetas</a:t>
            </a:r>
            <a:r>
              <a:rPr lang="en-US" sz="1800" dirty="0">
                <a:effectLst/>
                <a:latin typeface="Calibri" panose="020F0502020204030204" pitchFamily="34" charset="0"/>
                <a:ea typeface="Calibri" panose="020F0502020204030204" pitchFamily="34" charset="0"/>
                <a:cs typeface="Times New Roman" panose="02020603050405020304" pitchFamily="18" charset="0"/>
              </a:rPr>
              <a:t> y las FDS.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fichas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seguridad</a:t>
            </a:r>
            <a:r>
              <a:rPr lang="en-US" sz="1800" dirty="0">
                <a:effectLst/>
                <a:latin typeface="Calibri" panose="020F0502020204030204" pitchFamily="34" charset="0"/>
                <a:ea typeface="Calibri" panose="020F0502020204030204" pitchFamily="34" charset="0"/>
                <a:cs typeface="Times New Roman" panose="02020603050405020304" pitchFamily="18" charset="0"/>
              </a:rPr>
              <a:t> (SDS's)</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Verdadero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Falso</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8" name="Picture 7">
            <a:extLst>
              <a:ext uri="{FF2B5EF4-FFF2-40B4-BE49-F238E27FC236}">
                <a16:creationId xmlns:a16="http://schemas.microsoft.com/office/drawing/2014/main" id="{EC0A761F-9EAF-485F-A8FD-D67CD8EE5C03}"/>
              </a:ext>
            </a:extLst>
          </p:cNvPr>
          <p:cNvPicPr>
            <a:picLocks noChangeAspect="1"/>
          </p:cNvPicPr>
          <p:nvPr/>
        </p:nvPicPr>
        <p:blipFill>
          <a:blip r:embed="rId3"/>
          <a:stretch>
            <a:fillRect/>
          </a:stretch>
        </p:blipFill>
        <p:spPr>
          <a:xfrm>
            <a:off x="5932531" y="5922164"/>
            <a:ext cx="6248172" cy="888534"/>
          </a:xfrm>
          <a:prstGeom prst="rect">
            <a:avLst/>
          </a:prstGeom>
        </p:spPr>
      </p:pic>
      <p:sp>
        <p:nvSpPr>
          <p:cNvPr id="10" name="Google Shape;102;p2">
            <a:extLst>
              <a:ext uri="{FF2B5EF4-FFF2-40B4-BE49-F238E27FC236}">
                <a16:creationId xmlns:a16="http://schemas.microsoft.com/office/drawing/2014/main" id="{C8AB1B40-092F-4770-B628-B4A50D6A93C9}"/>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786755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600" u="sng" dirty="0" err="1">
                <a:solidFill>
                  <a:schemeClr val="tx1"/>
                </a:solidFill>
                <a:latin typeface="Verdana"/>
                <a:ea typeface="Verdana"/>
                <a:cs typeface="Verdana"/>
                <a:sym typeface="Verdana"/>
              </a:rPr>
              <a:t>Comunicación</a:t>
            </a:r>
            <a:r>
              <a:rPr lang="en-US" sz="3600" u="sng" dirty="0">
                <a:solidFill>
                  <a:schemeClr val="tx1"/>
                </a:solidFill>
                <a:latin typeface="Verdana"/>
                <a:ea typeface="Verdana"/>
                <a:cs typeface="Verdana"/>
                <a:sym typeface="Verdana"/>
              </a:rPr>
              <a:t> de </a:t>
            </a:r>
            <a:r>
              <a:rPr lang="en-US" sz="3600" u="sng" dirty="0" err="1">
                <a:solidFill>
                  <a:schemeClr val="tx1"/>
                </a:solidFill>
                <a:latin typeface="Verdana"/>
                <a:ea typeface="Verdana"/>
                <a:cs typeface="Verdana"/>
                <a:sym typeface="Verdana"/>
              </a:rPr>
              <a:t>riesgos</a:t>
            </a:r>
            <a:r>
              <a:rPr lang="en-US" sz="3600" u="sng" dirty="0">
                <a:solidFill>
                  <a:schemeClr val="tx1"/>
                </a:solidFill>
                <a:latin typeface="Verdana"/>
                <a:ea typeface="Verdana"/>
                <a:cs typeface="Verdana"/>
                <a:sym typeface="Verdana"/>
              </a:rPr>
              <a:t> </a:t>
            </a:r>
            <a:r>
              <a:rPr lang="en-US" sz="3600" b="0" i="0" u="sng" strike="noStrike" cap="none" dirty="0">
                <a:solidFill>
                  <a:schemeClr val="dk1"/>
                </a:solidFill>
                <a:latin typeface="+mj-lt"/>
                <a:ea typeface="Calibri"/>
                <a:cs typeface="Calibri"/>
                <a:sym typeface="Calibri"/>
              </a:rPr>
              <a:t>- </a:t>
            </a:r>
            <a:r>
              <a:rPr lang="en-US" sz="3600" u="sng" dirty="0">
                <a:solidFill>
                  <a:schemeClr val="dk1"/>
                </a:solidFill>
                <a:ea typeface="Calibri"/>
                <a:cs typeface="Calibri"/>
                <a:sym typeface="Calibri"/>
              </a:rPr>
              <a:t>CUESTIONARIO</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5: </a:t>
            </a:r>
            <a:r>
              <a:rPr lang="en-US" sz="1800" dirty="0">
                <a:effectLst/>
                <a:latin typeface="Calibri" panose="020F0502020204030204" pitchFamily="34" charset="0"/>
                <a:ea typeface="Calibri" panose="020F0502020204030204" pitchFamily="34" charset="0"/>
                <a:cs typeface="Times New Roman" panose="02020603050405020304" pitchFamily="18" charset="0"/>
              </a:rPr>
              <a:t>La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clasificación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productos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químicos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determina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El color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sustancia</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Si la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sustancia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química</a:t>
            </a:r>
            <a:r>
              <a:rPr lang="en-US" sz="1800" dirty="0">
                <a:effectLst/>
                <a:latin typeface="Calibri" panose="020F0502020204030204" pitchFamily="34" charset="0"/>
                <a:ea typeface="Calibri" panose="020F0502020204030204" pitchFamily="34" charset="0"/>
                <a:cs typeface="Times New Roman" panose="02020603050405020304" pitchFamily="18" charset="0"/>
              </a:rPr>
              <a:t> 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peligrosa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342900" algn="l" rtl="0">
              <a:spcBef>
                <a:spcPts val="0"/>
              </a:spcBef>
              <a:spcAft>
                <a:spcPts val="0"/>
              </a:spcAft>
              <a:buClr>
                <a:schemeClr val="dk1"/>
              </a:buClr>
              <a:buSzPts val="1800"/>
              <a:buFont typeface="+mj-lt"/>
              <a:buAutoNum type="alphaUcPeriod"/>
            </a:pPr>
            <a:endParaRPr lang="en-US" sz="2400" dirty="0">
              <a:effectLst/>
            </a:endParaRPr>
          </a:p>
          <a:p>
            <a:pPr marL="457200" lvl="0" indent="-342900" algn="l" rtl="0">
              <a:spcBef>
                <a:spcPts val="0"/>
              </a:spcBef>
              <a:spcAft>
                <a:spcPts val="0"/>
              </a:spcAft>
              <a:buClr>
                <a:schemeClr val="dk1"/>
              </a:buClr>
              <a:buSzPts val="1800"/>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Si la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sustancia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química</a:t>
            </a:r>
            <a:r>
              <a:rPr lang="en-US" sz="1800" dirty="0">
                <a:effectLst/>
                <a:latin typeface="Calibri" panose="020F0502020204030204" pitchFamily="34" charset="0"/>
                <a:ea typeface="Calibri" panose="020F0502020204030204" pitchFamily="34" charset="0"/>
                <a:cs typeface="Times New Roman" panose="02020603050405020304" pitchFamily="18" charset="0"/>
              </a:rPr>
              <a:t> se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importa</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otro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país</a:t>
            </a:r>
            <a:r>
              <a:rPr lang="en-US" sz="2400" dirty="0">
                <a:effectLst/>
              </a:rPr>
              <a:t> </a:t>
            </a:r>
            <a:endParaRPr dirty="0">
              <a:latin typeface="+mj-lt"/>
              <a:ea typeface="Calibri"/>
              <a:cs typeface="Calibri"/>
              <a:sym typeface="Calibri"/>
            </a:endParaRPr>
          </a:p>
        </p:txBody>
      </p:sp>
      <p:sp>
        <p:nvSpPr>
          <p:cNvPr id="625" name="Google Shape;625;gb3e8f5dbd0_0_48"/>
          <p:cNvSpPr txBox="1"/>
          <p:nvPr/>
        </p:nvSpPr>
        <p:spPr>
          <a:xfrm>
            <a:off x="6688450" y="1059050"/>
            <a:ext cx="5133000" cy="43896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6: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Cuáles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siguientes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elementos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forman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parte</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etiqueta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Seleccione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todas</a:t>
            </a:r>
            <a:r>
              <a:rPr lang="en-US" sz="1800" dirty="0">
                <a:effectLst/>
                <a:latin typeface="Calibri" panose="020F0502020204030204" pitchFamily="34" charset="0"/>
                <a:ea typeface="Calibri" panose="020F0502020204030204" pitchFamily="34" charset="0"/>
                <a:cs typeface="Times New Roman" panose="02020603050405020304" pitchFamily="18" charset="0"/>
              </a:rPr>
              <a:t> las que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procedan</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Identificador</a:t>
            </a:r>
            <a:r>
              <a:rPr lang="en-US" sz="1800" dirty="0">
                <a:effectLst/>
                <a:latin typeface="Calibri" panose="020F0502020204030204" pitchFamily="34" charset="0"/>
                <a:ea typeface="Calibri" panose="020F0502020204030204" pitchFamily="34" charset="0"/>
                <a:cs typeface="Times New Roman" panose="02020603050405020304" pitchFamily="18" charset="0"/>
              </a:rPr>
              <a:t> del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producto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Palabra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señalización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Indicaciones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peligro</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Información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 del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proveedor</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Pictogramas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peligro</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Consejos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prudencia</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8" name="Picture 7">
            <a:extLst>
              <a:ext uri="{FF2B5EF4-FFF2-40B4-BE49-F238E27FC236}">
                <a16:creationId xmlns:a16="http://schemas.microsoft.com/office/drawing/2014/main" id="{EC0A761F-9EAF-485F-A8FD-D67CD8EE5C03}"/>
              </a:ext>
            </a:extLst>
          </p:cNvPr>
          <p:cNvPicPr>
            <a:picLocks noChangeAspect="1"/>
          </p:cNvPicPr>
          <p:nvPr/>
        </p:nvPicPr>
        <p:blipFill>
          <a:blip r:embed="rId3"/>
          <a:stretch>
            <a:fillRect/>
          </a:stretch>
        </p:blipFill>
        <p:spPr>
          <a:xfrm>
            <a:off x="5932531" y="5922164"/>
            <a:ext cx="6248172" cy="888534"/>
          </a:xfrm>
          <a:prstGeom prst="rect">
            <a:avLst/>
          </a:prstGeom>
        </p:spPr>
      </p:pic>
      <p:sp>
        <p:nvSpPr>
          <p:cNvPr id="10" name="Google Shape;102;p2">
            <a:extLst>
              <a:ext uri="{FF2B5EF4-FFF2-40B4-BE49-F238E27FC236}">
                <a16:creationId xmlns:a16="http://schemas.microsoft.com/office/drawing/2014/main" id="{C8AB1B40-092F-4770-B628-B4A50D6A93C9}"/>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2355138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600" u="sng" dirty="0" err="1">
                <a:solidFill>
                  <a:schemeClr val="tx1"/>
                </a:solidFill>
                <a:latin typeface="Verdana"/>
                <a:ea typeface="Verdana"/>
                <a:cs typeface="Verdana"/>
                <a:sym typeface="Verdana"/>
              </a:rPr>
              <a:t>Comunicación</a:t>
            </a:r>
            <a:r>
              <a:rPr lang="en-US" sz="3600" u="sng" dirty="0">
                <a:solidFill>
                  <a:schemeClr val="tx1"/>
                </a:solidFill>
                <a:latin typeface="Verdana"/>
                <a:ea typeface="Verdana"/>
                <a:cs typeface="Verdana"/>
                <a:sym typeface="Verdana"/>
              </a:rPr>
              <a:t> de </a:t>
            </a:r>
            <a:r>
              <a:rPr lang="en-US" sz="3600" u="sng" dirty="0" err="1">
                <a:solidFill>
                  <a:schemeClr val="tx1"/>
                </a:solidFill>
                <a:latin typeface="Verdana"/>
                <a:ea typeface="Verdana"/>
                <a:cs typeface="Verdana"/>
                <a:sym typeface="Verdana"/>
              </a:rPr>
              <a:t>riesgos</a:t>
            </a:r>
            <a:r>
              <a:rPr lang="en-US" sz="3600" u="sng" dirty="0">
                <a:solidFill>
                  <a:schemeClr val="tx1"/>
                </a:solidFill>
                <a:latin typeface="Verdana"/>
                <a:ea typeface="Verdana"/>
                <a:cs typeface="Verdana"/>
                <a:sym typeface="Verdana"/>
              </a:rPr>
              <a:t> </a:t>
            </a:r>
            <a:r>
              <a:rPr lang="en-US" sz="3600" b="0" i="0" u="sng" strike="noStrike" cap="none" dirty="0">
                <a:solidFill>
                  <a:schemeClr val="dk1"/>
                </a:solidFill>
                <a:latin typeface="+mj-lt"/>
                <a:ea typeface="Calibri"/>
                <a:cs typeface="Calibri"/>
                <a:sym typeface="Calibri"/>
              </a:rPr>
              <a:t>- </a:t>
            </a:r>
            <a:r>
              <a:rPr lang="en-US" sz="3600" u="sng" dirty="0">
                <a:solidFill>
                  <a:schemeClr val="dk1"/>
                </a:solidFill>
                <a:ea typeface="Calibri"/>
                <a:cs typeface="Calibri"/>
                <a:sym typeface="Calibri"/>
              </a:rPr>
              <a:t>CUESTIONARIO</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63948" y="1059050"/>
            <a:ext cx="5798700" cy="44316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7: </a:t>
            </a:r>
            <a:r>
              <a:rPr lang="en-US" sz="1800" dirty="0">
                <a:effectLst/>
                <a:latin typeface="Calibri" panose="020F0502020204030204" pitchFamily="34" charset="0"/>
                <a:ea typeface="Calibri" panose="020F0502020204030204" pitchFamily="34" charset="0"/>
                <a:cs typeface="Times New Roman" panose="02020603050405020304" pitchFamily="18" charset="0"/>
              </a:rPr>
              <a:t>Las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fichas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seguridad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incluyen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Qué</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hacer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caso</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emergencia</a:t>
            </a: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Cómo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entra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producto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químico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cuerpo</a:t>
            </a:r>
            <a:r>
              <a:rPr lang="en-US" sz="2400" dirty="0">
                <a:effectLst/>
              </a:rPr>
              <a:t> </a:t>
            </a:r>
          </a:p>
          <a:p>
            <a:pPr marL="457200" lvl="0" indent="-342900" algn="l" rtl="0">
              <a:spcBef>
                <a:spcPts val="0"/>
              </a:spcBef>
              <a:spcAft>
                <a:spcPts val="0"/>
              </a:spcAft>
              <a:buClr>
                <a:schemeClr val="dk1"/>
              </a:buClr>
              <a:buSzPts val="1800"/>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Los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efectos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físicos</a:t>
            </a:r>
            <a:r>
              <a:rPr lang="en-US" sz="1800" dirty="0">
                <a:effectLst/>
                <a:latin typeface="Calibri" panose="020F0502020204030204" pitchFamily="34" charset="0"/>
                <a:ea typeface="Calibri" panose="020F0502020204030204" pitchFamily="34" charset="0"/>
                <a:cs typeface="Times New Roman" panose="02020603050405020304" pitchFamily="18" charset="0"/>
              </a:rPr>
              <a:t> 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sobre</a:t>
            </a:r>
            <a:r>
              <a:rPr lang="en-US" sz="1800" dirty="0">
                <a:effectLst/>
                <a:latin typeface="Calibri" panose="020F0502020204030204" pitchFamily="34" charset="0"/>
                <a:ea typeface="Calibri" panose="020F0502020204030204" pitchFamily="34" charset="0"/>
                <a:cs typeface="Times New Roman" panose="02020603050405020304" pitchFamily="18" charset="0"/>
              </a:rPr>
              <a:t> la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salud</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la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sustancia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química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Qué</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equipo</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protección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 individual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utilizar</a:t>
            </a:r>
            <a:r>
              <a:rPr lang="en-US" dirty="0">
                <a:effectLst/>
              </a:rPr>
              <a:t> </a:t>
            </a:r>
            <a:endParaRPr lang="en-US" sz="1800" dirty="0">
              <a:latin typeface="Calibri" panose="020F0502020204030204" pitchFamily="34" charset="0"/>
              <a:cs typeface="Times New Roman" panose="02020603050405020304" pitchFamily="18" charset="0"/>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Pictograma</a:t>
            </a:r>
            <a:r>
              <a:rPr lang="en-US" sz="1800" dirty="0">
                <a:effectLst/>
                <a:latin typeface="Calibri" panose="020F0502020204030204" pitchFamily="34" charset="0"/>
                <a:ea typeface="Calibri" panose="020F0502020204030204" pitchFamily="34" charset="0"/>
                <a:cs typeface="Times New Roman" panose="02020603050405020304" pitchFamily="18" charset="0"/>
              </a:rPr>
              <a:t>(s) y palabra(s)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advertencia</a:t>
            </a:r>
            <a:r>
              <a:rPr lang="en-US" dirty="0">
                <a:effectLst/>
              </a:rPr>
              <a:t> </a:t>
            </a:r>
            <a:endParaRPr lang="en-US" sz="1800" dirty="0">
              <a:effectLst/>
              <a:latin typeface="Calibri" panose="020F0502020204030204" pitchFamily="34" charset="0"/>
              <a:cs typeface="Times New Roman" panose="02020603050405020304" pitchFamily="18" charset="0"/>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Todo</a:t>
            </a:r>
            <a:r>
              <a:rPr lang="en-US" sz="1800" dirty="0">
                <a:effectLst/>
                <a:latin typeface="Calibri" panose="020F0502020204030204" pitchFamily="34" charset="0"/>
                <a:ea typeface="Calibri" panose="020F0502020204030204" pitchFamily="34" charset="0"/>
                <a:cs typeface="Times New Roman" panose="02020603050405020304" pitchFamily="18" charset="0"/>
              </a:rPr>
              <a:t> lo anterior</a:t>
            </a:r>
            <a:r>
              <a:rPr lang="en-US" dirty="0">
                <a:effectLst/>
              </a:rPr>
              <a:t> </a:t>
            </a:r>
            <a:endParaRPr dirty="0">
              <a:latin typeface="+mj-lt"/>
              <a:ea typeface="Calibri"/>
              <a:cs typeface="Calibri"/>
              <a:sym typeface="Calibri"/>
            </a:endParaRPr>
          </a:p>
        </p:txBody>
      </p:sp>
      <p:sp>
        <p:nvSpPr>
          <p:cNvPr id="625" name="Google Shape;625;gb3e8f5dbd0_0_48"/>
          <p:cNvSpPr txBox="1"/>
          <p:nvPr/>
        </p:nvSpPr>
        <p:spPr>
          <a:xfrm>
            <a:off x="6688450" y="1059050"/>
            <a:ext cx="5133000" cy="43896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8: </a:t>
            </a:r>
            <a:r>
              <a:rPr lang="en-US" sz="1800" dirty="0">
                <a:effectLst/>
                <a:latin typeface="Calibri" panose="020F0502020204030204" pitchFamily="34" charset="0"/>
                <a:ea typeface="Calibri" panose="020F0502020204030204" pitchFamily="34" charset="0"/>
                <a:cs typeface="Times New Roman" panose="02020603050405020304" pitchFamily="18" charset="0"/>
              </a:rPr>
              <a:t>Se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requiere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una</a:t>
            </a:r>
            <a:r>
              <a:rPr lang="en-US" sz="1800" dirty="0">
                <a:effectLst/>
                <a:latin typeface="Calibri" panose="020F0502020204030204" pitchFamily="34" charset="0"/>
                <a:ea typeface="Calibri" panose="020F0502020204030204" pitchFamily="34" charset="0"/>
                <a:cs typeface="Times New Roman" panose="02020603050405020304" pitchFamily="18" charset="0"/>
              </a:rPr>
              <a:t> hoja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seguridad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actualizada</a:t>
            </a:r>
            <a:r>
              <a:rPr lang="en-US" sz="1800" dirty="0">
                <a:effectLst/>
                <a:latin typeface="Calibri" panose="020F0502020204030204" pitchFamily="34" charset="0"/>
                <a:ea typeface="Calibri" panose="020F0502020204030204" pitchFamily="34" charset="0"/>
                <a:cs typeface="Times New Roman" panose="02020603050405020304" pitchFamily="18" charset="0"/>
              </a:rPr>
              <a:t> para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cada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sustancia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química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peligrosa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cubierta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por</a:t>
            </a:r>
            <a:r>
              <a:rPr lang="en-US" sz="1800" dirty="0">
                <a:effectLst/>
                <a:latin typeface="Calibri" panose="020F0502020204030204" pitchFamily="34" charset="0"/>
                <a:ea typeface="Calibri" panose="020F0502020204030204" pitchFamily="34" charset="0"/>
                <a:cs typeface="Times New Roman" panose="02020603050405020304" pitchFamily="18" charset="0"/>
              </a:rPr>
              <a:t> la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Regla</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Comunicación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Peligros</a:t>
            </a:r>
            <a:r>
              <a:rPr lang="en-US" sz="1800" dirty="0">
                <a:effectLst/>
                <a:latin typeface="Calibri" panose="020F0502020204030204" pitchFamily="34" charset="0"/>
                <a:ea typeface="Calibri" panose="020F0502020204030204" pitchFamily="34" charset="0"/>
                <a:cs typeface="Times New Roman" panose="02020603050405020304" pitchFamily="18" charset="0"/>
              </a:rPr>
              <a:t> que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empleados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utilicen</a:t>
            </a:r>
            <a:r>
              <a:rPr lang="en-US" sz="1800" dirty="0">
                <a:effectLst/>
                <a:latin typeface="Calibri" panose="020F0502020204030204" pitchFamily="34" charset="0"/>
                <a:ea typeface="Calibri" panose="020F0502020204030204" pitchFamily="34" charset="0"/>
                <a:cs typeface="Times New Roman" panose="02020603050405020304" pitchFamily="18" charset="0"/>
              </a:rPr>
              <a:t> o a la que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puedan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estar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expuestos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como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parte</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trabajo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Verdadero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Falso</a:t>
            </a: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8" name="Picture 7">
            <a:extLst>
              <a:ext uri="{FF2B5EF4-FFF2-40B4-BE49-F238E27FC236}">
                <a16:creationId xmlns:a16="http://schemas.microsoft.com/office/drawing/2014/main" id="{EC0A761F-9EAF-485F-A8FD-D67CD8EE5C03}"/>
              </a:ext>
            </a:extLst>
          </p:cNvPr>
          <p:cNvPicPr>
            <a:picLocks noChangeAspect="1"/>
          </p:cNvPicPr>
          <p:nvPr/>
        </p:nvPicPr>
        <p:blipFill>
          <a:blip r:embed="rId3"/>
          <a:stretch>
            <a:fillRect/>
          </a:stretch>
        </p:blipFill>
        <p:spPr>
          <a:xfrm>
            <a:off x="5932531" y="5922164"/>
            <a:ext cx="6248172" cy="888534"/>
          </a:xfrm>
          <a:prstGeom prst="rect">
            <a:avLst/>
          </a:prstGeom>
        </p:spPr>
      </p:pic>
      <p:sp>
        <p:nvSpPr>
          <p:cNvPr id="10" name="Google Shape;102;p2">
            <a:extLst>
              <a:ext uri="{FF2B5EF4-FFF2-40B4-BE49-F238E27FC236}">
                <a16:creationId xmlns:a16="http://schemas.microsoft.com/office/drawing/2014/main" id="{C8AB1B40-092F-4770-B628-B4A50D6A93C9}"/>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622825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600" u="sng" dirty="0" err="1">
                <a:solidFill>
                  <a:schemeClr val="tx1"/>
                </a:solidFill>
                <a:latin typeface="Verdana"/>
                <a:ea typeface="Verdana"/>
                <a:cs typeface="Verdana"/>
                <a:sym typeface="Verdana"/>
              </a:rPr>
              <a:t>Comunicación</a:t>
            </a:r>
            <a:r>
              <a:rPr lang="en-US" sz="3600" u="sng" dirty="0">
                <a:solidFill>
                  <a:schemeClr val="tx1"/>
                </a:solidFill>
                <a:latin typeface="Verdana"/>
                <a:ea typeface="Verdana"/>
                <a:cs typeface="Verdana"/>
                <a:sym typeface="Verdana"/>
              </a:rPr>
              <a:t> de </a:t>
            </a:r>
            <a:r>
              <a:rPr lang="en-US" sz="3600" u="sng" dirty="0" err="1">
                <a:solidFill>
                  <a:schemeClr val="tx1"/>
                </a:solidFill>
                <a:latin typeface="Verdana"/>
                <a:ea typeface="Verdana"/>
                <a:cs typeface="Verdana"/>
                <a:sym typeface="Verdana"/>
              </a:rPr>
              <a:t>riesgos</a:t>
            </a:r>
            <a:r>
              <a:rPr lang="en-US" sz="3600" u="sng" dirty="0">
                <a:solidFill>
                  <a:schemeClr val="tx1"/>
                </a:solidFill>
                <a:latin typeface="Verdana"/>
                <a:ea typeface="Verdana"/>
                <a:cs typeface="Verdana"/>
                <a:sym typeface="Verdana"/>
              </a:rPr>
              <a:t> </a:t>
            </a:r>
            <a:r>
              <a:rPr lang="en-US" sz="3600" b="0" i="0" u="sng" strike="noStrike" cap="none" dirty="0">
                <a:solidFill>
                  <a:schemeClr val="dk1"/>
                </a:solidFill>
                <a:latin typeface="+mj-lt"/>
                <a:ea typeface="Calibri"/>
                <a:cs typeface="Calibri"/>
                <a:sym typeface="Calibri"/>
              </a:rPr>
              <a:t>- </a:t>
            </a:r>
            <a:r>
              <a:rPr lang="en-US" sz="3600" u="sng" dirty="0">
                <a:solidFill>
                  <a:schemeClr val="dk1"/>
                </a:solidFill>
                <a:ea typeface="Calibri"/>
                <a:cs typeface="Calibri"/>
                <a:sym typeface="Calibri"/>
              </a:rPr>
              <a:t>CUESTIONARIO</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63948" y="1059050"/>
            <a:ext cx="5798700" cy="4431600"/>
          </a:xfrm>
          <a:prstGeom prst="rect">
            <a:avLst/>
          </a:prstGeom>
          <a:noFill/>
          <a:ln>
            <a:noFill/>
          </a:ln>
        </p:spPr>
        <p:txBody>
          <a:bodyPr spcFirstLastPara="1" wrap="square" lIns="91425" tIns="91425" rIns="91425" bIns="91425" anchor="t" anchorCtr="0">
            <a:noAutofit/>
          </a:bodyPr>
          <a:lstStyle/>
          <a:p>
            <a:pPr>
              <a:lnSpc>
                <a:spcPct val="107000"/>
              </a:lnSpc>
              <a:spcAft>
                <a:spcPts val="8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9: </a:t>
            </a:r>
            <a:r>
              <a:rPr lang="en-US" sz="1800" dirty="0">
                <a:effectLst/>
                <a:latin typeface="Calibri" panose="020F0502020204030204" pitchFamily="34" charset="0"/>
                <a:ea typeface="Calibri" panose="020F0502020204030204" pitchFamily="34" charset="0"/>
                <a:cs typeface="Times New Roman" panose="02020603050405020304" pitchFamily="18" charset="0"/>
              </a:rPr>
              <a:t>Las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fichas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seguridad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deben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estar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fácilmente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disponibles</a:t>
            </a:r>
            <a:r>
              <a:rPr lang="en-US" sz="1800" dirty="0">
                <a:effectLst/>
                <a:latin typeface="Calibri" panose="020F0502020204030204" pitchFamily="34" charset="0"/>
                <a:ea typeface="Calibri" panose="020F0502020204030204" pitchFamily="34" charset="0"/>
                <a:cs typeface="Times New Roman" panose="02020603050405020304" pitchFamily="18" charset="0"/>
              </a:rPr>
              <a:t> para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empleados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800" dirty="0">
                <a:effectLst/>
                <a:latin typeface="Calibri" panose="020F0502020204030204" pitchFamily="34" charset="0"/>
                <a:ea typeface="Calibri" panose="020F0502020204030204" pitchFamily="34" charset="0"/>
                <a:cs typeface="Times New Roman" panose="02020603050405020304" pitchFamily="18" charset="0"/>
              </a:rPr>
              <a:t> sus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áreas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trabajo</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Verdadero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Falso</a:t>
            </a:r>
            <a:endParaRPr lang="en-US" sz="2400" dirty="0">
              <a:effectLst/>
            </a:endParaRPr>
          </a:p>
        </p:txBody>
      </p:sp>
      <p:sp>
        <p:nvSpPr>
          <p:cNvPr id="625" name="Google Shape;625;gb3e8f5dbd0_0_48"/>
          <p:cNvSpPr txBox="1"/>
          <p:nvPr/>
        </p:nvSpPr>
        <p:spPr>
          <a:xfrm>
            <a:off x="6688450" y="1059050"/>
            <a:ext cx="5133000" cy="4389600"/>
          </a:xfrm>
          <a:prstGeom prst="rect">
            <a:avLst/>
          </a:prstGeom>
          <a:noFill/>
          <a:ln>
            <a:noFill/>
          </a:ln>
        </p:spPr>
        <p:txBody>
          <a:bodyPr spcFirstLastPara="1" wrap="square" lIns="91425" tIns="91425" rIns="91425" bIns="91425" anchor="t" anchorCtr="0">
            <a:noAutofit/>
          </a:bodyPr>
          <a:lstStyle/>
          <a:p>
            <a:pPr>
              <a:lnSpc>
                <a:spcPct val="107000"/>
              </a:lnSpc>
              <a:spcAft>
                <a:spcPts val="8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10: </a:t>
            </a:r>
            <a:r>
              <a:rPr lang="en-US" sz="1800" dirty="0">
                <a:effectLst/>
                <a:latin typeface="Calibri" panose="020F0502020204030204" pitchFamily="34" charset="0"/>
                <a:ea typeface="Calibri" panose="020F0502020204030204" pitchFamily="34" charset="0"/>
                <a:cs typeface="Times New Roman" panose="02020603050405020304" pitchFamily="18" charset="0"/>
              </a:rPr>
              <a:t>Si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empleados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pueden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estar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expuestos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sustancias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químicas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peligrosas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deben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recibir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formación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sobre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peligros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Seleccione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todo</a:t>
            </a:r>
            <a:r>
              <a:rPr lang="en-US" sz="1800" dirty="0">
                <a:effectLst/>
                <a:latin typeface="Calibri" panose="020F0502020204030204" pitchFamily="34" charset="0"/>
                <a:ea typeface="Calibri" panose="020F0502020204030204" pitchFamily="34" charset="0"/>
                <a:cs typeface="Times New Roman" panose="02020603050405020304" pitchFamily="18" charset="0"/>
              </a:rPr>
              <a:t> lo que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corresponda</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Antes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empezar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trabajar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Antes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exponerse</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nueva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sustancia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química</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2400" dirty="0">
                <a:effectLst/>
              </a:rPr>
              <a:t> </a:t>
            </a:r>
          </a:p>
          <a:p>
            <a:pPr marL="457200" lvl="0" indent="-342900" algn="l" rtl="0">
              <a:spcBef>
                <a:spcPts val="0"/>
              </a:spcBef>
              <a:spcAft>
                <a:spcPts val="0"/>
              </a:spcAft>
              <a:buClr>
                <a:schemeClr val="dk1"/>
              </a:buClr>
              <a:buSzPts val="1800"/>
              <a:buFont typeface="+mj-lt"/>
              <a:buAutoNum type="alphaUcPeriod"/>
            </a:pPr>
            <a:endParaRPr lang="en-US" sz="2400" dirty="0">
              <a:effectLst/>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Nunca</a:t>
            </a:r>
            <a:r>
              <a:rPr lang="en-US" sz="1800" dirty="0">
                <a:effectLst/>
                <a:latin typeface="Calibri" panose="020F0502020204030204" pitchFamily="34" charset="0"/>
                <a:ea typeface="Calibri" panose="020F0502020204030204" pitchFamily="34" charset="0"/>
                <a:cs typeface="Times New Roman" panose="02020603050405020304" pitchFamily="18" charset="0"/>
              </a:rPr>
              <a:t>; no 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obligatorio</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dirty="0">
                <a:effectLst/>
              </a:rPr>
              <a:t> </a:t>
            </a:r>
            <a:endParaRPr dirty="0">
              <a:latin typeface="+mj-lt"/>
              <a:ea typeface="Calibri"/>
              <a:cs typeface="Calibri"/>
              <a:sym typeface="Calibri"/>
            </a:endParaRPr>
          </a:p>
        </p:txBody>
      </p:sp>
      <p:pic>
        <p:nvPicPr>
          <p:cNvPr id="8" name="Picture 7">
            <a:extLst>
              <a:ext uri="{FF2B5EF4-FFF2-40B4-BE49-F238E27FC236}">
                <a16:creationId xmlns:a16="http://schemas.microsoft.com/office/drawing/2014/main" id="{EC0A761F-9EAF-485F-A8FD-D67CD8EE5C03}"/>
              </a:ext>
            </a:extLst>
          </p:cNvPr>
          <p:cNvPicPr>
            <a:picLocks noChangeAspect="1"/>
          </p:cNvPicPr>
          <p:nvPr/>
        </p:nvPicPr>
        <p:blipFill>
          <a:blip r:embed="rId3"/>
          <a:stretch>
            <a:fillRect/>
          </a:stretch>
        </p:blipFill>
        <p:spPr>
          <a:xfrm>
            <a:off x="5932531" y="5922164"/>
            <a:ext cx="6248172" cy="888534"/>
          </a:xfrm>
          <a:prstGeom prst="rect">
            <a:avLst/>
          </a:prstGeom>
        </p:spPr>
      </p:pic>
      <p:sp>
        <p:nvSpPr>
          <p:cNvPr id="10" name="Google Shape;102;p2">
            <a:extLst>
              <a:ext uri="{FF2B5EF4-FFF2-40B4-BE49-F238E27FC236}">
                <a16:creationId xmlns:a16="http://schemas.microsoft.com/office/drawing/2014/main" id="{C8AB1B40-092F-4770-B628-B4A50D6A93C9}"/>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994294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600" u="sng" dirty="0" err="1">
                <a:solidFill>
                  <a:schemeClr val="tx1"/>
                </a:solidFill>
                <a:latin typeface="Verdana"/>
                <a:ea typeface="Verdana"/>
                <a:cs typeface="Verdana"/>
                <a:sym typeface="Verdana"/>
              </a:rPr>
              <a:t>Comunicación</a:t>
            </a:r>
            <a:r>
              <a:rPr lang="en-US" sz="3600" u="sng" dirty="0">
                <a:solidFill>
                  <a:schemeClr val="tx1"/>
                </a:solidFill>
                <a:latin typeface="Verdana"/>
                <a:ea typeface="Verdana"/>
                <a:cs typeface="Verdana"/>
                <a:sym typeface="Verdana"/>
              </a:rPr>
              <a:t> de </a:t>
            </a:r>
            <a:r>
              <a:rPr lang="en-US" sz="3600" u="sng" dirty="0" err="1">
                <a:solidFill>
                  <a:schemeClr val="tx1"/>
                </a:solidFill>
                <a:latin typeface="Verdana"/>
                <a:ea typeface="Verdana"/>
                <a:cs typeface="Verdana"/>
                <a:sym typeface="Verdana"/>
              </a:rPr>
              <a:t>riesgos</a:t>
            </a:r>
            <a:r>
              <a:rPr lang="en-US" sz="3600" u="sng" dirty="0">
                <a:solidFill>
                  <a:schemeClr val="tx1"/>
                </a:solidFill>
                <a:latin typeface="Verdana"/>
                <a:ea typeface="Verdana"/>
                <a:cs typeface="Verdana"/>
                <a:sym typeface="Verdana"/>
              </a:rPr>
              <a:t> </a:t>
            </a:r>
            <a:r>
              <a:rPr lang="en-US" sz="3600" b="0" i="0" u="sng" strike="noStrike" cap="none" dirty="0">
                <a:solidFill>
                  <a:schemeClr val="dk1"/>
                </a:solidFill>
                <a:latin typeface="+mj-lt"/>
                <a:ea typeface="Calibri"/>
                <a:cs typeface="Calibri"/>
                <a:sym typeface="Calibri"/>
              </a:rPr>
              <a:t>- </a:t>
            </a:r>
            <a:r>
              <a:rPr lang="en-US" sz="3600" u="sng" dirty="0">
                <a:solidFill>
                  <a:schemeClr val="dk1"/>
                </a:solidFill>
                <a:ea typeface="Calibri"/>
                <a:cs typeface="Calibri"/>
                <a:sym typeface="Calibri"/>
              </a:rPr>
              <a:t>CUESTIONARIO</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63948" y="1059050"/>
            <a:ext cx="5798700" cy="44316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11: </a:t>
            </a:r>
            <a:r>
              <a:rPr lang="en-US" sz="1800" dirty="0">
                <a:effectLst/>
                <a:latin typeface="Calibri" panose="020F0502020204030204" pitchFamily="34" charset="0"/>
                <a:ea typeface="Calibri" panose="020F0502020204030204" pitchFamily="34" charset="0"/>
                <a:cs typeface="Times New Roman" panose="02020603050405020304" pitchFamily="18" charset="0"/>
              </a:rPr>
              <a:t>Los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empleadores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deben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capacitar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empleados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sobre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Los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métodos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utilizados</a:t>
            </a:r>
            <a:r>
              <a:rPr lang="en-US" sz="1800" dirty="0">
                <a:effectLst/>
                <a:latin typeface="Calibri" panose="020F0502020204030204" pitchFamily="34" charset="0"/>
                <a:ea typeface="Calibri" panose="020F0502020204030204" pitchFamily="34" charset="0"/>
                <a:cs typeface="Times New Roman" panose="02020603050405020304" pitchFamily="18" charset="0"/>
              </a:rPr>
              <a:t> para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detectar</a:t>
            </a:r>
            <a:r>
              <a:rPr lang="en-US" sz="1800" dirty="0">
                <a:effectLst/>
                <a:latin typeface="Calibri" panose="020F0502020204030204" pitchFamily="34" charset="0"/>
                <a:ea typeface="Calibri" panose="020F0502020204030204" pitchFamily="34" charset="0"/>
                <a:cs typeface="Times New Roman" panose="02020603050405020304" pitchFamily="18" charset="0"/>
              </a:rPr>
              <a:t> la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presencia</a:t>
            </a:r>
            <a:r>
              <a:rPr lang="en-US" sz="1800" dirty="0">
                <a:effectLst/>
                <a:latin typeface="Calibri" panose="020F0502020204030204" pitchFamily="34" charset="0"/>
                <a:ea typeface="Calibri" panose="020F0502020204030204" pitchFamily="34" charset="0"/>
                <a:cs typeface="Times New Roman" panose="02020603050405020304" pitchFamily="18" charset="0"/>
              </a:rPr>
              <a:t> 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liberación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sustancias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químicas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peligrosas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800" dirty="0">
                <a:effectLst/>
                <a:latin typeface="Calibri" panose="020F0502020204030204" pitchFamily="34" charset="0"/>
                <a:ea typeface="Calibri" panose="020F0502020204030204" pitchFamily="34" charset="0"/>
                <a:cs typeface="Times New Roman" panose="02020603050405020304" pitchFamily="18" charset="0"/>
              </a:rPr>
              <a:t> las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áreas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trabajo</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2400" dirty="0">
                <a:effectLst/>
              </a:rPr>
              <a:t> </a:t>
            </a: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Los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peligros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físicos</a:t>
            </a:r>
            <a:r>
              <a:rPr lang="en-US" sz="1800" dirty="0">
                <a:effectLst/>
                <a:latin typeface="Calibri" panose="020F0502020204030204" pitchFamily="34" charset="0"/>
                <a:ea typeface="Calibri" panose="020F0502020204030204" pitchFamily="34" charset="0"/>
                <a:cs typeface="Times New Roman" panose="02020603050405020304" pitchFamily="18" charset="0"/>
              </a:rPr>
              <a:t> y para la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salud</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la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sustancia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química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800" dirty="0">
                <a:effectLst/>
                <a:latin typeface="Calibri" panose="020F0502020204030204" pitchFamily="34" charset="0"/>
                <a:ea typeface="Calibri" panose="020F0502020204030204" pitchFamily="34" charset="0"/>
                <a:cs typeface="Times New Roman" panose="02020603050405020304" pitchFamily="18" charset="0"/>
              </a:rPr>
              <a:t> sus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áreas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trabajo</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2400" dirty="0">
                <a:effectLst/>
              </a:rPr>
              <a:t> </a:t>
            </a:r>
          </a:p>
          <a:p>
            <a:pPr marL="457200" lvl="0" indent="-342900" algn="l" rtl="0">
              <a:spcBef>
                <a:spcPts val="0"/>
              </a:spcBef>
              <a:spcAft>
                <a:spcPts val="0"/>
              </a:spcAft>
              <a:buClr>
                <a:schemeClr val="dk1"/>
              </a:buClr>
              <a:buSzPts val="1800"/>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Las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medidas</a:t>
            </a:r>
            <a:r>
              <a:rPr lang="en-US" sz="1800" dirty="0">
                <a:effectLst/>
                <a:latin typeface="Calibri" panose="020F0502020204030204" pitchFamily="34" charset="0"/>
                <a:ea typeface="Calibri" panose="020F0502020204030204" pitchFamily="34" charset="0"/>
                <a:cs typeface="Times New Roman" panose="02020603050405020304" pitchFamily="18" charset="0"/>
              </a:rPr>
              <a:t> que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pueden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tomar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empleados</a:t>
            </a:r>
            <a:r>
              <a:rPr lang="en-US" sz="1800" dirty="0">
                <a:effectLst/>
                <a:latin typeface="Calibri" panose="020F0502020204030204" pitchFamily="34" charset="0"/>
                <a:ea typeface="Calibri" panose="020F0502020204030204" pitchFamily="34" charset="0"/>
                <a:cs typeface="Times New Roman" panose="02020603050405020304" pitchFamily="18" charset="0"/>
              </a:rPr>
              <a:t> para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protegerse</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peligros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3200" dirty="0">
                <a:effectLst/>
              </a:rPr>
              <a:t> </a:t>
            </a:r>
            <a:endParaRPr lang="en-US" sz="2400" dirty="0"/>
          </a:p>
          <a:p>
            <a:pPr marL="457200" lvl="0" indent="-342900" algn="l" rtl="0">
              <a:spcBef>
                <a:spcPts val="0"/>
              </a:spcBef>
              <a:spcAft>
                <a:spcPts val="0"/>
              </a:spcAft>
              <a:buClr>
                <a:schemeClr val="dk1"/>
              </a:buClr>
              <a:buSzPts val="1800"/>
              <a:buFont typeface="+mj-lt"/>
              <a:buAutoNum type="alpha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Los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detalles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programa</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comunicación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peligros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3200" dirty="0">
                <a:effectLst/>
              </a:rPr>
              <a:t> </a:t>
            </a:r>
            <a:endParaRPr lang="en-US" sz="2400" dirty="0">
              <a:effectLst/>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Todas</a:t>
            </a:r>
            <a:r>
              <a:rPr lang="en-US" sz="1800" dirty="0">
                <a:effectLst/>
                <a:latin typeface="Calibri" panose="020F0502020204030204" pitchFamily="34" charset="0"/>
                <a:ea typeface="Calibri" panose="020F0502020204030204" pitchFamily="34" charset="0"/>
                <a:cs typeface="Times New Roman" panose="02020603050405020304" pitchFamily="18" charset="0"/>
              </a:rPr>
              <a:t> las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anteriores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3200" dirty="0">
                <a:effectLst/>
              </a:rPr>
              <a:t> </a:t>
            </a:r>
            <a:endParaRPr lang="en-US" sz="2400" dirty="0">
              <a:effectLst/>
            </a:endParaRPr>
          </a:p>
        </p:txBody>
      </p:sp>
      <p:sp>
        <p:nvSpPr>
          <p:cNvPr id="625" name="Google Shape;625;gb3e8f5dbd0_0_48"/>
          <p:cNvSpPr txBox="1"/>
          <p:nvPr/>
        </p:nvSpPr>
        <p:spPr>
          <a:xfrm>
            <a:off x="6688450" y="1059050"/>
            <a:ext cx="5133000" cy="43896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12: </a:t>
            </a:r>
            <a:r>
              <a:rPr lang="en-US" sz="1800" dirty="0">
                <a:effectLst/>
                <a:latin typeface="Calibri" panose="020F0502020204030204" pitchFamily="34" charset="0"/>
                <a:ea typeface="Calibri" panose="020F0502020204030204" pitchFamily="34" charset="0"/>
                <a:cs typeface="Times New Roman" panose="02020603050405020304" pitchFamily="18" charset="0"/>
              </a:rPr>
              <a:t>Los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empleadores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deben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preparar</a:t>
            </a:r>
            <a:r>
              <a:rPr lang="en-US" sz="1800" dirty="0">
                <a:effectLst/>
                <a:latin typeface="Calibri" panose="020F0502020204030204" pitchFamily="34" charset="0"/>
                <a:ea typeface="Calibri" panose="020F0502020204030204" pitchFamily="34" charset="0"/>
                <a:cs typeface="Times New Roman" panose="02020603050405020304" pitchFamily="18" charset="0"/>
              </a:rPr>
              <a:t> un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programa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escrito</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comunicación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riesgos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empleados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lugar</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trabajo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utilizan</a:t>
            </a:r>
            <a:r>
              <a:rPr lang="en-US" sz="1800" dirty="0">
                <a:effectLst/>
                <a:latin typeface="Calibri" panose="020F0502020204030204" pitchFamily="34" charset="0"/>
                <a:ea typeface="Calibri" panose="020F0502020204030204" pitchFamily="34" charset="0"/>
                <a:cs typeface="Times New Roman" panose="02020603050405020304" pitchFamily="18" charset="0"/>
              </a:rPr>
              <a:t> 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pueden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estar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expuestos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sustancias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químicas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peligrosas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Verdadero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Falso</a:t>
            </a:r>
            <a:endParaRPr lang="en-US" sz="2400" dirty="0">
              <a:effectLst/>
            </a:endParaRPr>
          </a:p>
          <a:p>
            <a:pPr marL="457200" lvl="0" indent="-342900" algn="l" rtl="0">
              <a:spcBef>
                <a:spcPts val="0"/>
              </a:spcBef>
              <a:spcAft>
                <a:spcPts val="0"/>
              </a:spcAft>
              <a:buClr>
                <a:schemeClr val="dk1"/>
              </a:buClr>
              <a:buSzPts val="1800"/>
              <a:buFont typeface="+mj-lt"/>
              <a:buAutoNum type="alphaUcPeriod"/>
            </a:pPr>
            <a:endParaRPr lang="en-US" sz="2400" dirty="0">
              <a:effectLst/>
            </a:endParaRPr>
          </a:p>
        </p:txBody>
      </p:sp>
      <p:pic>
        <p:nvPicPr>
          <p:cNvPr id="8" name="Picture 7">
            <a:extLst>
              <a:ext uri="{FF2B5EF4-FFF2-40B4-BE49-F238E27FC236}">
                <a16:creationId xmlns:a16="http://schemas.microsoft.com/office/drawing/2014/main" id="{EC0A761F-9EAF-485F-A8FD-D67CD8EE5C03}"/>
              </a:ext>
            </a:extLst>
          </p:cNvPr>
          <p:cNvPicPr>
            <a:picLocks noChangeAspect="1"/>
          </p:cNvPicPr>
          <p:nvPr/>
        </p:nvPicPr>
        <p:blipFill>
          <a:blip r:embed="rId3"/>
          <a:stretch>
            <a:fillRect/>
          </a:stretch>
        </p:blipFill>
        <p:spPr>
          <a:xfrm>
            <a:off x="5932531" y="5922164"/>
            <a:ext cx="6248172" cy="888534"/>
          </a:xfrm>
          <a:prstGeom prst="rect">
            <a:avLst/>
          </a:prstGeom>
        </p:spPr>
      </p:pic>
      <p:sp>
        <p:nvSpPr>
          <p:cNvPr id="10" name="Google Shape;102;p2">
            <a:extLst>
              <a:ext uri="{FF2B5EF4-FFF2-40B4-BE49-F238E27FC236}">
                <a16:creationId xmlns:a16="http://schemas.microsoft.com/office/drawing/2014/main" id="{C8AB1B40-092F-4770-B628-B4A50D6A93C9}"/>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326122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600" u="sng" dirty="0" err="1">
                <a:solidFill>
                  <a:schemeClr val="tx1"/>
                </a:solidFill>
                <a:latin typeface="Verdana"/>
                <a:ea typeface="Verdana"/>
                <a:cs typeface="Verdana"/>
                <a:sym typeface="Verdana"/>
              </a:rPr>
              <a:t>Comunicación</a:t>
            </a:r>
            <a:r>
              <a:rPr lang="en-US" sz="3600" u="sng" dirty="0">
                <a:solidFill>
                  <a:schemeClr val="tx1"/>
                </a:solidFill>
                <a:latin typeface="Verdana"/>
                <a:ea typeface="Verdana"/>
                <a:cs typeface="Verdana"/>
                <a:sym typeface="Verdana"/>
              </a:rPr>
              <a:t> de </a:t>
            </a:r>
            <a:r>
              <a:rPr lang="en-US" sz="3600" u="sng" dirty="0" err="1">
                <a:solidFill>
                  <a:schemeClr val="tx1"/>
                </a:solidFill>
                <a:latin typeface="Verdana"/>
                <a:ea typeface="Verdana"/>
                <a:cs typeface="Verdana"/>
                <a:sym typeface="Verdana"/>
              </a:rPr>
              <a:t>riesgos</a:t>
            </a:r>
            <a:r>
              <a:rPr lang="en-US" sz="3600" u="sng" dirty="0">
                <a:solidFill>
                  <a:schemeClr val="tx1"/>
                </a:solidFill>
                <a:latin typeface="Verdana"/>
                <a:ea typeface="Verdana"/>
                <a:cs typeface="Verdana"/>
                <a:sym typeface="Verdana"/>
              </a:rPr>
              <a:t> </a:t>
            </a:r>
            <a:r>
              <a:rPr lang="en-US" sz="3600" b="0" i="0" u="sng" strike="noStrike" cap="none" dirty="0">
                <a:solidFill>
                  <a:schemeClr val="dk1"/>
                </a:solidFill>
                <a:latin typeface="+mj-lt"/>
                <a:ea typeface="Calibri"/>
                <a:cs typeface="Calibri"/>
                <a:sym typeface="Calibri"/>
              </a:rPr>
              <a:t>- </a:t>
            </a:r>
            <a:r>
              <a:rPr lang="en-US" sz="3600" u="sng" dirty="0">
                <a:solidFill>
                  <a:schemeClr val="dk1"/>
                </a:solidFill>
                <a:ea typeface="Calibri"/>
                <a:cs typeface="Calibri"/>
                <a:sym typeface="Calibri"/>
              </a:rPr>
              <a:t>CUESTIONARIO</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63948" y="1059050"/>
            <a:ext cx="5798700" cy="44316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13: </a:t>
            </a:r>
            <a:r>
              <a:rPr lang="en-US" sz="1800" dirty="0">
                <a:effectLst/>
                <a:latin typeface="Calibri" panose="020F0502020204030204" pitchFamily="34" charset="0"/>
                <a:ea typeface="Calibri" panose="020F0502020204030204" pitchFamily="34" charset="0"/>
                <a:cs typeface="Times New Roman" panose="02020603050405020304" pitchFamily="18" charset="0"/>
              </a:rPr>
              <a:t>Los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empleados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deben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poder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acceder 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programa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escrito</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HazCom</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la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empresa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Verdadero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Falso</a:t>
            </a:r>
            <a:endParaRPr lang="en-US" sz="2400" dirty="0">
              <a:effectLst/>
            </a:endParaRPr>
          </a:p>
        </p:txBody>
      </p:sp>
      <p:pic>
        <p:nvPicPr>
          <p:cNvPr id="8" name="Picture 7">
            <a:extLst>
              <a:ext uri="{FF2B5EF4-FFF2-40B4-BE49-F238E27FC236}">
                <a16:creationId xmlns:a16="http://schemas.microsoft.com/office/drawing/2014/main" id="{EC0A761F-9EAF-485F-A8FD-D67CD8EE5C03}"/>
              </a:ext>
            </a:extLst>
          </p:cNvPr>
          <p:cNvPicPr>
            <a:picLocks noChangeAspect="1"/>
          </p:cNvPicPr>
          <p:nvPr/>
        </p:nvPicPr>
        <p:blipFill>
          <a:blip r:embed="rId3"/>
          <a:stretch>
            <a:fillRect/>
          </a:stretch>
        </p:blipFill>
        <p:spPr>
          <a:xfrm>
            <a:off x="5932531" y="5922164"/>
            <a:ext cx="6248172" cy="888534"/>
          </a:xfrm>
          <a:prstGeom prst="rect">
            <a:avLst/>
          </a:prstGeom>
        </p:spPr>
      </p:pic>
      <p:sp>
        <p:nvSpPr>
          <p:cNvPr id="10" name="Google Shape;102;p2">
            <a:extLst>
              <a:ext uri="{FF2B5EF4-FFF2-40B4-BE49-F238E27FC236}">
                <a16:creationId xmlns:a16="http://schemas.microsoft.com/office/drawing/2014/main" id="{C8AB1B40-092F-4770-B628-B4A50D6A93C9}"/>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4535616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afa52f6668_0_0"/>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600" u="sng" dirty="0" err="1">
                <a:solidFill>
                  <a:schemeClr val="tx1"/>
                </a:solidFill>
                <a:latin typeface="Verdana"/>
                <a:ea typeface="Verdana"/>
                <a:cs typeface="Verdana"/>
                <a:sym typeface="Verdana"/>
              </a:rPr>
              <a:t>Comunicación</a:t>
            </a:r>
            <a:r>
              <a:rPr lang="en-US" sz="3600" u="sng" dirty="0">
                <a:solidFill>
                  <a:schemeClr val="tx1"/>
                </a:solidFill>
                <a:latin typeface="Verdana"/>
                <a:ea typeface="Verdana"/>
                <a:cs typeface="Verdana"/>
                <a:sym typeface="Verdana"/>
              </a:rPr>
              <a:t> de </a:t>
            </a:r>
            <a:r>
              <a:rPr lang="en-US" sz="3600" u="sng" dirty="0" err="1">
                <a:solidFill>
                  <a:schemeClr val="tx1"/>
                </a:solidFill>
                <a:latin typeface="Verdana"/>
                <a:ea typeface="Verdana"/>
                <a:cs typeface="Verdana"/>
                <a:sym typeface="Verdana"/>
              </a:rPr>
              <a:t>riesgos</a:t>
            </a:r>
            <a:r>
              <a:rPr lang="en-US" sz="3600" u="sng" dirty="0">
                <a:solidFill>
                  <a:schemeClr val="tx1"/>
                </a:solidFill>
                <a:latin typeface="Verdana"/>
                <a:ea typeface="Verdana"/>
                <a:cs typeface="Verdana"/>
                <a:sym typeface="Verdana"/>
              </a:rPr>
              <a:t> </a:t>
            </a:r>
            <a:r>
              <a:rPr lang="en-US" sz="3600" u="sng" dirty="0">
                <a:solidFill>
                  <a:schemeClr val="dk1"/>
                </a:solidFill>
                <a:latin typeface="+mj-lt"/>
                <a:ea typeface="Calibri"/>
                <a:cs typeface="Calibri"/>
                <a:sym typeface="Calibri"/>
              </a:rPr>
              <a:t>- </a:t>
            </a:r>
            <a:r>
              <a:rPr lang="en-US" sz="3600" u="sng" dirty="0">
                <a:solidFill>
                  <a:schemeClr val="dk1"/>
                </a:solidFill>
                <a:ea typeface="Calibri"/>
                <a:cs typeface="Calibri"/>
                <a:sym typeface="Calibri"/>
              </a:rPr>
              <a:t>RESPUESTAS DE CUESTIONARIO</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mj-lt"/>
              <a:ea typeface="Calibri"/>
              <a:cs typeface="Calibri"/>
              <a:sym typeface="Calibri"/>
            </a:endParaRPr>
          </a:p>
        </p:txBody>
      </p:sp>
      <p:sp>
        <p:nvSpPr>
          <p:cNvPr id="679" name="Google Shape;679;gafa52f6668_0_0"/>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p>
          <a:p>
            <a:pPr marL="457200" lvl="0" indent="-342900" algn="l" rtl="0">
              <a:spcBef>
                <a:spcPts val="0"/>
              </a:spcBef>
              <a:spcAft>
                <a:spcPts val="0"/>
              </a:spcAft>
              <a:buClr>
                <a:schemeClr val="dk1"/>
              </a:buClr>
              <a:buSzPts val="1800"/>
              <a:buFont typeface="+mj-lt"/>
              <a:buAutoNum type="arabicParenR"/>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p>
          <a:p>
            <a:pPr marL="457200" lvl="0" indent="-342900" algn="l" rtl="0">
              <a:spcBef>
                <a:spcPts val="0"/>
              </a:spcBef>
              <a:spcAft>
                <a:spcPts val="0"/>
              </a:spcAft>
              <a:buClr>
                <a:schemeClr val="dk1"/>
              </a:buClr>
              <a:buSzPts val="1800"/>
              <a:buFont typeface="+mj-lt"/>
              <a:buAutoNum type="arabicParenR"/>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A,B,C,D,E,F</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114300" lvl="0" algn="l" rtl="0">
              <a:spcBef>
                <a:spcPts val="0"/>
              </a:spcBef>
              <a:spcAft>
                <a:spcPts val="0"/>
              </a:spcAft>
              <a:buClr>
                <a:schemeClr val="dk1"/>
              </a:buClr>
              <a:buSzPts val="1800"/>
            </a:pPr>
            <a:endParaRPr sz="1800" dirty="0">
              <a:solidFill>
                <a:schemeClr val="dk1"/>
              </a:solidFill>
              <a:latin typeface="+mj-lt"/>
              <a:ea typeface="Calibri"/>
              <a:cs typeface="Calibri"/>
              <a:sym typeface="Calibri"/>
            </a:endParaRPr>
          </a:p>
        </p:txBody>
      </p:sp>
      <p:pic>
        <p:nvPicPr>
          <p:cNvPr id="8" name="Picture 7">
            <a:extLst>
              <a:ext uri="{FF2B5EF4-FFF2-40B4-BE49-F238E27FC236}">
                <a16:creationId xmlns:a16="http://schemas.microsoft.com/office/drawing/2014/main" id="{8C82F4B3-D7AD-47C0-BBE5-3F52CFC83239}"/>
              </a:ext>
            </a:extLst>
          </p:cNvPr>
          <p:cNvPicPr>
            <a:picLocks noChangeAspect="1"/>
          </p:cNvPicPr>
          <p:nvPr/>
        </p:nvPicPr>
        <p:blipFill>
          <a:blip r:embed="rId3"/>
          <a:stretch>
            <a:fillRect/>
          </a:stretch>
        </p:blipFill>
        <p:spPr>
          <a:xfrm>
            <a:off x="5932531" y="5922164"/>
            <a:ext cx="6248172" cy="888534"/>
          </a:xfrm>
          <a:prstGeom prst="rect">
            <a:avLst/>
          </a:prstGeom>
        </p:spPr>
      </p:pic>
      <p:sp>
        <p:nvSpPr>
          <p:cNvPr id="7" name="Google Shape;102;p2">
            <a:extLst>
              <a:ext uri="{FF2B5EF4-FFF2-40B4-BE49-F238E27FC236}">
                <a16:creationId xmlns:a16="http://schemas.microsoft.com/office/drawing/2014/main" id="{8C1BFB88-CECE-42E0-8726-AACAEF67224C}"/>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1E52F2BF-990D-49F5-691F-76BB5E3B492E}"/>
              </a:ext>
            </a:extLst>
          </p:cNvPr>
          <p:cNvSpPr txBox="1"/>
          <p:nvPr/>
        </p:nvSpPr>
        <p:spPr>
          <a:xfrm>
            <a:off x="6476104" y="1059050"/>
            <a:ext cx="5593976" cy="3970318"/>
          </a:xfrm>
          <a:prstGeom prst="rect">
            <a:avLst/>
          </a:prstGeom>
          <a:noFill/>
        </p:spPr>
        <p:txBody>
          <a:bodyPr wrap="square" rtlCol="0">
            <a:spAutoFit/>
          </a:bodyPr>
          <a:lstStyle/>
          <a:p>
            <a:pPr marL="342900" indent="-342900">
              <a:buFont typeface="+mj-lt"/>
              <a:buAutoNum type="arabicParenR" startAt="7"/>
            </a:pPr>
            <a:r>
              <a:rPr lang="es-ES_tradnl" sz="1800" dirty="0">
                <a:latin typeface="+mj-lt"/>
              </a:rPr>
              <a:t>F</a:t>
            </a:r>
          </a:p>
          <a:p>
            <a:pPr marL="342900" indent="-342900">
              <a:buFont typeface="+mj-lt"/>
              <a:buAutoNum type="arabicParenR" startAt="7"/>
            </a:pPr>
            <a:endParaRPr lang="es-ES_tradnl" sz="1800" dirty="0">
              <a:latin typeface="+mj-lt"/>
            </a:endParaRPr>
          </a:p>
          <a:p>
            <a:pPr marL="342900" indent="-342900">
              <a:buFont typeface="+mj-lt"/>
              <a:buAutoNum type="arabicParenR" startAt="7"/>
            </a:pPr>
            <a:r>
              <a:rPr lang="es-ES_tradnl" sz="1800" dirty="0">
                <a:latin typeface="+mj-lt"/>
              </a:rPr>
              <a:t>A</a:t>
            </a:r>
          </a:p>
          <a:p>
            <a:pPr marL="342900" indent="-342900">
              <a:buFont typeface="+mj-lt"/>
              <a:buAutoNum type="arabicParenR" startAt="7"/>
            </a:pPr>
            <a:endParaRPr lang="es-ES_tradnl" sz="1800" dirty="0">
              <a:latin typeface="+mj-lt"/>
            </a:endParaRPr>
          </a:p>
          <a:p>
            <a:pPr marL="342900" indent="-342900">
              <a:buFont typeface="+mj-lt"/>
              <a:buAutoNum type="arabicParenR" startAt="7"/>
            </a:pPr>
            <a:r>
              <a:rPr lang="es-ES_tradnl" sz="1800" dirty="0">
                <a:latin typeface="+mj-lt"/>
              </a:rPr>
              <a:t>A</a:t>
            </a:r>
          </a:p>
          <a:p>
            <a:pPr marL="342900" indent="-342900">
              <a:buFont typeface="+mj-lt"/>
              <a:buAutoNum type="arabicParenR" startAt="7"/>
            </a:pPr>
            <a:endParaRPr lang="es-ES_tradnl" sz="1800" dirty="0">
              <a:latin typeface="+mj-lt"/>
            </a:endParaRPr>
          </a:p>
          <a:p>
            <a:pPr marL="342900" indent="-342900">
              <a:buFont typeface="+mj-lt"/>
              <a:buAutoNum type="arabicParenR" startAt="7"/>
            </a:pPr>
            <a:r>
              <a:rPr lang="es-ES_tradnl" sz="1800" dirty="0">
                <a:latin typeface="+mj-lt"/>
              </a:rPr>
              <a:t>A,B</a:t>
            </a:r>
          </a:p>
          <a:p>
            <a:pPr marL="342900" indent="-342900">
              <a:buFont typeface="+mj-lt"/>
              <a:buAutoNum type="arabicParenR" startAt="7"/>
            </a:pPr>
            <a:endParaRPr lang="es-ES_tradnl" sz="1800" dirty="0">
              <a:latin typeface="+mj-lt"/>
            </a:endParaRPr>
          </a:p>
          <a:p>
            <a:pPr marL="342900" indent="-342900">
              <a:buFont typeface="+mj-lt"/>
              <a:buAutoNum type="arabicParenR" startAt="7"/>
            </a:pPr>
            <a:r>
              <a:rPr lang="es-ES_tradnl" sz="1800" dirty="0">
                <a:latin typeface="+mj-lt"/>
              </a:rPr>
              <a:t>E</a:t>
            </a:r>
          </a:p>
          <a:p>
            <a:pPr marL="342900" indent="-342900">
              <a:buFont typeface="+mj-lt"/>
              <a:buAutoNum type="arabicParenR" startAt="7"/>
            </a:pPr>
            <a:endParaRPr lang="es-ES_tradnl" sz="1800" dirty="0">
              <a:latin typeface="+mj-lt"/>
            </a:endParaRPr>
          </a:p>
          <a:p>
            <a:pPr marL="342900" indent="-342900">
              <a:buFont typeface="+mj-lt"/>
              <a:buAutoNum type="arabicParenR" startAt="7"/>
            </a:pPr>
            <a:r>
              <a:rPr lang="es-ES_tradnl" sz="1800" dirty="0">
                <a:latin typeface="+mj-lt"/>
              </a:rPr>
              <a:t>A</a:t>
            </a:r>
          </a:p>
          <a:p>
            <a:pPr marL="342900" indent="-342900">
              <a:buFont typeface="+mj-lt"/>
              <a:buAutoNum type="arabicParenR" startAt="7"/>
            </a:pPr>
            <a:endParaRPr lang="es-ES_tradnl" sz="1800" dirty="0">
              <a:latin typeface="+mj-lt"/>
            </a:endParaRPr>
          </a:p>
          <a:p>
            <a:pPr marL="342900" indent="-342900">
              <a:buFont typeface="+mj-lt"/>
              <a:buAutoNum type="arabicParenR" startAt="7"/>
            </a:pPr>
            <a:r>
              <a:rPr lang="es-ES_tradnl" sz="1800" dirty="0">
                <a:latin typeface="+mj-lt"/>
              </a:rPr>
              <a:t>A</a:t>
            </a:r>
          </a:p>
          <a:p>
            <a:endParaRPr lang="es-ES_tradnl" sz="1800" dirty="0">
              <a:latin typeface="+mj-lt"/>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7" name="Google Shape;687;gaabb6530bf_0_8"/>
          <p:cNvSpPr txBox="1"/>
          <p:nvPr/>
        </p:nvSpPr>
        <p:spPr>
          <a:xfrm>
            <a:off x="5558950" y="-16625"/>
            <a:ext cx="6589200" cy="3565941"/>
          </a:xfrm>
          <a:prstGeom prst="rect">
            <a:avLst/>
          </a:prstGeom>
          <a:noFill/>
          <a:ln>
            <a:noFill/>
          </a:ln>
        </p:spPr>
        <p:txBody>
          <a:bodyPr spcFirstLastPara="1" wrap="square" lIns="91425" tIns="45700" rIns="91425" bIns="45700" anchor="t" anchorCtr="0">
            <a:noAutofit/>
          </a:bodyPr>
          <a:lstStyle/>
          <a:p>
            <a:pPr lvl="0" algn="ctr">
              <a:buSzPts val="1100"/>
            </a:pPr>
            <a:r>
              <a:rPr lang="es-ES" sz="2800" u="sng" dirty="0">
                <a:solidFill>
                  <a:schemeClr val="dk1"/>
                </a:solidFill>
                <a:latin typeface="+mj-lt"/>
                <a:ea typeface="Calibri"/>
                <a:cs typeface="Calibri"/>
                <a:sym typeface="Calibri"/>
              </a:rPr>
              <a:t>¿Hacia dónde nos dirigimos desde aquí?</a:t>
            </a:r>
            <a:endParaRPr lang="en-US" sz="2800" dirty="0">
              <a:solidFill>
                <a:schemeClr val="dk1"/>
              </a:solidFill>
              <a:latin typeface="Calibri"/>
              <a:ea typeface="Calibri"/>
              <a:cs typeface="Calibri"/>
              <a:sym typeface="Calibri"/>
            </a:endParaRPr>
          </a:p>
          <a:p>
            <a:pPr lvl="0">
              <a:buClr>
                <a:schemeClr val="dk1"/>
              </a:buClr>
              <a:buSzPts val="1100"/>
            </a:pPr>
            <a:br>
              <a:rPr lang="en-US" sz="1000" dirty="0">
                <a:solidFill>
                  <a:schemeClr val="dk1"/>
                </a:solidFill>
                <a:latin typeface="+mj-lt"/>
                <a:ea typeface="Calibri"/>
                <a:cs typeface="Calibri"/>
                <a:sym typeface="Calibri"/>
              </a:rPr>
            </a:br>
            <a:r>
              <a:rPr lang="es-ES" dirty="0">
                <a:solidFill>
                  <a:schemeClr val="dk1"/>
                </a:solidFill>
                <a:ea typeface="Calibri"/>
                <a:cs typeface="Calibri"/>
                <a:sym typeface="Calibri"/>
              </a:rPr>
              <a:t>Un recurso excelente que puede utilizar es el Índice temático de la </a:t>
            </a:r>
            <a:r>
              <a:rPr lang="es-ES" dirty="0">
                <a:solidFill>
                  <a:schemeClr val="dk1"/>
                </a:solidFill>
                <a:ea typeface="Calibri"/>
                <a:cs typeface="Calibri"/>
                <a:sym typeface="Calibri"/>
                <a:hlinkClick r:id="rId3"/>
              </a:rPr>
              <a:t>A </a:t>
            </a:r>
            <a:r>
              <a:rPr lang="es-ES" dirty="0" err="1">
                <a:solidFill>
                  <a:schemeClr val="dk1"/>
                </a:solidFill>
                <a:ea typeface="Calibri"/>
                <a:cs typeface="Calibri"/>
                <a:sym typeface="Calibri"/>
                <a:hlinkClick r:id="rId3"/>
              </a:rPr>
              <a:t>a</a:t>
            </a:r>
            <a:r>
              <a:rPr lang="es-ES" dirty="0">
                <a:solidFill>
                  <a:schemeClr val="dk1"/>
                </a:solidFill>
                <a:ea typeface="Calibri"/>
                <a:cs typeface="Calibri"/>
                <a:sym typeface="Calibri"/>
                <a:hlinkClick r:id="rId3"/>
              </a:rPr>
              <a:t> la Z </a:t>
            </a:r>
            <a:r>
              <a:rPr lang="es-ES" dirty="0">
                <a:solidFill>
                  <a:schemeClr val="dk1"/>
                </a:solidFill>
                <a:ea typeface="Calibri"/>
                <a:cs typeface="Calibri"/>
                <a:sym typeface="Calibri"/>
              </a:rPr>
              <a:t>del sitio web de </a:t>
            </a:r>
            <a:r>
              <a:rPr lang="es-ES" dirty="0" err="1">
                <a:solidFill>
                  <a:schemeClr val="dk1"/>
                </a:solidFill>
                <a:ea typeface="Calibri"/>
                <a:cs typeface="Calibri"/>
                <a:sym typeface="Calibri"/>
              </a:rPr>
              <a:t>Oregon</a:t>
            </a:r>
            <a:r>
              <a:rPr lang="es-ES" dirty="0">
                <a:solidFill>
                  <a:schemeClr val="dk1"/>
                </a:solidFill>
                <a:ea typeface="Calibri"/>
                <a:cs typeface="Calibri"/>
                <a:sym typeface="Calibri"/>
              </a:rPr>
              <a:t> OSHA. Contiene listas de publicaciones relevantes, materiales de capacitación, normas, interpretaciones, videos y otros materiales. Y recuerde que hay un PowerPoint de este curso disponible para su descarga en la página de </a:t>
            </a:r>
            <a:r>
              <a:rPr lang="es-ES" dirty="0">
                <a:solidFill>
                  <a:schemeClr val="dk1"/>
                </a:solidFill>
                <a:ea typeface="Calibri"/>
                <a:cs typeface="Calibri"/>
                <a:sym typeface="Calibri"/>
                <a:hlinkClick r:id="rId4"/>
              </a:rPr>
              <a:t>resumen del curso</a:t>
            </a:r>
            <a:r>
              <a:rPr lang="es-ES" dirty="0">
                <a:solidFill>
                  <a:schemeClr val="dk1"/>
                </a:solidFill>
                <a:ea typeface="Calibri"/>
                <a:cs typeface="Calibri"/>
                <a:sym typeface="Calibri"/>
              </a:rPr>
              <a:t>.  </a:t>
            </a:r>
          </a:p>
          <a:p>
            <a:pPr lvl="0">
              <a:buClr>
                <a:schemeClr val="dk1"/>
              </a:buClr>
              <a:buSzPts val="1100"/>
            </a:pPr>
            <a:endParaRPr lang="es-ES" dirty="0">
              <a:solidFill>
                <a:schemeClr val="dk1"/>
              </a:solidFill>
              <a:ea typeface="Calibri"/>
              <a:cs typeface="Calibri"/>
              <a:sym typeface="Calibri"/>
            </a:endParaRPr>
          </a:p>
          <a:p>
            <a:pPr lvl="0">
              <a:buClr>
                <a:schemeClr val="dk1"/>
              </a:buClr>
              <a:buSzPts val="1100"/>
            </a:pPr>
            <a:r>
              <a:rPr lang="es-ES" dirty="0">
                <a:solidFill>
                  <a:schemeClr val="dk1"/>
                </a:solidFill>
                <a:ea typeface="Calibri"/>
                <a:cs typeface="Calibri"/>
                <a:sym typeface="Calibri"/>
              </a:rPr>
              <a:t>Si desea obtener orientación para el desarrollo de un entorno laboral más seguro, puede tener en cuenta nuestro servicio de </a:t>
            </a:r>
            <a:r>
              <a:rPr lang="es-ES" dirty="0">
                <a:solidFill>
                  <a:schemeClr val="dk1"/>
                </a:solidFill>
                <a:ea typeface="Calibri"/>
                <a:cs typeface="Calibri"/>
                <a:sym typeface="Calibri"/>
                <a:hlinkClick r:id="rId5"/>
              </a:rPr>
              <a:t>asesoramiento</a:t>
            </a:r>
            <a:r>
              <a:rPr lang="es-ES" dirty="0">
                <a:solidFill>
                  <a:schemeClr val="dk1"/>
                </a:solidFill>
                <a:ea typeface="Calibri"/>
                <a:cs typeface="Calibri"/>
                <a:sym typeface="Calibri"/>
              </a:rPr>
              <a:t> gratuito y confidencial. Nuestros asesores sobre la seguridad y salud en la planta de trabajo pueden ayudarlo a reducir los accidentes, costos relacionados, y ayudarlo a desarrollar un programa integral.</a:t>
            </a:r>
          </a:p>
          <a:p>
            <a:pPr lvl="0">
              <a:buClr>
                <a:schemeClr val="dk1"/>
              </a:buClr>
              <a:buSzPts val="1100"/>
            </a:pPr>
            <a:endParaRPr sz="2000" b="0" i="0" u="none" strike="noStrike" cap="none" dirty="0">
              <a:solidFill>
                <a:schemeClr val="dk1"/>
              </a:solidFill>
              <a:latin typeface="Calibri"/>
              <a:ea typeface="Calibri"/>
              <a:cs typeface="Calibri"/>
              <a:sym typeface="Calibri"/>
            </a:endParaRPr>
          </a:p>
        </p:txBody>
      </p:sp>
      <p:pic>
        <p:nvPicPr>
          <p:cNvPr id="690" name="Google Shape;690;gaabb6530bf_0_8"/>
          <p:cNvPicPr preferRelativeResize="0"/>
          <p:nvPr/>
        </p:nvPicPr>
        <p:blipFill>
          <a:blip r:embed="rId6">
            <a:alphaModFix/>
          </a:blip>
          <a:stretch>
            <a:fillRect/>
          </a:stretch>
        </p:blipFill>
        <p:spPr>
          <a:xfrm>
            <a:off x="0" y="0"/>
            <a:ext cx="5453381" cy="5857874"/>
          </a:xfrm>
          <a:prstGeom prst="rect">
            <a:avLst/>
          </a:prstGeom>
          <a:noFill/>
          <a:ln>
            <a:noFill/>
          </a:ln>
        </p:spPr>
      </p:pic>
      <p:sp>
        <p:nvSpPr>
          <p:cNvPr id="691" name="Google Shape;691;gaabb6530bf_0_8">
            <a:hlinkClick r:id="rId7"/>
          </p:cNvPr>
          <p:cNvSpPr/>
          <p:nvPr/>
        </p:nvSpPr>
        <p:spPr>
          <a:xfrm>
            <a:off x="5708175" y="3401600"/>
            <a:ext cx="5996700" cy="523200"/>
          </a:xfrm>
          <a:prstGeom prst="rect">
            <a:avLst/>
          </a:prstGeom>
          <a:solidFill>
            <a:srgbClr val="F9973C">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HAZCOM Resources</a:t>
            </a:r>
            <a:endParaRPr sz="3000" dirty="0">
              <a:solidFill>
                <a:srgbClr val="FFFFFF"/>
              </a:solidFill>
            </a:endParaRPr>
          </a:p>
        </p:txBody>
      </p:sp>
      <p:sp>
        <p:nvSpPr>
          <p:cNvPr id="692" name="Google Shape;692;gaabb6530bf_0_8">
            <a:hlinkClick r:id="rId8"/>
          </p:cNvPr>
          <p:cNvSpPr/>
          <p:nvPr/>
        </p:nvSpPr>
        <p:spPr>
          <a:xfrm>
            <a:off x="5708175" y="4046063"/>
            <a:ext cx="5996700" cy="523200"/>
          </a:xfrm>
          <a:prstGeom prst="rect">
            <a:avLst/>
          </a:prstGeom>
          <a:solidFill>
            <a:srgbClr val="F9973C">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Oregon OSHA Online Courses</a:t>
            </a:r>
            <a:endParaRPr sz="3000" dirty="0">
              <a:solidFill>
                <a:srgbClr val="FFFFFF"/>
              </a:solidFill>
            </a:endParaRPr>
          </a:p>
        </p:txBody>
      </p:sp>
      <p:sp>
        <p:nvSpPr>
          <p:cNvPr id="693" name="Google Shape;693;gaabb6530bf_0_8">
            <a:hlinkClick r:id="rId5"/>
          </p:cNvPr>
          <p:cNvSpPr/>
          <p:nvPr/>
        </p:nvSpPr>
        <p:spPr>
          <a:xfrm>
            <a:off x="5708175" y="4663550"/>
            <a:ext cx="5996700" cy="523200"/>
          </a:xfrm>
          <a:prstGeom prst="rect">
            <a:avLst/>
          </a:prstGeom>
          <a:solidFill>
            <a:srgbClr val="F9973C">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Consultation Services</a:t>
            </a:r>
            <a:endParaRPr sz="3000" dirty="0">
              <a:solidFill>
                <a:srgbClr val="FFFFFF"/>
              </a:solidFill>
            </a:endParaRPr>
          </a:p>
        </p:txBody>
      </p:sp>
      <p:sp>
        <p:nvSpPr>
          <p:cNvPr id="694" name="Google Shape;694;gaabb6530bf_0_8">
            <a:hlinkClick r:id="rId9"/>
          </p:cNvPr>
          <p:cNvSpPr/>
          <p:nvPr/>
        </p:nvSpPr>
        <p:spPr>
          <a:xfrm>
            <a:off x="5708175" y="5260713"/>
            <a:ext cx="5996700" cy="523200"/>
          </a:xfrm>
          <a:prstGeom prst="rect">
            <a:avLst/>
          </a:prstGeom>
          <a:solidFill>
            <a:srgbClr val="F9973C">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File a Complaint</a:t>
            </a:r>
            <a:endParaRPr sz="3000" dirty="0">
              <a:solidFill>
                <a:srgbClr val="FFFFFF"/>
              </a:solidFill>
            </a:endParaRPr>
          </a:p>
        </p:txBody>
      </p:sp>
      <p:pic>
        <p:nvPicPr>
          <p:cNvPr id="12" name="Picture 11">
            <a:extLst>
              <a:ext uri="{FF2B5EF4-FFF2-40B4-BE49-F238E27FC236}">
                <a16:creationId xmlns:a16="http://schemas.microsoft.com/office/drawing/2014/main" id="{E392984C-6D89-4A17-B317-66781F8BE06F}"/>
              </a:ext>
            </a:extLst>
          </p:cNvPr>
          <p:cNvPicPr>
            <a:picLocks noChangeAspect="1"/>
          </p:cNvPicPr>
          <p:nvPr/>
        </p:nvPicPr>
        <p:blipFill>
          <a:blip r:embed="rId10"/>
          <a:stretch>
            <a:fillRect/>
          </a:stretch>
        </p:blipFill>
        <p:spPr>
          <a:xfrm>
            <a:off x="5932531" y="5922164"/>
            <a:ext cx="6248172" cy="888534"/>
          </a:xfrm>
          <a:prstGeom prst="rect">
            <a:avLst/>
          </a:prstGeom>
        </p:spPr>
      </p:pic>
      <p:sp>
        <p:nvSpPr>
          <p:cNvPr id="13" name="Google Shape;102;p2">
            <a:extLst>
              <a:ext uri="{FF2B5EF4-FFF2-40B4-BE49-F238E27FC236}">
                <a16:creationId xmlns:a16="http://schemas.microsoft.com/office/drawing/2014/main" id="{08DC90F6-AAD1-4D7A-AF06-7CF735F56CDC}"/>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p:cNvSpPr/>
          <p:nvPr/>
        </p:nvSpPr>
        <p:spPr>
          <a:xfrm>
            <a:off x="0" y="5889718"/>
            <a:ext cx="12192000" cy="1000125"/>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D0A6F4F-3201-45DC-A394-170949C65A57}"/>
              </a:ext>
            </a:extLst>
          </p:cNvPr>
          <p:cNvPicPr>
            <a:picLocks noChangeAspect="1"/>
          </p:cNvPicPr>
          <p:nvPr/>
        </p:nvPicPr>
        <p:blipFill rotWithShape="1">
          <a:blip r:embed="rId3"/>
          <a:srcRect t="8208"/>
          <a:stretch/>
        </p:blipFill>
        <p:spPr>
          <a:xfrm>
            <a:off x="573817" y="135805"/>
            <a:ext cx="10960293" cy="5647301"/>
          </a:xfrm>
          <a:prstGeom prst="rect">
            <a:avLst/>
          </a:prstGeom>
        </p:spPr>
      </p:pic>
      <p:pic>
        <p:nvPicPr>
          <p:cNvPr id="7" name="Picture 6">
            <a:extLst>
              <a:ext uri="{FF2B5EF4-FFF2-40B4-BE49-F238E27FC236}">
                <a16:creationId xmlns:a16="http://schemas.microsoft.com/office/drawing/2014/main" id="{D7FF4DED-2765-41CA-8EF4-DD54EA0C67F0}"/>
              </a:ext>
            </a:extLst>
          </p:cNvPr>
          <p:cNvPicPr>
            <a:picLocks noChangeAspect="1"/>
          </p:cNvPicPr>
          <p:nvPr/>
        </p:nvPicPr>
        <p:blipFill>
          <a:blip r:embed="rId4"/>
          <a:stretch>
            <a:fillRect/>
          </a:stretch>
        </p:blipFill>
        <p:spPr>
          <a:xfrm>
            <a:off x="5932531" y="5922164"/>
            <a:ext cx="6248172" cy="888534"/>
          </a:xfrm>
          <a:prstGeom prst="rect">
            <a:avLst/>
          </a:prstGeom>
        </p:spPr>
      </p:pic>
      <p:sp>
        <p:nvSpPr>
          <p:cNvPr id="8" name="Google Shape;102;p2">
            <a:extLst>
              <a:ext uri="{FF2B5EF4-FFF2-40B4-BE49-F238E27FC236}">
                <a16:creationId xmlns:a16="http://schemas.microsoft.com/office/drawing/2014/main" id="{47C8BA67-7973-4B42-989D-C58F1D6787D0}"/>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2880"/>
            <a:ext cx="6274351" cy="3139281"/>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¿A quiénes se aplica </a:t>
            </a:r>
            <a:r>
              <a:rPr lang="es-ES" sz="3600" u="sng" dirty="0" err="1">
                <a:solidFill>
                  <a:schemeClr val="dk1"/>
                </a:solidFill>
                <a:latin typeface="+mj-lt"/>
                <a:ea typeface="Calibri"/>
                <a:cs typeface="Calibri"/>
                <a:sym typeface="Calibri"/>
              </a:rPr>
              <a:t>HazCom</a:t>
            </a:r>
            <a:r>
              <a:rPr lang="es-ES" sz="3600" u="sng" dirty="0">
                <a:solidFill>
                  <a:schemeClr val="dk1"/>
                </a:solidFill>
                <a:latin typeface="+mj-lt"/>
                <a:ea typeface="Calibri"/>
                <a:cs typeface="Calibri"/>
                <a:sym typeface="Calibri"/>
              </a:rPr>
              <a:t>?</a:t>
            </a:r>
          </a:p>
          <a:p>
            <a:pPr lvl="0" algn="ctr">
              <a:buSzPts val="4800"/>
            </a:pPr>
            <a:endParaRPr lang="en-US" sz="1800" dirty="0"/>
          </a:p>
          <a:p>
            <a:r>
              <a:rPr lang="en-US" sz="1800" dirty="0" err="1"/>
              <a:t>HazCom</a:t>
            </a:r>
            <a:r>
              <a:rPr lang="en-US" sz="1800" dirty="0"/>
              <a:t> se </a:t>
            </a:r>
            <a:r>
              <a:rPr lang="en-US" sz="1800" dirty="0" err="1"/>
              <a:t>aplica</a:t>
            </a:r>
            <a:r>
              <a:rPr lang="en-US" sz="1800" dirty="0"/>
              <a:t> a las </a:t>
            </a:r>
            <a:r>
              <a:rPr lang="en-US" sz="1800" dirty="0" err="1"/>
              <a:t>siguientes</a:t>
            </a:r>
            <a:r>
              <a:rPr lang="en-US" sz="1800" dirty="0"/>
              <a:t> personas:</a:t>
            </a:r>
          </a:p>
          <a:p>
            <a:endParaRPr lang="en-US" sz="1800" dirty="0"/>
          </a:p>
          <a:p>
            <a:pPr marL="285750" indent="-285750">
              <a:buFont typeface="Arial" panose="020B0604020202020204" pitchFamily="34" charset="0"/>
              <a:buChar char="•"/>
            </a:pPr>
            <a:r>
              <a:rPr lang="en-US" sz="1800" dirty="0" err="1"/>
              <a:t>Fabricantes</a:t>
            </a:r>
            <a:r>
              <a:rPr lang="en-US" sz="1800" dirty="0"/>
              <a:t> de </a:t>
            </a:r>
            <a:r>
              <a:rPr lang="en-US" sz="1800" dirty="0" err="1"/>
              <a:t>productos</a:t>
            </a:r>
            <a:r>
              <a:rPr lang="en-US" sz="1800" dirty="0"/>
              <a:t> </a:t>
            </a:r>
            <a:r>
              <a:rPr lang="en-US" sz="1800" dirty="0" err="1"/>
              <a:t>químicos</a:t>
            </a:r>
            <a:endParaRPr lang="en-US" sz="1800" dirty="0"/>
          </a:p>
          <a:p>
            <a:pPr marL="285750" indent="-285750">
              <a:buFont typeface="Arial" panose="020B0604020202020204" pitchFamily="34" charset="0"/>
              <a:buChar char="•"/>
            </a:pPr>
            <a:r>
              <a:rPr lang="en-US" sz="1800" dirty="0" err="1"/>
              <a:t>Importadores</a:t>
            </a:r>
            <a:r>
              <a:rPr lang="en-US" sz="1800" dirty="0"/>
              <a:t> de </a:t>
            </a:r>
            <a:r>
              <a:rPr lang="en-US" sz="1800" dirty="0" err="1"/>
              <a:t>productos</a:t>
            </a:r>
            <a:r>
              <a:rPr lang="en-US" sz="1800" dirty="0"/>
              <a:t> </a:t>
            </a:r>
            <a:r>
              <a:rPr lang="en-US" sz="1800" dirty="0" err="1"/>
              <a:t>químicos</a:t>
            </a:r>
            <a:endParaRPr lang="en-US" sz="1800" dirty="0"/>
          </a:p>
          <a:p>
            <a:pPr marL="285750" indent="-285750">
              <a:buFont typeface="Arial" panose="020B0604020202020204" pitchFamily="34" charset="0"/>
              <a:buChar char="•"/>
            </a:pPr>
            <a:r>
              <a:rPr lang="en-US" sz="1800" dirty="0" err="1"/>
              <a:t>Distribuidores</a:t>
            </a:r>
            <a:endParaRPr lang="en-US" sz="1800" dirty="0"/>
          </a:p>
          <a:p>
            <a:pPr marL="285750" indent="-285750">
              <a:buFont typeface="Arial" panose="020B0604020202020204" pitchFamily="34" charset="0"/>
              <a:buChar char="•"/>
            </a:pPr>
            <a:r>
              <a:rPr lang="en-US" sz="1800" dirty="0" err="1"/>
              <a:t>Empleadores</a:t>
            </a:r>
            <a:endParaRPr lang="en-US" sz="24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3" name="Picture 2">
            <a:extLst>
              <a:ext uri="{FF2B5EF4-FFF2-40B4-BE49-F238E27FC236}">
                <a16:creationId xmlns:a16="http://schemas.microsoft.com/office/drawing/2014/main" id="{2C8625AB-EF9A-4049-944B-E6282ECFFD99}"/>
              </a:ext>
            </a:extLst>
          </p:cNvPr>
          <p:cNvPicPr>
            <a:picLocks noChangeAspect="1"/>
          </p:cNvPicPr>
          <p:nvPr/>
        </p:nvPicPr>
        <p:blipFill>
          <a:blip r:embed="rId4"/>
          <a:stretch>
            <a:fillRect/>
          </a:stretch>
        </p:blipFill>
        <p:spPr>
          <a:xfrm>
            <a:off x="2249" y="0"/>
            <a:ext cx="5511809" cy="5920652"/>
          </a:xfrm>
          <a:prstGeom prst="rect">
            <a:avLst/>
          </a:prstGeom>
        </p:spPr>
      </p:pic>
      <p:sp>
        <p:nvSpPr>
          <p:cNvPr id="7" name="Google Shape;102;p2">
            <a:extLst>
              <a:ext uri="{FF2B5EF4-FFF2-40B4-BE49-F238E27FC236}">
                <a16:creationId xmlns:a16="http://schemas.microsoft.com/office/drawing/2014/main" id="{066E09A3-C573-4844-BEA6-82D361FA030B}"/>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0293699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1" name="Google Shape;701;gaabb6530bf_0_18"/>
          <p:cNvSpPr txBox="1"/>
          <p:nvPr/>
        </p:nvSpPr>
        <p:spPr>
          <a:xfrm>
            <a:off x="5558950" y="46892"/>
            <a:ext cx="6589200" cy="5298831"/>
          </a:xfrm>
          <a:prstGeom prst="rect">
            <a:avLst/>
          </a:prstGeom>
          <a:noFill/>
          <a:ln>
            <a:noFill/>
          </a:ln>
        </p:spPr>
        <p:txBody>
          <a:bodyPr spcFirstLastPara="1" wrap="square" lIns="91425" tIns="45700" rIns="91425" bIns="45700" anchor="t" anchorCtr="0">
            <a:noAutofit/>
          </a:bodyPr>
          <a:lstStyle/>
          <a:p>
            <a:pPr lvl="0" algn="ctr">
              <a:buSzPts val="1100"/>
            </a:pPr>
            <a:r>
              <a:rPr lang="en-US" sz="3600" u="sng" dirty="0" err="1">
                <a:solidFill>
                  <a:schemeClr val="dk1"/>
                </a:solidFill>
                <a:ea typeface="Calibri"/>
                <a:cs typeface="Calibri"/>
                <a:sym typeface="Calibri"/>
              </a:rPr>
              <a:t>Créditos</a:t>
            </a: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lang="en-US" sz="1800" dirty="0">
              <a:solidFill>
                <a:schemeClr val="dk1"/>
              </a:solidFill>
              <a:latin typeface="Calibri"/>
              <a:ea typeface="Calibri"/>
              <a:cs typeface="Calibri"/>
              <a:sym typeface="Calibri"/>
            </a:endParaRPr>
          </a:p>
          <a:p>
            <a:pPr lvl="0">
              <a:buClr>
                <a:schemeClr val="dk1"/>
              </a:buClr>
              <a:buSzPts val="1100"/>
            </a:pPr>
            <a:r>
              <a:rPr lang="en-US" sz="1800" dirty="0" err="1">
                <a:solidFill>
                  <a:schemeClr val="dk1"/>
                </a:solidFill>
                <a:ea typeface="Calibri"/>
                <a:cs typeface="Calibri"/>
                <a:sym typeface="Calibri"/>
              </a:rPr>
              <a:t>Usted</a:t>
            </a:r>
            <a:r>
              <a:rPr lang="en-US" sz="1800" dirty="0">
                <a:solidFill>
                  <a:schemeClr val="dk1"/>
                </a:solidFill>
                <a:ea typeface="Calibri"/>
                <a:cs typeface="Calibri"/>
                <a:sym typeface="Calibri"/>
              </a:rPr>
              <a:t> ha </a:t>
            </a:r>
            <a:r>
              <a:rPr lang="en-US" sz="1800" dirty="0" err="1">
                <a:solidFill>
                  <a:schemeClr val="dk1"/>
                </a:solidFill>
                <a:ea typeface="Calibri"/>
                <a:cs typeface="Calibri"/>
                <a:sym typeface="Calibri"/>
              </a:rPr>
              <a:t>completado</a:t>
            </a:r>
            <a:r>
              <a:rPr lang="en-US" sz="1800" dirty="0">
                <a:solidFill>
                  <a:schemeClr val="dk1"/>
                </a:solidFill>
                <a:ea typeface="Calibri"/>
                <a:cs typeface="Calibri"/>
                <a:sym typeface="Calibri"/>
              </a:rPr>
              <a:t> el </a:t>
            </a:r>
            <a:r>
              <a:rPr lang="en-US" sz="1800" dirty="0" err="1">
                <a:solidFill>
                  <a:schemeClr val="dk1"/>
                </a:solidFill>
                <a:ea typeface="Calibri"/>
                <a:cs typeface="Calibri"/>
                <a:sym typeface="Calibri"/>
              </a:rPr>
              <a:t>curso</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en</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línea</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sobre</a:t>
            </a:r>
            <a:r>
              <a:rPr lang="en-US" sz="1800" dirty="0">
                <a:solidFill>
                  <a:schemeClr val="dk1"/>
                </a:solidFill>
                <a:ea typeface="Calibri"/>
                <a:cs typeface="Calibri"/>
                <a:sym typeface="Calibri"/>
              </a:rPr>
              <a:t> </a:t>
            </a:r>
            <a:r>
              <a:rPr lang="en-US" sz="1800" b="1" u="sng" dirty="0" err="1">
                <a:solidFill>
                  <a:schemeClr val="dk1"/>
                </a:solidFill>
                <a:latin typeface="+mj-lt"/>
                <a:ea typeface="Calibri"/>
                <a:cs typeface="Calibri"/>
                <a:sym typeface="Calibri"/>
              </a:rPr>
              <a:t>Comunicación</a:t>
            </a:r>
            <a:r>
              <a:rPr lang="en-US" sz="1800" b="1" u="sng" dirty="0">
                <a:solidFill>
                  <a:schemeClr val="dk1"/>
                </a:solidFill>
                <a:latin typeface="+mj-lt"/>
                <a:ea typeface="Calibri"/>
                <a:cs typeface="Calibri"/>
                <a:sym typeface="Calibri"/>
              </a:rPr>
              <a:t> de </a:t>
            </a:r>
            <a:r>
              <a:rPr lang="en-US" sz="1800" b="1" u="sng" dirty="0" err="1">
                <a:solidFill>
                  <a:schemeClr val="dk1"/>
                </a:solidFill>
                <a:latin typeface="+mj-lt"/>
                <a:ea typeface="Calibri"/>
                <a:cs typeface="Calibri"/>
                <a:sym typeface="Calibri"/>
              </a:rPr>
              <a:t>riesgos</a:t>
            </a:r>
            <a:r>
              <a:rPr lang="en-US" sz="1800" b="1" u="sng" dirty="0">
                <a:solidFill>
                  <a:schemeClr val="dk1"/>
                </a:solidFill>
                <a:latin typeface="+mj-lt"/>
                <a:ea typeface="Calibri"/>
                <a:cs typeface="Calibri"/>
                <a:sym typeface="Calibri"/>
              </a:rPr>
              <a:t>.</a:t>
            </a:r>
            <a:r>
              <a:rPr lang="en-US" sz="1800" dirty="0">
                <a:solidFill>
                  <a:schemeClr val="dk1"/>
                </a:solidFill>
                <a:latin typeface="+mj-lt"/>
                <a:ea typeface="Calibri"/>
                <a:cs typeface="Calibri"/>
                <a:sym typeface="Calibri"/>
              </a:rPr>
              <a:t> </a:t>
            </a: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lvl="0">
              <a:buClr>
                <a:schemeClr val="dk1"/>
              </a:buClr>
              <a:buSzPts val="1100"/>
            </a:pPr>
            <a:r>
              <a:rPr lang="en-US" sz="1800" b="1" i="1" dirty="0" err="1">
                <a:solidFill>
                  <a:schemeClr val="dk1"/>
                </a:solidFill>
                <a:ea typeface="Calibri"/>
                <a:cs typeface="Calibri"/>
                <a:sym typeface="Calibri"/>
              </a:rPr>
              <a:t>Producido</a:t>
            </a:r>
            <a:r>
              <a:rPr lang="en-US" sz="1800" b="1" i="1" dirty="0">
                <a:solidFill>
                  <a:schemeClr val="dk1"/>
                </a:solidFill>
                <a:ea typeface="Calibri"/>
                <a:cs typeface="Calibri"/>
                <a:sym typeface="Calibri"/>
              </a:rPr>
              <a:t> por el </a:t>
            </a:r>
            <a:r>
              <a:rPr lang="en-US" sz="1800" b="1" i="1" dirty="0" err="1">
                <a:solidFill>
                  <a:schemeClr val="dk1"/>
                </a:solidFill>
                <a:ea typeface="Calibri"/>
                <a:cs typeface="Calibri"/>
                <a:sym typeface="Calibri"/>
              </a:rPr>
              <a:t>Equipo</a:t>
            </a:r>
            <a:r>
              <a:rPr lang="en-US" sz="1800" b="1" i="1" dirty="0">
                <a:solidFill>
                  <a:schemeClr val="dk1"/>
                </a:solidFill>
                <a:ea typeface="Calibri"/>
                <a:cs typeface="Calibri"/>
                <a:sym typeface="Calibri"/>
              </a:rPr>
              <a:t> de </a:t>
            </a:r>
            <a:r>
              <a:rPr lang="en-US" sz="1800" b="1" i="1" dirty="0" err="1">
                <a:solidFill>
                  <a:schemeClr val="dk1"/>
                </a:solidFill>
                <a:ea typeface="Calibri"/>
                <a:cs typeface="Calibri"/>
                <a:sym typeface="Calibri"/>
              </a:rPr>
              <a:t>Educación</a:t>
            </a:r>
            <a:r>
              <a:rPr lang="en-US" sz="1800" b="1" i="1" dirty="0">
                <a:solidFill>
                  <a:schemeClr val="dk1"/>
                </a:solidFill>
                <a:ea typeface="Calibri"/>
                <a:cs typeface="Calibri"/>
                <a:sym typeface="Calibri"/>
              </a:rPr>
              <a:t> </a:t>
            </a:r>
            <a:r>
              <a:rPr lang="en-US" sz="1800" b="1" i="1" dirty="0" err="1">
                <a:solidFill>
                  <a:schemeClr val="dk1"/>
                </a:solidFill>
                <a:ea typeface="Calibri"/>
                <a:cs typeface="Calibri"/>
                <a:sym typeface="Calibri"/>
              </a:rPr>
              <a:t>Pública</a:t>
            </a:r>
            <a:r>
              <a:rPr lang="en-US" sz="1800" b="1" i="1" dirty="0">
                <a:solidFill>
                  <a:schemeClr val="dk1"/>
                </a:solidFill>
                <a:ea typeface="Calibri"/>
                <a:cs typeface="Calibri"/>
                <a:sym typeface="Calibri"/>
              </a:rPr>
              <a:t> de Oregon OSHA</a:t>
            </a:r>
            <a:r>
              <a:rPr lang="en-US" sz="1800" b="1" i="1" dirty="0">
                <a:solidFill>
                  <a:schemeClr val="dk1"/>
                </a:solidFill>
                <a:latin typeface="+mj-lt"/>
                <a:ea typeface="Calibri"/>
                <a:cs typeface="Calibri"/>
                <a:sym typeface="Calibri"/>
              </a:rPr>
              <a:t>:</a:t>
            </a:r>
            <a:endParaRPr sz="1800" b="1" i="1" dirty="0">
              <a:solidFill>
                <a:schemeClr val="dk1"/>
              </a:solidFill>
              <a:latin typeface="+mj-lt"/>
              <a:ea typeface="Calibri"/>
              <a:cs typeface="Calibri"/>
              <a:sym typeface="Calibri"/>
            </a:endParaRPr>
          </a:p>
          <a:p>
            <a:pPr lvl="0">
              <a:buClr>
                <a:schemeClr val="dk1"/>
              </a:buClr>
              <a:buSzPts val="1100"/>
            </a:pPr>
            <a:r>
              <a:rPr lang="en-US" sz="1800" dirty="0">
                <a:solidFill>
                  <a:schemeClr val="dk1"/>
                </a:solidFill>
                <a:latin typeface="+mj-lt"/>
                <a:ea typeface="Calibri"/>
                <a:cs typeface="Calibri"/>
                <a:sym typeface="Calibri"/>
              </a:rPr>
              <a:t>Greig Lowell, Ricardo </a:t>
            </a:r>
            <a:r>
              <a:rPr lang="en-US" sz="1800" dirty="0">
                <a:solidFill>
                  <a:schemeClr val="dk1"/>
                </a:solidFill>
                <a:ea typeface="Calibri"/>
                <a:cs typeface="Calibri"/>
                <a:sym typeface="Calibri"/>
              </a:rPr>
              <a:t>V</a:t>
            </a:r>
            <a:r>
              <a:rPr lang="en-US" sz="1800" dirty="0"/>
              <a:t>á</a:t>
            </a:r>
            <a:r>
              <a:rPr lang="en-US" sz="1800" dirty="0">
                <a:solidFill>
                  <a:schemeClr val="dk1"/>
                </a:solidFill>
                <a:ea typeface="Calibri"/>
                <a:cs typeface="Calibri"/>
                <a:sym typeface="Calibri"/>
              </a:rPr>
              <a:t>zquez </a:t>
            </a:r>
            <a:r>
              <a:rPr lang="en-US" sz="1800" dirty="0">
                <a:solidFill>
                  <a:schemeClr val="dk1"/>
                </a:solidFill>
                <a:latin typeface="+mj-lt"/>
                <a:ea typeface="Calibri"/>
                <a:cs typeface="Calibri"/>
                <a:sym typeface="Calibri"/>
              </a:rPr>
              <a:t>Rodríguez, </a:t>
            </a:r>
            <a:r>
              <a:rPr lang="en-US" sz="1800" dirty="0">
                <a:solidFill>
                  <a:schemeClr val="dk1"/>
                </a:solidFill>
                <a:ea typeface="Calibri"/>
                <a:cs typeface="Calibri"/>
                <a:sym typeface="Calibri"/>
              </a:rPr>
              <a:t>Phillip Wade,</a:t>
            </a:r>
            <a:r>
              <a:rPr lang="en-US" sz="1800" dirty="0">
                <a:solidFill>
                  <a:schemeClr val="dk1"/>
                </a:solidFill>
                <a:latin typeface="+mj-lt"/>
                <a:ea typeface="Calibri"/>
                <a:cs typeface="Calibri"/>
                <a:sym typeface="Calibri"/>
              </a:rPr>
              <a:t> Tammi Stevens,</a:t>
            </a:r>
            <a:r>
              <a:rPr lang="en-US" sz="1800" dirty="0">
                <a:solidFill>
                  <a:schemeClr val="dk1"/>
                </a:solidFill>
                <a:ea typeface="Calibri"/>
                <a:cs typeface="Calibri"/>
                <a:sym typeface="Calibri"/>
              </a:rPr>
              <a:t> </a:t>
            </a:r>
            <a:r>
              <a:rPr lang="en-US" sz="1800" dirty="0">
                <a:solidFill>
                  <a:schemeClr val="dk1"/>
                </a:solidFill>
                <a:latin typeface="+mj-lt"/>
                <a:ea typeface="Calibri"/>
                <a:cs typeface="Calibri"/>
                <a:sym typeface="Calibri"/>
              </a:rPr>
              <a:t>Angelina Cox, Tim Wade</a:t>
            </a: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lvl="0">
              <a:buClr>
                <a:schemeClr val="dk1"/>
              </a:buClr>
              <a:buSzPts val="1100"/>
            </a:pPr>
            <a:r>
              <a:rPr lang="en-US" sz="1800" b="1" i="1" dirty="0" err="1">
                <a:solidFill>
                  <a:schemeClr val="dk1"/>
                </a:solidFill>
                <a:ea typeface="Calibri"/>
                <a:cs typeface="Calibri"/>
                <a:sym typeface="Calibri"/>
              </a:rPr>
              <a:t>Medios</a:t>
            </a:r>
            <a:r>
              <a:rPr lang="en-US" sz="1800" b="1" i="1" dirty="0">
                <a:solidFill>
                  <a:schemeClr val="dk1"/>
                </a:solidFill>
                <a:ea typeface="Calibri"/>
                <a:cs typeface="Calibri"/>
                <a:sym typeface="Calibri"/>
              </a:rPr>
              <a:t> de </a:t>
            </a:r>
            <a:r>
              <a:rPr lang="en-US" sz="1800" b="1" i="1" dirty="0" err="1">
                <a:solidFill>
                  <a:schemeClr val="dk1"/>
                </a:solidFill>
                <a:ea typeface="Calibri"/>
                <a:cs typeface="Calibri"/>
                <a:sym typeface="Calibri"/>
              </a:rPr>
              <a:t>archivo</a:t>
            </a:r>
            <a:r>
              <a:rPr lang="en-US" sz="1800" b="1" i="1" dirty="0">
                <a:solidFill>
                  <a:schemeClr val="dk1"/>
                </a:solidFill>
                <a:ea typeface="Calibri"/>
                <a:cs typeface="Calibri"/>
                <a:sym typeface="Calibri"/>
              </a:rPr>
              <a:t> </a:t>
            </a:r>
            <a:r>
              <a:rPr lang="en-US" sz="1800" b="1" i="1" dirty="0" err="1">
                <a:solidFill>
                  <a:schemeClr val="dk1"/>
                </a:solidFill>
                <a:ea typeface="Calibri"/>
                <a:cs typeface="Calibri"/>
                <a:sym typeface="Calibri"/>
              </a:rPr>
              <a:t>proporcionados</a:t>
            </a:r>
            <a:r>
              <a:rPr lang="en-US" sz="1800" b="1" i="1" dirty="0">
                <a:solidFill>
                  <a:schemeClr val="dk1"/>
                </a:solidFill>
                <a:ea typeface="Calibri"/>
                <a:cs typeface="Calibri"/>
                <a:sym typeface="Calibri"/>
              </a:rPr>
              <a:t> por</a:t>
            </a:r>
            <a:r>
              <a:rPr lang="en-US" sz="1800" i="1" dirty="0">
                <a:solidFill>
                  <a:schemeClr val="dk1"/>
                </a:solidFill>
                <a:latin typeface="+mj-lt"/>
                <a:ea typeface="Calibri"/>
                <a:cs typeface="Calibri"/>
                <a:sym typeface="Calibri"/>
              </a:rPr>
              <a:t>: </a:t>
            </a:r>
            <a:br>
              <a:rPr lang="en-US" sz="1800" i="1" dirty="0">
                <a:solidFill>
                  <a:schemeClr val="dk1"/>
                </a:solidFill>
                <a:latin typeface="+mj-lt"/>
                <a:ea typeface="Calibri"/>
                <a:cs typeface="Calibri"/>
                <a:sym typeface="Calibri"/>
              </a:rPr>
            </a:br>
            <a:r>
              <a:rPr lang="en-US" sz="1800" dirty="0">
                <a:solidFill>
                  <a:schemeClr val="dk1"/>
                </a:solidFill>
                <a:latin typeface="+mj-lt"/>
                <a:ea typeface="Calibri"/>
                <a:cs typeface="Calibri"/>
                <a:sym typeface="Calibri"/>
              </a:rPr>
              <a:t>Getty Images Inc. and </a:t>
            </a:r>
            <a:r>
              <a:rPr lang="en-US" sz="1800" dirty="0" err="1">
                <a:solidFill>
                  <a:schemeClr val="dk1"/>
                </a:solidFill>
                <a:latin typeface="+mj-lt"/>
                <a:ea typeface="Calibri"/>
                <a:cs typeface="Calibri"/>
                <a:sym typeface="Calibri"/>
              </a:rPr>
              <a:t>Envato</a:t>
            </a:r>
            <a:r>
              <a:rPr lang="en-US" sz="1800" dirty="0">
                <a:solidFill>
                  <a:schemeClr val="dk1"/>
                </a:solidFill>
                <a:latin typeface="+mj-lt"/>
                <a:ea typeface="Calibri"/>
                <a:cs typeface="Calibri"/>
                <a:sym typeface="Calibri"/>
              </a:rPr>
              <a:t> Elements</a:t>
            </a:r>
            <a:endParaRPr sz="2100" b="0" u="none" strike="noStrike" cap="none" dirty="0">
              <a:solidFill>
                <a:schemeClr val="dk1"/>
              </a:solidFill>
              <a:latin typeface="+mj-lt"/>
              <a:ea typeface="Calibri"/>
              <a:cs typeface="Calibri"/>
              <a:sym typeface="Calibri"/>
            </a:endParaRPr>
          </a:p>
        </p:txBody>
      </p:sp>
      <p:pic>
        <p:nvPicPr>
          <p:cNvPr id="704" name="Google Shape;704;gaabb6530bf_0_18"/>
          <p:cNvPicPr preferRelativeResize="0"/>
          <p:nvPr/>
        </p:nvPicPr>
        <p:blipFill>
          <a:blip r:embed="rId3">
            <a:alphaModFix/>
          </a:blip>
          <a:stretch>
            <a:fillRect/>
          </a:stretch>
        </p:blipFill>
        <p:spPr>
          <a:xfrm>
            <a:off x="0" y="-11325"/>
            <a:ext cx="5425300" cy="5869199"/>
          </a:xfrm>
          <a:prstGeom prst="rect">
            <a:avLst/>
          </a:prstGeom>
          <a:noFill/>
          <a:ln>
            <a:noFill/>
          </a:ln>
        </p:spPr>
      </p:pic>
      <p:pic>
        <p:nvPicPr>
          <p:cNvPr id="11" name="Picture 10">
            <a:extLst>
              <a:ext uri="{FF2B5EF4-FFF2-40B4-BE49-F238E27FC236}">
                <a16:creationId xmlns:a16="http://schemas.microsoft.com/office/drawing/2014/main" id="{7CE64E0C-3215-4826-80A5-65EC74A4B9B5}"/>
              </a:ext>
            </a:extLst>
          </p:cNvPr>
          <p:cNvPicPr>
            <a:picLocks noChangeAspect="1"/>
          </p:cNvPicPr>
          <p:nvPr/>
        </p:nvPicPr>
        <p:blipFill>
          <a:blip r:embed="rId4"/>
          <a:stretch>
            <a:fillRect/>
          </a:stretch>
        </p:blipFill>
        <p:spPr>
          <a:xfrm>
            <a:off x="5932531" y="5922164"/>
            <a:ext cx="6248172" cy="888534"/>
          </a:xfrm>
          <a:prstGeom prst="rect">
            <a:avLst/>
          </a:prstGeom>
        </p:spPr>
      </p:pic>
      <p:sp>
        <p:nvSpPr>
          <p:cNvPr id="7" name="Google Shape;102;p2">
            <a:extLst>
              <a:ext uri="{FF2B5EF4-FFF2-40B4-BE49-F238E27FC236}">
                <a16:creationId xmlns:a16="http://schemas.microsoft.com/office/drawing/2014/main" id="{140FA920-8010-410F-AA57-8A48EEC668D8}"/>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programa escrito</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2880"/>
            <a:ext cx="6274351" cy="36932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u="sng" dirty="0">
                <a:solidFill>
                  <a:schemeClr val="dk1"/>
                </a:solidFill>
                <a:latin typeface="+mj-lt"/>
                <a:ea typeface="Calibri"/>
                <a:cs typeface="Calibri"/>
                <a:sym typeface="Calibri"/>
              </a:rPr>
              <a:t>Who does </a:t>
            </a:r>
            <a:r>
              <a:rPr lang="en-US" sz="3600" u="sng" dirty="0" err="1">
                <a:solidFill>
                  <a:schemeClr val="dk1"/>
                </a:solidFill>
                <a:latin typeface="+mj-lt"/>
                <a:ea typeface="Calibri"/>
                <a:cs typeface="Calibri"/>
                <a:sym typeface="Calibri"/>
              </a:rPr>
              <a:t>HazCom</a:t>
            </a:r>
            <a:r>
              <a:rPr lang="en-US" sz="3600" u="sng" dirty="0">
                <a:solidFill>
                  <a:schemeClr val="dk1"/>
                </a:solidFill>
                <a:latin typeface="+mj-lt"/>
                <a:ea typeface="Calibri"/>
                <a:cs typeface="Calibri"/>
                <a:sym typeface="Calibri"/>
              </a:rPr>
              <a:t> apply to?</a:t>
            </a:r>
            <a:endParaRPr sz="3600" b="0" i="0" u="none" strike="noStrike" cap="none" dirty="0">
              <a:solidFill>
                <a:schemeClr val="dk1"/>
              </a:solidFill>
              <a:latin typeface="+mj-lt"/>
              <a:ea typeface="Calibri"/>
              <a:cs typeface="Calibri"/>
              <a:sym typeface="Calibri"/>
            </a:endParaRPr>
          </a:p>
          <a:p>
            <a:endParaRPr lang="en-US" sz="1800" dirty="0"/>
          </a:p>
          <a:p>
            <a:r>
              <a:rPr lang="es-ES" sz="1800" dirty="0"/>
              <a:t>Las normas </a:t>
            </a:r>
            <a:r>
              <a:rPr lang="es-ES" sz="1800" dirty="0" err="1"/>
              <a:t>HazCom</a:t>
            </a:r>
            <a:r>
              <a:rPr lang="es-ES" sz="1800" dirty="0"/>
              <a:t> de </a:t>
            </a:r>
            <a:r>
              <a:rPr lang="es-ES" sz="1800" dirty="0" err="1"/>
              <a:t>Oregon</a:t>
            </a:r>
            <a:r>
              <a:rPr lang="es-ES" sz="1800" dirty="0"/>
              <a:t> OSHA afectan a los empleadores de los siguientes sectores:</a:t>
            </a:r>
          </a:p>
          <a:p>
            <a:endParaRPr lang="es-ES" sz="1800" dirty="0"/>
          </a:p>
          <a:p>
            <a:pPr marL="285750" indent="-285750">
              <a:buFont typeface="Arial" panose="020B0604020202020204" pitchFamily="34" charset="0"/>
              <a:buChar char="•"/>
            </a:pPr>
            <a:r>
              <a:rPr lang="es-ES" sz="1800" dirty="0"/>
              <a:t>Industria general</a:t>
            </a:r>
          </a:p>
          <a:p>
            <a:pPr marL="285750" indent="-285750">
              <a:buFont typeface="Arial" panose="020B0604020202020204" pitchFamily="34" charset="0"/>
              <a:buChar char="•"/>
            </a:pPr>
            <a:r>
              <a:rPr lang="es-ES" sz="1800" dirty="0"/>
              <a:t>Construcción</a:t>
            </a:r>
          </a:p>
          <a:p>
            <a:pPr marL="285750" indent="-285750">
              <a:buFont typeface="Arial" panose="020B0604020202020204" pitchFamily="34" charset="0"/>
              <a:buChar char="•"/>
            </a:pPr>
            <a:r>
              <a:rPr lang="es-ES" sz="1800" dirty="0"/>
              <a:t>Agricultura</a:t>
            </a:r>
          </a:p>
          <a:p>
            <a:pPr marL="285750" indent="-285750">
              <a:buFont typeface="Arial" panose="020B0604020202020204" pitchFamily="34" charset="0"/>
              <a:buChar char="•"/>
            </a:pPr>
            <a:r>
              <a:rPr lang="es-ES" sz="1800" dirty="0"/>
              <a:t>Actividades forestales</a:t>
            </a:r>
          </a:p>
          <a:p>
            <a:endParaRPr lang="en-US" sz="1800" dirty="0"/>
          </a:p>
          <a:p>
            <a:r>
              <a:rPr lang="es-ES" sz="1800" dirty="0"/>
              <a:t>Continúe para obtener más información sobre las normas específicas.</a:t>
            </a:r>
            <a:endParaRPr lang="en-US" sz="24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5" name="Picture 4">
            <a:extLst>
              <a:ext uri="{FF2B5EF4-FFF2-40B4-BE49-F238E27FC236}">
                <a16:creationId xmlns:a16="http://schemas.microsoft.com/office/drawing/2014/main" id="{8806DE7E-D42F-4A63-9166-728B4475B9F2}"/>
              </a:ext>
            </a:extLst>
          </p:cNvPr>
          <p:cNvPicPr>
            <a:picLocks noChangeAspect="1"/>
          </p:cNvPicPr>
          <p:nvPr/>
        </p:nvPicPr>
        <p:blipFill>
          <a:blip r:embed="rId4"/>
          <a:stretch>
            <a:fillRect/>
          </a:stretch>
        </p:blipFill>
        <p:spPr>
          <a:xfrm>
            <a:off x="13007" y="7127"/>
            <a:ext cx="5505174" cy="5913525"/>
          </a:xfrm>
          <a:prstGeom prst="rect">
            <a:avLst/>
          </a:prstGeom>
        </p:spPr>
      </p:pic>
      <p:sp>
        <p:nvSpPr>
          <p:cNvPr id="7" name="Google Shape;102;p2">
            <a:extLst>
              <a:ext uri="{FF2B5EF4-FFF2-40B4-BE49-F238E27FC236}">
                <a16:creationId xmlns:a16="http://schemas.microsoft.com/office/drawing/2014/main" id="{CECC7899-D9B1-442B-9EDF-0AE4FE9D2BE6}"/>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21808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62880"/>
            <a:ext cx="6485850" cy="5893881"/>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Industria</a:t>
            </a:r>
            <a:r>
              <a:rPr lang="en-US" sz="3600" u="sng" dirty="0">
                <a:solidFill>
                  <a:schemeClr val="dk1"/>
                </a:solidFill>
                <a:latin typeface="+mj-lt"/>
                <a:ea typeface="Calibri"/>
                <a:cs typeface="Calibri"/>
                <a:sym typeface="Calibri"/>
              </a:rPr>
              <a:t> general</a:t>
            </a:r>
            <a:endParaRPr sz="3600" b="0" i="0" u="none" strike="noStrike" cap="none" dirty="0">
              <a:solidFill>
                <a:schemeClr val="dk1"/>
              </a:solidFill>
              <a:latin typeface="+mj-lt"/>
              <a:ea typeface="Calibri"/>
              <a:cs typeface="Calibri"/>
              <a:sym typeface="Calibri"/>
            </a:endParaRPr>
          </a:p>
          <a:p>
            <a:endParaRPr lang="en-US" sz="1200" dirty="0"/>
          </a:p>
          <a:p>
            <a:r>
              <a:rPr lang="es-ES" sz="1450" dirty="0"/>
              <a:t>Industria general - División 2/Z, 1910.1200.  Otras normas que hacen referencia a 1910.1200</a:t>
            </a:r>
          </a:p>
          <a:p>
            <a:endParaRPr lang="es-ES" sz="1000" dirty="0"/>
          </a:p>
          <a:p>
            <a:pPr marL="285750" indent="-285750">
              <a:buFont typeface="Arial" panose="020B0604020202020204" pitchFamily="34" charset="0"/>
              <a:buChar char="•"/>
            </a:pPr>
            <a:r>
              <a:rPr lang="es-ES" sz="1450" dirty="0"/>
              <a:t>1910.119 Manejo de seguridad de procesos de productos químicos altamente peligrosos</a:t>
            </a:r>
          </a:p>
          <a:p>
            <a:pPr marL="285750" indent="-285750">
              <a:buFont typeface="Arial" panose="020B0604020202020204" pitchFamily="34" charset="0"/>
              <a:buChar char="•"/>
            </a:pPr>
            <a:r>
              <a:rPr lang="es-ES" sz="1450" dirty="0"/>
              <a:t>1910.120 Operaciones de desechos peligrosos y respuesta a emergencias</a:t>
            </a:r>
          </a:p>
          <a:p>
            <a:pPr marL="285750" indent="-285750">
              <a:buFont typeface="Arial" panose="020B0604020202020204" pitchFamily="34" charset="0"/>
              <a:buChar char="•"/>
            </a:pPr>
            <a:r>
              <a:rPr lang="es-ES" sz="1450" dirty="0"/>
              <a:t>1910.1001 Asbesto</a:t>
            </a:r>
          </a:p>
          <a:p>
            <a:pPr marL="285750" indent="-285750">
              <a:buFont typeface="Arial" panose="020B0604020202020204" pitchFamily="34" charset="0"/>
              <a:buChar char="•"/>
            </a:pPr>
            <a:r>
              <a:rPr lang="es-ES" sz="1450" dirty="0"/>
              <a:t>1910.1020 Acceso a los registros médicos y de exposición de los empleados</a:t>
            </a:r>
          </a:p>
          <a:p>
            <a:pPr marL="285750" indent="-285750">
              <a:buFont typeface="Arial" panose="020B0604020202020204" pitchFamily="34" charset="0"/>
              <a:buChar char="•"/>
            </a:pPr>
            <a:r>
              <a:rPr lang="es-ES" sz="1450" dirty="0"/>
              <a:t>1910.1026 Cromo VI</a:t>
            </a:r>
          </a:p>
          <a:p>
            <a:pPr marL="285750" indent="-285750">
              <a:buFont typeface="Arial" panose="020B0604020202020204" pitchFamily="34" charset="0"/>
              <a:buChar char="•"/>
            </a:pPr>
            <a:r>
              <a:rPr lang="es-ES" sz="1450" dirty="0"/>
              <a:t>1910.1027 Cadmio</a:t>
            </a:r>
          </a:p>
          <a:p>
            <a:pPr marL="285750" indent="-285750">
              <a:buFont typeface="Arial" panose="020B0604020202020204" pitchFamily="34" charset="0"/>
              <a:buChar char="•"/>
            </a:pPr>
            <a:r>
              <a:rPr lang="es-ES" sz="1450" dirty="0"/>
              <a:t>1910.1028 Benceno</a:t>
            </a:r>
          </a:p>
          <a:p>
            <a:pPr marL="285750" indent="-285750">
              <a:buFont typeface="Arial" panose="020B0604020202020204" pitchFamily="34" charset="0"/>
              <a:buChar char="•"/>
            </a:pPr>
            <a:r>
              <a:rPr lang="es-ES" sz="1450" dirty="0"/>
              <a:t>1910.1047 Óxido de etileno</a:t>
            </a:r>
          </a:p>
          <a:p>
            <a:pPr marL="285750" indent="-285750">
              <a:buFont typeface="Arial" panose="020B0604020202020204" pitchFamily="34" charset="0"/>
              <a:buChar char="•"/>
            </a:pPr>
            <a:r>
              <a:rPr lang="es-ES" sz="1450" dirty="0"/>
              <a:t>1910.1048 Formaldehído</a:t>
            </a:r>
          </a:p>
          <a:p>
            <a:pPr marL="285750" indent="-285750">
              <a:buFont typeface="Arial" panose="020B0604020202020204" pitchFamily="34" charset="0"/>
              <a:buChar char="•"/>
            </a:pPr>
            <a:r>
              <a:rPr lang="es-ES" sz="1450" dirty="0"/>
              <a:t>1910.1050 </a:t>
            </a:r>
            <a:r>
              <a:rPr lang="es-ES" sz="1450" dirty="0" err="1"/>
              <a:t>Metilendianilina</a:t>
            </a:r>
            <a:endParaRPr lang="es-ES" sz="1450" dirty="0"/>
          </a:p>
          <a:p>
            <a:pPr marL="285750" indent="-285750">
              <a:buFont typeface="Arial" panose="020B0604020202020204" pitchFamily="34" charset="0"/>
              <a:buChar char="•"/>
            </a:pPr>
            <a:r>
              <a:rPr lang="es-ES" sz="1450" dirty="0"/>
              <a:t>1910.1051 1,3-butadieno</a:t>
            </a:r>
          </a:p>
          <a:p>
            <a:pPr marL="285750" indent="-285750">
              <a:buFont typeface="Arial" panose="020B0604020202020204" pitchFamily="34" charset="0"/>
              <a:buChar char="•"/>
            </a:pPr>
            <a:r>
              <a:rPr lang="es-ES" sz="1450" dirty="0"/>
              <a:t>1910.1052 Cloruro de metileno</a:t>
            </a:r>
          </a:p>
          <a:p>
            <a:pPr marL="285750" indent="-285750">
              <a:buFont typeface="Arial" panose="020B0604020202020204" pitchFamily="34" charset="0"/>
              <a:buChar char="•"/>
            </a:pPr>
            <a:r>
              <a:rPr lang="es-ES" sz="1450" dirty="0"/>
              <a:t>1910.1201 Retención de etiquetas, rótulos y marcas del DOT</a:t>
            </a:r>
          </a:p>
          <a:p>
            <a:pPr marL="285750" indent="-285750">
              <a:buFont typeface="Arial" panose="020B0604020202020204" pitchFamily="34" charset="0"/>
              <a:buChar char="•"/>
            </a:pPr>
            <a:r>
              <a:rPr lang="es-ES" sz="1450" dirty="0"/>
              <a:t>1910.1450 Exposición ocupacional a productos químicos peligrosos en laboratorios.</a:t>
            </a:r>
          </a:p>
          <a:p>
            <a:pPr marL="285750" indent="-285750">
              <a:buFont typeface="Arial" panose="020B0604020202020204" pitchFamily="34" charset="0"/>
              <a:buChar char="•"/>
            </a:pPr>
            <a:r>
              <a:rPr lang="es-ES" sz="1450" dirty="0"/>
              <a:t>437-002-0170 Norma de protección al trabajador</a:t>
            </a:r>
          </a:p>
          <a:p>
            <a:pPr marL="285750" indent="-285750">
              <a:buFont typeface="Arial" panose="020B0604020202020204" pitchFamily="34" charset="0"/>
              <a:buChar char="•"/>
            </a:pPr>
            <a:r>
              <a:rPr lang="es-ES" sz="1450" dirty="0"/>
              <a:t>437-002-0377 Otras normas de </a:t>
            </a:r>
            <a:r>
              <a:rPr lang="es-ES" sz="1450" dirty="0" err="1"/>
              <a:t>Oregon</a:t>
            </a:r>
            <a:r>
              <a:rPr lang="es-ES" sz="1450" dirty="0"/>
              <a:t> para la comunicación de riesgos</a:t>
            </a:r>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5" name="Picture 4">
            <a:extLst>
              <a:ext uri="{FF2B5EF4-FFF2-40B4-BE49-F238E27FC236}">
                <a16:creationId xmlns:a16="http://schemas.microsoft.com/office/drawing/2014/main" id="{8806DE7E-D42F-4A63-9166-728B4475B9F2}"/>
              </a:ext>
            </a:extLst>
          </p:cNvPr>
          <p:cNvPicPr>
            <a:picLocks noChangeAspect="1"/>
          </p:cNvPicPr>
          <p:nvPr/>
        </p:nvPicPr>
        <p:blipFill>
          <a:blip r:embed="rId4"/>
          <a:stretch>
            <a:fillRect/>
          </a:stretch>
        </p:blipFill>
        <p:spPr>
          <a:xfrm>
            <a:off x="13007" y="7127"/>
            <a:ext cx="5505174" cy="5913525"/>
          </a:xfrm>
          <a:prstGeom prst="rect">
            <a:avLst/>
          </a:prstGeom>
        </p:spPr>
      </p:pic>
      <p:sp>
        <p:nvSpPr>
          <p:cNvPr id="7" name="Google Shape;102;p2">
            <a:extLst>
              <a:ext uri="{FF2B5EF4-FFF2-40B4-BE49-F238E27FC236}">
                <a16:creationId xmlns:a16="http://schemas.microsoft.com/office/drawing/2014/main" id="{A9C5D9A6-0660-4964-918F-CDE9A9D2FADF}"/>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58605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62880"/>
            <a:ext cx="6361682" cy="4524275"/>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Construcción</a:t>
            </a:r>
            <a:endParaRPr sz="3600" b="0" i="0" u="none" strike="noStrike" cap="none" dirty="0">
              <a:solidFill>
                <a:schemeClr val="dk1"/>
              </a:solidFill>
              <a:latin typeface="+mj-lt"/>
              <a:ea typeface="Calibri"/>
              <a:cs typeface="Calibri"/>
              <a:sym typeface="Calibri"/>
            </a:endParaRPr>
          </a:p>
          <a:p>
            <a:endParaRPr lang="en-US" sz="1800" dirty="0"/>
          </a:p>
          <a:p>
            <a:r>
              <a:rPr lang="es-ES" sz="1800" dirty="0"/>
              <a:t>Construcción – División 3/D, 1926.59</a:t>
            </a:r>
            <a:br>
              <a:rPr lang="es-ES" sz="1800" dirty="0"/>
            </a:br>
            <a:br>
              <a:rPr lang="es-ES" sz="1800" dirty="0"/>
            </a:br>
            <a:r>
              <a:rPr lang="es-ES" sz="1800" dirty="0"/>
              <a:t>Los requisitos para el trabajo de construcción son idénticos a la norma de la industria general. Otras normas de la construcción que hacen referencia a 1910.1200</a:t>
            </a:r>
          </a:p>
          <a:p>
            <a:endParaRPr lang="es-ES" sz="1800" dirty="0"/>
          </a:p>
          <a:p>
            <a:pPr marL="285750" indent="-285750">
              <a:buFont typeface="Arial" panose="020B0604020202020204" pitchFamily="34" charset="0"/>
              <a:buChar char="•"/>
            </a:pPr>
            <a:r>
              <a:rPr lang="es-ES" sz="1800" dirty="0"/>
              <a:t>1926.1101 Asbesto</a:t>
            </a:r>
          </a:p>
          <a:p>
            <a:pPr marL="285750" indent="-285750">
              <a:buFont typeface="Arial" panose="020B0604020202020204" pitchFamily="34" charset="0"/>
              <a:buChar char="•"/>
            </a:pPr>
            <a:r>
              <a:rPr lang="es-ES" sz="1800" dirty="0"/>
              <a:t>1926.1126 Cromo VI</a:t>
            </a:r>
          </a:p>
          <a:p>
            <a:pPr marL="285750" indent="-285750">
              <a:buFont typeface="Arial" panose="020B0604020202020204" pitchFamily="34" charset="0"/>
              <a:buChar char="•"/>
            </a:pPr>
            <a:r>
              <a:rPr lang="es-ES" sz="1800" dirty="0"/>
              <a:t>1926.1127 Cadmio</a:t>
            </a:r>
          </a:p>
          <a:p>
            <a:pPr marL="285750" indent="-285750">
              <a:buFont typeface="Arial" panose="020B0604020202020204" pitchFamily="34" charset="0"/>
              <a:buChar char="•"/>
            </a:pPr>
            <a:r>
              <a:rPr lang="es-ES" sz="1800" dirty="0"/>
              <a:t>1926.65 Operaciones de desechos peligrosos</a:t>
            </a:r>
          </a:p>
          <a:p>
            <a:pPr marL="285750" indent="-285750">
              <a:buFont typeface="Arial" panose="020B0604020202020204" pitchFamily="34" charset="0"/>
              <a:buChar char="•"/>
            </a:pPr>
            <a:r>
              <a:rPr lang="es-ES" sz="1800" dirty="0"/>
              <a:t>1926.62 Plomo</a:t>
            </a:r>
          </a:p>
          <a:p>
            <a:pPr marL="285750" indent="-285750">
              <a:buFont typeface="Arial" panose="020B0604020202020204" pitchFamily="34" charset="0"/>
              <a:buChar char="•"/>
            </a:pPr>
            <a:r>
              <a:rPr lang="es-ES" sz="1800" dirty="0"/>
              <a:t>437-003-1000 Normas del estado de </a:t>
            </a:r>
            <a:r>
              <a:rPr lang="es-ES" sz="1800" dirty="0" err="1"/>
              <a:t>Oregon</a:t>
            </a:r>
            <a:r>
              <a:rPr lang="es-ES" sz="1800" dirty="0"/>
              <a:t> para contaminantes del aire</a:t>
            </a:r>
            <a:endParaRPr lang="en-US" sz="18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5" name="Picture 4">
            <a:extLst>
              <a:ext uri="{FF2B5EF4-FFF2-40B4-BE49-F238E27FC236}">
                <a16:creationId xmlns:a16="http://schemas.microsoft.com/office/drawing/2014/main" id="{8806DE7E-D42F-4A63-9166-728B4475B9F2}"/>
              </a:ext>
            </a:extLst>
          </p:cNvPr>
          <p:cNvPicPr>
            <a:picLocks noChangeAspect="1"/>
          </p:cNvPicPr>
          <p:nvPr/>
        </p:nvPicPr>
        <p:blipFill>
          <a:blip r:embed="rId4"/>
          <a:stretch>
            <a:fillRect/>
          </a:stretch>
        </p:blipFill>
        <p:spPr>
          <a:xfrm>
            <a:off x="13007" y="7127"/>
            <a:ext cx="5505174" cy="5913525"/>
          </a:xfrm>
          <a:prstGeom prst="rect">
            <a:avLst/>
          </a:prstGeom>
        </p:spPr>
      </p:pic>
      <p:sp>
        <p:nvSpPr>
          <p:cNvPr id="7" name="Google Shape;102;p2">
            <a:extLst>
              <a:ext uri="{FF2B5EF4-FFF2-40B4-BE49-F238E27FC236}">
                <a16:creationId xmlns:a16="http://schemas.microsoft.com/office/drawing/2014/main" id="{B387A8A9-CEEE-4584-AE93-D806E76DA20F}"/>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55720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62880"/>
            <a:ext cx="6361682" cy="5355272"/>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Agricultura</a:t>
            </a:r>
            <a:endParaRPr sz="3600" b="0" i="0" u="none" strike="noStrike" cap="none" dirty="0">
              <a:solidFill>
                <a:schemeClr val="dk1"/>
              </a:solidFill>
              <a:latin typeface="+mj-lt"/>
              <a:ea typeface="Calibri"/>
              <a:cs typeface="Calibri"/>
              <a:sym typeface="Calibri"/>
            </a:endParaRPr>
          </a:p>
          <a:p>
            <a:endParaRPr lang="en-US" sz="1800" dirty="0"/>
          </a:p>
          <a:p>
            <a:r>
              <a:rPr lang="es-ES" sz="1800" dirty="0"/>
              <a:t>Agricultura – División 4/Z, 437-004-9800</a:t>
            </a:r>
            <a:br>
              <a:rPr lang="es-ES" sz="1800" dirty="0"/>
            </a:br>
            <a:br>
              <a:rPr lang="es-ES" sz="1800" dirty="0"/>
            </a:br>
            <a:r>
              <a:rPr lang="es-ES" sz="1800" dirty="0"/>
              <a:t>La norma para los empleadores agrícolas ha sido reducida para eliminar aquellas partes de 1910.1200 que solo se relacionan con los fabricantes, importadores y distribuidores, y para enfatizar las partes referentes a las responsabilidades del empleador.</a:t>
            </a:r>
            <a:br>
              <a:rPr lang="es-ES" sz="1800" dirty="0"/>
            </a:br>
            <a:br>
              <a:rPr lang="es-ES" sz="1800" dirty="0"/>
            </a:br>
            <a:r>
              <a:rPr lang="es-ES" sz="1800" dirty="0"/>
              <a:t>Otras normas agrícolas que hacen referencia a 437-004-9800 o a 1910.1200 División 4/W, </a:t>
            </a:r>
          </a:p>
          <a:p>
            <a:pPr marL="285750" indent="-285750">
              <a:buFont typeface="Arial" panose="020B0604020202020204" pitchFamily="34" charset="0"/>
              <a:buChar char="•"/>
            </a:pPr>
            <a:r>
              <a:rPr lang="es-ES" sz="1800" dirty="0"/>
              <a:t>437-004-6000 (40 CFR 170) Norma de protección al trabajador </a:t>
            </a:r>
          </a:p>
          <a:p>
            <a:pPr marL="285750" indent="-285750">
              <a:buFont typeface="Arial" panose="020B0604020202020204" pitchFamily="34" charset="0"/>
              <a:buChar char="•"/>
            </a:pPr>
            <a:r>
              <a:rPr lang="es-ES" sz="1800" dirty="0"/>
              <a:t>437-004-9830 Retención de etiquetas, rótulos y marcas del DOT (Departamento de transporte) </a:t>
            </a:r>
          </a:p>
          <a:p>
            <a:pPr marL="285750" indent="-285750">
              <a:buFont typeface="Arial" panose="020B0604020202020204" pitchFamily="34" charset="0"/>
              <a:buChar char="•"/>
            </a:pPr>
            <a:r>
              <a:rPr lang="es-ES" sz="1800" dirty="0"/>
              <a:t>437-004-9860 Productos químicos peligrosos en laboratorios</a:t>
            </a:r>
            <a:endParaRPr lang="en-US" sz="18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5" name="Picture 4">
            <a:extLst>
              <a:ext uri="{FF2B5EF4-FFF2-40B4-BE49-F238E27FC236}">
                <a16:creationId xmlns:a16="http://schemas.microsoft.com/office/drawing/2014/main" id="{8806DE7E-D42F-4A63-9166-728B4475B9F2}"/>
              </a:ext>
            </a:extLst>
          </p:cNvPr>
          <p:cNvPicPr>
            <a:picLocks noChangeAspect="1"/>
          </p:cNvPicPr>
          <p:nvPr/>
        </p:nvPicPr>
        <p:blipFill>
          <a:blip r:embed="rId4"/>
          <a:stretch>
            <a:fillRect/>
          </a:stretch>
        </p:blipFill>
        <p:spPr>
          <a:xfrm>
            <a:off x="13007" y="7127"/>
            <a:ext cx="5505174" cy="5913525"/>
          </a:xfrm>
          <a:prstGeom prst="rect">
            <a:avLst/>
          </a:prstGeom>
        </p:spPr>
      </p:pic>
      <p:sp>
        <p:nvSpPr>
          <p:cNvPr id="7" name="Google Shape;102;p2">
            <a:extLst>
              <a:ext uri="{FF2B5EF4-FFF2-40B4-BE49-F238E27FC236}">
                <a16:creationId xmlns:a16="http://schemas.microsoft.com/office/drawing/2014/main" id="{C4BAF1B2-87C3-44B6-9B7C-D5F25BF8D362}"/>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55928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62880"/>
            <a:ext cx="6361682" cy="4801274"/>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Actividades</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forestales</a:t>
            </a:r>
            <a:endParaRPr sz="3600" b="0" i="0" u="none" strike="noStrike" cap="none" dirty="0">
              <a:solidFill>
                <a:schemeClr val="dk1"/>
              </a:solidFill>
              <a:latin typeface="+mj-lt"/>
              <a:ea typeface="Calibri"/>
              <a:cs typeface="Calibri"/>
              <a:sym typeface="Calibri"/>
            </a:endParaRPr>
          </a:p>
          <a:p>
            <a:endParaRPr lang="en-US" sz="1800" dirty="0"/>
          </a:p>
          <a:p>
            <a:r>
              <a:rPr lang="es-ES" sz="1800" dirty="0"/>
              <a:t>Actividades forestales – División 7</a:t>
            </a:r>
            <a:br>
              <a:rPr lang="es-ES" sz="1800" dirty="0"/>
            </a:br>
            <a:br>
              <a:rPr lang="es-ES" sz="1800" dirty="0"/>
            </a:br>
            <a:r>
              <a:rPr lang="es-ES" sz="1800" dirty="0"/>
              <a:t>Las normas de la División 7 hacen referencia a la División 2/Z: - La División 7/N, 437-007-1305(2) exige que los empleadores desarrollen, implementen y mantengan un programa escrito de comunicación de riesgos, que cumpla con los requisitos de 1910.1200, Comunicación de riesgos, cuando los empleados deban manipular, mezclar o aplicar productos químicos peligrosos.</a:t>
            </a:r>
            <a:br>
              <a:rPr lang="es-ES" sz="1800" dirty="0"/>
            </a:br>
            <a:br>
              <a:rPr lang="es-ES" sz="1800" dirty="0"/>
            </a:br>
            <a:r>
              <a:rPr lang="es-ES" sz="1800" dirty="0"/>
              <a:t>La División 7/F, 437-007-0580(2) exige que los contenedores de líquidos inflamables y combustibles sean marcados de acuerdo con 1910.1200, Comunicación de riesgos.</a:t>
            </a:r>
            <a:endParaRPr lang="en-US" sz="18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5" name="Picture 4">
            <a:extLst>
              <a:ext uri="{FF2B5EF4-FFF2-40B4-BE49-F238E27FC236}">
                <a16:creationId xmlns:a16="http://schemas.microsoft.com/office/drawing/2014/main" id="{8806DE7E-D42F-4A63-9166-728B4475B9F2}"/>
              </a:ext>
            </a:extLst>
          </p:cNvPr>
          <p:cNvPicPr>
            <a:picLocks noChangeAspect="1"/>
          </p:cNvPicPr>
          <p:nvPr/>
        </p:nvPicPr>
        <p:blipFill>
          <a:blip r:embed="rId4"/>
          <a:stretch>
            <a:fillRect/>
          </a:stretch>
        </p:blipFill>
        <p:spPr>
          <a:xfrm>
            <a:off x="13007" y="7127"/>
            <a:ext cx="5505174" cy="5913525"/>
          </a:xfrm>
          <a:prstGeom prst="rect">
            <a:avLst/>
          </a:prstGeom>
        </p:spPr>
      </p:pic>
      <p:sp>
        <p:nvSpPr>
          <p:cNvPr id="7" name="Google Shape;102;p2">
            <a:extLst>
              <a:ext uri="{FF2B5EF4-FFF2-40B4-BE49-F238E27FC236}">
                <a16:creationId xmlns:a16="http://schemas.microsoft.com/office/drawing/2014/main" id="{42505880-E92E-4344-BF31-60DE87109667}"/>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67030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85400" y="6019699"/>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719156" y="51157"/>
            <a:ext cx="6274351" cy="55399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a:solidFill>
                  <a:schemeClr val="dk1"/>
                </a:solidFill>
                <a:latin typeface="+mj-lt"/>
                <a:ea typeface="Calibri"/>
                <a:cs typeface="Calibri"/>
                <a:sym typeface="Calibri"/>
              </a:rPr>
              <a:t>Disclaimer</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000" b="0" i="0" u="none" strike="noStrike" cap="none" dirty="0">
              <a:solidFill>
                <a:schemeClr val="dk1"/>
              </a:solidFill>
              <a:latin typeface="Calibri"/>
              <a:ea typeface="Calibri"/>
              <a:cs typeface="Calibri"/>
              <a:sym typeface="Calibri"/>
            </a:endParaRPr>
          </a:p>
          <a:p>
            <a:r>
              <a:rPr lang="es-ES" sz="1600" dirty="0"/>
              <a:t>Nota: Este material, o cualquier otro material, utilizado para informar a los empleadores sobre los requisitos de cumplimiento de las normas de </a:t>
            </a:r>
            <a:r>
              <a:rPr lang="es-ES" sz="1600" dirty="0" err="1"/>
              <a:t>Oregon</a:t>
            </a:r>
            <a:r>
              <a:rPr lang="es-ES" sz="1600" dirty="0"/>
              <a:t> OSHA por medio de la simplificación de las regulaciones, no debe considerarse sustituto de ninguna cláusula de la Ley de Empleo Seguro de </a:t>
            </a:r>
            <a:r>
              <a:rPr lang="es-ES" sz="1600" dirty="0" err="1"/>
              <a:t>Oregon</a:t>
            </a:r>
            <a:r>
              <a:rPr lang="es-ES" sz="1600" dirty="0"/>
              <a:t> (</a:t>
            </a:r>
            <a:r>
              <a:rPr lang="es-ES" sz="1600" dirty="0" err="1"/>
              <a:t>Oregon</a:t>
            </a:r>
            <a:r>
              <a:rPr lang="es-ES" sz="1600" dirty="0"/>
              <a:t> </a:t>
            </a:r>
            <a:r>
              <a:rPr lang="es-ES" sz="1600" dirty="0" err="1"/>
              <a:t>Safe</a:t>
            </a:r>
            <a:r>
              <a:rPr lang="es-ES" sz="1600" dirty="0"/>
              <a:t> </a:t>
            </a:r>
            <a:r>
              <a:rPr lang="es-ES" sz="1600" dirty="0" err="1"/>
              <a:t>Employment</a:t>
            </a:r>
            <a:r>
              <a:rPr lang="es-ES" sz="1600" dirty="0"/>
              <a:t> </a:t>
            </a:r>
            <a:r>
              <a:rPr lang="es-ES" sz="1600" dirty="0" err="1"/>
              <a:t>Act</a:t>
            </a:r>
            <a:r>
              <a:rPr lang="es-ES" sz="1600" dirty="0"/>
              <a:t>) ni de ninguna norma emitida por </a:t>
            </a:r>
            <a:r>
              <a:rPr lang="es-ES" sz="1600" dirty="0" err="1"/>
              <a:t>Oregon</a:t>
            </a:r>
            <a:r>
              <a:rPr lang="es-ES" sz="1600" dirty="0"/>
              <a:t> OSHA. Es posible que deba contactar a un asesor o representante técnico de </a:t>
            </a:r>
            <a:r>
              <a:rPr lang="es-ES" sz="1600" dirty="0" err="1"/>
              <a:t>Oregon</a:t>
            </a:r>
            <a:r>
              <a:rPr lang="es-ES" sz="1600" dirty="0"/>
              <a:t> OSHA para resolver las dudas específicas que surjan sobre productos químicos o procedimientos de su lugar de trabajo. </a:t>
            </a:r>
            <a:endParaRPr lang="en-US" sz="1600" dirty="0"/>
          </a:p>
          <a:p>
            <a:endParaRPr lang="en-US" sz="1000" dirty="0"/>
          </a:p>
          <a:p>
            <a:r>
              <a:rPr lang="es-ES" sz="1600" dirty="0"/>
              <a:t>Sigue siendo responsabilidad de los empleadores el garantizar que se cumplan todos los requisitos de capacitación, incluida toda información específica del lugar. </a:t>
            </a:r>
          </a:p>
          <a:p>
            <a:endParaRPr lang="es-ES" sz="1000" dirty="0"/>
          </a:p>
          <a:p>
            <a:r>
              <a:rPr lang="es-ES" sz="1600" dirty="0"/>
              <a:t>Para más información, comuníquese con el departamento de Educación Pública de </a:t>
            </a:r>
            <a:r>
              <a:rPr lang="es-ES" sz="1600" dirty="0" err="1"/>
              <a:t>Oregon</a:t>
            </a:r>
            <a:r>
              <a:rPr lang="es-ES" sz="1600" dirty="0"/>
              <a:t> OSHA:</a:t>
            </a:r>
          </a:p>
          <a:p>
            <a:endParaRPr lang="es-ES" sz="1000" dirty="0"/>
          </a:p>
          <a:p>
            <a:pPr algn="ctr"/>
            <a:r>
              <a:rPr lang="es-ES" sz="1600" b="1" dirty="0"/>
              <a:t>503-378-3272</a:t>
            </a:r>
          </a:p>
          <a:p>
            <a:pPr algn="ctr"/>
            <a:r>
              <a:rPr lang="es-ES" sz="1600" b="1" dirty="0"/>
              <a:t>800-922-2689</a:t>
            </a:r>
          </a:p>
          <a:p>
            <a:pPr algn="ctr"/>
            <a:r>
              <a:rPr lang="es-ES" sz="1600" b="1" dirty="0"/>
              <a:t>ed.web@dcbs.oregon.gov</a:t>
            </a:r>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7" name="Picture 6">
            <a:extLst>
              <a:ext uri="{FF2B5EF4-FFF2-40B4-BE49-F238E27FC236}">
                <a16:creationId xmlns:a16="http://schemas.microsoft.com/office/drawing/2014/main" id="{6FA89963-7D7A-4C93-8B32-4855053DBD92}"/>
              </a:ext>
            </a:extLst>
          </p:cNvPr>
          <p:cNvPicPr>
            <a:picLocks noChangeAspect="1"/>
          </p:cNvPicPr>
          <p:nvPr/>
        </p:nvPicPr>
        <p:blipFill>
          <a:blip r:embed="rId4"/>
          <a:stretch>
            <a:fillRect/>
          </a:stretch>
        </p:blipFill>
        <p:spPr>
          <a:xfrm>
            <a:off x="-3339" y="4197"/>
            <a:ext cx="5507901" cy="591645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2880"/>
            <a:ext cx="6274351" cy="3416279"/>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¿A quiénes se aplica </a:t>
            </a:r>
            <a:r>
              <a:rPr lang="es-ES" sz="3600" u="sng" dirty="0" err="1">
                <a:solidFill>
                  <a:schemeClr val="dk1"/>
                </a:solidFill>
                <a:latin typeface="+mj-lt"/>
                <a:ea typeface="Calibri"/>
                <a:cs typeface="Calibri"/>
                <a:sym typeface="Calibri"/>
              </a:rPr>
              <a:t>HazCom</a:t>
            </a:r>
            <a:r>
              <a:rPr lang="es-ES" sz="3600" u="sng" dirty="0">
                <a:solidFill>
                  <a:schemeClr val="dk1"/>
                </a:solidFill>
                <a:latin typeface="+mj-lt"/>
                <a:ea typeface="Calibri"/>
                <a:cs typeface="Calibri"/>
                <a:sym typeface="Calibri"/>
              </a:rPr>
              <a:t>?</a:t>
            </a:r>
            <a:endParaRPr sz="3600" b="0" i="0" u="none" strike="noStrike" cap="none" dirty="0">
              <a:solidFill>
                <a:schemeClr val="dk1"/>
              </a:solidFill>
              <a:latin typeface="+mj-lt"/>
              <a:ea typeface="Calibri"/>
              <a:cs typeface="Calibri"/>
              <a:sym typeface="Calibri"/>
            </a:endParaRPr>
          </a:p>
          <a:p>
            <a:endParaRPr lang="en-US" sz="1800" dirty="0"/>
          </a:p>
          <a:p>
            <a:r>
              <a:rPr lang="es-ES" sz="1800" dirty="0"/>
              <a:t>En el estado de </a:t>
            </a:r>
            <a:r>
              <a:rPr lang="es-ES" sz="1800" dirty="0" err="1"/>
              <a:t>Oregon</a:t>
            </a:r>
            <a:r>
              <a:rPr lang="es-ES" sz="1800" dirty="0"/>
              <a:t>, </a:t>
            </a:r>
            <a:r>
              <a:rPr lang="es-ES" sz="1800" dirty="0" err="1"/>
              <a:t>HazCom</a:t>
            </a:r>
            <a:r>
              <a:rPr lang="es-ES" sz="1800" dirty="0"/>
              <a:t> se aplica a...</a:t>
            </a:r>
          </a:p>
          <a:p>
            <a:r>
              <a:rPr lang="es-ES" sz="1800" dirty="0"/>
              <a:t>cualquier lugar de trabajo donde los empleados estén expuestos a productos químicos peligrosos en condiciones normales de uso o en una emergencia previsible... </a:t>
            </a:r>
          </a:p>
          <a:p>
            <a:endParaRPr lang="es-ES" sz="1800" dirty="0"/>
          </a:p>
          <a:p>
            <a:r>
              <a:rPr lang="es-ES" sz="1800" dirty="0"/>
              <a:t>en cualquiera de las industrias mencionadas en la diapositiva anterior.</a:t>
            </a:r>
            <a:endParaRPr lang="en-US" sz="24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sp>
        <p:nvSpPr>
          <p:cNvPr id="7" name="Google Shape;102;p2">
            <a:extLst>
              <a:ext uri="{FF2B5EF4-FFF2-40B4-BE49-F238E27FC236}">
                <a16:creationId xmlns:a16="http://schemas.microsoft.com/office/drawing/2014/main" id="{1951B08C-39D4-4DFB-9F3F-C8D4C548407D}"/>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2EA770C3-689E-45AB-BE37-741525A2DCA1}"/>
              </a:ext>
            </a:extLst>
          </p:cNvPr>
          <p:cNvPicPr>
            <a:picLocks noChangeAspect="1"/>
          </p:cNvPicPr>
          <p:nvPr/>
        </p:nvPicPr>
        <p:blipFill>
          <a:blip r:embed="rId4"/>
          <a:stretch>
            <a:fillRect/>
          </a:stretch>
        </p:blipFill>
        <p:spPr>
          <a:xfrm>
            <a:off x="0" y="0"/>
            <a:ext cx="5504617" cy="5912926"/>
          </a:xfrm>
          <a:prstGeom prst="rect">
            <a:avLst/>
          </a:prstGeom>
        </p:spPr>
      </p:pic>
    </p:spTree>
    <p:extLst>
      <p:ext uri="{BB962C8B-B14F-4D97-AF65-F5344CB8AC3E}">
        <p14:creationId xmlns:p14="http://schemas.microsoft.com/office/powerpoint/2010/main" val="2793094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2880"/>
            <a:ext cx="6274351" cy="4524275"/>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¿A quiénes se aplica </a:t>
            </a:r>
            <a:r>
              <a:rPr lang="es-ES" sz="3600" u="sng" dirty="0" err="1">
                <a:solidFill>
                  <a:schemeClr val="dk1"/>
                </a:solidFill>
                <a:latin typeface="+mj-lt"/>
                <a:ea typeface="Calibri"/>
                <a:cs typeface="Calibri"/>
                <a:sym typeface="Calibri"/>
              </a:rPr>
              <a:t>HazCom</a:t>
            </a:r>
            <a:r>
              <a:rPr lang="es-ES" sz="3600" u="sng" dirty="0">
                <a:solidFill>
                  <a:schemeClr val="dk1"/>
                </a:solidFill>
                <a:latin typeface="+mj-lt"/>
                <a:ea typeface="Calibri"/>
                <a:cs typeface="Calibri"/>
                <a:sym typeface="Calibri"/>
              </a:rPr>
              <a:t>?</a:t>
            </a:r>
            <a:endParaRPr sz="3600" b="0" i="0" u="none" strike="noStrike" cap="none" dirty="0">
              <a:solidFill>
                <a:schemeClr val="dk1"/>
              </a:solidFill>
              <a:latin typeface="+mj-lt"/>
              <a:ea typeface="Calibri"/>
              <a:cs typeface="Calibri"/>
              <a:sym typeface="Calibri"/>
            </a:endParaRPr>
          </a:p>
          <a:p>
            <a:endParaRPr lang="en-US" sz="1800" dirty="0"/>
          </a:p>
          <a:p>
            <a:r>
              <a:rPr lang="es-ES" sz="1800" dirty="0"/>
              <a:t>Existen algunos casos especiales.</a:t>
            </a:r>
          </a:p>
          <a:p>
            <a:endParaRPr lang="es-ES" sz="1800" dirty="0"/>
          </a:p>
          <a:p>
            <a:r>
              <a:rPr lang="es-ES" sz="1800" dirty="0"/>
              <a:t>Si sus empleados solo manipulan productos químicos en contenedores cerrados, en condiciones normales de uso, en un lugar como, por ejemplo, un depósito o una tienda minorista, pase el cursor sobre la imagen para ver sus requisitos.</a:t>
            </a:r>
          </a:p>
          <a:p>
            <a:endParaRPr lang="es-ES" sz="1800" dirty="0"/>
          </a:p>
          <a:p>
            <a:r>
              <a:rPr lang="es-ES" sz="1800" dirty="0"/>
              <a:t>Si sus empleados manipulan productos químicos en un laboratorio, pase el cursor sobre la imagen para ver sus requisitos.</a:t>
            </a:r>
            <a:endParaRPr lang="en-US" sz="24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5" name="Picture 4">
            <a:extLst>
              <a:ext uri="{FF2B5EF4-FFF2-40B4-BE49-F238E27FC236}">
                <a16:creationId xmlns:a16="http://schemas.microsoft.com/office/drawing/2014/main" id="{7B5503B3-C7DF-4314-B95B-E56804218305}"/>
              </a:ext>
            </a:extLst>
          </p:cNvPr>
          <p:cNvPicPr>
            <a:picLocks noChangeAspect="1"/>
          </p:cNvPicPr>
          <p:nvPr/>
        </p:nvPicPr>
        <p:blipFill>
          <a:blip r:embed="rId4"/>
          <a:stretch>
            <a:fillRect/>
          </a:stretch>
        </p:blipFill>
        <p:spPr>
          <a:xfrm>
            <a:off x="13007" y="0"/>
            <a:ext cx="5511809" cy="5920652"/>
          </a:xfrm>
          <a:prstGeom prst="rect">
            <a:avLst/>
          </a:prstGeom>
        </p:spPr>
      </p:pic>
      <p:sp>
        <p:nvSpPr>
          <p:cNvPr id="7" name="Google Shape;102;p2">
            <a:extLst>
              <a:ext uri="{FF2B5EF4-FFF2-40B4-BE49-F238E27FC236}">
                <a16:creationId xmlns:a16="http://schemas.microsoft.com/office/drawing/2014/main" id="{E528EB39-44FC-4372-BF6F-67DC60BCFBEF}"/>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81202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2880"/>
            <a:ext cx="6274351" cy="5816937"/>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Almacén</a:t>
            </a:r>
            <a:r>
              <a:rPr lang="en-US" sz="3600" u="sng" dirty="0">
                <a:solidFill>
                  <a:schemeClr val="dk1"/>
                </a:solidFill>
                <a:latin typeface="+mj-lt"/>
                <a:ea typeface="Calibri"/>
                <a:cs typeface="Calibri"/>
                <a:sym typeface="Calibri"/>
              </a:rPr>
              <a:t>/</a:t>
            </a:r>
            <a:r>
              <a:rPr lang="en-US" sz="3600" u="sng" dirty="0" err="1">
                <a:solidFill>
                  <a:schemeClr val="dk1"/>
                </a:solidFill>
                <a:latin typeface="+mj-lt"/>
                <a:ea typeface="Calibri"/>
                <a:cs typeface="Calibri"/>
                <a:sym typeface="Calibri"/>
              </a:rPr>
              <a:t>Minorista</a:t>
            </a:r>
            <a:endParaRPr lang="en-US" sz="1800" dirty="0"/>
          </a:p>
          <a:p>
            <a:endParaRPr lang="en-US" sz="1600" dirty="0"/>
          </a:p>
          <a:p>
            <a:r>
              <a:rPr lang="es-ES" sz="1700" dirty="0"/>
              <a:t>Asegúrese de que las etiquetas de los contenedores entrantes de productos químicos peligrosos no sean quitadas ni alteradas.</a:t>
            </a:r>
            <a:br>
              <a:rPr lang="es-ES" sz="1700" dirty="0"/>
            </a:br>
            <a:br>
              <a:rPr lang="es-ES" sz="1200" dirty="0"/>
            </a:br>
            <a:r>
              <a:rPr lang="es-ES" sz="1700" dirty="0"/>
              <a:t>Guarde copias de toda hoja de datos de seguridad que se reciba con los envíos entrantes de los contenedores sellados de productos químicos peligrosos.</a:t>
            </a:r>
            <a:br>
              <a:rPr lang="es-ES" sz="1700" dirty="0"/>
            </a:br>
            <a:br>
              <a:rPr lang="es-ES" sz="1200" dirty="0"/>
            </a:br>
            <a:r>
              <a:rPr lang="es-ES" sz="1700" dirty="0"/>
              <a:t>Obtenga lo antes posible una hoja de datos de seguridad para los contenedores sellados de productos químicos peligrosos recibidos sin ella si un empleado le solicita la hoja.</a:t>
            </a:r>
            <a:br>
              <a:rPr lang="es-ES" sz="1700" dirty="0"/>
            </a:br>
            <a:br>
              <a:rPr lang="es-ES" sz="1200" dirty="0"/>
            </a:br>
            <a:r>
              <a:rPr lang="es-ES" sz="1700" dirty="0"/>
              <a:t>Asegúrese de que sus empleados puedan acceder fácilmente a las hojas de datos de seguridad durante cada turno laboral cuando ellos estén en sus áreas de trabajo.</a:t>
            </a:r>
            <a:br>
              <a:rPr lang="es-ES" sz="1700" dirty="0"/>
            </a:br>
            <a:br>
              <a:rPr lang="es-ES" sz="1200" dirty="0"/>
            </a:br>
            <a:r>
              <a:rPr lang="es-ES" sz="1700" dirty="0"/>
              <a:t>Asegúrese de que los empleados reciban información y capacitación en la medida necesaria para protegerse en caso de derrame o fuga de un producto químico peligroso de un contenedor sellado.</a:t>
            </a:r>
            <a:endParaRPr lang="en-US" sz="17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9" name="Picture 8">
            <a:extLst>
              <a:ext uri="{FF2B5EF4-FFF2-40B4-BE49-F238E27FC236}">
                <a16:creationId xmlns:a16="http://schemas.microsoft.com/office/drawing/2014/main" id="{42C08DAE-CDBD-4A4E-873F-43FC1A4AEA4F}"/>
              </a:ext>
            </a:extLst>
          </p:cNvPr>
          <p:cNvPicPr>
            <a:picLocks noChangeAspect="1"/>
          </p:cNvPicPr>
          <p:nvPr/>
        </p:nvPicPr>
        <p:blipFill>
          <a:blip r:embed="rId4"/>
          <a:stretch>
            <a:fillRect/>
          </a:stretch>
        </p:blipFill>
        <p:spPr>
          <a:xfrm>
            <a:off x="0" y="0"/>
            <a:ext cx="5511809" cy="5920652"/>
          </a:xfrm>
          <a:prstGeom prst="rect">
            <a:avLst/>
          </a:prstGeom>
        </p:spPr>
      </p:pic>
      <p:sp>
        <p:nvSpPr>
          <p:cNvPr id="7" name="Google Shape;102;p2">
            <a:extLst>
              <a:ext uri="{FF2B5EF4-FFF2-40B4-BE49-F238E27FC236}">
                <a16:creationId xmlns:a16="http://schemas.microsoft.com/office/drawing/2014/main" id="{27162F2F-2027-4E89-A952-39139547D229}"/>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18630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2880"/>
            <a:ext cx="6274351" cy="5401438"/>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Laboratorio</a:t>
            </a:r>
            <a:endParaRPr sz="3600" b="0" i="0" u="none" strike="noStrike" cap="none" dirty="0">
              <a:solidFill>
                <a:schemeClr val="dk1"/>
              </a:solidFill>
              <a:latin typeface="+mj-lt"/>
              <a:ea typeface="Calibri"/>
              <a:cs typeface="Calibri"/>
              <a:sym typeface="Calibri"/>
            </a:endParaRPr>
          </a:p>
          <a:p>
            <a:endParaRPr lang="en-US" sz="1800" dirty="0"/>
          </a:p>
          <a:p>
            <a:r>
              <a:rPr lang="es-ES" sz="1700" dirty="0"/>
              <a:t>Asegúrese de que las etiquetas de los contenedores entrantes de productos químicos peligrosos no sean quitadas ni alteradas.</a:t>
            </a:r>
            <a:br>
              <a:rPr lang="es-ES" sz="1700" dirty="0"/>
            </a:br>
            <a:br>
              <a:rPr lang="es-ES" sz="1200" dirty="0"/>
            </a:br>
            <a:r>
              <a:rPr lang="es-ES" sz="1700" dirty="0"/>
              <a:t>Guarde las hojas de datos de seguridad recibidas con los envíos de productos químicos peligrosos y asegúrese de que los empleados de los laboratorios puedan acceder fácilmente a ellas durante su turno laboral cuando estén en sus áreas de trabajo.</a:t>
            </a:r>
            <a:br>
              <a:rPr lang="es-ES" sz="1700" dirty="0"/>
            </a:br>
            <a:br>
              <a:rPr lang="es-ES" sz="1200" dirty="0"/>
            </a:br>
            <a:r>
              <a:rPr lang="es-ES" sz="1700" dirty="0"/>
              <a:t>Asegúrese de que los empleados reciban la información y la capacitación requeridas, salvo la ubicación y la disponibilidad del programa escrito </a:t>
            </a:r>
            <a:r>
              <a:rPr lang="es-ES" sz="1700" dirty="0" err="1"/>
              <a:t>HazCom</a:t>
            </a:r>
            <a:r>
              <a:rPr lang="es-ES" sz="1700" dirty="0"/>
              <a:t>.</a:t>
            </a:r>
            <a:br>
              <a:rPr lang="es-ES" sz="1700" dirty="0"/>
            </a:br>
            <a:br>
              <a:rPr lang="es-ES" sz="1200" dirty="0"/>
            </a:br>
            <a:r>
              <a:rPr lang="es-ES" sz="1700" dirty="0"/>
              <a:t>Asegúrese de que todo contenedor de productos químicos peligrosos que salga del laboratorio sea etiquetado adecuadamente y se entregue una hoja de datos de seguridad de acuerdo con la Norma de Comunicación de Riesgos.</a:t>
            </a:r>
            <a:endParaRPr lang="en-US" sz="17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3" name="Picture 2">
            <a:extLst>
              <a:ext uri="{FF2B5EF4-FFF2-40B4-BE49-F238E27FC236}">
                <a16:creationId xmlns:a16="http://schemas.microsoft.com/office/drawing/2014/main" id="{61440B64-5577-4707-8C9C-2FF623C6A543}"/>
              </a:ext>
            </a:extLst>
          </p:cNvPr>
          <p:cNvPicPr>
            <a:picLocks noChangeAspect="1"/>
          </p:cNvPicPr>
          <p:nvPr/>
        </p:nvPicPr>
        <p:blipFill>
          <a:blip r:embed="rId4"/>
          <a:stretch>
            <a:fillRect/>
          </a:stretch>
        </p:blipFill>
        <p:spPr>
          <a:xfrm>
            <a:off x="13007" y="0"/>
            <a:ext cx="5511809" cy="5920652"/>
          </a:xfrm>
          <a:prstGeom prst="rect">
            <a:avLst/>
          </a:prstGeom>
        </p:spPr>
      </p:pic>
      <p:sp>
        <p:nvSpPr>
          <p:cNvPr id="7" name="Google Shape;102;p2">
            <a:extLst>
              <a:ext uri="{FF2B5EF4-FFF2-40B4-BE49-F238E27FC236}">
                <a16:creationId xmlns:a16="http://schemas.microsoft.com/office/drawing/2014/main" id="{23A4454B-5934-4841-B220-7F0B5FB1A563}"/>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120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2880"/>
            <a:ext cx="6274351" cy="5909270"/>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¿A quiénes se aplica </a:t>
            </a:r>
            <a:r>
              <a:rPr lang="es-ES" sz="3600" u="sng" dirty="0" err="1">
                <a:solidFill>
                  <a:schemeClr val="dk1"/>
                </a:solidFill>
                <a:latin typeface="+mj-lt"/>
                <a:ea typeface="Calibri"/>
                <a:cs typeface="Calibri"/>
                <a:sym typeface="Calibri"/>
              </a:rPr>
              <a:t>HazCom</a:t>
            </a:r>
            <a:r>
              <a:rPr lang="es-ES" sz="3600" u="sng" dirty="0">
                <a:solidFill>
                  <a:schemeClr val="dk1"/>
                </a:solidFill>
                <a:latin typeface="+mj-lt"/>
                <a:ea typeface="Calibri"/>
                <a:cs typeface="Calibri"/>
                <a:sym typeface="Calibri"/>
              </a:rPr>
              <a:t>?</a:t>
            </a:r>
            <a:endParaRPr sz="3600" b="0" i="0" u="none" strike="noStrike" cap="none" dirty="0">
              <a:solidFill>
                <a:schemeClr val="dk1"/>
              </a:solidFill>
              <a:latin typeface="+mj-lt"/>
              <a:ea typeface="Calibri"/>
              <a:cs typeface="Calibri"/>
              <a:sym typeface="Calibri"/>
            </a:endParaRPr>
          </a:p>
          <a:p>
            <a:endParaRPr lang="en-US" sz="1800" dirty="0"/>
          </a:p>
          <a:p>
            <a:r>
              <a:rPr lang="es-ES" sz="1800" dirty="0"/>
              <a:t>También existen algunas exclusiones a la norma.  </a:t>
            </a:r>
          </a:p>
          <a:p>
            <a:endParaRPr lang="es-ES" sz="1200" dirty="0"/>
          </a:p>
          <a:p>
            <a:r>
              <a:rPr lang="es-ES" sz="1800" dirty="0"/>
              <a:t>Algunos tipos de productos químicos no están cubiertos por la </a:t>
            </a:r>
            <a:r>
              <a:rPr lang="es-ES" sz="1800" dirty="0" err="1"/>
              <a:t>HazCom</a:t>
            </a:r>
            <a:r>
              <a:rPr lang="es-ES" sz="1800" dirty="0"/>
              <a:t> porque otras agencias reguladoras tienen normas que se aplican a ellos; bien porque no son el producto de un proceso de fabricación, </a:t>
            </a:r>
            <a:r>
              <a:rPr lang="es-ES" sz="1800" dirty="0" err="1"/>
              <a:t>ó</a:t>
            </a:r>
            <a:r>
              <a:rPr lang="es-ES" sz="1800" dirty="0"/>
              <a:t> bien porque no son considerados químicos.</a:t>
            </a:r>
          </a:p>
          <a:p>
            <a:endParaRPr lang="es-ES" sz="1200" dirty="0"/>
          </a:p>
          <a:p>
            <a:r>
              <a:rPr lang="es-ES" sz="1800" dirty="0"/>
              <a:t>Por ejemplo, los desechos peligrosos, según se definen en la Ley de Conservación y Recuperación de Recursos (RCRA) cuando están sujetos a la Agencia de Protección Ambiental (EPA), no están cubiertos por </a:t>
            </a:r>
            <a:r>
              <a:rPr lang="es-ES" sz="1800" dirty="0" err="1"/>
              <a:t>HazCom</a:t>
            </a:r>
            <a:r>
              <a:rPr lang="es-ES" sz="1800" dirty="0"/>
              <a:t>.</a:t>
            </a:r>
          </a:p>
          <a:p>
            <a:endParaRPr lang="es-ES" sz="1200" dirty="0"/>
          </a:p>
          <a:p>
            <a:r>
              <a:rPr lang="es-ES" sz="1800" dirty="0"/>
              <a:t>Para obtener una lista más completa, haga clic en el siguiente enlace:</a:t>
            </a:r>
          </a:p>
          <a:p>
            <a:endParaRPr lang="es-ES" sz="1200" dirty="0"/>
          </a:p>
          <a:p>
            <a:pPr algn="ctr"/>
            <a:r>
              <a:rPr lang="es-ES" sz="1800" dirty="0">
                <a:hlinkClick r:id="rId3"/>
              </a:rPr>
              <a:t>Exclusiones a la norma de </a:t>
            </a:r>
            <a:r>
              <a:rPr lang="es-ES" sz="1800" dirty="0" err="1">
                <a:hlinkClick r:id="rId3"/>
              </a:rPr>
              <a:t>HazCom</a:t>
            </a:r>
            <a:r>
              <a:rPr lang="en-US" sz="1800" baseline="30000" dirty="0"/>
              <a:t>(1)</a:t>
            </a:r>
            <a:endParaRPr lang="en-US" sz="2400" baseline="300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4"/>
          <a:stretch>
            <a:fillRect/>
          </a:stretch>
        </p:blipFill>
        <p:spPr>
          <a:xfrm>
            <a:off x="6142892" y="5999624"/>
            <a:ext cx="6036101" cy="858376"/>
          </a:xfrm>
          <a:prstGeom prst="rect">
            <a:avLst/>
          </a:prstGeom>
        </p:spPr>
      </p:pic>
      <p:sp>
        <p:nvSpPr>
          <p:cNvPr id="7" name="Google Shape;102;p2">
            <a:extLst>
              <a:ext uri="{FF2B5EF4-FFF2-40B4-BE49-F238E27FC236}">
                <a16:creationId xmlns:a16="http://schemas.microsoft.com/office/drawing/2014/main" id="{8A4CBE6F-140A-4D9E-933A-B0F74A34E584}"/>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CD140CDA-449A-49FB-9E38-31F5B36E5B82}"/>
              </a:ext>
            </a:extLst>
          </p:cNvPr>
          <p:cNvPicPr>
            <a:picLocks noChangeAspect="1"/>
          </p:cNvPicPr>
          <p:nvPr/>
        </p:nvPicPr>
        <p:blipFill>
          <a:blip r:embed="rId5"/>
          <a:stretch>
            <a:fillRect/>
          </a:stretch>
        </p:blipFill>
        <p:spPr>
          <a:xfrm>
            <a:off x="0" y="0"/>
            <a:ext cx="5511809" cy="5920652"/>
          </a:xfrm>
          <a:prstGeom prst="rect">
            <a:avLst/>
          </a:prstGeom>
        </p:spPr>
      </p:pic>
    </p:spTree>
    <p:extLst>
      <p:ext uri="{BB962C8B-B14F-4D97-AF65-F5344CB8AC3E}">
        <p14:creationId xmlns:p14="http://schemas.microsoft.com/office/powerpoint/2010/main" val="1631880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2880"/>
            <a:ext cx="6274351" cy="5909270"/>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a:t>
            </a:r>
            <a:r>
              <a:rPr lang="en-US" sz="3600" u="sng" dirty="0" err="1">
                <a:solidFill>
                  <a:schemeClr val="dk1"/>
                </a:solidFill>
                <a:latin typeface="+mj-lt"/>
                <a:ea typeface="Calibri"/>
                <a:cs typeface="Calibri"/>
                <a:sym typeface="Calibri"/>
              </a:rPr>
              <a:t>Cómo</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puede</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cumplirla</a:t>
            </a:r>
            <a:r>
              <a:rPr lang="en-US" sz="3600" u="sng" dirty="0">
                <a:solidFill>
                  <a:schemeClr val="dk1"/>
                </a:solidFill>
                <a:latin typeface="+mj-lt"/>
                <a:ea typeface="Calibri"/>
                <a:cs typeface="Calibri"/>
                <a:sym typeface="Calibri"/>
              </a:rPr>
              <a:t>?</a:t>
            </a:r>
            <a:endParaRPr sz="3600" b="0" i="0" u="none" strike="noStrike" cap="none" dirty="0">
              <a:solidFill>
                <a:schemeClr val="dk1"/>
              </a:solidFill>
              <a:latin typeface="+mj-lt"/>
              <a:ea typeface="Calibri"/>
              <a:cs typeface="Calibri"/>
              <a:sym typeface="Calibri"/>
            </a:endParaRPr>
          </a:p>
          <a:p>
            <a:endParaRPr lang="en-US" sz="1800" dirty="0"/>
          </a:p>
          <a:p>
            <a:r>
              <a:rPr lang="es-ES" sz="1800" dirty="0"/>
              <a:t>Esto depende de quién sea usted:</a:t>
            </a:r>
          </a:p>
          <a:p>
            <a:endParaRPr lang="es-ES" sz="1100" dirty="0"/>
          </a:p>
          <a:p>
            <a:r>
              <a:rPr lang="es-ES" sz="1800" dirty="0"/>
              <a:t>Los fabricantes e importadores de productos químicos deben clasificar y categorizar los peligros de sus productos, y brindar la información en forma de etiquetas y hojas de datos de seguridad. </a:t>
            </a:r>
          </a:p>
          <a:p>
            <a:endParaRPr lang="es-ES" sz="1100" dirty="0"/>
          </a:p>
          <a:p>
            <a:r>
              <a:rPr lang="es-ES" sz="1800" dirty="0"/>
              <a:t>Los fabricantes, importadores y distribuidores deben asegurarse de que cada contenedor de productos químicos peligrosos despachado tenga una etiqueta y una SDS.  </a:t>
            </a:r>
          </a:p>
          <a:p>
            <a:endParaRPr lang="es-ES" sz="1100" dirty="0"/>
          </a:p>
          <a:p>
            <a:r>
              <a:rPr lang="es-ES" sz="1800" dirty="0"/>
              <a:t>Los empleadores deben ofrecer a los empleados información y capacitación sobre productos químicos peligrosos, por medio de etiquetas y SDS.  Deben contar con una lista de productos químicos.  También deben preparar un plan escrito de comunicación de riesgos, asignar la responsabilidad de todos los elementos del plan y asegurarse de que el programa se mantenga y sea actualizado cuando sea necesario.</a:t>
            </a:r>
            <a:endParaRPr lang="en-US" sz="2400" baseline="300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5" name="Picture 4">
            <a:extLst>
              <a:ext uri="{FF2B5EF4-FFF2-40B4-BE49-F238E27FC236}">
                <a16:creationId xmlns:a16="http://schemas.microsoft.com/office/drawing/2014/main" id="{4DB7A6A6-B874-4170-9049-7742E34F0694}"/>
              </a:ext>
            </a:extLst>
          </p:cNvPr>
          <p:cNvPicPr>
            <a:picLocks noChangeAspect="1"/>
          </p:cNvPicPr>
          <p:nvPr/>
        </p:nvPicPr>
        <p:blipFill>
          <a:blip r:embed="rId4"/>
          <a:stretch>
            <a:fillRect/>
          </a:stretch>
        </p:blipFill>
        <p:spPr>
          <a:xfrm>
            <a:off x="-1" y="-1"/>
            <a:ext cx="5518673" cy="5928025"/>
          </a:xfrm>
          <a:prstGeom prst="rect">
            <a:avLst/>
          </a:prstGeom>
        </p:spPr>
      </p:pic>
      <p:sp>
        <p:nvSpPr>
          <p:cNvPr id="7" name="Google Shape;102;p2">
            <a:extLst>
              <a:ext uri="{FF2B5EF4-FFF2-40B4-BE49-F238E27FC236}">
                <a16:creationId xmlns:a16="http://schemas.microsoft.com/office/drawing/2014/main" id="{763EC0A5-0B91-462C-BBE2-8A4B8DDA3703}"/>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35044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89719"/>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62500" y="203550"/>
            <a:ext cx="11931000" cy="5391900"/>
          </a:xfrm>
          <a:prstGeom prst="rect">
            <a:avLst/>
          </a:prstGeom>
          <a:noFill/>
          <a:ln>
            <a:noFill/>
          </a:ln>
        </p:spPr>
        <p:txBody>
          <a:bodyPr spcFirstLastPara="1" wrap="square" lIns="91425" tIns="45700" rIns="91425" bIns="45700" anchor="t" anchorCtr="0">
            <a:noAutofit/>
          </a:bodyPr>
          <a:lstStyle/>
          <a:p>
            <a:pPr algn="ctr">
              <a:buClr>
                <a:schemeClr val="dk1"/>
              </a:buClr>
              <a:buSzPts val="3600"/>
            </a:pPr>
            <a:r>
              <a:rPr lang="en-US" sz="3600" u="sng" dirty="0" err="1">
                <a:solidFill>
                  <a:schemeClr val="dk1"/>
                </a:solidFill>
                <a:ea typeface="Calibri"/>
                <a:cs typeface="Calibri"/>
                <a:sym typeface="Calibri"/>
              </a:rPr>
              <a:t>Discusión</a:t>
            </a:r>
            <a:r>
              <a:rPr lang="en-US" sz="3600" u="sng" dirty="0">
                <a:solidFill>
                  <a:schemeClr val="dk1"/>
                </a:solidFill>
                <a:ea typeface="Calibri"/>
                <a:cs typeface="Calibri"/>
                <a:sym typeface="Calibri"/>
              </a:rPr>
              <a:t> para la </a:t>
            </a:r>
            <a:r>
              <a:rPr lang="en-US" sz="3600" u="sng" dirty="0" err="1">
                <a:solidFill>
                  <a:schemeClr val="dk1"/>
                </a:solidFill>
                <a:ea typeface="Calibri"/>
                <a:cs typeface="Calibri"/>
                <a:sym typeface="Calibri"/>
              </a:rPr>
              <a:t>clase</a:t>
            </a:r>
            <a:endParaRPr lang="en-US" sz="1200"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3600"/>
              <a:buFont typeface="Arial"/>
              <a:buNone/>
            </a:pPr>
            <a:endParaRPr sz="1800" dirty="0">
              <a:solidFill>
                <a:schemeClr val="dk1"/>
              </a:solidFill>
              <a:latin typeface="Calibri"/>
              <a:ea typeface="Calibri"/>
              <a:cs typeface="Calibri"/>
              <a:sym typeface="Calibri"/>
            </a:endParaRPr>
          </a:p>
          <a:p>
            <a:pPr lvl="0">
              <a:buClr>
                <a:schemeClr val="dk1"/>
              </a:buClr>
              <a:buSzPts val="3600"/>
            </a:pPr>
            <a:r>
              <a:rPr lang="en-US" sz="1800" dirty="0" err="1">
                <a:solidFill>
                  <a:schemeClr val="dk1"/>
                </a:solidFill>
                <a:ea typeface="Calibri"/>
                <a:cs typeface="Calibri"/>
                <a:sym typeface="Calibri"/>
              </a:rPr>
              <a:t>Aproveche</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esta</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oportunidad</a:t>
            </a:r>
            <a:r>
              <a:rPr lang="en-US" sz="1800" dirty="0">
                <a:solidFill>
                  <a:schemeClr val="dk1"/>
                </a:solidFill>
                <a:ea typeface="Calibri"/>
                <a:cs typeface="Calibri"/>
                <a:sym typeface="Calibri"/>
              </a:rPr>
              <a:t> para </a:t>
            </a:r>
            <a:r>
              <a:rPr lang="en-US" sz="1800" dirty="0" err="1">
                <a:solidFill>
                  <a:schemeClr val="dk1"/>
                </a:solidFill>
                <a:ea typeface="Calibri"/>
                <a:cs typeface="Calibri"/>
                <a:sym typeface="Calibri"/>
              </a:rPr>
              <a:t>hacer</a:t>
            </a:r>
            <a:r>
              <a:rPr lang="en-US" sz="1800" dirty="0">
                <a:solidFill>
                  <a:schemeClr val="dk1"/>
                </a:solidFill>
                <a:ea typeface="Calibri"/>
                <a:cs typeface="Calibri"/>
                <a:sym typeface="Calibri"/>
              </a:rPr>
              <a:t>/responder </a:t>
            </a:r>
            <a:r>
              <a:rPr lang="en-US" sz="1800" dirty="0" err="1">
                <a:solidFill>
                  <a:schemeClr val="dk1"/>
                </a:solidFill>
                <a:ea typeface="Calibri"/>
                <a:cs typeface="Calibri"/>
                <a:sym typeface="Calibri"/>
              </a:rPr>
              <a:t>preguntas</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sobre</a:t>
            </a:r>
            <a:r>
              <a:rPr lang="en-US" sz="1800" dirty="0">
                <a:solidFill>
                  <a:schemeClr val="dk1"/>
                </a:solidFill>
                <a:ea typeface="Calibri"/>
                <a:cs typeface="Calibri"/>
                <a:sym typeface="Calibri"/>
              </a:rPr>
              <a:t> el </a:t>
            </a:r>
            <a:r>
              <a:rPr lang="en-US" sz="1800" dirty="0" err="1">
                <a:solidFill>
                  <a:schemeClr val="dk1"/>
                </a:solidFill>
                <a:ea typeface="Calibri"/>
                <a:cs typeface="Calibri"/>
                <a:sym typeface="Calibri"/>
              </a:rPr>
              <a:t>módulo</a:t>
            </a:r>
            <a:r>
              <a:rPr lang="en-US" sz="1800" dirty="0">
                <a:solidFill>
                  <a:schemeClr val="dk1"/>
                </a:solidFill>
                <a:ea typeface="Calibri"/>
                <a:cs typeface="Calibri"/>
                <a:sym typeface="Calibri"/>
              </a:rPr>
              <a:t> anterior y para </a:t>
            </a:r>
            <a:r>
              <a:rPr lang="en-US" sz="1800" dirty="0" err="1">
                <a:solidFill>
                  <a:schemeClr val="dk1"/>
                </a:solidFill>
                <a:ea typeface="Calibri"/>
                <a:cs typeface="Calibri"/>
                <a:sym typeface="Calibri"/>
              </a:rPr>
              <a:t>resumir</a:t>
            </a:r>
            <a:r>
              <a:rPr lang="en-US" sz="1800" dirty="0">
                <a:solidFill>
                  <a:schemeClr val="dk1"/>
                </a:solidFill>
                <a:ea typeface="Calibri"/>
                <a:cs typeface="Calibri"/>
                <a:sym typeface="Calibri"/>
              </a:rPr>
              <a:t> las </a:t>
            </a:r>
            <a:r>
              <a:rPr lang="en-US" sz="1800" dirty="0" err="1">
                <a:solidFill>
                  <a:schemeClr val="dk1"/>
                </a:solidFill>
                <a:ea typeface="Calibri"/>
                <a:cs typeface="Calibri"/>
                <a:sym typeface="Calibri"/>
              </a:rPr>
              <a:t>direcciones</a:t>
            </a:r>
            <a:r>
              <a:rPr lang="en-US" sz="1800" dirty="0">
                <a:solidFill>
                  <a:schemeClr val="dk1"/>
                </a:solidFill>
                <a:ea typeface="Calibri"/>
                <a:cs typeface="Calibri"/>
                <a:sym typeface="Calibri"/>
              </a:rPr>
              <a:t> de los enlaces web </a:t>
            </a:r>
            <a:r>
              <a:rPr lang="en-US" sz="1800" dirty="0" err="1">
                <a:solidFill>
                  <a:schemeClr val="dk1"/>
                </a:solidFill>
                <a:ea typeface="Calibri"/>
                <a:cs typeface="Calibri"/>
                <a:sym typeface="Calibri"/>
              </a:rPr>
              <a:t>discutidos</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en</a:t>
            </a:r>
            <a:r>
              <a:rPr lang="en-US" sz="1800" dirty="0">
                <a:solidFill>
                  <a:schemeClr val="dk1"/>
                </a:solidFill>
                <a:ea typeface="Calibri"/>
                <a:cs typeface="Calibri"/>
                <a:sym typeface="Calibri"/>
              </a:rPr>
              <a:t> el </a:t>
            </a:r>
            <a:r>
              <a:rPr lang="en-US" sz="1800" dirty="0" err="1">
                <a:solidFill>
                  <a:schemeClr val="dk1"/>
                </a:solidFill>
                <a:ea typeface="Calibri"/>
                <a:cs typeface="Calibri"/>
                <a:sym typeface="Calibri"/>
              </a:rPr>
              <a:t>módulo</a:t>
            </a:r>
            <a:r>
              <a:rPr lang="en-US" sz="1800" dirty="0">
                <a:solidFill>
                  <a:schemeClr val="dk1"/>
                </a:solidFill>
                <a:ea typeface="Calibri"/>
                <a:cs typeface="Calibri"/>
                <a:sym typeface="Calibri"/>
              </a:rPr>
              <a:t>.</a:t>
            </a:r>
          </a:p>
          <a:p>
            <a:pPr lvl="0" algn="ctr">
              <a:buSzPts val="4800"/>
            </a:pPr>
            <a:br>
              <a:rPr lang="en-US" sz="3200" u="sng" dirty="0">
                <a:solidFill>
                  <a:schemeClr val="dk1"/>
                </a:solidFill>
                <a:ea typeface="Calibri"/>
                <a:cs typeface="Calibri"/>
                <a:sym typeface="Calibri"/>
              </a:rPr>
            </a:br>
            <a:r>
              <a:rPr lang="en-US" sz="3200" u="sng" dirty="0" err="1">
                <a:solidFill>
                  <a:schemeClr val="dk1"/>
                </a:solidFill>
                <a:ea typeface="Calibri"/>
                <a:cs typeface="Calibri"/>
                <a:sym typeface="Calibri"/>
              </a:rPr>
              <a:t>Recursos</a:t>
            </a:r>
            <a:r>
              <a:rPr lang="en-US" sz="3200" u="sng" dirty="0">
                <a:solidFill>
                  <a:schemeClr val="dk1"/>
                </a:solidFill>
                <a:ea typeface="Calibri"/>
                <a:cs typeface="Calibri"/>
                <a:sym typeface="Calibri"/>
              </a:rPr>
              <a:t> del </a:t>
            </a:r>
            <a:r>
              <a:rPr lang="en-US" sz="3200" u="sng" dirty="0" err="1">
                <a:solidFill>
                  <a:schemeClr val="dk1"/>
                </a:solidFill>
                <a:ea typeface="Calibri"/>
                <a:cs typeface="Calibri"/>
                <a:sym typeface="Calibri"/>
              </a:rPr>
              <a:t>Módulo</a:t>
            </a:r>
            <a:r>
              <a:rPr lang="en-US" sz="3200" u="sng" dirty="0">
                <a:solidFill>
                  <a:schemeClr val="dk1"/>
                </a:solidFill>
                <a:latin typeface="+mj-lt"/>
                <a:ea typeface="Calibri"/>
                <a:cs typeface="Calibri"/>
                <a:sym typeface="Calibri"/>
              </a:rPr>
              <a:t> 1</a:t>
            </a:r>
            <a:endParaRPr sz="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b="0" i="0" u="none" strike="noStrike" cap="none" dirty="0">
              <a:solidFill>
                <a:schemeClr val="dk1"/>
              </a:solidFill>
              <a:latin typeface="+mj-lt"/>
              <a:ea typeface="Calibri"/>
              <a:cs typeface="Calibri"/>
              <a:sym typeface="Calibri"/>
            </a:endParaRPr>
          </a:p>
          <a:p>
            <a:pPr marL="342900" lvl="0" indent="-342900">
              <a:buSzPts val="1800"/>
              <a:buAutoNum type="arabicParenR"/>
            </a:pPr>
            <a:r>
              <a:rPr lang="en-US" dirty="0">
                <a:hlinkClick r:id="rId3"/>
              </a:rPr>
              <a:t>hazcom-does-not-apply-to.pdf (state.or.us)</a:t>
            </a:r>
            <a:endParaRPr lang="en-US" dirty="0"/>
          </a:p>
          <a:p>
            <a:pPr lvl="0">
              <a:buSzPts val="1800"/>
            </a:pPr>
            <a:endParaRPr dirty="0">
              <a:solidFill>
                <a:schemeClr val="dk1"/>
              </a:solidFill>
              <a:latin typeface="+mj-lt"/>
              <a:ea typeface="Calibri"/>
              <a:cs typeface="Calibri"/>
              <a:sym typeface="Calibri"/>
            </a:endParaRPr>
          </a:p>
        </p:txBody>
      </p:sp>
      <p:pic>
        <p:nvPicPr>
          <p:cNvPr id="7" name="Picture 6">
            <a:extLst>
              <a:ext uri="{FF2B5EF4-FFF2-40B4-BE49-F238E27FC236}">
                <a16:creationId xmlns:a16="http://schemas.microsoft.com/office/drawing/2014/main" id="{5D500AB5-347C-41DA-AAF2-9099A1012CAE}"/>
              </a:ext>
            </a:extLst>
          </p:cNvPr>
          <p:cNvPicPr>
            <a:picLocks noChangeAspect="1"/>
          </p:cNvPicPr>
          <p:nvPr/>
        </p:nvPicPr>
        <p:blipFill>
          <a:blip r:embed="rId4"/>
          <a:stretch>
            <a:fillRect/>
          </a:stretch>
        </p:blipFill>
        <p:spPr>
          <a:xfrm>
            <a:off x="6131169" y="5976178"/>
            <a:ext cx="6036101" cy="858376"/>
          </a:xfrm>
          <a:prstGeom prst="rect">
            <a:avLst/>
          </a:prstGeom>
        </p:spPr>
      </p:pic>
      <p:sp>
        <p:nvSpPr>
          <p:cNvPr id="6" name="Google Shape;102;p2">
            <a:extLst>
              <a:ext uri="{FF2B5EF4-FFF2-40B4-BE49-F238E27FC236}">
                <a16:creationId xmlns:a16="http://schemas.microsoft.com/office/drawing/2014/main" id="{207A508C-7D35-495F-9E4E-CE4DB077347B}"/>
              </a:ext>
            </a:extLst>
          </p:cNvPr>
          <p:cNvSpPr txBox="1"/>
          <p:nvPr/>
        </p:nvSpPr>
        <p:spPr>
          <a:xfrm>
            <a:off x="85401" y="6001411"/>
            <a:ext cx="5885632"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
        <p:nvSpPr>
          <p:cNvPr id="8" name="Google Shape;93;p1">
            <a:extLst>
              <a:ext uri="{FF2B5EF4-FFF2-40B4-BE49-F238E27FC236}">
                <a16:creationId xmlns:a16="http://schemas.microsoft.com/office/drawing/2014/main" id="{27D50156-AB1A-4361-B1B6-524A693C8E59}"/>
              </a:ext>
            </a:extLst>
          </p:cNvPr>
          <p:cNvSpPr txBox="1"/>
          <p:nvPr/>
        </p:nvSpPr>
        <p:spPr>
          <a:xfrm>
            <a:off x="-1" y="2799876"/>
            <a:ext cx="12192001"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err="1">
                <a:solidFill>
                  <a:schemeClr val="lt1"/>
                </a:solidFill>
                <a:latin typeface="Verdana"/>
                <a:ea typeface="Verdana"/>
                <a:cs typeface="Verdana"/>
                <a:sym typeface="Verdana"/>
              </a:rPr>
              <a:t>Comunicación</a:t>
            </a:r>
            <a:r>
              <a:rPr lang="en-US" sz="4000" b="1" dirty="0">
                <a:solidFill>
                  <a:schemeClr val="lt1"/>
                </a:solidFill>
                <a:latin typeface="Verdana"/>
                <a:ea typeface="Verdana"/>
                <a:cs typeface="Verdana"/>
                <a:sym typeface="Verdana"/>
              </a:rPr>
              <a:t> de </a:t>
            </a:r>
            <a:r>
              <a:rPr lang="en-US" sz="4000" b="1" dirty="0" err="1">
                <a:solidFill>
                  <a:schemeClr val="lt1"/>
                </a:solidFill>
                <a:latin typeface="Verdana"/>
                <a:ea typeface="Verdana"/>
                <a:cs typeface="Verdana"/>
                <a:sym typeface="Verdana"/>
              </a:rPr>
              <a:t>Riesgos</a:t>
            </a:r>
            <a:endParaRPr sz="4000" b="1" i="0" u="none" strike="noStrike" cap="none" dirty="0">
              <a:solidFill>
                <a:schemeClr val="lt1"/>
              </a:solidFill>
              <a:latin typeface="Verdana"/>
              <a:ea typeface="Verdana"/>
              <a:cs typeface="Verdana"/>
              <a:sym typeface="Verdana"/>
            </a:endParaRPr>
          </a:p>
        </p:txBody>
      </p:sp>
      <p:sp>
        <p:nvSpPr>
          <p:cNvPr id="9" name="Google Shape;94;p1">
            <a:extLst>
              <a:ext uri="{FF2B5EF4-FFF2-40B4-BE49-F238E27FC236}">
                <a16:creationId xmlns:a16="http://schemas.microsoft.com/office/drawing/2014/main" id="{A92F6435-6F0C-4E8E-99A7-4E11C7F205FA}"/>
              </a:ext>
            </a:extLst>
          </p:cNvPr>
          <p:cNvSpPr txBox="1"/>
          <p:nvPr/>
        </p:nvSpPr>
        <p:spPr>
          <a:xfrm>
            <a:off x="-1" y="3496165"/>
            <a:ext cx="12169791" cy="1323399"/>
          </a:xfrm>
          <a:prstGeom prst="rect">
            <a:avLst/>
          </a:prstGeom>
          <a:noFill/>
          <a:ln>
            <a:noFill/>
          </a:ln>
        </p:spPr>
        <p:txBody>
          <a:bodyPr spcFirstLastPara="1" wrap="square" lIns="91425" tIns="45700" rIns="91425" bIns="45700" anchor="t" anchorCtr="0">
            <a:spAutoFit/>
          </a:bodyPr>
          <a:lstStyle/>
          <a:p>
            <a:pPr lvl="0" algn="ctr">
              <a:buSzPts val="4400"/>
            </a:pPr>
            <a:r>
              <a:rPr lang="en-US" sz="4000" b="1" dirty="0" err="1">
                <a:solidFill>
                  <a:schemeClr val="lt1"/>
                </a:solidFill>
                <a:latin typeface="Verdana"/>
                <a:ea typeface="Verdana"/>
                <a:cs typeface="Verdana"/>
                <a:sym typeface="Verdana"/>
              </a:rPr>
              <a:t>Módulo</a:t>
            </a:r>
            <a:r>
              <a:rPr lang="en-US" sz="4000" b="1" dirty="0">
                <a:solidFill>
                  <a:schemeClr val="lt1"/>
                </a:solidFill>
                <a:latin typeface="Verdana"/>
                <a:ea typeface="Verdana"/>
                <a:cs typeface="Verdana"/>
                <a:sym typeface="Verdana"/>
              </a:rPr>
              <a:t> </a:t>
            </a:r>
            <a:r>
              <a:rPr lang="en-US" sz="4000" b="1" i="0" u="none" strike="noStrike" cap="none" dirty="0">
                <a:solidFill>
                  <a:schemeClr val="lt1"/>
                </a:solidFill>
                <a:latin typeface="Verdana"/>
                <a:ea typeface="Verdana"/>
                <a:cs typeface="Verdana"/>
                <a:sym typeface="Verdana"/>
              </a:rPr>
              <a:t>2: </a:t>
            </a:r>
            <a:r>
              <a:rPr lang="es-ES" sz="4000" b="1" i="1" dirty="0">
                <a:solidFill>
                  <a:schemeClr val="lt1"/>
                </a:solidFill>
                <a:latin typeface="Verdana"/>
                <a:ea typeface="Verdana"/>
                <a:cs typeface="Verdana"/>
                <a:sym typeface="Verdana"/>
              </a:rPr>
              <a:t>Clasificación y categorización de productos químicos</a:t>
            </a:r>
            <a:endParaRPr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09360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3416279"/>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Módulo</a:t>
            </a:r>
            <a:r>
              <a:rPr lang="en-US" sz="3600" u="sng" dirty="0">
                <a:solidFill>
                  <a:schemeClr val="dk1"/>
                </a:solidFill>
                <a:latin typeface="+mj-lt"/>
                <a:ea typeface="Calibri"/>
                <a:cs typeface="Calibri"/>
                <a:sym typeface="Calibri"/>
              </a:rPr>
              <a:t> 2 </a:t>
            </a:r>
            <a:r>
              <a:rPr lang="en-US" sz="3600" u="sng" dirty="0" err="1">
                <a:solidFill>
                  <a:schemeClr val="dk1"/>
                </a:solidFill>
                <a:latin typeface="+mj-lt"/>
                <a:ea typeface="Calibri"/>
                <a:cs typeface="Calibri"/>
                <a:sym typeface="Calibri"/>
              </a:rPr>
              <a:t>Introducción</a:t>
            </a:r>
            <a:endParaRPr lang="en-US" dirty="0"/>
          </a:p>
          <a:p>
            <a:endParaRPr lang="en-US" sz="1800" dirty="0"/>
          </a:p>
          <a:p>
            <a:r>
              <a:rPr lang="es-ES" sz="1800" dirty="0"/>
              <a:t>A lo largo de este módulo, usted aprenderá sobre los siguientes temas:</a:t>
            </a:r>
          </a:p>
          <a:p>
            <a:endParaRPr lang="es-ES" sz="1800" dirty="0"/>
          </a:p>
          <a:p>
            <a:r>
              <a:rPr lang="es-ES" sz="1800" dirty="0"/>
              <a:t>El proceso de clasificación y categorización que lleva a la asignación de etiquetas y palabras de advertencia, y al desarrollo de hojas de datos de seguridad</a:t>
            </a:r>
          </a:p>
          <a:p>
            <a:endParaRPr lang="es-ES" sz="1800" dirty="0"/>
          </a:p>
          <a:p>
            <a:r>
              <a:rPr lang="es-ES" sz="1800" dirty="0"/>
              <a:t>Le debería tomar alrededor de 10 minutos completar este módulo.</a:t>
            </a:r>
            <a:endParaRPr sz="1600" b="0" i="0" u="none" strike="noStrike" cap="none" dirty="0">
              <a:solidFill>
                <a:schemeClr val="dk1"/>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3" name="Picture 2">
            <a:extLst>
              <a:ext uri="{FF2B5EF4-FFF2-40B4-BE49-F238E27FC236}">
                <a16:creationId xmlns:a16="http://schemas.microsoft.com/office/drawing/2014/main" id="{C34E8733-6B90-42FE-A622-7EDC26178E75}"/>
              </a:ext>
            </a:extLst>
          </p:cNvPr>
          <p:cNvPicPr>
            <a:picLocks noChangeAspect="1"/>
          </p:cNvPicPr>
          <p:nvPr/>
        </p:nvPicPr>
        <p:blipFill>
          <a:blip r:embed="rId4"/>
          <a:stretch>
            <a:fillRect/>
          </a:stretch>
        </p:blipFill>
        <p:spPr>
          <a:xfrm>
            <a:off x="-3339" y="4197"/>
            <a:ext cx="5507901" cy="5916454"/>
          </a:xfrm>
          <a:prstGeom prst="rect">
            <a:avLst/>
          </a:prstGeom>
        </p:spPr>
      </p:pic>
      <p:sp>
        <p:nvSpPr>
          <p:cNvPr id="8" name="Google Shape;102;p2">
            <a:extLst>
              <a:ext uri="{FF2B5EF4-FFF2-40B4-BE49-F238E27FC236}">
                <a16:creationId xmlns:a16="http://schemas.microsoft.com/office/drawing/2014/main" id="{C3F52688-BAED-4DF6-A1A7-B96A28796B6D}"/>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762302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4801274"/>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Perspectiva</a:t>
            </a:r>
            <a:r>
              <a:rPr lang="en-US" sz="3600" u="sng" dirty="0">
                <a:solidFill>
                  <a:schemeClr val="dk1"/>
                </a:solidFill>
                <a:latin typeface="+mj-lt"/>
                <a:ea typeface="Calibri"/>
                <a:cs typeface="Calibri"/>
                <a:sym typeface="Calibri"/>
              </a:rPr>
              <a:t> general</a:t>
            </a:r>
            <a:endParaRPr lang="en-US" dirty="0"/>
          </a:p>
          <a:p>
            <a:endParaRPr lang="en-US" sz="1800" dirty="0"/>
          </a:p>
          <a:p>
            <a:r>
              <a:rPr lang="es-ES" sz="1800" dirty="0"/>
              <a:t>En el módulo anterior, usted aprendió que los fabricantes e importadores deben evaluar los productos químicos. Esta evaluación consta de dos pasos:</a:t>
            </a:r>
          </a:p>
          <a:p>
            <a:endParaRPr lang="es-ES" sz="1800" dirty="0"/>
          </a:p>
          <a:p>
            <a:pPr marL="285750" indent="-285750">
              <a:buFont typeface="Arial" panose="020B0604020202020204" pitchFamily="34" charset="0"/>
              <a:buChar char="•"/>
            </a:pPr>
            <a:r>
              <a:rPr lang="es-ES" sz="1800" dirty="0"/>
              <a:t>Clasificación</a:t>
            </a:r>
          </a:p>
          <a:p>
            <a:pPr marL="285750" indent="-285750">
              <a:buFont typeface="Arial" panose="020B0604020202020204" pitchFamily="34" charset="0"/>
              <a:buChar char="•"/>
            </a:pPr>
            <a:r>
              <a:rPr lang="es-ES" sz="1800" dirty="0"/>
              <a:t>Categorización</a:t>
            </a:r>
          </a:p>
          <a:p>
            <a:endParaRPr lang="es-ES" sz="1800" dirty="0"/>
          </a:p>
          <a:p>
            <a:r>
              <a:rPr lang="es-ES" sz="1800" dirty="0"/>
              <a:t>Este proceso genera la información necesaria para realizar los siguientes trabajos:</a:t>
            </a:r>
          </a:p>
          <a:p>
            <a:endParaRPr lang="es-ES" sz="1800" dirty="0"/>
          </a:p>
          <a:p>
            <a:pPr marL="285750" indent="-285750">
              <a:buFont typeface="Arial" panose="020B0604020202020204" pitchFamily="34" charset="0"/>
              <a:buChar char="•"/>
            </a:pPr>
            <a:r>
              <a:rPr lang="es-ES" sz="1800" dirty="0"/>
              <a:t>Crear etiquetas</a:t>
            </a:r>
          </a:p>
          <a:p>
            <a:pPr marL="285750" indent="-285750">
              <a:buFont typeface="Arial" panose="020B0604020202020204" pitchFamily="34" charset="0"/>
              <a:buChar char="•"/>
            </a:pPr>
            <a:r>
              <a:rPr lang="es-ES" sz="1800" dirty="0"/>
              <a:t>Seleccionar los pictogramas adecuados</a:t>
            </a:r>
          </a:p>
          <a:p>
            <a:pPr marL="285750" indent="-285750">
              <a:buFont typeface="Arial" panose="020B0604020202020204" pitchFamily="34" charset="0"/>
              <a:buChar char="•"/>
            </a:pPr>
            <a:r>
              <a:rPr lang="es-ES" sz="1800" dirty="0"/>
              <a:t>Seleccionar la palabra de advertencia adecuada</a:t>
            </a:r>
          </a:p>
          <a:p>
            <a:pPr marL="285750" indent="-285750">
              <a:buFont typeface="Arial" panose="020B0604020202020204" pitchFamily="34" charset="0"/>
              <a:buChar char="•"/>
            </a:pPr>
            <a:r>
              <a:rPr lang="es-ES" sz="1800" dirty="0"/>
              <a:t>Desarrollar hojas de datos de seguridad (SDS)</a:t>
            </a:r>
            <a:endParaRPr sz="1600" b="0" i="0" u="none" strike="noStrike" cap="none" dirty="0">
              <a:solidFill>
                <a:schemeClr val="dk1"/>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2" name="Picture 1">
            <a:extLst>
              <a:ext uri="{FF2B5EF4-FFF2-40B4-BE49-F238E27FC236}">
                <a16:creationId xmlns:a16="http://schemas.microsoft.com/office/drawing/2014/main" id="{72CF5552-46C6-4E58-9E93-A86E5705980A}"/>
              </a:ext>
            </a:extLst>
          </p:cNvPr>
          <p:cNvPicPr>
            <a:picLocks noChangeAspect="1"/>
          </p:cNvPicPr>
          <p:nvPr/>
        </p:nvPicPr>
        <p:blipFill>
          <a:blip r:embed="rId4"/>
          <a:stretch>
            <a:fillRect/>
          </a:stretch>
        </p:blipFill>
        <p:spPr>
          <a:xfrm>
            <a:off x="92648" y="6063"/>
            <a:ext cx="5455144" cy="5652459"/>
          </a:xfrm>
          <a:prstGeom prst="rect">
            <a:avLst/>
          </a:prstGeom>
        </p:spPr>
      </p:pic>
      <p:sp>
        <p:nvSpPr>
          <p:cNvPr id="7" name="Google Shape;102;p2">
            <a:extLst>
              <a:ext uri="{FF2B5EF4-FFF2-40B4-BE49-F238E27FC236}">
                <a16:creationId xmlns:a16="http://schemas.microsoft.com/office/drawing/2014/main" id="{18A8A977-DEE8-4698-8562-C23F65C2B5C3}"/>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05070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2880"/>
            <a:ext cx="6274351" cy="4770496"/>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Módulo</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Objectivos</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s-ES" sz="1800" dirty="0"/>
              <a:t>A lo largo de este módulo, se responderán las siguientes preguntas:</a:t>
            </a:r>
          </a:p>
          <a:p>
            <a:endParaRPr lang="es-ES" sz="1800" dirty="0"/>
          </a:p>
          <a:p>
            <a:r>
              <a:rPr lang="es-ES" sz="1800" dirty="0"/>
              <a:t>¿Por qué debería interesarse por la norma de comunicación de riesgos (</a:t>
            </a:r>
            <a:r>
              <a:rPr lang="es-ES" sz="1800" dirty="0" err="1"/>
              <a:t>HazCom</a:t>
            </a:r>
            <a:r>
              <a:rPr lang="es-ES" sz="1800" dirty="0"/>
              <a:t>)?</a:t>
            </a:r>
          </a:p>
          <a:p>
            <a:r>
              <a:rPr lang="es-ES" sz="1800" dirty="0"/>
              <a:t>¿Qué son la Comunicación de Riesgos y el Sistema Globalmente Armonizado de Clasificación y Etiquetado de Productos Químicos (GHS)?</a:t>
            </a:r>
          </a:p>
          <a:p>
            <a:r>
              <a:rPr lang="es-ES" sz="1800" dirty="0"/>
              <a:t>¿A quiénes se aplica la Comunicación de riesgos?</a:t>
            </a:r>
          </a:p>
          <a:p>
            <a:r>
              <a:rPr lang="es-ES" sz="1800" dirty="0"/>
              <a:t>¿Cuándo tiene que cumplirla?</a:t>
            </a:r>
          </a:p>
          <a:p>
            <a:r>
              <a:rPr lang="es-ES" sz="1800" dirty="0"/>
              <a:t>¿Cómo puede cumplirla?</a:t>
            </a:r>
          </a:p>
          <a:p>
            <a:endParaRPr lang="es-ES" sz="1800" dirty="0"/>
          </a:p>
          <a:p>
            <a:r>
              <a:rPr lang="es-ES" sz="1800" dirty="0"/>
              <a:t>Le debería tomar alrededor de 10 minutos completar este módulo.</a:t>
            </a:r>
            <a:endParaRPr lang="en-US" sz="18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3" name="Picture 2">
            <a:extLst>
              <a:ext uri="{FF2B5EF4-FFF2-40B4-BE49-F238E27FC236}">
                <a16:creationId xmlns:a16="http://schemas.microsoft.com/office/drawing/2014/main" id="{A8FF1155-9742-48F8-AE86-272C27D96FD7}"/>
              </a:ext>
            </a:extLst>
          </p:cNvPr>
          <p:cNvPicPr>
            <a:picLocks noChangeAspect="1"/>
          </p:cNvPicPr>
          <p:nvPr/>
        </p:nvPicPr>
        <p:blipFill>
          <a:blip r:embed="rId4"/>
          <a:stretch>
            <a:fillRect/>
          </a:stretch>
        </p:blipFill>
        <p:spPr>
          <a:xfrm>
            <a:off x="0" y="0"/>
            <a:ext cx="5511809" cy="5920652"/>
          </a:xfrm>
          <a:prstGeom prst="rect">
            <a:avLst/>
          </a:prstGeom>
        </p:spPr>
      </p:pic>
      <p:sp>
        <p:nvSpPr>
          <p:cNvPr id="7" name="Google Shape;102;p2">
            <a:extLst>
              <a:ext uri="{FF2B5EF4-FFF2-40B4-BE49-F238E27FC236}">
                <a16:creationId xmlns:a16="http://schemas.microsoft.com/office/drawing/2014/main" id="{229F491B-BC52-4EBB-89DB-3243EF46C4E2}"/>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97320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5824631"/>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Perspectiva</a:t>
            </a:r>
            <a:r>
              <a:rPr lang="en-US" sz="3600" u="sng" dirty="0">
                <a:solidFill>
                  <a:schemeClr val="dk1"/>
                </a:solidFill>
                <a:latin typeface="+mj-lt"/>
                <a:ea typeface="Calibri"/>
                <a:cs typeface="Calibri"/>
                <a:sym typeface="Calibri"/>
              </a:rPr>
              <a:t> general</a:t>
            </a:r>
            <a:endParaRPr lang="en-US" dirty="0"/>
          </a:p>
          <a:p>
            <a:endParaRPr lang="en-US" sz="1800" dirty="0"/>
          </a:p>
          <a:p>
            <a:r>
              <a:rPr lang="es-ES" sz="1800" dirty="0"/>
              <a:t>Los fabricantes e importadores utilizan estos cuatro apéndices de la norma </a:t>
            </a:r>
            <a:r>
              <a:rPr lang="es-ES" sz="1800" dirty="0" err="1"/>
              <a:t>HazCom</a:t>
            </a:r>
            <a:r>
              <a:rPr lang="es-ES" sz="1800" dirty="0"/>
              <a:t>, para completar el proceso de evaluación y desarrollar las etiquetas y las hojas de datos de seguridad.</a:t>
            </a:r>
          </a:p>
          <a:p>
            <a:endParaRPr lang="en-US" sz="1050" dirty="0"/>
          </a:p>
          <a:p>
            <a:pPr marL="285750" indent="-285750">
              <a:buFont typeface="Arial" panose="020B0604020202020204" pitchFamily="34" charset="0"/>
              <a:buChar char="•"/>
            </a:pPr>
            <a:r>
              <a:rPr lang="es-ES" sz="1800" dirty="0"/>
              <a:t>El Apéndice A de la Norma de Comunicación de Riesgos desarrolla detalladamente las clases y categorías de los peligros para la salud.</a:t>
            </a:r>
            <a:endParaRPr lang="en-US" sz="1800" dirty="0"/>
          </a:p>
          <a:p>
            <a:endParaRPr lang="en-US" sz="1000" dirty="0"/>
          </a:p>
          <a:p>
            <a:pPr marL="285750" indent="-285750">
              <a:buFont typeface="Arial" panose="020B0604020202020204" pitchFamily="34" charset="0"/>
              <a:buChar char="•"/>
            </a:pPr>
            <a:r>
              <a:rPr lang="es-ES" sz="1800" dirty="0"/>
              <a:t>El Apéndice B de la Norma de Comunicación de Riesgos desarrolla detalladamente las clases y categorías de los peligros físicos.</a:t>
            </a:r>
          </a:p>
          <a:p>
            <a:endParaRPr lang="en-US" sz="1000" b="0" i="0" u="none" strike="noStrike" cap="none" dirty="0">
              <a:solidFill>
                <a:schemeClr val="dk1"/>
              </a:solidFill>
              <a:latin typeface="Calibri"/>
              <a:ea typeface="Calibri"/>
              <a:cs typeface="Calibri"/>
              <a:sym typeface="Calibri"/>
            </a:endParaRPr>
          </a:p>
          <a:p>
            <a:pPr marL="285750" indent="-285750">
              <a:buFont typeface="Arial" panose="020B0604020202020204" pitchFamily="34" charset="0"/>
              <a:buChar char="•"/>
            </a:pPr>
            <a:r>
              <a:rPr lang="es-ES" sz="1800" dirty="0"/>
              <a:t>El Apéndice C de la Norma de Comunicación de Riesgos desarrolla los requisitos para las etiquetas.</a:t>
            </a:r>
          </a:p>
          <a:p>
            <a:endParaRPr lang="es-ES" sz="1000" dirty="0"/>
          </a:p>
          <a:p>
            <a:pPr marL="285750" indent="-285750">
              <a:buFont typeface="Arial" panose="020B0604020202020204" pitchFamily="34" charset="0"/>
              <a:buChar char="•"/>
            </a:pPr>
            <a:r>
              <a:rPr lang="es-ES" sz="1800" dirty="0"/>
              <a:t>El Apéndice D de la Norma de Comunicación de Riesgos desarrolla los requisitos para las hojas de datos de seguridad</a:t>
            </a:r>
            <a:r>
              <a:rPr lang="es-ES" sz="1600" dirty="0"/>
              <a:t>.</a:t>
            </a:r>
            <a:endParaRPr lang="en-US" sz="1600" b="0" i="0" u="none" strike="noStrike" cap="none" dirty="0">
              <a:solidFill>
                <a:schemeClr val="dk1"/>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3" name="Picture 2">
            <a:extLst>
              <a:ext uri="{FF2B5EF4-FFF2-40B4-BE49-F238E27FC236}">
                <a16:creationId xmlns:a16="http://schemas.microsoft.com/office/drawing/2014/main" id="{A2881EB6-B8E9-492E-88BE-E30F70C6740F}"/>
              </a:ext>
            </a:extLst>
          </p:cNvPr>
          <p:cNvPicPr>
            <a:picLocks noChangeAspect="1"/>
          </p:cNvPicPr>
          <p:nvPr/>
        </p:nvPicPr>
        <p:blipFill>
          <a:blip r:embed="rId4"/>
          <a:stretch>
            <a:fillRect/>
          </a:stretch>
        </p:blipFill>
        <p:spPr>
          <a:xfrm>
            <a:off x="0" y="0"/>
            <a:ext cx="5511808" cy="5920651"/>
          </a:xfrm>
          <a:prstGeom prst="rect">
            <a:avLst/>
          </a:prstGeom>
        </p:spPr>
      </p:pic>
      <p:sp>
        <p:nvSpPr>
          <p:cNvPr id="7" name="Google Shape;102;p2">
            <a:extLst>
              <a:ext uri="{FF2B5EF4-FFF2-40B4-BE49-F238E27FC236}">
                <a16:creationId xmlns:a16="http://schemas.microsoft.com/office/drawing/2014/main" id="{A4B7F915-5B58-48C6-9708-D1A456844889}"/>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78101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2308284"/>
          </a:xfrm>
          <a:prstGeom prst="rect">
            <a:avLst/>
          </a:prstGeom>
          <a:noFill/>
          <a:ln>
            <a:noFill/>
          </a:ln>
        </p:spPr>
        <p:txBody>
          <a:bodyPr spcFirstLastPara="1" wrap="square" lIns="91425" tIns="45700" rIns="91425" bIns="45700" anchor="t" anchorCtr="0">
            <a:spAutoFit/>
          </a:bodyPr>
          <a:lstStyle/>
          <a:p>
            <a:pPr algn="ctr">
              <a:buSzPts val="4800"/>
            </a:pPr>
            <a:r>
              <a:rPr lang="en-US" sz="3600" u="sng" dirty="0" err="1">
                <a:solidFill>
                  <a:schemeClr val="dk1"/>
                </a:solidFill>
                <a:ea typeface="Calibri"/>
                <a:cs typeface="Calibri"/>
                <a:sym typeface="Calibri"/>
              </a:rPr>
              <a:t>Perspectiva</a:t>
            </a:r>
            <a:r>
              <a:rPr lang="en-US" sz="3600" u="sng" dirty="0">
                <a:solidFill>
                  <a:schemeClr val="dk1"/>
                </a:solidFill>
                <a:ea typeface="Calibri"/>
                <a:cs typeface="Calibri"/>
                <a:sym typeface="Calibri"/>
              </a:rPr>
              <a:t> general</a:t>
            </a:r>
            <a:endParaRPr lang="en-US" sz="3600" dirty="0"/>
          </a:p>
          <a:p>
            <a:endParaRPr lang="en-US" sz="1800" dirty="0"/>
          </a:p>
          <a:p>
            <a:r>
              <a:rPr lang="es-ES" sz="1800" dirty="0">
                <a:solidFill>
                  <a:schemeClr val="dk1"/>
                </a:solidFill>
                <a:latin typeface="+mn-lt"/>
                <a:ea typeface="Calibri"/>
                <a:cs typeface="Calibri"/>
                <a:sym typeface="Calibri"/>
              </a:rPr>
              <a:t>A medida que avancemos con los pasos de la clasificación y categorización de productos químicos para desarrollar las etiquetas y las SDS, utilizaremos el cemento para PVC </a:t>
            </a:r>
            <a:r>
              <a:rPr lang="es-ES" sz="1800" dirty="0" err="1">
                <a:solidFill>
                  <a:schemeClr val="dk1"/>
                </a:solidFill>
                <a:latin typeface="+mn-lt"/>
                <a:ea typeface="Calibri"/>
                <a:cs typeface="Calibri"/>
                <a:sym typeface="Calibri"/>
              </a:rPr>
              <a:t>Oatey</a:t>
            </a:r>
            <a:r>
              <a:rPr lang="es-ES" sz="1800" dirty="0">
                <a:solidFill>
                  <a:schemeClr val="dk1"/>
                </a:solidFill>
                <a:latin typeface="+mn-lt"/>
                <a:ea typeface="Calibri"/>
                <a:cs typeface="Calibri"/>
                <a:sym typeface="Calibri"/>
              </a:rPr>
              <a:t> como ejemplo para mostrar cómo se utilizan los cuatro apéndices.</a:t>
            </a:r>
            <a:endParaRPr sz="1800" b="0" i="0" u="none" strike="noStrike" cap="none" dirty="0">
              <a:solidFill>
                <a:schemeClr val="dk1"/>
              </a:solidFill>
              <a:latin typeface="+mn-lt"/>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3" name="Picture 2">
            <a:extLst>
              <a:ext uri="{FF2B5EF4-FFF2-40B4-BE49-F238E27FC236}">
                <a16:creationId xmlns:a16="http://schemas.microsoft.com/office/drawing/2014/main" id="{506201A6-6F2B-4347-A7D3-C2BBE95DBFFC}"/>
              </a:ext>
            </a:extLst>
          </p:cNvPr>
          <p:cNvPicPr>
            <a:picLocks noChangeAspect="1"/>
          </p:cNvPicPr>
          <p:nvPr/>
        </p:nvPicPr>
        <p:blipFill>
          <a:blip r:embed="rId4"/>
          <a:stretch>
            <a:fillRect/>
          </a:stretch>
        </p:blipFill>
        <p:spPr>
          <a:xfrm>
            <a:off x="0" y="11745"/>
            <a:ext cx="5416503" cy="5818276"/>
          </a:xfrm>
          <a:prstGeom prst="rect">
            <a:avLst/>
          </a:prstGeom>
        </p:spPr>
      </p:pic>
      <p:sp>
        <p:nvSpPr>
          <p:cNvPr id="7" name="Google Shape;102;p2">
            <a:extLst>
              <a:ext uri="{FF2B5EF4-FFF2-40B4-BE49-F238E27FC236}">
                <a16:creationId xmlns:a16="http://schemas.microsoft.com/office/drawing/2014/main" id="{B111254F-F016-475E-9EBB-55835BC1760E}"/>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29796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4555053"/>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Peligros</a:t>
            </a:r>
            <a:r>
              <a:rPr lang="en-US" sz="3600" u="sng" dirty="0">
                <a:solidFill>
                  <a:schemeClr val="dk1"/>
                </a:solidFill>
                <a:latin typeface="+mj-lt"/>
                <a:ea typeface="Calibri"/>
                <a:cs typeface="Calibri"/>
                <a:sym typeface="Calibri"/>
              </a:rPr>
              <a:t> para la </a:t>
            </a:r>
            <a:r>
              <a:rPr lang="en-US" sz="3600" u="sng" dirty="0" err="1">
                <a:solidFill>
                  <a:schemeClr val="dk1"/>
                </a:solidFill>
                <a:latin typeface="+mj-lt"/>
                <a:ea typeface="Calibri"/>
                <a:cs typeface="Calibri"/>
                <a:sym typeface="Calibri"/>
              </a:rPr>
              <a:t>salud</a:t>
            </a:r>
            <a:endParaRPr lang="en-US" dirty="0"/>
          </a:p>
          <a:p>
            <a:endParaRPr lang="en-US" sz="2000" dirty="0">
              <a:solidFill>
                <a:schemeClr val="dk1"/>
              </a:solidFill>
              <a:latin typeface="Calibri"/>
              <a:ea typeface="Calibri"/>
              <a:cs typeface="Calibri"/>
              <a:sym typeface="Calibri"/>
            </a:endParaRPr>
          </a:p>
          <a:p>
            <a:r>
              <a:rPr lang="es-ES" sz="1800" dirty="0">
                <a:solidFill>
                  <a:schemeClr val="dk1"/>
                </a:solidFill>
                <a:latin typeface="+mj-lt"/>
                <a:ea typeface="Calibri"/>
                <a:cs typeface="Calibri"/>
                <a:sym typeface="Calibri"/>
              </a:rPr>
              <a:t>Los productos químicos son un peligro para la salud cuando se los clasifica por presentar uno de los siguientes efectos nocivos:</a:t>
            </a:r>
          </a:p>
          <a:p>
            <a:endParaRPr lang="es-ES" sz="1800" dirty="0">
              <a:solidFill>
                <a:schemeClr val="dk1"/>
              </a:solidFill>
              <a:latin typeface="+mj-lt"/>
              <a:ea typeface="Calibri"/>
              <a:cs typeface="Calibri"/>
              <a:sym typeface="Calibri"/>
            </a:endParaRPr>
          </a:p>
          <a:p>
            <a:r>
              <a:rPr lang="es-ES" sz="1800" dirty="0">
                <a:solidFill>
                  <a:schemeClr val="dk1"/>
                </a:solidFill>
                <a:latin typeface="+mj-lt"/>
                <a:ea typeface="Calibri"/>
                <a:cs typeface="Calibri"/>
                <a:sym typeface="Calibri"/>
              </a:rPr>
              <a:t>Toxicidad aguda (cualquier vía de exposición)</a:t>
            </a:r>
          </a:p>
          <a:p>
            <a:r>
              <a:rPr lang="es-ES" sz="1800" dirty="0">
                <a:solidFill>
                  <a:schemeClr val="dk1"/>
                </a:solidFill>
                <a:latin typeface="+mj-lt"/>
                <a:ea typeface="Calibri"/>
                <a:cs typeface="Calibri"/>
                <a:sym typeface="Calibri"/>
              </a:rPr>
              <a:t>Toxicidad por aspiración</a:t>
            </a:r>
          </a:p>
          <a:p>
            <a:r>
              <a:rPr lang="es-ES" sz="1800" dirty="0">
                <a:solidFill>
                  <a:schemeClr val="dk1"/>
                </a:solidFill>
                <a:latin typeface="+mj-lt"/>
                <a:ea typeface="Calibri"/>
                <a:cs typeface="Calibri"/>
                <a:sym typeface="Calibri"/>
              </a:rPr>
              <a:t>Carcinogenicidad</a:t>
            </a:r>
          </a:p>
          <a:p>
            <a:r>
              <a:rPr lang="es-ES" sz="1800" dirty="0">
                <a:solidFill>
                  <a:schemeClr val="dk1"/>
                </a:solidFill>
                <a:latin typeface="+mj-lt"/>
                <a:ea typeface="Calibri"/>
                <a:cs typeface="Calibri"/>
                <a:sym typeface="Calibri"/>
              </a:rPr>
              <a:t>Mutagenicidad en células germinales</a:t>
            </a:r>
          </a:p>
          <a:p>
            <a:r>
              <a:rPr lang="es-ES" sz="1800" dirty="0">
                <a:solidFill>
                  <a:schemeClr val="dk1"/>
                </a:solidFill>
                <a:latin typeface="+mj-lt"/>
                <a:ea typeface="Calibri"/>
                <a:cs typeface="Calibri"/>
                <a:sym typeface="Calibri"/>
              </a:rPr>
              <a:t>Toxicidad reproductiva</a:t>
            </a:r>
          </a:p>
          <a:p>
            <a:r>
              <a:rPr lang="es-ES" sz="1800" dirty="0">
                <a:solidFill>
                  <a:schemeClr val="dk1"/>
                </a:solidFill>
                <a:latin typeface="+mj-lt"/>
                <a:ea typeface="Calibri"/>
                <a:cs typeface="Calibri"/>
                <a:sym typeface="Calibri"/>
              </a:rPr>
              <a:t>Sensibilización respiratoria o cutánea </a:t>
            </a:r>
          </a:p>
          <a:p>
            <a:r>
              <a:rPr lang="es-ES" sz="1800" dirty="0">
                <a:solidFill>
                  <a:schemeClr val="dk1"/>
                </a:solidFill>
                <a:latin typeface="+mj-lt"/>
                <a:ea typeface="Calibri"/>
                <a:cs typeface="Calibri"/>
                <a:sym typeface="Calibri"/>
              </a:rPr>
              <a:t>Daño ocular grave o irritación ocular</a:t>
            </a:r>
          </a:p>
          <a:p>
            <a:r>
              <a:rPr lang="es-ES" sz="1800" dirty="0">
                <a:solidFill>
                  <a:schemeClr val="dk1"/>
                </a:solidFill>
                <a:latin typeface="+mj-lt"/>
                <a:ea typeface="Calibri"/>
                <a:cs typeface="Calibri"/>
                <a:sym typeface="Calibri"/>
              </a:rPr>
              <a:t>Corrosión e irritación de la piel, toxicidad específica en determinados órganos (exposición única o reiterada)</a:t>
            </a:r>
            <a:endParaRPr lang="en-US" sz="1800" b="0" i="0" u="none" strike="noStrike" cap="none" dirty="0">
              <a:solidFill>
                <a:schemeClr val="dk1"/>
              </a:solidFill>
              <a:latin typeface="+mj-lt"/>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9" name="Picture 8">
            <a:extLst>
              <a:ext uri="{FF2B5EF4-FFF2-40B4-BE49-F238E27FC236}">
                <a16:creationId xmlns:a16="http://schemas.microsoft.com/office/drawing/2014/main" id="{44FC6DB0-FE7D-4F37-8A66-B77DB120BB4B}"/>
              </a:ext>
            </a:extLst>
          </p:cNvPr>
          <p:cNvPicPr>
            <a:picLocks noChangeAspect="1"/>
          </p:cNvPicPr>
          <p:nvPr/>
        </p:nvPicPr>
        <p:blipFill>
          <a:blip r:embed="rId4"/>
          <a:stretch>
            <a:fillRect/>
          </a:stretch>
        </p:blipFill>
        <p:spPr>
          <a:xfrm>
            <a:off x="-3339" y="0"/>
            <a:ext cx="5489739" cy="5896944"/>
          </a:xfrm>
          <a:prstGeom prst="rect">
            <a:avLst/>
          </a:prstGeom>
        </p:spPr>
      </p:pic>
      <p:sp>
        <p:nvSpPr>
          <p:cNvPr id="7" name="Google Shape;102;p2">
            <a:extLst>
              <a:ext uri="{FF2B5EF4-FFF2-40B4-BE49-F238E27FC236}">
                <a16:creationId xmlns:a16="http://schemas.microsoft.com/office/drawing/2014/main" id="{C6308D9D-FB6D-4E87-9A6B-C9C367A6E443}"/>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81252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5663048"/>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ea typeface="Calibri"/>
                <a:cs typeface="Calibri"/>
                <a:sym typeface="Calibri"/>
              </a:rPr>
              <a:t>Peligros</a:t>
            </a:r>
            <a:r>
              <a:rPr lang="en-US" sz="3600" u="sng" dirty="0">
                <a:solidFill>
                  <a:schemeClr val="dk1"/>
                </a:solidFill>
                <a:ea typeface="Calibri"/>
                <a:cs typeface="Calibri"/>
                <a:sym typeface="Calibri"/>
              </a:rPr>
              <a:t> para la </a:t>
            </a:r>
            <a:r>
              <a:rPr lang="en-US" sz="3600" u="sng" dirty="0" err="1">
                <a:solidFill>
                  <a:schemeClr val="dk1"/>
                </a:solidFill>
                <a:ea typeface="Calibri"/>
                <a:cs typeface="Calibri"/>
                <a:sym typeface="Calibri"/>
              </a:rPr>
              <a:t>salud</a:t>
            </a:r>
            <a:endParaRPr lang="en-US" sz="3600" dirty="0"/>
          </a:p>
          <a:p>
            <a:endParaRPr lang="en-US" sz="2000" dirty="0">
              <a:solidFill>
                <a:schemeClr val="dk1"/>
              </a:solidFill>
              <a:latin typeface="Calibri"/>
              <a:ea typeface="Calibri"/>
              <a:cs typeface="Calibri"/>
              <a:sym typeface="Calibri"/>
            </a:endParaRPr>
          </a:p>
          <a:p>
            <a:r>
              <a:rPr lang="es-ES" sz="1800" dirty="0"/>
              <a:t>Podría interesarle saber que el Apéndice A categoriza aún más los carcinógenos de la siguiente manera. Potencial, presunto y posible:</a:t>
            </a:r>
            <a:br>
              <a:rPr lang="es-ES" sz="1800" dirty="0"/>
            </a:br>
            <a:endParaRPr lang="es-ES" sz="1800" dirty="0"/>
          </a:p>
          <a:p>
            <a:pPr marL="285750" indent="-285750">
              <a:buFont typeface="Arial" panose="020B0604020202020204" pitchFamily="34" charset="0"/>
              <a:buChar char="•"/>
            </a:pPr>
            <a:r>
              <a:rPr lang="es-ES" sz="1800" dirty="0"/>
              <a:t>1A significa que se trata de un potencial carcinógeno humano</a:t>
            </a:r>
          </a:p>
          <a:p>
            <a:pPr marL="285750" indent="-285750">
              <a:buFont typeface="Arial" panose="020B0604020202020204" pitchFamily="34" charset="0"/>
              <a:buChar char="•"/>
            </a:pPr>
            <a:r>
              <a:rPr lang="es-ES" sz="1800" dirty="0"/>
              <a:t>1B significa que se trata de un presunto carcinógeno humano</a:t>
            </a:r>
          </a:p>
          <a:p>
            <a:pPr marL="285750" indent="-285750">
              <a:buFont typeface="Arial" panose="020B0604020202020204" pitchFamily="34" charset="0"/>
              <a:buChar char="•"/>
            </a:pPr>
            <a:r>
              <a:rPr lang="es-ES" sz="1800" dirty="0"/>
              <a:t>2 significa que se trata de un posible carcinógeno humano</a:t>
            </a:r>
          </a:p>
          <a:p>
            <a:endParaRPr lang="es-ES" sz="1800" dirty="0"/>
          </a:p>
          <a:p>
            <a:r>
              <a:rPr lang="es-ES" sz="1800" dirty="0"/>
              <a:t>El GHS asigna la palabra de advertencia peligro para la categoría 1A y 1B, y la palabra de advertencia atención para la categoría 2.</a:t>
            </a:r>
            <a:br>
              <a:rPr lang="es-ES" sz="1800" dirty="0"/>
            </a:br>
            <a:br>
              <a:rPr lang="es-ES" sz="1800" dirty="0"/>
            </a:br>
            <a:r>
              <a:rPr lang="es-ES" sz="1800" dirty="0"/>
              <a:t>El pictograma que corresponde a las tres categorías es el de Peligro para la salud.</a:t>
            </a:r>
            <a:endParaRPr lang="en-US" sz="1800" b="0" i="0" u="none" strike="noStrike" cap="none" dirty="0">
              <a:solidFill>
                <a:schemeClr val="dk1"/>
              </a:solidFill>
              <a:latin typeface="+mj-lt"/>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3" name="Picture 2">
            <a:extLst>
              <a:ext uri="{FF2B5EF4-FFF2-40B4-BE49-F238E27FC236}">
                <a16:creationId xmlns:a16="http://schemas.microsoft.com/office/drawing/2014/main" id="{128CF3A5-A5CC-4FB1-AA37-C4DCB88B7729}"/>
              </a:ext>
            </a:extLst>
          </p:cNvPr>
          <p:cNvPicPr>
            <a:picLocks noChangeAspect="1"/>
          </p:cNvPicPr>
          <p:nvPr/>
        </p:nvPicPr>
        <p:blipFill>
          <a:blip r:embed="rId4"/>
          <a:stretch>
            <a:fillRect/>
          </a:stretch>
        </p:blipFill>
        <p:spPr>
          <a:xfrm>
            <a:off x="-3339" y="0"/>
            <a:ext cx="5489739" cy="5896944"/>
          </a:xfrm>
          <a:prstGeom prst="rect">
            <a:avLst/>
          </a:prstGeom>
        </p:spPr>
      </p:pic>
      <p:sp>
        <p:nvSpPr>
          <p:cNvPr id="7" name="Google Shape;102;p2">
            <a:extLst>
              <a:ext uri="{FF2B5EF4-FFF2-40B4-BE49-F238E27FC236}">
                <a16:creationId xmlns:a16="http://schemas.microsoft.com/office/drawing/2014/main" id="{5FD2E4E9-9A2C-48E8-80D0-AB9CBAA398AE}"/>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770525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4524275"/>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Peligros</a:t>
            </a:r>
            <a:r>
              <a:rPr lang="en-US" sz="3600" u="sng" dirty="0">
                <a:solidFill>
                  <a:schemeClr val="dk1"/>
                </a:solidFill>
                <a:latin typeface="+mj-lt"/>
                <a:ea typeface="Calibri"/>
                <a:cs typeface="Calibri"/>
                <a:sym typeface="Calibri"/>
              </a:rPr>
              <a:t> para la </a:t>
            </a:r>
            <a:r>
              <a:rPr lang="en-US" sz="3600" u="sng" dirty="0" err="1">
                <a:solidFill>
                  <a:schemeClr val="dk1"/>
                </a:solidFill>
                <a:latin typeface="+mj-lt"/>
                <a:ea typeface="Calibri"/>
                <a:cs typeface="Calibri"/>
                <a:sym typeface="Calibri"/>
              </a:rPr>
              <a:t>salud</a:t>
            </a:r>
            <a:endParaRPr lang="en-US" dirty="0"/>
          </a:p>
          <a:p>
            <a:endParaRPr lang="en-US" sz="1800" dirty="0"/>
          </a:p>
          <a:p>
            <a:r>
              <a:rPr lang="en-US" sz="1800" dirty="0">
                <a:solidFill>
                  <a:schemeClr val="dk1"/>
                </a:solidFill>
                <a:latin typeface="+mn-lt"/>
                <a:ea typeface="Calibri"/>
                <a:cs typeface="Calibri"/>
                <a:sym typeface="Calibri"/>
              </a:rPr>
              <a:t>E</a:t>
            </a:r>
            <a:r>
              <a:rPr lang="es-ES" sz="1800" dirty="0">
                <a:solidFill>
                  <a:schemeClr val="dk1"/>
                </a:solidFill>
                <a:latin typeface="+mn-lt"/>
                <a:ea typeface="Calibri"/>
                <a:cs typeface="Calibri"/>
                <a:sym typeface="Calibri"/>
              </a:rPr>
              <a:t>l cemento para PVC </a:t>
            </a:r>
            <a:r>
              <a:rPr lang="es-ES" sz="1800" dirty="0" err="1">
                <a:solidFill>
                  <a:schemeClr val="dk1"/>
                </a:solidFill>
                <a:latin typeface="+mn-lt"/>
                <a:ea typeface="Calibri"/>
                <a:cs typeface="Calibri"/>
                <a:sym typeface="Calibri"/>
              </a:rPr>
              <a:t>Oatey</a:t>
            </a:r>
            <a:r>
              <a:rPr lang="es-ES" sz="1800" dirty="0">
                <a:solidFill>
                  <a:schemeClr val="dk1"/>
                </a:solidFill>
                <a:latin typeface="+mn-lt"/>
                <a:ea typeface="Calibri"/>
                <a:cs typeface="Calibri"/>
                <a:sym typeface="Calibri"/>
              </a:rPr>
              <a:t> contiene los siguientes productos químicos peligrosos:</a:t>
            </a:r>
          </a:p>
          <a:p>
            <a:endParaRPr lang="es-ES" sz="1800" dirty="0">
              <a:solidFill>
                <a:schemeClr val="dk1"/>
              </a:solidFill>
              <a:latin typeface="+mn-lt"/>
              <a:ea typeface="Calibri"/>
              <a:cs typeface="Calibri"/>
              <a:sym typeface="Calibri"/>
            </a:endParaRP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Tetrahidrofurano</a:t>
            </a:r>
          </a:p>
          <a:p>
            <a:pPr marL="285750" indent="-285750">
              <a:buFont typeface="Arial" panose="020B0604020202020204" pitchFamily="34" charset="0"/>
              <a:buChar char="•"/>
            </a:pPr>
            <a:r>
              <a:rPr lang="es-ES" sz="1800" dirty="0" err="1">
                <a:solidFill>
                  <a:schemeClr val="dk1"/>
                </a:solidFill>
                <a:latin typeface="+mn-lt"/>
                <a:ea typeface="Calibri"/>
                <a:cs typeface="Calibri"/>
                <a:sym typeface="Calibri"/>
              </a:rPr>
              <a:t>Metiletilcetona</a:t>
            </a:r>
            <a:endParaRPr lang="es-ES" sz="1800" dirty="0">
              <a:solidFill>
                <a:schemeClr val="dk1"/>
              </a:solidFill>
              <a:latin typeface="+mn-lt"/>
              <a:ea typeface="Calibri"/>
              <a:cs typeface="Calibri"/>
              <a:sym typeface="Calibri"/>
            </a:endParaRPr>
          </a:p>
          <a:p>
            <a:pPr marL="285750" indent="-285750">
              <a:buFont typeface="Arial" panose="020B0604020202020204" pitchFamily="34" charset="0"/>
              <a:buChar char="•"/>
            </a:pPr>
            <a:r>
              <a:rPr lang="es-ES" sz="1800" dirty="0" err="1">
                <a:solidFill>
                  <a:schemeClr val="dk1"/>
                </a:solidFill>
                <a:latin typeface="+mn-lt"/>
                <a:ea typeface="Calibri"/>
                <a:cs typeface="Calibri"/>
                <a:sym typeface="Calibri"/>
              </a:rPr>
              <a:t>Ciclohexanona</a:t>
            </a:r>
            <a:endParaRPr lang="es-ES" sz="1800" dirty="0">
              <a:solidFill>
                <a:schemeClr val="dk1"/>
              </a:solidFill>
              <a:latin typeface="+mn-lt"/>
              <a:ea typeface="Calibri"/>
              <a:cs typeface="Calibri"/>
              <a:sym typeface="Calibri"/>
            </a:endParaRP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Acetona</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PVC (</a:t>
            </a:r>
            <a:r>
              <a:rPr lang="es-ES" sz="1800" dirty="0" err="1">
                <a:solidFill>
                  <a:schemeClr val="dk1"/>
                </a:solidFill>
                <a:latin typeface="+mn-lt"/>
                <a:ea typeface="Calibri"/>
                <a:cs typeface="Calibri"/>
                <a:sym typeface="Calibri"/>
              </a:rPr>
              <a:t>cloroetileno</a:t>
            </a:r>
            <a:r>
              <a:rPr lang="es-ES" sz="1800" dirty="0">
                <a:solidFill>
                  <a:schemeClr val="dk1"/>
                </a:solidFill>
                <a:latin typeface="+mn-lt"/>
                <a:ea typeface="Calibri"/>
                <a:cs typeface="Calibri"/>
                <a:sym typeface="Calibri"/>
              </a:rPr>
              <a:t>, polímero)</a:t>
            </a:r>
          </a:p>
          <a:p>
            <a:endParaRPr lang="es-ES" sz="1800" dirty="0">
              <a:solidFill>
                <a:schemeClr val="dk1"/>
              </a:solidFill>
              <a:latin typeface="+mn-lt"/>
              <a:ea typeface="Calibri"/>
              <a:cs typeface="Calibri"/>
              <a:sym typeface="Calibri"/>
            </a:endParaRPr>
          </a:p>
          <a:p>
            <a:r>
              <a:rPr lang="es-ES" sz="1800" dirty="0">
                <a:solidFill>
                  <a:schemeClr val="dk1"/>
                </a:solidFill>
                <a:latin typeface="+mn-lt"/>
                <a:ea typeface="Calibri"/>
                <a:cs typeface="Calibri"/>
                <a:sym typeface="Calibri"/>
              </a:rPr>
              <a:t>Los fabricantes e importadores deben considerar la amplia gama de literatura científica disponible y otra evidencia sobre los potenciales peligros para la salud al clasificar estos productos químicos.</a:t>
            </a:r>
            <a:endParaRPr sz="1800" b="0" i="0" u="none" strike="noStrike" cap="none" dirty="0">
              <a:solidFill>
                <a:schemeClr val="dk1"/>
              </a:solidFill>
              <a:latin typeface="+mn-lt"/>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3" name="Picture 2">
            <a:extLst>
              <a:ext uri="{FF2B5EF4-FFF2-40B4-BE49-F238E27FC236}">
                <a16:creationId xmlns:a16="http://schemas.microsoft.com/office/drawing/2014/main" id="{506201A6-6F2B-4347-A7D3-C2BBE95DBFFC}"/>
              </a:ext>
            </a:extLst>
          </p:cNvPr>
          <p:cNvPicPr>
            <a:picLocks noChangeAspect="1"/>
          </p:cNvPicPr>
          <p:nvPr/>
        </p:nvPicPr>
        <p:blipFill>
          <a:blip r:embed="rId4"/>
          <a:stretch>
            <a:fillRect/>
          </a:stretch>
        </p:blipFill>
        <p:spPr>
          <a:xfrm>
            <a:off x="0" y="11745"/>
            <a:ext cx="5416503" cy="5818276"/>
          </a:xfrm>
          <a:prstGeom prst="rect">
            <a:avLst/>
          </a:prstGeom>
        </p:spPr>
      </p:pic>
      <p:sp>
        <p:nvSpPr>
          <p:cNvPr id="7" name="Google Shape;102;p2">
            <a:extLst>
              <a:ext uri="{FF2B5EF4-FFF2-40B4-BE49-F238E27FC236}">
                <a16:creationId xmlns:a16="http://schemas.microsoft.com/office/drawing/2014/main" id="{B49D1BE3-F97A-49E5-AD55-FD1A127AEB39}"/>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58050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5816937"/>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Peligros</a:t>
            </a:r>
            <a:r>
              <a:rPr lang="en-US" sz="3600" u="sng" dirty="0">
                <a:solidFill>
                  <a:schemeClr val="dk1"/>
                </a:solidFill>
                <a:latin typeface="+mj-lt"/>
                <a:ea typeface="Calibri"/>
                <a:cs typeface="Calibri"/>
                <a:sym typeface="Calibri"/>
              </a:rPr>
              <a:t> para la </a:t>
            </a:r>
            <a:r>
              <a:rPr lang="en-US" sz="3600" u="sng" dirty="0" err="1">
                <a:solidFill>
                  <a:schemeClr val="dk1"/>
                </a:solidFill>
                <a:latin typeface="+mj-lt"/>
                <a:ea typeface="Calibri"/>
                <a:cs typeface="Calibri"/>
                <a:sym typeface="Calibri"/>
              </a:rPr>
              <a:t>salud</a:t>
            </a:r>
            <a:endParaRPr lang="en-US" sz="1050" dirty="0"/>
          </a:p>
          <a:p>
            <a:endParaRPr lang="en-US" sz="1000" dirty="0">
              <a:solidFill>
                <a:schemeClr val="dk1"/>
              </a:solidFill>
              <a:latin typeface="+mn-lt"/>
              <a:ea typeface="Calibri"/>
              <a:cs typeface="Calibri"/>
              <a:sym typeface="Calibri"/>
            </a:endParaRPr>
          </a:p>
          <a:p>
            <a:r>
              <a:rPr lang="es-ES" sz="1800" dirty="0">
                <a:solidFill>
                  <a:schemeClr val="dk1"/>
                </a:solidFill>
                <a:latin typeface="+mn-lt"/>
                <a:ea typeface="Calibri"/>
                <a:cs typeface="Calibri"/>
                <a:sym typeface="Calibri"/>
              </a:rPr>
              <a:t>Luego de identificar los productos químicos peligrosos del cemento para PVC </a:t>
            </a:r>
            <a:r>
              <a:rPr lang="es-ES" sz="1800" dirty="0" err="1">
                <a:solidFill>
                  <a:schemeClr val="dk1"/>
                </a:solidFill>
                <a:latin typeface="+mn-lt"/>
                <a:ea typeface="Calibri"/>
                <a:cs typeface="Calibri"/>
                <a:sym typeface="Calibri"/>
              </a:rPr>
              <a:t>Oatey</a:t>
            </a:r>
            <a:r>
              <a:rPr lang="es-ES" sz="1800" dirty="0">
                <a:solidFill>
                  <a:schemeClr val="dk1"/>
                </a:solidFill>
                <a:latin typeface="+mn-lt"/>
                <a:ea typeface="Calibri"/>
                <a:cs typeface="Calibri"/>
                <a:sym typeface="Calibri"/>
              </a:rPr>
              <a:t>, el fabricante o importador clasifica los efectos en la salud por medio del Apéndice A de la Norma de Comunicación de Riesgos.  </a:t>
            </a:r>
          </a:p>
          <a:p>
            <a:endParaRPr lang="es-ES" sz="1000" dirty="0">
              <a:solidFill>
                <a:schemeClr val="dk1"/>
              </a:solidFill>
              <a:latin typeface="+mn-lt"/>
              <a:ea typeface="Calibri"/>
              <a:cs typeface="Calibri"/>
              <a:sym typeface="Calibri"/>
            </a:endParaRPr>
          </a:p>
          <a:p>
            <a:r>
              <a:rPr lang="es-ES" sz="1800" dirty="0">
                <a:solidFill>
                  <a:schemeClr val="dk1"/>
                </a:solidFill>
                <a:latin typeface="+mn-lt"/>
                <a:ea typeface="Calibri"/>
                <a:cs typeface="Calibri"/>
                <a:sym typeface="Calibri"/>
              </a:rPr>
              <a:t>Estos son los peligros para la salud clasificados para el cemento para PVC </a:t>
            </a:r>
            <a:r>
              <a:rPr lang="es-ES" sz="1800" dirty="0" err="1">
                <a:solidFill>
                  <a:schemeClr val="dk1"/>
                </a:solidFill>
                <a:latin typeface="+mn-lt"/>
                <a:ea typeface="Calibri"/>
                <a:cs typeface="Calibri"/>
                <a:sym typeface="Calibri"/>
              </a:rPr>
              <a:t>Oatey</a:t>
            </a:r>
            <a:r>
              <a:rPr lang="es-ES" sz="1800" dirty="0">
                <a:solidFill>
                  <a:schemeClr val="dk1"/>
                </a:solidFill>
                <a:latin typeface="+mn-lt"/>
                <a:ea typeface="Calibri"/>
                <a:cs typeface="Calibri"/>
                <a:sym typeface="Calibri"/>
              </a:rPr>
              <a:t>:</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Toxicidad oral aguda</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Toxicidad dérmica aguda</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Toxicidad por inhalación aguda</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Daño o irritación ocular</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Carcinogenicidad</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Toxicidad específica en determinados órganos de exposición única</a:t>
            </a:r>
          </a:p>
          <a:p>
            <a:endParaRPr lang="es-ES" sz="1000" dirty="0">
              <a:solidFill>
                <a:schemeClr val="dk1"/>
              </a:solidFill>
              <a:latin typeface="+mn-lt"/>
              <a:ea typeface="Calibri"/>
              <a:cs typeface="Calibri"/>
              <a:sym typeface="Calibri"/>
            </a:endParaRPr>
          </a:p>
          <a:p>
            <a:r>
              <a:rPr lang="es-ES" sz="1800" dirty="0">
                <a:solidFill>
                  <a:schemeClr val="dk1"/>
                </a:solidFill>
                <a:latin typeface="+mn-lt"/>
                <a:ea typeface="Calibri"/>
                <a:cs typeface="Calibri"/>
                <a:sym typeface="Calibri"/>
              </a:rPr>
              <a:t>Notará que este producto puede ser tóxico por vía oral, cutánea y nasal.  También puede dañar los ojos y órganos específicos.  Además, tenga en cuenta que el cáncer puede ser un problema.</a:t>
            </a:r>
            <a:endParaRPr sz="1800" b="0" i="0" u="none" strike="noStrike" cap="none" dirty="0">
              <a:solidFill>
                <a:schemeClr val="dk1"/>
              </a:solidFill>
              <a:latin typeface="+mn-lt"/>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3" name="Picture 2">
            <a:extLst>
              <a:ext uri="{FF2B5EF4-FFF2-40B4-BE49-F238E27FC236}">
                <a16:creationId xmlns:a16="http://schemas.microsoft.com/office/drawing/2014/main" id="{506201A6-6F2B-4347-A7D3-C2BBE95DBFFC}"/>
              </a:ext>
            </a:extLst>
          </p:cNvPr>
          <p:cNvPicPr>
            <a:picLocks noChangeAspect="1"/>
          </p:cNvPicPr>
          <p:nvPr/>
        </p:nvPicPr>
        <p:blipFill>
          <a:blip r:embed="rId4"/>
          <a:stretch>
            <a:fillRect/>
          </a:stretch>
        </p:blipFill>
        <p:spPr>
          <a:xfrm>
            <a:off x="0" y="11745"/>
            <a:ext cx="5416503" cy="5818276"/>
          </a:xfrm>
          <a:prstGeom prst="rect">
            <a:avLst/>
          </a:prstGeom>
        </p:spPr>
      </p:pic>
      <p:sp>
        <p:nvSpPr>
          <p:cNvPr id="7" name="Google Shape;102;p2">
            <a:extLst>
              <a:ext uri="{FF2B5EF4-FFF2-40B4-BE49-F238E27FC236}">
                <a16:creationId xmlns:a16="http://schemas.microsoft.com/office/drawing/2014/main" id="{8FAC90F7-E7BD-4A2C-A8CF-6DD98FD37A39}"/>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66196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2192868"/>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Peligros</a:t>
            </a:r>
            <a:r>
              <a:rPr lang="en-US" sz="3600" u="sng" dirty="0">
                <a:solidFill>
                  <a:schemeClr val="dk1"/>
                </a:solidFill>
                <a:latin typeface="+mj-lt"/>
                <a:ea typeface="Calibri"/>
                <a:cs typeface="Calibri"/>
                <a:sym typeface="Calibri"/>
              </a:rPr>
              <a:t> para la </a:t>
            </a:r>
            <a:r>
              <a:rPr lang="en-US" sz="3600" u="sng" dirty="0" err="1">
                <a:solidFill>
                  <a:schemeClr val="dk1"/>
                </a:solidFill>
                <a:latin typeface="+mj-lt"/>
                <a:ea typeface="Calibri"/>
                <a:cs typeface="Calibri"/>
                <a:sym typeface="Calibri"/>
              </a:rPr>
              <a:t>salud</a:t>
            </a:r>
            <a:endParaRPr lang="en-US" sz="3600" u="sng" dirty="0">
              <a:solidFill>
                <a:schemeClr val="dk1"/>
              </a:solidFill>
              <a:latin typeface="+mj-lt"/>
              <a:ea typeface="Calibri"/>
              <a:cs typeface="Calibri"/>
              <a:sym typeface="Calibri"/>
            </a:endParaRPr>
          </a:p>
          <a:p>
            <a:endParaRPr lang="en-US" sz="1050" dirty="0"/>
          </a:p>
          <a:p>
            <a:r>
              <a:rPr lang="es-ES" sz="1600" dirty="0">
                <a:solidFill>
                  <a:schemeClr val="dk1"/>
                </a:solidFill>
                <a:latin typeface="+mn-lt"/>
                <a:ea typeface="Calibri"/>
                <a:cs typeface="Calibri"/>
                <a:sym typeface="Calibri"/>
              </a:rPr>
              <a:t>Luego de que el producto químico haya sido clasificado, el fabricante categoriza los peligros. La categorización identifica el grado, o gravedad, del peligro.</a:t>
            </a:r>
          </a:p>
          <a:p>
            <a:endParaRPr lang="es-ES" sz="1000" dirty="0">
              <a:solidFill>
                <a:schemeClr val="dk1"/>
              </a:solidFill>
              <a:latin typeface="+mn-lt"/>
              <a:ea typeface="Calibri"/>
              <a:cs typeface="Calibri"/>
              <a:sym typeface="Calibri"/>
            </a:endParaRPr>
          </a:p>
          <a:p>
            <a:r>
              <a:rPr lang="es-ES" sz="1600" dirty="0">
                <a:solidFill>
                  <a:schemeClr val="dk1"/>
                </a:solidFill>
                <a:latin typeface="+mn-lt"/>
                <a:ea typeface="Calibri"/>
                <a:cs typeface="Calibri"/>
                <a:sym typeface="Calibri"/>
              </a:rPr>
              <a:t>Estas son las clases y categorías del cemento para PVC </a:t>
            </a:r>
            <a:r>
              <a:rPr lang="es-ES" sz="1600" dirty="0" err="1">
                <a:solidFill>
                  <a:schemeClr val="dk1"/>
                </a:solidFill>
                <a:latin typeface="+mn-lt"/>
                <a:ea typeface="Calibri"/>
                <a:cs typeface="Calibri"/>
                <a:sym typeface="Calibri"/>
              </a:rPr>
              <a:t>Oatey</a:t>
            </a:r>
            <a:r>
              <a:rPr lang="es-ES" sz="1600" dirty="0">
                <a:solidFill>
                  <a:schemeClr val="dk1"/>
                </a:solidFill>
                <a:latin typeface="+mn-lt"/>
                <a:ea typeface="Calibri"/>
                <a:cs typeface="Calibri"/>
                <a:sym typeface="Calibri"/>
              </a:rPr>
              <a:t>:</a:t>
            </a:r>
          </a:p>
          <a:p>
            <a:r>
              <a:rPr lang="es-ES" sz="1600" dirty="0">
                <a:solidFill>
                  <a:schemeClr val="dk1"/>
                </a:solidFill>
                <a:latin typeface="+mn-lt"/>
                <a:ea typeface="Calibri"/>
                <a:cs typeface="Calibri"/>
                <a:sym typeface="Calibri"/>
              </a:rPr>
              <a:t>Peligros para la salud </a:t>
            </a:r>
            <a:r>
              <a:rPr lang="en-US" sz="1600" dirty="0">
                <a:solidFill>
                  <a:schemeClr val="dk1"/>
                </a:solidFill>
                <a:latin typeface="+mn-lt"/>
                <a:ea typeface="Calibri"/>
                <a:cs typeface="Calibri"/>
                <a:sym typeface="Calibri"/>
              </a:rPr>
              <a:t>:</a:t>
            </a:r>
            <a:endParaRPr sz="1600" b="0" i="0" u="none" strike="noStrike" cap="none" dirty="0">
              <a:solidFill>
                <a:schemeClr val="dk1"/>
              </a:solidFill>
              <a:latin typeface="+mn-lt"/>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3" name="Picture 2">
            <a:extLst>
              <a:ext uri="{FF2B5EF4-FFF2-40B4-BE49-F238E27FC236}">
                <a16:creationId xmlns:a16="http://schemas.microsoft.com/office/drawing/2014/main" id="{506201A6-6F2B-4347-A7D3-C2BBE95DBFFC}"/>
              </a:ext>
            </a:extLst>
          </p:cNvPr>
          <p:cNvPicPr>
            <a:picLocks noChangeAspect="1"/>
          </p:cNvPicPr>
          <p:nvPr/>
        </p:nvPicPr>
        <p:blipFill>
          <a:blip r:embed="rId4"/>
          <a:stretch>
            <a:fillRect/>
          </a:stretch>
        </p:blipFill>
        <p:spPr>
          <a:xfrm>
            <a:off x="0" y="11745"/>
            <a:ext cx="5416503" cy="5818276"/>
          </a:xfrm>
          <a:prstGeom prst="rect">
            <a:avLst/>
          </a:prstGeom>
        </p:spPr>
      </p:pic>
      <p:graphicFrame>
        <p:nvGraphicFramePr>
          <p:cNvPr id="2" name="Table 1">
            <a:extLst>
              <a:ext uri="{FF2B5EF4-FFF2-40B4-BE49-F238E27FC236}">
                <a16:creationId xmlns:a16="http://schemas.microsoft.com/office/drawing/2014/main" id="{2CD93DB4-EEA4-4EC9-89EE-A6C8FF1FBD02}"/>
              </a:ext>
            </a:extLst>
          </p:cNvPr>
          <p:cNvGraphicFramePr>
            <a:graphicFrameLocks noGrp="1"/>
          </p:cNvGraphicFramePr>
          <p:nvPr>
            <p:extLst>
              <p:ext uri="{D42A27DB-BD31-4B8C-83A1-F6EECF244321}">
                <p14:modId xmlns:p14="http://schemas.microsoft.com/office/powerpoint/2010/main" val="2828578135"/>
              </p:ext>
            </p:extLst>
          </p:nvPr>
        </p:nvGraphicFramePr>
        <p:xfrm>
          <a:off x="5996255" y="2196951"/>
          <a:ext cx="5544589" cy="3684360"/>
        </p:xfrm>
        <a:graphic>
          <a:graphicData uri="http://schemas.openxmlformats.org/drawingml/2006/table">
            <a:tbl>
              <a:tblPr firstRow="1" bandRow="1">
                <a:tableStyleId>{5C22544A-7EE6-4342-B048-85BDC9FD1C3A}</a:tableStyleId>
              </a:tblPr>
              <a:tblGrid>
                <a:gridCol w="3729644">
                  <a:extLst>
                    <a:ext uri="{9D8B030D-6E8A-4147-A177-3AD203B41FA5}">
                      <a16:colId xmlns:a16="http://schemas.microsoft.com/office/drawing/2014/main" val="3217855282"/>
                    </a:ext>
                  </a:extLst>
                </a:gridCol>
                <a:gridCol w="1814945">
                  <a:extLst>
                    <a:ext uri="{9D8B030D-6E8A-4147-A177-3AD203B41FA5}">
                      <a16:colId xmlns:a16="http://schemas.microsoft.com/office/drawing/2014/main" val="3446010871"/>
                    </a:ext>
                  </a:extLst>
                </a:gridCol>
              </a:tblGrid>
              <a:tr h="418639">
                <a:tc>
                  <a:txBody>
                    <a:bodyPr/>
                    <a:lstStyle/>
                    <a:p>
                      <a:r>
                        <a:rPr lang="en-US" sz="2300" dirty="0" err="1"/>
                        <a:t>Clase</a:t>
                      </a:r>
                      <a:endParaRPr lang="en-US" sz="2300" dirty="0"/>
                    </a:p>
                  </a:txBody>
                  <a:tcPr/>
                </a:tc>
                <a:tc>
                  <a:txBody>
                    <a:bodyPr/>
                    <a:lstStyle/>
                    <a:p>
                      <a:pPr algn="ctr"/>
                      <a:r>
                        <a:rPr lang="en-US" sz="2300" dirty="0" err="1"/>
                        <a:t>Categoria</a:t>
                      </a:r>
                      <a:endParaRPr lang="en-US" sz="2300" dirty="0"/>
                    </a:p>
                  </a:txBody>
                  <a:tcPr/>
                </a:tc>
                <a:extLst>
                  <a:ext uri="{0D108BD9-81ED-4DB2-BD59-A6C34878D82A}">
                    <a16:rowId xmlns:a16="http://schemas.microsoft.com/office/drawing/2014/main" val="4086280430"/>
                  </a:ext>
                </a:extLst>
              </a:tr>
              <a:tr h="447312">
                <a:tc>
                  <a:txBody>
                    <a:bodyPr/>
                    <a:lstStyle/>
                    <a:p>
                      <a:r>
                        <a:rPr lang="en-US" sz="2000" dirty="0" err="1"/>
                        <a:t>Toxicidad</a:t>
                      </a:r>
                      <a:r>
                        <a:rPr lang="en-US" sz="2000" dirty="0"/>
                        <a:t> oral </a:t>
                      </a:r>
                      <a:r>
                        <a:rPr lang="en-US" sz="2000" dirty="0" err="1"/>
                        <a:t>aguda</a:t>
                      </a:r>
                      <a:endParaRPr lang="en-US" sz="2000" dirty="0"/>
                    </a:p>
                  </a:txBody>
                  <a:tcPr anchor="ctr"/>
                </a:tc>
                <a:tc>
                  <a:txBody>
                    <a:bodyPr/>
                    <a:lstStyle/>
                    <a:p>
                      <a:pPr algn="ctr"/>
                      <a:r>
                        <a:rPr lang="en-US" sz="2000" dirty="0"/>
                        <a:t>4</a:t>
                      </a:r>
                    </a:p>
                  </a:txBody>
                  <a:tcPr anchor="ctr"/>
                </a:tc>
                <a:extLst>
                  <a:ext uri="{0D108BD9-81ED-4DB2-BD59-A6C34878D82A}">
                    <a16:rowId xmlns:a16="http://schemas.microsoft.com/office/drawing/2014/main" val="2193677701"/>
                  </a:ext>
                </a:extLst>
              </a:tr>
              <a:tr h="447312">
                <a:tc>
                  <a:txBody>
                    <a:bodyPr/>
                    <a:lstStyle/>
                    <a:p>
                      <a:r>
                        <a:rPr lang="en-US" sz="2000" dirty="0" err="1"/>
                        <a:t>Toxicidad</a:t>
                      </a:r>
                      <a:r>
                        <a:rPr lang="en-US" sz="2000" dirty="0"/>
                        <a:t> </a:t>
                      </a:r>
                      <a:r>
                        <a:rPr lang="en-US" sz="2000" dirty="0" err="1"/>
                        <a:t>dérmica</a:t>
                      </a:r>
                      <a:r>
                        <a:rPr lang="en-US" sz="2000" dirty="0"/>
                        <a:t> </a:t>
                      </a:r>
                      <a:r>
                        <a:rPr lang="en-US" sz="2000" dirty="0" err="1"/>
                        <a:t>aguda</a:t>
                      </a:r>
                      <a:endParaRPr lang="en-US" sz="2000" dirty="0"/>
                    </a:p>
                  </a:txBody>
                  <a:tcPr anchor="ctr"/>
                </a:tc>
                <a:tc>
                  <a:txBody>
                    <a:bodyPr/>
                    <a:lstStyle/>
                    <a:p>
                      <a:pPr algn="ctr"/>
                      <a:r>
                        <a:rPr lang="en-US" sz="2000" dirty="0"/>
                        <a:t>4</a:t>
                      </a:r>
                    </a:p>
                  </a:txBody>
                  <a:tcPr anchor="ctr"/>
                </a:tc>
                <a:extLst>
                  <a:ext uri="{0D108BD9-81ED-4DB2-BD59-A6C34878D82A}">
                    <a16:rowId xmlns:a16="http://schemas.microsoft.com/office/drawing/2014/main" val="3707500675"/>
                  </a:ext>
                </a:extLst>
              </a:tr>
              <a:tr h="447312">
                <a:tc>
                  <a:txBody>
                    <a:bodyPr/>
                    <a:lstStyle/>
                    <a:p>
                      <a:r>
                        <a:rPr lang="en-US" sz="2000" dirty="0" err="1"/>
                        <a:t>Toxicidad</a:t>
                      </a:r>
                      <a:r>
                        <a:rPr lang="en-US" sz="2000" dirty="0"/>
                        <a:t> por </a:t>
                      </a:r>
                      <a:r>
                        <a:rPr lang="en-US" sz="2000" dirty="0" err="1"/>
                        <a:t>inhalación</a:t>
                      </a:r>
                      <a:r>
                        <a:rPr lang="en-US" sz="2000" dirty="0"/>
                        <a:t> </a:t>
                      </a:r>
                      <a:r>
                        <a:rPr lang="en-US" sz="2000" dirty="0" err="1"/>
                        <a:t>aguda</a:t>
                      </a:r>
                      <a:endParaRPr lang="en-US" sz="2000" dirty="0"/>
                    </a:p>
                  </a:txBody>
                  <a:tcPr anchor="ctr"/>
                </a:tc>
                <a:tc>
                  <a:txBody>
                    <a:bodyPr/>
                    <a:lstStyle/>
                    <a:p>
                      <a:pPr algn="ctr"/>
                      <a:r>
                        <a:rPr lang="en-US" sz="2000" dirty="0"/>
                        <a:t>4</a:t>
                      </a:r>
                    </a:p>
                  </a:txBody>
                  <a:tcPr anchor="ctr"/>
                </a:tc>
                <a:extLst>
                  <a:ext uri="{0D108BD9-81ED-4DB2-BD59-A6C34878D82A}">
                    <a16:rowId xmlns:a16="http://schemas.microsoft.com/office/drawing/2014/main" val="4237448472"/>
                  </a:ext>
                </a:extLst>
              </a:tr>
              <a:tr h="447312">
                <a:tc>
                  <a:txBody>
                    <a:bodyPr/>
                    <a:lstStyle/>
                    <a:p>
                      <a:r>
                        <a:rPr lang="en-US" sz="2000" dirty="0" err="1"/>
                        <a:t>Daño</a:t>
                      </a:r>
                      <a:r>
                        <a:rPr lang="en-US" sz="2000" dirty="0"/>
                        <a:t> o </a:t>
                      </a:r>
                      <a:r>
                        <a:rPr lang="en-US" sz="2000" dirty="0" err="1"/>
                        <a:t>irritación</a:t>
                      </a:r>
                      <a:r>
                        <a:rPr lang="en-US" sz="2000" dirty="0"/>
                        <a:t> ocular</a:t>
                      </a:r>
                    </a:p>
                  </a:txBody>
                  <a:tcPr anchor="ctr"/>
                </a:tc>
                <a:tc>
                  <a:txBody>
                    <a:bodyPr/>
                    <a:lstStyle/>
                    <a:p>
                      <a:pPr algn="ctr"/>
                      <a:r>
                        <a:rPr lang="en-US" sz="2000" dirty="0"/>
                        <a:t>2A</a:t>
                      </a:r>
                    </a:p>
                  </a:txBody>
                  <a:tcPr anchor="ctr"/>
                </a:tc>
                <a:extLst>
                  <a:ext uri="{0D108BD9-81ED-4DB2-BD59-A6C34878D82A}">
                    <a16:rowId xmlns:a16="http://schemas.microsoft.com/office/drawing/2014/main" val="2530958493"/>
                  </a:ext>
                </a:extLst>
              </a:tr>
              <a:tr h="447312">
                <a:tc>
                  <a:txBody>
                    <a:bodyPr/>
                    <a:lstStyle/>
                    <a:p>
                      <a:r>
                        <a:rPr lang="en-US" sz="2000" dirty="0" err="1"/>
                        <a:t>Carcinogenicidad</a:t>
                      </a:r>
                      <a:endParaRPr lang="en-US" sz="2000" dirty="0"/>
                    </a:p>
                  </a:txBody>
                  <a:tcPr anchor="ctr"/>
                </a:tc>
                <a:tc>
                  <a:txBody>
                    <a:bodyPr/>
                    <a:lstStyle/>
                    <a:p>
                      <a:pPr algn="ctr"/>
                      <a:r>
                        <a:rPr lang="en-US" sz="2000" dirty="0"/>
                        <a:t>2</a:t>
                      </a:r>
                    </a:p>
                  </a:txBody>
                  <a:tcPr anchor="ctr"/>
                </a:tc>
                <a:extLst>
                  <a:ext uri="{0D108BD9-81ED-4DB2-BD59-A6C34878D82A}">
                    <a16:rowId xmlns:a16="http://schemas.microsoft.com/office/drawing/2014/main" val="1604437660"/>
                  </a:ext>
                </a:extLst>
              </a:tr>
              <a:tr h="791400">
                <a:tc>
                  <a:txBody>
                    <a:bodyPr/>
                    <a:lstStyle/>
                    <a:p>
                      <a:r>
                        <a:rPr lang="en-US" sz="2000" dirty="0" err="1"/>
                        <a:t>Toxicidad</a:t>
                      </a:r>
                      <a:r>
                        <a:rPr lang="en-US" sz="2000" dirty="0"/>
                        <a:t> </a:t>
                      </a:r>
                      <a:r>
                        <a:rPr lang="en-US" sz="2000" i="0" dirty="0" err="1"/>
                        <a:t>específica</a:t>
                      </a:r>
                      <a:r>
                        <a:rPr lang="en-US" sz="2000" dirty="0"/>
                        <a:t> </a:t>
                      </a:r>
                      <a:r>
                        <a:rPr lang="en-US" sz="2000" dirty="0" err="1"/>
                        <a:t>en</a:t>
                      </a:r>
                      <a:r>
                        <a:rPr lang="en-US" sz="2000" dirty="0"/>
                        <a:t> </a:t>
                      </a:r>
                      <a:r>
                        <a:rPr lang="en-US" sz="2000" dirty="0" err="1"/>
                        <a:t>determinados</a:t>
                      </a:r>
                      <a:r>
                        <a:rPr lang="en-US" sz="2000" dirty="0"/>
                        <a:t> </a:t>
                      </a:r>
                      <a:r>
                        <a:rPr lang="en-US" sz="2000" dirty="0" err="1"/>
                        <a:t>órganos</a:t>
                      </a:r>
                      <a:r>
                        <a:rPr lang="en-US" sz="2000" dirty="0"/>
                        <a:t> de </a:t>
                      </a:r>
                      <a:r>
                        <a:rPr lang="en-US" sz="2000" dirty="0" err="1"/>
                        <a:t>exposición</a:t>
                      </a:r>
                      <a:r>
                        <a:rPr lang="en-US" sz="2000" dirty="0"/>
                        <a:t> </a:t>
                      </a:r>
                      <a:r>
                        <a:rPr lang="en-US" sz="2000" dirty="0" err="1"/>
                        <a:t>única</a:t>
                      </a:r>
                      <a:endParaRPr lang="en-US" sz="2000" dirty="0"/>
                    </a:p>
                  </a:txBody>
                  <a:tcPr anchor="ctr"/>
                </a:tc>
                <a:tc>
                  <a:txBody>
                    <a:bodyPr/>
                    <a:lstStyle/>
                    <a:p>
                      <a:pPr algn="ctr"/>
                      <a:r>
                        <a:rPr lang="en-US" sz="2000" dirty="0"/>
                        <a:t>3</a:t>
                      </a:r>
                    </a:p>
                  </a:txBody>
                  <a:tcPr anchor="ctr"/>
                </a:tc>
                <a:extLst>
                  <a:ext uri="{0D108BD9-81ED-4DB2-BD59-A6C34878D82A}">
                    <a16:rowId xmlns:a16="http://schemas.microsoft.com/office/drawing/2014/main" val="3275272041"/>
                  </a:ext>
                </a:extLst>
              </a:tr>
            </a:tbl>
          </a:graphicData>
        </a:graphic>
      </p:graphicFrame>
      <p:sp>
        <p:nvSpPr>
          <p:cNvPr id="9" name="Google Shape;102;p2">
            <a:extLst>
              <a:ext uri="{FF2B5EF4-FFF2-40B4-BE49-F238E27FC236}">
                <a16:creationId xmlns:a16="http://schemas.microsoft.com/office/drawing/2014/main" id="{FF148B72-AB8F-4DB2-AB0E-8CB45C68E157}"/>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15705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2231340"/>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Peligros</a:t>
            </a:r>
            <a:r>
              <a:rPr lang="en-US" sz="3600" u="sng" dirty="0">
                <a:solidFill>
                  <a:schemeClr val="dk1"/>
                </a:solidFill>
                <a:latin typeface="+mj-lt"/>
                <a:ea typeface="Calibri"/>
                <a:cs typeface="Calibri"/>
                <a:sym typeface="Calibri"/>
              </a:rPr>
              <a:t> para la </a:t>
            </a:r>
            <a:r>
              <a:rPr lang="en-US" sz="3600" u="sng" dirty="0" err="1">
                <a:solidFill>
                  <a:schemeClr val="dk1"/>
                </a:solidFill>
                <a:latin typeface="+mj-lt"/>
                <a:ea typeface="Calibri"/>
                <a:cs typeface="Calibri"/>
                <a:sym typeface="Calibri"/>
              </a:rPr>
              <a:t>salud</a:t>
            </a:r>
            <a:endParaRPr lang="en-US" dirty="0"/>
          </a:p>
          <a:p>
            <a:endParaRPr lang="en-US" sz="900" dirty="0"/>
          </a:p>
          <a:p>
            <a:r>
              <a:rPr lang="es-ES" sz="1600" dirty="0">
                <a:solidFill>
                  <a:schemeClr val="dk1"/>
                </a:solidFill>
                <a:latin typeface="+mn-lt"/>
                <a:ea typeface="Calibri"/>
                <a:cs typeface="Calibri"/>
                <a:sym typeface="Calibri"/>
              </a:rPr>
              <a:t>El rango de categorías del GHS se extiende de 1 (más alta) a 4 (más baja).</a:t>
            </a:r>
          </a:p>
          <a:p>
            <a:endParaRPr lang="es-ES" sz="1000" dirty="0">
              <a:solidFill>
                <a:schemeClr val="dk1"/>
              </a:solidFill>
              <a:latin typeface="+mn-lt"/>
              <a:ea typeface="Calibri"/>
              <a:cs typeface="Calibri"/>
              <a:sym typeface="Calibri"/>
            </a:endParaRPr>
          </a:p>
          <a:p>
            <a:r>
              <a:rPr lang="es-ES" sz="1600" dirty="0">
                <a:solidFill>
                  <a:schemeClr val="dk1"/>
                </a:solidFill>
                <a:latin typeface="+mn-lt"/>
                <a:ea typeface="Calibri"/>
                <a:cs typeface="Calibri"/>
                <a:sym typeface="Calibri"/>
              </a:rPr>
              <a:t>El paso de categorización es importante porque también determina qué pictograma(s) y palabra de advertencia ("peligro" o "atención") se incluirá en la etiqueta y la hoja de datos de seguridad.</a:t>
            </a:r>
            <a:endParaRPr sz="1600" b="0" i="0" u="none" strike="noStrike" cap="none" dirty="0">
              <a:solidFill>
                <a:schemeClr val="dk1"/>
              </a:solidFill>
              <a:latin typeface="+mn-lt"/>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3" name="Picture 2">
            <a:extLst>
              <a:ext uri="{FF2B5EF4-FFF2-40B4-BE49-F238E27FC236}">
                <a16:creationId xmlns:a16="http://schemas.microsoft.com/office/drawing/2014/main" id="{C223C7C6-F2BD-4252-8FCD-D7344B9DE754}"/>
              </a:ext>
            </a:extLst>
          </p:cNvPr>
          <p:cNvPicPr>
            <a:picLocks noChangeAspect="1"/>
          </p:cNvPicPr>
          <p:nvPr/>
        </p:nvPicPr>
        <p:blipFill>
          <a:blip r:embed="rId4"/>
          <a:stretch>
            <a:fillRect/>
          </a:stretch>
        </p:blipFill>
        <p:spPr>
          <a:xfrm>
            <a:off x="5897881" y="2273385"/>
            <a:ext cx="6005601" cy="3546609"/>
          </a:xfrm>
          <a:prstGeom prst="rect">
            <a:avLst/>
          </a:prstGeom>
        </p:spPr>
      </p:pic>
      <p:sp>
        <p:nvSpPr>
          <p:cNvPr id="9" name="Google Shape;102;p2">
            <a:extLst>
              <a:ext uri="{FF2B5EF4-FFF2-40B4-BE49-F238E27FC236}">
                <a16:creationId xmlns:a16="http://schemas.microsoft.com/office/drawing/2014/main" id="{596FBC78-5B7F-459A-88D7-211628A473F8}"/>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FFDF87A0-98E2-4E3C-ACFB-3A5F04DDD639}"/>
              </a:ext>
            </a:extLst>
          </p:cNvPr>
          <p:cNvPicPr>
            <a:picLocks noChangeAspect="1"/>
          </p:cNvPicPr>
          <p:nvPr/>
        </p:nvPicPr>
        <p:blipFill>
          <a:blip r:embed="rId5"/>
          <a:stretch>
            <a:fillRect/>
          </a:stretch>
        </p:blipFill>
        <p:spPr>
          <a:xfrm>
            <a:off x="0" y="-4041"/>
            <a:ext cx="5509846" cy="5918543"/>
          </a:xfrm>
          <a:prstGeom prst="rect">
            <a:avLst/>
          </a:prstGeom>
        </p:spPr>
      </p:pic>
    </p:spTree>
    <p:extLst>
      <p:ext uri="{BB962C8B-B14F-4D97-AF65-F5344CB8AC3E}">
        <p14:creationId xmlns:p14="http://schemas.microsoft.com/office/powerpoint/2010/main" val="213944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5909270"/>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Peligros</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físicos</a:t>
            </a:r>
            <a:endParaRPr lang="en-US" sz="3600" u="sng" dirty="0">
              <a:solidFill>
                <a:schemeClr val="dk1"/>
              </a:solidFill>
              <a:latin typeface="+mj-lt"/>
              <a:ea typeface="Calibri"/>
              <a:cs typeface="Calibri"/>
              <a:sym typeface="Calibri"/>
            </a:endParaRPr>
          </a:p>
          <a:p>
            <a:endParaRPr lang="en-US" sz="1200" dirty="0"/>
          </a:p>
          <a:p>
            <a:r>
              <a:rPr lang="es-ES" sz="1800" dirty="0">
                <a:solidFill>
                  <a:schemeClr val="dk1"/>
                </a:solidFill>
                <a:latin typeface="+mn-lt"/>
                <a:ea typeface="Calibri"/>
                <a:cs typeface="Calibri"/>
                <a:sym typeface="Calibri"/>
              </a:rPr>
              <a:t>Los productos químicos son un peligro físico cuando se los clasifica por presentar uno de los siguientes efectos nocivos:</a:t>
            </a:r>
          </a:p>
          <a:p>
            <a:endParaRPr lang="es-ES" sz="1000" dirty="0">
              <a:solidFill>
                <a:schemeClr val="dk1"/>
              </a:solidFill>
              <a:latin typeface="+mn-lt"/>
              <a:ea typeface="Calibri"/>
              <a:cs typeface="Calibri"/>
              <a:sym typeface="Calibri"/>
            </a:endParaRP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Explosivo</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Inflamable (aerosoles, gases, líquidos y sólidos)</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Gases comprimidos</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Peróxidos orgánicos</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Oxidantes (gases, líquidos y sólidos)</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Pirofóricos (líquidos y sólidos)</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Sustancias susceptibles de autocalentamiento</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Sustancias autorreactivas</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Sustancias que emiten gases inflamables al entrar en contacto con el agua</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Corrosivos para metales</a:t>
            </a:r>
          </a:p>
          <a:p>
            <a:endParaRPr lang="es-ES" sz="1000" dirty="0">
              <a:solidFill>
                <a:schemeClr val="dk1"/>
              </a:solidFill>
              <a:latin typeface="+mn-lt"/>
              <a:ea typeface="Calibri"/>
              <a:cs typeface="Calibri"/>
              <a:sym typeface="Calibri"/>
            </a:endParaRPr>
          </a:p>
          <a:p>
            <a:r>
              <a:rPr lang="es-ES" sz="1800" dirty="0">
                <a:solidFill>
                  <a:schemeClr val="dk1"/>
                </a:solidFill>
                <a:latin typeface="+mn-lt"/>
                <a:ea typeface="Calibri"/>
                <a:cs typeface="Calibri"/>
                <a:sym typeface="Calibri"/>
              </a:rPr>
              <a:t>Las lesiones por peligros físicos incluyen quemaduras químicas, quemaduras térmicas (calor) y lesiones corporales por explosiones.</a:t>
            </a:r>
            <a:endParaRPr sz="1800" b="0" i="0" u="none" strike="noStrike" cap="none" dirty="0">
              <a:solidFill>
                <a:schemeClr val="dk1"/>
              </a:solidFill>
              <a:latin typeface="+mn-lt"/>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4" name="Picture 3">
            <a:extLst>
              <a:ext uri="{FF2B5EF4-FFF2-40B4-BE49-F238E27FC236}">
                <a16:creationId xmlns:a16="http://schemas.microsoft.com/office/drawing/2014/main" id="{4A92E9AA-11B3-4FA6-850F-228F0DE75524}"/>
              </a:ext>
            </a:extLst>
          </p:cNvPr>
          <p:cNvPicPr>
            <a:picLocks noChangeAspect="1"/>
          </p:cNvPicPr>
          <p:nvPr/>
        </p:nvPicPr>
        <p:blipFill>
          <a:blip r:embed="rId4"/>
          <a:stretch>
            <a:fillRect/>
          </a:stretch>
        </p:blipFill>
        <p:spPr>
          <a:xfrm>
            <a:off x="0" y="0"/>
            <a:ext cx="5511808" cy="5920651"/>
          </a:xfrm>
          <a:prstGeom prst="rect">
            <a:avLst/>
          </a:prstGeom>
        </p:spPr>
      </p:pic>
      <p:sp>
        <p:nvSpPr>
          <p:cNvPr id="7" name="Google Shape;102;p2">
            <a:extLst>
              <a:ext uri="{FF2B5EF4-FFF2-40B4-BE49-F238E27FC236}">
                <a16:creationId xmlns:a16="http://schemas.microsoft.com/office/drawing/2014/main" id="{E949D683-BC2B-413F-A4D0-AD7E3ACBD617}"/>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94897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4493497"/>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ea typeface="Calibri"/>
                <a:cs typeface="Calibri"/>
                <a:sym typeface="Calibri"/>
              </a:rPr>
              <a:t>Peligros</a:t>
            </a:r>
            <a:r>
              <a:rPr lang="en-US" sz="3600" u="sng" dirty="0">
                <a:solidFill>
                  <a:schemeClr val="dk1"/>
                </a:solidFill>
                <a:ea typeface="Calibri"/>
                <a:cs typeface="Calibri"/>
                <a:sym typeface="Calibri"/>
              </a:rPr>
              <a:t> </a:t>
            </a:r>
            <a:r>
              <a:rPr lang="en-US" sz="3600" u="sng" dirty="0" err="1">
                <a:solidFill>
                  <a:schemeClr val="dk1"/>
                </a:solidFill>
                <a:ea typeface="Calibri"/>
                <a:cs typeface="Calibri"/>
                <a:sym typeface="Calibri"/>
              </a:rPr>
              <a:t>físicos</a:t>
            </a:r>
            <a:endParaRPr lang="en-US" sz="3600" u="sng" dirty="0">
              <a:solidFill>
                <a:schemeClr val="dk1"/>
              </a:solidFill>
              <a:ea typeface="Calibri"/>
              <a:cs typeface="Calibri"/>
              <a:sym typeface="Calibri"/>
            </a:endParaRPr>
          </a:p>
          <a:p>
            <a:endParaRPr lang="en-US" sz="1600" dirty="0"/>
          </a:p>
          <a:p>
            <a:r>
              <a:rPr lang="es-ES" sz="1800" dirty="0">
                <a:solidFill>
                  <a:schemeClr val="dk1"/>
                </a:solidFill>
                <a:latin typeface="+mn-lt"/>
                <a:ea typeface="Calibri"/>
                <a:cs typeface="Calibri"/>
                <a:sym typeface="Calibri"/>
              </a:rPr>
              <a:t>Nuevamente, estos son los productos químicos peligrosos del cemento para PVC </a:t>
            </a:r>
            <a:r>
              <a:rPr lang="es-ES" sz="1800" dirty="0" err="1">
                <a:solidFill>
                  <a:schemeClr val="dk1"/>
                </a:solidFill>
                <a:latin typeface="+mn-lt"/>
                <a:ea typeface="Calibri"/>
                <a:cs typeface="Calibri"/>
                <a:sym typeface="Calibri"/>
              </a:rPr>
              <a:t>Oatey</a:t>
            </a:r>
            <a:r>
              <a:rPr lang="es-ES" sz="1800" dirty="0">
                <a:solidFill>
                  <a:schemeClr val="dk1"/>
                </a:solidFill>
                <a:latin typeface="+mn-lt"/>
                <a:ea typeface="Calibri"/>
                <a:cs typeface="Calibri"/>
                <a:sym typeface="Calibri"/>
              </a:rPr>
              <a:t>:</a:t>
            </a:r>
          </a:p>
          <a:p>
            <a:endParaRPr lang="es-ES" sz="1800" dirty="0">
              <a:solidFill>
                <a:schemeClr val="dk1"/>
              </a:solidFill>
              <a:latin typeface="+mn-lt"/>
              <a:ea typeface="Calibri"/>
              <a:cs typeface="Calibri"/>
              <a:sym typeface="Calibri"/>
            </a:endParaRP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Tetrahidrofurano</a:t>
            </a:r>
          </a:p>
          <a:p>
            <a:pPr marL="285750" indent="-285750">
              <a:buFont typeface="Arial" panose="020B0604020202020204" pitchFamily="34" charset="0"/>
              <a:buChar char="•"/>
            </a:pPr>
            <a:r>
              <a:rPr lang="es-ES" sz="1800" dirty="0" err="1">
                <a:solidFill>
                  <a:schemeClr val="dk1"/>
                </a:solidFill>
                <a:latin typeface="+mn-lt"/>
                <a:ea typeface="Calibri"/>
                <a:cs typeface="Calibri"/>
                <a:sym typeface="Calibri"/>
              </a:rPr>
              <a:t>Metiletilcetona</a:t>
            </a:r>
            <a:endParaRPr lang="es-ES" sz="1800" dirty="0">
              <a:solidFill>
                <a:schemeClr val="dk1"/>
              </a:solidFill>
              <a:latin typeface="+mn-lt"/>
              <a:ea typeface="Calibri"/>
              <a:cs typeface="Calibri"/>
              <a:sym typeface="Calibri"/>
            </a:endParaRPr>
          </a:p>
          <a:p>
            <a:pPr marL="285750" indent="-285750">
              <a:buFont typeface="Arial" panose="020B0604020202020204" pitchFamily="34" charset="0"/>
              <a:buChar char="•"/>
            </a:pPr>
            <a:r>
              <a:rPr lang="es-ES" sz="1800" dirty="0" err="1">
                <a:solidFill>
                  <a:schemeClr val="dk1"/>
                </a:solidFill>
                <a:latin typeface="+mn-lt"/>
                <a:ea typeface="Calibri"/>
                <a:cs typeface="Calibri"/>
                <a:sym typeface="Calibri"/>
              </a:rPr>
              <a:t>Ciclohexanona</a:t>
            </a:r>
            <a:endParaRPr lang="es-ES" sz="1800" dirty="0">
              <a:solidFill>
                <a:schemeClr val="dk1"/>
              </a:solidFill>
              <a:latin typeface="+mn-lt"/>
              <a:ea typeface="Calibri"/>
              <a:cs typeface="Calibri"/>
              <a:sym typeface="Calibri"/>
            </a:endParaRP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Acetona</a:t>
            </a:r>
          </a:p>
          <a:p>
            <a:pPr marL="285750" indent="-285750">
              <a:buFont typeface="Arial" panose="020B0604020202020204" pitchFamily="34" charset="0"/>
              <a:buChar char="•"/>
            </a:pPr>
            <a:r>
              <a:rPr lang="es-ES" sz="1800" dirty="0">
                <a:solidFill>
                  <a:schemeClr val="dk1"/>
                </a:solidFill>
                <a:latin typeface="+mn-lt"/>
                <a:ea typeface="Calibri"/>
                <a:cs typeface="Calibri"/>
                <a:sym typeface="Calibri"/>
              </a:rPr>
              <a:t>PVC (</a:t>
            </a:r>
            <a:r>
              <a:rPr lang="es-ES" sz="1800" dirty="0" err="1">
                <a:solidFill>
                  <a:schemeClr val="dk1"/>
                </a:solidFill>
                <a:latin typeface="+mn-lt"/>
                <a:ea typeface="Calibri"/>
                <a:cs typeface="Calibri"/>
                <a:sym typeface="Calibri"/>
              </a:rPr>
              <a:t>cloroetileno</a:t>
            </a:r>
            <a:r>
              <a:rPr lang="es-ES" sz="1800" dirty="0">
                <a:solidFill>
                  <a:schemeClr val="dk1"/>
                </a:solidFill>
                <a:latin typeface="+mn-lt"/>
                <a:ea typeface="Calibri"/>
                <a:cs typeface="Calibri"/>
                <a:sym typeface="Calibri"/>
              </a:rPr>
              <a:t>, polímero)</a:t>
            </a:r>
          </a:p>
          <a:p>
            <a:endParaRPr lang="es-ES" sz="1800" dirty="0">
              <a:solidFill>
                <a:schemeClr val="dk1"/>
              </a:solidFill>
              <a:latin typeface="+mn-lt"/>
              <a:ea typeface="Calibri"/>
              <a:cs typeface="Calibri"/>
              <a:sym typeface="Calibri"/>
            </a:endParaRPr>
          </a:p>
          <a:p>
            <a:r>
              <a:rPr lang="es-ES" sz="1800" dirty="0">
                <a:solidFill>
                  <a:schemeClr val="dk1"/>
                </a:solidFill>
                <a:latin typeface="+mn-lt"/>
                <a:ea typeface="Calibri"/>
                <a:cs typeface="Calibri"/>
                <a:sym typeface="Calibri"/>
              </a:rPr>
              <a:t>Como sucede con los peligros para la salud, el fabricante o importador debe considerar la amplia gama de literatura científica disponible y otra evidencia sobre los potenciales peligros físicos.</a:t>
            </a:r>
            <a:endParaRPr sz="1800" b="0" i="0" u="none" strike="noStrike" cap="none" dirty="0">
              <a:solidFill>
                <a:schemeClr val="dk1"/>
              </a:solidFill>
              <a:latin typeface="+mn-lt"/>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3" name="Picture 2">
            <a:extLst>
              <a:ext uri="{FF2B5EF4-FFF2-40B4-BE49-F238E27FC236}">
                <a16:creationId xmlns:a16="http://schemas.microsoft.com/office/drawing/2014/main" id="{506201A6-6F2B-4347-A7D3-C2BBE95DBFFC}"/>
              </a:ext>
            </a:extLst>
          </p:cNvPr>
          <p:cNvPicPr>
            <a:picLocks noChangeAspect="1"/>
          </p:cNvPicPr>
          <p:nvPr/>
        </p:nvPicPr>
        <p:blipFill>
          <a:blip r:embed="rId4"/>
          <a:stretch>
            <a:fillRect/>
          </a:stretch>
        </p:blipFill>
        <p:spPr>
          <a:xfrm>
            <a:off x="0" y="11745"/>
            <a:ext cx="5416503" cy="5818276"/>
          </a:xfrm>
          <a:prstGeom prst="rect">
            <a:avLst/>
          </a:prstGeom>
        </p:spPr>
      </p:pic>
      <p:sp>
        <p:nvSpPr>
          <p:cNvPr id="7" name="Google Shape;102;p2">
            <a:extLst>
              <a:ext uri="{FF2B5EF4-FFF2-40B4-BE49-F238E27FC236}">
                <a16:creationId xmlns:a16="http://schemas.microsoft.com/office/drawing/2014/main" id="{E69D7FBA-BCA6-4671-928B-79F2FCB68E13}"/>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55757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86326"/>
            <a:ext cx="6274351" cy="4216499"/>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Comunicación de riesgos (</a:t>
            </a:r>
            <a:r>
              <a:rPr lang="es-ES" sz="3600" u="sng" dirty="0" err="1">
                <a:solidFill>
                  <a:schemeClr val="dk1"/>
                </a:solidFill>
                <a:latin typeface="+mj-lt"/>
                <a:ea typeface="Calibri"/>
                <a:cs typeface="Calibri"/>
                <a:sym typeface="Calibri"/>
              </a:rPr>
              <a:t>HazCom</a:t>
            </a:r>
            <a:r>
              <a:rPr lang="es-ES" sz="3600" u="sng" dirty="0">
                <a:solidFill>
                  <a:schemeClr val="dk1"/>
                </a:solidFill>
                <a:latin typeface="+mj-lt"/>
                <a:ea typeface="Calibri"/>
                <a:cs typeface="Calibri"/>
                <a:sym typeface="Calibri"/>
              </a:rPr>
              <a:t>) Introducción</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s-ES" sz="1800" dirty="0"/>
              <a:t>Existe la posibilidad de que, independientemente de la industria en la que usted trabaje, se utilicen productos químicos peligrosos en su lugar de trabajo.</a:t>
            </a:r>
          </a:p>
          <a:p>
            <a:endParaRPr lang="es-ES" sz="1800" dirty="0"/>
          </a:p>
          <a:p>
            <a:r>
              <a:rPr lang="es-ES" sz="1800" dirty="0"/>
              <a:t>La utilización de productos químicos peligrosos sin seguir un programa de seguridad puede provocarle a usted y a sus colegas lesiones graves.  ¡Nadie quiere eso!  </a:t>
            </a:r>
          </a:p>
          <a:p>
            <a:endParaRPr lang="es-ES" sz="1800" dirty="0"/>
          </a:p>
          <a:p>
            <a:r>
              <a:rPr lang="es-ES" sz="1800" dirty="0"/>
              <a:t>Pero ¿de qué forma podemos evitar que la gente se lesione o se enferme?</a:t>
            </a:r>
            <a:endParaRPr lang="en-US" sz="18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sp>
        <p:nvSpPr>
          <p:cNvPr id="7" name="Google Shape;102;p2">
            <a:extLst>
              <a:ext uri="{FF2B5EF4-FFF2-40B4-BE49-F238E27FC236}">
                <a16:creationId xmlns:a16="http://schemas.microsoft.com/office/drawing/2014/main" id="{9A943EF4-D220-4944-AF88-83C5F68C522C}"/>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BA0D8E21-1A44-4E59-9683-D44BFF299B42}"/>
              </a:ext>
            </a:extLst>
          </p:cNvPr>
          <p:cNvPicPr>
            <a:picLocks noChangeAspect="1"/>
          </p:cNvPicPr>
          <p:nvPr/>
        </p:nvPicPr>
        <p:blipFill>
          <a:blip r:embed="rId4"/>
          <a:stretch>
            <a:fillRect/>
          </a:stretch>
        </p:blipFill>
        <p:spPr>
          <a:xfrm>
            <a:off x="0" y="25633"/>
            <a:ext cx="5477033" cy="5883296"/>
          </a:xfrm>
          <a:prstGeom prst="rect">
            <a:avLst/>
          </a:prstGeom>
        </p:spPr>
      </p:pic>
    </p:spTree>
    <p:extLst>
      <p:ext uri="{BB962C8B-B14F-4D97-AF65-F5344CB8AC3E}">
        <p14:creationId xmlns:p14="http://schemas.microsoft.com/office/powerpoint/2010/main" val="4003891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5047495"/>
          </a:xfrm>
          <a:prstGeom prst="rect">
            <a:avLst/>
          </a:prstGeom>
          <a:noFill/>
          <a:ln>
            <a:noFill/>
          </a:ln>
        </p:spPr>
        <p:txBody>
          <a:bodyPr spcFirstLastPara="1" wrap="square" lIns="91425" tIns="45700" rIns="91425" bIns="45700" anchor="t" anchorCtr="0">
            <a:spAutoFit/>
          </a:bodyPr>
          <a:lstStyle/>
          <a:p>
            <a:pPr algn="ctr">
              <a:buSzPts val="4800"/>
            </a:pPr>
            <a:r>
              <a:rPr lang="en-US" sz="3600" u="sng" dirty="0" err="1">
                <a:solidFill>
                  <a:schemeClr val="dk1"/>
                </a:solidFill>
                <a:ea typeface="Calibri"/>
                <a:cs typeface="Calibri"/>
                <a:sym typeface="Calibri"/>
              </a:rPr>
              <a:t>Peligros</a:t>
            </a:r>
            <a:r>
              <a:rPr lang="en-US" sz="3600" u="sng" dirty="0">
                <a:solidFill>
                  <a:schemeClr val="dk1"/>
                </a:solidFill>
                <a:ea typeface="Calibri"/>
                <a:cs typeface="Calibri"/>
                <a:sym typeface="Calibri"/>
              </a:rPr>
              <a:t> </a:t>
            </a:r>
            <a:r>
              <a:rPr lang="en-US" sz="3600" u="sng" dirty="0" err="1">
                <a:solidFill>
                  <a:schemeClr val="dk1"/>
                </a:solidFill>
                <a:ea typeface="Calibri"/>
                <a:cs typeface="Calibri"/>
                <a:sym typeface="Calibri"/>
              </a:rPr>
              <a:t>físicos</a:t>
            </a:r>
            <a:endParaRPr lang="en-US" sz="3600" u="sng" dirty="0">
              <a:solidFill>
                <a:schemeClr val="dk1"/>
              </a:solidFill>
              <a:ea typeface="Calibri"/>
              <a:cs typeface="Calibri"/>
              <a:sym typeface="Calibri"/>
            </a:endParaRPr>
          </a:p>
          <a:p>
            <a:endParaRPr lang="en-US" sz="1600" dirty="0"/>
          </a:p>
          <a:p>
            <a:r>
              <a:rPr lang="es-ES" sz="1800" dirty="0">
                <a:solidFill>
                  <a:schemeClr val="dk1"/>
                </a:solidFill>
                <a:latin typeface="+mn-lt"/>
                <a:ea typeface="Calibri"/>
                <a:cs typeface="Calibri"/>
                <a:sym typeface="Calibri"/>
              </a:rPr>
              <a:t>Luego de identificar los productos químicos peligrosos, el fabricante o importador clasifica los efectos físicos por medio del Apéndice B de la Norma de Comunicación de Riesgos. </a:t>
            </a:r>
          </a:p>
          <a:p>
            <a:endParaRPr lang="es-ES" sz="1800" dirty="0">
              <a:solidFill>
                <a:schemeClr val="dk1"/>
              </a:solidFill>
              <a:latin typeface="+mn-lt"/>
              <a:ea typeface="Calibri"/>
              <a:cs typeface="Calibri"/>
              <a:sym typeface="Calibri"/>
            </a:endParaRPr>
          </a:p>
          <a:p>
            <a:r>
              <a:rPr lang="es-ES" sz="1800" dirty="0">
                <a:solidFill>
                  <a:schemeClr val="dk1"/>
                </a:solidFill>
                <a:latin typeface="+mn-lt"/>
                <a:ea typeface="Calibri"/>
                <a:cs typeface="Calibri"/>
                <a:sym typeface="Calibri"/>
              </a:rPr>
              <a:t>Este es el peligro físico clasificado para el cemento para PVC </a:t>
            </a:r>
            <a:r>
              <a:rPr lang="es-ES" sz="1800" dirty="0" err="1">
                <a:solidFill>
                  <a:schemeClr val="dk1"/>
                </a:solidFill>
                <a:latin typeface="+mn-lt"/>
                <a:ea typeface="Calibri"/>
                <a:cs typeface="Calibri"/>
                <a:sym typeface="Calibri"/>
              </a:rPr>
              <a:t>Oatey</a:t>
            </a:r>
            <a:r>
              <a:rPr lang="es-ES" sz="1800" dirty="0">
                <a:solidFill>
                  <a:schemeClr val="dk1"/>
                </a:solidFill>
                <a:latin typeface="+mn-lt"/>
                <a:ea typeface="Calibri"/>
                <a:cs typeface="Calibri"/>
                <a:sym typeface="Calibri"/>
              </a:rPr>
              <a:t>:</a:t>
            </a:r>
            <a:endParaRPr lang="en-US" sz="1800" dirty="0">
              <a:solidFill>
                <a:schemeClr val="dk1"/>
              </a:solidFill>
              <a:latin typeface="+mn-lt"/>
              <a:ea typeface="Calibri"/>
              <a:cs typeface="Calibri"/>
              <a:sym typeface="Calibri"/>
            </a:endParaRPr>
          </a:p>
          <a:p>
            <a:endParaRPr lang="en-US" sz="1800" b="0" i="0" u="none" strike="noStrike" cap="none" dirty="0">
              <a:solidFill>
                <a:schemeClr val="dk1"/>
              </a:solidFill>
              <a:latin typeface="+mn-lt"/>
              <a:ea typeface="Calibri"/>
              <a:cs typeface="Calibri"/>
              <a:sym typeface="Calibri"/>
            </a:endParaRPr>
          </a:p>
          <a:p>
            <a:pPr marL="285750" indent="-285750">
              <a:buFont typeface="Arial" panose="020B0604020202020204" pitchFamily="34" charset="0"/>
              <a:buChar char="•"/>
            </a:pPr>
            <a:r>
              <a:rPr lang="es-ES" sz="1800" dirty="0"/>
              <a:t>Los líquidos inflamables son líquidos que tienen un punto de inflamación de 93 °C (199.4 °F) o menos.</a:t>
            </a:r>
            <a:br>
              <a:rPr lang="es-ES" sz="1800" dirty="0"/>
            </a:br>
            <a:endParaRPr lang="es-ES" sz="1800" dirty="0"/>
          </a:p>
          <a:p>
            <a:pPr marL="285750" indent="-285750">
              <a:buFont typeface="Arial" panose="020B0604020202020204" pitchFamily="34" charset="0"/>
              <a:buChar char="•"/>
            </a:pPr>
            <a:r>
              <a:rPr lang="es-ES" sz="1800" dirty="0"/>
              <a:t>El punto de inflamación es la temperatura mínima a la que un líquido despide vapor en la concentración suficiente, para formar una mezcla inflamable con el aire, cerca de la superficie del líquido.</a:t>
            </a:r>
            <a:endParaRPr sz="1800" b="0" i="0" u="none" strike="noStrike" cap="none" dirty="0">
              <a:solidFill>
                <a:schemeClr val="dk1"/>
              </a:solidFill>
              <a:latin typeface="+mn-lt"/>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3" name="Picture 2">
            <a:extLst>
              <a:ext uri="{FF2B5EF4-FFF2-40B4-BE49-F238E27FC236}">
                <a16:creationId xmlns:a16="http://schemas.microsoft.com/office/drawing/2014/main" id="{506201A6-6F2B-4347-A7D3-C2BBE95DBFFC}"/>
              </a:ext>
            </a:extLst>
          </p:cNvPr>
          <p:cNvPicPr>
            <a:picLocks noChangeAspect="1"/>
          </p:cNvPicPr>
          <p:nvPr/>
        </p:nvPicPr>
        <p:blipFill>
          <a:blip r:embed="rId4"/>
          <a:stretch>
            <a:fillRect/>
          </a:stretch>
        </p:blipFill>
        <p:spPr>
          <a:xfrm>
            <a:off x="0" y="11745"/>
            <a:ext cx="5416503" cy="5818276"/>
          </a:xfrm>
          <a:prstGeom prst="rect">
            <a:avLst/>
          </a:prstGeom>
        </p:spPr>
      </p:pic>
      <p:sp>
        <p:nvSpPr>
          <p:cNvPr id="7" name="Google Shape;102;p2">
            <a:extLst>
              <a:ext uri="{FF2B5EF4-FFF2-40B4-BE49-F238E27FC236}">
                <a16:creationId xmlns:a16="http://schemas.microsoft.com/office/drawing/2014/main" id="{CFB25412-7DBE-4B54-9F56-48D85CAB74BA}"/>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35904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4070305"/>
          </a:xfrm>
          <a:prstGeom prst="rect">
            <a:avLst/>
          </a:prstGeom>
          <a:noFill/>
          <a:ln>
            <a:noFill/>
          </a:ln>
        </p:spPr>
        <p:txBody>
          <a:bodyPr spcFirstLastPara="1" wrap="square" lIns="91425" tIns="45700" rIns="91425" bIns="45700" anchor="t" anchorCtr="0">
            <a:spAutoFit/>
          </a:bodyPr>
          <a:lstStyle/>
          <a:p>
            <a:pPr algn="ctr">
              <a:buSzPts val="4800"/>
            </a:pPr>
            <a:r>
              <a:rPr lang="en-US" sz="3600" u="sng" dirty="0" err="1">
                <a:solidFill>
                  <a:schemeClr val="dk1"/>
                </a:solidFill>
                <a:ea typeface="Calibri"/>
                <a:cs typeface="Calibri"/>
                <a:sym typeface="Calibri"/>
              </a:rPr>
              <a:t>Peligros</a:t>
            </a:r>
            <a:r>
              <a:rPr lang="en-US" sz="3600" u="sng" dirty="0">
                <a:solidFill>
                  <a:schemeClr val="dk1"/>
                </a:solidFill>
                <a:ea typeface="Calibri"/>
                <a:cs typeface="Calibri"/>
                <a:sym typeface="Calibri"/>
              </a:rPr>
              <a:t> </a:t>
            </a:r>
            <a:r>
              <a:rPr lang="en-US" sz="3600" u="sng" dirty="0" err="1">
                <a:solidFill>
                  <a:schemeClr val="dk1"/>
                </a:solidFill>
                <a:ea typeface="Calibri"/>
                <a:cs typeface="Calibri"/>
                <a:sym typeface="Calibri"/>
              </a:rPr>
              <a:t>físicos</a:t>
            </a:r>
            <a:endParaRPr lang="en-US" sz="3600" u="sng" dirty="0">
              <a:solidFill>
                <a:schemeClr val="dk1"/>
              </a:solidFill>
              <a:ea typeface="Calibri"/>
              <a:cs typeface="Calibri"/>
              <a:sym typeface="Calibri"/>
            </a:endParaRPr>
          </a:p>
          <a:p>
            <a:endParaRPr lang="en-US" sz="1050" dirty="0"/>
          </a:p>
          <a:p>
            <a:r>
              <a:rPr lang="es-ES" sz="1600" dirty="0">
                <a:solidFill>
                  <a:schemeClr val="dk1"/>
                </a:solidFill>
                <a:latin typeface="+mn-lt"/>
                <a:ea typeface="Calibri"/>
                <a:cs typeface="Calibri"/>
                <a:sym typeface="Calibri"/>
              </a:rPr>
              <a:t>Luego de que el producto químico haya sido clasificado, el fabricante categoriza los peligros.</a:t>
            </a:r>
          </a:p>
          <a:p>
            <a:r>
              <a:rPr lang="es-ES" sz="1600" dirty="0">
                <a:solidFill>
                  <a:schemeClr val="dk1"/>
                </a:solidFill>
                <a:latin typeface="+mn-lt"/>
                <a:ea typeface="Calibri"/>
                <a:cs typeface="Calibri"/>
                <a:sym typeface="Calibri"/>
              </a:rPr>
              <a:t>La categorización identifica el grado, o gravedad, del peligro.</a:t>
            </a:r>
          </a:p>
          <a:p>
            <a:r>
              <a:rPr lang="es-ES" sz="1600" dirty="0">
                <a:solidFill>
                  <a:schemeClr val="dk1"/>
                </a:solidFill>
                <a:latin typeface="+mn-lt"/>
                <a:ea typeface="Calibri"/>
                <a:cs typeface="Calibri"/>
                <a:sym typeface="Calibri"/>
              </a:rPr>
              <a:t>En el caso de los líquidos inflamables, el punto de inflamación y el punto de ebullición determinan la categoría.</a:t>
            </a:r>
          </a:p>
          <a:p>
            <a:endParaRPr lang="es-ES" sz="1000" dirty="0">
              <a:solidFill>
                <a:schemeClr val="dk1"/>
              </a:solidFill>
              <a:latin typeface="+mn-lt"/>
              <a:ea typeface="Calibri"/>
              <a:cs typeface="Calibri"/>
              <a:sym typeface="Calibri"/>
            </a:endParaRPr>
          </a:p>
          <a:p>
            <a:r>
              <a:rPr lang="es-ES" sz="1600" dirty="0">
                <a:solidFill>
                  <a:schemeClr val="dk1"/>
                </a:solidFill>
                <a:latin typeface="+mn-lt"/>
                <a:ea typeface="Calibri"/>
                <a:cs typeface="Calibri"/>
                <a:sym typeface="Calibri"/>
              </a:rPr>
              <a:t>Esta información tiene una aplicación práctica. Por ejemplo, la acetona tiene una categoría de inflamación 2 porque producirá vapores a 73.4°F.</a:t>
            </a:r>
          </a:p>
          <a:p>
            <a:endParaRPr lang="es-ES" sz="1000" dirty="0">
              <a:solidFill>
                <a:schemeClr val="dk1"/>
              </a:solidFill>
              <a:latin typeface="+mn-lt"/>
              <a:ea typeface="Calibri"/>
              <a:cs typeface="Calibri"/>
              <a:sym typeface="Calibri"/>
            </a:endParaRPr>
          </a:p>
          <a:p>
            <a:r>
              <a:rPr lang="es-ES" sz="1600" dirty="0">
                <a:solidFill>
                  <a:schemeClr val="dk1"/>
                </a:solidFill>
                <a:latin typeface="+mn-lt"/>
                <a:ea typeface="Calibri"/>
                <a:cs typeface="Calibri"/>
                <a:sym typeface="Calibri"/>
              </a:rPr>
              <a:t>Un día caluroso podría llegar fácilmente a esa temperatura.   Este conocimiento lo ayudará a tomar medidas para evitar acercar este producto a llamas o chispas y, también, para proporcionar la protección respiratoria si fuera necesario.</a:t>
            </a:r>
            <a:endParaRPr sz="1600" b="0" i="0" u="none" strike="noStrike" cap="none" dirty="0">
              <a:solidFill>
                <a:schemeClr val="dk1"/>
              </a:solidFill>
              <a:latin typeface="+mn-lt"/>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3" name="Picture 2">
            <a:extLst>
              <a:ext uri="{FF2B5EF4-FFF2-40B4-BE49-F238E27FC236}">
                <a16:creationId xmlns:a16="http://schemas.microsoft.com/office/drawing/2014/main" id="{506201A6-6F2B-4347-A7D3-C2BBE95DBFFC}"/>
              </a:ext>
            </a:extLst>
          </p:cNvPr>
          <p:cNvPicPr>
            <a:picLocks noChangeAspect="1"/>
          </p:cNvPicPr>
          <p:nvPr/>
        </p:nvPicPr>
        <p:blipFill>
          <a:blip r:embed="rId4"/>
          <a:stretch>
            <a:fillRect/>
          </a:stretch>
        </p:blipFill>
        <p:spPr>
          <a:xfrm>
            <a:off x="0" y="11745"/>
            <a:ext cx="5416503" cy="5818276"/>
          </a:xfrm>
          <a:prstGeom prst="rect">
            <a:avLst/>
          </a:prstGeom>
        </p:spPr>
      </p:pic>
      <p:graphicFrame>
        <p:nvGraphicFramePr>
          <p:cNvPr id="2" name="Table 1">
            <a:extLst>
              <a:ext uri="{FF2B5EF4-FFF2-40B4-BE49-F238E27FC236}">
                <a16:creationId xmlns:a16="http://schemas.microsoft.com/office/drawing/2014/main" id="{E7DEE314-3535-481E-B191-7F1D5B83CD12}"/>
              </a:ext>
            </a:extLst>
          </p:cNvPr>
          <p:cNvGraphicFramePr>
            <a:graphicFrameLocks noGrp="1"/>
          </p:cNvGraphicFramePr>
          <p:nvPr>
            <p:extLst>
              <p:ext uri="{D42A27DB-BD31-4B8C-83A1-F6EECF244321}">
                <p14:modId xmlns:p14="http://schemas.microsoft.com/office/powerpoint/2010/main" val="1741295059"/>
              </p:ext>
            </p:extLst>
          </p:nvPr>
        </p:nvGraphicFramePr>
        <p:xfrm>
          <a:off x="5519130" y="4097705"/>
          <a:ext cx="6571270" cy="1640014"/>
        </p:xfrm>
        <a:graphic>
          <a:graphicData uri="http://schemas.openxmlformats.org/drawingml/2006/table">
            <a:tbl>
              <a:tblPr firstRow="1" bandRow="1">
                <a:tableStyleId>{5C22544A-7EE6-4342-B048-85BDC9FD1C3A}</a:tableStyleId>
              </a:tblPr>
              <a:tblGrid>
                <a:gridCol w="1062145">
                  <a:extLst>
                    <a:ext uri="{9D8B030D-6E8A-4147-A177-3AD203B41FA5}">
                      <a16:colId xmlns:a16="http://schemas.microsoft.com/office/drawing/2014/main" val="2056275024"/>
                    </a:ext>
                  </a:extLst>
                </a:gridCol>
                <a:gridCol w="5509125">
                  <a:extLst>
                    <a:ext uri="{9D8B030D-6E8A-4147-A177-3AD203B41FA5}">
                      <a16:colId xmlns:a16="http://schemas.microsoft.com/office/drawing/2014/main" val="2959778575"/>
                    </a:ext>
                  </a:extLst>
                </a:gridCol>
              </a:tblGrid>
              <a:tr h="308123">
                <a:tc>
                  <a:txBody>
                    <a:bodyPr/>
                    <a:lstStyle/>
                    <a:p>
                      <a:pPr algn="ctr"/>
                      <a:r>
                        <a:rPr lang="en-US" dirty="0" err="1"/>
                        <a:t>Categoría</a:t>
                      </a:r>
                      <a:endParaRPr lang="en-US" dirty="0"/>
                    </a:p>
                  </a:txBody>
                  <a:tcPr/>
                </a:tc>
                <a:tc>
                  <a:txBody>
                    <a:bodyPr/>
                    <a:lstStyle/>
                    <a:p>
                      <a:r>
                        <a:rPr lang="en-US" dirty="0" err="1"/>
                        <a:t>Criterio</a:t>
                      </a:r>
                      <a:endParaRPr lang="en-US" dirty="0"/>
                    </a:p>
                  </a:txBody>
                  <a:tcPr/>
                </a:tc>
                <a:extLst>
                  <a:ext uri="{0D108BD9-81ED-4DB2-BD59-A6C34878D82A}">
                    <a16:rowId xmlns:a16="http://schemas.microsoft.com/office/drawing/2014/main" val="4199063811"/>
                  </a:ext>
                </a:extLst>
              </a:tr>
              <a:tr h="353208">
                <a:tc>
                  <a:txBody>
                    <a:bodyPr/>
                    <a:lstStyle/>
                    <a:p>
                      <a:pPr algn="ctr"/>
                      <a:r>
                        <a:rPr lang="en-US" dirty="0"/>
                        <a:t>1</a:t>
                      </a:r>
                    </a:p>
                  </a:txBody>
                  <a:tcPr anchor="ctr"/>
                </a:tc>
                <a:tc>
                  <a:txBody>
                    <a:bodyPr/>
                    <a:lstStyle/>
                    <a:p>
                      <a:r>
                        <a:rPr lang="en-US" sz="1400" dirty="0">
                          <a:latin typeface="Arial Narrow" panose="020B0606020202030204" pitchFamily="34" charset="0"/>
                        </a:rPr>
                        <a:t>Punto de </a:t>
                      </a:r>
                      <a:r>
                        <a:rPr lang="en-US" sz="1400" dirty="0" err="1">
                          <a:latin typeface="Arial Narrow" panose="020B0606020202030204" pitchFamily="34" charset="0"/>
                        </a:rPr>
                        <a:t>inflamación</a:t>
                      </a:r>
                      <a:r>
                        <a:rPr lang="en-US" sz="1400" dirty="0">
                          <a:latin typeface="Arial Narrow" panose="020B0606020202030204" pitchFamily="34" charset="0"/>
                        </a:rPr>
                        <a:t> &lt; 23°C (73.4°F) y punto de </a:t>
                      </a:r>
                      <a:r>
                        <a:rPr lang="en-US" sz="1400" dirty="0" err="1">
                          <a:latin typeface="Arial Narrow" panose="020B0606020202030204" pitchFamily="34" charset="0"/>
                        </a:rPr>
                        <a:t>ebullición</a:t>
                      </a:r>
                      <a:r>
                        <a:rPr lang="en-US" sz="1400" dirty="0">
                          <a:latin typeface="Arial Narrow" panose="020B0606020202030204" pitchFamily="34" charset="0"/>
                        </a:rPr>
                        <a:t> ≤ 35°C (95°F)</a:t>
                      </a:r>
                    </a:p>
                  </a:txBody>
                  <a:tcPr anchor="ctr"/>
                </a:tc>
                <a:extLst>
                  <a:ext uri="{0D108BD9-81ED-4DB2-BD59-A6C34878D82A}">
                    <a16:rowId xmlns:a16="http://schemas.microsoft.com/office/drawing/2014/main" val="3138225857"/>
                  </a:ext>
                </a:extLst>
              </a:tr>
              <a:tr h="308123">
                <a:tc>
                  <a:txBody>
                    <a:bodyPr/>
                    <a:lstStyle/>
                    <a:p>
                      <a:pPr algn="ctr"/>
                      <a:r>
                        <a:rPr lang="en-US" dirty="0"/>
                        <a:t>2</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Arial Narrow" panose="020B0606020202030204" pitchFamily="34" charset="0"/>
                        </a:rPr>
                        <a:t>Punto de </a:t>
                      </a:r>
                      <a:r>
                        <a:rPr lang="en-US" sz="1400" dirty="0" err="1">
                          <a:latin typeface="Arial Narrow" panose="020B0606020202030204" pitchFamily="34" charset="0"/>
                        </a:rPr>
                        <a:t>inflamación</a:t>
                      </a:r>
                      <a:r>
                        <a:rPr lang="en-US" sz="1400" dirty="0">
                          <a:latin typeface="Arial Narrow" panose="020B0606020202030204" pitchFamily="34" charset="0"/>
                        </a:rPr>
                        <a:t> &lt; 23°C (73.4°F) y punto de </a:t>
                      </a:r>
                      <a:r>
                        <a:rPr lang="en-US" sz="1400" dirty="0" err="1">
                          <a:latin typeface="Arial Narrow" panose="020B0606020202030204" pitchFamily="34" charset="0"/>
                        </a:rPr>
                        <a:t>ebullición</a:t>
                      </a:r>
                      <a:r>
                        <a:rPr lang="en-US" sz="1400" dirty="0">
                          <a:latin typeface="Arial Narrow" panose="020B0606020202030204" pitchFamily="34" charset="0"/>
                        </a:rPr>
                        <a:t>  &gt; 35°C (95°F)</a:t>
                      </a:r>
                    </a:p>
                  </a:txBody>
                  <a:tcPr anchor="ctr"/>
                </a:tc>
                <a:extLst>
                  <a:ext uri="{0D108BD9-81ED-4DB2-BD59-A6C34878D82A}">
                    <a16:rowId xmlns:a16="http://schemas.microsoft.com/office/drawing/2014/main" val="4167540584"/>
                  </a:ext>
                </a:extLst>
              </a:tr>
              <a:tr h="308123">
                <a:tc>
                  <a:txBody>
                    <a:bodyPr/>
                    <a:lstStyle/>
                    <a:p>
                      <a:pPr algn="ctr"/>
                      <a:r>
                        <a:rPr lang="en-US" dirty="0"/>
                        <a:t>3</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Arial Narrow" panose="020B0606020202030204" pitchFamily="34" charset="0"/>
                        </a:rPr>
                        <a:t>Punto de </a:t>
                      </a:r>
                      <a:r>
                        <a:rPr lang="en-US" sz="1600" dirty="0" err="1">
                          <a:latin typeface="Arial Narrow" panose="020B0606020202030204" pitchFamily="34" charset="0"/>
                        </a:rPr>
                        <a:t>inflamación</a:t>
                      </a:r>
                      <a:r>
                        <a:rPr lang="en-US" sz="1600" dirty="0">
                          <a:latin typeface="Arial Narrow" panose="020B0606020202030204" pitchFamily="34" charset="0"/>
                        </a:rPr>
                        <a:t> ≥ 23°C (73.4°F) y  ≤ 60°C (140°F)</a:t>
                      </a:r>
                    </a:p>
                  </a:txBody>
                  <a:tcPr anchor="ctr"/>
                </a:tc>
                <a:extLst>
                  <a:ext uri="{0D108BD9-81ED-4DB2-BD59-A6C34878D82A}">
                    <a16:rowId xmlns:a16="http://schemas.microsoft.com/office/drawing/2014/main" val="2022233460"/>
                  </a:ext>
                </a:extLst>
              </a:tr>
              <a:tr h="308123">
                <a:tc>
                  <a:txBody>
                    <a:bodyPr/>
                    <a:lstStyle/>
                    <a:p>
                      <a:pPr algn="ctr"/>
                      <a:r>
                        <a:rPr lang="en-US" dirty="0"/>
                        <a:t>4</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Arial Narrow" panose="020B0606020202030204" pitchFamily="34" charset="0"/>
                        </a:rPr>
                        <a:t>Punto de </a:t>
                      </a:r>
                      <a:r>
                        <a:rPr lang="en-US" sz="1600" dirty="0" err="1">
                          <a:latin typeface="Arial Narrow" panose="020B0606020202030204" pitchFamily="34" charset="0"/>
                        </a:rPr>
                        <a:t>inflamación</a:t>
                      </a:r>
                      <a:r>
                        <a:rPr lang="en-US" sz="1600" dirty="0">
                          <a:latin typeface="Arial Narrow" panose="020B0606020202030204" pitchFamily="34" charset="0"/>
                        </a:rPr>
                        <a:t> &gt; 60°C (140°F) y ≤ 93°C (199.4°F)</a:t>
                      </a:r>
                    </a:p>
                  </a:txBody>
                  <a:tcPr anchor="ctr"/>
                </a:tc>
                <a:extLst>
                  <a:ext uri="{0D108BD9-81ED-4DB2-BD59-A6C34878D82A}">
                    <a16:rowId xmlns:a16="http://schemas.microsoft.com/office/drawing/2014/main" val="1358495688"/>
                  </a:ext>
                </a:extLst>
              </a:tr>
            </a:tbl>
          </a:graphicData>
        </a:graphic>
      </p:graphicFrame>
      <p:sp>
        <p:nvSpPr>
          <p:cNvPr id="9" name="Google Shape;102;p2">
            <a:extLst>
              <a:ext uri="{FF2B5EF4-FFF2-40B4-BE49-F238E27FC236}">
                <a16:creationId xmlns:a16="http://schemas.microsoft.com/office/drawing/2014/main" id="{76A56CC1-7589-4C10-B46D-0CC8D15D9B49}"/>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21738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3108503"/>
          </a:xfrm>
          <a:prstGeom prst="rect">
            <a:avLst/>
          </a:prstGeom>
          <a:noFill/>
          <a:ln>
            <a:noFill/>
          </a:ln>
        </p:spPr>
        <p:txBody>
          <a:bodyPr spcFirstLastPara="1" wrap="square" lIns="91425" tIns="45700" rIns="91425" bIns="45700" anchor="t" anchorCtr="0">
            <a:spAutoFit/>
          </a:bodyPr>
          <a:lstStyle/>
          <a:p>
            <a:pPr lvl="0" algn="ctr">
              <a:buSzPts val="4800"/>
            </a:pPr>
            <a:r>
              <a:rPr lang="en-US" sz="3600" b="0" i="0" u="sng" strike="noStrike" cap="none" dirty="0">
                <a:solidFill>
                  <a:schemeClr val="dk1"/>
                </a:solidFill>
                <a:latin typeface="+mj-lt"/>
                <a:ea typeface="Calibri"/>
                <a:cs typeface="Calibri"/>
                <a:sym typeface="Calibri"/>
              </a:rPr>
              <a:t>E</a:t>
            </a:r>
            <a:r>
              <a:rPr lang="es-ES" sz="3600" u="sng" dirty="0" err="1">
                <a:solidFill>
                  <a:schemeClr val="dk1"/>
                </a:solidFill>
                <a:latin typeface="+mj-lt"/>
                <a:ea typeface="Calibri"/>
                <a:cs typeface="Calibri"/>
                <a:sym typeface="Calibri"/>
              </a:rPr>
              <a:t>lementos</a:t>
            </a:r>
            <a:r>
              <a:rPr lang="es-ES" sz="3600" u="sng" dirty="0">
                <a:solidFill>
                  <a:schemeClr val="dk1"/>
                </a:solidFill>
                <a:latin typeface="+mj-lt"/>
                <a:ea typeface="Calibri"/>
                <a:cs typeface="Calibri"/>
                <a:sym typeface="Calibri"/>
              </a:rPr>
              <a:t> de las etiquetas y hojas de datos de seguridad</a:t>
            </a:r>
            <a:endParaRPr lang="en-US" dirty="0"/>
          </a:p>
          <a:p>
            <a:endParaRPr lang="en-US" sz="1600" dirty="0"/>
          </a:p>
          <a:p>
            <a:r>
              <a:rPr lang="es-ES" sz="1800" dirty="0">
                <a:solidFill>
                  <a:schemeClr val="dk1"/>
                </a:solidFill>
                <a:latin typeface="+mn-lt"/>
                <a:ea typeface="Calibri"/>
                <a:cs typeface="Calibri"/>
                <a:sym typeface="Calibri"/>
              </a:rPr>
              <a:t>Como acaba de aprender, el Apéndice A y el B se utilizan para clasificar y categorizar los efectos físicos y en la salud que generan los productos químicos</a:t>
            </a:r>
          </a:p>
          <a:p>
            <a:endParaRPr lang="es-ES" sz="1800" dirty="0">
              <a:solidFill>
                <a:schemeClr val="dk1"/>
              </a:solidFill>
              <a:latin typeface="+mn-lt"/>
              <a:ea typeface="Calibri"/>
              <a:cs typeface="Calibri"/>
              <a:sym typeface="Calibri"/>
            </a:endParaRPr>
          </a:p>
          <a:p>
            <a:r>
              <a:rPr lang="es-ES" sz="1800" dirty="0">
                <a:solidFill>
                  <a:schemeClr val="dk1"/>
                </a:solidFill>
                <a:latin typeface="+mn-lt"/>
                <a:ea typeface="Calibri"/>
                <a:cs typeface="Calibri"/>
                <a:sym typeface="Calibri"/>
              </a:rPr>
              <a:t>Después, las etiquetas y las hojas de datos de seguridad se desarrollan utilizando las clases y categorías asignadas.</a:t>
            </a:r>
            <a:endParaRPr sz="1800" b="0" i="0" u="none" strike="noStrike" cap="none" dirty="0">
              <a:solidFill>
                <a:schemeClr val="dk1"/>
              </a:solidFill>
              <a:latin typeface="+mn-lt"/>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5" name="Picture 4">
            <a:extLst>
              <a:ext uri="{FF2B5EF4-FFF2-40B4-BE49-F238E27FC236}">
                <a16:creationId xmlns:a16="http://schemas.microsoft.com/office/drawing/2014/main" id="{5503BC1F-FD7B-427D-9BD1-626B8D8E7ABF}"/>
              </a:ext>
            </a:extLst>
          </p:cNvPr>
          <p:cNvPicPr>
            <a:picLocks noChangeAspect="1"/>
          </p:cNvPicPr>
          <p:nvPr/>
        </p:nvPicPr>
        <p:blipFill>
          <a:blip r:embed="rId4"/>
          <a:stretch>
            <a:fillRect/>
          </a:stretch>
        </p:blipFill>
        <p:spPr>
          <a:xfrm>
            <a:off x="8184" y="9455"/>
            <a:ext cx="5418635" cy="5820566"/>
          </a:xfrm>
          <a:prstGeom prst="rect">
            <a:avLst/>
          </a:prstGeom>
        </p:spPr>
      </p:pic>
      <p:sp>
        <p:nvSpPr>
          <p:cNvPr id="7" name="Google Shape;102;p2">
            <a:extLst>
              <a:ext uri="{FF2B5EF4-FFF2-40B4-BE49-F238E27FC236}">
                <a16:creationId xmlns:a16="http://schemas.microsoft.com/office/drawing/2014/main" id="{31DA4F11-6840-4424-A183-A79CB1021767}"/>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22064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396644" cy="3970277"/>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Elementos de las etiquetas y hojas de datos de seguridad</a:t>
            </a:r>
            <a:endParaRPr lang="en-US" sz="1000" dirty="0"/>
          </a:p>
          <a:p>
            <a:endParaRPr lang="es-ES" sz="800" dirty="0">
              <a:solidFill>
                <a:schemeClr val="dk1"/>
              </a:solidFill>
              <a:latin typeface="+mn-lt"/>
              <a:ea typeface="Calibri"/>
              <a:cs typeface="Calibri"/>
              <a:sym typeface="Calibri"/>
            </a:endParaRPr>
          </a:p>
          <a:p>
            <a:r>
              <a:rPr lang="es-ES" sz="1600" dirty="0">
                <a:solidFill>
                  <a:schemeClr val="dk1"/>
                </a:solidFill>
                <a:latin typeface="+mn-lt"/>
                <a:ea typeface="Calibri"/>
                <a:cs typeface="Calibri"/>
                <a:sym typeface="Calibri"/>
              </a:rPr>
              <a:t>Los elementos de las etiquetas se encuentran en el Apéndice C y sirven de guía al fabricante y al importador para utilizar la palabra de advertencia y los pictogramas adecuados.</a:t>
            </a:r>
          </a:p>
          <a:p>
            <a:endParaRPr lang="es-ES" sz="1000" dirty="0">
              <a:solidFill>
                <a:schemeClr val="dk1"/>
              </a:solidFill>
              <a:latin typeface="+mn-lt"/>
              <a:ea typeface="Calibri"/>
              <a:cs typeface="Calibri"/>
              <a:sym typeface="Calibri"/>
            </a:endParaRPr>
          </a:p>
          <a:p>
            <a:r>
              <a:rPr lang="es-ES" sz="1600" dirty="0">
                <a:solidFill>
                  <a:schemeClr val="dk1"/>
                </a:solidFill>
                <a:latin typeface="+mn-lt"/>
                <a:ea typeface="Calibri"/>
                <a:cs typeface="Calibri"/>
                <a:sym typeface="Calibri"/>
              </a:rPr>
              <a:t>Existen dos palabras de advertencia comprendidas en el GHS:</a:t>
            </a:r>
          </a:p>
          <a:p>
            <a:pPr marL="285750" indent="-285750">
              <a:buFont typeface="Arial" panose="020B0604020202020204" pitchFamily="34" charset="0"/>
              <a:buChar char="•"/>
            </a:pPr>
            <a:r>
              <a:rPr lang="es-ES" sz="1600" dirty="0">
                <a:solidFill>
                  <a:schemeClr val="dk1"/>
                </a:solidFill>
                <a:latin typeface="+mn-lt"/>
                <a:ea typeface="Calibri"/>
                <a:cs typeface="Calibri"/>
                <a:sym typeface="Calibri"/>
              </a:rPr>
              <a:t>Atención </a:t>
            </a:r>
          </a:p>
          <a:p>
            <a:pPr marL="285750" indent="-285750">
              <a:buFont typeface="Arial" panose="020B0604020202020204" pitchFamily="34" charset="0"/>
              <a:buChar char="•"/>
            </a:pPr>
            <a:r>
              <a:rPr lang="es-ES" sz="1600" dirty="0">
                <a:solidFill>
                  <a:schemeClr val="dk1"/>
                </a:solidFill>
                <a:latin typeface="+mn-lt"/>
                <a:ea typeface="Calibri"/>
                <a:cs typeface="Calibri"/>
                <a:sym typeface="Calibri"/>
              </a:rPr>
              <a:t>Peligro </a:t>
            </a:r>
          </a:p>
          <a:p>
            <a:endParaRPr lang="es-ES" sz="1000" dirty="0">
              <a:solidFill>
                <a:schemeClr val="dk1"/>
              </a:solidFill>
              <a:latin typeface="+mn-lt"/>
              <a:ea typeface="Calibri"/>
              <a:cs typeface="Calibri"/>
              <a:sym typeface="Calibri"/>
            </a:endParaRPr>
          </a:p>
          <a:p>
            <a:r>
              <a:rPr lang="es-ES" sz="1600" dirty="0">
                <a:solidFill>
                  <a:schemeClr val="dk1"/>
                </a:solidFill>
                <a:latin typeface="+mn-lt"/>
                <a:ea typeface="Calibri"/>
                <a:cs typeface="Calibri"/>
                <a:sym typeface="Calibri"/>
              </a:rPr>
              <a:t>Se puede utilizar una sola palabra de advertencia en una etiqueta. Si, al menos, uno de los ingredientes se categoriza como "peligro", la etiqueta debe llevar esa palabra de advertencia. </a:t>
            </a:r>
            <a:endParaRPr sz="1800" b="0" i="0" u="none" strike="noStrike" cap="none" dirty="0">
              <a:solidFill>
                <a:schemeClr val="dk1"/>
              </a:solidFill>
              <a:latin typeface="+mn-lt"/>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7" name="Picture 6">
            <a:extLst>
              <a:ext uri="{FF2B5EF4-FFF2-40B4-BE49-F238E27FC236}">
                <a16:creationId xmlns:a16="http://schemas.microsoft.com/office/drawing/2014/main" id="{1944F977-9E71-4F15-8BBD-19599180D892}"/>
              </a:ext>
            </a:extLst>
          </p:cNvPr>
          <p:cNvPicPr>
            <a:picLocks noChangeAspect="1"/>
          </p:cNvPicPr>
          <p:nvPr/>
        </p:nvPicPr>
        <p:blipFill>
          <a:blip r:embed="rId4"/>
          <a:stretch>
            <a:fillRect/>
          </a:stretch>
        </p:blipFill>
        <p:spPr>
          <a:xfrm>
            <a:off x="-3339" y="0"/>
            <a:ext cx="5511808" cy="5920651"/>
          </a:xfrm>
          <a:prstGeom prst="rect">
            <a:avLst/>
          </a:prstGeom>
        </p:spPr>
      </p:pic>
      <p:pic>
        <p:nvPicPr>
          <p:cNvPr id="12" name="Picture 11">
            <a:extLst>
              <a:ext uri="{FF2B5EF4-FFF2-40B4-BE49-F238E27FC236}">
                <a16:creationId xmlns:a16="http://schemas.microsoft.com/office/drawing/2014/main" id="{4BE9077C-DB2F-4FAD-A339-0A591BAAE18D}"/>
              </a:ext>
            </a:extLst>
          </p:cNvPr>
          <p:cNvPicPr>
            <a:picLocks noChangeAspect="1"/>
          </p:cNvPicPr>
          <p:nvPr/>
        </p:nvPicPr>
        <p:blipFill>
          <a:blip r:embed="rId5"/>
          <a:stretch>
            <a:fillRect/>
          </a:stretch>
        </p:blipFill>
        <p:spPr>
          <a:xfrm>
            <a:off x="7086445" y="3837439"/>
            <a:ext cx="3527578" cy="2083212"/>
          </a:xfrm>
          <a:prstGeom prst="rect">
            <a:avLst/>
          </a:prstGeom>
        </p:spPr>
      </p:pic>
      <p:sp>
        <p:nvSpPr>
          <p:cNvPr id="8" name="Google Shape;102;p2">
            <a:extLst>
              <a:ext uri="{FF2B5EF4-FFF2-40B4-BE49-F238E27FC236}">
                <a16:creationId xmlns:a16="http://schemas.microsoft.com/office/drawing/2014/main" id="{951C6410-E94B-4676-9A54-CB4759AE303B}"/>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670406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3323946"/>
          </a:xfrm>
          <a:prstGeom prst="rect">
            <a:avLst/>
          </a:prstGeom>
          <a:noFill/>
          <a:ln>
            <a:noFill/>
          </a:ln>
        </p:spPr>
        <p:txBody>
          <a:bodyPr spcFirstLastPara="1" wrap="square" lIns="91425" tIns="45700" rIns="91425" bIns="45700" anchor="t" anchorCtr="0">
            <a:spAutoFit/>
          </a:bodyPr>
          <a:lstStyle/>
          <a:p>
            <a:pPr lvl="0" algn="ctr">
              <a:buSzPts val="4800"/>
            </a:pPr>
            <a:r>
              <a:rPr lang="en-US" sz="3600" b="0" i="0" u="sng" strike="noStrike" cap="none" dirty="0">
                <a:solidFill>
                  <a:schemeClr val="dk1"/>
                </a:solidFill>
                <a:latin typeface="+mj-lt"/>
                <a:ea typeface="Calibri"/>
                <a:cs typeface="Calibri"/>
                <a:sym typeface="Calibri"/>
              </a:rPr>
              <a:t>E</a:t>
            </a:r>
            <a:r>
              <a:rPr lang="es-ES" sz="3600" u="sng" dirty="0" err="1">
                <a:solidFill>
                  <a:schemeClr val="dk1"/>
                </a:solidFill>
                <a:latin typeface="+mj-lt"/>
                <a:ea typeface="Calibri"/>
                <a:cs typeface="Calibri"/>
                <a:sym typeface="Calibri"/>
              </a:rPr>
              <a:t>lementos</a:t>
            </a:r>
            <a:r>
              <a:rPr lang="es-ES" sz="3600" u="sng" dirty="0">
                <a:solidFill>
                  <a:schemeClr val="dk1"/>
                </a:solidFill>
                <a:latin typeface="+mj-lt"/>
                <a:ea typeface="Calibri"/>
                <a:cs typeface="Calibri"/>
                <a:sym typeface="Calibri"/>
              </a:rPr>
              <a:t> de las etiquetas y hojas de datos de seguridad</a:t>
            </a:r>
          </a:p>
          <a:p>
            <a:pPr marL="0" marR="0" lvl="0" indent="0" algn="ctr" rtl="0">
              <a:lnSpc>
                <a:spcPct val="100000"/>
              </a:lnSpc>
              <a:spcBef>
                <a:spcPts val="0"/>
              </a:spcBef>
              <a:spcAft>
                <a:spcPts val="0"/>
              </a:spcAft>
              <a:buClr>
                <a:srgbClr val="000000"/>
              </a:buClr>
              <a:buSzPts val="4800"/>
              <a:buFont typeface="Arial"/>
              <a:buNone/>
            </a:pPr>
            <a:endParaRPr lang="en-US" dirty="0"/>
          </a:p>
          <a:p>
            <a:endParaRPr lang="en-US" sz="1600" dirty="0"/>
          </a:p>
          <a:p>
            <a:r>
              <a:rPr lang="es-ES" sz="1800" dirty="0">
                <a:solidFill>
                  <a:schemeClr val="dk1"/>
                </a:solidFill>
                <a:latin typeface="+mn-lt"/>
                <a:ea typeface="Calibri"/>
                <a:cs typeface="Calibri"/>
                <a:sym typeface="Calibri"/>
              </a:rPr>
              <a:t>La información obtenida en el proceso de clasificación y categorización de los productos químicos también se incluye en la hoja de datos de seguridad.  </a:t>
            </a:r>
          </a:p>
          <a:p>
            <a:endParaRPr lang="es-ES" sz="1800" dirty="0">
              <a:solidFill>
                <a:schemeClr val="dk1"/>
              </a:solidFill>
              <a:latin typeface="+mn-lt"/>
              <a:ea typeface="Calibri"/>
              <a:cs typeface="Calibri"/>
              <a:sym typeface="Calibri"/>
            </a:endParaRPr>
          </a:p>
          <a:p>
            <a:r>
              <a:rPr lang="es-ES" sz="1800" dirty="0">
                <a:solidFill>
                  <a:schemeClr val="dk1"/>
                </a:solidFill>
                <a:latin typeface="+mn-lt"/>
                <a:ea typeface="Calibri"/>
                <a:cs typeface="Calibri"/>
                <a:sym typeface="Calibri"/>
              </a:rPr>
              <a:t>Se pueden encontrar los elementos de la hoja de datos de seguridad en el Apéndice D.</a:t>
            </a:r>
            <a:endParaRPr sz="1800" b="0" i="0" u="none" strike="noStrike" cap="none" dirty="0">
              <a:solidFill>
                <a:schemeClr val="dk1"/>
              </a:solidFill>
              <a:latin typeface="+mn-lt"/>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3"/>
          <a:stretch>
            <a:fillRect/>
          </a:stretch>
        </p:blipFill>
        <p:spPr>
          <a:xfrm>
            <a:off x="6000508" y="5999624"/>
            <a:ext cx="6194831" cy="884089"/>
          </a:xfrm>
          <a:prstGeom prst="rect">
            <a:avLst/>
          </a:prstGeom>
        </p:spPr>
      </p:pic>
      <p:pic>
        <p:nvPicPr>
          <p:cNvPr id="5" name="Picture 4">
            <a:extLst>
              <a:ext uri="{FF2B5EF4-FFF2-40B4-BE49-F238E27FC236}">
                <a16:creationId xmlns:a16="http://schemas.microsoft.com/office/drawing/2014/main" id="{5503BC1F-FD7B-427D-9BD1-626B8D8E7ABF}"/>
              </a:ext>
            </a:extLst>
          </p:cNvPr>
          <p:cNvPicPr>
            <a:picLocks noChangeAspect="1"/>
          </p:cNvPicPr>
          <p:nvPr/>
        </p:nvPicPr>
        <p:blipFill>
          <a:blip r:embed="rId4"/>
          <a:stretch>
            <a:fillRect/>
          </a:stretch>
        </p:blipFill>
        <p:spPr>
          <a:xfrm>
            <a:off x="8184" y="9455"/>
            <a:ext cx="5418635" cy="5820566"/>
          </a:xfrm>
          <a:prstGeom prst="rect">
            <a:avLst/>
          </a:prstGeom>
        </p:spPr>
      </p:pic>
      <p:sp>
        <p:nvSpPr>
          <p:cNvPr id="7" name="Google Shape;102;p2">
            <a:extLst>
              <a:ext uri="{FF2B5EF4-FFF2-40B4-BE49-F238E27FC236}">
                <a16:creationId xmlns:a16="http://schemas.microsoft.com/office/drawing/2014/main" id="{FF63B4FD-54F8-49E2-A57F-11B1E59582D3}"/>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58599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5"/>
            <a:ext cx="6274351" cy="5878492"/>
          </a:xfrm>
          <a:prstGeom prst="rect">
            <a:avLst/>
          </a:prstGeom>
          <a:noFill/>
          <a:ln>
            <a:noFill/>
          </a:ln>
        </p:spPr>
        <p:txBody>
          <a:bodyPr spcFirstLastPara="1" wrap="square" lIns="91425" tIns="45700" rIns="91425" bIns="45700" anchor="t" anchorCtr="0">
            <a:spAutoFit/>
          </a:bodyPr>
          <a:lstStyle/>
          <a:p>
            <a:pPr lvl="0" algn="ctr">
              <a:buSzPts val="4800"/>
            </a:pPr>
            <a:r>
              <a:rPr lang="en-US" sz="3600" b="0" i="0" u="sng" strike="noStrike" cap="none" dirty="0">
                <a:solidFill>
                  <a:schemeClr val="dk1"/>
                </a:solidFill>
                <a:latin typeface="+mj-lt"/>
                <a:ea typeface="Calibri"/>
                <a:cs typeface="Calibri"/>
                <a:sym typeface="Calibri"/>
              </a:rPr>
              <a:t>E</a:t>
            </a:r>
            <a:r>
              <a:rPr lang="es-ES" sz="3600" u="sng" dirty="0" err="1">
                <a:solidFill>
                  <a:schemeClr val="dk1"/>
                </a:solidFill>
                <a:latin typeface="+mj-lt"/>
                <a:ea typeface="Calibri"/>
                <a:cs typeface="Calibri"/>
                <a:sym typeface="Calibri"/>
              </a:rPr>
              <a:t>lementos</a:t>
            </a:r>
            <a:r>
              <a:rPr lang="es-ES" sz="3600" u="sng" dirty="0">
                <a:solidFill>
                  <a:schemeClr val="dk1"/>
                </a:solidFill>
                <a:latin typeface="+mj-lt"/>
                <a:ea typeface="Calibri"/>
                <a:cs typeface="Calibri"/>
                <a:sym typeface="Calibri"/>
              </a:rPr>
              <a:t> de las etiquetas y hojas de datos de seguridad</a:t>
            </a:r>
            <a:endParaRPr lang="en-US" dirty="0"/>
          </a:p>
          <a:p>
            <a:endParaRPr lang="en-US" sz="1600" dirty="0"/>
          </a:p>
          <a:p>
            <a:r>
              <a:rPr lang="es-ES" sz="1800" dirty="0">
                <a:solidFill>
                  <a:schemeClr val="dk1"/>
                </a:solidFill>
                <a:latin typeface="+mn-lt"/>
                <a:ea typeface="Calibri"/>
                <a:cs typeface="Calibri"/>
                <a:sym typeface="Calibri"/>
              </a:rPr>
              <a:t>La clasificación y la categorización son la base del GHS, que es un mecanismo para cumplir los requisitos básicos de todo sistema de comunicación de riesgos. </a:t>
            </a:r>
          </a:p>
          <a:p>
            <a:endParaRPr lang="es-ES" sz="1800" dirty="0">
              <a:solidFill>
                <a:schemeClr val="dk1"/>
              </a:solidFill>
              <a:latin typeface="+mn-lt"/>
              <a:ea typeface="Calibri"/>
              <a:cs typeface="Calibri"/>
              <a:sym typeface="Calibri"/>
            </a:endParaRPr>
          </a:p>
          <a:p>
            <a:r>
              <a:rPr lang="es-ES" sz="1800" dirty="0">
                <a:solidFill>
                  <a:schemeClr val="dk1"/>
                </a:solidFill>
                <a:latin typeface="+mn-lt"/>
                <a:ea typeface="Calibri"/>
                <a:cs typeface="Calibri"/>
                <a:sym typeface="Calibri"/>
              </a:rPr>
              <a:t>Su objetivo final es que los empleadores y los trabajadores tengan un mayor acceso a la información.</a:t>
            </a:r>
          </a:p>
          <a:p>
            <a:endParaRPr lang="es-ES" sz="1800" dirty="0">
              <a:solidFill>
                <a:schemeClr val="dk1"/>
              </a:solidFill>
              <a:latin typeface="+mn-lt"/>
              <a:ea typeface="Calibri"/>
              <a:cs typeface="Calibri"/>
              <a:sym typeface="Calibri"/>
            </a:endParaRPr>
          </a:p>
          <a:p>
            <a:r>
              <a:rPr lang="es-ES" sz="1800" dirty="0">
                <a:solidFill>
                  <a:schemeClr val="dk1"/>
                </a:solidFill>
                <a:latin typeface="+mn-lt"/>
                <a:ea typeface="Calibri"/>
                <a:cs typeface="Calibri"/>
                <a:sym typeface="Calibri"/>
              </a:rPr>
              <a:t>Si desea saber más sobre los Apéndices A, B, C y D, haga clic en el siguiente enlace:</a:t>
            </a:r>
          </a:p>
          <a:p>
            <a:endParaRPr lang="es-ES" sz="1800" dirty="0">
              <a:solidFill>
                <a:schemeClr val="dk1"/>
              </a:solidFill>
              <a:latin typeface="+mn-lt"/>
              <a:ea typeface="Calibri"/>
              <a:cs typeface="Calibri"/>
              <a:sym typeface="Calibri"/>
            </a:endParaRPr>
          </a:p>
          <a:p>
            <a:r>
              <a:rPr lang="es-ES" sz="1800" dirty="0">
                <a:solidFill>
                  <a:schemeClr val="dk1"/>
                </a:solidFill>
                <a:latin typeface="+mn-lt"/>
                <a:ea typeface="Calibri"/>
                <a:cs typeface="Calibri"/>
                <a:sym typeface="Calibri"/>
                <a:hlinkClick r:id="rId3"/>
              </a:rPr>
              <a:t>Norma de Comunicación de Riesgos División 2/</a:t>
            </a:r>
            <a:r>
              <a:rPr lang="es-ES" sz="1800">
                <a:solidFill>
                  <a:schemeClr val="dk1"/>
                </a:solidFill>
                <a:latin typeface="+mn-lt"/>
                <a:ea typeface="Calibri"/>
                <a:cs typeface="Calibri"/>
                <a:sym typeface="Calibri"/>
                <a:hlinkClick r:id="rId3"/>
              </a:rPr>
              <a:t>Z 1910.1200</a:t>
            </a:r>
            <a:r>
              <a:rPr lang="es-ES" sz="1800" baseline="30000">
                <a:solidFill>
                  <a:schemeClr val="dk1"/>
                </a:solidFill>
                <a:latin typeface="+mn-lt"/>
                <a:ea typeface="Calibri"/>
                <a:cs typeface="Calibri"/>
                <a:sym typeface="Calibri"/>
              </a:rPr>
              <a:t>(1</a:t>
            </a:r>
            <a:r>
              <a:rPr lang="es-ES" sz="1800" baseline="30000" dirty="0">
                <a:solidFill>
                  <a:schemeClr val="dk1"/>
                </a:solidFill>
                <a:latin typeface="+mn-lt"/>
                <a:ea typeface="Calibri"/>
                <a:cs typeface="Calibri"/>
                <a:sym typeface="Calibri"/>
              </a:rPr>
              <a:t>)</a:t>
            </a:r>
          </a:p>
          <a:p>
            <a:endParaRPr lang="es-ES" sz="1800" dirty="0">
              <a:solidFill>
                <a:schemeClr val="dk1"/>
              </a:solidFill>
              <a:latin typeface="+mn-lt"/>
              <a:ea typeface="Calibri"/>
              <a:cs typeface="Calibri"/>
              <a:sym typeface="Calibri"/>
            </a:endParaRPr>
          </a:p>
          <a:p>
            <a:r>
              <a:rPr lang="es-ES" sz="1800" dirty="0">
                <a:solidFill>
                  <a:schemeClr val="dk1"/>
                </a:solidFill>
                <a:latin typeface="+mn-lt"/>
                <a:ea typeface="Calibri"/>
                <a:cs typeface="Calibri"/>
                <a:sym typeface="Calibri"/>
              </a:rPr>
              <a:t>En los demás módulos, usted aprenderá sobre las diferentes partes de las etiquetas y las hojas de datos de seguridad.</a:t>
            </a:r>
            <a:endParaRPr sz="1800" b="0" i="0" u="none" strike="noStrike" cap="none" dirty="0">
              <a:solidFill>
                <a:schemeClr val="dk1"/>
              </a:solidFill>
              <a:latin typeface="+mn-lt"/>
              <a:ea typeface="Calibri"/>
              <a:cs typeface="Calibri"/>
              <a:sym typeface="Calibri"/>
            </a:endParaRPr>
          </a:p>
        </p:txBody>
      </p:sp>
      <p:pic>
        <p:nvPicPr>
          <p:cNvPr id="10" name="Picture 9">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pic>
        <p:nvPicPr>
          <p:cNvPr id="5" name="Picture 4">
            <a:extLst>
              <a:ext uri="{FF2B5EF4-FFF2-40B4-BE49-F238E27FC236}">
                <a16:creationId xmlns:a16="http://schemas.microsoft.com/office/drawing/2014/main" id="{5503BC1F-FD7B-427D-9BD1-626B8D8E7ABF}"/>
              </a:ext>
            </a:extLst>
          </p:cNvPr>
          <p:cNvPicPr>
            <a:picLocks noChangeAspect="1"/>
          </p:cNvPicPr>
          <p:nvPr/>
        </p:nvPicPr>
        <p:blipFill>
          <a:blip r:embed="rId5"/>
          <a:stretch>
            <a:fillRect/>
          </a:stretch>
        </p:blipFill>
        <p:spPr>
          <a:xfrm>
            <a:off x="8184" y="9455"/>
            <a:ext cx="5418635" cy="5820566"/>
          </a:xfrm>
          <a:prstGeom prst="rect">
            <a:avLst/>
          </a:prstGeom>
        </p:spPr>
      </p:pic>
      <p:sp>
        <p:nvSpPr>
          <p:cNvPr id="8" name="Google Shape;102;p2">
            <a:extLst>
              <a:ext uri="{FF2B5EF4-FFF2-40B4-BE49-F238E27FC236}">
                <a16:creationId xmlns:a16="http://schemas.microsoft.com/office/drawing/2014/main" id="{D0A45855-08E0-4018-A4C1-B9738CFD1FD3}"/>
              </a:ext>
            </a:extLst>
          </p:cNvPr>
          <p:cNvSpPr txBox="1"/>
          <p:nvPr/>
        </p:nvSpPr>
        <p:spPr>
          <a:xfrm>
            <a:off x="91441" y="592310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71980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89719"/>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62500" y="203550"/>
            <a:ext cx="11931000" cy="5391900"/>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en-US" sz="3600" u="sng" dirty="0" err="1">
                <a:solidFill>
                  <a:schemeClr val="dk1"/>
                </a:solidFill>
                <a:latin typeface="+mj-lt"/>
                <a:ea typeface="Calibri"/>
                <a:cs typeface="Calibri"/>
                <a:sym typeface="Calibri"/>
              </a:rPr>
              <a:t>Discusión</a:t>
            </a:r>
            <a:r>
              <a:rPr lang="en-US" sz="3600" u="sng" dirty="0">
                <a:solidFill>
                  <a:schemeClr val="dk1"/>
                </a:solidFill>
                <a:latin typeface="+mj-lt"/>
                <a:ea typeface="Calibri"/>
                <a:cs typeface="Calibri"/>
                <a:sym typeface="Calibri"/>
              </a:rPr>
              <a:t> para la </a:t>
            </a:r>
            <a:r>
              <a:rPr lang="en-US" sz="3600" u="sng" dirty="0" err="1">
                <a:solidFill>
                  <a:schemeClr val="dk1"/>
                </a:solidFill>
                <a:latin typeface="+mj-lt"/>
                <a:ea typeface="Calibri"/>
                <a:cs typeface="Calibri"/>
                <a:sym typeface="Calibri"/>
              </a:rPr>
              <a:t>clase</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3600"/>
              <a:buFont typeface="Arial"/>
              <a:buNone/>
            </a:pPr>
            <a:endParaRPr lang="en-US" sz="1800" dirty="0">
              <a:solidFill>
                <a:schemeClr val="dk1"/>
              </a:solidFill>
              <a:latin typeface="+mj-lt"/>
              <a:ea typeface="Calibri"/>
              <a:cs typeface="Calibri"/>
              <a:sym typeface="Calibri"/>
            </a:endParaRPr>
          </a:p>
          <a:p>
            <a:pPr lvl="0">
              <a:buClr>
                <a:schemeClr val="dk1"/>
              </a:buClr>
              <a:buSzPts val="3600"/>
            </a:pPr>
            <a:r>
              <a:rPr lang="es-ES" sz="1800" dirty="0">
                <a:solidFill>
                  <a:schemeClr val="dk1"/>
                </a:solidFill>
                <a:ea typeface="Calibri"/>
                <a:cs typeface="Calibri"/>
                <a:sym typeface="Calibri"/>
              </a:rPr>
              <a:t>Aproveche esta oportunidad para hacer/responder preguntas sobre el módulo anterior </a:t>
            </a:r>
            <a:r>
              <a:rPr lang="en-US" sz="1800" dirty="0">
                <a:solidFill>
                  <a:schemeClr val="dk1"/>
                </a:solidFill>
                <a:ea typeface="Calibri"/>
                <a:cs typeface="Calibri"/>
                <a:sym typeface="Calibri"/>
              </a:rPr>
              <a:t>y para </a:t>
            </a:r>
            <a:r>
              <a:rPr lang="en-US" sz="1800" dirty="0" err="1">
                <a:solidFill>
                  <a:schemeClr val="dk1"/>
                </a:solidFill>
                <a:ea typeface="Calibri"/>
                <a:cs typeface="Calibri"/>
                <a:sym typeface="Calibri"/>
              </a:rPr>
              <a:t>resumir</a:t>
            </a:r>
            <a:r>
              <a:rPr lang="en-US" sz="1800" dirty="0">
                <a:solidFill>
                  <a:schemeClr val="dk1"/>
                </a:solidFill>
                <a:ea typeface="Calibri"/>
                <a:cs typeface="Calibri"/>
                <a:sym typeface="Calibri"/>
              </a:rPr>
              <a:t> las </a:t>
            </a:r>
            <a:r>
              <a:rPr lang="en-US" sz="1800" dirty="0" err="1">
                <a:solidFill>
                  <a:schemeClr val="dk1"/>
                </a:solidFill>
                <a:ea typeface="Calibri"/>
                <a:cs typeface="Calibri"/>
                <a:sym typeface="Calibri"/>
              </a:rPr>
              <a:t>direcciones</a:t>
            </a:r>
            <a:r>
              <a:rPr lang="en-US" sz="1800" dirty="0">
                <a:solidFill>
                  <a:schemeClr val="dk1"/>
                </a:solidFill>
                <a:ea typeface="Calibri"/>
                <a:cs typeface="Calibri"/>
                <a:sym typeface="Calibri"/>
              </a:rPr>
              <a:t> de los enlaces web </a:t>
            </a:r>
            <a:r>
              <a:rPr lang="en-US" sz="1800" dirty="0" err="1">
                <a:solidFill>
                  <a:schemeClr val="dk1"/>
                </a:solidFill>
                <a:ea typeface="Calibri"/>
                <a:cs typeface="Calibri"/>
                <a:sym typeface="Calibri"/>
              </a:rPr>
              <a:t>discutidos</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en</a:t>
            </a:r>
            <a:r>
              <a:rPr lang="en-US" sz="1800" dirty="0">
                <a:solidFill>
                  <a:schemeClr val="dk1"/>
                </a:solidFill>
                <a:ea typeface="Calibri"/>
                <a:cs typeface="Calibri"/>
                <a:sym typeface="Calibri"/>
              </a:rPr>
              <a:t> el </a:t>
            </a:r>
            <a:r>
              <a:rPr lang="en-US" sz="1800" dirty="0" err="1">
                <a:solidFill>
                  <a:schemeClr val="dk1"/>
                </a:solidFill>
                <a:ea typeface="Calibri"/>
                <a:cs typeface="Calibri"/>
                <a:sym typeface="Calibri"/>
              </a:rPr>
              <a:t>módulo</a:t>
            </a:r>
            <a:r>
              <a:rPr lang="en-US" sz="1800" dirty="0">
                <a:solidFill>
                  <a:schemeClr val="dk1"/>
                </a:solidFill>
                <a:ea typeface="Calibri"/>
                <a:cs typeface="Calibri"/>
                <a:sym typeface="Calibri"/>
              </a:rPr>
              <a:t>.</a:t>
            </a:r>
          </a:p>
          <a:p>
            <a:pPr lvl="0">
              <a:buSzPts val="1800"/>
            </a:pPr>
            <a:endParaRPr lang="en-US" dirty="0">
              <a:latin typeface="+mj-lt"/>
            </a:endParaRPr>
          </a:p>
          <a:p>
            <a:pPr marL="342900" lvl="0" indent="-342900">
              <a:buSzPts val="1800"/>
              <a:buAutoNum type="arabicParenR"/>
            </a:pPr>
            <a:endParaRPr sz="1800" dirty="0">
              <a:solidFill>
                <a:schemeClr val="dk1"/>
              </a:solidFill>
              <a:latin typeface="+mj-lt"/>
              <a:ea typeface="Calibri"/>
              <a:cs typeface="Calibri"/>
              <a:sym typeface="Calibri"/>
            </a:endParaRPr>
          </a:p>
          <a:p>
            <a:pPr lvl="0" algn="ctr">
              <a:buSzPts val="4800"/>
            </a:pPr>
            <a:r>
              <a:rPr lang="en-US" sz="3200" u="sng" dirty="0" err="1">
                <a:solidFill>
                  <a:schemeClr val="dk1"/>
                </a:solidFill>
                <a:ea typeface="Calibri"/>
                <a:cs typeface="Calibri"/>
                <a:sym typeface="Calibri"/>
              </a:rPr>
              <a:t>Recursos</a:t>
            </a:r>
            <a:r>
              <a:rPr lang="en-US" sz="3200" u="sng" dirty="0">
                <a:solidFill>
                  <a:schemeClr val="dk1"/>
                </a:solidFill>
                <a:ea typeface="Calibri"/>
                <a:cs typeface="Calibri"/>
                <a:sym typeface="Calibri"/>
              </a:rPr>
              <a:t> del </a:t>
            </a:r>
            <a:r>
              <a:rPr lang="en-US" sz="3200" u="sng" dirty="0" err="1">
                <a:solidFill>
                  <a:schemeClr val="dk1"/>
                </a:solidFill>
                <a:ea typeface="Calibri"/>
                <a:cs typeface="Calibri"/>
                <a:sym typeface="Calibri"/>
              </a:rPr>
              <a:t>Módulo</a:t>
            </a:r>
            <a:r>
              <a:rPr lang="en-US" sz="3200" u="sng" dirty="0">
                <a:solidFill>
                  <a:schemeClr val="dk1"/>
                </a:solidFill>
                <a:ea typeface="Calibri"/>
                <a:cs typeface="Calibri"/>
                <a:sym typeface="Calibri"/>
              </a:rPr>
              <a:t> 2</a:t>
            </a:r>
            <a:endParaRPr lang="en-US" sz="3200" dirty="0">
              <a:solidFill>
                <a:schemeClr val="dk1"/>
              </a:solidFill>
              <a:ea typeface="Calibri"/>
              <a:cs typeface="Calibri"/>
              <a:sym typeface="Calibri"/>
            </a:endParaRPr>
          </a:p>
          <a:p>
            <a:pPr lvl="0">
              <a:buSzPts val="1800"/>
            </a:pPr>
            <a:endParaRPr lang="en-US" sz="1800" dirty="0">
              <a:solidFill>
                <a:schemeClr val="dk1"/>
              </a:solidFill>
              <a:latin typeface="Calibri"/>
              <a:ea typeface="Calibri"/>
              <a:cs typeface="Calibri"/>
              <a:sym typeface="Calibri"/>
            </a:endParaRPr>
          </a:p>
          <a:p>
            <a:pPr lvl="0">
              <a:buSzPts val="1800"/>
            </a:pPr>
            <a:r>
              <a:rPr lang="en-US" sz="1800" dirty="0">
                <a:solidFill>
                  <a:schemeClr val="dk1"/>
                </a:solidFill>
                <a:latin typeface="Calibri"/>
                <a:ea typeface="Calibri"/>
                <a:cs typeface="Calibri"/>
                <a:sym typeface="Calibri"/>
              </a:rPr>
              <a:t>1) </a:t>
            </a:r>
            <a:r>
              <a:rPr lang="en-US" sz="1800" dirty="0">
                <a:hlinkClick r:id="rId3"/>
              </a:rPr>
              <a:t>OAR 437, Division 2, Subdivision Z, Hazard Communication (oregon.gov)</a:t>
            </a:r>
            <a:endParaRPr sz="1800" dirty="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9531F327-2980-485B-BAC8-604F8BD0A7CF}"/>
              </a:ext>
            </a:extLst>
          </p:cNvPr>
          <p:cNvPicPr>
            <a:picLocks noChangeAspect="1"/>
          </p:cNvPicPr>
          <p:nvPr/>
        </p:nvPicPr>
        <p:blipFill>
          <a:blip r:embed="rId4"/>
          <a:stretch>
            <a:fillRect/>
          </a:stretch>
        </p:blipFill>
        <p:spPr>
          <a:xfrm>
            <a:off x="5988785" y="5952732"/>
            <a:ext cx="6194831" cy="884089"/>
          </a:xfrm>
          <a:prstGeom prst="rect">
            <a:avLst/>
          </a:prstGeom>
        </p:spPr>
      </p:pic>
      <p:sp>
        <p:nvSpPr>
          <p:cNvPr id="6" name="Google Shape;102;p2">
            <a:extLst>
              <a:ext uri="{FF2B5EF4-FFF2-40B4-BE49-F238E27FC236}">
                <a16:creationId xmlns:a16="http://schemas.microsoft.com/office/drawing/2014/main" id="{BD7A93AB-7758-4D1B-B051-D54F2C0E0390}"/>
              </a:ext>
            </a:extLst>
          </p:cNvPr>
          <p:cNvSpPr txBox="1"/>
          <p:nvPr/>
        </p:nvSpPr>
        <p:spPr>
          <a:xfrm>
            <a:off x="91441" y="5877381"/>
            <a:ext cx="5897880" cy="1015622"/>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i="0" u="none" strike="noStrike" cap="none" dirty="0">
                <a:solidFill>
                  <a:schemeClr val="lt1"/>
                </a:solidFill>
                <a:latin typeface="Verdana"/>
                <a:ea typeface="Verdana"/>
                <a:cs typeface="Verdana"/>
                <a:sym typeface="Verdana"/>
              </a:rPr>
              <a:t>: </a:t>
            </a:r>
            <a:r>
              <a:rPr lang="es-ES" sz="1600" b="1" i="1" dirty="0">
                <a:solidFill>
                  <a:schemeClr val="lt1"/>
                </a:solidFill>
                <a:latin typeface="Verdana"/>
                <a:ea typeface="Verdana"/>
                <a:cs typeface="Verdana"/>
                <a:sym typeface="Verdana"/>
              </a:rPr>
              <a:t>Clasificación y categorización </a:t>
            </a:r>
          </a:p>
          <a:p>
            <a:pPr lvl="0">
              <a:buSzPts val="2800"/>
            </a:pPr>
            <a:r>
              <a:rPr lang="es-ES" sz="1600" b="1" i="1" dirty="0">
                <a:solidFill>
                  <a:schemeClr val="lt1"/>
                </a:solidFill>
                <a:latin typeface="Verdana"/>
                <a:ea typeface="Verdana"/>
                <a:cs typeface="Verdana"/>
                <a:sym typeface="Verdana"/>
              </a:rPr>
              <a:t>de productos químicos</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34170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
          <p:cNvSpPr txBox="1"/>
          <p:nvPr/>
        </p:nvSpPr>
        <p:spPr>
          <a:xfrm>
            <a:off x="-1" y="3569317"/>
            <a:ext cx="12192001" cy="707846"/>
          </a:xfrm>
          <a:prstGeom prst="rect">
            <a:avLst/>
          </a:prstGeom>
          <a:noFill/>
          <a:ln>
            <a:noFill/>
          </a:ln>
        </p:spPr>
        <p:txBody>
          <a:bodyPr spcFirstLastPara="1" wrap="square" lIns="91425" tIns="45700" rIns="91425" bIns="45700" anchor="t" anchorCtr="0">
            <a:spAutoFit/>
          </a:bodyPr>
          <a:lstStyle/>
          <a:p>
            <a:pPr lvl="0" algn="ctr">
              <a:buSzPts val="4400"/>
            </a:pPr>
            <a:r>
              <a:rPr lang="en-US" sz="4000" b="1" dirty="0" err="1">
                <a:solidFill>
                  <a:schemeClr val="lt1"/>
                </a:solidFill>
                <a:latin typeface="Verdana"/>
                <a:ea typeface="Verdana"/>
                <a:cs typeface="Verdana"/>
                <a:sym typeface="Verdana"/>
              </a:rPr>
              <a:t>Módulo</a:t>
            </a:r>
            <a:r>
              <a:rPr lang="en-US" sz="4000" b="1" dirty="0">
                <a:solidFill>
                  <a:schemeClr val="lt1"/>
                </a:solidFill>
                <a:latin typeface="Verdana"/>
                <a:ea typeface="Verdana"/>
                <a:cs typeface="Verdana"/>
                <a:sym typeface="Verdana"/>
              </a:rPr>
              <a:t> 3: </a:t>
            </a:r>
            <a:r>
              <a:rPr lang="en-US" sz="4000" b="1" i="1" dirty="0" err="1">
                <a:solidFill>
                  <a:schemeClr val="lt1"/>
                </a:solidFill>
                <a:latin typeface="Verdana"/>
                <a:ea typeface="Verdana"/>
                <a:cs typeface="Verdana"/>
                <a:sym typeface="Verdana"/>
              </a:rPr>
              <a:t>Pictogramas</a:t>
            </a:r>
            <a:endParaRPr sz="1200" b="0" i="1"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
        <p:nvSpPr>
          <p:cNvPr id="8" name="Google Shape;93;p1">
            <a:extLst>
              <a:ext uri="{FF2B5EF4-FFF2-40B4-BE49-F238E27FC236}">
                <a16:creationId xmlns:a16="http://schemas.microsoft.com/office/drawing/2014/main" id="{72DC963F-B7B9-4CD5-996F-75A6C075E34F}"/>
              </a:ext>
            </a:extLst>
          </p:cNvPr>
          <p:cNvSpPr txBox="1"/>
          <p:nvPr/>
        </p:nvSpPr>
        <p:spPr>
          <a:xfrm>
            <a:off x="-1" y="2799876"/>
            <a:ext cx="12192001"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err="1">
                <a:solidFill>
                  <a:schemeClr val="lt1"/>
                </a:solidFill>
                <a:latin typeface="Verdana"/>
                <a:ea typeface="Verdana"/>
                <a:cs typeface="Verdana"/>
                <a:sym typeface="Verdana"/>
              </a:rPr>
              <a:t>Comunicación</a:t>
            </a:r>
            <a:r>
              <a:rPr lang="en-US" sz="4000" b="1" dirty="0">
                <a:solidFill>
                  <a:schemeClr val="lt1"/>
                </a:solidFill>
                <a:latin typeface="Verdana"/>
                <a:ea typeface="Verdana"/>
                <a:cs typeface="Verdana"/>
                <a:sym typeface="Verdana"/>
              </a:rPr>
              <a:t> de </a:t>
            </a:r>
            <a:r>
              <a:rPr lang="en-US" sz="4000" b="1" dirty="0" err="1">
                <a:solidFill>
                  <a:schemeClr val="lt1"/>
                </a:solidFill>
                <a:latin typeface="Verdana"/>
                <a:ea typeface="Verdana"/>
                <a:cs typeface="Verdana"/>
                <a:sym typeface="Verdana"/>
              </a:rPr>
              <a:t>Riesgos</a:t>
            </a:r>
            <a:endParaRPr sz="4000" b="1" i="0" u="none" strike="noStrike" cap="none" dirty="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3404028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9619"/>
            <a:ext cx="6274351" cy="3693278"/>
          </a:xfrm>
          <a:prstGeom prst="rect">
            <a:avLst/>
          </a:prstGeom>
          <a:noFill/>
          <a:ln>
            <a:noFill/>
          </a:ln>
        </p:spPr>
        <p:txBody>
          <a:bodyPr spcFirstLastPara="1" wrap="square" lIns="91425" tIns="45700" rIns="91425" bIns="45700" anchor="t" anchorCtr="0">
            <a:spAutoFit/>
          </a:bodyPr>
          <a:lstStyle/>
          <a:p>
            <a:pPr algn="ctr">
              <a:buSzPts val="4800"/>
            </a:pPr>
            <a:r>
              <a:rPr lang="es-ES" sz="3600" u="sng" dirty="0"/>
              <a:t>Introducción </a:t>
            </a:r>
            <a:r>
              <a:rPr lang="en-US" sz="3600" u="sng" dirty="0" err="1">
                <a:solidFill>
                  <a:schemeClr val="dk1"/>
                </a:solidFill>
                <a:latin typeface="+mj-lt"/>
                <a:ea typeface="Calibri"/>
                <a:cs typeface="Calibri"/>
                <a:sym typeface="Calibri"/>
              </a:rPr>
              <a:t>Módulo</a:t>
            </a:r>
            <a:r>
              <a:rPr lang="en-US" sz="3600" u="sng" dirty="0">
                <a:solidFill>
                  <a:schemeClr val="dk1"/>
                </a:solidFill>
                <a:latin typeface="+mj-lt"/>
                <a:ea typeface="Calibri"/>
                <a:cs typeface="Calibri"/>
                <a:sym typeface="Calibri"/>
              </a:rPr>
              <a:t> </a:t>
            </a:r>
            <a:r>
              <a:rPr lang="en-US" sz="3600" b="0" i="0" u="sng" strike="noStrike" cap="none" dirty="0">
                <a:solidFill>
                  <a:schemeClr val="dk1"/>
                </a:solidFill>
                <a:latin typeface="+mj-lt"/>
                <a:ea typeface="Calibri"/>
                <a:cs typeface="Calibri"/>
                <a:sym typeface="Calibri"/>
              </a:rPr>
              <a:t>3</a:t>
            </a:r>
            <a:endParaRPr sz="3600" b="0" i="0" u="none" strike="noStrike" cap="none" dirty="0">
              <a:solidFill>
                <a:schemeClr val="dk1"/>
              </a:solidFill>
              <a:latin typeface="+mj-lt"/>
              <a:ea typeface="Calibri"/>
              <a:cs typeface="Calibri"/>
              <a:sym typeface="Calibri"/>
            </a:endParaRPr>
          </a:p>
          <a:p>
            <a:pPr lvl="0">
              <a:buSzPts val="1600"/>
            </a:pPr>
            <a:endParaRPr lang="es-ES" sz="1800" dirty="0"/>
          </a:p>
          <a:p>
            <a:pPr lvl="0">
              <a:buSzPts val="1600"/>
            </a:pPr>
            <a:r>
              <a:rPr lang="es-ES" sz="1800" dirty="0"/>
              <a:t>A lo largo de este módulo, responderemos las siguientes preguntas:</a:t>
            </a:r>
          </a:p>
          <a:p>
            <a:pPr lvl="0">
              <a:buSzPts val="1600"/>
            </a:pPr>
            <a:endParaRPr lang="es-ES" sz="1800" dirty="0"/>
          </a:p>
          <a:p>
            <a:pPr lvl="0">
              <a:buSzPts val="1600"/>
            </a:pPr>
            <a:r>
              <a:rPr lang="es-ES" sz="1800" dirty="0"/>
              <a:t>¿Qué es un pictograma?</a:t>
            </a:r>
          </a:p>
          <a:p>
            <a:pPr lvl="0">
              <a:buSzPts val="1600"/>
            </a:pPr>
            <a:r>
              <a:rPr lang="es-ES" sz="1800" dirty="0"/>
              <a:t>¿Cuáles son las partes de un pictograma?</a:t>
            </a:r>
          </a:p>
          <a:p>
            <a:pPr lvl="0">
              <a:buSzPts val="1600"/>
            </a:pPr>
            <a:r>
              <a:rPr lang="es-ES" sz="1800" dirty="0"/>
              <a:t>¿Cuáles son los pictogramas de peligro para la salud?</a:t>
            </a:r>
          </a:p>
          <a:p>
            <a:pPr lvl="0">
              <a:buSzPts val="1600"/>
            </a:pPr>
            <a:r>
              <a:rPr lang="es-ES" sz="1800" dirty="0"/>
              <a:t>¿Cuáles son los pictogramas de peligros físicos?</a:t>
            </a:r>
          </a:p>
          <a:p>
            <a:pPr lvl="0">
              <a:buSzPts val="1600"/>
            </a:pPr>
            <a:endParaRPr lang="es-ES" sz="1800" dirty="0"/>
          </a:p>
          <a:p>
            <a:pPr lvl="0">
              <a:buSzPts val="1600"/>
            </a:pPr>
            <a:r>
              <a:rPr lang="es-ES" sz="1800" dirty="0"/>
              <a:t>Le debería tomar alrededor de 10 minutos completar este módulo.</a:t>
            </a:r>
            <a:endParaRPr sz="18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E1BAC3A5-571C-449A-9C13-52EBF3738E2B}"/>
              </a:ext>
            </a:extLst>
          </p:cNvPr>
          <p:cNvPicPr>
            <a:picLocks noChangeAspect="1"/>
          </p:cNvPicPr>
          <p:nvPr/>
        </p:nvPicPr>
        <p:blipFill>
          <a:blip r:embed="rId3"/>
          <a:stretch>
            <a:fillRect/>
          </a:stretch>
        </p:blipFill>
        <p:spPr>
          <a:xfrm>
            <a:off x="5975082" y="5977801"/>
            <a:ext cx="6216917" cy="884089"/>
          </a:xfrm>
          <a:prstGeom prst="rect">
            <a:avLst/>
          </a:prstGeom>
        </p:spPr>
      </p:pic>
      <p:pic>
        <p:nvPicPr>
          <p:cNvPr id="8" name="Picture 7">
            <a:extLst>
              <a:ext uri="{FF2B5EF4-FFF2-40B4-BE49-F238E27FC236}">
                <a16:creationId xmlns:a16="http://schemas.microsoft.com/office/drawing/2014/main" id="{88A3E4FB-30C3-4518-A16D-A2229B5CFB5E}"/>
              </a:ext>
            </a:extLst>
          </p:cNvPr>
          <p:cNvPicPr>
            <a:picLocks noChangeAspect="1"/>
          </p:cNvPicPr>
          <p:nvPr/>
        </p:nvPicPr>
        <p:blipFill>
          <a:blip r:embed="rId4"/>
          <a:stretch>
            <a:fillRect/>
          </a:stretch>
        </p:blipFill>
        <p:spPr>
          <a:xfrm>
            <a:off x="-3339" y="4197"/>
            <a:ext cx="5507901" cy="5916454"/>
          </a:xfrm>
          <a:prstGeom prst="rect">
            <a:avLst/>
          </a:prstGeom>
        </p:spPr>
      </p:pic>
      <p:sp>
        <p:nvSpPr>
          <p:cNvPr id="9" name="Google Shape;102;p2">
            <a:extLst>
              <a:ext uri="{FF2B5EF4-FFF2-40B4-BE49-F238E27FC236}">
                <a16:creationId xmlns:a16="http://schemas.microsoft.com/office/drawing/2014/main" id="{B78FE1BF-ABF8-4111-8496-AAD380D5CED1}"/>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pictogramas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31687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81049"/>
            <a:ext cx="6274351" cy="4493497"/>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a:t>
            </a:r>
            <a:r>
              <a:rPr lang="en-US" sz="3600" u="sng" dirty="0" err="1">
                <a:solidFill>
                  <a:schemeClr val="dk1"/>
                </a:solidFill>
                <a:latin typeface="+mj-lt"/>
                <a:ea typeface="Calibri"/>
                <a:cs typeface="Calibri"/>
                <a:sym typeface="Calibri"/>
              </a:rPr>
              <a:t>Qué</a:t>
            </a:r>
            <a:r>
              <a:rPr lang="en-US" sz="3600" u="sng" dirty="0">
                <a:solidFill>
                  <a:schemeClr val="dk1"/>
                </a:solidFill>
                <a:latin typeface="+mj-lt"/>
                <a:ea typeface="Calibri"/>
                <a:cs typeface="Calibri"/>
                <a:sym typeface="Calibri"/>
              </a:rPr>
              <a:t> es un </a:t>
            </a:r>
            <a:r>
              <a:rPr lang="en-US" sz="3600" u="sng" dirty="0" err="1">
                <a:solidFill>
                  <a:schemeClr val="dk1"/>
                </a:solidFill>
                <a:latin typeface="+mj-lt"/>
                <a:ea typeface="Calibri"/>
                <a:cs typeface="Calibri"/>
                <a:sym typeface="Calibri"/>
              </a:rPr>
              <a:t>pictograma</a:t>
            </a:r>
            <a:r>
              <a:rPr lang="en-US" sz="3600" u="sng" dirty="0">
                <a:solidFill>
                  <a:schemeClr val="dk1"/>
                </a:solidFill>
                <a:latin typeface="+mj-lt"/>
                <a:ea typeface="Calibri"/>
                <a:cs typeface="Calibri"/>
                <a:sym typeface="Calibri"/>
              </a:rPr>
              <a:t>?</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lvl="0">
              <a:buSzPts val="1600"/>
            </a:pPr>
            <a:r>
              <a:rPr lang="es-ES" sz="1800" dirty="0"/>
              <a:t>Los pictogramas expresan información específica por medio de una imagen. Esto significa que, sin la utilización de palabras, los trabajadores de cualquier país pueden comprender que existe un peligro.</a:t>
            </a:r>
          </a:p>
          <a:p>
            <a:pPr lvl="0">
              <a:buSzPts val="1600"/>
            </a:pPr>
            <a:endParaRPr lang="es-ES" sz="1800" dirty="0"/>
          </a:p>
          <a:p>
            <a:pPr lvl="0">
              <a:buSzPts val="1600"/>
            </a:pPr>
            <a:r>
              <a:rPr lang="es-ES" sz="1800" dirty="0"/>
              <a:t>Los pictogramas se encuentran en las etiquetas de los contenedores y en las hojas de datos de seguridad. Su propósito es permitirle a usted, con una simple imagen, comprender rápidamente los peligros que representan.</a:t>
            </a:r>
          </a:p>
          <a:p>
            <a:pPr lvl="0">
              <a:buSzPts val="1600"/>
            </a:pPr>
            <a:endParaRPr lang="es-ES" sz="1800" dirty="0"/>
          </a:p>
          <a:p>
            <a:pPr lvl="0">
              <a:buSzPts val="1600"/>
            </a:pPr>
            <a:r>
              <a:rPr lang="es-ES" sz="1800" dirty="0"/>
              <a:t>Recuerde, la clasificación y categorización de sustancias y mezclas de productos químicos peligrosos por parte de fabricantes e importadores es la base de los pictogramas.</a:t>
            </a:r>
          </a:p>
        </p:txBody>
      </p:sp>
      <p:pic>
        <p:nvPicPr>
          <p:cNvPr id="4" name="Picture 3">
            <a:extLst>
              <a:ext uri="{FF2B5EF4-FFF2-40B4-BE49-F238E27FC236}">
                <a16:creationId xmlns:a16="http://schemas.microsoft.com/office/drawing/2014/main" id="{E1BAC3A5-571C-449A-9C13-52EBF3738E2B}"/>
              </a:ext>
            </a:extLst>
          </p:cNvPr>
          <p:cNvPicPr>
            <a:picLocks noChangeAspect="1"/>
          </p:cNvPicPr>
          <p:nvPr/>
        </p:nvPicPr>
        <p:blipFill>
          <a:blip r:embed="rId3"/>
          <a:stretch>
            <a:fillRect/>
          </a:stretch>
        </p:blipFill>
        <p:spPr>
          <a:xfrm>
            <a:off x="5975082" y="5977801"/>
            <a:ext cx="6216917" cy="884089"/>
          </a:xfrm>
          <a:prstGeom prst="rect">
            <a:avLst/>
          </a:prstGeom>
        </p:spPr>
      </p:pic>
      <p:pic>
        <p:nvPicPr>
          <p:cNvPr id="3" name="Picture 2">
            <a:extLst>
              <a:ext uri="{FF2B5EF4-FFF2-40B4-BE49-F238E27FC236}">
                <a16:creationId xmlns:a16="http://schemas.microsoft.com/office/drawing/2014/main" id="{AD6944E1-E5FC-459C-B41D-619133FF262A}"/>
              </a:ext>
            </a:extLst>
          </p:cNvPr>
          <p:cNvPicPr>
            <a:picLocks noChangeAspect="1"/>
          </p:cNvPicPr>
          <p:nvPr/>
        </p:nvPicPr>
        <p:blipFill>
          <a:blip r:embed="rId4"/>
          <a:stretch>
            <a:fillRect/>
          </a:stretch>
        </p:blipFill>
        <p:spPr>
          <a:xfrm>
            <a:off x="0" y="0"/>
            <a:ext cx="5481650" cy="5888256"/>
          </a:xfrm>
          <a:prstGeom prst="rect">
            <a:avLst/>
          </a:prstGeom>
        </p:spPr>
      </p:pic>
      <p:sp>
        <p:nvSpPr>
          <p:cNvPr id="8" name="Google Shape;102;p2">
            <a:extLst>
              <a:ext uri="{FF2B5EF4-FFF2-40B4-BE49-F238E27FC236}">
                <a16:creationId xmlns:a16="http://schemas.microsoft.com/office/drawing/2014/main" id="{B825D562-B419-4E18-B844-84D98DFFF9CE}"/>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pictogramas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76029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86326"/>
            <a:ext cx="6274351" cy="4216499"/>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ea typeface="Calibri"/>
                <a:cs typeface="Calibri"/>
                <a:sym typeface="Calibri"/>
              </a:rPr>
              <a:t>Comunicación de riesgos (</a:t>
            </a:r>
            <a:r>
              <a:rPr lang="es-ES" sz="3600" u="sng" dirty="0" err="1">
                <a:solidFill>
                  <a:schemeClr val="dk1"/>
                </a:solidFill>
                <a:ea typeface="Calibri"/>
                <a:cs typeface="Calibri"/>
                <a:sym typeface="Calibri"/>
              </a:rPr>
              <a:t>HazCom</a:t>
            </a:r>
            <a:r>
              <a:rPr lang="es-ES" sz="3600" u="sng" dirty="0">
                <a:solidFill>
                  <a:schemeClr val="dk1"/>
                </a:solidFill>
                <a:ea typeface="Calibri"/>
                <a:cs typeface="Calibri"/>
                <a:sym typeface="Calibri"/>
              </a:rPr>
              <a:t>) Introducción</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s-ES" sz="1800" dirty="0"/>
              <a:t>Como sucede con muchas de las cosas que pueden lastimarnos, contamos con normas que ayudan a evitar que esto ocurra.  En este caso, contamos con la Norma de Comunicación de Riesgos conocida por la abreviatura en inglés </a:t>
            </a:r>
            <a:r>
              <a:rPr lang="es-ES" sz="1800" dirty="0" err="1"/>
              <a:t>HazCom</a:t>
            </a:r>
            <a:r>
              <a:rPr lang="es-ES" sz="1800" dirty="0"/>
              <a:t>.  </a:t>
            </a:r>
          </a:p>
          <a:p>
            <a:endParaRPr lang="es-ES" sz="1800" dirty="0"/>
          </a:p>
          <a:p>
            <a:r>
              <a:rPr lang="es-ES" sz="1800" dirty="0"/>
              <a:t>La norma </a:t>
            </a:r>
            <a:r>
              <a:rPr lang="es-ES" sz="1800" dirty="0" err="1"/>
              <a:t>HazCom</a:t>
            </a:r>
            <a:r>
              <a:rPr lang="es-ES" sz="1800" dirty="0"/>
              <a:t> se basa en el concepto de que cada trabajador tiene derecho a saber sobre los peligros químicos relacionados con su trabajo, y cómo protegerse de estos peligros.</a:t>
            </a:r>
            <a:endParaRPr lang="en-US" sz="18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3" name="Picture 2">
            <a:extLst>
              <a:ext uri="{FF2B5EF4-FFF2-40B4-BE49-F238E27FC236}">
                <a16:creationId xmlns:a16="http://schemas.microsoft.com/office/drawing/2014/main" id="{91ED8510-C2A3-46E6-9AEB-F0860A3A565E}"/>
              </a:ext>
            </a:extLst>
          </p:cNvPr>
          <p:cNvPicPr>
            <a:picLocks noChangeAspect="1"/>
          </p:cNvPicPr>
          <p:nvPr/>
        </p:nvPicPr>
        <p:blipFill>
          <a:blip r:embed="rId4"/>
          <a:stretch>
            <a:fillRect/>
          </a:stretch>
        </p:blipFill>
        <p:spPr>
          <a:xfrm>
            <a:off x="2249" y="0"/>
            <a:ext cx="5511809" cy="5920652"/>
          </a:xfrm>
          <a:prstGeom prst="rect">
            <a:avLst/>
          </a:prstGeom>
        </p:spPr>
      </p:pic>
      <p:sp>
        <p:nvSpPr>
          <p:cNvPr id="7" name="Google Shape;102;p2">
            <a:extLst>
              <a:ext uri="{FF2B5EF4-FFF2-40B4-BE49-F238E27FC236}">
                <a16:creationId xmlns:a16="http://schemas.microsoft.com/office/drawing/2014/main" id="{794650D3-2EEB-4128-87E4-7618716860B4}"/>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267728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9619"/>
            <a:ext cx="6274351" cy="3108503"/>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¿Cuáles son las partes de un pictograma?</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lvl="0">
              <a:buSzPts val="1600"/>
            </a:pPr>
            <a:r>
              <a:rPr lang="es-ES" sz="1800" dirty="0"/>
              <a:t>Los pictogramas relacionados con el GHS deben tener las siguientes tres partes:</a:t>
            </a:r>
          </a:p>
          <a:p>
            <a:pPr lvl="0">
              <a:buSzPts val="1600"/>
            </a:pPr>
            <a:endParaRPr lang="es-ES" sz="1800" dirty="0"/>
          </a:p>
          <a:p>
            <a:pPr marL="285750" lvl="0" indent="-285750">
              <a:buSzPts val="1600"/>
              <a:buFont typeface="Arial" panose="020B0604020202020204" pitchFamily="34" charset="0"/>
              <a:buChar char="•"/>
            </a:pPr>
            <a:r>
              <a:rPr lang="es-ES" sz="1800" dirty="0"/>
              <a:t>Un borde rojo</a:t>
            </a:r>
          </a:p>
          <a:p>
            <a:pPr marL="285750" lvl="0" indent="-285750">
              <a:buSzPts val="1600"/>
              <a:buFont typeface="Arial" panose="020B0604020202020204" pitchFamily="34" charset="0"/>
              <a:buChar char="•"/>
            </a:pPr>
            <a:r>
              <a:rPr lang="es-ES" sz="1800" dirty="0"/>
              <a:t>Un fondo blanco</a:t>
            </a:r>
          </a:p>
          <a:p>
            <a:pPr marL="285750" lvl="0" indent="-285750">
              <a:buSzPts val="1600"/>
              <a:buFont typeface="Arial" panose="020B0604020202020204" pitchFamily="34" charset="0"/>
              <a:buChar char="•"/>
            </a:pPr>
            <a:r>
              <a:rPr lang="es-ES" sz="1800" dirty="0"/>
              <a:t>Un símbolo negro</a:t>
            </a:r>
            <a:endParaRPr sz="18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E1BAC3A5-571C-449A-9C13-52EBF3738E2B}"/>
              </a:ext>
            </a:extLst>
          </p:cNvPr>
          <p:cNvPicPr>
            <a:picLocks noChangeAspect="1"/>
          </p:cNvPicPr>
          <p:nvPr/>
        </p:nvPicPr>
        <p:blipFill>
          <a:blip r:embed="rId3"/>
          <a:stretch>
            <a:fillRect/>
          </a:stretch>
        </p:blipFill>
        <p:spPr>
          <a:xfrm>
            <a:off x="5975082" y="5977801"/>
            <a:ext cx="6216917" cy="884089"/>
          </a:xfrm>
          <a:prstGeom prst="rect">
            <a:avLst/>
          </a:prstGeom>
        </p:spPr>
      </p:pic>
      <p:pic>
        <p:nvPicPr>
          <p:cNvPr id="5" name="Picture 4">
            <a:extLst>
              <a:ext uri="{FF2B5EF4-FFF2-40B4-BE49-F238E27FC236}">
                <a16:creationId xmlns:a16="http://schemas.microsoft.com/office/drawing/2014/main" id="{444D638F-DB11-48F7-A697-FD6DC8D78F0E}"/>
              </a:ext>
            </a:extLst>
          </p:cNvPr>
          <p:cNvPicPr>
            <a:picLocks noChangeAspect="1"/>
          </p:cNvPicPr>
          <p:nvPr/>
        </p:nvPicPr>
        <p:blipFill>
          <a:blip r:embed="rId4"/>
          <a:stretch>
            <a:fillRect/>
          </a:stretch>
        </p:blipFill>
        <p:spPr>
          <a:xfrm>
            <a:off x="0" y="28505"/>
            <a:ext cx="5455114" cy="5859751"/>
          </a:xfrm>
          <a:prstGeom prst="rect">
            <a:avLst/>
          </a:prstGeom>
        </p:spPr>
      </p:pic>
      <p:sp>
        <p:nvSpPr>
          <p:cNvPr id="8" name="Google Shape;102;p2">
            <a:extLst>
              <a:ext uri="{FF2B5EF4-FFF2-40B4-BE49-F238E27FC236}">
                <a16:creationId xmlns:a16="http://schemas.microsoft.com/office/drawing/2014/main" id="{55DD9107-733E-4A9D-B638-9E752FE02FD6}"/>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pictogramas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92534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9619"/>
            <a:ext cx="6274351" cy="3939500"/>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¿Cuáles son los pictogramas de peligro para la salud?</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lvl="0">
              <a:buSzPts val="1600"/>
            </a:pPr>
            <a:r>
              <a:rPr lang="es-ES" sz="1800" dirty="0"/>
              <a:t>Existen dos grupos de pictogramas. </a:t>
            </a:r>
            <a:r>
              <a:rPr lang="es-ES" sz="1800" dirty="0">
                <a:hlinkClick r:id="rId3"/>
              </a:rPr>
              <a:t>El Apéndice A</a:t>
            </a:r>
            <a:r>
              <a:rPr lang="es-ES" sz="1800" baseline="30000" dirty="0"/>
              <a:t>(1)</a:t>
            </a:r>
            <a:r>
              <a:rPr lang="es-ES" sz="1800" dirty="0"/>
              <a:t> de la Norma de Comunicación de Peligros habla sobre las categorías de peligros para la salud y las clases de pictogramas relacionados con ellos:</a:t>
            </a:r>
          </a:p>
          <a:p>
            <a:pPr lvl="0">
              <a:buSzPts val="1600"/>
            </a:pPr>
            <a:endParaRPr lang="es-ES" sz="1800" dirty="0"/>
          </a:p>
          <a:p>
            <a:pPr lvl="0">
              <a:buSzPts val="1600"/>
            </a:pPr>
            <a:r>
              <a:rPr lang="es-ES" sz="1800" dirty="0"/>
              <a:t>Haga clic en el enlace que se encuentra a continuación para obtener una definición de cada clase:</a:t>
            </a:r>
          </a:p>
          <a:p>
            <a:pPr lvl="0">
              <a:buSzPts val="1600"/>
            </a:pPr>
            <a:endParaRPr lang="es-ES" sz="1800" dirty="0"/>
          </a:p>
          <a:p>
            <a:pPr lvl="0" algn="ctr">
              <a:buSzPts val="1600"/>
            </a:pPr>
            <a:r>
              <a:rPr lang="es-ES" sz="1800" dirty="0">
                <a:hlinkClick r:id="rId4"/>
              </a:rPr>
              <a:t>Peligro para la salud</a:t>
            </a:r>
            <a:r>
              <a:rPr lang="en-US" sz="1800" baseline="30000" dirty="0"/>
              <a:t>(2)</a:t>
            </a:r>
          </a:p>
        </p:txBody>
      </p:sp>
      <p:pic>
        <p:nvPicPr>
          <p:cNvPr id="4" name="Picture 3">
            <a:extLst>
              <a:ext uri="{FF2B5EF4-FFF2-40B4-BE49-F238E27FC236}">
                <a16:creationId xmlns:a16="http://schemas.microsoft.com/office/drawing/2014/main" id="{E1BAC3A5-571C-449A-9C13-52EBF3738E2B}"/>
              </a:ext>
            </a:extLst>
          </p:cNvPr>
          <p:cNvPicPr>
            <a:picLocks noChangeAspect="1"/>
          </p:cNvPicPr>
          <p:nvPr/>
        </p:nvPicPr>
        <p:blipFill>
          <a:blip r:embed="rId5"/>
          <a:stretch>
            <a:fillRect/>
          </a:stretch>
        </p:blipFill>
        <p:spPr>
          <a:xfrm>
            <a:off x="5975082" y="5977801"/>
            <a:ext cx="6216917" cy="884089"/>
          </a:xfrm>
          <a:prstGeom prst="rect">
            <a:avLst/>
          </a:prstGeom>
        </p:spPr>
      </p:pic>
      <p:pic>
        <p:nvPicPr>
          <p:cNvPr id="5" name="Picture 4">
            <a:extLst>
              <a:ext uri="{FF2B5EF4-FFF2-40B4-BE49-F238E27FC236}">
                <a16:creationId xmlns:a16="http://schemas.microsoft.com/office/drawing/2014/main" id="{2462D6CE-74DE-4946-983E-54C04D142187}"/>
              </a:ext>
            </a:extLst>
          </p:cNvPr>
          <p:cNvPicPr>
            <a:picLocks noChangeAspect="1"/>
          </p:cNvPicPr>
          <p:nvPr/>
        </p:nvPicPr>
        <p:blipFill>
          <a:blip r:embed="rId6"/>
          <a:stretch>
            <a:fillRect/>
          </a:stretch>
        </p:blipFill>
        <p:spPr>
          <a:xfrm>
            <a:off x="0" y="-2675"/>
            <a:ext cx="5429250" cy="5831969"/>
          </a:xfrm>
          <a:prstGeom prst="rect">
            <a:avLst/>
          </a:prstGeom>
        </p:spPr>
      </p:pic>
      <p:sp>
        <p:nvSpPr>
          <p:cNvPr id="8" name="Google Shape;102;p2">
            <a:extLst>
              <a:ext uri="{FF2B5EF4-FFF2-40B4-BE49-F238E27FC236}">
                <a16:creationId xmlns:a16="http://schemas.microsoft.com/office/drawing/2014/main" id="{12C84495-2BB5-4D07-B54F-03CC55DEBDF6}"/>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pictogramas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7031790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9619"/>
            <a:ext cx="6274351" cy="3939500"/>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Peligro</a:t>
            </a:r>
            <a:r>
              <a:rPr lang="en-US" sz="3600" u="sng" dirty="0">
                <a:solidFill>
                  <a:schemeClr val="dk1"/>
                </a:solidFill>
                <a:latin typeface="+mj-lt"/>
                <a:ea typeface="Calibri"/>
                <a:cs typeface="Calibri"/>
                <a:sym typeface="Calibri"/>
              </a:rPr>
              <a:t> para la </a:t>
            </a:r>
            <a:r>
              <a:rPr lang="en-US" sz="3600" u="sng" dirty="0" err="1">
                <a:solidFill>
                  <a:schemeClr val="dk1"/>
                </a:solidFill>
                <a:latin typeface="+mj-lt"/>
                <a:ea typeface="Calibri"/>
                <a:cs typeface="Calibri"/>
                <a:sym typeface="Calibri"/>
              </a:rPr>
              <a:t>salud</a:t>
            </a:r>
            <a:endParaRPr lang="en-US"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marL="285750" lvl="0" indent="-285750">
              <a:buSzPts val="1600"/>
              <a:buFont typeface="Arial" panose="020B0604020202020204" pitchFamily="34" charset="0"/>
              <a:buChar char="•"/>
            </a:pPr>
            <a:r>
              <a:rPr lang="es-ES" sz="1800" dirty="0"/>
              <a:t>Carcinógenos</a:t>
            </a:r>
          </a:p>
          <a:p>
            <a:pPr marL="285750" lvl="0" indent="-285750">
              <a:buSzPts val="1600"/>
              <a:buFont typeface="Arial" panose="020B0604020202020204" pitchFamily="34" charset="0"/>
              <a:buChar char="•"/>
            </a:pPr>
            <a:endParaRPr lang="es-ES" sz="1800" dirty="0"/>
          </a:p>
          <a:p>
            <a:pPr marL="285750" lvl="0" indent="-285750">
              <a:buSzPts val="1600"/>
              <a:buFont typeface="Arial" panose="020B0604020202020204" pitchFamily="34" charset="0"/>
              <a:buChar char="•"/>
            </a:pPr>
            <a:r>
              <a:rPr lang="es-ES" sz="1800" dirty="0"/>
              <a:t>Sensibilizador respiratorio</a:t>
            </a:r>
          </a:p>
          <a:p>
            <a:pPr marL="285750" lvl="0" indent="-285750">
              <a:buSzPts val="1600"/>
              <a:buFont typeface="Arial" panose="020B0604020202020204" pitchFamily="34" charset="0"/>
              <a:buChar char="•"/>
            </a:pPr>
            <a:endParaRPr lang="es-ES" sz="1800" dirty="0"/>
          </a:p>
          <a:p>
            <a:pPr marL="285750" lvl="0" indent="-285750">
              <a:buSzPts val="1600"/>
              <a:buFont typeface="Arial" panose="020B0604020202020204" pitchFamily="34" charset="0"/>
              <a:buChar char="•"/>
            </a:pPr>
            <a:r>
              <a:rPr lang="es-ES" sz="1800" dirty="0"/>
              <a:t>Toxicidad reproductiva</a:t>
            </a:r>
          </a:p>
          <a:p>
            <a:pPr marL="285750" lvl="0" indent="-285750">
              <a:buSzPts val="1600"/>
              <a:buFont typeface="Arial" panose="020B0604020202020204" pitchFamily="34" charset="0"/>
              <a:buChar char="•"/>
            </a:pPr>
            <a:endParaRPr lang="es-ES" sz="1800" dirty="0"/>
          </a:p>
          <a:p>
            <a:pPr marL="285750" lvl="0" indent="-285750">
              <a:buSzPts val="1600"/>
              <a:buFont typeface="Arial" panose="020B0604020202020204" pitchFamily="34" charset="0"/>
              <a:buChar char="•"/>
            </a:pPr>
            <a:r>
              <a:rPr lang="es-ES" sz="1800" dirty="0"/>
              <a:t>Toxicidad en determinados órganos</a:t>
            </a:r>
          </a:p>
          <a:p>
            <a:pPr lvl="0">
              <a:buSzPts val="1600"/>
            </a:pPr>
            <a:endParaRPr lang="es-ES" sz="1800" dirty="0"/>
          </a:p>
          <a:p>
            <a:pPr marL="285750" lvl="0" indent="-285750">
              <a:buSzPts val="1600"/>
              <a:buFont typeface="Arial" panose="020B0604020202020204" pitchFamily="34" charset="0"/>
              <a:buChar char="•"/>
            </a:pPr>
            <a:r>
              <a:rPr lang="es-ES" sz="1800" dirty="0"/>
              <a:t>Mutagenicidad</a:t>
            </a:r>
          </a:p>
          <a:p>
            <a:pPr marL="285750" lvl="0" indent="-285750">
              <a:buSzPts val="1600"/>
              <a:buFont typeface="Arial" panose="020B0604020202020204" pitchFamily="34" charset="0"/>
              <a:buChar char="•"/>
            </a:pPr>
            <a:endParaRPr lang="es-ES" sz="1800" dirty="0"/>
          </a:p>
          <a:p>
            <a:pPr marL="285750" lvl="0" indent="-285750">
              <a:buSzPts val="1600"/>
              <a:buFont typeface="Arial" panose="020B0604020202020204" pitchFamily="34" charset="0"/>
              <a:buChar char="•"/>
            </a:pPr>
            <a:r>
              <a:rPr lang="es-ES" sz="1800" dirty="0"/>
              <a:t>Toxicidad por aspiración</a:t>
            </a:r>
            <a:endParaRPr lang="en-US" sz="1800" dirty="0"/>
          </a:p>
        </p:txBody>
      </p:sp>
      <p:pic>
        <p:nvPicPr>
          <p:cNvPr id="4" name="Picture 3">
            <a:extLst>
              <a:ext uri="{FF2B5EF4-FFF2-40B4-BE49-F238E27FC236}">
                <a16:creationId xmlns:a16="http://schemas.microsoft.com/office/drawing/2014/main" id="{E1BAC3A5-571C-449A-9C13-52EBF3738E2B}"/>
              </a:ext>
            </a:extLst>
          </p:cNvPr>
          <p:cNvPicPr>
            <a:picLocks noChangeAspect="1"/>
          </p:cNvPicPr>
          <p:nvPr/>
        </p:nvPicPr>
        <p:blipFill>
          <a:blip r:embed="rId3"/>
          <a:stretch>
            <a:fillRect/>
          </a:stretch>
        </p:blipFill>
        <p:spPr>
          <a:xfrm>
            <a:off x="5975082" y="5977801"/>
            <a:ext cx="6216917" cy="884089"/>
          </a:xfrm>
          <a:prstGeom prst="rect">
            <a:avLst/>
          </a:prstGeom>
        </p:spPr>
      </p:pic>
      <p:pic>
        <p:nvPicPr>
          <p:cNvPr id="3" name="Picture 2">
            <a:extLst>
              <a:ext uri="{FF2B5EF4-FFF2-40B4-BE49-F238E27FC236}">
                <a16:creationId xmlns:a16="http://schemas.microsoft.com/office/drawing/2014/main" id="{FE7D1FCE-5582-4EEC-A965-7683EBB4B2D4}"/>
              </a:ext>
            </a:extLst>
          </p:cNvPr>
          <p:cNvPicPr>
            <a:picLocks noChangeAspect="1"/>
          </p:cNvPicPr>
          <p:nvPr/>
        </p:nvPicPr>
        <p:blipFill>
          <a:blip r:embed="rId4"/>
          <a:stretch>
            <a:fillRect/>
          </a:stretch>
        </p:blipFill>
        <p:spPr>
          <a:xfrm>
            <a:off x="565" y="0"/>
            <a:ext cx="5499270" cy="5907183"/>
          </a:xfrm>
          <a:prstGeom prst="rect">
            <a:avLst/>
          </a:prstGeom>
        </p:spPr>
      </p:pic>
      <p:sp>
        <p:nvSpPr>
          <p:cNvPr id="8" name="Google Shape;102;p2">
            <a:extLst>
              <a:ext uri="{FF2B5EF4-FFF2-40B4-BE49-F238E27FC236}">
                <a16:creationId xmlns:a16="http://schemas.microsoft.com/office/drawing/2014/main" id="{BB0CD688-52F0-441F-A21F-A892B528A261}"/>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pictogramas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30408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9619"/>
            <a:ext cx="6274351" cy="1169511"/>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Calavera y </a:t>
            </a:r>
            <a:r>
              <a:rPr lang="en-US" sz="3600" u="sng" dirty="0" err="1">
                <a:solidFill>
                  <a:schemeClr val="dk1"/>
                </a:solidFill>
                <a:latin typeface="+mj-lt"/>
                <a:ea typeface="Calibri"/>
                <a:cs typeface="Calibri"/>
                <a:sym typeface="Calibri"/>
              </a:rPr>
              <a:t>huesos</a:t>
            </a:r>
            <a:r>
              <a:rPr lang="en-US" sz="3600" u="sng" dirty="0">
                <a:solidFill>
                  <a:schemeClr val="dk1"/>
                </a:solidFill>
                <a:latin typeface="+mj-lt"/>
                <a:ea typeface="Calibri"/>
                <a:cs typeface="Calibri"/>
                <a:sym typeface="Calibri"/>
              </a:rPr>
              <a:t> cruzados</a:t>
            </a:r>
            <a:endParaRPr lang="en-US"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marL="285750" lvl="0" indent="-285750">
              <a:buSzPts val="1600"/>
              <a:buFont typeface="Arial" panose="020B0604020202020204" pitchFamily="34" charset="0"/>
              <a:buChar char="•"/>
            </a:pPr>
            <a:r>
              <a:rPr lang="en-US" sz="1800" dirty="0" err="1"/>
              <a:t>Toxicidad</a:t>
            </a:r>
            <a:r>
              <a:rPr lang="en-US" sz="1800" dirty="0"/>
              <a:t> </a:t>
            </a:r>
            <a:r>
              <a:rPr lang="en-US" sz="1800" dirty="0" err="1"/>
              <a:t>aguda</a:t>
            </a:r>
            <a:r>
              <a:rPr lang="en-US" sz="1800" dirty="0"/>
              <a:t> (grave)</a:t>
            </a:r>
          </a:p>
        </p:txBody>
      </p:sp>
      <p:pic>
        <p:nvPicPr>
          <p:cNvPr id="4" name="Picture 3">
            <a:extLst>
              <a:ext uri="{FF2B5EF4-FFF2-40B4-BE49-F238E27FC236}">
                <a16:creationId xmlns:a16="http://schemas.microsoft.com/office/drawing/2014/main" id="{E1BAC3A5-571C-449A-9C13-52EBF3738E2B}"/>
              </a:ext>
            </a:extLst>
          </p:cNvPr>
          <p:cNvPicPr>
            <a:picLocks noChangeAspect="1"/>
          </p:cNvPicPr>
          <p:nvPr/>
        </p:nvPicPr>
        <p:blipFill>
          <a:blip r:embed="rId3"/>
          <a:stretch>
            <a:fillRect/>
          </a:stretch>
        </p:blipFill>
        <p:spPr>
          <a:xfrm>
            <a:off x="5975082" y="5977801"/>
            <a:ext cx="6216917" cy="884089"/>
          </a:xfrm>
          <a:prstGeom prst="rect">
            <a:avLst/>
          </a:prstGeom>
        </p:spPr>
      </p:pic>
      <p:pic>
        <p:nvPicPr>
          <p:cNvPr id="5" name="Picture 4">
            <a:extLst>
              <a:ext uri="{FF2B5EF4-FFF2-40B4-BE49-F238E27FC236}">
                <a16:creationId xmlns:a16="http://schemas.microsoft.com/office/drawing/2014/main" id="{C7680FEB-BD53-4513-9B14-39DC66397584}"/>
              </a:ext>
            </a:extLst>
          </p:cNvPr>
          <p:cNvPicPr>
            <a:picLocks noChangeAspect="1"/>
          </p:cNvPicPr>
          <p:nvPr/>
        </p:nvPicPr>
        <p:blipFill>
          <a:blip r:embed="rId4"/>
          <a:stretch>
            <a:fillRect/>
          </a:stretch>
        </p:blipFill>
        <p:spPr>
          <a:xfrm>
            <a:off x="11430" y="11430"/>
            <a:ext cx="5426761" cy="5829295"/>
          </a:xfrm>
          <a:prstGeom prst="rect">
            <a:avLst/>
          </a:prstGeom>
        </p:spPr>
      </p:pic>
      <p:sp>
        <p:nvSpPr>
          <p:cNvPr id="8" name="Google Shape;102;p2">
            <a:extLst>
              <a:ext uri="{FF2B5EF4-FFF2-40B4-BE49-F238E27FC236}">
                <a16:creationId xmlns:a16="http://schemas.microsoft.com/office/drawing/2014/main" id="{E6FE72A0-2B14-4DF8-BAC7-8796E5BC08A0}"/>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pictogramas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23049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9619"/>
            <a:ext cx="6274351" cy="3631723"/>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Signo</a:t>
            </a:r>
            <a:r>
              <a:rPr lang="en-US" sz="3600" u="sng" dirty="0">
                <a:solidFill>
                  <a:schemeClr val="dk1"/>
                </a:solidFill>
                <a:latin typeface="+mj-lt"/>
                <a:ea typeface="Calibri"/>
                <a:cs typeface="Calibri"/>
                <a:sym typeface="Calibri"/>
              </a:rPr>
              <a:t> de </a:t>
            </a:r>
            <a:r>
              <a:rPr lang="en-US" sz="3600" u="sng" dirty="0" err="1">
                <a:solidFill>
                  <a:schemeClr val="dk1"/>
                </a:solidFill>
                <a:latin typeface="+mj-lt"/>
                <a:ea typeface="Calibri"/>
                <a:cs typeface="Calibri"/>
                <a:sym typeface="Calibri"/>
              </a:rPr>
              <a:t>exclamación</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n-US"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marL="285750" lvl="0" indent="-285750">
              <a:buSzPts val="1600"/>
              <a:buFont typeface="Arial" panose="020B0604020202020204" pitchFamily="34" charset="0"/>
              <a:buChar char="•"/>
            </a:pPr>
            <a:r>
              <a:rPr lang="en-US" sz="1800" dirty="0" err="1"/>
              <a:t>Irritante</a:t>
            </a:r>
            <a:endParaRPr lang="en-US" sz="1800" dirty="0"/>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err="1"/>
              <a:t>Sensibilizador</a:t>
            </a:r>
            <a:r>
              <a:rPr lang="en-US" sz="1800" dirty="0"/>
              <a:t> </a:t>
            </a:r>
            <a:r>
              <a:rPr lang="en-US" sz="1800" dirty="0" err="1"/>
              <a:t>dérmico</a:t>
            </a:r>
            <a:endParaRPr lang="en-US" sz="1800" dirty="0"/>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err="1"/>
              <a:t>Toxicidad</a:t>
            </a:r>
            <a:r>
              <a:rPr lang="en-US" sz="1800" dirty="0"/>
              <a:t> </a:t>
            </a:r>
            <a:r>
              <a:rPr lang="en-US" sz="1800" dirty="0" err="1"/>
              <a:t>aguda</a:t>
            </a:r>
            <a:r>
              <a:rPr lang="en-US" sz="1800" dirty="0"/>
              <a:t> (</a:t>
            </a:r>
            <a:r>
              <a:rPr lang="en-US" sz="1800" dirty="0" err="1"/>
              <a:t>nociva</a:t>
            </a:r>
            <a:r>
              <a:rPr lang="en-US" sz="1800" dirty="0"/>
              <a:t>)</a:t>
            </a:r>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err="1"/>
              <a:t>Efectos</a:t>
            </a:r>
            <a:r>
              <a:rPr lang="en-US" sz="1800" dirty="0"/>
              <a:t> </a:t>
            </a:r>
            <a:r>
              <a:rPr lang="en-US" sz="1800" dirty="0" err="1"/>
              <a:t>narcóticos</a:t>
            </a:r>
            <a:endParaRPr lang="en-US" sz="1800" dirty="0"/>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err="1"/>
              <a:t>Irritantes</a:t>
            </a:r>
            <a:r>
              <a:rPr lang="en-US" sz="1800" dirty="0"/>
              <a:t> de las </a:t>
            </a:r>
            <a:r>
              <a:rPr lang="en-US" sz="1800" dirty="0" err="1"/>
              <a:t>vías</a:t>
            </a:r>
            <a:r>
              <a:rPr lang="en-US" sz="1800" dirty="0"/>
              <a:t> </a:t>
            </a:r>
            <a:r>
              <a:rPr lang="en-US" sz="1800" dirty="0" err="1"/>
              <a:t>respiratorias</a:t>
            </a:r>
            <a:endParaRPr lang="en-US" sz="1800" dirty="0"/>
          </a:p>
        </p:txBody>
      </p:sp>
      <p:pic>
        <p:nvPicPr>
          <p:cNvPr id="4" name="Picture 3">
            <a:extLst>
              <a:ext uri="{FF2B5EF4-FFF2-40B4-BE49-F238E27FC236}">
                <a16:creationId xmlns:a16="http://schemas.microsoft.com/office/drawing/2014/main" id="{E1BAC3A5-571C-449A-9C13-52EBF3738E2B}"/>
              </a:ext>
            </a:extLst>
          </p:cNvPr>
          <p:cNvPicPr>
            <a:picLocks noChangeAspect="1"/>
          </p:cNvPicPr>
          <p:nvPr/>
        </p:nvPicPr>
        <p:blipFill>
          <a:blip r:embed="rId3"/>
          <a:stretch>
            <a:fillRect/>
          </a:stretch>
        </p:blipFill>
        <p:spPr>
          <a:xfrm>
            <a:off x="5975082" y="5977801"/>
            <a:ext cx="6216917" cy="884089"/>
          </a:xfrm>
          <a:prstGeom prst="rect">
            <a:avLst/>
          </a:prstGeom>
        </p:spPr>
      </p:pic>
      <p:pic>
        <p:nvPicPr>
          <p:cNvPr id="3" name="Picture 2">
            <a:extLst>
              <a:ext uri="{FF2B5EF4-FFF2-40B4-BE49-F238E27FC236}">
                <a16:creationId xmlns:a16="http://schemas.microsoft.com/office/drawing/2014/main" id="{82E8381D-28CB-4606-B745-2300CAD2E2F4}"/>
              </a:ext>
            </a:extLst>
          </p:cNvPr>
          <p:cNvPicPr>
            <a:picLocks noChangeAspect="1"/>
          </p:cNvPicPr>
          <p:nvPr/>
        </p:nvPicPr>
        <p:blipFill>
          <a:blip r:embed="rId4"/>
          <a:stretch>
            <a:fillRect/>
          </a:stretch>
        </p:blipFill>
        <p:spPr>
          <a:xfrm>
            <a:off x="0" y="0"/>
            <a:ext cx="5481650" cy="5888256"/>
          </a:xfrm>
          <a:prstGeom prst="rect">
            <a:avLst/>
          </a:prstGeom>
        </p:spPr>
      </p:pic>
      <p:sp>
        <p:nvSpPr>
          <p:cNvPr id="8" name="Google Shape;102;p2">
            <a:extLst>
              <a:ext uri="{FF2B5EF4-FFF2-40B4-BE49-F238E27FC236}">
                <a16:creationId xmlns:a16="http://schemas.microsoft.com/office/drawing/2014/main" id="{BCDA4786-8EA6-4213-A52D-17F35E27514F}"/>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pictogramas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35944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9619"/>
            <a:ext cx="6274351" cy="1415732"/>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Corrosión</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n-US"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marL="285750" lvl="0" indent="-285750">
              <a:buSzPts val="1600"/>
              <a:buFont typeface="Arial" panose="020B0604020202020204" pitchFamily="34" charset="0"/>
              <a:buChar char="•"/>
            </a:pPr>
            <a:r>
              <a:rPr lang="en-US" sz="1800" dirty="0" err="1"/>
              <a:t>Corrosivos</a:t>
            </a:r>
            <a:endParaRPr lang="en-US" sz="1800" dirty="0"/>
          </a:p>
        </p:txBody>
      </p:sp>
      <p:pic>
        <p:nvPicPr>
          <p:cNvPr id="4" name="Picture 3">
            <a:extLst>
              <a:ext uri="{FF2B5EF4-FFF2-40B4-BE49-F238E27FC236}">
                <a16:creationId xmlns:a16="http://schemas.microsoft.com/office/drawing/2014/main" id="{E1BAC3A5-571C-449A-9C13-52EBF3738E2B}"/>
              </a:ext>
            </a:extLst>
          </p:cNvPr>
          <p:cNvPicPr>
            <a:picLocks noChangeAspect="1"/>
          </p:cNvPicPr>
          <p:nvPr/>
        </p:nvPicPr>
        <p:blipFill>
          <a:blip r:embed="rId3"/>
          <a:stretch>
            <a:fillRect/>
          </a:stretch>
        </p:blipFill>
        <p:spPr>
          <a:xfrm>
            <a:off x="5975082" y="5977801"/>
            <a:ext cx="6216917" cy="884089"/>
          </a:xfrm>
          <a:prstGeom prst="rect">
            <a:avLst/>
          </a:prstGeom>
        </p:spPr>
      </p:pic>
      <p:pic>
        <p:nvPicPr>
          <p:cNvPr id="5" name="Picture 4">
            <a:extLst>
              <a:ext uri="{FF2B5EF4-FFF2-40B4-BE49-F238E27FC236}">
                <a16:creationId xmlns:a16="http://schemas.microsoft.com/office/drawing/2014/main" id="{5F197F3B-4E11-432E-AB96-1E5EE8137357}"/>
              </a:ext>
            </a:extLst>
          </p:cNvPr>
          <p:cNvPicPr>
            <a:picLocks noChangeAspect="1"/>
          </p:cNvPicPr>
          <p:nvPr/>
        </p:nvPicPr>
        <p:blipFill>
          <a:blip r:embed="rId4"/>
          <a:stretch>
            <a:fillRect/>
          </a:stretch>
        </p:blipFill>
        <p:spPr>
          <a:xfrm>
            <a:off x="0" y="20882"/>
            <a:ext cx="5479830" cy="5886301"/>
          </a:xfrm>
          <a:prstGeom prst="rect">
            <a:avLst/>
          </a:prstGeom>
        </p:spPr>
      </p:pic>
      <p:sp>
        <p:nvSpPr>
          <p:cNvPr id="8" name="Google Shape;102;p2">
            <a:extLst>
              <a:ext uri="{FF2B5EF4-FFF2-40B4-BE49-F238E27FC236}">
                <a16:creationId xmlns:a16="http://schemas.microsoft.com/office/drawing/2014/main" id="{FBE0AA9E-859D-427D-94E2-52D5BC12A15D}"/>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pictogramas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066555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9619"/>
            <a:ext cx="6274351" cy="3077725"/>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¿Cuáles son los pictogramas de peligro físico?</a:t>
            </a:r>
            <a:r>
              <a:rPr lang="en-US" sz="3600" u="sng" dirty="0">
                <a:solidFill>
                  <a:schemeClr val="dk1"/>
                </a:solidFill>
                <a:latin typeface="+mj-lt"/>
                <a:ea typeface="Calibri"/>
                <a:cs typeface="Calibri"/>
                <a:sym typeface="Calibri"/>
              </a:rPr>
              <a:t> </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n-US"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lvl="0">
              <a:buSzPts val="1600"/>
            </a:pPr>
            <a:r>
              <a:rPr lang="es-ES" sz="1800" dirty="0"/>
              <a:t>El Apéndice B de la Norma de Comunicación de Riesgos trata sobre las categorías de peligros físicos y los pictogramas relacionados con ellos:</a:t>
            </a:r>
          </a:p>
          <a:p>
            <a:pPr lvl="0">
              <a:buSzPts val="1600"/>
            </a:pPr>
            <a:endParaRPr lang="es-ES" sz="1800" dirty="0"/>
          </a:p>
          <a:p>
            <a:pPr lvl="0" algn="ctr">
              <a:buSzPts val="1600"/>
            </a:pPr>
            <a:r>
              <a:rPr lang="es-ES" sz="1800" dirty="0">
                <a:hlinkClick r:id="rId3"/>
              </a:rPr>
              <a:t>Peligro para la salud</a:t>
            </a:r>
            <a:endParaRPr lang="en-US" sz="1800" dirty="0"/>
          </a:p>
        </p:txBody>
      </p:sp>
      <p:pic>
        <p:nvPicPr>
          <p:cNvPr id="4" name="Picture 3">
            <a:extLst>
              <a:ext uri="{FF2B5EF4-FFF2-40B4-BE49-F238E27FC236}">
                <a16:creationId xmlns:a16="http://schemas.microsoft.com/office/drawing/2014/main" id="{E1BAC3A5-571C-449A-9C13-52EBF3738E2B}"/>
              </a:ext>
            </a:extLst>
          </p:cNvPr>
          <p:cNvPicPr>
            <a:picLocks noChangeAspect="1"/>
          </p:cNvPicPr>
          <p:nvPr/>
        </p:nvPicPr>
        <p:blipFill>
          <a:blip r:embed="rId4"/>
          <a:stretch>
            <a:fillRect/>
          </a:stretch>
        </p:blipFill>
        <p:spPr>
          <a:xfrm>
            <a:off x="5975082" y="5977801"/>
            <a:ext cx="6216917" cy="884089"/>
          </a:xfrm>
          <a:prstGeom prst="rect">
            <a:avLst/>
          </a:prstGeom>
        </p:spPr>
      </p:pic>
      <p:pic>
        <p:nvPicPr>
          <p:cNvPr id="3" name="Picture 2">
            <a:extLst>
              <a:ext uri="{FF2B5EF4-FFF2-40B4-BE49-F238E27FC236}">
                <a16:creationId xmlns:a16="http://schemas.microsoft.com/office/drawing/2014/main" id="{7E09E64F-32E5-48F1-B5FD-A4680380F253}"/>
              </a:ext>
            </a:extLst>
          </p:cNvPr>
          <p:cNvPicPr>
            <a:picLocks noChangeAspect="1"/>
          </p:cNvPicPr>
          <p:nvPr/>
        </p:nvPicPr>
        <p:blipFill>
          <a:blip r:embed="rId5"/>
          <a:stretch>
            <a:fillRect/>
          </a:stretch>
        </p:blipFill>
        <p:spPr>
          <a:xfrm>
            <a:off x="23425" y="0"/>
            <a:ext cx="5481651" cy="5888256"/>
          </a:xfrm>
          <a:prstGeom prst="rect">
            <a:avLst/>
          </a:prstGeom>
        </p:spPr>
      </p:pic>
      <p:sp>
        <p:nvSpPr>
          <p:cNvPr id="8" name="Google Shape;102;p2">
            <a:extLst>
              <a:ext uri="{FF2B5EF4-FFF2-40B4-BE49-F238E27FC236}">
                <a16:creationId xmlns:a16="http://schemas.microsoft.com/office/drawing/2014/main" id="{30C574D8-29B9-43D4-8C3E-EBFC58E73FCB}"/>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pictogramas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744985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9619"/>
            <a:ext cx="6274351" cy="4185721"/>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Llama </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n-US"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marL="285750" lvl="0" indent="-285750">
              <a:buSzPts val="1600"/>
              <a:buFont typeface="Arial" panose="020B0604020202020204" pitchFamily="34" charset="0"/>
              <a:buChar char="•"/>
            </a:pPr>
            <a:r>
              <a:rPr lang="en-US" sz="1800" dirty="0" err="1"/>
              <a:t>Inflamables</a:t>
            </a:r>
            <a:endParaRPr lang="en-US" sz="1800" dirty="0"/>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err="1"/>
              <a:t>Autorreactivos</a:t>
            </a:r>
            <a:endParaRPr lang="en-US" sz="1800" dirty="0"/>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err="1"/>
              <a:t>Pirofóricos</a:t>
            </a:r>
            <a:endParaRPr lang="en-US" sz="1800" dirty="0"/>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err="1"/>
              <a:t>Autocalentamiento</a:t>
            </a:r>
            <a:endParaRPr lang="en-US" sz="1800" dirty="0"/>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err="1"/>
              <a:t>Peróxidos</a:t>
            </a:r>
            <a:r>
              <a:rPr lang="en-US" sz="1800" dirty="0"/>
              <a:t> </a:t>
            </a:r>
            <a:r>
              <a:rPr lang="en-US" sz="1800" dirty="0" err="1"/>
              <a:t>orgánicos</a:t>
            </a:r>
            <a:endParaRPr lang="en-US" sz="1800" dirty="0"/>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err="1"/>
              <a:t>Emite</a:t>
            </a:r>
            <a:r>
              <a:rPr lang="en-US" sz="1800" dirty="0"/>
              <a:t> gas </a:t>
            </a:r>
            <a:r>
              <a:rPr lang="en-US" sz="1800" dirty="0" err="1"/>
              <a:t>inflamable</a:t>
            </a:r>
            <a:endParaRPr lang="en-US" sz="1800" dirty="0"/>
          </a:p>
        </p:txBody>
      </p:sp>
      <p:pic>
        <p:nvPicPr>
          <p:cNvPr id="4" name="Picture 3">
            <a:extLst>
              <a:ext uri="{FF2B5EF4-FFF2-40B4-BE49-F238E27FC236}">
                <a16:creationId xmlns:a16="http://schemas.microsoft.com/office/drawing/2014/main" id="{E1BAC3A5-571C-449A-9C13-52EBF3738E2B}"/>
              </a:ext>
            </a:extLst>
          </p:cNvPr>
          <p:cNvPicPr>
            <a:picLocks noChangeAspect="1"/>
          </p:cNvPicPr>
          <p:nvPr/>
        </p:nvPicPr>
        <p:blipFill>
          <a:blip r:embed="rId3"/>
          <a:stretch>
            <a:fillRect/>
          </a:stretch>
        </p:blipFill>
        <p:spPr>
          <a:xfrm>
            <a:off x="5975082" y="5977801"/>
            <a:ext cx="6216917" cy="884089"/>
          </a:xfrm>
          <a:prstGeom prst="rect">
            <a:avLst/>
          </a:prstGeom>
        </p:spPr>
      </p:pic>
      <p:pic>
        <p:nvPicPr>
          <p:cNvPr id="3" name="Picture 2">
            <a:extLst>
              <a:ext uri="{FF2B5EF4-FFF2-40B4-BE49-F238E27FC236}">
                <a16:creationId xmlns:a16="http://schemas.microsoft.com/office/drawing/2014/main" id="{D6FC269A-40A0-4725-9D87-5F1F1EE1FEDB}"/>
              </a:ext>
            </a:extLst>
          </p:cNvPr>
          <p:cNvPicPr>
            <a:picLocks noChangeAspect="1"/>
          </p:cNvPicPr>
          <p:nvPr/>
        </p:nvPicPr>
        <p:blipFill>
          <a:blip r:embed="rId4"/>
          <a:stretch>
            <a:fillRect/>
          </a:stretch>
        </p:blipFill>
        <p:spPr>
          <a:xfrm>
            <a:off x="11995" y="28504"/>
            <a:ext cx="5455114" cy="5859751"/>
          </a:xfrm>
          <a:prstGeom prst="rect">
            <a:avLst/>
          </a:prstGeom>
        </p:spPr>
      </p:pic>
      <p:sp>
        <p:nvSpPr>
          <p:cNvPr id="8" name="Google Shape;102;p2">
            <a:extLst>
              <a:ext uri="{FF2B5EF4-FFF2-40B4-BE49-F238E27FC236}">
                <a16:creationId xmlns:a16="http://schemas.microsoft.com/office/drawing/2014/main" id="{4CBE6CF4-B155-482B-AF15-60D463CE5FB1}"/>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pictogramas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054144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9619"/>
            <a:ext cx="6274351" cy="1415732"/>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Llama </a:t>
            </a:r>
            <a:r>
              <a:rPr lang="en-US" sz="3600" u="sng" dirty="0" err="1">
                <a:solidFill>
                  <a:schemeClr val="dk1"/>
                </a:solidFill>
                <a:latin typeface="+mj-lt"/>
                <a:ea typeface="Calibri"/>
                <a:cs typeface="Calibri"/>
                <a:sym typeface="Calibri"/>
              </a:rPr>
              <a:t>sobre</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círculo</a:t>
            </a:r>
            <a:r>
              <a:rPr lang="en-US" sz="3600" u="sng" dirty="0">
                <a:solidFill>
                  <a:schemeClr val="dk1"/>
                </a:solidFill>
                <a:latin typeface="+mj-lt"/>
                <a:ea typeface="Calibri"/>
                <a:cs typeface="Calibri"/>
                <a:sym typeface="Calibri"/>
              </a:rPr>
              <a:t> </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n-US"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marL="285750" lvl="0" indent="-285750">
              <a:buSzPts val="1600"/>
              <a:buFont typeface="Arial" panose="020B0604020202020204" pitchFamily="34" charset="0"/>
              <a:buChar char="•"/>
            </a:pPr>
            <a:r>
              <a:rPr lang="en-US" sz="1800" dirty="0" err="1"/>
              <a:t>Oxidantes</a:t>
            </a:r>
            <a:endParaRPr lang="en-US" sz="1800" dirty="0"/>
          </a:p>
        </p:txBody>
      </p:sp>
      <p:pic>
        <p:nvPicPr>
          <p:cNvPr id="4" name="Picture 3">
            <a:extLst>
              <a:ext uri="{FF2B5EF4-FFF2-40B4-BE49-F238E27FC236}">
                <a16:creationId xmlns:a16="http://schemas.microsoft.com/office/drawing/2014/main" id="{E1BAC3A5-571C-449A-9C13-52EBF3738E2B}"/>
              </a:ext>
            </a:extLst>
          </p:cNvPr>
          <p:cNvPicPr>
            <a:picLocks noChangeAspect="1"/>
          </p:cNvPicPr>
          <p:nvPr/>
        </p:nvPicPr>
        <p:blipFill>
          <a:blip r:embed="rId3"/>
          <a:stretch>
            <a:fillRect/>
          </a:stretch>
        </p:blipFill>
        <p:spPr>
          <a:xfrm>
            <a:off x="5975082" y="5977801"/>
            <a:ext cx="6216917" cy="884089"/>
          </a:xfrm>
          <a:prstGeom prst="rect">
            <a:avLst/>
          </a:prstGeom>
        </p:spPr>
      </p:pic>
      <p:pic>
        <p:nvPicPr>
          <p:cNvPr id="5" name="Picture 4">
            <a:extLst>
              <a:ext uri="{FF2B5EF4-FFF2-40B4-BE49-F238E27FC236}">
                <a16:creationId xmlns:a16="http://schemas.microsoft.com/office/drawing/2014/main" id="{E219A2E1-0852-435F-98B6-51A37635A29D}"/>
              </a:ext>
            </a:extLst>
          </p:cNvPr>
          <p:cNvPicPr>
            <a:picLocks noChangeAspect="1"/>
          </p:cNvPicPr>
          <p:nvPr/>
        </p:nvPicPr>
        <p:blipFill>
          <a:blip r:embed="rId4"/>
          <a:stretch>
            <a:fillRect/>
          </a:stretch>
        </p:blipFill>
        <p:spPr>
          <a:xfrm>
            <a:off x="34855" y="0"/>
            <a:ext cx="5481650" cy="5888256"/>
          </a:xfrm>
          <a:prstGeom prst="rect">
            <a:avLst/>
          </a:prstGeom>
        </p:spPr>
      </p:pic>
      <p:sp>
        <p:nvSpPr>
          <p:cNvPr id="8" name="Google Shape;102;p2">
            <a:extLst>
              <a:ext uri="{FF2B5EF4-FFF2-40B4-BE49-F238E27FC236}">
                <a16:creationId xmlns:a16="http://schemas.microsoft.com/office/drawing/2014/main" id="{EDE90D81-1FED-4C6A-B9EA-9B33B25B063E}"/>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pictogramas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002737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9619"/>
            <a:ext cx="6274351" cy="2523727"/>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Bomba</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explotando</a:t>
            </a:r>
            <a:r>
              <a:rPr lang="en-US" sz="3600" u="sng" dirty="0">
                <a:solidFill>
                  <a:schemeClr val="dk1"/>
                </a:solidFill>
                <a:latin typeface="+mj-lt"/>
                <a:ea typeface="Calibri"/>
                <a:cs typeface="Calibri"/>
                <a:sym typeface="Calibri"/>
              </a:rPr>
              <a:t> </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n-US"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marL="285750" lvl="0" indent="-285750">
              <a:buSzPts val="1600"/>
              <a:buFont typeface="Arial" panose="020B0604020202020204" pitchFamily="34" charset="0"/>
              <a:buChar char="•"/>
            </a:pPr>
            <a:r>
              <a:rPr lang="en-US" sz="1800" dirty="0" err="1"/>
              <a:t>Explosivos</a:t>
            </a:r>
            <a:endParaRPr lang="en-US" sz="1800" dirty="0"/>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err="1"/>
              <a:t>Autorreactivos</a:t>
            </a:r>
            <a:endParaRPr lang="en-US" sz="1800" dirty="0"/>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err="1"/>
              <a:t>Peróxidos</a:t>
            </a:r>
            <a:r>
              <a:rPr lang="en-US" sz="1800" dirty="0"/>
              <a:t> </a:t>
            </a:r>
            <a:r>
              <a:rPr lang="en-US" sz="1800" dirty="0" err="1"/>
              <a:t>orgánicos</a:t>
            </a:r>
            <a:endParaRPr lang="en-US" sz="1800" dirty="0"/>
          </a:p>
        </p:txBody>
      </p:sp>
      <p:pic>
        <p:nvPicPr>
          <p:cNvPr id="4" name="Picture 3">
            <a:extLst>
              <a:ext uri="{FF2B5EF4-FFF2-40B4-BE49-F238E27FC236}">
                <a16:creationId xmlns:a16="http://schemas.microsoft.com/office/drawing/2014/main" id="{E1BAC3A5-571C-449A-9C13-52EBF3738E2B}"/>
              </a:ext>
            </a:extLst>
          </p:cNvPr>
          <p:cNvPicPr>
            <a:picLocks noChangeAspect="1"/>
          </p:cNvPicPr>
          <p:nvPr/>
        </p:nvPicPr>
        <p:blipFill>
          <a:blip r:embed="rId3"/>
          <a:stretch>
            <a:fillRect/>
          </a:stretch>
        </p:blipFill>
        <p:spPr>
          <a:xfrm>
            <a:off x="5975082" y="5977801"/>
            <a:ext cx="6216917" cy="884089"/>
          </a:xfrm>
          <a:prstGeom prst="rect">
            <a:avLst/>
          </a:prstGeom>
        </p:spPr>
      </p:pic>
      <p:pic>
        <p:nvPicPr>
          <p:cNvPr id="3" name="Picture 2">
            <a:extLst>
              <a:ext uri="{FF2B5EF4-FFF2-40B4-BE49-F238E27FC236}">
                <a16:creationId xmlns:a16="http://schemas.microsoft.com/office/drawing/2014/main" id="{8BDB6CBC-3DBF-47DF-ABCE-709B924AB017}"/>
              </a:ext>
            </a:extLst>
          </p:cNvPr>
          <p:cNvPicPr>
            <a:picLocks noChangeAspect="1"/>
          </p:cNvPicPr>
          <p:nvPr/>
        </p:nvPicPr>
        <p:blipFill>
          <a:blip r:embed="rId4"/>
          <a:stretch>
            <a:fillRect/>
          </a:stretch>
        </p:blipFill>
        <p:spPr>
          <a:xfrm>
            <a:off x="23425" y="0"/>
            <a:ext cx="5481650" cy="5888256"/>
          </a:xfrm>
          <a:prstGeom prst="rect">
            <a:avLst/>
          </a:prstGeom>
        </p:spPr>
      </p:pic>
      <p:sp>
        <p:nvSpPr>
          <p:cNvPr id="8" name="Google Shape;102;p2">
            <a:extLst>
              <a:ext uri="{FF2B5EF4-FFF2-40B4-BE49-F238E27FC236}">
                <a16:creationId xmlns:a16="http://schemas.microsoft.com/office/drawing/2014/main" id="{88E653CF-2E12-467E-8409-6F798DA2A4DF}"/>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pictogramas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44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2880"/>
            <a:ext cx="6274351" cy="4493497"/>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ea typeface="Calibri"/>
                <a:cs typeface="Calibri"/>
                <a:sym typeface="Calibri"/>
              </a:rPr>
              <a:t>Comunicación de riesgos (</a:t>
            </a:r>
            <a:r>
              <a:rPr lang="es-ES" sz="3600" u="sng" dirty="0" err="1">
                <a:solidFill>
                  <a:schemeClr val="dk1"/>
                </a:solidFill>
                <a:ea typeface="Calibri"/>
                <a:cs typeface="Calibri"/>
                <a:sym typeface="Calibri"/>
              </a:rPr>
              <a:t>HazCom</a:t>
            </a:r>
            <a:r>
              <a:rPr lang="es-ES" sz="3600" u="sng" dirty="0">
                <a:solidFill>
                  <a:schemeClr val="dk1"/>
                </a:solidFill>
                <a:ea typeface="Calibri"/>
                <a:cs typeface="Calibri"/>
                <a:sym typeface="Calibri"/>
              </a:rPr>
              <a:t>) Introducción</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s-ES" sz="1800" dirty="0" err="1"/>
              <a:t>HazCom</a:t>
            </a:r>
            <a:r>
              <a:rPr lang="es-ES" sz="1800" dirty="0"/>
              <a:t> funciona de la siguiente manera:</a:t>
            </a:r>
          </a:p>
          <a:p>
            <a:endParaRPr lang="es-ES" sz="1200" dirty="0"/>
          </a:p>
          <a:p>
            <a:r>
              <a:rPr lang="es-ES" sz="1800" dirty="0"/>
              <a:t>Conforme a </a:t>
            </a:r>
            <a:r>
              <a:rPr lang="es-ES" sz="1800" dirty="0" err="1"/>
              <a:t>HazCom</a:t>
            </a:r>
            <a:r>
              <a:rPr lang="es-ES" sz="1800" dirty="0"/>
              <a:t>, los fabricantes e importadores de productos químicos evalúan sus productos para determinar las categorías y las clasificaciones de los peligros, y, luego, transmitir esa información a los empleadores. </a:t>
            </a:r>
          </a:p>
          <a:p>
            <a:endParaRPr lang="es-ES" dirty="0"/>
          </a:p>
          <a:p>
            <a:r>
              <a:rPr lang="es-ES" sz="1800" dirty="0"/>
              <a:t>Los empleadores utilizan la información con el fin de capacitar a sus empleados para que reconozcan los peligros y sobre la manera en que pueden protegerse de ellos.</a:t>
            </a:r>
            <a:endParaRPr lang="en-US" sz="18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3" name="Picture 2">
            <a:extLst>
              <a:ext uri="{FF2B5EF4-FFF2-40B4-BE49-F238E27FC236}">
                <a16:creationId xmlns:a16="http://schemas.microsoft.com/office/drawing/2014/main" id="{768D1CF6-4B7F-441E-8C32-994391DB7118}"/>
              </a:ext>
            </a:extLst>
          </p:cNvPr>
          <p:cNvPicPr>
            <a:picLocks noChangeAspect="1"/>
          </p:cNvPicPr>
          <p:nvPr/>
        </p:nvPicPr>
        <p:blipFill>
          <a:blip r:embed="rId4"/>
          <a:stretch>
            <a:fillRect/>
          </a:stretch>
        </p:blipFill>
        <p:spPr>
          <a:xfrm>
            <a:off x="10758" y="0"/>
            <a:ext cx="5511809" cy="5920652"/>
          </a:xfrm>
          <a:prstGeom prst="rect">
            <a:avLst/>
          </a:prstGeom>
        </p:spPr>
      </p:pic>
      <p:sp>
        <p:nvSpPr>
          <p:cNvPr id="7" name="Google Shape;102;p2">
            <a:extLst>
              <a:ext uri="{FF2B5EF4-FFF2-40B4-BE49-F238E27FC236}">
                <a16:creationId xmlns:a16="http://schemas.microsoft.com/office/drawing/2014/main" id="{6BA2DDDD-EC6D-47DB-B2A1-81CE3BC19C9C}"/>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418028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9619"/>
            <a:ext cx="6274351" cy="1415732"/>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Cilindro</a:t>
            </a:r>
            <a:r>
              <a:rPr lang="en-US" sz="3600" u="sng" dirty="0">
                <a:solidFill>
                  <a:schemeClr val="dk1"/>
                </a:solidFill>
                <a:latin typeface="+mj-lt"/>
                <a:ea typeface="Calibri"/>
                <a:cs typeface="Calibri"/>
                <a:sym typeface="Calibri"/>
              </a:rPr>
              <a:t> de gas </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n-US"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marL="285750" lvl="0" indent="-285750">
              <a:buSzPts val="1600"/>
              <a:buFont typeface="Arial" panose="020B0604020202020204" pitchFamily="34" charset="0"/>
              <a:buChar char="•"/>
            </a:pPr>
            <a:r>
              <a:rPr lang="en-US" sz="1800" dirty="0"/>
              <a:t>Gas a </a:t>
            </a:r>
            <a:r>
              <a:rPr lang="en-US" sz="1800" dirty="0" err="1"/>
              <a:t>presión</a:t>
            </a:r>
            <a:endParaRPr lang="en-US" sz="1800" dirty="0"/>
          </a:p>
        </p:txBody>
      </p:sp>
      <p:pic>
        <p:nvPicPr>
          <p:cNvPr id="4" name="Picture 3">
            <a:extLst>
              <a:ext uri="{FF2B5EF4-FFF2-40B4-BE49-F238E27FC236}">
                <a16:creationId xmlns:a16="http://schemas.microsoft.com/office/drawing/2014/main" id="{E1BAC3A5-571C-449A-9C13-52EBF3738E2B}"/>
              </a:ext>
            </a:extLst>
          </p:cNvPr>
          <p:cNvPicPr>
            <a:picLocks noChangeAspect="1"/>
          </p:cNvPicPr>
          <p:nvPr/>
        </p:nvPicPr>
        <p:blipFill>
          <a:blip r:embed="rId3"/>
          <a:stretch>
            <a:fillRect/>
          </a:stretch>
        </p:blipFill>
        <p:spPr>
          <a:xfrm>
            <a:off x="5975082" y="5977801"/>
            <a:ext cx="6216917" cy="884089"/>
          </a:xfrm>
          <a:prstGeom prst="rect">
            <a:avLst/>
          </a:prstGeom>
        </p:spPr>
      </p:pic>
      <p:pic>
        <p:nvPicPr>
          <p:cNvPr id="5" name="Picture 4">
            <a:extLst>
              <a:ext uri="{FF2B5EF4-FFF2-40B4-BE49-F238E27FC236}">
                <a16:creationId xmlns:a16="http://schemas.microsoft.com/office/drawing/2014/main" id="{0B34463C-0A9C-49F8-A89A-C79EFC0BC899}"/>
              </a:ext>
            </a:extLst>
          </p:cNvPr>
          <p:cNvPicPr>
            <a:picLocks noChangeAspect="1"/>
          </p:cNvPicPr>
          <p:nvPr/>
        </p:nvPicPr>
        <p:blipFill>
          <a:blip r:embed="rId4"/>
          <a:stretch>
            <a:fillRect/>
          </a:stretch>
        </p:blipFill>
        <p:spPr>
          <a:xfrm>
            <a:off x="23425" y="0"/>
            <a:ext cx="5481650" cy="5888256"/>
          </a:xfrm>
          <a:prstGeom prst="rect">
            <a:avLst/>
          </a:prstGeom>
        </p:spPr>
      </p:pic>
      <p:sp>
        <p:nvSpPr>
          <p:cNvPr id="8" name="Google Shape;102;p2">
            <a:extLst>
              <a:ext uri="{FF2B5EF4-FFF2-40B4-BE49-F238E27FC236}">
                <a16:creationId xmlns:a16="http://schemas.microsoft.com/office/drawing/2014/main" id="{206B9797-C47E-4E9B-9DF8-D1C4B42CFB85}"/>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pictogramas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61818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9619"/>
            <a:ext cx="6274351" cy="1692731"/>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Contaminante</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ambiental</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n-US"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lvl="0">
              <a:buSzPts val="1600"/>
            </a:pPr>
            <a:r>
              <a:rPr lang="es-ES" sz="1800" dirty="0"/>
              <a:t>El pictograma de Contaminante ambiental es parte del GHS, pero OSHA no lo regula.</a:t>
            </a:r>
            <a:endParaRPr lang="en-US" sz="1800" dirty="0"/>
          </a:p>
        </p:txBody>
      </p:sp>
      <p:pic>
        <p:nvPicPr>
          <p:cNvPr id="4" name="Picture 3">
            <a:extLst>
              <a:ext uri="{FF2B5EF4-FFF2-40B4-BE49-F238E27FC236}">
                <a16:creationId xmlns:a16="http://schemas.microsoft.com/office/drawing/2014/main" id="{E1BAC3A5-571C-449A-9C13-52EBF3738E2B}"/>
              </a:ext>
            </a:extLst>
          </p:cNvPr>
          <p:cNvPicPr>
            <a:picLocks noChangeAspect="1"/>
          </p:cNvPicPr>
          <p:nvPr/>
        </p:nvPicPr>
        <p:blipFill>
          <a:blip r:embed="rId3"/>
          <a:stretch>
            <a:fillRect/>
          </a:stretch>
        </p:blipFill>
        <p:spPr>
          <a:xfrm>
            <a:off x="5975082" y="5977801"/>
            <a:ext cx="6216917" cy="884089"/>
          </a:xfrm>
          <a:prstGeom prst="rect">
            <a:avLst/>
          </a:prstGeom>
        </p:spPr>
      </p:pic>
      <p:pic>
        <p:nvPicPr>
          <p:cNvPr id="3" name="Picture 2">
            <a:extLst>
              <a:ext uri="{FF2B5EF4-FFF2-40B4-BE49-F238E27FC236}">
                <a16:creationId xmlns:a16="http://schemas.microsoft.com/office/drawing/2014/main" id="{FA678010-4CA3-43A6-9C36-4C01EB34AAA2}"/>
              </a:ext>
            </a:extLst>
          </p:cNvPr>
          <p:cNvPicPr>
            <a:picLocks noChangeAspect="1"/>
          </p:cNvPicPr>
          <p:nvPr/>
        </p:nvPicPr>
        <p:blipFill>
          <a:blip r:embed="rId4"/>
          <a:stretch>
            <a:fillRect/>
          </a:stretch>
        </p:blipFill>
        <p:spPr>
          <a:xfrm>
            <a:off x="23425" y="0"/>
            <a:ext cx="5520125" cy="5929584"/>
          </a:xfrm>
          <a:prstGeom prst="rect">
            <a:avLst/>
          </a:prstGeom>
        </p:spPr>
      </p:pic>
      <p:sp>
        <p:nvSpPr>
          <p:cNvPr id="8" name="Google Shape;102;p2">
            <a:extLst>
              <a:ext uri="{FF2B5EF4-FFF2-40B4-BE49-F238E27FC236}">
                <a16:creationId xmlns:a16="http://schemas.microsoft.com/office/drawing/2014/main" id="{0E973C12-3CC8-403F-AA29-7AEC1E6E7478}"/>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pictogramas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237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89719"/>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62500" y="203550"/>
            <a:ext cx="11931000" cy="5391900"/>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en-US" sz="3600" u="sng" dirty="0" err="1">
                <a:solidFill>
                  <a:schemeClr val="dk1"/>
                </a:solidFill>
                <a:latin typeface="+mj-lt"/>
                <a:ea typeface="Calibri"/>
                <a:cs typeface="Calibri"/>
                <a:sym typeface="Calibri"/>
              </a:rPr>
              <a:t>Discusión</a:t>
            </a:r>
            <a:r>
              <a:rPr lang="en-US" sz="3600" u="sng" dirty="0">
                <a:solidFill>
                  <a:schemeClr val="dk1"/>
                </a:solidFill>
                <a:latin typeface="+mj-lt"/>
                <a:ea typeface="Calibri"/>
                <a:cs typeface="Calibri"/>
                <a:sym typeface="Calibri"/>
              </a:rPr>
              <a:t> para la </a:t>
            </a:r>
            <a:r>
              <a:rPr lang="en-US" sz="3600" u="sng" dirty="0" err="1">
                <a:solidFill>
                  <a:schemeClr val="dk1"/>
                </a:solidFill>
                <a:latin typeface="+mj-lt"/>
                <a:ea typeface="Calibri"/>
                <a:cs typeface="Calibri"/>
                <a:sym typeface="Calibri"/>
              </a:rPr>
              <a:t>clase</a:t>
            </a:r>
            <a:endParaRPr lang="en-US" sz="3600" u="sng" dirty="0">
              <a:solidFill>
                <a:schemeClr val="dk1"/>
              </a:solidFill>
              <a:latin typeface="+mj-lt"/>
              <a:ea typeface="Calibri"/>
              <a:cs typeface="Calibri"/>
              <a:sym typeface="Calibri"/>
            </a:endParaRPr>
          </a:p>
          <a:p>
            <a:pPr lvl="0">
              <a:buClr>
                <a:schemeClr val="dk1"/>
              </a:buClr>
              <a:buSzPts val="3600"/>
            </a:pPr>
            <a:endParaRPr lang="es-ES" sz="1800" dirty="0">
              <a:solidFill>
                <a:schemeClr val="dk1"/>
              </a:solidFill>
              <a:ea typeface="Calibri"/>
              <a:cs typeface="Calibri"/>
              <a:sym typeface="Calibri"/>
            </a:endParaRPr>
          </a:p>
          <a:p>
            <a:pPr lvl="0">
              <a:buClr>
                <a:schemeClr val="dk1"/>
              </a:buClr>
              <a:buSzPts val="3600"/>
            </a:pPr>
            <a:r>
              <a:rPr lang="es-ES" sz="1800" dirty="0">
                <a:solidFill>
                  <a:schemeClr val="dk1"/>
                </a:solidFill>
                <a:ea typeface="Calibri"/>
                <a:cs typeface="Calibri"/>
                <a:sym typeface="Calibri"/>
              </a:rPr>
              <a:t>Aproveche esta oportunidad para hacer/responder preguntas sobre el módulo anterior y para resumir las direcciones de los enlaces web discutidos en el módulo.</a:t>
            </a:r>
          </a:p>
          <a:p>
            <a:pPr lvl="0">
              <a:buSzPts val="1800"/>
            </a:pPr>
            <a:endParaRPr lang="es-ES" dirty="0"/>
          </a:p>
          <a:p>
            <a:pPr marL="342900" lvl="0" indent="-342900">
              <a:buSzPts val="1800"/>
              <a:buAutoNum type="arabicParenR"/>
            </a:pPr>
            <a:endParaRPr lang="es-ES" sz="1800" dirty="0">
              <a:solidFill>
                <a:schemeClr val="dk1"/>
              </a:solidFill>
              <a:ea typeface="Calibri"/>
              <a:cs typeface="Calibri"/>
              <a:sym typeface="Calibri"/>
            </a:endParaRPr>
          </a:p>
          <a:p>
            <a:pPr lvl="0" algn="ctr">
              <a:buSzPts val="4800"/>
            </a:pPr>
            <a:r>
              <a:rPr lang="en-US" sz="3200" u="sng" dirty="0" err="1">
                <a:solidFill>
                  <a:schemeClr val="dk1"/>
                </a:solidFill>
                <a:ea typeface="Calibri"/>
                <a:cs typeface="Calibri"/>
                <a:sym typeface="Calibri"/>
              </a:rPr>
              <a:t>Recursos</a:t>
            </a:r>
            <a:r>
              <a:rPr lang="en-US" sz="3200" u="sng" dirty="0">
                <a:solidFill>
                  <a:schemeClr val="dk1"/>
                </a:solidFill>
                <a:ea typeface="Calibri"/>
                <a:cs typeface="Calibri"/>
                <a:sym typeface="Calibri"/>
              </a:rPr>
              <a:t> del </a:t>
            </a:r>
            <a:r>
              <a:rPr lang="en-US" sz="3200" u="sng" dirty="0" err="1">
                <a:solidFill>
                  <a:schemeClr val="dk1"/>
                </a:solidFill>
                <a:ea typeface="Calibri"/>
                <a:cs typeface="Calibri"/>
                <a:sym typeface="Calibri"/>
              </a:rPr>
              <a:t>Módulo</a:t>
            </a:r>
            <a:r>
              <a:rPr lang="en-US" sz="3200" u="sng" dirty="0">
                <a:solidFill>
                  <a:schemeClr val="dk1"/>
                </a:solidFill>
                <a:ea typeface="Calibri"/>
                <a:cs typeface="Calibri"/>
                <a:sym typeface="Calibri"/>
              </a:rPr>
              <a:t> 3</a:t>
            </a:r>
          </a:p>
          <a:p>
            <a:pPr lvl="0" algn="ctr">
              <a:buSzPts val="4800"/>
            </a:pPr>
            <a:endParaRPr sz="1800" b="0" i="0" u="none" strike="noStrike" cap="none" dirty="0">
              <a:solidFill>
                <a:schemeClr val="dk1"/>
              </a:solidFill>
              <a:latin typeface="+mj-lt"/>
              <a:ea typeface="Calibri"/>
              <a:cs typeface="Calibri"/>
              <a:sym typeface="Calibri"/>
            </a:endParaRPr>
          </a:p>
          <a:p>
            <a:pPr marL="342900" lvl="0" indent="-342900">
              <a:buSzPts val="1800"/>
              <a:buAutoNum type="arabicParenR"/>
            </a:pPr>
            <a:r>
              <a:rPr lang="es-ES" dirty="0"/>
              <a:t>El Apéndice A</a:t>
            </a:r>
            <a:r>
              <a:rPr lang="en-US" dirty="0">
                <a:latin typeface="+mj-lt"/>
              </a:rPr>
              <a:t>: </a:t>
            </a:r>
            <a:r>
              <a:rPr lang="en-US" dirty="0">
                <a:latin typeface="+mj-lt"/>
                <a:hlinkClick r:id="rId3"/>
              </a:rPr>
              <a:t>https://osha.oregon.gov/OSHARules/div2/div2Z-1200-haz-com.pdf#page=25</a:t>
            </a:r>
            <a:r>
              <a:rPr lang="en-US" dirty="0">
                <a:latin typeface="+mj-lt"/>
              </a:rPr>
              <a:t> </a:t>
            </a:r>
          </a:p>
          <a:p>
            <a:pPr marL="342900" lvl="0" indent="-342900">
              <a:buSzPts val="1800"/>
              <a:buAutoNum type="arabicParenR"/>
            </a:pPr>
            <a:r>
              <a:rPr lang="en-US" dirty="0">
                <a:latin typeface="+mj-lt"/>
              </a:rPr>
              <a:t>Oregon OSHA fact sheet: </a:t>
            </a:r>
            <a:r>
              <a:rPr lang="en-US" dirty="0">
                <a:latin typeface="+mj-lt"/>
                <a:hlinkClick r:id="rId4"/>
              </a:rPr>
              <a:t>https://osha.oregon.gov/OSHAPubs/factsheets/fs50.pdf</a:t>
            </a:r>
            <a:r>
              <a:rPr lang="en-US" dirty="0">
                <a:latin typeface="+mj-lt"/>
              </a:rPr>
              <a:t> </a:t>
            </a:r>
          </a:p>
          <a:p>
            <a:pPr marL="342900" lvl="0" indent="-342900">
              <a:buSzPts val="1800"/>
              <a:buAutoNum type="arabicParenR"/>
            </a:pPr>
            <a:r>
              <a:rPr lang="es-ES" dirty="0"/>
              <a:t>El Apéndice </a:t>
            </a:r>
            <a:r>
              <a:rPr lang="en-US" dirty="0">
                <a:latin typeface="+mj-lt"/>
              </a:rPr>
              <a:t>B: </a:t>
            </a:r>
            <a:r>
              <a:rPr lang="en-US" dirty="0">
                <a:latin typeface="+mj-lt"/>
                <a:hlinkClick r:id="rId5"/>
              </a:rPr>
              <a:t>https://osha.oregon.gov/OSHARules/div2/div2Z-1200-haz-com.pdf#page=101</a:t>
            </a:r>
            <a:r>
              <a:rPr lang="en-US" dirty="0">
                <a:latin typeface="+mj-lt"/>
              </a:rPr>
              <a:t> </a:t>
            </a:r>
          </a:p>
          <a:p>
            <a:pPr marL="342900" lvl="0" indent="-342900">
              <a:buSzPts val="1800"/>
              <a:buAutoNum type="arabicParenR"/>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dirty="0">
              <a:solidFill>
                <a:schemeClr val="dk1"/>
              </a:solidFill>
              <a:latin typeface="+mj-lt"/>
              <a:ea typeface="Calibri"/>
              <a:cs typeface="Calibri"/>
              <a:sym typeface="Calibri"/>
            </a:endParaRPr>
          </a:p>
        </p:txBody>
      </p:sp>
      <p:pic>
        <p:nvPicPr>
          <p:cNvPr id="9" name="Picture 8">
            <a:extLst>
              <a:ext uri="{FF2B5EF4-FFF2-40B4-BE49-F238E27FC236}">
                <a16:creationId xmlns:a16="http://schemas.microsoft.com/office/drawing/2014/main" id="{89394BCA-1D04-45F2-AD1B-149671F6A6B6}"/>
              </a:ext>
            </a:extLst>
          </p:cNvPr>
          <p:cNvPicPr>
            <a:picLocks noChangeAspect="1"/>
          </p:cNvPicPr>
          <p:nvPr/>
        </p:nvPicPr>
        <p:blipFill>
          <a:blip r:embed="rId6"/>
          <a:stretch>
            <a:fillRect/>
          </a:stretch>
        </p:blipFill>
        <p:spPr>
          <a:xfrm>
            <a:off x="5975082" y="5977801"/>
            <a:ext cx="6216917" cy="884089"/>
          </a:xfrm>
          <a:prstGeom prst="rect">
            <a:avLst/>
          </a:prstGeom>
        </p:spPr>
      </p:pic>
      <p:sp>
        <p:nvSpPr>
          <p:cNvPr id="6" name="Google Shape;102;p2">
            <a:extLst>
              <a:ext uri="{FF2B5EF4-FFF2-40B4-BE49-F238E27FC236}">
                <a16:creationId xmlns:a16="http://schemas.microsoft.com/office/drawing/2014/main" id="{52CCB34C-1782-45A5-83C4-747D5C71CD25}"/>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pictogramas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800170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
          <p:cNvSpPr txBox="1"/>
          <p:nvPr/>
        </p:nvSpPr>
        <p:spPr>
          <a:xfrm>
            <a:off x="-566651" y="3569317"/>
            <a:ext cx="13325302" cy="707846"/>
          </a:xfrm>
          <a:prstGeom prst="rect">
            <a:avLst/>
          </a:prstGeom>
          <a:noFill/>
          <a:ln>
            <a:noFill/>
          </a:ln>
        </p:spPr>
        <p:txBody>
          <a:bodyPr spcFirstLastPara="1" wrap="square" lIns="91425" tIns="45700" rIns="91425" bIns="45700" anchor="t" anchorCtr="0">
            <a:spAutoFit/>
          </a:bodyPr>
          <a:lstStyle/>
          <a:p>
            <a:pPr lvl="0" algn="ctr">
              <a:buSzPts val="4400"/>
            </a:pPr>
            <a:r>
              <a:rPr lang="en-US" sz="4000" b="1" dirty="0" err="1">
                <a:solidFill>
                  <a:schemeClr val="lt1"/>
                </a:solidFill>
                <a:latin typeface="Verdana"/>
                <a:ea typeface="Verdana"/>
                <a:cs typeface="Verdana"/>
                <a:sym typeface="Verdana"/>
              </a:rPr>
              <a:t>Módulo</a:t>
            </a:r>
            <a:r>
              <a:rPr lang="en-US" sz="4000" b="1" i="0" u="none" strike="noStrike" cap="none" dirty="0">
                <a:solidFill>
                  <a:schemeClr val="lt1"/>
                </a:solidFill>
                <a:latin typeface="Verdana"/>
                <a:ea typeface="Verdana"/>
                <a:cs typeface="Verdana"/>
                <a:sym typeface="Verdana"/>
              </a:rPr>
              <a:t> 4: </a:t>
            </a:r>
            <a:r>
              <a:rPr lang="en-US" sz="4000" b="1" i="1" dirty="0" err="1">
                <a:solidFill>
                  <a:schemeClr val="lt1"/>
                </a:solidFill>
                <a:latin typeface="Verdana"/>
                <a:ea typeface="Verdana"/>
                <a:cs typeface="Verdana"/>
                <a:sym typeface="Verdana"/>
              </a:rPr>
              <a:t>Etiquetas</a:t>
            </a:r>
            <a:endParaRPr sz="40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
        <p:nvSpPr>
          <p:cNvPr id="9" name="Google Shape;93;p1">
            <a:extLst>
              <a:ext uri="{FF2B5EF4-FFF2-40B4-BE49-F238E27FC236}">
                <a16:creationId xmlns:a16="http://schemas.microsoft.com/office/drawing/2014/main" id="{8F109860-FA29-4000-ADD1-F13B5786F4C2}"/>
              </a:ext>
            </a:extLst>
          </p:cNvPr>
          <p:cNvSpPr txBox="1"/>
          <p:nvPr/>
        </p:nvSpPr>
        <p:spPr>
          <a:xfrm>
            <a:off x="-1" y="2799876"/>
            <a:ext cx="12192001"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err="1">
                <a:solidFill>
                  <a:schemeClr val="lt1"/>
                </a:solidFill>
                <a:latin typeface="Verdana"/>
                <a:ea typeface="Verdana"/>
                <a:cs typeface="Verdana"/>
                <a:sym typeface="Verdana"/>
              </a:rPr>
              <a:t>Comunicación</a:t>
            </a:r>
            <a:r>
              <a:rPr lang="en-US" sz="4000" b="1" dirty="0">
                <a:solidFill>
                  <a:schemeClr val="lt1"/>
                </a:solidFill>
                <a:latin typeface="Verdana"/>
                <a:ea typeface="Verdana"/>
                <a:cs typeface="Verdana"/>
                <a:sym typeface="Verdana"/>
              </a:rPr>
              <a:t> de </a:t>
            </a:r>
            <a:r>
              <a:rPr lang="en-US" sz="4000" b="1" dirty="0" err="1">
                <a:solidFill>
                  <a:schemeClr val="lt1"/>
                </a:solidFill>
                <a:latin typeface="Verdana"/>
                <a:ea typeface="Verdana"/>
                <a:cs typeface="Verdana"/>
                <a:sym typeface="Verdana"/>
              </a:rPr>
              <a:t>Riesgos</a:t>
            </a:r>
            <a:endParaRPr sz="4000" b="1" i="0" u="none" strike="noStrike" cap="none" dirty="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1544141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4647386"/>
          </a:xfrm>
          <a:prstGeom prst="rect">
            <a:avLst/>
          </a:prstGeom>
          <a:noFill/>
          <a:ln>
            <a:noFill/>
          </a:ln>
        </p:spPr>
        <p:txBody>
          <a:bodyPr spcFirstLastPara="1" wrap="square" lIns="91425" tIns="45700" rIns="91425" bIns="45700" anchor="t" anchorCtr="0">
            <a:spAutoFit/>
          </a:bodyPr>
          <a:lstStyle/>
          <a:p>
            <a:r>
              <a:rPr lang="en-US" sz="3600" u="sng" dirty="0" err="1">
                <a:latin typeface="+mj-lt"/>
              </a:rPr>
              <a:t>Bienvenido</a:t>
            </a:r>
            <a:r>
              <a:rPr lang="en-US" sz="3600" u="sng" dirty="0">
                <a:latin typeface="+mj-lt"/>
              </a:rPr>
              <a:t> al </a:t>
            </a:r>
            <a:r>
              <a:rPr lang="en-US" sz="3600" u="sng" dirty="0" err="1">
                <a:latin typeface="+mj-lt"/>
              </a:rPr>
              <a:t>Módulo</a:t>
            </a:r>
            <a:r>
              <a:rPr lang="en-US" sz="3600" u="sng" dirty="0">
                <a:latin typeface="+mj-lt"/>
              </a:rPr>
              <a:t> 4</a:t>
            </a:r>
            <a:r>
              <a:rPr lang="en-US" sz="3600" b="0" i="0" u="sng" strike="noStrike" cap="none" dirty="0">
                <a:solidFill>
                  <a:schemeClr val="dk1"/>
                </a:solidFill>
                <a:latin typeface="+mj-lt"/>
                <a:ea typeface="Calibri"/>
                <a:cs typeface="Calibri"/>
                <a:sym typeface="Calibri"/>
              </a:rPr>
              <a:t> </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endParaRPr lang="en-US" dirty="0">
              <a:latin typeface="+mj-lt"/>
            </a:endParaRPr>
          </a:p>
          <a:p>
            <a:r>
              <a:rPr lang="en-US" sz="1800" dirty="0">
                <a:latin typeface="+mj-lt"/>
              </a:rPr>
              <a:t>Durante </a:t>
            </a:r>
            <a:r>
              <a:rPr lang="en-US" sz="1800" dirty="0" err="1">
                <a:latin typeface="+mj-lt"/>
              </a:rPr>
              <a:t>este</a:t>
            </a:r>
            <a:r>
              <a:rPr lang="en-US" sz="1800" dirty="0">
                <a:latin typeface="+mj-lt"/>
              </a:rPr>
              <a:t> </a:t>
            </a:r>
            <a:r>
              <a:rPr lang="en-US" sz="1800" dirty="0" err="1">
                <a:latin typeface="+mj-lt"/>
              </a:rPr>
              <a:t>módulo</a:t>
            </a:r>
            <a:r>
              <a:rPr lang="en-US" sz="1800" dirty="0">
                <a:latin typeface="+mj-lt"/>
              </a:rPr>
              <a:t>, </a:t>
            </a:r>
            <a:r>
              <a:rPr lang="en-US" sz="1800" dirty="0" err="1">
                <a:latin typeface="+mj-lt"/>
              </a:rPr>
              <a:t>usted</a:t>
            </a:r>
            <a:r>
              <a:rPr lang="en-US" sz="1800" dirty="0">
                <a:latin typeface="+mj-lt"/>
              </a:rPr>
              <a:t> </a:t>
            </a:r>
            <a:r>
              <a:rPr lang="en-US" sz="1800" dirty="0" err="1">
                <a:latin typeface="+mj-lt"/>
              </a:rPr>
              <a:t>aprenderá</a:t>
            </a:r>
            <a:r>
              <a:rPr lang="en-US" sz="1800" dirty="0">
                <a:latin typeface="+mj-lt"/>
              </a:rPr>
              <a:t> </a:t>
            </a:r>
            <a:r>
              <a:rPr lang="en-US" sz="1800" dirty="0" err="1">
                <a:latin typeface="+mj-lt"/>
              </a:rPr>
              <a:t>acerca</a:t>
            </a:r>
            <a:r>
              <a:rPr lang="en-US" sz="1800" dirty="0">
                <a:latin typeface="+mj-lt"/>
              </a:rPr>
              <a:t> de:</a:t>
            </a:r>
          </a:p>
          <a:p>
            <a:endParaRPr lang="en-US" sz="1800" dirty="0">
              <a:latin typeface="+mj-lt"/>
            </a:endParaRPr>
          </a:p>
          <a:p>
            <a:pPr marL="285750" indent="-285750">
              <a:buFont typeface="Arial" panose="020B0604020202020204" pitchFamily="34" charset="0"/>
              <a:buChar char="•"/>
            </a:pPr>
            <a:r>
              <a:rPr lang="es-ES" sz="1800" dirty="0">
                <a:latin typeface="+mj-lt"/>
              </a:rPr>
              <a:t>Los elementos de las etiquetas</a:t>
            </a:r>
          </a:p>
          <a:p>
            <a:pPr marL="285750" indent="-285750">
              <a:buFont typeface="Arial" panose="020B0604020202020204" pitchFamily="34" charset="0"/>
              <a:buChar char="•"/>
            </a:pPr>
            <a:endParaRPr lang="en-US" sz="1800" dirty="0">
              <a:latin typeface="+mj-lt"/>
            </a:endParaRPr>
          </a:p>
          <a:p>
            <a:pPr marL="285750" indent="-285750">
              <a:buFont typeface="Arial" panose="020B0604020202020204" pitchFamily="34" charset="0"/>
              <a:buChar char="•"/>
            </a:pPr>
            <a:r>
              <a:rPr lang="en-US" sz="1800" dirty="0" err="1">
                <a:latin typeface="+mj-lt"/>
              </a:rPr>
              <a:t>Etiquetado</a:t>
            </a:r>
            <a:r>
              <a:rPr lang="en-US" sz="1800" dirty="0">
                <a:latin typeface="+mj-lt"/>
              </a:rPr>
              <a:t> de </a:t>
            </a:r>
            <a:r>
              <a:rPr lang="en-US" sz="1800" dirty="0" err="1">
                <a:latin typeface="+mj-lt"/>
              </a:rPr>
              <a:t>contenedores</a:t>
            </a:r>
            <a:endParaRPr lang="en-US" sz="1800" dirty="0">
              <a:latin typeface="+mj-lt"/>
            </a:endParaRPr>
          </a:p>
          <a:p>
            <a:pPr marL="285750" indent="-285750">
              <a:buFont typeface="Arial" panose="020B0604020202020204" pitchFamily="34" charset="0"/>
              <a:buChar char="•"/>
            </a:pPr>
            <a:endParaRPr lang="en-US" sz="1800" dirty="0">
              <a:latin typeface="+mj-lt"/>
            </a:endParaRPr>
          </a:p>
          <a:p>
            <a:pPr marL="285750" indent="-285750">
              <a:buFont typeface="Arial" panose="020B0604020202020204" pitchFamily="34" charset="0"/>
              <a:buChar char="•"/>
            </a:pPr>
            <a:r>
              <a:rPr lang="en-US" sz="1800" dirty="0" err="1">
                <a:latin typeface="+mj-lt"/>
              </a:rPr>
              <a:t>Etiquetado</a:t>
            </a:r>
            <a:r>
              <a:rPr lang="en-US" sz="1800" dirty="0">
                <a:latin typeface="+mj-lt"/>
              </a:rPr>
              <a:t> de </a:t>
            </a:r>
            <a:r>
              <a:rPr lang="en-US" sz="1800" dirty="0" err="1">
                <a:latin typeface="+mj-lt"/>
              </a:rPr>
              <a:t>tuberías</a:t>
            </a:r>
            <a:endParaRPr lang="en-US" sz="1800" dirty="0">
              <a:latin typeface="+mj-lt"/>
            </a:endParaRPr>
          </a:p>
          <a:p>
            <a:pPr marL="285750" indent="-285750">
              <a:buFont typeface="Arial" panose="020B0604020202020204" pitchFamily="34" charset="0"/>
              <a:buChar char="•"/>
            </a:pPr>
            <a:endParaRPr lang="en-US" sz="1800" dirty="0">
              <a:latin typeface="+mj-lt"/>
            </a:endParaRPr>
          </a:p>
          <a:p>
            <a:pPr marL="285750" indent="-285750">
              <a:buFont typeface="Arial" panose="020B0604020202020204" pitchFamily="34" charset="0"/>
              <a:buChar char="•"/>
            </a:pPr>
            <a:r>
              <a:rPr lang="es-ES" sz="1800" dirty="0">
                <a:latin typeface="+mj-lt"/>
              </a:rPr>
              <a:t>Comunicaciones de peligro y NFPA 704</a:t>
            </a:r>
          </a:p>
          <a:p>
            <a:pPr marL="285750" indent="-285750">
              <a:buFont typeface="Arial" panose="020B0604020202020204" pitchFamily="34" charset="0"/>
              <a:buChar char="•"/>
            </a:pPr>
            <a:endParaRPr lang="en-US" sz="1800" dirty="0">
              <a:latin typeface="+mj-lt"/>
            </a:endParaRPr>
          </a:p>
          <a:p>
            <a:pPr marL="285750" indent="-285750">
              <a:buFont typeface="Arial" panose="020B0604020202020204" pitchFamily="34" charset="0"/>
              <a:buChar char="•"/>
            </a:pPr>
            <a:r>
              <a:rPr lang="es-ES" sz="1800" dirty="0">
                <a:latin typeface="+mj-lt"/>
              </a:rPr>
              <a:t>Comunicaciones - de peligro y HMIS</a:t>
            </a:r>
          </a:p>
          <a:p>
            <a:endParaRPr lang="en-US" sz="1800" dirty="0">
              <a:latin typeface="+mj-lt"/>
            </a:endParaRPr>
          </a:p>
          <a:p>
            <a:endParaRPr sz="1400" b="0" i="0" u="none" strike="noStrike" cap="none" dirty="0">
              <a:solidFill>
                <a:srgbClr val="000000"/>
              </a:solidFill>
              <a:latin typeface="+mj-lt"/>
              <a:ea typeface="Arial"/>
              <a:cs typeface="Arial"/>
              <a:sym typeface="Arial"/>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13" name="Picture 12">
            <a:extLst>
              <a:ext uri="{FF2B5EF4-FFF2-40B4-BE49-F238E27FC236}">
                <a16:creationId xmlns:a16="http://schemas.microsoft.com/office/drawing/2014/main" id="{BD53A2A7-819F-40AB-9068-A5EAF21393B7}"/>
              </a:ext>
            </a:extLst>
          </p:cNvPr>
          <p:cNvPicPr>
            <a:picLocks noChangeAspect="1"/>
          </p:cNvPicPr>
          <p:nvPr/>
        </p:nvPicPr>
        <p:blipFill>
          <a:blip r:embed="rId4"/>
          <a:stretch>
            <a:fillRect/>
          </a:stretch>
        </p:blipFill>
        <p:spPr>
          <a:xfrm>
            <a:off x="-3339" y="4197"/>
            <a:ext cx="5482491" cy="5889159"/>
          </a:xfrm>
          <a:prstGeom prst="rect">
            <a:avLst/>
          </a:prstGeom>
        </p:spPr>
      </p:pic>
      <p:sp>
        <p:nvSpPr>
          <p:cNvPr id="8" name="Google Shape;102;p2">
            <a:extLst>
              <a:ext uri="{FF2B5EF4-FFF2-40B4-BE49-F238E27FC236}">
                <a16:creationId xmlns:a16="http://schemas.microsoft.com/office/drawing/2014/main" id="{00A2FA75-A80C-4A44-B7D9-9C3A59CFEA58}"/>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713098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3016170"/>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a:t>
            </a:r>
            <a:r>
              <a:rPr lang="en-US" sz="3600" u="sng" dirty="0" err="1">
                <a:solidFill>
                  <a:schemeClr val="dk1"/>
                </a:solidFill>
                <a:latin typeface="+mj-lt"/>
                <a:ea typeface="Calibri"/>
                <a:cs typeface="Calibri"/>
                <a:sym typeface="Calibri"/>
              </a:rPr>
              <a:t>Qué</a:t>
            </a:r>
            <a:r>
              <a:rPr lang="en-US" sz="3600" u="sng" dirty="0">
                <a:solidFill>
                  <a:schemeClr val="dk1"/>
                </a:solidFill>
                <a:latin typeface="+mj-lt"/>
                <a:ea typeface="Calibri"/>
                <a:cs typeface="Calibri"/>
                <a:sym typeface="Calibri"/>
              </a:rPr>
              <a:t> es una </a:t>
            </a:r>
            <a:r>
              <a:rPr lang="en-US" sz="3600" u="sng" dirty="0" err="1">
                <a:solidFill>
                  <a:schemeClr val="dk1"/>
                </a:solidFill>
                <a:latin typeface="+mj-lt"/>
                <a:ea typeface="Calibri"/>
                <a:cs typeface="Calibri"/>
                <a:sym typeface="Calibri"/>
              </a:rPr>
              <a:t>etiqueta</a:t>
            </a:r>
            <a:r>
              <a:rPr lang="en-US" sz="3600" u="sng" dirty="0">
                <a:solidFill>
                  <a:schemeClr val="dk1"/>
                </a:solidFill>
                <a:latin typeface="+mj-lt"/>
                <a:ea typeface="Calibri"/>
                <a:cs typeface="Calibri"/>
                <a:sym typeface="Calibri"/>
              </a:rPr>
              <a:t>?</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200" b="0" i="0" u="none" strike="noStrike" cap="none" dirty="0">
              <a:solidFill>
                <a:schemeClr val="dk1"/>
              </a:solidFill>
              <a:latin typeface="+mj-lt"/>
              <a:ea typeface="Calibri"/>
              <a:cs typeface="Calibri"/>
              <a:sym typeface="Calibri"/>
            </a:endParaRPr>
          </a:p>
          <a:p>
            <a:r>
              <a:rPr lang="es-ES" sz="1800" dirty="0">
                <a:latin typeface="+mj-lt"/>
              </a:rPr>
              <a:t>Si usted utiliza productos químicos peligrosos en su lugar de trabajo, los empleadores deben asegurarse de que cada contenedor tenga una etiqueta legible en idioma inglés que identifique el producto químico y sus peligros, y se remita fácilmente a la SDS del producto. </a:t>
            </a:r>
          </a:p>
          <a:p>
            <a:endParaRPr lang="es-ES" sz="1800" dirty="0">
              <a:latin typeface="+mj-lt"/>
            </a:endParaRPr>
          </a:p>
          <a:p>
            <a:r>
              <a:rPr lang="es-ES" sz="1800" dirty="0">
                <a:latin typeface="+mj-lt"/>
              </a:rPr>
              <a:t>Usted no debe quitar ni alterar la etiqueta.</a:t>
            </a:r>
          </a:p>
          <a:p>
            <a:endParaRPr lang="en-US" sz="1600" dirty="0">
              <a:latin typeface="+mj-lt"/>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sp>
        <p:nvSpPr>
          <p:cNvPr id="7" name="Google Shape;102;p2">
            <a:extLst>
              <a:ext uri="{FF2B5EF4-FFF2-40B4-BE49-F238E27FC236}">
                <a16:creationId xmlns:a16="http://schemas.microsoft.com/office/drawing/2014/main" id="{33C51FEA-8CFE-4A86-847E-AB257A5BC610}"/>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9C410B-E90C-42BA-B811-DF2F394C7F1D}"/>
              </a:ext>
            </a:extLst>
          </p:cNvPr>
          <p:cNvPicPr>
            <a:picLocks noChangeAspect="1"/>
          </p:cNvPicPr>
          <p:nvPr/>
        </p:nvPicPr>
        <p:blipFill>
          <a:blip r:embed="rId4"/>
          <a:stretch>
            <a:fillRect/>
          </a:stretch>
        </p:blipFill>
        <p:spPr>
          <a:xfrm>
            <a:off x="0" y="1"/>
            <a:ext cx="5486398" cy="5893356"/>
          </a:xfrm>
          <a:prstGeom prst="rect">
            <a:avLst/>
          </a:prstGeom>
        </p:spPr>
      </p:pic>
    </p:spTree>
    <p:extLst>
      <p:ext uri="{BB962C8B-B14F-4D97-AF65-F5344CB8AC3E}">
        <p14:creationId xmlns:p14="http://schemas.microsoft.com/office/powerpoint/2010/main" val="5165643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5816937"/>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a:t>
            </a:r>
            <a:r>
              <a:rPr lang="en-US" sz="3600" u="sng" dirty="0" err="1">
                <a:solidFill>
                  <a:schemeClr val="dk1"/>
                </a:solidFill>
                <a:latin typeface="+mj-lt"/>
                <a:ea typeface="Calibri"/>
                <a:cs typeface="Calibri"/>
                <a:sym typeface="Calibri"/>
              </a:rPr>
              <a:t>Qué</a:t>
            </a:r>
            <a:r>
              <a:rPr lang="en-US" sz="3600" u="sng" dirty="0">
                <a:solidFill>
                  <a:schemeClr val="dk1"/>
                </a:solidFill>
                <a:latin typeface="+mj-lt"/>
                <a:ea typeface="Calibri"/>
                <a:cs typeface="Calibri"/>
                <a:sym typeface="Calibri"/>
              </a:rPr>
              <a:t> es una </a:t>
            </a:r>
            <a:r>
              <a:rPr lang="en-US" sz="3600" u="sng" dirty="0" err="1">
                <a:solidFill>
                  <a:schemeClr val="dk1"/>
                </a:solidFill>
                <a:latin typeface="+mj-lt"/>
                <a:ea typeface="Calibri"/>
                <a:cs typeface="Calibri"/>
                <a:sym typeface="Calibri"/>
              </a:rPr>
              <a:t>etiqueta</a:t>
            </a:r>
            <a:r>
              <a:rPr lang="en-US" sz="3600" u="sng" dirty="0">
                <a:solidFill>
                  <a:schemeClr val="dk1"/>
                </a:solidFill>
                <a:latin typeface="+mj-lt"/>
                <a:ea typeface="Calibri"/>
                <a:cs typeface="Calibri"/>
                <a:sym typeface="Calibri"/>
              </a:rPr>
              <a:t>?</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200" b="0" i="0" u="none" strike="noStrike" cap="none" dirty="0">
              <a:solidFill>
                <a:schemeClr val="dk1"/>
              </a:solidFill>
              <a:latin typeface="+mj-lt"/>
              <a:ea typeface="Calibri"/>
              <a:cs typeface="Calibri"/>
              <a:sym typeface="Calibri"/>
            </a:endParaRPr>
          </a:p>
          <a:p>
            <a:r>
              <a:rPr lang="en-US" sz="1800" b="1" dirty="0" err="1">
                <a:latin typeface="+mj-lt"/>
              </a:rPr>
              <a:t>Situación</a:t>
            </a:r>
            <a:r>
              <a:rPr lang="en-US" sz="1800" b="1" dirty="0">
                <a:latin typeface="+mj-lt"/>
              </a:rPr>
              <a:t> de </a:t>
            </a:r>
            <a:r>
              <a:rPr lang="en-US" sz="1800" b="1" dirty="0" err="1">
                <a:latin typeface="+mj-lt"/>
              </a:rPr>
              <a:t>ejemplo</a:t>
            </a:r>
            <a:r>
              <a:rPr lang="en-US" sz="1800" dirty="0">
                <a:latin typeface="+mj-lt"/>
              </a:rPr>
              <a:t>: </a:t>
            </a:r>
            <a:r>
              <a:rPr lang="es-ES" sz="1800" dirty="0"/>
              <a:t>En marzo de 2011, un trabajador realizó manualmente un decapado cáustico y se salpicó productos químicos en los pantalones, aunque llevaba puesto un delantal. Él intentó lavar su pantalón para quitar los productos químicos salpicados. Más tarde, en la segunda visita al hospital, recibió tratamiento tópico. Luego, no pudo caminar y fue transportado a una unidad de quemados. Fue hospitalizado durante casi una semana. La empresa fue citada conforme a varias normas, incluidas las siguientes razones: </a:t>
            </a:r>
          </a:p>
          <a:p>
            <a:endParaRPr lang="es-ES" sz="1800" dirty="0"/>
          </a:p>
          <a:p>
            <a:r>
              <a:rPr lang="es-ES" sz="1800" dirty="0"/>
              <a:t>El empleador deberá asegurar que a cada contenedor de productos químicos peligrosos que se encuentre en el lugar de trabajo se le fije o cuelgue una etiqueta, o se lo marque. </a:t>
            </a:r>
          </a:p>
          <a:p>
            <a:endParaRPr lang="es-ES" sz="1800" dirty="0"/>
          </a:p>
          <a:p>
            <a:r>
              <a:rPr lang="es-ES" sz="1800" dirty="0"/>
              <a:t>La etiqueta pudo haber alertado al trabajador sobre los peligros y haberlo obligado a utilizar un equipo de protección personal, el cual podría haberle evitado la lesión.</a:t>
            </a:r>
            <a:endParaRPr sz="1800" b="0" i="0" u="none" strike="noStrike" cap="none" dirty="0">
              <a:solidFill>
                <a:srgbClr val="000000"/>
              </a:solidFill>
              <a:latin typeface="+mj-lt"/>
              <a:ea typeface="Arial"/>
              <a:cs typeface="Arial"/>
              <a:sym typeface="Arial"/>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sp>
        <p:nvSpPr>
          <p:cNvPr id="7" name="Google Shape;102;p2">
            <a:extLst>
              <a:ext uri="{FF2B5EF4-FFF2-40B4-BE49-F238E27FC236}">
                <a16:creationId xmlns:a16="http://schemas.microsoft.com/office/drawing/2014/main" id="{33C51FEA-8CFE-4A86-847E-AB257A5BC610}"/>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ECBB3E4F-B357-413E-A226-359BBFB571FE}"/>
              </a:ext>
            </a:extLst>
          </p:cNvPr>
          <p:cNvPicPr>
            <a:picLocks noChangeAspect="1"/>
          </p:cNvPicPr>
          <p:nvPr/>
        </p:nvPicPr>
        <p:blipFill>
          <a:blip r:embed="rId4"/>
          <a:stretch>
            <a:fillRect/>
          </a:stretch>
        </p:blipFill>
        <p:spPr>
          <a:xfrm>
            <a:off x="0" y="1"/>
            <a:ext cx="5486398" cy="5893356"/>
          </a:xfrm>
          <a:prstGeom prst="rect">
            <a:avLst/>
          </a:prstGeom>
        </p:spPr>
      </p:pic>
    </p:spTree>
    <p:extLst>
      <p:ext uri="{BB962C8B-B14F-4D97-AF65-F5344CB8AC3E}">
        <p14:creationId xmlns:p14="http://schemas.microsoft.com/office/powerpoint/2010/main" val="3548332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5878492"/>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ea typeface="Calibri"/>
                <a:cs typeface="Calibri"/>
                <a:sym typeface="Calibri"/>
              </a:rPr>
              <a:t>¿</a:t>
            </a:r>
            <a:r>
              <a:rPr lang="en-US" sz="3600" u="sng" dirty="0" err="1">
                <a:solidFill>
                  <a:schemeClr val="dk1"/>
                </a:solidFill>
                <a:ea typeface="Calibri"/>
                <a:cs typeface="Calibri"/>
                <a:sym typeface="Calibri"/>
              </a:rPr>
              <a:t>Qué</a:t>
            </a:r>
            <a:r>
              <a:rPr lang="en-US" sz="3600" u="sng" dirty="0">
                <a:solidFill>
                  <a:schemeClr val="dk1"/>
                </a:solidFill>
                <a:ea typeface="Calibri"/>
                <a:cs typeface="Calibri"/>
                <a:sym typeface="Calibri"/>
              </a:rPr>
              <a:t> es una </a:t>
            </a:r>
            <a:r>
              <a:rPr lang="en-US" sz="3600" u="sng" dirty="0" err="1">
                <a:solidFill>
                  <a:schemeClr val="dk1"/>
                </a:solidFill>
                <a:ea typeface="Calibri"/>
                <a:cs typeface="Calibri"/>
                <a:sym typeface="Calibri"/>
              </a:rPr>
              <a:t>etiqueta</a:t>
            </a:r>
            <a:r>
              <a:rPr lang="en-US" sz="3600" u="sng" dirty="0">
                <a:solidFill>
                  <a:schemeClr val="dk1"/>
                </a:solidFill>
                <a:ea typeface="Calibri"/>
                <a:cs typeface="Calibri"/>
                <a:sym typeface="Calibri"/>
              </a:rPr>
              <a:t>?</a:t>
            </a:r>
            <a:endParaRPr lang="en-US" sz="3600" dirty="0">
              <a:solidFill>
                <a:schemeClr val="dk1"/>
              </a:solidFill>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800" dirty="0">
                <a:latin typeface="+mj-lt"/>
              </a:rPr>
              <a:t>Las etiquetas se colocan en los contenedores o las tuberías que contienen productos químicos peligrosos. </a:t>
            </a:r>
          </a:p>
          <a:p>
            <a:endParaRPr lang="es-ES" sz="1800" dirty="0">
              <a:latin typeface="+mj-lt"/>
            </a:endParaRPr>
          </a:p>
          <a:p>
            <a:r>
              <a:rPr lang="es-ES" sz="1800" dirty="0">
                <a:latin typeface="+mj-lt"/>
              </a:rPr>
              <a:t>Las etiquetas incluyen información sobre los peligros de los productos químicos, además de instrucciones e información sobre cómo almacenar, manipular, utilizar y eliminar de manera segura el producto químico.</a:t>
            </a:r>
          </a:p>
          <a:p>
            <a:endParaRPr lang="es-ES" sz="1800" b="0" i="0" u="none" strike="noStrike" cap="none" dirty="0">
              <a:solidFill>
                <a:srgbClr val="000000"/>
              </a:solidFill>
              <a:latin typeface="+mj-lt"/>
              <a:ea typeface="Arial"/>
              <a:cs typeface="Arial"/>
              <a:sym typeface="Arial"/>
            </a:endParaRPr>
          </a:p>
          <a:p>
            <a:r>
              <a:rPr lang="es-ES" sz="1800" dirty="0"/>
              <a:t>Información adicional sobre las etiquetas del GHS:</a:t>
            </a:r>
            <a:br>
              <a:rPr lang="es-ES" sz="1800" dirty="0"/>
            </a:br>
            <a:br>
              <a:rPr lang="es-ES" sz="1800" dirty="0"/>
            </a:br>
            <a:r>
              <a:rPr lang="es-ES" sz="1800" dirty="0"/>
              <a:t>El empleador deberá asegurar que las etiquetas del lugar de trabajo u otras formas de advertencia sean legibles, estén en idioma inglés y expuestas de manera destacada en el contenedor, o estén fácilmente disponibles en el área de trabajo durante cada turno laboral. Los empleadores que tengan empleados que hablen otros idiomas pueden agregar al material presentado la información en sus idiomas, siempre que también se la presente en inglés.</a:t>
            </a:r>
            <a:endParaRPr lang="en-US" sz="1800" b="0" i="0" u="none" strike="noStrike" cap="none" dirty="0">
              <a:solidFill>
                <a:srgbClr val="000000"/>
              </a:solidFill>
              <a:latin typeface="+mj-lt"/>
              <a:ea typeface="Arial"/>
              <a:cs typeface="Arial"/>
              <a:sym typeface="Arial"/>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sp>
        <p:nvSpPr>
          <p:cNvPr id="7" name="Google Shape;102;p2">
            <a:extLst>
              <a:ext uri="{FF2B5EF4-FFF2-40B4-BE49-F238E27FC236}">
                <a16:creationId xmlns:a16="http://schemas.microsoft.com/office/drawing/2014/main" id="{63B419FE-7E80-4601-9B3F-37A41E6500D6}"/>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8A84B2F-FACF-4CD6-BA12-2A4C4BCCE26B}"/>
              </a:ext>
            </a:extLst>
          </p:cNvPr>
          <p:cNvPicPr>
            <a:picLocks noChangeAspect="1"/>
          </p:cNvPicPr>
          <p:nvPr/>
        </p:nvPicPr>
        <p:blipFill>
          <a:blip r:embed="rId4"/>
          <a:stretch>
            <a:fillRect/>
          </a:stretch>
        </p:blipFill>
        <p:spPr>
          <a:xfrm>
            <a:off x="0" y="0"/>
            <a:ext cx="5483817" cy="5890583"/>
          </a:xfrm>
          <a:prstGeom prst="rect">
            <a:avLst/>
          </a:prstGeom>
        </p:spPr>
      </p:pic>
    </p:spTree>
    <p:extLst>
      <p:ext uri="{BB962C8B-B14F-4D97-AF65-F5344CB8AC3E}">
        <p14:creationId xmlns:p14="http://schemas.microsoft.com/office/powerpoint/2010/main" val="20672736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sp>
        <p:nvSpPr>
          <p:cNvPr id="6" name="Google Shape;102;p2">
            <a:extLst>
              <a:ext uri="{FF2B5EF4-FFF2-40B4-BE49-F238E27FC236}">
                <a16:creationId xmlns:a16="http://schemas.microsoft.com/office/drawing/2014/main" id="{F770991D-F6F5-4EC7-9D73-052FD9738767}"/>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FB86720E-25F6-46C5-B867-ADBA75A44BCB}"/>
              </a:ext>
            </a:extLst>
          </p:cNvPr>
          <p:cNvPicPr>
            <a:picLocks noChangeAspect="1"/>
          </p:cNvPicPr>
          <p:nvPr/>
        </p:nvPicPr>
        <p:blipFill>
          <a:blip r:embed="rId4"/>
          <a:stretch>
            <a:fillRect/>
          </a:stretch>
        </p:blipFill>
        <p:spPr>
          <a:xfrm>
            <a:off x="470404" y="58163"/>
            <a:ext cx="11009376" cy="5801436"/>
          </a:xfrm>
          <a:prstGeom prst="rect">
            <a:avLst/>
          </a:prstGeom>
        </p:spPr>
      </p:pic>
    </p:spTree>
    <p:extLst>
      <p:ext uri="{BB962C8B-B14F-4D97-AF65-F5344CB8AC3E}">
        <p14:creationId xmlns:p14="http://schemas.microsoft.com/office/powerpoint/2010/main" val="1165549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5355272"/>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a:t>
            </a:r>
            <a:r>
              <a:rPr lang="en-US" sz="3600" u="sng" dirty="0" err="1">
                <a:solidFill>
                  <a:schemeClr val="dk1"/>
                </a:solidFill>
                <a:latin typeface="+mj-lt"/>
                <a:ea typeface="Calibri"/>
                <a:cs typeface="Calibri"/>
                <a:sym typeface="Calibri"/>
              </a:rPr>
              <a:t>Qué</a:t>
            </a:r>
            <a:r>
              <a:rPr lang="en-US" sz="3600" u="sng" dirty="0">
                <a:solidFill>
                  <a:schemeClr val="dk1"/>
                </a:solidFill>
                <a:latin typeface="+mj-lt"/>
                <a:ea typeface="Calibri"/>
                <a:cs typeface="Calibri"/>
                <a:sym typeface="Calibri"/>
              </a:rPr>
              <a:t> es una </a:t>
            </a:r>
            <a:r>
              <a:rPr lang="en-US" sz="3600" u="sng" dirty="0" err="1">
                <a:solidFill>
                  <a:schemeClr val="dk1"/>
                </a:solidFill>
                <a:latin typeface="+mj-lt"/>
                <a:ea typeface="Calibri"/>
                <a:cs typeface="Calibri"/>
                <a:sym typeface="Calibri"/>
              </a:rPr>
              <a:t>etiqueta</a:t>
            </a:r>
            <a:r>
              <a:rPr lang="en-US" sz="3600" u="sng" dirty="0">
                <a:solidFill>
                  <a:schemeClr val="dk1"/>
                </a:solidFill>
                <a:latin typeface="+mj-lt"/>
                <a:ea typeface="Calibri"/>
                <a:cs typeface="Calibri"/>
                <a:sym typeface="Calibri"/>
              </a:rPr>
              <a:t>?</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600" dirty="0">
                <a:latin typeface="+mj-lt"/>
              </a:rPr>
              <a:t>A continuación, encontrará el significado de cada parte:</a:t>
            </a:r>
          </a:p>
          <a:p>
            <a:endParaRPr lang="es-ES" sz="1600" dirty="0">
              <a:latin typeface="+mj-lt"/>
            </a:endParaRPr>
          </a:p>
          <a:p>
            <a:pPr marL="285750" indent="-285750">
              <a:buFont typeface="Arial" panose="020B0604020202020204" pitchFamily="34" charset="0"/>
              <a:buChar char="•"/>
            </a:pPr>
            <a:r>
              <a:rPr lang="es-ES" sz="1600" dirty="0">
                <a:latin typeface="+mj-lt"/>
              </a:rPr>
              <a:t>Identificador del producto: el nombre o los números únicos del producto establecidos por el fabricante o importador.</a:t>
            </a:r>
          </a:p>
          <a:p>
            <a:pPr marL="285750" indent="-285750">
              <a:buFont typeface="Arial" panose="020B0604020202020204" pitchFamily="34" charset="0"/>
              <a:buChar char="•"/>
            </a:pPr>
            <a:r>
              <a:rPr lang="es-ES" sz="1600" dirty="0">
                <a:latin typeface="+mj-lt"/>
              </a:rPr>
              <a:t>Palabra de advertencia: la palabra "peligro" o "advertencia", para indicar el nivel de gravedad del producto químico.</a:t>
            </a:r>
          </a:p>
          <a:p>
            <a:pPr marL="285750" indent="-285750">
              <a:buFont typeface="Arial" panose="020B0604020202020204" pitchFamily="34" charset="0"/>
              <a:buChar char="•"/>
            </a:pPr>
            <a:r>
              <a:rPr lang="es-ES" sz="1600" dirty="0">
                <a:latin typeface="+mj-lt"/>
              </a:rPr>
              <a:t>Indicaciones de peligro: un enunciado que describe la naturaleza del producto químico y, donde corresponda, el grado de peligro.</a:t>
            </a:r>
          </a:p>
          <a:p>
            <a:pPr marL="285750" indent="-285750">
              <a:buFont typeface="Arial" panose="020B0604020202020204" pitchFamily="34" charset="0"/>
              <a:buChar char="•"/>
            </a:pPr>
            <a:r>
              <a:rPr lang="es-ES" sz="1600" dirty="0">
                <a:latin typeface="+mj-lt"/>
              </a:rPr>
              <a:t>Identificación del proveedor: la información de contacto del fabricante o importador.</a:t>
            </a:r>
          </a:p>
          <a:p>
            <a:pPr marL="285750" indent="-285750">
              <a:buFont typeface="Arial" panose="020B0604020202020204" pitchFamily="34" charset="0"/>
              <a:buChar char="•"/>
            </a:pPr>
            <a:r>
              <a:rPr lang="es-ES" sz="1600" dirty="0">
                <a:latin typeface="+mj-lt"/>
              </a:rPr>
              <a:t>Pictogramas de peligro: el símbolo del GHS asignado al producto químico, basado en la clasificación y la categorización que el fabricante o importador realiza del químico.</a:t>
            </a:r>
          </a:p>
          <a:p>
            <a:pPr marL="285750" indent="-285750">
              <a:buFont typeface="Arial" panose="020B0604020202020204" pitchFamily="34" charset="0"/>
              <a:buChar char="•"/>
            </a:pPr>
            <a:r>
              <a:rPr lang="es-ES" sz="1600" dirty="0">
                <a:latin typeface="+mj-lt"/>
              </a:rPr>
              <a:t>Indicaciones de precaución: una frase que describe las medidas que deberían tomarse para reducir o prevenir los efectos adversos que pueden derivar de la exposición al producto químico</a:t>
            </a:r>
            <a:r>
              <a:rPr lang="es-ES" sz="1800" dirty="0">
                <a:latin typeface="+mj-lt"/>
              </a:rPr>
              <a:t>.</a:t>
            </a:r>
            <a:endParaRPr lang="en-US" sz="1800" b="0" i="0" u="none" strike="noStrike" cap="none" dirty="0">
              <a:solidFill>
                <a:srgbClr val="000000"/>
              </a:solidFill>
              <a:latin typeface="+mj-lt"/>
              <a:ea typeface="Arial"/>
              <a:cs typeface="Arial"/>
              <a:sym typeface="Arial"/>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3" name="Picture 2">
            <a:extLst>
              <a:ext uri="{FF2B5EF4-FFF2-40B4-BE49-F238E27FC236}">
                <a16:creationId xmlns:a16="http://schemas.microsoft.com/office/drawing/2014/main" id="{CFCB56DC-18C8-4D46-834F-D687C9D6C528}"/>
              </a:ext>
            </a:extLst>
          </p:cNvPr>
          <p:cNvPicPr>
            <a:picLocks noChangeAspect="1"/>
          </p:cNvPicPr>
          <p:nvPr/>
        </p:nvPicPr>
        <p:blipFill>
          <a:blip r:embed="rId4"/>
          <a:stretch>
            <a:fillRect/>
          </a:stretch>
        </p:blipFill>
        <p:spPr>
          <a:xfrm>
            <a:off x="0" y="0"/>
            <a:ext cx="5497830" cy="5905636"/>
          </a:xfrm>
          <a:prstGeom prst="rect">
            <a:avLst/>
          </a:prstGeom>
        </p:spPr>
      </p:pic>
      <p:sp>
        <p:nvSpPr>
          <p:cNvPr id="7" name="Google Shape;102;p2">
            <a:extLst>
              <a:ext uri="{FF2B5EF4-FFF2-40B4-BE49-F238E27FC236}">
                <a16:creationId xmlns:a16="http://schemas.microsoft.com/office/drawing/2014/main" id="{79B87233-C3FF-468A-8FD0-BF5EF9BFBE60}"/>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53230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86326"/>
            <a:ext cx="6274351" cy="2862282"/>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Químicos</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Peligrosos</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n-US" sz="1600" dirty="0"/>
              <a:t>L</a:t>
            </a:r>
            <a:r>
              <a:rPr lang="es-ES" sz="1600" dirty="0"/>
              <a:t>os productos químicos peligrosos se definen como todo producto químico que se clasifica como un peligro físico o para la salud, un asfixiante simple, un polvo combustible, un gas pirofórico o un peligro no clasificado de otro modo.</a:t>
            </a:r>
          </a:p>
          <a:p>
            <a:endParaRPr lang="es-ES" sz="1600" dirty="0"/>
          </a:p>
          <a:p>
            <a:r>
              <a:rPr lang="es-ES" sz="1600" dirty="0"/>
              <a:t>Si le interesa obtener más información sobre las clasificaciones de los peligros, pase el cursor sobre los botones que se encuentran a continuación. Si no, continúe con la siguiente diapositiva.</a:t>
            </a:r>
            <a:endParaRPr lang="en-US" sz="16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sp>
        <p:nvSpPr>
          <p:cNvPr id="3" name="Rectangle 2">
            <a:extLst>
              <a:ext uri="{FF2B5EF4-FFF2-40B4-BE49-F238E27FC236}">
                <a16:creationId xmlns:a16="http://schemas.microsoft.com/office/drawing/2014/main" id="{6F1328CA-DA9A-4BE9-A5BC-8520DF9891C3}"/>
              </a:ext>
            </a:extLst>
          </p:cNvPr>
          <p:cNvSpPr/>
          <p:nvPr/>
        </p:nvSpPr>
        <p:spPr>
          <a:xfrm>
            <a:off x="5576673" y="3289946"/>
            <a:ext cx="3129961" cy="603738"/>
          </a:xfrm>
          <a:prstGeom prst="rect">
            <a:avLst/>
          </a:prstGeom>
          <a:solidFill>
            <a:srgbClr val="FFA44E"/>
          </a:solidFill>
          <a:ln>
            <a:solidFill>
              <a:srgbClr val="F99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t>Peligro</a:t>
            </a:r>
            <a:r>
              <a:rPr lang="en-US" sz="1800" b="1" dirty="0"/>
              <a:t> </a:t>
            </a:r>
            <a:r>
              <a:rPr lang="en-US" sz="1800" b="1" dirty="0" err="1"/>
              <a:t>físico</a:t>
            </a:r>
            <a:endParaRPr lang="en-US" sz="1800" b="1" dirty="0"/>
          </a:p>
        </p:txBody>
      </p:sp>
      <p:sp>
        <p:nvSpPr>
          <p:cNvPr id="9" name="Rectangle 8">
            <a:extLst>
              <a:ext uri="{FF2B5EF4-FFF2-40B4-BE49-F238E27FC236}">
                <a16:creationId xmlns:a16="http://schemas.microsoft.com/office/drawing/2014/main" id="{C650D7A5-588E-4442-8809-5B65CC565DA8}"/>
              </a:ext>
            </a:extLst>
          </p:cNvPr>
          <p:cNvSpPr/>
          <p:nvPr/>
        </p:nvSpPr>
        <p:spPr>
          <a:xfrm>
            <a:off x="5592008" y="4159508"/>
            <a:ext cx="3129961" cy="603738"/>
          </a:xfrm>
          <a:prstGeom prst="rect">
            <a:avLst/>
          </a:prstGeom>
          <a:solidFill>
            <a:srgbClr val="FFA44E"/>
          </a:solidFill>
          <a:ln>
            <a:solidFill>
              <a:srgbClr val="F99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t>Asfixiante</a:t>
            </a:r>
            <a:r>
              <a:rPr lang="en-US" sz="1800" b="1" dirty="0"/>
              <a:t> simple</a:t>
            </a:r>
          </a:p>
        </p:txBody>
      </p:sp>
      <p:sp>
        <p:nvSpPr>
          <p:cNvPr id="10" name="Rectangle 9">
            <a:extLst>
              <a:ext uri="{FF2B5EF4-FFF2-40B4-BE49-F238E27FC236}">
                <a16:creationId xmlns:a16="http://schemas.microsoft.com/office/drawing/2014/main" id="{66229C28-9A3E-425E-ACD6-7C7E4C75812B}"/>
              </a:ext>
            </a:extLst>
          </p:cNvPr>
          <p:cNvSpPr/>
          <p:nvPr/>
        </p:nvSpPr>
        <p:spPr>
          <a:xfrm>
            <a:off x="8963645" y="4159508"/>
            <a:ext cx="3129961" cy="603738"/>
          </a:xfrm>
          <a:prstGeom prst="rect">
            <a:avLst/>
          </a:prstGeom>
          <a:solidFill>
            <a:srgbClr val="FFA44E"/>
          </a:solidFill>
          <a:ln>
            <a:solidFill>
              <a:srgbClr val="F99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El </a:t>
            </a:r>
            <a:r>
              <a:rPr lang="en-US" sz="1800" b="1" dirty="0" err="1"/>
              <a:t>polvo</a:t>
            </a:r>
            <a:r>
              <a:rPr lang="en-US" sz="1800" b="1" dirty="0"/>
              <a:t> combustible</a:t>
            </a:r>
          </a:p>
        </p:txBody>
      </p:sp>
      <p:sp>
        <p:nvSpPr>
          <p:cNvPr id="11" name="Rectangle 10">
            <a:extLst>
              <a:ext uri="{FF2B5EF4-FFF2-40B4-BE49-F238E27FC236}">
                <a16:creationId xmlns:a16="http://schemas.microsoft.com/office/drawing/2014/main" id="{6B05CF37-1552-4F8E-A5D9-02E0ACB60367}"/>
              </a:ext>
            </a:extLst>
          </p:cNvPr>
          <p:cNvSpPr/>
          <p:nvPr/>
        </p:nvSpPr>
        <p:spPr>
          <a:xfrm>
            <a:off x="8963645" y="3289946"/>
            <a:ext cx="3129961" cy="603738"/>
          </a:xfrm>
          <a:prstGeom prst="rect">
            <a:avLst/>
          </a:prstGeom>
          <a:solidFill>
            <a:srgbClr val="FFA44E"/>
          </a:solidFill>
          <a:ln>
            <a:solidFill>
              <a:srgbClr val="F99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t>Peligro</a:t>
            </a:r>
            <a:r>
              <a:rPr lang="en-US" sz="1800" b="1" dirty="0"/>
              <a:t> para la </a:t>
            </a:r>
            <a:r>
              <a:rPr lang="en-US" sz="1800" b="1" dirty="0" err="1"/>
              <a:t>salud</a:t>
            </a:r>
            <a:endParaRPr lang="en-US" sz="1800" b="1" dirty="0"/>
          </a:p>
        </p:txBody>
      </p:sp>
      <p:sp>
        <p:nvSpPr>
          <p:cNvPr id="12" name="Rectangle 11">
            <a:extLst>
              <a:ext uri="{FF2B5EF4-FFF2-40B4-BE49-F238E27FC236}">
                <a16:creationId xmlns:a16="http://schemas.microsoft.com/office/drawing/2014/main" id="{12E72893-4D0E-4EAB-92A7-5B1B5673EDBA}"/>
              </a:ext>
            </a:extLst>
          </p:cNvPr>
          <p:cNvSpPr/>
          <p:nvPr/>
        </p:nvSpPr>
        <p:spPr>
          <a:xfrm>
            <a:off x="5580286" y="5003565"/>
            <a:ext cx="3129961" cy="603738"/>
          </a:xfrm>
          <a:prstGeom prst="rect">
            <a:avLst/>
          </a:prstGeom>
          <a:solidFill>
            <a:srgbClr val="FFA44E"/>
          </a:solidFill>
          <a:ln>
            <a:solidFill>
              <a:srgbClr val="F99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Gas </a:t>
            </a:r>
            <a:r>
              <a:rPr lang="en-US" sz="1800" b="1" dirty="0" err="1"/>
              <a:t>pirofórico</a:t>
            </a:r>
            <a:endParaRPr lang="en-US" sz="1800" b="1" dirty="0"/>
          </a:p>
        </p:txBody>
      </p:sp>
      <p:sp>
        <p:nvSpPr>
          <p:cNvPr id="13" name="Rectangle 12">
            <a:extLst>
              <a:ext uri="{FF2B5EF4-FFF2-40B4-BE49-F238E27FC236}">
                <a16:creationId xmlns:a16="http://schemas.microsoft.com/office/drawing/2014/main" id="{DE8EB042-4887-49D4-BE36-4338A1A71BA5}"/>
              </a:ext>
            </a:extLst>
          </p:cNvPr>
          <p:cNvSpPr/>
          <p:nvPr/>
        </p:nvSpPr>
        <p:spPr>
          <a:xfrm>
            <a:off x="8951923" y="5003565"/>
            <a:ext cx="3129961" cy="603738"/>
          </a:xfrm>
          <a:prstGeom prst="rect">
            <a:avLst/>
          </a:prstGeom>
          <a:solidFill>
            <a:srgbClr val="FFA44E"/>
          </a:solidFill>
          <a:ln>
            <a:solidFill>
              <a:srgbClr val="F99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Los </a:t>
            </a:r>
            <a:r>
              <a:rPr lang="en-US" sz="1800" b="1" dirty="0" err="1"/>
              <a:t>peligros</a:t>
            </a:r>
            <a:r>
              <a:rPr lang="en-US" sz="1800" b="1" dirty="0"/>
              <a:t> no </a:t>
            </a:r>
            <a:r>
              <a:rPr lang="en-US" sz="1800" b="1" dirty="0" err="1"/>
              <a:t>clasificados</a:t>
            </a:r>
            <a:r>
              <a:rPr lang="en-US" sz="1800" b="1" dirty="0"/>
              <a:t> de </a:t>
            </a:r>
            <a:r>
              <a:rPr lang="en-US" sz="1800" b="1" dirty="0" err="1"/>
              <a:t>otro</a:t>
            </a:r>
            <a:r>
              <a:rPr lang="en-US" sz="1800" b="1" dirty="0"/>
              <a:t> modo</a:t>
            </a:r>
          </a:p>
        </p:txBody>
      </p:sp>
      <p:pic>
        <p:nvPicPr>
          <p:cNvPr id="6" name="Picture 5">
            <a:extLst>
              <a:ext uri="{FF2B5EF4-FFF2-40B4-BE49-F238E27FC236}">
                <a16:creationId xmlns:a16="http://schemas.microsoft.com/office/drawing/2014/main" id="{BE2B8FD4-79E6-43B2-A8FD-FD525B52E687}"/>
              </a:ext>
            </a:extLst>
          </p:cNvPr>
          <p:cNvPicPr>
            <a:picLocks noChangeAspect="1"/>
          </p:cNvPicPr>
          <p:nvPr/>
        </p:nvPicPr>
        <p:blipFill>
          <a:blip r:embed="rId4"/>
          <a:stretch>
            <a:fillRect/>
          </a:stretch>
        </p:blipFill>
        <p:spPr>
          <a:xfrm>
            <a:off x="0" y="1753"/>
            <a:ext cx="5510177" cy="5918899"/>
          </a:xfrm>
          <a:prstGeom prst="rect">
            <a:avLst/>
          </a:prstGeom>
        </p:spPr>
      </p:pic>
      <p:sp>
        <p:nvSpPr>
          <p:cNvPr id="14" name="Google Shape;102;p2">
            <a:extLst>
              <a:ext uri="{FF2B5EF4-FFF2-40B4-BE49-F238E27FC236}">
                <a16:creationId xmlns:a16="http://schemas.microsoft.com/office/drawing/2014/main" id="{A6305B7A-153B-4B4B-BB4B-7C38D97D98F6}"/>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36038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3662501"/>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Etiquetado</a:t>
            </a:r>
            <a:r>
              <a:rPr lang="en-US" sz="3600" u="sng" dirty="0">
                <a:solidFill>
                  <a:schemeClr val="dk1"/>
                </a:solidFill>
                <a:latin typeface="+mj-lt"/>
                <a:ea typeface="Calibri"/>
                <a:cs typeface="Calibri"/>
                <a:sym typeface="Calibri"/>
              </a:rPr>
              <a:t> de los </a:t>
            </a:r>
            <a:r>
              <a:rPr lang="en-US" sz="3600" u="sng" dirty="0" err="1">
                <a:solidFill>
                  <a:schemeClr val="dk1"/>
                </a:solidFill>
                <a:latin typeface="+mj-lt"/>
                <a:ea typeface="Calibri"/>
                <a:cs typeface="Calibri"/>
                <a:sym typeface="Calibri"/>
              </a:rPr>
              <a:t>contenedores</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800" dirty="0">
                <a:latin typeface="+mj-lt"/>
              </a:rPr>
              <a:t>Ahora hablemos sobre los contenedores y de cómo se deben exponer las etiquetas.</a:t>
            </a:r>
          </a:p>
          <a:p>
            <a:endParaRPr lang="es-ES" sz="1800" dirty="0">
              <a:latin typeface="+mj-lt"/>
            </a:endParaRPr>
          </a:p>
          <a:p>
            <a:r>
              <a:rPr lang="es-ES" sz="1800" dirty="0">
                <a:latin typeface="+mj-lt"/>
              </a:rPr>
              <a:t>Existen tres tipos de contenedores:</a:t>
            </a:r>
          </a:p>
          <a:p>
            <a:endParaRPr lang="es-ES" sz="1800" dirty="0">
              <a:latin typeface="+mj-lt"/>
            </a:endParaRPr>
          </a:p>
          <a:p>
            <a:pPr marL="285750" indent="-285750">
              <a:buFont typeface="Arial" panose="020B0604020202020204" pitchFamily="34" charset="0"/>
              <a:buChar char="•"/>
            </a:pPr>
            <a:r>
              <a:rPr lang="es-ES" sz="1800" dirty="0">
                <a:latin typeface="+mj-lt"/>
              </a:rPr>
              <a:t>Primarios</a:t>
            </a:r>
          </a:p>
          <a:p>
            <a:pPr marL="285750" indent="-285750">
              <a:buFont typeface="Arial" panose="020B0604020202020204" pitchFamily="34" charset="0"/>
              <a:buChar char="•"/>
            </a:pPr>
            <a:r>
              <a:rPr lang="es-ES" sz="1800" dirty="0">
                <a:latin typeface="+mj-lt"/>
              </a:rPr>
              <a:t>Secundarios</a:t>
            </a:r>
          </a:p>
          <a:p>
            <a:pPr marL="285750" indent="-285750">
              <a:buFont typeface="Arial" panose="020B0604020202020204" pitchFamily="34" charset="0"/>
              <a:buChar char="•"/>
            </a:pPr>
            <a:r>
              <a:rPr lang="es-ES" sz="1800" dirty="0">
                <a:latin typeface="+mj-lt"/>
              </a:rPr>
              <a:t>Fijos</a:t>
            </a:r>
            <a:endParaRPr lang="en-US" sz="1800" b="0" i="0" u="none" strike="noStrike" cap="none" dirty="0">
              <a:solidFill>
                <a:srgbClr val="000000"/>
              </a:solidFill>
              <a:latin typeface="+mj-lt"/>
              <a:ea typeface="Arial"/>
              <a:cs typeface="Arial"/>
              <a:sym typeface="Arial"/>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sp>
        <p:nvSpPr>
          <p:cNvPr id="7" name="Google Shape;102;p2">
            <a:extLst>
              <a:ext uri="{FF2B5EF4-FFF2-40B4-BE49-F238E27FC236}">
                <a16:creationId xmlns:a16="http://schemas.microsoft.com/office/drawing/2014/main" id="{83C6E158-352E-45C5-A469-EF5CFD805A12}"/>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0A1CD56A-4FE9-4156-9226-13AF0B4F688C}"/>
              </a:ext>
            </a:extLst>
          </p:cNvPr>
          <p:cNvPicPr>
            <a:picLocks noChangeAspect="1"/>
          </p:cNvPicPr>
          <p:nvPr/>
        </p:nvPicPr>
        <p:blipFill>
          <a:blip r:embed="rId4"/>
          <a:stretch>
            <a:fillRect/>
          </a:stretch>
        </p:blipFill>
        <p:spPr>
          <a:xfrm>
            <a:off x="0" y="0"/>
            <a:ext cx="5486398" cy="5893356"/>
          </a:xfrm>
          <a:prstGeom prst="rect">
            <a:avLst/>
          </a:prstGeom>
        </p:spPr>
      </p:pic>
    </p:spTree>
    <p:extLst>
      <p:ext uri="{BB962C8B-B14F-4D97-AF65-F5344CB8AC3E}">
        <p14:creationId xmlns:p14="http://schemas.microsoft.com/office/powerpoint/2010/main" val="26912116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2000507"/>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Etiquetado</a:t>
            </a:r>
            <a:r>
              <a:rPr lang="en-US" sz="3600" u="sng" dirty="0">
                <a:solidFill>
                  <a:schemeClr val="dk1"/>
                </a:solidFill>
                <a:latin typeface="+mj-lt"/>
                <a:ea typeface="Calibri"/>
                <a:cs typeface="Calibri"/>
                <a:sym typeface="Calibri"/>
              </a:rPr>
              <a:t> de los </a:t>
            </a:r>
            <a:r>
              <a:rPr lang="en-US" sz="3600" u="sng" dirty="0" err="1">
                <a:solidFill>
                  <a:schemeClr val="dk1"/>
                </a:solidFill>
                <a:latin typeface="+mj-lt"/>
                <a:ea typeface="Calibri"/>
                <a:cs typeface="Calibri"/>
                <a:sym typeface="Calibri"/>
              </a:rPr>
              <a:t>contenedores</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800" dirty="0">
                <a:latin typeface="+mj-lt"/>
              </a:rPr>
              <a:t>Los contenedores primarios son aquellos en los que el producto químico fue despachado desde su fábrica.</a:t>
            </a:r>
            <a:endParaRPr lang="en-US" sz="1800" b="0" i="0" u="none" strike="noStrike" cap="none" dirty="0">
              <a:solidFill>
                <a:srgbClr val="000000"/>
              </a:solidFill>
              <a:latin typeface="+mj-lt"/>
              <a:ea typeface="Arial"/>
              <a:cs typeface="Arial"/>
              <a:sym typeface="Arial"/>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3" name="Picture 2">
            <a:extLst>
              <a:ext uri="{FF2B5EF4-FFF2-40B4-BE49-F238E27FC236}">
                <a16:creationId xmlns:a16="http://schemas.microsoft.com/office/drawing/2014/main" id="{73F7D1BB-7B33-4DF2-9A04-13E216AADC93}"/>
              </a:ext>
            </a:extLst>
          </p:cNvPr>
          <p:cNvPicPr>
            <a:picLocks noChangeAspect="1"/>
          </p:cNvPicPr>
          <p:nvPr/>
        </p:nvPicPr>
        <p:blipFill>
          <a:blip r:embed="rId4"/>
          <a:stretch>
            <a:fillRect/>
          </a:stretch>
        </p:blipFill>
        <p:spPr>
          <a:xfrm>
            <a:off x="0" y="0"/>
            <a:ext cx="5486398" cy="5893356"/>
          </a:xfrm>
          <a:prstGeom prst="rect">
            <a:avLst/>
          </a:prstGeom>
        </p:spPr>
      </p:pic>
      <p:sp>
        <p:nvSpPr>
          <p:cNvPr id="7" name="Google Shape;102;p2">
            <a:extLst>
              <a:ext uri="{FF2B5EF4-FFF2-40B4-BE49-F238E27FC236}">
                <a16:creationId xmlns:a16="http://schemas.microsoft.com/office/drawing/2014/main" id="{AC18A01E-1C19-4BC1-A060-166796D07E1C}"/>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222599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5663048"/>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Etiquetado</a:t>
            </a:r>
            <a:r>
              <a:rPr lang="en-US" sz="3600" u="sng" dirty="0">
                <a:solidFill>
                  <a:schemeClr val="dk1"/>
                </a:solidFill>
                <a:latin typeface="+mj-lt"/>
                <a:ea typeface="Calibri"/>
                <a:cs typeface="Calibri"/>
                <a:sym typeface="Calibri"/>
              </a:rPr>
              <a:t> de los </a:t>
            </a:r>
            <a:r>
              <a:rPr lang="en-US" sz="3600" u="sng" dirty="0" err="1">
                <a:solidFill>
                  <a:schemeClr val="dk1"/>
                </a:solidFill>
                <a:latin typeface="+mj-lt"/>
                <a:ea typeface="Calibri"/>
                <a:cs typeface="Calibri"/>
                <a:sym typeface="Calibri"/>
              </a:rPr>
              <a:t>contenedores</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800" dirty="0">
                <a:latin typeface="+mj-lt"/>
              </a:rPr>
              <a:t>Los contenedores secundarios se utilizan para guardar productos químicos peligrosos transferidos desde los contenedores primarios.</a:t>
            </a:r>
          </a:p>
          <a:p>
            <a:endParaRPr lang="es-ES" sz="1000" dirty="0">
              <a:latin typeface="+mj-lt"/>
            </a:endParaRPr>
          </a:p>
          <a:p>
            <a:r>
              <a:rPr lang="es-ES" sz="1800" dirty="0">
                <a:latin typeface="+mj-lt"/>
              </a:rPr>
              <a:t>A los contenedores secundarios se les debe fijar o colgar una etiqueta, o se los debe marcar con alguno de estos dos tipos de información:</a:t>
            </a:r>
          </a:p>
          <a:p>
            <a:endParaRPr lang="es-ES" sz="1000" dirty="0">
              <a:latin typeface="+mj-lt"/>
            </a:endParaRPr>
          </a:p>
          <a:p>
            <a:pPr marL="285750" indent="-285750">
              <a:buFont typeface="Arial" panose="020B0604020202020204" pitchFamily="34" charset="0"/>
              <a:buChar char="•"/>
            </a:pPr>
            <a:r>
              <a:rPr lang="es-ES" sz="1800" dirty="0">
                <a:latin typeface="+mj-lt"/>
              </a:rPr>
              <a:t>Toda la información especificada para las etiquetas de los contenedores despachados;</a:t>
            </a:r>
          </a:p>
          <a:p>
            <a:endParaRPr lang="es-ES" sz="1000" dirty="0">
              <a:latin typeface="+mj-lt"/>
            </a:endParaRPr>
          </a:p>
          <a:p>
            <a:pPr lvl="2"/>
            <a:r>
              <a:rPr lang="es-ES" sz="1800" dirty="0">
                <a:latin typeface="+mj-lt"/>
              </a:rPr>
              <a:t>o</a:t>
            </a:r>
          </a:p>
          <a:p>
            <a:endParaRPr lang="es-ES" sz="1000" dirty="0">
              <a:latin typeface="+mj-lt"/>
            </a:endParaRPr>
          </a:p>
          <a:p>
            <a:pPr marL="285750" indent="-285750">
              <a:buFont typeface="Arial" panose="020B0604020202020204" pitchFamily="34" charset="0"/>
              <a:buChar char="•"/>
            </a:pPr>
            <a:r>
              <a:rPr lang="es-ES" sz="1800" dirty="0">
                <a:latin typeface="+mj-lt"/>
              </a:rPr>
              <a:t>el identificador del producto y las palabras, las imágenes, los símbolos o una combinación de ellos que proporcionen, al menos, información general de los productos químicos.</a:t>
            </a:r>
            <a:endParaRPr lang="en-US" sz="1800" b="0" i="0" u="none" strike="noStrike" cap="none" dirty="0">
              <a:solidFill>
                <a:srgbClr val="000000"/>
              </a:solidFill>
              <a:latin typeface="+mj-lt"/>
              <a:ea typeface="Arial"/>
              <a:cs typeface="Arial"/>
              <a:sym typeface="Arial"/>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3" name="Picture 2">
            <a:extLst>
              <a:ext uri="{FF2B5EF4-FFF2-40B4-BE49-F238E27FC236}">
                <a16:creationId xmlns:a16="http://schemas.microsoft.com/office/drawing/2014/main" id="{45694808-B124-4272-910B-D9C3AC1ADC04}"/>
              </a:ext>
            </a:extLst>
          </p:cNvPr>
          <p:cNvPicPr>
            <a:picLocks noChangeAspect="1"/>
          </p:cNvPicPr>
          <p:nvPr/>
        </p:nvPicPr>
        <p:blipFill>
          <a:blip r:embed="rId4"/>
          <a:stretch>
            <a:fillRect/>
          </a:stretch>
        </p:blipFill>
        <p:spPr>
          <a:xfrm>
            <a:off x="0" y="5911"/>
            <a:ext cx="5486400" cy="5893358"/>
          </a:xfrm>
          <a:prstGeom prst="rect">
            <a:avLst/>
          </a:prstGeom>
        </p:spPr>
      </p:pic>
      <p:sp>
        <p:nvSpPr>
          <p:cNvPr id="7" name="Google Shape;102;p2">
            <a:extLst>
              <a:ext uri="{FF2B5EF4-FFF2-40B4-BE49-F238E27FC236}">
                <a16:creationId xmlns:a16="http://schemas.microsoft.com/office/drawing/2014/main" id="{80FD5CDA-26DB-4E59-8BF8-ECCF5979DFD0}"/>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705597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4493497"/>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Etiquetado</a:t>
            </a:r>
            <a:r>
              <a:rPr lang="en-US" sz="3600" u="sng" dirty="0">
                <a:solidFill>
                  <a:schemeClr val="dk1"/>
                </a:solidFill>
                <a:latin typeface="+mj-lt"/>
                <a:ea typeface="Calibri"/>
                <a:cs typeface="Calibri"/>
                <a:sym typeface="Calibri"/>
              </a:rPr>
              <a:t> de los </a:t>
            </a:r>
            <a:r>
              <a:rPr lang="en-US" sz="3600" u="sng" dirty="0" err="1">
                <a:solidFill>
                  <a:schemeClr val="dk1"/>
                </a:solidFill>
                <a:latin typeface="+mj-lt"/>
                <a:ea typeface="Calibri"/>
                <a:cs typeface="Calibri"/>
                <a:sym typeface="Calibri"/>
              </a:rPr>
              <a:t>contenedores</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800" dirty="0">
                <a:latin typeface="+mj-lt"/>
              </a:rPr>
              <a:t>Los contendedores secundarios no deben etiquetarse si se cumplen los siguientes requisitos:</a:t>
            </a:r>
          </a:p>
          <a:p>
            <a:endParaRPr lang="es-ES" sz="1800" dirty="0">
              <a:latin typeface="+mj-lt"/>
            </a:endParaRPr>
          </a:p>
          <a:p>
            <a:r>
              <a:rPr lang="es-ES" sz="1800" dirty="0">
                <a:latin typeface="+mj-lt"/>
              </a:rPr>
              <a:t>El contenedor, y el producto químico peligroso que lleva dentro, debe estar bajo el control de la persona que lo transfiere desde un contenedor etiquetado, y ser utilizado solo por ella, únicamente durante el turno de trabajo en el cual se transfiere.</a:t>
            </a:r>
          </a:p>
          <a:p>
            <a:endParaRPr lang="es-ES" sz="1800" dirty="0">
              <a:latin typeface="+mj-lt"/>
            </a:endParaRPr>
          </a:p>
          <a:p>
            <a:r>
              <a:rPr lang="es-ES" sz="1800" dirty="0">
                <a:latin typeface="+mj-lt"/>
              </a:rPr>
              <a:t>Si estas botellas no están bajo el control directo de un trabajador, deben estar etiquetadas.</a:t>
            </a:r>
            <a:endParaRPr lang="en-US" sz="1800" b="0" i="0" u="none" strike="noStrike" cap="none" dirty="0">
              <a:solidFill>
                <a:srgbClr val="000000"/>
              </a:solidFill>
              <a:latin typeface="+mj-lt"/>
              <a:ea typeface="Arial"/>
              <a:cs typeface="Arial"/>
              <a:sym typeface="Arial"/>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4" name="Picture 3">
            <a:extLst>
              <a:ext uri="{FF2B5EF4-FFF2-40B4-BE49-F238E27FC236}">
                <a16:creationId xmlns:a16="http://schemas.microsoft.com/office/drawing/2014/main" id="{53E705EA-1FCA-4DB7-9081-35BBE379CEEA}"/>
              </a:ext>
            </a:extLst>
          </p:cNvPr>
          <p:cNvPicPr>
            <a:picLocks noChangeAspect="1"/>
          </p:cNvPicPr>
          <p:nvPr/>
        </p:nvPicPr>
        <p:blipFill>
          <a:blip r:embed="rId4"/>
          <a:stretch>
            <a:fillRect/>
          </a:stretch>
        </p:blipFill>
        <p:spPr>
          <a:xfrm>
            <a:off x="0" y="0"/>
            <a:ext cx="5481143" cy="5887711"/>
          </a:xfrm>
          <a:prstGeom prst="rect">
            <a:avLst/>
          </a:prstGeom>
        </p:spPr>
      </p:pic>
      <p:sp>
        <p:nvSpPr>
          <p:cNvPr id="7" name="Google Shape;102;p2">
            <a:extLst>
              <a:ext uri="{FF2B5EF4-FFF2-40B4-BE49-F238E27FC236}">
                <a16:creationId xmlns:a16="http://schemas.microsoft.com/office/drawing/2014/main" id="{6D76AD8C-5B26-4413-87E3-3E156A8D0AD6}"/>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413266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6093936"/>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Etiquetado</a:t>
            </a:r>
            <a:r>
              <a:rPr lang="en-US" sz="3600" u="sng" dirty="0">
                <a:solidFill>
                  <a:schemeClr val="dk1"/>
                </a:solidFill>
                <a:latin typeface="+mj-lt"/>
                <a:ea typeface="Calibri"/>
                <a:cs typeface="Calibri"/>
                <a:sym typeface="Calibri"/>
              </a:rPr>
              <a:t> de los </a:t>
            </a:r>
            <a:r>
              <a:rPr lang="en-US" sz="3600" u="sng" dirty="0" err="1">
                <a:solidFill>
                  <a:schemeClr val="dk1"/>
                </a:solidFill>
                <a:latin typeface="+mj-lt"/>
                <a:ea typeface="Calibri"/>
                <a:cs typeface="Calibri"/>
                <a:sym typeface="Calibri"/>
              </a:rPr>
              <a:t>contenedores</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600" dirty="0">
                <a:latin typeface="+mj-lt"/>
              </a:rPr>
              <a:t>Los contenedores fijos no son mucho más que lo que indica su nombre. No se los puede mover y son parte de un proceso de trabajo.</a:t>
            </a:r>
          </a:p>
          <a:p>
            <a:endParaRPr lang="es-ES" sz="1000" dirty="0">
              <a:latin typeface="+mj-lt"/>
            </a:endParaRPr>
          </a:p>
          <a:p>
            <a:r>
              <a:rPr lang="es-ES" sz="1600" dirty="0">
                <a:latin typeface="+mj-lt"/>
              </a:rPr>
              <a:t>En vez de fijar etiquetas en cada contenedor fijo, los empleados pueden utilizar señales, rótulos, hojas de proceso, órdenes de producción por lote, procedimientos operativos u otros materiales escritos, siempre que este método alternativo lleve a cabo las siguientes funciones:</a:t>
            </a:r>
          </a:p>
          <a:p>
            <a:endParaRPr lang="es-ES" sz="1000" dirty="0">
              <a:latin typeface="+mj-lt"/>
            </a:endParaRPr>
          </a:p>
          <a:p>
            <a:pPr marL="285750" indent="-285750">
              <a:buFont typeface="Arial" panose="020B0604020202020204" pitchFamily="34" charset="0"/>
              <a:buChar char="•"/>
            </a:pPr>
            <a:r>
              <a:rPr lang="es-ES" sz="1600" dirty="0">
                <a:latin typeface="+mj-lt"/>
              </a:rPr>
              <a:t>identificar los contenedores específicos a los cuales hace referencia;</a:t>
            </a:r>
          </a:p>
          <a:p>
            <a:endParaRPr lang="es-ES" sz="1000" dirty="0">
              <a:latin typeface="+mj-lt"/>
            </a:endParaRPr>
          </a:p>
          <a:p>
            <a:r>
              <a:rPr lang="es-ES" sz="1600" dirty="0">
                <a:latin typeface="+mj-lt"/>
              </a:rPr>
              <a:t>y</a:t>
            </a:r>
          </a:p>
          <a:p>
            <a:endParaRPr lang="es-ES" sz="1000" dirty="0">
              <a:latin typeface="+mj-lt"/>
            </a:endParaRPr>
          </a:p>
          <a:p>
            <a:pPr marL="285750" indent="-285750">
              <a:buFont typeface="Arial" panose="020B0604020202020204" pitchFamily="34" charset="0"/>
              <a:buChar char="•"/>
            </a:pPr>
            <a:r>
              <a:rPr lang="es-ES" sz="1600" dirty="0">
                <a:latin typeface="+mj-lt"/>
              </a:rPr>
              <a:t>brindar en una etiqueta toda la información requerida.</a:t>
            </a:r>
          </a:p>
          <a:p>
            <a:endParaRPr lang="es-ES" sz="1000" dirty="0">
              <a:latin typeface="+mj-lt"/>
            </a:endParaRPr>
          </a:p>
          <a:p>
            <a:r>
              <a:rPr lang="es-ES" sz="1600" dirty="0">
                <a:latin typeface="+mj-lt"/>
              </a:rPr>
              <a:t>Aun así, los empleadores deben asegurarse de que los empleados puedan acceder a este método alternativo de etiquetado, en su área de trabajo, durante todo el turno laboral.</a:t>
            </a:r>
            <a:endParaRPr lang="en-US" sz="1600" b="0" i="0" u="none" strike="noStrike" cap="none" dirty="0">
              <a:solidFill>
                <a:srgbClr val="000000"/>
              </a:solidFill>
              <a:latin typeface="+mj-lt"/>
              <a:ea typeface="Arial"/>
              <a:cs typeface="Arial"/>
              <a:sym typeface="Arial"/>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3" name="Picture 2">
            <a:extLst>
              <a:ext uri="{FF2B5EF4-FFF2-40B4-BE49-F238E27FC236}">
                <a16:creationId xmlns:a16="http://schemas.microsoft.com/office/drawing/2014/main" id="{1D6D2EB2-EAC1-42D0-AAC7-1D2BFCAD3F48}"/>
              </a:ext>
            </a:extLst>
          </p:cNvPr>
          <p:cNvPicPr>
            <a:picLocks noChangeAspect="1"/>
          </p:cNvPicPr>
          <p:nvPr/>
        </p:nvPicPr>
        <p:blipFill>
          <a:blip r:embed="rId4"/>
          <a:stretch>
            <a:fillRect/>
          </a:stretch>
        </p:blipFill>
        <p:spPr>
          <a:xfrm>
            <a:off x="11429" y="-1"/>
            <a:ext cx="5481143" cy="5887711"/>
          </a:xfrm>
          <a:prstGeom prst="rect">
            <a:avLst/>
          </a:prstGeom>
        </p:spPr>
      </p:pic>
      <p:sp>
        <p:nvSpPr>
          <p:cNvPr id="7" name="Google Shape;102;p2">
            <a:extLst>
              <a:ext uri="{FF2B5EF4-FFF2-40B4-BE49-F238E27FC236}">
                <a16:creationId xmlns:a16="http://schemas.microsoft.com/office/drawing/2014/main" id="{ED548B58-F8AB-4226-A1E5-AF6FBF19BE05}"/>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6121203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3939500"/>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Etiquetado</a:t>
            </a:r>
            <a:r>
              <a:rPr lang="en-US" sz="3600" u="sng" dirty="0">
                <a:solidFill>
                  <a:schemeClr val="dk1"/>
                </a:solidFill>
                <a:latin typeface="+mj-lt"/>
                <a:ea typeface="Calibri"/>
                <a:cs typeface="Calibri"/>
                <a:sym typeface="Calibri"/>
              </a:rPr>
              <a:t> de las </a:t>
            </a:r>
            <a:r>
              <a:rPr lang="en-US" sz="3600" u="sng" dirty="0" err="1">
                <a:solidFill>
                  <a:schemeClr val="dk1"/>
                </a:solidFill>
                <a:latin typeface="+mj-lt"/>
                <a:ea typeface="Calibri"/>
                <a:cs typeface="Calibri"/>
                <a:sym typeface="Calibri"/>
              </a:rPr>
              <a:t>tuberías</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800" dirty="0">
                <a:latin typeface="+mj-lt"/>
              </a:rPr>
              <a:t>Las tuberías no se consideran contenedores y cuentan con su propia norma: OAR 437-002-0378. </a:t>
            </a:r>
          </a:p>
          <a:p>
            <a:endParaRPr lang="es-ES" sz="1800" dirty="0">
              <a:latin typeface="+mj-lt"/>
            </a:endParaRPr>
          </a:p>
          <a:p>
            <a:r>
              <a:rPr lang="es-ES" sz="1800" dirty="0">
                <a:latin typeface="+mj-lt"/>
              </a:rPr>
              <a:t>Si su lugar de trabajo tiene tuberías que contengan sustancias peligrosas, aire comprimido, o estén aisladas con un material que contenga asbesto, se deben colocar etiquetas de advertencia en las tuberías. </a:t>
            </a:r>
          </a:p>
          <a:p>
            <a:endParaRPr lang="es-ES" sz="1800" dirty="0">
              <a:latin typeface="+mj-lt"/>
            </a:endParaRPr>
          </a:p>
          <a:p>
            <a:r>
              <a:rPr lang="es-ES" sz="1800" dirty="0">
                <a:latin typeface="+mj-lt"/>
              </a:rPr>
              <a:t>Las etiquetas de asbesto deben colocarse cada 75 pies, así como también al principio y al final de la tubería, y en cualquier lugar donde pueda haber una confusión.</a:t>
            </a:r>
            <a:endParaRPr lang="en-US" sz="1800" b="0" i="0" u="none" strike="noStrike" cap="none" dirty="0">
              <a:solidFill>
                <a:srgbClr val="000000"/>
              </a:solidFill>
              <a:latin typeface="+mj-lt"/>
              <a:ea typeface="Arial"/>
              <a:cs typeface="Arial"/>
              <a:sym typeface="Arial"/>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sp>
        <p:nvSpPr>
          <p:cNvPr id="7" name="Google Shape;102;p2">
            <a:extLst>
              <a:ext uri="{FF2B5EF4-FFF2-40B4-BE49-F238E27FC236}">
                <a16:creationId xmlns:a16="http://schemas.microsoft.com/office/drawing/2014/main" id="{509C313B-5586-44BC-8DF4-35AB0E4EB5D5}"/>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57C943E-3CDE-4E18-8804-60A6D5FC9C21}"/>
              </a:ext>
            </a:extLst>
          </p:cNvPr>
          <p:cNvPicPr>
            <a:picLocks noChangeAspect="1"/>
          </p:cNvPicPr>
          <p:nvPr/>
        </p:nvPicPr>
        <p:blipFill>
          <a:blip r:embed="rId4"/>
          <a:stretch>
            <a:fillRect/>
          </a:stretch>
        </p:blipFill>
        <p:spPr>
          <a:xfrm>
            <a:off x="0" y="0"/>
            <a:ext cx="5486400" cy="5893358"/>
          </a:xfrm>
          <a:prstGeom prst="rect">
            <a:avLst/>
          </a:prstGeom>
        </p:spPr>
      </p:pic>
    </p:spTree>
    <p:extLst>
      <p:ext uri="{BB962C8B-B14F-4D97-AF65-F5344CB8AC3E}">
        <p14:creationId xmlns:p14="http://schemas.microsoft.com/office/powerpoint/2010/main" val="26142966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2831504"/>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ea typeface="Calibri"/>
                <a:cs typeface="Calibri"/>
                <a:sym typeface="Calibri"/>
              </a:rPr>
              <a:t>Etiquetado</a:t>
            </a:r>
            <a:r>
              <a:rPr lang="en-US" sz="3600" u="sng" dirty="0">
                <a:solidFill>
                  <a:schemeClr val="dk1"/>
                </a:solidFill>
                <a:ea typeface="Calibri"/>
                <a:cs typeface="Calibri"/>
                <a:sym typeface="Calibri"/>
              </a:rPr>
              <a:t> de las </a:t>
            </a:r>
            <a:r>
              <a:rPr lang="en-US" sz="3600" u="sng" dirty="0" err="1">
                <a:solidFill>
                  <a:schemeClr val="dk1"/>
                </a:solidFill>
                <a:ea typeface="Calibri"/>
                <a:cs typeface="Calibri"/>
                <a:sym typeface="Calibri"/>
              </a:rPr>
              <a:t>tuberías</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800" dirty="0">
                <a:latin typeface="+mj-lt"/>
              </a:rPr>
              <a:t>Si utiliza etiquetas de advertencia, aplíquelas al principio y al final de las líneas continuas de tubería.</a:t>
            </a:r>
          </a:p>
          <a:p>
            <a:endParaRPr lang="es-ES" sz="1800" dirty="0">
              <a:latin typeface="+mj-lt"/>
            </a:endParaRPr>
          </a:p>
          <a:p>
            <a:r>
              <a:rPr lang="es-ES" sz="1800" dirty="0">
                <a:latin typeface="+mj-lt"/>
              </a:rPr>
              <a:t>Si una tubería se encuentra sobre la línea de visión normal o por debajo de ella, aplique la etiqueta sobre la línea central horizontal de la tubería o por debajo de esta línea para que los empleados puedan verla.</a:t>
            </a:r>
            <a:endParaRPr lang="en-US" sz="1800" b="0" i="0" u="none" strike="noStrike" cap="none" dirty="0">
              <a:solidFill>
                <a:srgbClr val="000000"/>
              </a:solidFill>
              <a:latin typeface="+mj-lt"/>
              <a:ea typeface="Arial"/>
              <a:cs typeface="Arial"/>
              <a:sym typeface="Arial"/>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4" name="Picture 3">
            <a:extLst>
              <a:ext uri="{FF2B5EF4-FFF2-40B4-BE49-F238E27FC236}">
                <a16:creationId xmlns:a16="http://schemas.microsoft.com/office/drawing/2014/main" id="{56F20F81-9A5A-41B2-BCF3-25E6DCDF54EE}"/>
              </a:ext>
            </a:extLst>
          </p:cNvPr>
          <p:cNvPicPr>
            <a:picLocks noChangeAspect="1"/>
          </p:cNvPicPr>
          <p:nvPr/>
        </p:nvPicPr>
        <p:blipFill>
          <a:blip r:embed="rId4"/>
          <a:stretch>
            <a:fillRect/>
          </a:stretch>
        </p:blipFill>
        <p:spPr>
          <a:xfrm>
            <a:off x="-1" y="0"/>
            <a:ext cx="5486398" cy="5893356"/>
          </a:xfrm>
          <a:prstGeom prst="rect">
            <a:avLst/>
          </a:prstGeom>
        </p:spPr>
      </p:pic>
      <p:sp>
        <p:nvSpPr>
          <p:cNvPr id="7" name="Google Shape;102;p2">
            <a:extLst>
              <a:ext uri="{FF2B5EF4-FFF2-40B4-BE49-F238E27FC236}">
                <a16:creationId xmlns:a16="http://schemas.microsoft.com/office/drawing/2014/main" id="{2F8106D3-71B4-4949-B988-C065FEB6CC3E}"/>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116906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3939500"/>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ea typeface="Calibri"/>
                <a:cs typeface="Calibri"/>
                <a:sym typeface="Calibri"/>
              </a:rPr>
              <a:t>Etiquetado</a:t>
            </a:r>
            <a:r>
              <a:rPr lang="en-US" sz="3600" u="sng" dirty="0">
                <a:solidFill>
                  <a:schemeClr val="dk1"/>
                </a:solidFill>
                <a:ea typeface="Calibri"/>
                <a:cs typeface="Calibri"/>
                <a:sym typeface="Calibri"/>
              </a:rPr>
              <a:t> de las </a:t>
            </a:r>
            <a:r>
              <a:rPr lang="en-US" sz="3600" u="sng" dirty="0" err="1">
                <a:solidFill>
                  <a:schemeClr val="dk1"/>
                </a:solidFill>
                <a:ea typeface="Calibri"/>
                <a:cs typeface="Calibri"/>
                <a:sym typeface="Calibri"/>
              </a:rPr>
              <a:t>tuberías</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800" dirty="0">
                <a:latin typeface="+mj-lt"/>
              </a:rPr>
              <a:t>También puede utilizar hojas de proceso o procedimientos operativos escritos.</a:t>
            </a:r>
          </a:p>
          <a:p>
            <a:endParaRPr lang="es-ES" sz="1800" dirty="0">
              <a:latin typeface="+mj-lt"/>
            </a:endParaRPr>
          </a:p>
          <a:p>
            <a:r>
              <a:rPr lang="es-ES" sz="1800" dirty="0">
                <a:latin typeface="+mj-lt"/>
              </a:rPr>
              <a:t>Si utiliza hojas de proceso o procedimientos operativos escritos, debe proceder de la siguiente manera:</a:t>
            </a:r>
          </a:p>
          <a:p>
            <a:endParaRPr lang="es-ES" sz="1800" dirty="0">
              <a:latin typeface="+mj-lt"/>
            </a:endParaRPr>
          </a:p>
          <a:p>
            <a:pPr marL="285750" indent="-285750">
              <a:buFont typeface="Arial" panose="020B0604020202020204" pitchFamily="34" charset="0"/>
              <a:buChar char="•"/>
            </a:pPr>
            <a:r>
              <a:rPr lang="es-ES" sz="1800" dirty="0">
                <a:latin typeface="+mj-lt"/>
              </a:rPr>
              <a:t>Identificar claramente la ubicación de las tuberías y las sustancias en ellas.</a:t>
            </a:r>
          </a:p>
          <a:p>
            <a:endParaRPr lang="es-ES" sz="1800" dirty="0">
              <a:latin typeface="+mj-lt"/>
            </a:endParaRPr>
          </a:p>
          <a:p>
            <a:pPr marL="285750" indent="-285750">
              <a:buFont typeface="Arial" panose="020B0604020202020204" pitchFamily="34" charset="0"/>
              <a:buChar char="•"/>
            </a:pPr>
            <a:r>
              <a:rPr lang="es-ES" sz="1800" dirty="0">
                <a:latin typeface="+mj-lt"/>
              </a:rPr>
              <a:t>Facilitar a los empleados el acceso a estos materiales en sus áreas de trabajo.</a:t>
            </a:r>
            <a:endParaRPr lang="en-US" sz="1800" b="0" i="0" u="none" strike="noStrike" cap="none" dirty="0">
              <a:solidFill>
                <a:srgbClr val="000000"/>
              </a:solidFill>
              <a:latin typeface="+mj-lt"/>
              <a:ea typeface="Arial"/>
              <a:cs typeface="Arial"/>
              <a:sym typeface="Arial"/>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3" name="Picture 2">
            <a:extLst>
              <a:ext uri="{FF2B5EF4-FFF2-40B4-BE49-F238E27FC236}">
                <a16:creationId xmlns:a16="http://schemas.microsoft.com/office/drawing/2014/main" id="{A367C528-D235-4E0A-89A4-301758CEAB09}"/>
              </a:ext>
            </a:extLst>
          </p:cNvPr>
          <p:cNvPicPr>
            <a:picLocks noChangeAspect="1"/>
          </p:cNvPicPr>
          <p:nvPr/>
        </p:nvPicPr>
        <p:blipFill>
          <a:blip r:embed="rId4"/>
          <a:stretch>
            <a:fillRect/>
          </a:stretch>
        </p:blipFill>
        <p:spPr>
          <a:xfrm>
            <a:off x="0" y="0"/>
            <a:ext cx="5486398" cy="5893356"/>
          </a:xfrm>
          <a:prstGeom prst="rect">
            <a:avLst/>
          </a:prstGeom>
        </p:spPr>
      </p:pic>
      <p:sp>
        <p:nvSpPr>
          <p:cNvPr id="7" name="Google Shape;102;p2">
            <a:extLst>
              <a:ext uri="{FF2B5EF4-FFF2-40B4-BE49-F238E27FC236}">
                <a16:creationId xmlns:a16="http://schemas.microsoft.com/office/drawing/2014/main" id="{E7546E42-2649-4FA1-B319-630113DBE11F}"/>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173038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5416827"/>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Comunicación de riesgos</a:t>
            </a:r>
          </a:p>
          <a:p>
            <a:pPr lvl="0" algn="ctr">
              <a:buSzPts val="4800"/>
            </a:pPr>
            <a:r>
              <a:rPr lang="es-ES" sz="3600" u="sng" dirty="0">
                <a:solidFill>
                  <a:schemeClr val="dk1"/>
                </a:solidFill>
                <a:latin typeface="+mj-lt"/>
                <a:ea typeface="Calibri"/>
                <a:cs typeface="Calibri"/>
                <a:sym typeface="Calibri"/>
              </a:rPr>
              <a:t>y NFPA 704</a:t>
            </a:r>
            <a:endParaRPr sz="1600" b="0" i="0" u="none" strike="noStrike" cap="none" dirty="0">
              <a:solidFill>
                <a:schemeClr val="dk1"/>
              </a:solidFill>
              <a:latin typeface="+mj-lt"/>
              <a:ea typeface="Calibri"/>
              <a:cs typeface="Calibri"/>
              <a:sym typeface="Calibri"/>
            </a:endParaRPr>
          </a:p>
          <a:p>
            <a:endParaRPr lang="en-US" sz="1800" dirty="0">
              <a:latin typeface="+mj-lt"/>
            </a:endParaRPr>
          </a:p>
          <a:p>
            <a:r>
              <a:rPr lang="es-ES" sz="1600" dirty="0">
                <a:latin typeface="+mj-lt"/>
              </a:rPr>
              <a:t>Recuerde que la </a:t>
            </a:r>
            <a:r>
              <a:rPr lang="es-ES" sz="1600" dirty="0" err="1">
                <a:latin typeface="+mj-lt"/>
              </a:rPr>
              <a:t>HazCom</a:t>
            </a:r>
            <a:r>
              <a:rPr lang="es-ES" sz="1600" dirty="0">
                <a:latin typeface="+mj-lt"/>
              </a:rPr>
              <a:t> es un sistema de información sobre productos químicos creado para ofrecer información y prácticas seguras sobre el uso y la manipulación de productos químicos en los lugares de trabajo.</a:t>
            </a:r>
          </a:p>
          <a:p>
            <a:endParaRPr lang="es-ES" sz="1600" dirty="0">
              <a:latin typeface="+mj-lt"/>
            </a:endParaRPr>
          </a:p>
          <a:p>
            <a:r>
              <a:rPr lang="es-ES" sz="1600" dirty="0">
                <a:latin typeface="+mj-lt"/>
              </a:rPr>
              <a:t>La NFPA 704 fue desarrollada por la Asociación Nacional de Protección contra el Fuego (</a:t>
            </a:r>
            <a:r>
              <a:rPr lang="es-ES" sz="1600" dirty="0" err="1">
                <a:latin typeface="+mj-lt"/>
              </a:rPr>
              <a:t>National</a:t>
            </a:r>
            <a:r>
              <a:rPr lang="es-ES" sz="1600" dirty="0">
                <a:latin typeface="+mj-lt"/>
              </a:rPr>
              <a:t> </a:t>
            </a:r>
            <a:r>
              <a:rPr lang="es-ES" sz="1600" dirty="0" err="1">
                <a:latin typeface="+mj-lt"/>
              </a:rPr>
              <a:t>Fire</a:t>
            </a:r>
            <a:r>
              <a:rPr lang="es-ES" sz="1600" dirty="0">
                <a:latin typeface="+mj-lt"/>
              </a:rPr>
              <a:t> </a:t>
            </a:r>
            <a:r>
              <a:rPr lang="es-ES" sz="1600" dirty="0" err="1">
                <a:latin typeface="+mj-lt"/>
              </a:rPr>
              <a:t>Protection</a:t>
            </a:r>
            <a:r>
              <a:rPr lang="es-ES" sz="1600" dirty="0">
                <a:latin typeface="+mj-lt"/>
              </a:rPr>
              <a:t> </a:t>
            </a:r>
            <a:r>
              <a:rPr lang="es-ES" sz="1600" dirty="0" err="1">
                <a:latin typeface="+mj-lt"/>
              </a:rPr>
              <a:t>Association</a:t>
            </a:r>
            <a:r>
              <a:rPr lang="es-ES" sz="1600" dirty="0">
                <a:latin typeface="+mj-lt"/>
              </a:rPr>
              <a:t>) y fue creada para ayudar a aquellos que responden a una emergencia, como un incendio o derrame. A veces, se la llama el “diamante del fuego”.</a:t>
            </a:r>
          </a:p>
          <a:p>
            <a:endParaRPr lang="es-ES" sz="1600" dirty="0">
              <a:latin typeface="+mj-lt"/>
            </a:endParaRPr>
          </a:p>
          <a:p>
            <a:r>
              <a:rPr lang="es-ES" sz="1600" dirty="0">
                <a:latin typeface="+mj-lt"/>
              </a:rPr>
              <a:t>Nunca se pensó a la NFPA 704 como un sistema de clasificación para productos químicos individuales. Fue pensada para edificios.</a:t>
            </a:r>
          </a:p>
          <a:p>
            <a:endParaRPr lang="es-ES" sz="1600" dirty="0">
              <a:latin typeface="+mj-lt"/>
            </a:endParaRPr>
          </a:p>
          <a:p>
            <a:r>
              <a:rPr lang="es-ES" sz="1600" dirty="0">
                <a:latin typeface="+mj-lt"/>
              </a:rPr>
              <a:t>Tenga cuidado de no confundirla con la clasificación de peligros del GHS de una hoja de datos de seguridad de un producto.</a:t>
            </a:r>
            <a:endParaRPr lang="en-US" sz="1600" b="0" i="0" u="none" strike="noStrike" cap="none" dirty="0">
              <a:solidFill>
                <a:srgbClr val="000000"/>
              </a:solidFill>
              <a:latin typeface="+mj-lt"/>
              <a:ea typeface="Arial"/>
              <a:cs typeface="Arial"/>
              <a:sym typeface="Arial"/>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4" name="Picture 3">
            <a:extLst>
              <a:ext uri="{FF2B5EF4-FFF2-40B4-BE49-F238E27FC236}">
                <a16:creationId xmlns:a16="http://schemas.microsoft.com/office/drawing/2014/main" id="{2547F155-309F-42A9-B833-97F37E1B180D}"/>
              </a:ext>
            </a:extLst>
          </p:cNvPr>
          <p:cNvPicPr>
            <a:picLocks noChangeAspect="1"/>
          </p:cNvPicPr>
          <p:nvPr/>
        </p:nvPicPr>
        <p:blipFill>
          <a:blip r:embed="rId4"/>
          <a:stretch>
            <a:fillRect/>
          </a:stretch>
        </p:blipFill>
        <p:spPr>
          <a:xfrm>
            <a:off x="0" y="0"/>
            <a:ext cx="5486400" cy="5893358"/>
          </a:xfrm>
          <a:prstGeom prst="rect">
            <a:avLst/>
          </a:prstGeom>
        </p:spPr>
      </p:pic>
      <p:sp>
        <p:nvSpPr>
          <p:cNvPr id="7" name="Google Shape;102;p2">
            <a:extLst>
              <a:ext uri="{FF2B5EF4-FFF2-40B4-BE49-F238E27FC236}">
                <a16:creationId xmlns:a16="http://schemas.microsoft.com/office/drawing/2014/main" id="{8E7EE3BA-965D-4E9D-A0AE-64AB9AB9F136}"/>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189144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sp>
        <p:nvSpPr>
          <p:cNvPr id="6" name="Google Shape;102;p2">
            <a:extLst>
              <a:ext uri="{FF2B5EF4-FFF2-40B4-BE49-F238E27FC236}">
                <a16:creationId xmlns:a16="http://schemas.microsoft.com/office/drawing/2014/main" id="{7E735376-66D5-466E-8038-EBFA42C94039}"/>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F17B7384-59B4-49BF-B0D4-8E1F2F0C4118}"/>
              </a:ext>
            </a:extLst>
          </p:cNvPr>
          <p:cNvPicPr>
            <a:picLocks noChangeAspect="1"/>
          </p:cNvPicPr>
          <p:nvPr/>
        </p:nvPicPr>
        <p:blipFill>
          <a:blip r:embed="rId4"/>
          <a:stretch>
            <a:fillRect/>
          </a:stretch>
        </p:blipFill>
        <p:spPr>
          <a:xfrm>
            <a:off x="493301" y="24176"/>
            <a:ext cx="11141242" cy="5870924"/>
          </a:xfrm>
          <a:prstGeom prst="rect">
            <a:avLst/>
          </a:prstGeom>
        </p:spPr>
      </p:pic>
    </p:spTree>
    <p:extLst>
      <p:ext uri="{BB962C8B-B14F-4D97-AF65-F5344CB8AC3E}">
        <p14:creationId xmlns:p14="http://schemas.microsoft.com/office/powerpoint/2010/main" val="3633648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74603"/>
            <a:ext cx="6274351" cy="4832052"/>
          </a:xfrm>
          <a:prstGeom prst="rect">
            <a:avLst/>
          </a:prstGeom>
          <a:noFill/>
          <a:ln>
            <a:noFill/>
          </a:ln>
        </p:spPr>
        <p:txBody>
          <a:bodyPr spcFirstLastPara="1" wrap="square" lIns="91425" tIns="45700" rIns="91425" bIns="45700" anchor="t" anchorCtr="0">
            <a:spAutoFit/>
          </a:bodyPr>
          <a:lstStyle/>
          <a:p>
            <a:pPr algn="ctr">
              <a:buSzPts val="4800"/>
            </a:pPr>
            <a:r>
              <a:rPr lang="en-US" sz="3600" u="sng" dirty="0" err="1">
                <a:latin typeface="+mj-lt"/>
              </a:rPr>
              <a:t>Peligro</a:t>
            </a:r>
            <a:r>
              <a:rPr lang="en-US" sz="3600" u="sng" dirty="0">
                <a:latin typeface="+mj-lt"/>
              </a:rPr>
              <a:t> </a:t>
            </a:r>
            <a:r>
              <a:rPr lang="en-US" sz="3600" u="sng" dirty="0" err="1">
                <a:latin typeface="+mj-lt"/>
              </a:rPr>
              <a:t>físico</a:t>
            </a:r>
            <a:endParaRPr sz="360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s-ES" sz="1600" dirty="0"/>
              <a:t>Los productos químicos son un peligro físico cuando se los clasifica por presentar uno de los siguientes efectos nocivos:</a:t>
            </a:r>
          </a:p>
          <a:p>
            <a:pPr marL="285750" indent="-285750">
              <a:buFont typeface="Arial" panose="020B0604020202020204" pitchFamily="34" charset="0"/>
              <a:buChar char="•"/>
            </a:pPr>
            <a:r>
              <a:rPr lang="es-ES" sz="1600" dirty="0"/>
              <a:t>Corrosivos para metales</a:t>
            </a:r>
          </a:p>
          <a:p>
            <a:pPr marL="285750" indent="-285750">
              <a:buFont typeface="Arial" panose="020B0604020202020204" pitchFamily="34" charset="0"/>
              <a:buChar char="•"/>
            </a:pPr>
            <a:r>
              <a:rPr lang="es-ES" sz="1600" dirty="0"/>
              <a:t>Explosivos</a:t>
            </a:r>
          </a:p>
          <a:p>
            <a:pPr marL="285750" indent="-285750">
              <a:buFont typeface="Arial" panose="020B0604020202020204" pitchFamily="34" charset="0"/>
              <a:buChar char="•"/>
            </a:pPr>
            <a:r>
              <a:rPr lang="es-ES" sz="1600" dirty="0"/>
              <a:t>Inflamables (aerosoles, gases, líquidos y sólidos)</a:t>
            </a:r>
          </a:p>
          <a:p>
            <a:pPr marL="285750" indent="-285750">
              <a:buFont typeface="Arial" panose="020B0604020202020204" pitchFamily="34" charset="0"/>
              <a:buChar char="•"/>
            </a:pPr>
            <a:r>
              <a:rPr lang="es-ES" sz="1600" dirty="0"/>
              <a:t>Gases comprimidos</a:t>
            </a:r>
          </a:p>
          <a:p>
            <a:pPr marL="285750" indent="-285750">
              <a:buFont typeface="Arial" panose="020B0604020202020204" pitchFamily="34" charset="0"/>
              <a:buChar char="•"/>
            </a:pPr>
            <a:r>
              <a:rPr lang="es-ES" sz="1600" dirty="0"/>
              <a:t>Peróxidos orgánicos</a:t>
            </a:r>
          </a:p>
          <a:p>
            <a:pPr marL="285750" indent="-285750">
              <a:buFont typeface="Arial" panose="020B0604020202020204" pitchFamily="34" charset="0"/>
              <a:buChar char="•"/>
            </a:pPr>
            <a:r>
              <a:rPr lang="es-ES" sz="1600" dirty="0"/>
              <a:t>Oxidantes (gases, líquidos y sólidos)</a:t>
            </a:r>
          </a:p>
          <a:p>
            <a:pPr marL="285750" indent="-285750">
              <a:buFont typeface="Arial" panose="020B0604020202020204" pitchFamily="34" charset="0"/>
              <a:buChar char="•"/>
            </a:pPr>
            <a:r>
              <a:rPr lang="es-ES" sz="1600" dirty="0"/>
              <a:t>Pirofóricos (líquidos y sólidos)</a:t>
            </a:r>
          </a:p>
          <a:p>
            <a:pPr marL="285750" indent="-285750">
              <a:buFont typeface="Arial" panose="020B0604020202020204" pitchFamily="34" charset="0"/>
              <a:buChar char="•"/>
            </a:pPr>
            <a:r>
              <a:rPr lang="es-ES" sz="1600" dirty="0"/>
              <a:t>Sustancias susceptibles de autocalentamiento</a:t>
            </a:r>
          </a:p>
          <a:p>
            <a:pPr marL="285750" indent="-285750">
              <a:buFont typeface="Arial" panose="020B0604020202020204" pitchFamily="34" charset="0"/>
              <a:buChar char="•"/>
            </a:pPr>
            <a:r>
              <a:rPr lang="es-ES" sz="1600" dirty="0"/>
              <a:t>Sustancias autorreactivas</a:t>
            </a:r>
          </a:p>
          <a:p>
            <a:pPr marL="285750" indent="-285750">
              <a:buFont typeface="Arial" panose="020B0604020202020204" pitchFamily="34" charset="0"/>
              <a:buChar char="•"/>
            </a:pPr>
            <a:r>
              <a:rPr lang="es-ES" sz="1600" dirty="0"/>
              <a:t>Sustancias que emiten gases inflamables al entrar en contacto con el agua</a:t>
            </a:r>
            <a:br>
              <a:rPr lang="es-ES" sz="1600" dirty="0"/>
            </a:br>
            <a:br>
              <a:rPr lang="es-ES" sz="1600" dirty="0"/>
            </a:br>
            <a:r>
              <a:rPr lang="es-ES" sz="1600" dirty="0"/>
              <a:t>El Apéndice B de 1910.1200 brinda información sobre la clasificación de los peligros físicos.</a:t>
            </a:r>
            <a:endParaRPr lang="en-US" sz="1600" dirty="0"/>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7" name="Picture 6">
            <a:extLst>
              <a:ext uri="{FF2B5EF4-FFF2-40B4-BE49-F238E27FC236}">
                <a16:creationId xmlns:a16="http://schemas.microsoft.com/office/drawing/2014/main" id="{16982CE1-C27C-4FE9-8882-CED5A444A0F8}"/>
              </a:ext>
            </a:extLst>
          </p:cNvPr>
          <p:cNvPicPr>
            <a:picLocks noChangeAspect="1"/>
          </p:cNvPicPr>
          <p:nvPr/>
        </p:nvPicPr>
        <p:blipFill>
          <a:blip r:embed="rId4"/>
          <a:stretch>
            <a:fillRect/>
          </a:stretch>
        </p:blipFill>
        <p:spPr>
          <a:xfrm>
            <a:off x="0" y="1753"/>
            <a:ext cx="5510177" cy="5918899"/>
          </a:xfrm>
          <a:prstGeom prst="rect">
            <a:avLst/>
          </a:prstGeom>
        </p:spPr>
      </p:pic>
      <p:sp>
        <p:nvSpPr>
          <p:cNvPr id="8" name="Google Shape;102;p2">
            <a:extLst>
              <a:ext uri="{FF2B5EF4-FFF2-40B4-BE49-F238E27FC236}">
                <a16:creationId xmlns:a16="http://schemas.microsoft.com/office/drawing/2014/main" id="{648A3561-1E12-434B-ADD2-4C614C8A3A1B}"/>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7948798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4247276"/>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Comunicación de riesgos</a:t>
            </a:r>
          </a:p>
          <a:p>
            <a:pPr lvl="0" algn="ctr">
              <a:buSzPts val="4800"/>
            </a:pPr>
            <a:r>
              <a:rPr lang="es-ES" sz="3600" u="sng" dirty="0">
                <a:solidFill>
                  <a:schemeClr val="dk1"/>
                </a:solidFill>
                <a:latin typeface="+mj-lt"/>
                <a:ea typeface="Calibri"/>
                <a:cs typeface="Calibri"/>
                <a:sym typeface="Calibri"/>
              </a:rPr>
              <a:t>y NFPA 704</a:t>
            </a:r>
            <a:endParaRPr sz="1600" b="0" i="0" u="none" strike="noStrike" cap="none" dirty="0">
              <a:solidFill>
                <a:schemeClr val="dk1"/>
              </a:solidFill>
              <a:latin typeface="+mj-lt"/>
              <a:ea typeface="Calibri"/>
              <a:cs typeface="Calibri"/>
              <a:sym typeface="Calibri"/>
            </a:endParaRPr>
          </a:p>
          <a:p>
            <a:endParaRPr lang="en-US" sz="1800" dirty="0">
              <a:latin typeface="+mj-lt"/>
            </a:endParaRPr>
          </a:p>
          <a:p>
            <a:r>
              <a:rPr lang="es-ES" sz="1800" dirty="0">
                <a:latin typeface="+mj-lt"/>
              </a:rPr>
              <a:t>Esta es una diferencia:</a:t>
            </a:r>
          </a:p>
          <a:p>
            <a:endParaRPr lang="es-ES" sz="1800" dirty="0">
              <a:latin typeface="+mj-lt"/>
            </a:endParaRPr>
          </a:p>
          <a:p>
            <a:r>
              <a:rPr lang="es-ES" sz="1800" dirty="0" err="1">
                <a:latin typeface="+mj-lt"/>
              </a:rPr>
              <a:t>HazCom</a:t>
            </a:r>
            <a:r>
              <a:rPr lang="es-ES" sz="1800" dirty="0">
                <a:latin typeface="+mj-lt"/>
              </a:rPr>
              <a:t> utiliza el sistema de clasificación GHS.</a:t>
            </a:r>
          </a:p>
          <a:p>
            <a:endParaRPr lang="es-ES" sz="1800" dirty="0">
              <a:latin typeface="+mj-lt"/>
            </a:endParaRPr>
          </a:p>
          <a:p>
            <a:r>
              <a:rPr lang="es-ES" sz="1800" dirty="0">
                <a:latin typeface="+mj-lt"/>
              </a:rPr>
              <a:t>El GHS utiliza la clasificación 1 a 4 y 4 es la menos peligrosa. La NFPA 704 utiliza la clasificación 0 a 4 y 4 es la más peligrosa.</a:t>
            </a:r>
          </a:p>
          <a:p>
            <a:endParaRPr lang="es-ES" sz="1800" dirty="0">
              <a:latin typeface="+mj-lt"/>
            </a:endParaRPr>
          </a:p>
          <a:p>
            <a:r>
              <a:rPr lang="es-ES" sz="1800" dirty="0">
                <a:latin typeface="+mj-lt"/>
              </a:rPr>
              <a:t>Lo más importante es que los empleados comprendan los peligros.</a:t>
            </a:r>
            <a:endParaRPr lang="en-US" sz="1800" b="0" i="0" u="none" strike="noStrike" cap="none" dirty="0">
              <a:solidFill>
                <a:srgbClr val="000000"/>
              </a:solidFill>
              <a:latin typeface="+mj-lt"/>
              <a:ea typeface="Arial"/>
              <a:cs typeface="Arial"/>
              <a:sym typeface="Arial"/>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4" name="Picture 3">
            <a:extLst>
              <a:ext uri="{FF2B5EF4-FFF2-40B4-BE49-F238E27FC236}">
                <a16:creationId xmlns:a16="http://schemas.microsoft.com/office/drawing/2014/main" id="{2547F155-309F-42A9-B833-97F37E1B180D}"/>
              </a:ext>
            </a:extLst>
          </p:cNvPr>
          <p:cNvPicPr>
            <a:picLocks noChangeAspect="1"/>
          </p:cNvPicPr>
          <p:nvPr/>
        </p:nvPicPr>
        <p:blipFill>
          <a:blip r:embed="rId4"/>
          <a:stretch>
            <a:fillRect/>
          </a:stretch>
        </p:blipFill>
        <p:spPr>
          <a:xfrm>
            <a:off x="0" y="0"/>
            <a:ext cx="5486400" cy="5893358"/>
          </a:xfrm>
          <a:prstGeom prst="rect">
            <a:avLst/>
          </a:prstGeom>
        </p:spPr>
      </p:pic>
      <p:sp>
        <p:nvSpPr>
          <p:cNvPr id="7" name="Google Shape;102;p2">
            <a:extLst>
              <a:ext uri="{FF2B5EF4-FFF2-40B4-BE49-F238E27FC236}">
                <a16:creationId xmlns:a16="http://schemas.microsoft.com/office/drawing/2014/main" id="{80531D29-EDAA-4CD9-9DC1-46174CF9A0B5}"/>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357642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3970277"/>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Comunicación de riesgos</a:t>
            </a:r>
          </a:p>
          <a:p>
            <a:pPr lvl="0" algn="ctr">
              <a:buSzPts val="4800"/>
            </a:pPr>
            <a:r>
              <a:rPr lang="es-ES" sz="3600" u="sng" dirty="0">
                <a:solidFill>
                  <a:schemeClr val="dk1"/>
                </a:solidFill>
                <a:latin typeface="+mj-lt"/>
                <a:ea typeface="Calibri"/>
                <a:cs typeface="Calibri"/>
                <a:sym typeface="Calibri"/>
              </a:rPr>
              <a:t>y NFPA 704</a:t>
            </a:r>
            <a:endParaRPr sz="1600" b="0" i="0" u="none" strike="noStrike" cap="none" dirty="0">
              <a:solidFill>
                <a:schemeClr val="dk1"/>
              </a:solidFill>
              <a:latin typeface="+mj-lt"/>
              <a:ea typeface="Calibri"/>
              <a:cs typeface="Calibri"/>
              <a:sym typeface="Calibri"/>
            </a:endParaRPr>
          </a:p>
          <a:p>
            <a:endParaRPr lang="en-US" sz="1800" dirty="0">
              <a:latin typeface="+mj-lt"/>
            </a:endParaRPr>
          </a:p>
          <a:p>
            <a:r>
              <a:rPr lang="es-ES" sz="1800" dirty="0">
                <a:latin typeface="+mj-lt"/>
              </a:rPr>
              <a:t>Entonces, para abordar esta importante diferencia, la NFPA y la OSHA tomaron la siguiente medida:</a:t>
            </a:r>
          </a:p>
          <a:p>
            <a:endParaRPr lang="es-ES" sz="1800" dirty="0">
              <a:latin typeface="+mj-lt"/>
            </a:endParaRPr>
          </a:p>
          <a:p>
            <a:r>
              <a:rPr lang="es-ES" sz="1800" dirty="0">
                <a:latin typeface="+mj-lt"/>
              </a:rPr>
              <a:t>Desarrollaron una Quick </a:t>
            </a:r>
            <a:r>
              <a:rPr lang="es-ES" sz="1800" dirty="0" err="1">
                <a:latin typeface="+mj-lt"/>
              </a:rPr>
              <a:t>Card</a:t>
            </a:r>
            <a:r>
              <a:rPr lang="es-ES" sz="1800" dirty="0">
                <a:latin typeface="+mj-lt"/>
              </a:rPr>
              <a:t> (tarjeta de referencia rápida) que muestra las diferencias entre los dos sistemas.</a:t>
            </a:r>
          </a:p>
          <a:p>
            <a:endParaRPr lang="es-ES" sz="1800" dirty="0">
              <a:latin typeface="+mj-lt"/>
            </a:endParaRPr>
          </a:p>
          <a:p>
            <a:r>
              <a:rPr lang="es-ES" sz="1800" dirty="0">
                <a:latin typeface="+mj-lt"/>
              </a:rPr>
              <a:t>La Quick </a:t>
            </a:r>
            <a:r>
              <a:rPr lang="es-ES" sz="1800" dirty="0" err="1">
                <a:latin typeface="+mj-lt"/>
              </a:rPr>
              <a:t>Card</a:t>
            </a:r>
            <a:r>
              <a:rPr lang="es-ES" sz="1800" dirty="0">
                <a:latin typeface="+mj-lt"/>
              </a:rPr>
              <a:t> se puede encontrar en el sitio web de la NFPA en la dirección </a:t>
            </a:r>
            <a:r>
              <a:rPr lang="es-ES" sz="1800" dirty="0">
                <a:latin typeface="+mj-lt"/>
                <a:hlinkClick r:id="rId3"/>
              </a:rPr>
              <a:t>www.nfpa.org/704</a:t>
            </a:r>
            <a:r>
              <a:rPr lang="es-ES" sz="1800" baseline="30000" dirty="0">
                <a:latin typeface="+mj-lt"/>
              </a:rPr>
              <a:t>(1)</a:t>
            </a:r>
            <a:r>
              <a:rPr lang="es-ES" sz="1800" dirty="0">
                <a:latin typeface="+mj-lt"/>
              </a:rPr>
              <a:t> en la parte inferior de la página, en “información adicional”.</a:t>
            </a:r>
            <a:endParaRPr lang="en-US" sz="1800" dirty="0">
              <a:latin typeface="+mj-lt"/>
            </a:endParaRPr>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4"/>
          <a:stretch>
            <a:fillRect/>
          </a:stretch>
        </p:blipFill>
        <p:spPr>
          <a:xfrm>
            <a:off x="5975092" y="5951052"/>
            <a:ext cx="6216907" cy="884088"/>
          </a:xfrm>
          <a:prstGeom prst="rect">
            <a:avLst/>
          </a:prstGeom>
        </p:spPr>
      </p:pic>
      <p:sp>
        <p:nvSpPr>
          <p:cNvPr id="7" name="Google Shape;102;p2">
            <a:extLst>
              <a:ext uri="{FF2B5EF4-FFF2-40B4-BE49-F238E27FC236}">
                <a16:creationId xmlns:a16="http://schemas.microsoft.com/office/drawing/2014/main" id="{8843B5FF-C170-4065-B85F-DABBBE4C3D52}"/>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55CD2A9B-7FB9-4026-B63F-FAE15928D210}"/>
              </a:ext>
            </a:extLst>
          </p:cNvPr>
          <p:cNvPicPr>
            <a:picLocks noChangeAspect="1"/>
          </p:cNvPicPr>
          <p:nvPr/>
        </p:nvPicPr>
        <p:blipFill>
          <a:blip r:embed="rId5"/>
          <a:stretch>
            <a:fillRect/>
          </a:stretch>
        </p:blipFill>
        <p:spPr>
          <a:xfrm>
            <a:off x="0" y="46759"/>
            <a:ext cx="5385904" cy="5785408"/>
          </a:xfrm>
          <a:prstGeom prst="rect">
            <a:avLst/>
          </a:prstGeom>
        </p:spPr>
      </p:pic>
    </p:spTree>
    <p:extLst>
      <p:ext uri="{BB962C8B-B14F-4D97-AF65-F5344CB8AC3E}">
        <p14:creationId xmlns:p14="http://schemas.microsoft.com/office/powerpoint/2010/main" val="12844506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6759"/>
            <a:ext cx="6274351" cy="4524275"/>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Comunicación de riesgos y HMIS</a:t>
            </a:r>
            <a:r>
              <a:rPr lang="en-US" sz="3600" u="sng" baseline="30000" dirty="0">
                <a:solidFill>
                  <a:schemeClr val="dk1"/>
                </a:solidFill>
                <a:latin typeface="+mj-lt"/>
                <a:ea typeface="Calibri"/>
                <a:cs typeface="Calibri"/>
                <a:sym typeface="Calibri"/>
              </a:rPr>
              <a:t>®</a:t>
            </a:r>
            <a:endParaRPr sz="1600" b="0" i="0" u="none" strike="noStrike" cap="none" baseline="30000" dirty="0">
              <a:solidFill>
                <a:schemeClr val="dk1"/>
              </a:solidFill>
              <a:latin typeface="+mj-lt"/>
              <a:ea typeface="Calibri"/>
              <a:cs typeface="Calibri"/>
              <a:sym typeface="Calibri"/>
            </a:endParaRPr>
          </a:p>
          <a:p>
            <a:endParaRPr lang="en-US" sz="1800" dirty="0">
              <a:latin typeface="+mj-lt"/>
            </a:endParaRPr>
          </a:p>
          <a:p>
            <a:r>
              <a:rPr lang="es-ES" sz="1800" dirty="0"/>
              <a:t>Recuerde que la </a:t>
            </a:r>
            <a:r>
              <a:rPr lang="es-ES" sz="1800" dirty="0" err="1"/>
              <a:t>HazCom</a:t>
            </a:r>
            <a:r>
              <a:rPr lang="es-ES" sz="1800" dirty="0"/>
              <a:t>, alineada con el sistema de clasificación del GHS, es un sistema de información sobre productos químicos creado para ofrecer información y prácticas de trabajo seguras sobre el grado de peligro de los productos químicos.</a:t>
            </a:r>
          </a:p>
          <a:p>
            <a:endParaRPr lang="es-ES" sz="1800" dirty="0"/>
          </a:p>
          <a:p>
            <a:r>
              <a:rPr lang="es-ES" sz="1800" dirty="0"/>
              <a:t>El Sistema de Identificación de Materiales Peligrosos (HMIS) fue creado por la Asociación Estadounidense de Revestimientos (ACA) como una ayuda de cumplimiento a la Norma de Comunicación de Riesgos de OSHA, para utilizar en contenedores secundarios.</a:t>
            </a:r>
            <a:endParaRPr lang="en-US" sz="1800" dirty="0"/>
          </a:p>
        </p:txBody>
      </p:sp>
      <p:pic>
        <p:nvPicPr>
          <p:cNvPr id="5" name="Pictur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sp>
        <p:nvSpPr>
          <p:cNvPr id="7" name="Google Shape;102;p2">
            <a:extLst>
              <a:ext uri="{FF2B5EF4-FFF2-40B4-BE49-F238E27FC236}">
                <a16:creationId xmlns:a16="http://schemas.microsoft.com/office/drawing/2014/main" id="{286228B6-B59D-4E23-B739-E2D7E5F907F7}"/>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1B2E92FE-029C-438D-8EE4-EE569F5FBC15}"/>
              </a:ext>
            </a:extLst>
          </p:cNvPr>
          <p:cNvPicPr>
            <a:picLocks noChangeAspect="1"/>
          </p:cNvPicPr>
          <p:nvPr/>
        </p:nvPicPr>
        <p:blipFill>
          <a:blip r:embed="rId4"/>
          <a:stretch>
            <a:fillRect/>
          </a:stretch>
        </p:blipFill>
        <p:spPr>
          <a:xfrm>
            <a:off x="0" y="0"/>
            <a:ext cx="5483146" cy="5889863"/>
          </a:xfrm>
          <a:prstGeom prst="rect">
            <a:avLst/>
          </a:prstGeom>
        </p:spPr>
      </p:pic>
    </p:spTree>
    <p:extLst>
      <p:ext uri="{BB962C8B-B14F-4D97-AF65-F5344CB8AC3E}">
        <p14:creationId xmlns:p14="http://schemas.microsoft.com/office/powerpoint/2010/main" val="33379814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1" name="Google Shape;161;gb3e8f5dbd0_0_9"/>
          <p:cNvSpPr txBox="1"/>
          <p:nvPr/>
        </p:nvSpPr>
        <p:spPr>
          <a:xfrm>
            <a:off x="62500" y="0"/>
            <a:ext cx="11931000" cy="5852702"/>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en-US" sz="3600" u="sng" dirty="0" err="1">
                <a:solidFill>
                  <a:schemeClr val="dk1"/>
                </a:solidFill>
                <a:latin typeface="+mj-lt"/>
                <a:ea typeface="Calibri"/>
                <a:cs typeface="Calibri"/>
                <a:sym typeface="Calibri"/>
              </a:rPr>
              <a:t>Discusión</a:t>
            </a:r>
            <a:r>
              <a:rPr lang="en-US" sz="3600" u="sng" dirty="0">
                <a:solidFill>
                  <a:schemeClr val="dk1"/>
                </a:solidFill>
                <a:latin typeface="+mj-lt"/>
                <a:ea typeface="Calibri"/>
                <a:cs typeface="Calibri"/>
                <a:sym typeface="Calibri"/>
              </a:rPr>
              <a:t> para la </a:t>
            </a:r>
            <a:r>
              <a:rPr lang="en-US" sz="3600" u="sng" dirty="0" err="1">
                <a:solidFill>
                  <a:schemeClr val="dk1"/>
                </a:solidFill>
                <a:latin typeface="+mj-lt"/>
                <a:ea typeface="Calibri"/>
                <a:cs typeface="Calibri"/>
                <a:sym typeface="Calibri"/>
              </a:rPr>
              <a:t>clase</a:t>
            </a:r>
            <a:endParaRPr lang="en-US" sz="3600" u="sng" dirty="0">
              <a:solidFill>
                <a:schemeClr val="dk1"/>
              </a:solidFill>
              <a:latin typeface="+mj-lt"/>
              <a:ea typeface="Calibri"/>
              <a:cs typeface="Calibri"/>
              <a:sym typeface="Calibri"/>
            </a:endParaRPr>
          </a:p>
          <a:p>
            <a:pPr lvl="0">
              <a:buClr>
                <a:schemeClr val="dk1"/>
              </a:buClr>
              <a:buSzPts val="3600"/>
            </a:pPr>
            <a:br>
              <a:rPr lang="en-US" sz="1800" dirty="0">
                <a:solidFill>
                  <a:schemeClr val="dk1"/>
                </a:solidFill>
                <a:latin typeface="+mj-lt"/>
                <a:ea typeface="Calibri"/>
                <a:cs typeface="Calibri"/>
                <a:sym typeface="Calibri"/>
              </a:rPr>
            </a:br>
            <a:r>
              <a:rPr lang="es-ES" sz="1800" dirty="0">
                <a:solidFill>
                  <a:schemeClr val="dk1"/>
                </a:solidFill>
                <a:ea typeface="Calibri"/>
                <a:cs typeface="Calibri"/>
                <a:sym typeface="Calibri"/>
              </a:rPr>
              <a:t>Aproveche esta oportunidad para hacer/responder preguntas sobre el módulo anterior y para resumir las direcciones de los enlaces web discutidos en el módulo.</a:t>
            </a:r>
          </a:p>
          <a:p>
            <a:pPr lvl="0">
              <a:buClr>
                <a:schemeClr val="dk1"/>
              </a:buClr>
              <a:buSzPts val="3600"/>
            </a:pPr>
            <a:endParaRPr lang="es-ES" sz="1800" dirty="0">
              <a:solidFill>
                <a:schemeClr val="dk1"/>
              </a:solidFill>
              <a:ea typeface="Calibri"/>
              <a:cs typeface="Calibri"/>
              <a:sym typeface="Calibri"/>
            </a:endParaRPr>
          </a:p>
          <a:p>
            <a:pPr lvl="0" algn="ctr">
              <a:buSzPts val="4800"/>
            </a:pPr>
            <a:r>
              <a:rPr lang="en-US" sz="3200" u="sng" dirty="0" err="1">
                <a:solidFill>
                  <a:schemeClr val="dk1"/>
                </a:solidFill>
                <a:ea typeface="Calibri"/>
                <a:cs typeface="Calibri"/>
                <a:sym typeface="Calibri"/>
              </a:rPr>
              <a:t>Recursos</a:t>
            </a:r>
            <a:r>
              <a:rPr lang="en-US" sz="3200" u="sng" dirty="0">
                <a:solidFill>
                  <a:schemeClr val="dk1"/>
                </a:solidFill>
                <a:ea typeface="Calibri"/>
                <a:cs typeface="Calibri"/>
                <a:sym typeface="Calibri"/>
              </a:rPr>
              <a:t> del </a:t>
            </a:r>
            <a:r>
              <a:rPr lang="en-US" sz="3200" u="sng" dirty="0" err="1">
                <a:solidFill>
                  <a:schemeClr val="dk1"/>
                </a:solidFill>
                <a:ea typeface="Calibri"/>
                <a:cs typeface="Calibri"/>
                <a:sym typeface="Calibri"/>
              </a:rPr>
              <a:t>Módulo</a:t>
            </a:r>
            <a:r>
              <a:rPr lang="en-US" sz="3200" u="sng" dirty="0">
                <a:solidFill>
                  <a:schemeClr val="dk1"/>
                </a:solidFill>
                <a:latin typeface="+mj-lt"/>
                <a:ea typeface="Calibri"/>
                <a:cs typeface="Calibri"/>
                <a:sym typeface="Calibri"/>
              </a:rPr>
              <a:t> 4</a:t>
            </a:r>
            <a:endParaRPr sz="3200" b="0" i="0" u="none" strike="noStrike" cap="none" dirty="0">
              <a:solidFill>
                <a:schemeClr val="dk1"/>
              </a:solidFill>
              <a:latin typeface="+mj-lt"/>
              <a:ea typeface="Calibri"/>
              <a:cs typeface="Calibri"/>
              <a:sym typeface="Calibri"/>
            </a:endParaRPr>
          </a:p>
          <a:p>
            <a:pPr marL="342900" lvl="0" indent="-342900">
              <a:buSzPts val="1800"/>
              <a:buAutoNum type="arabicParenR"/>
            </a:pPr>
            <a:r>
              <a:rPr lang="en-US" dirty="0">
                <a:latin typeface="+mj-lt"/>
                <a:hlinkClick r:id="rId3"/>
              </a:rPr>
              <a:t>www.nfpa.org/704</a:t>
            </a:r>
            <a:endParaRPr lang="en-US" dirty="0">
              <a:latin typeface="+mj-lt"/>
            </a:endParaRPr>
          </a:p>
          <a:p>
            <a:pPr marL="342900" lvl="0" indent="-342900">
              <a:buSzPts val="1800"/>
              <a:buAutoNum type="arabicParenR"/>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051550D8-0948-4E86-87D1-17F6F2150600}"/>
              </a:ext>
            </a:extLst>
          </p:cNvPr>
          <p:cNvPicPr>
            <a:picLocks noChangeAspect="1"/>
          </p:cNvPicPr>
          <p:nvPr/>
        </p:nvPicPr>
        <p:blipFill>
          <a:blip r:embed="rId4"/>
          <a:stretch>
            <a:fillRect/>
          </a:stretch>
        </p:blipFill>
        <p:spPr>
          <a:xfrm>
            <a:off x="5975092" y="5951052"/>
            <a:ext cx="6216907" cy="884088"/>
          </a:xfrm>
          <a:prstGeom prst="rect">
            <a:avLst/>
          </a:prstGeom>
        </p:spPr>
      </p:pic>
      <p:sp>
        <p:nvSpPr>
          <p:cNvPr id="8" name="Google Shape;102;p2">
            <a:extLst>
              <a:ext uri="{FF2B5EF4-FFF2-40B4-BE49-F238E27FC236}">
                <a16:creationId xmlns:a16="http://schemas.microsoft.com/office/drawing/2014/main" id="{E283CD83-30E9-4F10-A7E7-D3A890D6C67A}"/>
              </a:ext>
            </a:extLst>
          </p:cNvPr>
          <p:cNvSpPr txBox="1"/>
          <p:nvPr/>
        </p:nvSpPr>
        <p:spPr>
          <a:xfrm>
            <a:off x="85400" y="595569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etiquetas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013378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
          <p:cNvSpPr txBox="1"/>
          <p:nvPr/>
        </p:nvSpPr>
        <p:spPr>
          <a:xfrm>
            <a:off x="-1" y="3569317"/>
            <a:ext cx="12192000" cy="723235"/>
          </a:xfrm>
          <a:prstGeom prst="rect">
            <a:avLst/>
          </a:prstGeom>
          <a:noFill/>
          <a:ln>
            <a:noFill/>
          </a:ln>
        </p:spPr>
        <p:txBody>
          <a:bodyPr spcFirstLastPara="1" wrap="square" lIns="91425" tIns="45700" rIns="91425" bIns="45700" anchor="t" anchorCtr="0">
            <a:spAutoFit/>
          </a:bodyPr>
          <a:lstStyle/>
          <a:p>
            <a:pPr lvl="0" algn="ctr">
              <a:buSzPts val="4400"/>
            </a:pPr>
            <a:r>
              <a:rPr lang="en-US" sz="4100" b="1" dirty="0" err="1">
                <a:solidFill>
                  <a:schemeClr val="lt1"/>
                </a:solidFill>
                <a:latin typeface="Verdana"/>
                <a:ea typeface="Verdana"/>
                <a:cs typeface="Verdana"/>
                <a:sym typeface="Verdana"/>
              </a:rPr>
              <a:t>Módulo</a:t>
            </a:r>
            <a:r>
              <a:rPr lang="en-US" sz="4100" b="1" i="0" u="none" strike="noStrike" cap="none" dirty="0">
                <a:solidFill>
                  <a:schemeClr val="lt1"/>
                </a:solidFill>
                <a:latin typeface="Verdana"/>
                <a:ea typeface="Verdana"/>
                <a:cs typeface="Verdana"/>
                <a:sym typeface="Verdana"/>
              </a:rPr>
              <a:t> 5: </a:t>
            </a:r>
            <a:r>
              <a:rPr lang="es-ES" sz="4100" b="1" i="1" dirty="0">
                <a:solidFill>
                  <a:schemeClr val="lt1"/>
                </a:solidFill>
                <a:latin typeface="Verdana"/>
                <a:ea typeface="Verdana"/>
                <a:cs typeface="Verdana"/>
                <a:sym typeface="Verdana"/>
              </a:rPr>
              <a:t>Hojas de datos de seguridad</a:t>
            </a:r>
            <a:endParaRPr sz="41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
        <p:nvSpPr>
          <p:cNvPr id="9" name="Google Shape;93;p1">
            <a:extLst>
              <a:ext uri="{FF2B5EF4-FFF2-40B4-BE49-F238E27FC236}">
                <a16:creationId xmlns:a16="http://schemas.microsoft.com/office/drawing/2014/main" id="{6D155A23-52C6-40D7-9B97-A777F6011BCC}"/>
              </a:ext>
            </a:extLst>
          </p:cNvPr>
          <p:cNvSpPr txBox="1"/>
          <p:nvPr/>
        </p:nvSpPr>
        <p:spPr>
          <a:xfrm>
            <a:off x="-1" y="2799876"/>
            <a:ext cx="12192001"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err="1">
                <a:solidFill>
                  <a:schemeClr val="lt1"/>
                </a:solidFill>
                <a:latin typeface="Verdana"/>
                <a:ea typeface="Verdana"/>
                <a:cs typeface="Verdana"/>
                <a:sym typeface="Verdana"/>
              </a:rPr>
              <a:t>Comunicación</a:t>
            </a:r>
            <a:r>
              <a:rPr lang="en-US" sz="4000" b="1" dirty="0">
                <a:solidFill>
                  <a:schemeClr val="lt1"/>
                </a:solidFill>
                <a:latin typeface="Verdana"/>
                <a:ea typeface="Verdana"/>
                <a:cs typeface="Verdana"/>
                <a:sym typeface="Verdana"/>
              </a:rPr>
              <a:t> de </a:t>
            </a:r>
            <a:r>
              <a:rPr lang="en-US" sz="4000" b="1" dirty="0" err="1">
                <a:solidFill>
                  <a:schemeClr val="lt1"/>
                </a:solidFill>
                <a:latin typeface="Verdana"/>
                <a:ea typeface="Verdana"/>
                <a:cs typeface="Verdana"/>
                <a:sym typeface="Verdana"/>
              </a:rPr>
              <a:t>Riesgos</a:t>
            </a:r>
            <a:endParaRPr sz="4000" b="1" i="0" u="none" strike="noStrike" cap="none" dirty="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16398209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4216499"/>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Introducción</a:t>
            </a:r>
            <a:r>
              <a:rPr lang="en-US" sz="3600" u="sng" dirty="0">
                <a:solidFill>
                  <a:schemeClr val="dk1"/>
                </a:solidFill>
                <a:latin typeface="+mj-lt"/>
                <a:ea typeface="Calibri"/>
                <a:cs typeface="Calibri"/>
                <a:sym typeface="Calibri"/>
              </a:rPr>
              <a:t> </a:t>
            </a:r>
            <a:r>
              <a:rPr lang="en-US" sz="3600" u="sng" dirty="0" err="1">
                <a:solidFill>
                  <a:schemeClr val="dk1"/>
                </a:solidFill>
                <a:ea typeface="Calibri"/>
                <a:cs typeface="Calibri"/>
                <a:sym typeface="Calibri"/>
              </a:rPr>
              <a:t>Módulo</a:t>
            </a:r>
            <a:r>
              <a:rPr lang="en-US" sz="3600" b="0" i="0" u="sng" strike="noStrike" cap="none" dirty="0">
                <a:solidFill>
                  <a:schemeClr val="dk1"/>
                </a:solidFill>
                <a:latin typeface="+mj-lt"/>
                <a:ea typeface="Calibri"/>
                <a:cs typeface="Calibri"/>
                <a:sym typeface="Calibri"/>
              </a:rPr>
              <a:t> 5</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800" dirty="0">
                <a:latin typeface="+mj-lt"/>
              </a:rPr>
              <a:t>A lo largo de este módulo, usted aprenderá sobre los siguientes temas:</a:t>
            </a:r>
          </a:p>
          <a:p>
            <a:endParaRPr lang="es-ES" sz="1800" dirty="0">
              <a:latin typeface="+mj-lt"/>
            </a:endParaRPr>
          </a:p>
          <a:p>
            <a:r>
              <a:rPr lang="es-ES" sz="1800" dirty="0">
                <a:latin typeface="+mj-lt"/>
              </a:rPr>
              <a:t>Qué es una hoja de datos de seguridad (SDS)</a:t>
            </a:r>
          </a:p>
          <a:p>
            <a:r>
              <a:rPr lang="es-ES" sz="1800" dirty="0">
                <a:latin typeface="+mj-lt"/>
              </a:rPr>
              <a:t>Cómo obtener las hojas de datos de seguridad</a:t>
            </a:r>
          </a:p>
          <a:p>
            <a:r>
              <a:rPr lang="es-ES" sz="1800" dirty="0">
                <a:latin typeface="+mj-lt"/>
              </a:rPr>
              <a:t>Lo que tiene que hacer con sus hojas de datos de seguridad</a:t>
            </a:r>
          </a:p>
          <a:p>
            <a:r>
              <a:rPr lang="es-ES" sz="1800" dirty="0">
                <a:latin typeface="+mj-lt"/>
              </a:rPr>
              <a:t>La información y el formato requeridos de una hoja de datos de seguridad</a:t>
            </a:r>
          </a:p>
          <a:p>
            <a:endParaRPr lang="es-ES" sz="1800" dirty="0">
              <a:latin typeface="+mj-lt"/>
            </a:endParaRPr>
          </a:p>
          <a:p>
            <a:r>
              <a:rPr lang="es-ES" sz="1800" dirty="0">
                <a:latin typeface="+mj-lt"/>
              </a:rPr>
              <a:t>Le debería tomar alrededor de 10 minutos completar este módulo.</a:t>
            </a:r>
          </a:p>
        </p:txBody>
      </p:sp>
      <p:pic>
        <p:nvPicPr>
          <p:cNvPr id="3" name="Picture 2">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11" name="Picture 10">
            <a:extLst>
              <a:ext uri="{FF2B5EF4-FFF2-40B4-BE49-F238E27FC236}">
                <a16:creationId xmlns:a16="http://schemas.microsoft.com/office/drawing/2014/main" id="{7E7203C6-4BE7-4968-AAA3-98FD67E526B0}"/>
              </a:ext>
            </a:extLst>
          </p:cNvPr>
          <p:cNvPicPr>
            <a:picLocks noChangeAspect="1"/>
          </p:cNvPicPr>
          <p:nvPr/>
        </p:nvPicPr>
        <p:blipFill>
          <a:blip r:embed="rId4"/>
          <a:stretch>
            <a:fillRect/>
          </a:stretch>
        </p:blipFill>
        <p:spPr>
          <a:xfrm>
            <a:off x="-3339" y="4197"/>
            <a:ext cx="5482491" cy="5889159"/>
          </a:xfrm>
          <a:prstGeom prst="rect">
            <a:avLst/>
          </a:prstGeom>
        </p:spPr>
      </p:pic>
      <p:sp>
        <p:nvSpPr>
          <p:cNvPr id="7" name="Google Shape;102;p2">
            <a:extLst>
              <a:ext uri="{FF2B5EF4-FFF2-40B4-BE49-F238E27FC236}">
                <a16:creationId xmlns:a16="http://schemas.microsoft.com/office/drawing/2014/main" id="{D49853EA-A927-4016-86D6-A8F99D4D1658}"/>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hojas de datos de seguridad</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421621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5047495"/>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¿Qué es una hoja de datos de seguridad?</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800" dirty="0">
                <a:latin typeface="+mj-lt"/>
              </a:rPr>
              <a:t>Una hoja de datos de seguridad contiene información detallada sobre un producto químico peligroso.  Se incluye la siguiente información:</a:t>
            </a:r>
          </a:p>
          <a:p>
            <a:endParaRPr lang="es-ES" sz="1800" dirty="0">
              <a:latin typeface="+mj-lt"/>
            </a:endParaRPr>
          </a:p>
          <a:p>
            <a:pPr marL="285750" indent="-285750">
              <a:buFont typeface="Arial" panose="020B0604020202020204" pitchFamily="34" charset="0"/>
              <a:buChar char="•"/>
            </a:pPr>
            <a:r>
              <a:rPr lang="es-ES" sz="1800" dirty="0">
                <a:latin typeface="+mj-lt"/>
              </a:rPr>
              <a:t>Los efectos en la salud del producto químico</a:t>
            </a:r>
          </a:p>
          <a:p>
            <a:pPr marL="285750" indent="-285750">
              <a:buFont typeface="Arial" panose="020B0604020202020204" pitchFamily="34" charset="0"/>
              <a:buChar char="•"/>
            </a:pPr>
            <a:r>
              <a:rPr lang="es-ES" sz="1800" dirty="0">
                <a:latin typeface="+mj-lt"/>
              </a:rPr>
              <a:t>Sus características químicas y físicas</a:t>
            </a:r>
          </a:p>
          <a:p>
            <a:pPr marL="285750" indent="-285750">
              <a:buFont typeface="Arial" panose="020B0604020202020204" pitchFamily="34" charset="0"/>
              <a:buChar char="•"/>
            </a:pPr>
            <a:r>
              <a:rPr lang="es-ES" sz="1800" dirty="0">
                <a:latin typeface="+mj-lt"/>
              </a:rPr>
              <a:t>Cómo utilizar el producto químico de manera segura</a:t>
            </a:r>
          </a:p>
          <a:p>
            <a:pPr marL="285750" indent="-285750">
              <a:buFont typeface="Arial" panose="020B0604020202020204" pitchFamily="34" charset="0"/>
              <a:buChar char="•"/>
            </a:pPr>
            <a:r>
              <a:rPr lang="es-ES" sz="1800" dirty="0">
                <a:latin typeface="+mj-lt"/>
              </a:rPr>
              <a:t>Qué hacer en un caso de emergencia</a:t>
            </a:r>
          </a:p>
          <a:p>
            <a:r>
              <a:rPr lang="es-ES" sz="1800" dirty="0">
                <a:latin typeface="+mj-lt"/>
              </a:rPr>
              <a:t> </a:t>
            </a:r>
          </a:p>
          <a:p>
            <a:r>
              <a:rPr lang="es-ES" sz="1800" dirty="0">
                <a:latin typeface="+mj-lt"/>
              </a:rPr>
              <a:t>Usted debe contar con una hoja de datos de seguridad actual para cada producto peligroso cubierto por la Norma de Comunicación de Riesgos que sus empleados utilicen o al cual estén expuestos como parte de su trabajo.</a:t>
            </a:r>
            <a:endParaRPr sz="14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4" name="Picture 3">
            <a:extLst>
              <a:ext uri="{FF2B5EF4-FFF2-40B4-BE49-F238E27FC236}">
                <a16:creationId xmlns:a16="http://schemas.microsoft.com/office/drawing/2014/main" id="{833338C8-7D11-4D28-A063-496DC55BA653}"/>
              </a:ext>
            </a:extLst>
          </p:cNvPr>
          <p:cNvPicPr>
            <a:picLocks noChangeAspect="1"/>
          </p:cNvPicPr>
          <p:nvPr/>
        </p:nvPicPr>
        <p:blipFill>
          <a:blip r:embed="rId4"/>
          <a:stretch>
            <a:fillRect/>
          </a:stretch>
        </p:blipFill>
        <p:spPr>
          <a:xfrm>
            <a:off x="11995" y="0"/>
            <a:ext cx="5486398" cy="5893356"/>
          </a:xfrm>
          <a:prstGeom prst="rect">
            <a:avLst/>
          </a:prstGeom>
        </p:spPr>
      </p:pic>
      <p:sp>
        <p:nvSpPr>
          <p:cNvPr id="7" name="Google Shape;102;p2">
            <a:extLst>
              <a:ext uri="{FF2B5EF4-FFF2-40B4-BE49-F238E27FC236}">
                <a16:creationId xmlns:a16="http://schemas.microsoft.com/office/drawing/2014/main" id="{1620AB37-B18E-45BE-9423-6EEEC608428A}"/>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hojas de datos de seguridad</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650962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5632271"/>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¿Qué es una hoja de datos de seguridad?</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800" dirty="0">
                <a:latin typeface="+mj-lt"/>
              </a:rPr>
              <a:t>Las hojas de datos de seguridad también incluyen la siguiente información:</a:t>
            </a:r>
          </a:p>
          <a:p>
            <a:endParaRPr lang="es-ES" sz="1000" dirty="0">
              <a:latin typeface="+mj-lt"/>
            </a:endParaRPr>
          </a:p>
          <a:p>
            <a:pPr marL="285750" indent="-285750">
              <a:buFont typeface="Arial" panose="020B0604020202020204" pitchFamily="34" charset="0"/>
              <a:buChar char="•"/>
            </a:pPr>
            <a:r>
              <a:rPr lang="es-ES" sz="1800" dirty="0">
                <a:latin typeface="+mj-lt"/>
              </a:rPr>
              <a:t>Qué hacer en un caso de emergencia</a:t>
            </a:r>
          </a:p>
          <a:p>
            <a:pPr marL="285750" indent="-285750">
              <a:buFont typeface="Arial" panose="020B0604020202020204" pitchFamily="34" charset="0"/>
              <a:buChar char="•"/>
            </a:pPr>
            <a:r>
              <a:rPr lang="es-ES" sz="1800" dirty="0">
                <a:latin typeface="+mj-lt"/>
              </a:rPr>
              <a:t>Cómo el producto químico ingresa al cuerpo</a:t>
            </a:r>
          </a:p>
          <a:p>
            <a:pPr marL="285750" indent="-285750">
              <a:buFont typeface="Arial" panose="020B0604020202020204" pitchFamily="34" charset="0"/>
              <a:buChar char="•"/>
            </a:pPr>
            <a:r>
              <a:rPr lang="es-ES" sz="1800" dirty="0">
                <a:latin typeface="+mj-lt"/>
              </a:rPr>
              <a:t>Los efectos físicos y en la salud del producto químico</a:t>
            </a:r>
          </a:p>
          <a:p>
            <a:pPr marL="285750" indent="-285750">
              <a:buFont typeface="Arial" panose="020B0604020202020204" pitchFamily="34" charset="0"/>
              <a:buChar char="•"/>
            </a:pPr>
            <a:r>
              <a:rPr lang="es-ES" sz="1800" dirty="0">
                <a:latin typeface="+mj-lt"/>
              </a:rPr>
              <a:t>Qué equipo de protección personal utilizar</a:t>
            </a:r>
          </a:p>
          <a:p>
            <a:pPr marL="285750" indent="-285750">
              <a:buFont typeface="Arial" panose="020B0604020202020204" pitchFamily="34" charset="0"/>
              <a:buChar char="•"/>
            </a:pPr>
            <a:r>
              <a:rPr lang="es-ES" sz="1800" dirty="0">
                <a:latin typeface="+mj-lt"/>
              </a:rPr>
              <a:t>Pictograma(s) y la palabra de advertencia</a:t>
            </a:r>
          </a:p>
          <a:p>
            <a:endParaRPr lang="en-US" sz="1800" dirty="0">
              <a:latin typeface="+mj-lt"/>
            </a:endParaRPr>
          </a:p>
          <a:p>
            <a:r>
              <a:rPr lang="es-ES" sz="1800" dirty="0">
                <a:latin typeface="+mj-lt"/>
              </a:rPr>
              <a:t>Un uso importante de las hojas de datos de seguridad es el brindar información en un caso de emergencia a las siguientes personas:</a:t>
            </a:r>
          </a:p>
          <a:p>
            <a:endParaRPr lang="es-ES" sz="1000" dirty="0">
              <a:latin typeface="+mj-lt"/>
            </a:endParaRPr>
          </a:p>
          <a:p>
            <a:pPr marL="285750" indent="-285750">
              <a:buFont typeface="Arial" panose="020B0604020202020204" pitchFamily="34" charset="0"/>
              <a:buChar char="•"/>
            </a:pPr>
            <a:r>
              <a:rPr lang="es-ES" sz="1800" dirty="0">
                <a:latin typeface="+mj-lt"/>
              </a:rPr>
              <a:t>Socorristas de primeros auxilios</a:t>
            </a:r>
          </a:p>
          <a:p>
            <a:pPr marL="285750" indent="-285750">
              <a:buFont typeface="Arial" panose="020B0604020202020204" pitchFamily="34" charset="0"/>
              <a:buChar char="•"/>
            </a:pPr>
            <a:r>
              <a:rPr lang="es-ES" sz="1800" dirty="0">
                <a:latin typeface="+mj-lt"/>
              </a:rPr>
              <a:t>Personal médico</a:t>
            </a:r>
          </a:p>
          <a:p>
            <a:pPr marL="285750" indent="-285750">
              <a:buFont typeface="Arial" panose="020B0604020202020204" pitchFamily="34" charset="0"/>
              <a:buChar char="•"/>
            </a:pPr>
            <a:r>
              <a:rPr lang="es-ES" sz="1800" dirty="0">
                <a:latin typeface="+mj-lt"/>
              </a:rPr>
              <a:t>Socorristas en emergencias con materiales peligrosos</a:t>
            </a:r>
            <a:endParaRPr sz="14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4" name="Picture 3">
            <a:extLst>
              <a:ext uri="{FF2B5EF4-FFF2-40B4-BE49-F238E27FC236}">
                <a16:creationId xmlns:a16="http://schemas.microsoft.com/office/drawing/2014/main" id="{833338C8-7D11-4D28-A063-496DC55BA653}"/>
              </a:ext>
            </a:extLst>
          </p:cNvPr>
          <p:cNvPicPr>
            <a:picLocks noChangeAspect="1"/>
          </p:cNvPicPr>
          <p:nvPr/>
        </p:nvPicPr>
        <p:blipFill>
          <a:blip r:embed="rId4"/>
          <a:stretch>
            <a:fillRect/>
          </a:stretch>
        </p:blipFill>
        <p:spPr>
          <a:xfrm>
            <a:off x="11995" y="0"/>
            <a:ext cx="5486398" cy="5893356"/>
          </a:xfrm>
          <a:prstGeom prst="rect">
            <a:avLst/>
          </a:prstGeom>
        </p:spPr>
      </p:pic>
      <p:sp>
        <p:nvSpPr>
          <p:cNvPr id="7" name="Google Shape;102;p2">
            <a:extLst>
              <a:ext uri="{FF2B5EF4-FFF2-40B4-BE49-F238E27FC236}">
                <a16:creationId xmlns:a16="http://schemas.microsoft.com/office/drawing/2014/main" id="{BE323663-5FCB-494C-9AD8-F25F2384C406}"/>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hojas de datos de seguridad</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382476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5878492"/>
          </a:xfrm>
          <a:prstGeom prst="rect">
            <a:avLst/>
          </a:prstGeom>
          <a:noFill/>
          <a:ln>
            <a:noFill/>
          </a:ln>
        </p:spPr>
        <p:txBody>
          <a:bodyPr spcFirstLastPara="1" wrap="square" lIns="91425" tIns="45700" rIns="91425" bIns="45700" anchor="t" anchorCtr="0">
            <a:spAutoFit/>
          </a:bodyPr>
          <a:lstStyle/>
          <a:p>
            <a:pPr lvl="0" algn="ctr">
              <a:buSzPts val="4800"/>
            </a:pPr>
            <a:r>
              <a:rPr lang="es-ES" sz="3400" u="sng" dirty="0">
                <a:solidFill>
                  <a:schemeClr val="dk1"/>
                </a:solidFill>
                <a:latin typeface="+mj-lt"/>
                <a:ea typeface="Calibri"/>
                <a:cs typeface="Calibri"/>
                <a:sym typeface="Calibri"/>
              </a:rPr>
              <a:t>¿De dónde provienen las SDS?</a:t>
            </a:r>
            <a:endParaRPr sz="34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000" b="0" i="0" u="none" strike="noStrike" cap="none" dirty="0">
              <a:solidFill>
                <a:schemeClr val="dk1"/>
              </a:solidFill>
              <a:latin typeface="+mj-lt"/>
              <a:ea typeface="Calibri"/>
              <a:cs typeface="Calibri"/>
              <a:sym typeface="Calibri"/>
            </a:endParaRPr>
          </a:p>
          <a:p>
            <a:r>
              <a:rPr lang="es-ES" sz="1600" dirty="0">
                <a:latin typeface="+mj-lt"/>
              </a:rPr>
              <a:t>Los fabricantes e importadores de productos químicos deben preparar o proporcionar una hoja de datos de seguridad para cada producto químico peligroso que suministren.</a:t>
            </a:r>
          </a:p>
          <a:p>
            <a:endParaRPr lang="es-ES" sz="1000" dirty="0">
              <a:latin typeface="+mj-lt"/>
            </a:endParaRPr>
          </a:p>
          <a:p>
            <a:r>
              <a:rPr lang="es-ES" sz="1600" dirty="0">
                <a:latin typeface="+mj-lt"/>
              </a:rPr>
              <a:t>Los distribuidores mayoristas son responsables de asegurar que usted cuente con una hoja de datos de seguridad para cada producto químico peligroso que ellos le vendan.</a:t>
            </a:r>
          </a:p>
          <a:p>
            <a:endParaRPr lang="es-ES" sz="1000" dirty="0">
              <a:latin typeface="+mj-lt"/>
            </a:endParaRPr>
          </a:p>
          <a:p>
            <a:r>
              <a:rPr lang="es-ES" sz="1600" dirty="0">
                <a:latin typeface="+mj-lt"/>
              </a:rPr>
              <a:t>Si los distribuidores minoristas venden productos químicos peligrosos con una cuenta comercial a los empleadores, deben proporcionar hojas de datos de seguridad a estos, de ser solicitadas.</a:t>
            </a:r>
          </a:p>
          <a:p>
            <a:endParaRPr lang="es-ES" sz="1000" dirty="0">
              <a:latin typeface="+mj-lt"/>
            </a:endParaRPr>
          </a:p>
          <a:p>
            <a:r>
              <a:rPr lang="es-ES" sz="1600" dirty="0">
                <a:latin typeface="+mj-lt"/>
              </a:rPr>
              <a:t>También deben publicar una señal o informar de alguna otra forma a los empleadores que hay una hoja de datos disponible.</a:t>
            </a:r>
          </a:p>
          <a:p>
            <a:endParaRPr lang="es-ES" sz="1000" dirty="0">
              <a:latin typeface="+mj-lt"/>
            </a:endParaRPr>
          </a:p>
          <a:p>
            <a:r>
              <a:rPr lang="es-ES" sz="1600" dirty="0">
                <a:latin typeface="+mj-lt"/>
              </a:rPr>
              <a:t>Si un empleador sin una cuenta comercial le compra un producto químico peligroso a un distribuidor minorista, este último debe proporcionar al empleador, bajo petición, el nombre, la dirección y el número de teléfono del fabricante, importador o distribuidor del producto químico, del cual pueda obtener una hoja de datos de seguridad.</a:t>
            </a:r>
            <a:endParaRPr sz="12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5" name="Picture 4">
            <a:extLst>
              <a:ext uri="{FF2B5EF4-FFF2-40B4-BE49-F238E27FC236}">
                <a16:creationId xmlns:a16="http://schemas.microsoft.com/office/drawing/2014/main" id="{4CE02637-0D02-48B7-9B9C-2B4B1ACCE0E1}"/>
              </a:ext>
            </a:extLst>
          </p:cNvPr>
          <p:cNvPicPr>
            <a:picLocks noChangeAspect="1"/>
          </p:cNvPicPr>
          <p:nvPr/>
        </p:nvPicPr>
        <p:blipFill>
          <a:blip r:embed="rId4"/>
          <a:stretch>
            <a:fillRect/>
          </a:stretch>
        </p:blipFill>
        <p:spPr>
          <a:xfrm>
            <a:off x="565" y="0"/>
            <a:ext cx="5486398" cy="5893356"/>
          </a:xfrm>
          <a:prstGeom prst="rect">
            <a:avLst/>
          </a:prstGeom>
        </p:spPr>
      </p:pic>
      <p:sp>
        <p:nvSpPr>
          <p:cNvPr id="7" name="Google Shape;102;p2">
            <a:extLst>
              <a:ext uri="{FF2B5EF4-FFF2-40B4-BE49-F238E27FC236}">
                <a16:creationId xmlns:a16="http://schemas.microsoft.com/office/drawing/2014/main" id="{7F713446-A5A4-4066-B057-69081B9E3522}"/>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hojas de datos de seguridad</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843272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5632271"/>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¿Qué hago con mis hojas</a:t>
            </a:r>
          </a:p>
          <a:p>
            <a:pPr lvl="0" algn="ctr">
              <a:buSzPts val="4800"/>
            </a:pPr>
            <a:r>
              <a:rPr lang="es-ES" sz="3600" u="sng" dirty="0">
                <a:solidFill>
                  <a:schemeClr val="dk1"/>
                </a:solidFill>
                <a:latin typeface="+mj-lt"/>
                <a:ea typeface="Calibri"/>
                <a:cs typeface="Calibri"/>
                <a:sym typeface="Calibri"/>
              </a:rPr>
              <a:t>de datos de seguridad?</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800" b="0" i="0" u="none" strike="noStrike" cap="none" dirty="0">
              <a:solidFill>
                <a:schemeClr val="dk1"/>
              </a:solidFill>
              <a:latin typeface="+mj-lt"/>
              <a:ea typeface="Calibri"/>
              <a:cs typeface="Calibri"/>
              <a:sym typeface="Calibri"/>
            </a:endParaRPr>
          </a:p>
          <a:p>
            <a:r>
              <a:rPr lang="es-ES" sz="1800" dirty="0">
                <a:latin typeface="+mj-lt"/>
              </a:rPr>
              <a:t>Debe asegurar que los empleados tengan un fácil acceso a las hojas de datos de seguridad en sus áreas de trabajo. </a:t>
            </a:r>
          </a:p>
          <a:p>
            <a:endParaRPr lang="es-ES" sz="1200" dirty="0">
              <a:latin typeface="+mj-lt"/>
            </a:endParaRPr>
          </a:p>
          <a:p>
            <a:r>
              <a:rPr lang="es-ES" sz="1800" dirty="0">
                <a:latin typeface="+mj-lt"/>
              </a:rPr>
              <a:t>Ya sea que guarde las hojas de datos de seguridad en una computadora portátil o en una computadora de escritorio, los empleados deben poder acceder inmediatamente a la información en un caso de emergencia.</a:t>
            </a:r>
          </a:p>
          <a:p>
            <a:endParaRPr lang="es-ES" sz="1200" dirty="0">
              <a:latin typeface="+mj-lt"/>
            </a:endParaRPr>
          </a:p>
          <a:p>
            <a:r>
              <a:rPr lang="es-ES" sz="1800" dirty="0">
                <a:latin typeface="+mj-lt"/>
              </a:rPr>
              <a:t>Si usted guarda en formato electrónico las hojas de datos de seguridad o accede a ellas por la Internet, debe contar con un sistema de respaldo en el lugar.</a:t>
            </a:r>
          </a:p>
          <a:p>
            <a:endParaRPr lang="es-ES" sz="1200" dirty="0">
              <a:latin typeface="+mj-lt"/>
            </a:endParaRPr>
          </a:p>
          <a:p>
            <a:r>
              <a:rPr lang="es-ES" sz="1800" dirty="0">
                <a:latin typeface="+mj-lt"/>
              </a:rPr>
              <a:t>Si su sistema principal deja de funcionar, por ejemplo, debido a un corte de energía eléctrica, un corte de la red o un fallo en la computadora, aun así, usted debe tener una forma para que los empleados accedan a la información.</a:t>
            </a:r>
            <a:endParaRPr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4" name="Picture 3">
            <a:extLst>
              <a:ext uri="{FF2B5EF4-FFF2-40B4-BE49-F238E27FC236}">
                <a16:creationId xmlns:a16="http://schemas.microsoft.com/office/drawing/2014/main" id="{41748813-61CD-495F-9CFD-22AE29346F5B}"/>
              </a:ext>
            </a:extLst>
          </p:cNvPr>
          <p:cNvPicPr>
            <a:picLocks noChangeAspect="1"/>
          </p:cNvPicPr>
          <p:nvPr/>
        </p:nvPicPr>
        <p:blipFill>
          <a:blip r:embed="rId4"/>
          <a:stretch>
            <a:fillRect/>
          </a:stretch>
        </p:blipFill>
        <p:spPr>
          <a:xfrm>
            <a:off x="11995" y="0"/>
            <a:ext cx="5486398" cy="5893356"/>
          </a:xfrm>
          <a:prstGeom prst="rect">
            <a:avLst/>
          </a:prstGeom>
        </p:spPr>
      </p:pic>
      <p:sp>
        <p:nvSpPr>
          <p:cNvPr id="7" name="Google Shape;102;p2">
            <a:extLst>
              <a:ext uri="{FF2B5EF4-FFF2-40B4-BE49-F238E27FC236}">
                <a16:creationId xmlns:a16="http://schemas.microsoft.com/office/drawing/2014/main" id="{00CF4344-D0CC-48EE-836B-725729E8850D}"/>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hojas de datos de seguridad</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47506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2880"/>
            <a:ext cx="6274351" cy="5539938"/>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Peligro</a:t>
            </a:r>
            <a:r>
              <a:rPr lang="en-US" sz="3600" u="sng" dirty="0">
                <a:solidFill>
                  <a:schemeClr val="dk1"/>
                </a:solidFill>
                <a:latin typeface="+mj-lt"/>
                <a:ea typeface="Calibri"/>
                <a:cs typeface="Calibri"/>
                <a:sym typeface="Calibri"/>
              </a:rPr>
              <a:t> para la </a:t>
            </a:r>
            <a:r>
              <a:rPr lang="en-US" sz="3600" u="sng" dirty="0" err="1">
                <a:solidFill>
                  <a:schemeClr val="dk1"/>
                </a:solidFill>
                <a:latin typeface="+mj-lt"/>
                <a:ea typeface="Calibri"/>
                <a:cs typeface="Calibri"/>
                <a:sym typeface="Calibri"/>
              </a:rPr>
              <a:t>salud</a:t>
            </a:r>
            <a:endParaRPr sz="3600" b="0" i="0" u="none" strike="noStrike" cap="none" dirty="0">
              <a:solidFill>
                <a:schemeClr val="dk1"/>
              </a:solidFill>
              <a:latin typeface="+mj-lt"/>
              <a:ea typeface="Calibri"/>
              <a:cs typeface="Calibri"/>
              <a:sym typeface="Calibri"/>
            </a:endParaRPr>
          </a:p>
          <a:p>
            <a:pPr lvl="0">
              <a:buSzPts val="1600"/>
            </a:pPr>
            <a:br>
              <a:rPr lang="en-US" dirty="0"/>
            </a:br>
            <a:r>
              <a:rPr lang="en-US" sz="1600" dirty="0"/>
              <a:t>L</a:t>
            </a:r>
            <a:r>
              <a:rPr lang="es-ES" sz="1600" dirty="0"/>
              <a:t>os productos químicos son un peligro para la salud cuando se los clasifica por presentar uno de los siguientes efectos nocivos:</a:t>
            </a:r>
          </a:p>
          <a:p>
            <a:pPr marL="285750" lvl="0" indent="-285750">
              <a:buSzPts val="1600"/>
              <a:buFont typeface="Arial" panose="020B0604020202020204" pitchFamily="34" charset="0"/>
              <a:buChar char="•"/>
            </a:pPr>
            <a:r>
              <a:rPr lang="es-ES" sz="1600" dirty="0"/>
              <a:t>Toxicidad aguda (cualquier vía de exposición)</a:t>
            </a:r>
          </a:p>
          <a:p>
            <a:pPr marL="285750" lvl="0" indent="-285750">
              <a:buSzPts val="1600"/>
              <a:buFont typeface="Arial" panose="020B0604020202020204" pitchFamily="34" charset="0"/>
              <a:buChar char="•"/>
            </a:pPr>
            <a:r>
              <a:rPr lang="es-ES" sz="1600" dirty="0"/>
              <a:t>Toxicidad por aspiración</a:t>
            </a:r>
          </a:p>
          <a:p>
            <a:pPr marL="285750" lvl="0" indent="-285750">
              <a:buSzPts val="1600"/>
              <a:buFont typeface="Arial" panose="020B0604020202020204" pitchFamily="34" charset="0"/>
              <a:buChar char="•"/>
            </a:pPr>
            <a:r>
              <a:rPr lang="es-ES" sz="1600" dirty="0"/>
              <a:t>Carcinogenicidad</a:t>
            </a:r>
          </a:p>
          <a:p>
            <a:pPr marL="285750" lvl="0" indent="-285750">
              <a:buSzPts val="1600"/>
              <a:buFont typeface="Arial" panose="020B0604020202020204" pitchFamily="34" charset="0"/>
              <a:buChar char="•"/>
            </a:pPr>
            <a:r>
              <a:rPr lang="es-ES" sz="1600" dirty="0"/>
              <a:t>Mutagenicidad en células germinales</a:t>
            </a:r>
          </a:p>
          <a:p>
            <a:pPr marL="285750" lvl="0" indent="-285750">
              <a:buSzPts val="1600"/>
              <a:buFont typeface="Arial" panose="020B0604020202020204" pitchFamily="34" charset="0"/>
              <a:buChar char="•"/>
            </a:pPr>
            <a:r>
              <a:rPr lang="es-ES" sz="1600" dirty="0"/>
              <a:t>Toxicidad reproductiva</a:t>
            </a:r>
          </a:p>
          <a:p>
            <a:pPr marL="285750" lvl="0" indent="-285750">
              <a:buSzPts val="1600"/>
              <a:buFont typeface="Arial" panose="020B0604020202020204" pitchFamily="34" charset="0"/>
              <a:buChar char="•"/>
            </a:pPr>
            <a:r>
              <a:rPr lang="es-ES" sz="1600" dirty="0"/>
              <a:t>Sensibilización respiratoria o cutánea</a:t>
            </a:r>
          </a:p>
          <a:p>
            <a:pPr marL="285750" lvl="0" indent="-285750">
              <a:buSzPts val="1600"/>
              <a:buFont typeface="Arial" panose="020B0604020202020204" pitchFamily="34" charset="0"/>
              <a:buChar char="•"/>
            </a:pPr>
            <a:r>
              <a:rPr lang="es-ES" sz="1600" dirty="0"/>
              <a:t>Daño ocular grave o irritación ocular</a:t>
            </a:r>
          </a:p>
          <a:p>
            <a:pPr marL="285750" lvl="0" indent="-285750">
              <a:buSzPts val="1600"/>
              <a:buFont typeface="Arial" panose="020B0604020202020204" pitchFamily="34" charset="0"/>
              <a:buChar char="•"/>
            </a:pPr>
            <a:r>
              <a:rPr lang="es-ES" sz="1600" dirty="0"/>
              <a:t>Corrosión e irritación de la piel, toxicidad específica en determinados órganos (exposición única o reiterada)</a:t>
            </a:r>
          </a:p>
          <a:p>
            <a:pPr lvl="0">
              <a:buSzPts val="1600"/>
            </a:pPr>
            <a:endParaRPr lang="es-ES" sz="1600" dirty="0"/>
          </a:p>
          <a:p>
            <a:pPr lvl="0">
              <a:buSzPts val="1600"/>
            </a:pPr>
            <a:r>
              <a:rPr lang="es-ES" sz="1600" dirty="0"/>
              <a:t>Los efectos en la salud pueden ser agudos (se presentan inmediatamente después de una exposición o con síntomas de corta duración) o crónicos (se presentan después de una exposición prolongada o con síntomas duraderos)</a:t>
            </a:r>
            <a:br>
              <a:rPr lang="es-ES" sz="1600" dirty="0"/>
            </a:br>
            <a:br>
              <a:rPr lang="es-ES" sz="1600" dirty="0"/>
            </a:br>
            <a:r>
              <a:rPr lang="es-ES" sz="1600" dirty="0"/>
              <a:t>Véase el Apéndice A de 1910.1200 para más información sobre la clasificación de los peligros para la salud.</a:t>
            </a:r>
            <a:endParaRPr sz="1600" b="0" i="0" u="none" strike="noStrike" cap="none"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7" name="Picture 6">
            <a:extLst>
              <a:ext uri="{FF2B5EF4-FFF2-40B4-BE49-F238E27FC236}">
                <a16:creationId xmlns:a16="http://schemas.microsoft.com/office/drawing/2014/main" id="{B52DEA70-6D59-4C9C-9984-79900D2C1780}"/>
              </a:ext>
            </a:extLst>
          </p:cNvPr>
          <p:cNvPicPr>
            <a:picLocks noChangeAspect="1"/>
          </p:cNvPicPr>
          <p:nvPr/>
        </p:nvPicPr>
        <p:blipFill>
          <a:blip r:embed="rId4"/>
          <a:stretch>
            <a:fillRect/>
          </a:stretch>
        </p:blipFill>
        <p:spPr>
          <a:xfrm>
            <a:off x="0" y="1753"/>
            <a:ext cx="5510177" cy="5918899"/>
          </a:xfrm>
          <a:prstGeom prst="rect">
            <a:avLst/>
          </a:prstGeom>
        </p:spPr>
      </p:pic>
      <p:sp>
        <p:nvSpPr>
          <p:cNvPr id="8" name="Google Shape;102;p2">
            <a:extLst>
              <a:ext uri="{FF2B5EF4-FFF2-40B4-BE49-F238E27FC236}">
                <a16:creationId xmlns:a16="http://schemas.microsoft.com/office/drawing/2014/main" id="{74972932-5C0F-4DFC-A04C-74185B39C205}"/>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n-US" sz="20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734356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5816937"/>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¿Qué hago con mis hojas</a:t>
            </a:r>
          </a:p>
          <a:p>
            <a:pPr lvl="0" algn="ctr">
              <a:buSzPts val="4800"/>
            </a:pPr>
            <a:r>
              <a:rPr lang="es-ES" sz="3600" u="sng" dirty="0">
                <a:solidFill>
                  <a:schemeClr val="dk1"/>
                </a:solidFill>
                <a:latin typeface="+mj-lt"/>
                <a:ea typeface="Calibri"/>
                <a:cs typeface="Calibri"/>
                <a:sym typeface="Calibri"/>
              </a:rPr>
              <a:t>de datos de seguridad?</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000" b="0" i="0" u="none" strike="noStrike" cap="none" dirty="0">
              <a:solidFill>
                <a:schemeClr val="dk1"/>
              </a:solidFill>
              <a:latin typeface="+mj-lt"/>
              <a:ea typeface="Calibri"/>
              <a:cs typeface="Calibri"/>
              <a:sym typeface="Calibri"/>
            </a:endParaRPr>
          </a:p>
          <a:p>
            <a:r>
              <a:rPr lang="es-ES" sz="1800" dirty="0">
                <a:latin typeface="+mj-lt"/>
              </a:rPr>
              <a:t>Su programa escrito de </a:t>
            </a:r>
            <a:r>
              <a:rPr lang="es-ES" sz="1800" dirty="0" err="1">
                <a:latin typeface="+mj-lt"/>
              </a:rPr>
              <a:t>HazCom</a:t>
            </a:r>
            <a:r>
              <a:rPr lang="es-ES" sz="1800" dirty="0">
                <a:latin typeface="+mj-lt"/>
              </a:rPr>
              <a:t> debería identificar quién (una persona, una unidad de trabajo o un puesto de trabajo) es responsable de gestionar todas las hojas de datos de seguridad en su lugar de trabajo. </a:t>
            </a:r>
          </a:p>
          <a:p>
            <a:endParaRPr lang="es-ES" sz="1800" dirty="0">
              <a:latin typeface="+mj-lt"/>
            </a:endParaRPr>
          </a:p>
          <a:p>
            <a:r>
              <a:rPr lang="es-ES" sz="1800" dirty="0">
                <a:latin typeface="+mj-lt"/>
              </a:rPr>
              <a:t>Esta responsabilidad incluye asegurar lo siguiente:</a:t>
            </a:r>
            <a:br>
              <a:rPr lang="es-ES" sz="1800" dirty="0">
                <a:latin typeface="+mj-lt"/>
              </a:rPr>
            </a:br>
            <a:endParaRPr lang="es-ES" sz="1200" dirty="0">
              <a:latin typeface="+mj-lt"/>
            </a:endParaRPr>
          </a:p>
          <a:p>
            <a:pPr marL="285750" indent="-285750">
              <a:buFont typeface="Arial" panose="020B0604020202020204" pitchFamily="34" charset="0"/>
              <a:buChar char="•"/>
            </a:pPr>
            <a:r>
              <a:rPr lang="es-ES" sz="1800" dirty="0">
                <a:latin typeface="+mj-lt"/>
              </a:rPr>
              <a:t>Que la lista de productos químicos peligrosos esté actualizada.</a:t>
            </a:r>
          </a:p>
          <a:p>
            <a:pPr marL="285750" indent="-285750">
              <a:buFont typeface="Arial" panose="020B0604020202020204" pitchFamily="34" charset="0"/>
              <a:buChar char="•"/>
            </a:pPr>
            <a:r>
              <a:rPr lang="es-ES" sz="1800" dirty="0">
                <a:latin typeface="+mj-lt"/>
              </a:rPr>
              <a:t>Que el identificador único de cada producto químico de la lista se pueda remitir fácilmente al identificador del producto de su etiqueta y a su hoja de datos de seguridad.</a:t>
            </a:r>
          </a:p>
          <a:p>
            <a:pPr marL="285750" indent="-285750">
              <a:buFont typeface="Arial" panose="020B0604020202020204" pitchFamily="34" charset="0"/>
              <a:buChar char="•"/>
            </a:pPr>
            <a:r>
              <a:rPr lang="es-ES" sz="1800" dirty="0">
                <a:latin typeface="+mj-lt"/>
              </a:rPr>
              <a:t>Que todos los contenedores de productos químicos peligrosos recibidos tengan hojas de datos de seguridad y etiquetas legibles.</a:t>
            </a:r>
          </a:p>
          <a:p>
            <a:endParaRPr lang="es-ES" sz="1000" dirty="0">
              <a:latin typeface="+mj-lt"/>
            </a:endParaRPr>
          </a:p>
        </p:txBody>
      </p:sp>
      <p:pic>
        <p:nvPicPr>
          <p:cNvPr id="3" name="Picture 2">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sp>
        <p:nvSpPr>
          <p:cNvPr id="7" name="Google Shape;102;p2">
            <a:extLst>
              <a:ext uri="{FF2B5EF4-FFF2-40B4-BE49-F238E27FC236}">
                <a16:creationId xmlns:a16="http://schemas.microsoft.com/office/drawing/2014/main" id="{D41FCD14-0A6F-4778-BBDB-14BEB83061F4}"/>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hojas de datos de seguridad</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843F203E-6C32-4492-8374-FBB7F18052F2}"/>
              </a:ext>
            </a:extLst>
          </p:cNvPr>
          <p:cNvPicPr>
            <a:picLocks noChangeAspect="1"/>
          </p:cNvPicPr>
          <p:nvPr/>
        </p:nvPicPr>
        <p:blipFill>
          <a:blip r:embed="rId4"/>
          <a:stretch>
            <a:fillRect/>
          </a:stretch>
        </p:blipFill>
        <p:spPr>
          <a:xfrm>
            <a:off x="0" y="13063"/>
            <a:ext cx="5435985" cy="5839203"/>
          </a:xfrm>
          <a:prstGeom prst="rect">
            <a:avLst/>
          </a:prstGeom>
        </p:spPr>
      </p:pic>
    </p:spTree>
    <p:extLst>
      <p:ext uri="{BB962C8B-B14F-4D97-AF65-F5344CB8AC3E}">
        <p14:creationId xmlns:p14="http://schemas.microsoft.com/office/powerpoint/2010/main" val="31320241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5262939"/>
          </a:xfrm>
          <a:prstGeom prst="rect">
            <a:avLst/>
          </a:prstGeom>
          <a:noFill/>
          <a:ln>
            <a:noFill/>
          </a:ln>
        </p:spPr>
        <p:txBody>
          <a:bodyPr spcFirstLastPara="1" wrap="square" lIns="91425" tIns="45700" rIns="91425" bIns="45700" anchor="t" anchorCtr="0">
            <a:spAutoFit/>
          </a:bodyPr>
          <a:lstStyle/>
          <a:p>
            <a:pPr lvl="0" algn="ctr">
              <a:buSzPts val="4800"/>
            </a:pPr>
            <a:r>
              <a:rPr lang="es-ES" sz="3600" u="sng" dirty="0">
                <a:solidFill>
                  <a:schemeClr val="dk1"/>
                </a:solidFill>
                <a:latin typeface="+mj-lt"/>
                <a:ea typeface="Calibri"/>
                <a:cs typeface="Calibri"/>
                <a:sym typeface="Calibri"/>
              </a:rPr>
              <a:t>¿Qué hago con mis hojas</a:t>
            </a:r>
          </a:p>
          <a:p>
            <a:pPr lvl="0" algn="ctr">
              <a:buSzPts val="4800"/>
            </a:pPr>
            <a:r>
              <a:rPr lang="es-ES" sz="3600" u="sng" dirty="0">
                <a:solidFill>
                  <a:schemeClr val="dk1"/>
                </a:solidFill>
                <a:latin typeface="+mj-lt"/>
                <a:ea typeface="Calibri"/>
                <a:cs typeface="Calibri"/>
                <a:sym typeface="Calibri"/>
              </a:rPr>
              <a:t>de datos de seguridad?</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000" b="0" i="0" u="none" strike="noStrike" cap="none" dirty="0">
              <a:solidFill>
                <a:schemeClr val="dk1"/>
              </a:solidFill>
              <a:latin typeface="+mj-lt"/>
              <a:ea typeface="Calibri"/>
              <a:cs typeface="Calibri"/>
              <a:sym typeface="Calibri"/>
            </a:endParaRPr>
          </a:p>
          <a:p>
            <a:endParaRPr lang="es-ES" sz="1000" dirty="0">
              <a:latin typeface="+mj-lt"/>
            </a:endParaRPr>
          </a:p>
          <a:p>
            <a:r>
              <a:rPr lang="es-ES" sz="1800" dirty="0">
                <a:latin typeface="+mj-lt"/>
              </a:rPr>
              <a:t>Otro de los propósitos de las hojas de datos de seguridad es ser una herramienta de planificación para los empleadores.</a:t>
            </a:r>
          </a:p>
          <a:p>
            <a:endParaRPr lang="es-ES" sz="1800" dirty="0">
              <a:latin typeface="+mj-lt"/>
            </a:endParaRPr>
          </a:p>
          <a:p>
            <a:r>
              <a:rPr lang="es-ES" sz="1800" dirty="0">
                <a:latin typeface="+mj-lt"/>
              </a:rPr>
              <a:t>Por ejemplo, al recibir una hoja de datos de seguridad, la gerencia también podría tomar alguna de las siguientes decisiones:</a:t>
            </a:r>
          </a:p>
          <a:p>
            <a:endParaRPr lang="es-ES" sz="1200" dirty="0">
              <a:latin typeface="+mj-lt"/>
            </a:endParaRPr>
          </a:p>
          <a:p>
            <a:pPr marL="285750" indent="-285750">
              <a:buFont typeface="Arial" panose="020B0604020202020204" pitchFamily="34" charset="0"/>
              <a:buChar char="•"/>
            </a:pPr>
            <a:r>
              <a:rPr lang="es-ES" sz="1800" dirty="0">
                <a:latin typeface="+mj-lt"/>
              </a:rPr>
              <a:t>Quién puede y quién no puede tener acceso al producto químico. </a:t>
            </a:r>
          </a:p>
          <a:p>
            <a:pPr marL="285750" indent="-285750">
              <a:buFont typeface="Arial" panose="020B0604020202020204" pitchFamily="34" charset="0"/>
              <a:buChar char="•"/>
            </a:pPr>
            <a:r>
              <a:rPr lang="es-ES" sz="1800" dirty="0">
                <a:latin typeface="+mj-lt"/>
              </a:rPr>
              <a:t>El nivel de supervisión y capacitación requerido por los trabajadores que manipulan el producto químico. </a:t>
            </a:r>
          </a:p>
          <a:p>
            <a:pPr marL="285750" indent="-285750">
              <a:buFont typeface="Arial" panose="020B0604020202020204" pitchFamily="34" charset="0"/>
              <a:buChar char="•"/>
            </a:pPr>
            <a:r>
              <a:rPr lang="es-ES" sz="1800" dirty="0">
                <a:latin typeface="+mj-lt"/>
              </a:rPr>
              <a:t>Cuál es la respuesta adecuada ante la emergencia en caso de un derrame u otra situación.</a:t>
            </a:r>
            <a:endParaRPr sz="18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sp>
        <p:nvSpPr>
          <p:cNvPr id="7" name="Google Shape;102;p2">
            <a:extLst>
              <a:ext uri="{FF2B5EF4-FFF2-40B4-BE49-F238E27FC236}">
                <a16:creationId xmlns:a16="http://schemas.microsoft.com/office/drawing/2014/main" id="{D41FCD14-0A6F-4778-BBDB-14BEB83061F4}"/>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hojas de datos de seguridad</a:t>
            </a:r>
            <a:endParaRPr sz="14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1849FFB6-D98C-4559-81B5-21BD8D522976}"/>
              </a:ext>
            </a:extLst>
          </p:cNvPr>
          <p:cNvPicPr>
            <a:picLocks noChangeAspect="1"/>
          </p:cNvPicPr>
          <p:nvPr/>
        </p:nvPicPr>
        <p:blipFill>
          <a:blip r:embed="rId4"/>
          <a:stretch>
            <a:fillRect/>
          </a:stretch>
        </p:blipFill>
        <p:spPr>
          <a:xfrm>
            <a:off x="0" y="13063"/>
            <a:ext cx="5435985" cy="5839203"/>
          </a:xfrm>
          <a:prstGeom prst="rect">
            <a:avLst/>
          </a:prstGeom>
        </p:spPr>
      </p:pic>
    </p:spTree>
    <p:extLst>
      <p:ext uri="{BB962C8B-B14F-4D97-AF65-F5344CB8AC3E}">
        <p14:creationId xmlns:p14="http://schemas.microsoft.com/office/powerpoint/2010/main" val="22994278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3877944"/>
          </a:xfrm>
          <a:prstGeom prst="rect">
            <a:avLst/>
          </a:prstGeom>
          <a:noFill/>
          <a:ln>
            <a:noFill/>
          </a:ln>
        </p:spPr>
        <p:txBody>
          <a:bodyPr spcFirstLastPara="1" wrap="square" lIns="91425" tIns="45700" rIns="91425" bIns="45700" anchor="t" anchorCtr="0">
            <a:spAutoFit/>
          </a:bodyPr>
          <a:lstStyle/>
          <a:p>
            <a:pPr lvl="0" algn="ctr">
              <a:buSzPts val="4800"/>
            </a:pPr>
            <a:r>
              <a:rPr lang="es-ES" sz="3400" u="sng" dirty="0">
                <a:solidFill>
                  <a:schemeClr val="dk1"/>
                </a:solidFill>
                <a:latin typeface="+mj-lt"/>
                <a:ea typeface="Calibri"/>
                <a:cs typeface="Calibri"/>
                <a:sym typeface="Calibri"/>
              </a:rPr>
              <a:t>¿Cuáles son las partes de una hoja de datos de seguridad?</a:t>
            </a:r>
            <a:endParaRPr sz="34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800" dirty="0">
                <a:latin typeface="+mj-lt"/>
              </a:rPr>
              <a:t>Una hoja de datos de seguridad consta de 16 partes.</a:t>
            </a:r>
          </a:p>
          <a:p>
            <a:endParaRPr lang="es-ES" sz="1800" dirty="0">
              <a:latin typeface="+mj-lt"/>
            </a:endParaRPr>
          </a:p>
          <a:p>
            <a:r>
              <a:rPr lang="es-ES" sz="1800" dirty="0">
                <a:latin typeface="+mj-lt"/>
              </a:rPr>
              <a:t>El 1.º de junio de 2015, la Norma de Comunicación de Riesgos exigirá que todas las hojas de datos de seguridad tengan un formato uniforme e incluyan los números de sección, los encabezados y la información asociada.</a:t>
            </a:r>
          </a:p>
          <a:p>
            <a:endParaRPr lang="en-US" sz="1800" dirty="0">
              <a:latin typeface="+mj-lt"/>
            </a:endParaRPr>
          </a:p>
          <a:p>
            <a:r>
              <a:rPr lang="es-ES" sz="1800" dirty="0">
                <a:highlight>
                  <a:srgbClr val="FFFF00"/>
                </a:highlight>
                <a:latin typeface="+mj-lt"/>
              </a:rPr>
              <a:t>Consulte las siguientes diapositivas para obtener descripciones de las secciones</a:t>
            </a:r>
            <a:r>
              <a:rPr lang="en-US" sz="1800" dirty="0">
                <a:highlight>
                  <a:srgbClr val="FFFF00"/>
                </a:highlight>
                <a:latin typeface="+mj-lt"/>
              </a:rPr>
              <a:t>.</a:t>
            </a:r>
            <a:endParaRPr sz="1400" b="0" i="0" u="none" strike="noStrike" cap="none" dirty="0">
              <a:solidFill>
                <a:srgbClr val="000000"/>
              </a:solidFill>
              <a:highlight>
                <a:srgbClr val="FFFF00"/>
              </a:highlight>
              <a:latin typeface="+mj-lt"/>
              <a:ea typeface="Arial"/>
              <a:cs typeface="Arial"/>
              <a:sym typeface="Arial"/>
            </a:endParaRPr>
          </a:p>
        </p:txBody>
      </p:sp>
      <p:pic>
        <p:nvPicPr>
          <p:cNvPr id="3" name="Picture 2">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4" name="Picture 3">
            <a:extLst>
              <a:ext uri="{FF2B5EF4-FFF2-40B4-BE49-F238E27FC236}">
                <a16:creationId xmlns:a16="http://schemas.microsoft.com/office/drawing/2014/main" id="{833338C8-7D11-4D28-A063-496DC55BA653}"/>
              </a:ext>
            </a:extLst>
          </p:cNvPr>
          <p:cNvPicPr>
            <a:picLocks noChangeAspect="1"/>
          </p:cNvPicPr>
          <p:nvPr/>
        </p:nvPicPr>
        <p:blipFill>
          <a:blip r:embed="rId4"/>
          <a:stretch>
            <a:fillRect/>
          </a:stretch>
        </p:blipFill>
        <p:spPr>
          <a:xfrm>
            <a:off x="11995" y="0"/>
            <a:ext cx="5486398" cy="5893356"/>
          </a:xfrm>
          <a:prstGeom prst="rect">
            <a:avLst/>
          </a:prstGeom>
        </p:spPr>
      </p:pic>
      <p:sp>
        <p:nvSpPr>
          <p:cNvPr id="7" name="Google Shape;102;p2">
            <a:extLst>
              <a:ext uri="{FF2B5EF4-FFF2-40B4-BE49-F238E27FC236}">
                <a16:creationId xmlns:a16="http://schemas.microsoft.com/office/drawing/2014/main" id="{0CA282EE-9CEF-4F78-8DA6-F22895F3DC33}"/>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hojas de datos de seguridad</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087877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5124439"/>
          </a:xfrm>
          <a:prstGeom prst="rect">
            <a:avLst/>
          </a:prstGeom>
          <a:noFill/>
          <a:ln>
            <a:noFill/>
          </a:ln>
        </p:spPr>
        <p:txBody>
          <a:bodyPr spcFirstLastPara="1" wrap="square" lIns="91425" tIns="45700" rIns="91425" bIns="45700" anchor="t" anchorCtr="0">
            <a:spAutoFit/>
          </a:bodyPr>
          <a:lstStyle/>
          <a:p>
            <a:pPr lvl="0" algn="ctr">
              <a:buSzPts val="4800"/>
            </a:pPr>
            <a:r>
              <a:rPr lang="es-ES" sz="3400" u="sng" dirty="0">
                <a:solidFill>
                  <a:schemeClr val="dk1"/>
                </a:solidFill>
                <a:ea typeface="Calibri"/>
                <a:cs typeface="Calibri"/>
                <a:sym typeface="Calibri"/>
              </a:rPr>
              <a:t>¿Cuáles son las partes de una hoja de datos de seguridad?</a:t>
            </a:r>
            <a:endParaRPr sz="34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b="0" i="0" u="none" strike="noStrike" cap="none" dirty="0">
              <a:solidFill>
                <a:schemeClr val="dk1"/>
              </a:solidFill>
              <a:latin typeface="+mj-lt"/>
              <a:ea typeface="Calibri"/>
              <a:cs typeface="Calibri"/>
              <a:sym typeface="Calibri"/>
            </a:endParaRPr>
          </a:p>
          <a:p>
            <a:pPr marL="285750" indent="-285750">
              <a:buFont typeface="Arial" panose="020B0604020202020204" pitchFamily="34" charset="0"/>
              <a:buChar char="•"/>
            </a:pPr>
            <a:r>
              <a:rPr lang="es-ES" sz="1750" dirty="0"/>
              <a:t>La identificación incluye el identificador del producto; el nombre, la dirección y el número de teléfono del fabricante o distribuidor; el número de teléfono de emergencia; el uso recomendado y las restricciones de uso. </a:t>
            </a:r>
            <a:endParaRPr lang="en-US" sz="1750" dirty="0"/>
          </a:p>
          <a:p>
            <a:pPr marL="285750" indent="-285750">
              <a:buFont typeface="Arial" panose="020B0604020202020204" pitchFamily="34" charset="0"/>
              <a:buChar char="•"/>
            </a:pPr>
            <a:r>
              <a:rPr lang="es-ES" sz="1750" dirty="0"/>
              <a:t>La identificación del peligro incluye todos los peligros relativos al producto químico y a los elementos requeridos de la etiqueta.</a:t>
            </a:r>
          </a:p>
          <a:p>
            <a:pPr marL="285750" indent="-285750">
              <a:buFont typeface="Arial" panose="020B0604020202020204" pitchFamily="34" charset="0"/>
              <a:buChar char="•"/>
            </a:pPr>
            <a:r>
              <a:rPr lang="es-ES" sz="1750" dirty="0"/>
              <a:t>La composición de los ingredientes o información sobre ellos incluye la información sobre los ingredientes del producto químico y las reivindicaciones de secretos comerciales.</a:t>
            </a:r>
            <a:endParaRPr lang="en-US" sz="1750" dirty="0"/>
          </a:p>
          <a:p>
            <a:pPr marL="285750" indent="-285750">
              <a:buFont typeface="Arial" panose="020B0604020202020204" pitchFamily="34" charset="0"/>
              <a:buChar char="•"/>
            </a:pPr>
            <a:r>
              <a:rPr lang="es-ES" sz="1750" dirty="0"/>
              <a:t>Las medidas de primeros auxilios incluyen los síntomas o los efectos (agudos o tardíos) importantes y el tratamiento requerido.</a:t>
            </a:r>
          </a:p>
        </p:txBody>
      </p:sp>
      <p:pic>
        <p:nvPicPr>
          <p:cNvPr id="3" name="Picture 2">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4" name="Picture 3">
            <a:extLst>
              <a:ext uri="{FF2B5EF4-FFF2-40B4-BE49-F238E27FC236}">
                <a16:creationId xmlns:a16="http://schemas.microsoft.com/office/drawing/2014/main" id="{833338C8-7D11-4D28-A063-496DC55BA653}"/>
              </a:ext>
            </a:extLst>
          </p:cNvPr>
          <p:cNvPicPr>
            <a:picLocks noChangeAspect="1"/>
          </p:cNvPicPr>
          <p:nvPr/>
        </p:nvPicPr>
        <p:blipFill>
          <a:blip r:embed="rId4"/>
          <a:stretch>
            <a:fillRect/>
          </a:stretch>
        </p:blipFill>
        <p:spPr>
          <a:xfrm>
            <a:off x="11995" y="0"/>
            <a:ext cx="5486398" cy="5893356"/>
          </a:xfrm>
          <a:prstGeom prst="rect">
            <a:avLst/>
          </a:prstGeom>
        </p:spPr>
      </p:pic>
      <p:sp>
        <p:nvSpPr>
          <p:cNvPr id="7" name="Google Shape;102;p2">
            <a:extLst>
              <a:ext uri="{FF2B5EF4-FFF2-40B4-BE49-F238E27FC236}">
                <a16:creationId xmlns:a16="http://schemas.microsoft.com/office/drawing/2014/main" id="{2C506279-24E0-4759-8B7F-37E886FCB155}"/>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hojas de datos de seguridad</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730257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00867" y="35329"/>
            <a:ext cx="6479138" cy="5970825"/>
          </a:xfrm>
          <a:prstGeom prst="rect">
            <a:avLst/>
          </a:prstGeom>
          <a:noFill/>
          <a:ln>
            <a:noFill/>
          </a:ln>
        </p:spPr>
        <p:txBody>
          <a:bodyPr spcFirstLastPara="1" wrap="square" lIns="91425" tIns="45700" rIns="91425" bIns="45700" anchor="t" anchorCtr="0">
            <a:spAutoFit/>
          </a:bodyPr>
          <a:lstStyle/>
          <a:p>
            <a:pPr lvl="0" algn="ctr">
              <a:buSzPts val="4800"/>
            </a:pPr>
            <a:r>
              <a:rPr lang="es-ES" sz="3400" u="sng" dirty="0">
                <a:solidFill>
                  <a:schemeClr val="dk1"/>
                </a:solidFill>
                <a:latin typeface="+mj-lt"/>
                <a:ea typeface="Calibri"/>
                <a:cs typeface="Calibri"/>
                <a:sym typeface="Calibri"/>
              </a:rPr>
              <a:t>¿Cuáles son las partes de una hoja de datos de seguridad?</a:t>
            </a:r>
            <a:endParaRPr sz="34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000" b="0" i="0" u="none" strike="noStrike" cap="none" dirty="0">
              <a:solidFill>
                <a:schemeClr val="dk1"/>
              </a:solidFill>
              <a:latin typeface="+mj-lt"/>
              <a:ea typeface="Calibri"/>
              <a:cs typeface="Calibri"/>
              <a:sym typeface="Calibri"/>
            </a:endParaRPr>
          </a:p>
          <a:p>
            <a:pPr marL="285750" indent="-285750">
              <a:buFont typeface="Arial" panose="020B0604020202020204" pitchFamily="34" charset="0"/>
              <a:buChar char="•"/>
            </a:pPr>
            <a:r>
              <a:rPr lang="es-ES" sz="1600" dirty="0"/>
              <a:t>Las medidas contra incendios enumeran las técnicas de extinción adecuadas, los equipos y los peligros químicos del fuego.</a:t>
            </a:r>
          </a:p>
          <a:p>
            <a:pPr marL="285750" indent="-285750">
              <a:buFont typeface="Arial" panose="020B0604020202020204" pitchFamily="34" charset="0"/>
              <a:buChar char="•"/>
            </a:pPr>
            <a:r>
              <a:rPr lang="es-ES" sz="1600" dirty="0"/>
              <a:t>Las medidas de liberación accidental enumeran procedimientos de emergencia, equipos de protección y métodos de contención y limpieza adecuados.</a:t>
            </a:r>
          </a:p>
          <a:p>
            <a:pPr marL="285750" indent="-285750">
              <a:buFont typeface="Arial" panose="020B0604020202020204" pitchFamily="34" charset="0"/>
              <a:buChar char="•"/>
            </a:pPr>
            <a:r>
              <a:rPr lang="es-ES" sz="1600" dirty="0"/>
              <a:t>La manipulación y el almacenamiento enumeran las precauciones para la manipulación y el almacenamiento seguros, incluidas las incompatibilidades.</a:t>
            </a:r>
          </a:p>
          <a:p>
            <a:pPr marL="285750" indent="-285750">
              <a:buFont typeface="Arial" panose="020B0604020202020204" pitchFamily="34" charset="0"/>
              <a:buChar char="•"/>
            </a:pPr>
            <a:r>
              <a:rPr lang="es-ES" sz="1600" dirty="0"/>
              <a:t>Los controles de exposición/la protección personal enumeran los límites de exposición permitidos (PEL) de OSHA, los valores de límite de umbral (TVL) de la Conferencia Estadounidense de Higienistas Industriales Gubernamentales (ACGIH), los controles de ingeniería adecuados y el equipo de protección personal (PPE).</a:t>
            </a:r>
          </a:p>
          <a:p>
            <a:pPr marL="285750" indent="-285750">
              <a:buFont typeface="Arial" panose="020B0604020202020204" pitchFamily="34" charset="0"/>
              <a:buChar char="•"/>
            </a:pPr>
            <a:r>
              <a:rPr lang="es-ES" sz="1600" dirty="0"/>
              <a:t>Las propiedades físicas y químicas enumeran las características del producto químico.</a:t>
            </a:r>
          </a:p>
          <a:p>
            <a:pPr marL="285750" indent="-285750">
              <a:buFont typeface="Arial" panose="020B0604020202020204" pitchFamily="34" charset="0"/>
              <a:buChar char="•"/>
            </a:pPr>
            <a:r>
              <a:rPr lang="es-ES" sz="1600" dirty="0"/>
              <a:t>La estabilidad y reactividad enumera la estabilidad del producto químico y la posibilidad de que se produzcan reacciones peligrosas.</a:t>
            </a:r>
            <a:endParaRPr lang="en-US" sz="1600" dirty="0"/>
          </a:p>
        </p:txBody>
      </p:sp>
      <p:pic>
        <p:nvPicPr>
          <p:cNvPr id="3" name="Picture 2">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4" name="Picture 3">
            <a:extLst>
              <a:ext uri="{FF2B5EF4-FFF2-40B4-BE49-F238E27FC236}">
                <a16:creationId xmlns:a16="http://schemas.microsoft.com/office/drawing/2014/main" id="{833338C8-7D11-4D28-A063-496DC55BA653}"/>
              </a:ext>
            </a:extLst>
          </p:cNvPr>
          <p:cNvPicPr>
            <a:picLocks noChangeAspect="1"/>
          </p:cNvPicPr>
          <p:nvPr/>
        </p:nvPicPr>
        <p:blipFill>
          <a:blip r:embed="rId4"/>
          <a:stretch>
            <a:fillRect/>
          </a:stretch>
        </p:blipFill>
        <p:spPr>
          <a:xfrm>
            <a:off x="11995" y="0"/>
            <a:ext cx="5486398" cy="5893356"/>
          </a:xfrm>
          <a:prstGeom prst="rect">
            <a:avLst/>
          </a:prstGeom>
        </p:spPr>
      </p:pic>
      <p:sp>
        <p:nvSpPr>
          <p:cNvPr id="7" name="Google Shape;102;p2">
            <a:extLst>
              <a:ext uri="{FF2B5EF4-FFF2-40B4-BE49-F238E27FC236}">
                <a16:creationId xmlns:a16="http://schemas.microsoft.com/office/drawing/2014/main" id="{CD5D3E9A-7F59-4217-ADCE-22EC28625C25}"/>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hojas de datos de seguridad</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960899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4431942"/>
          </a:xfrm>
          <a:prstGeom prst="rect">
            <a:avLst/>
          </a:prstGeom>
          <a:noFill/>
          <a:ln>
            <a:noFill/>
          </a:ln>
        </p:spPr>
        <p:txBody>
          <a:bodyPr spcFirstLastPara="1" wrap="square" lIns="91425" tIns="45700" rIns="91425" bIns="45700" anchor="t" anchorCtr="0">
            <a:spAutoFit/>
          </a:bodyPr>
          <a:lstStyle/>
          <a:p>
            <a:pPr algn="ctr">
              <a:buSzPts val="4800"/>
            </a:pPr>
            <a:r>
              <a:rPr lang="es-ES" sz="3400" u="sng" dirty="0">
                <a:solidFill>
                  <a:schemeClr val="dk1"/>
                </a:solidFill>
                <a:ea typeface="Calibri"/>
                <a:cs typeface="Calibri"/>
                <a:sym typeface="Calibri"/>
              </a:rPr>
              <a:t>¿Cuáles son las partes de una hoja de datos de seguridad?</a:t>
            </a:r>
            <a:endParaRPr lang="es-ES" sz="3400" dirty="0">
              <a:solidFill>
                <a:schemeClr val="dk1"/>
              </a:solidFill>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800" dirty="0"/>
              <a:t>*OSHA no hará cumplir las secciones Información ecológica, Consideraciones relativas a la eliminación, Información relativa al transporte, Información regulatoria porque esta información está regulada por otras agencias.</a:t>
            </a:r>
          </a:p>
          <a:p>
            <a:endParaRPr lang="es-ES" sz="1800" dirty="0"/>
          </a:p>
          <a:p>
            <a:pPr marL="285750" indent="-285750">
              <a:buFont typeface="Arial" panose="020B0604020202020204" pitchFamily="34" charset="0"/>
              <a:buChar char="•"/>
            </a:pPr>
            <a:r>
              <a:rPr lang="es-ES" sz="1800" dirty="0"/>
              <a:t>La información toxicológica incluye las vías de exposición, los síntomas relacionados, los efectos agudos y crónicos, y las medidas numéricas de toxicidad.</a:t>
            </a:r>
          </a:p>
          <a:p>
            <a:pPr marL="285750" indent="-285750">
              <a:buFont typeface="Arial" panose="020B0604020202020204" pitchFamily="34" charset="0"/>
              <a:buChar char="•"/>
            </a:pPr>
            <a:r>
              <a:rPr lang="es-ES" sz="1800" dirty="0"/>
              <a:t>La información adicional incluye las fechas de preparación y revisión de la SDS.</a:t>
            </a:r>
          </a:p>
        </p:txBody>
      </p:sp>
      <p:pic>
        <p:nvPicPr>
          <p:cNvPr id="3" name="Picture 2">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4" name="Picture 3">
            <a:extLst>
              <a:ext uri="{FF2B5EF4-FFF2-40B4-BE49-F238E27FC236}">
                <a16:creationId xmlns:a16="http://schemas.microsoft.com/office/drawing/2014/main" id="{833338C8-7D11-4D28-A063-496DC55BA653}"/>
              </a:ext>
            </a:extLst>
          </p:cNvPr>
          <p:cNvPicPr>
            <a:picLocks noChangeAspect="1"/>
          </p:cNvPicPr>
          <p:nvPr/>
        </p:nvPicPr>
        <p:blipFill>
          <a:blip r:embed="rId4"/>
          <a:stretch>
            <a:fillRect/>
          </a:stretch>
        </p:blipFill>
        <p:spPr>
          <a:xfrm>
            <a:off x="11995" y="0"/>
            <a:ext cx="5486398" cy="5893356"/>
          </a:xfrm>
          <a:prstGeom prst="rect">
            <a:avLst/>
          </a:prstGeom>
        </p:spPr>
      </p:pic>
      <p:sp>
        <p:nvSpPr>
          <p:cNvPr id="7" name="Google Shape;102;p2">
            <a:extLst>
              <a:ext uri="{FF2B5EF4-FFF2-40B4-BE49-F238E27FC236}">
                <a16:creationId xmlns:a16="http://schemas.microsoft.com/office/drawing/2014/main" id="{9D2A02E9-BC1F-40AA-8485-9B6A9F900B2A}"/>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hojas de datos de seguridad</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413752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5786159"/>
          </a:xfrm>
          <a:prstGeom prst="rect">
            <a:avLst/>
          </a:prstGeom>
          <a:noFill/>
          <a:ln>
            <a:noFill/>
          </a:ln>
        </p:spPr>
        <p:txBody>
          <a:bodyPr spcFirstLastPara="1" wrap="square" lIns="91425" tIns="45700" rIns="91425" bIns="45700" anchor="t" anchorCtr="0">
            <a:spAutoFit/>
          </a:bodyPr>
          <a:lstStyle/>
          <a:p>
            <a:pPr lvl="0" algn="ctr">
              <a:buSzPts val="4800"/>
            </a:pPr>
            <a:r>
              <a:rPr lang="es-ES" sz="3200" u="sng" dirty="0">
                <a:solidFill>
                  <a:schemeClr val="dk1"/>
                </a:solidFill>
                <a:latin typeface="+mj-lt"/>
                <a:ea typeface="Calibri"/>
                <a:cs typeface="Calibri"/>
                <a:sym typeface="Calibri"/>
              </a:rPr>
              <a:t>¿Tengo que guardar las hojas de datos de seguridad si ya no utilizo el producto químico?</a:t>
            </a:r>
            <a:endParaRPr sz="32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000" b="0" i="0" u="none" strike="noStrike" cap="none" dirty="0">
              <a:solidFill>
                <a:schemeClr val="dk1"/>
              </a:solidFill>
              <a:latin typeface="+mj-lt"/>
              <a:ea typeface="Calibri"/>
              <a:cs typeface="Calibri"/>
              <a:sym typeface="Calibri"/>
            </a:endParaRPr>
          </a:p>
          <a:p>
            <a:r>
              <a:rPr lang="es-ES" sz="1600" dirty="0">
                <a:latin typeface="+mn-lt"/>
              </a:rPr>
              <a:t>La Norma de Comunicación de Riesgos solo le exige que guarde las hojas de datos de seguridad de los productos químicos que se encuentran en su instalación.</a:t>
            </a:r>
          </a:p>
          <a:p>
            <a:endParaRPr lang="es-ES" sz="1000" dirty="0">
              <a:latin typeface="+mn-lt"/>
            </a:endParaRPr>
          </a:p>
          <a:p>
            <a:r>
              <a:rPr lang="es-ES" sz="1600" dirty="0">
                <a:latin typeface="+mn-lt"/>
              </a:rPr>
              <a:t>Sin embargo, la norma 1910.1020 exige que los empleadores lleven un registro de las exposiciones de empleados a productos químicos peligrosos durante, al menos, 30 años.</a:t>
            </a:r>
          </a:p>
          <a:p>
            <a:endParaRPr lang="es-ES" sz="1000" dirty="0">
              <a:latin typeface="+mn-lt"/>
            </a:endParaRPr>
          </a:p>
          <a:p>
            <a:r>
              <a:rPr lang="es-ES" sz="1600" dirty="0">
                <a:latin typeface="+mn-lt"/>
              </a:rPr>
              <a:t>Bien puede guardar las hojas de datos de seguridad de estos productos peligrosos que ya no utiliza, o bien llevar otro registro que incluya la identidad del producto químico y la información sobre dónde y cuándo se utilizó en su lugar de trabajo.</a:t>
            </a:r>
          </a:p>
          <a:p>
            <a:endParaRPr lang="es-ES" sz="1000" dirty="0">
              <a:latin typeface="+mn-lt"/>
            </a:endParaRPr>
          </a:p>
          <a:p>
            <a:r>
              <a:rPr lang="es-ES" sz="1600" dirty="0">
                <a:latin typeface="+mn-lt"/>
              </a:rPr>
              <a:t>Para más información sobre estos requisitos de conservación de registros, consulte el siguiente apartado de la norma:</a:t>
            </a:r>
          </a:p>
          <a:p>
            <a:endParaRPr lang="es-ES" sz="1000" dirty="0">
              <a:latin typeface="+mn-lt"/>
            </a:endParaRPr>
          </a:p>
          <a:p>
            <a:r>
              <a:rPr lang="es-ES" sz="1600" dirty="0">
                <a:latin typeface="+mn-lt"/>
                <a:hlinkClick r:id="rId3"/>
              </a:rPr>
              <a:t>División 2/Z, 1910.1020, Acceso a los registros médicos y de exposición de los empleados</a:t>
            </a:r>
            <a:r>
              <a:rPr lang="en-US" sz="1600" baseline="30000" dirty="0">
                <a:latin typeface="+mn-lt"/>
              </a:rPr>
              <a:t>(1)</a:t>
            </a:r>
            <a:endParaRPr sz="1200" b="0" i="0" u="none" strike="noStrike" cap="none" baseline="30000" dirty="0">
              <a:solidFill>
                <a:srgbClr val="000000"/>
              </a:solidFill>
              <a:latin typeface="+mn-lt"/>
              <a:ea typeface="Arial"/>
              <a:cs typeface="Arial"/>
              <a:sym typeface="Arial"/>
            </a:endParaRPr>
          </a:p>
        </p:txBody>
      </p:sp>
      <p:pic>
        <p:nvPicPr>
          <p:cNvPr id="3" name="Picture 2">
            <a:extLst>
              <a:ext uri="{FF2B5EF4-FFF2-40B4-BE49-F238E27FC236}">
                <a16:creationId xmlns:a16="http://schemas.microsoft.com/office/drawing/2014/main" id="{7AD926CF-824C-4353-9DDA-1DDB4D1CDE02}"/>
              </a:ext>
            </a:extLst>
          </p:cNvPr>
          <p:cNvPicPr>
            <a:picLocks noChangeAspect="1"/>
          </p:cNvPicPr>
          <p:nvPr/>
        </p:nvPicPr>
        <p:blipFill>
          <a:blip r:embed="rId4"/>
          <a:stretch>
            <a:fillRect/>
          </a:stretch>
        </p:blipFill>
        <p:spPr>
          <a:xfrm>
            <a:off x="5946369" y="5951052"/>
            <a:ext cx="6274351" cy="892257"/>
          </a:xfrm>
          <a:prstGeom prst="rect">
            <a:avLst/>
          </a:prstGeom>
        </p:spPr>
      </p:pic>
      <p:sp>
        <p:nvSpPr>
          <p:cNvPr id="7" name="Google Shape;102;p2">
            <a:extLst>
              <a:ext uri="{FF2B5EF4-FFF2-40B4-BE49-F238E27FC236}">
                <a16:creationId xmlns:a16="http://schemas.microsoft.com/office/drawing/2014/main" id="{5E5F4F9F-E3FC-4A91-9F57-561185A73885}"/>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hojas de datos de seguridad</a:t>
            </a:r>
            <a:endParaRPr sz="14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3C39EE5D-9D25-464F-B53C-4C8CA4408BFF}"/>
              </a:ext>
            </a:extLst>
          </p:cNvPr>
          <p:cNvPicPr>
            <a:picLocks noChangeAspect="1"/>
          </p:cNvPicPr>
          <p:nvPr/>
        </p:nvPicPr>
        <p:blipFill>
          <a:blip r:embed="rId5"/>
          <a:stretch>
            <a:fillRect/>
          </a:stretch>
        </p:blipFill>
        <p:spPr>
          <a:xfrm>
            <a:off x="0" y="13063"/>
            <a:ext cx="5435985" cy="5839203"/>
          </a:xfrm>
          <a:prstGeom prst="rect">
            <a:avLst/>
          </a:prstGeom>
        </p:spPr>
      </p:pic>
    </p:spTree>
    <p:extLst>
      <p:ext uri="{BB962C8B-B14F-4D97-AF65-F5344CB8AC3E}">
        <p14:creationId xmlns:p14="http://schemas.microsoft.com/office/powerpoint/2010/main" val="30669289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1" name="Google Shape;161;gb3e8f5dbd0_0_9"/>
          <p:cNvSpPr txBox="1"/>
          <p:nvPr/>
        </p:nvSpPr>
        <p:spPr>
          <a:xfrm>
            <a:off x="62500" y="0"/>
            <a:ext cx="11931000" cy="5852702"/>
          </a:xfrm>
          <a:prstGeom prst="rect">
            <a:avLst/>
          </a:prstGeom>
          <a:noFill/>
          <a:ln>
            <a:noFill/>
          </a:ln>
        </p:spPr>
        <p:txBody>
          <a:bodyPr spcFirstLastPara="1" wrap="square" lIns="91425" tIns="45700" rIns="91425" bIns="45700" anchor="t" anchorCtr="0">
            <a:noAutofit/>
          </a:bodyPr>
          <a:lstStyle/>
          <a:p>
            <a:pPr algn="ctr">
              <a:buClr>
                <a:schemeClr val="dk1"/>
              </a:buClr>
              <a:buSzPts val="3600"/>
            </a:pPr>
            <a:r>
              <a:rPr lang="en-US" sz="3600" u="sng" dirty="0" err="1">
                <a:solidFill>
                  <a:schemeClr val="dk1"/>
                </a:solidFill>
                <a:ea typeface="Calibri"/>
                <a:cs typeface="Calibri"/>
                <a:sym typeface="Calibri"/>
              </a:rPr>
              <a:t>Discusión</a:t>
            </a:r>
            <a:r>
              <a:rPr lang="en-US" sz="3600" u="sng" dirty="0">
                <a:solidFill>
                  <a:schemeClr val="dk1"/>
                </a:solidFill>
                <a:ea typeface="Calibri"/>
                <a:cs typeface="Calibri"/>
                <a:sym typeface="Calibri"/>
              </a:rPr>
              <a:t> para la </a:t>
            </a:r>
            <a:r>
              <a:rPr lang="en-US" sz="3600" u="sng" dirty="0" err="1">
                <a:solidFill>
                  <a:schemeClr val="dk1"/>
                </a:solidFill>
                <a:ea typeface="Calibri"/>
                <a:cs typeface="Calibri"/>
                <a:sym typeface="Calibri"/>
              </a:rPr>
              <a:t>clase</a:t>
            </a:r>
            <a:endParaRPr lang="en-US" sz="1800" dirty="0">
              <a:solidFill>
                <a:schemeClr val="dk1"/>
              </a:solidFill>
              <a:ea typeface="Calibri"/>
              <a:cs typeface="Calibri"/>
              <a:sym typeface="Calibri"/>
            </a:endParaRPr>
          </a:p>
          <a:p>
            <a:pPr>
              <a:buClr>
                <a:schemeClr val="dk1"/>
              </a:buClr>
              <a:buSzPts val="3600"/>
            </a:pPr>
            <a:br>
              <a:rPr lang="en-US" sz="1800" dirty="0">
                <a:solidFill>
                  <a:schemeClr val="dk1"/>
                </a:solidFill>
                <a:latin typeface="+mj-lt"/>
                <a:ea typeface="Calibri"/>
                <a:cs typeface="Calibri"/>
                <a:sym typeface="Calibri"/>
              </a:rPr>
            </a:br>
            <a:r>
              <a:rPr lang="es-ES" sz="1800" dirty="0">
                <a:solidFill>
                  <a:schemeClr val="dk1"/>
                </a:solidFill>
                <a:ea typeface="Calibri"/>
                <a:cs typeface="Calibri"/>
                <a:sym typeface="Calibri"/>
              </a:rPr>
              <a:t>Aproveche esta oportunidad para hacer/responder preguntas sobre el módulo anterior y para resumir las direcciones de los enlaces web discutidos en el módulo</a:t>
            </a:r>
            <a:r>
              <a:rPr lang="en-US" sz="1800" dirty="0">
                <a:solidFill>
                  <a:schemeClr val="dk1"/>
                </a:solidFill>
                <a:latin typeface="+mj-lt"/>
                <a:ea typeface="Calibri"/>
                <a:cs typeface="Calibri"/>
                <a:sym typeface="Calibri"/>
              </a:rPr>
              <a:t>.</a:t>
            </a:r>
            <a:endParaRPr sz="5200" u="sng" dirty="0">
              <a:solidFill>
                <a:schemeClr val="dk1"/>
              </a:solidFill>
              <a:latin typeface="+mj-lt"/>
              <a:ea typeface="Calibri"/>
              <a:cs typeface="Calibri"/>
              <a:sym typeface="Calibri"/>
            </a:endParaRPr>
          </a:p>
          <a:p>
            <a:pPr lvl="0" algn="ctr">
              <a:buSzPts val="4800"/>
            </a:pPr>
            <a:r>
              <a:rPr lang="en-US" sz="3200" u="sng" dirty="0" err="1">
                <a:solidFill>
                  <a:schemeClr val="dk1"/>
                </a:solidFill>
                <a:ea typeface="Calibri"/>
                <a:cs typeface="Calibri"/>
                <a:sym typeface="Calibri"/>
              </a:rPr>
              <a:t>Recursos</a:t>
            </a:r>
            <a:r>
              <a:rPr lang="en-US" sz="3200" u="sng" dirty="0">
                <a:solidFill>
                  <a:schemeClr val="dk1"/>
                </a:solidFill>
                <a:ea typeface="Calibri"/>
                <a:cs typeface="Calibri"/>
                <a:sym typeface="Calibri"/>
              </a:rPr>
              <a:t> del </a:t>
            </a:r>
            <a:r>
              <a:rPr lang="en-US" sz="3200" u="sng" dirty="0" err="1">
                <a:solidFill>
                  <a:schemeClr val="dk1"/>
                </a:solidFill>
                <a:ea typeface="Calibri"/>
                <a:cs typeface="Calibri"/>
                <a:sym typeface="Calibri"/>
              </a:rPr>
              <a:t>Módulo</a:t>
            </a:r>
            <a:r>
              <a:rPr lang="en-US" sz="3200" u="sng" dirty="0">
                <a:solidFill>
                  <a:schemeClr val="dk1"/>
                </a:solidFill>
                <a:latin typeface="+mj-lt"/>
                <a:ea typeface="Calibri"/>
                <a:cs typeface="Calibri"/>
                <a:sym typeface="Calibri"/>
              </a:rPr>
              <a:t> 5</a:t>
            </a:r>
            <a:br>
              <a:rPr lang="en-US" sz="3200" u="sng" dirty="0">
                <a:solidFill>
                  <a:schemeClr val="dk1"/>
                </a:solidFill>
                <a:latin typeface="+mj-lt"/>
                <a:ea typeface="Calibri"/>
                <a:cs typeface="Calibri"/>
                <a:sym typeface="Calibri"/>
              </a:rPr>
            </a:br>
            <a:endParaRPr sz="600" b="0" i="0" u="none" strike="noStrike" cap="none" dirty="0">
              <a:solidFill>
                <a:schemeClr val="dk1"/>
              </a:solidFill>
              <a:latin typeface="+mj-lt"/>
              <a:ea typeface="Calibri"/>
              <a:cs typeface="Calibri"/>
              <a:sym typeface="Calibri"/>
            </a:endParaRPr>
          </a:p>
          <a:p>
            <a:pPr marL="342900" lvl="0" indent="-342900">
              <a:buSzPts val="1800"/>
              <a:buAutoNum type="arabicParenR"/>
            </a:pPr>
            <a:r>
              <a:rPr lang="en-US" dirty="0">
                <a:latin typeface="+mj-lt"/>
                <a:hlinkClick r:id="rId3"/>
              </a:rPr>
              <a:t>https://osha.oregon.gov/OSHARules/div2/div2Z-1200-haz-com.pdf</a:t>
            </a:r>
            <a:r>
              <a:rPr lang="en-US" dirty="0">
                <a:latin typeface="+mj-lt"/>
              </a:rPr>
              <a:t> </a:t>
            </a: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28E90E8B-6DF5-4379-B4E3-ECF5AE76FE4D}"/>
              </a:ext>
            </a:extLst>
          </p:cNvPr>
          <p:cNvPicPr>
            <a:picLocks noChangeAspect="1"/>
          </p:cNvPicPr>
          <p:nvPr/>
        </p:nvPicPr>
        <p:blipFill>
          <a:blip r:embed="rId4"/>
          <a:stretch>
            <a:fillRect/>
          </a:stretch>
        </p:blipFill>
        <p:spPr>
          <a:xfrm>
            <a:off x="5923509" y="5905332"/>
            <a:ext cx="6274351" cy="892257"/>
          </a:xfrm>
          <a:prstGeom prst="rect">
            <a:avLst/>
          </a:prstGeom>
        </p:spPr>
      </p:pic>
      <p:sp>
        <p:nvSpPr>
          <p:cNvPr id="8" name="Google Shape;102;p2">
            <a:extLst>
              <a:ext uri="{FF2B5EF4-FFF2-40B4-BE49-F238E27FC236}">
                <a16:creationId xmlns:a16="http://schemas.microsoft.com/office/drawing/2014/main" id="{33F64009-2F1C-4AA6-B049-F8F946B6C9FA}"/>
              </a:ext>
            </a:extLst>
          </p:cNvPr>
          <p:cNvSpPr txBox="1"/>
          <p:nvPr/>
        </p:nvSpPr>
        <p:spPr>
          <a:xfrm>
            <a:off x="85400" y="595569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hojas de datos de seguridad</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945544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
          <p:cNvSpPr txBox="1"/>
          <p:nvPr/>
        </p:nvSpPr>
        <p:spPr>
          <a:xfrm>
            <a:off x="-1" y="3569317"/>
            <a:ext cx="12192001" cy="769441"/>
          </a:xfrm>
          <a:prstGeom prst="rect">
            <a:avLst/>
          </a:prstGeom>
          <a:noFill/>
          <a:ln>
            <a:noFill/>
          </a:ln>
        </p:spPr>
        <p:txBody>
          <a:bodyPr spcFirstLastPara="1" wrap="square" lIns="91425" tIns="45700" rIns="91425" bIns="45700" anchor="t" anchorCtr="0">
            <a:spAutoFit/>
          </a:bodyPr>
          <a:lstStyle/>
          <a:p>
            <a:pPr lvl="0" algn="ctr">
              <a:buSzPts val="4400"/>
            </a:pPr>
            <a:r>
              <a:rPr lang="en-US" sz="4400" b="1" dirty="0" err="1">
                <a:solidFill>
                  <a:schemeClr val="lt1"/>
                </a:solidFill>
                <a:latin typeface="Verdana"/>
                <a:ea typeface="Verdana"/>
                <a:cs typeface="Verdana"/>
                <a:sym typeface="Verdana"/>
              </a:rPr>
              <a:t>Módulo</a:t>
            </a:r>
            <a:r>
              <a:rPr lang="en-US" sz="4400" b="1" i="0" u="none" strike="noStrike" cap="none" dirty="0">
                <a:solidFill>
                  <a:schemeClr val="lt1"/>
                </a:solidFill>
                <a:latin typeface="Verdana"/>
                <a:ea typeface="Verdana"/>
                <a:cs typeface="Verdana"/>
                <a:sym typeface="Verdana"/>
              </a:rPr>
              <a:t> 6: </a:t>
            </a:r>
            <a:r>
              <a:rPr lang="en-US" sz="4400" b="1" i="1" dirty="0" err="1">
                <a:solidFill>
                  <a:schemeClr val="lt1"/>
                </a:solidFill>
                <a:latin typeface="Verdana"/>
                <a:ea typeface="Verdana"/>
                <a:cs typeface="Verdana"/>
                <a:sym typeface="Verdana"/>
              </a:rPr>
              <a:t>Capacitación</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
        <p:nvSpPr>
          <p:cNvPr id="9" name="Google Shape;93;p1">
            <a:extLst>
              <a:ext uri="{FF2B5EF4-FFF2-40B4-BE49-F238E27FC236}">
                <a16:creationId xmlns:a16="http://schemas.microsoft.com/office/drawing/2014/main" id="{D47CE93D-D820-4AEB-AD5F-69613CC0E613}"/>
              </a:ext>
            </a:extLst>
          </p:cNvPr>
          <p:cNvSpPr txBox="1"/>
          <p:nvPr/>
        </p:nvSpPr>
        <p:spPr>
          <a:xfrm>
            <a:off x="-1" y="2799876"/>
            <a:ext cx="12192001"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err="1">
                <a:solidFill>
                  <a:schemeClr val="lt1"/>
                </a:solidFill>
                <a:latin typeface="Verdana"/>
                <a:ea typeface="Verdana"/>
                <a:cs typeface="Verdana"/>
                <a:sym typeface="Verdana"/>
              </a:rPr>
              <a:t>Comunicación</a:t>
            </a:r>
            <a:r>
              <a:rPr lang="en-US" sz="4000" b="1" dirty="0">
                <a:solidFill>
                  <a:schemeClr val="lt1"/>
                </a:solidFill>
                <a:latin typeface="Verdana"/>
                <a:ea typeface="Verdana"/>
                <a:cs typeface="Verdana"/>
                <a:sym typeface="Verdana"/>
              </a:rPr>
              <a:t> de </a:t>
            </a:r>
            <a:r>
              <a:rPr lang="en-US" sz="4000" b="1" dirty="0" err="1">
                <a:solidFill>
                  <a:schemeClr val="lt1"/>
                </a:solidFill>
                <a:latin typeface="Verdana"/>
                <a:ea typeface="Verdana"/>
                <a:cs typeface="Verdana"/>
                <a:sym typeface="Verdana"/>
              </a:rPr>
              <a:t>Riesgos</a:t>
            </a:r>
            <a:endParaRPr sz="4000" b="1" i="0" u="none" strike="noStrike" cap="none" dirty="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36781557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5329"/>
            <a:ext cx="6274351" cy="3662501"/>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Introducción</a:t>
            </a:r>
            <a:r>
              <a:rPr lang="en-US" sz="3600" b="0" i="0" u="sng" strike="noStrike" cap="none" dirty="0">
                <a:solidFill>
                  <a:schemeClr val="dk1"/>
                </a:solidFill>
                <a:latin typeface="+mj-lt"/>
                <a:ea typeface="Calibri"/>
                <a:cs typeface="Calibri"/>
                <a:sym typeface="Calibri"/>
              </a:rPr>
              <a:t> </a:t>
            </a:r>
            <a:r>
              <a:rPr lang="en-US" sz="3600" b="0" i="0" u="sng" strike="noStrike" cap="none" dirty="0" err="1">
                <a:solidFill>
                  <a:schemeClr val="dk1"/>
                </a:solidFill>
                <a:latin typeface="+mj-lt"/>
                <a:ea typeface="Calibri"/>
                <a:cs typeface="Calibri"/>
                <a:sym typeface="Calibri"/>
              </a:rPr>
              <a:t>M</a:t>
            </a:r>
            <a:r>
              <a:rPr lang="en-US" sz="3600" u="sng" dirty="0" err="1">
                <a:solidFill>
                  <a:schemeClr val="dk1"/>
                </a:solidFill>
                <a:ea typeface="Calibri"/>
                <a:cs typeface="Calibri"/>
                <a:sym typeface="Calibri"/>
              </a:rPr>
              <a:t>ó</a:t>
            </a:r>
            <a:r>
              <a:rPr lang="en-US" sz="3600" b="0" i="0" u="sng" strike="noStrike" cap="none" dirty="0" err="1">
                <a:solidFill>
                  <a:schemeClr val="dk1"/>
                </a:solidFill>
                <a:latin typeface="+mj-lt"/>
                <a:ea typeface="Calibri"/>
                <a:cs typeface="Calibri"/>
                <a:sym typeface="Calibri"/>
              </a:rPr>
              <a:t>dulo</a:t>
            </a:r>
            <a:r>
              <a:rPr lang="en-US" sz="3600" b="0" i="0" u="sng" strike="noStrike" cap="none" dirty="0">
                <a:solidFill>
                  <a:schemeClr val="dk1"/>
                </a:solidFill>
                <a:latin typeface="+mj-lt"/>
                <a:ea typeface="Calibri"/>
                <a:cs typeface="Calibri"/>
                <a:sym typeface="Calibri"/>
              </a:rPr>
              <a:t> 6 </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r>
              <a:rPr lang="es-ES" sz="1800" dirty="0">
                <a:latin typeface="+mj-lt"/>
              </a:rPr>
              <a:t>A lo largo de este módulo, usted aprenderá sobre los siguientes temas:</a:t>
            </a:r>
          </a:p>
          <a:p>
            <a:endParaRPr lang="es-ES" sz="1800" dirty="0">
              <a:latin typeface="+mj-lt"/>
            </a:endParaRPr>
          </a:p>
          <a:p>
            <a:pPr marL="285750" indent="-285750">
              <a:buFont typeface="Arial" panose="020B0604020202020204" pitchFamily="34" charset="0"/>
              <a:buChar char="•"/>
            </a:pPr>
            <a:r>
              <a:rPr lang="es-ES" sz="1800" dirty="0">
                <a:latin typeface="+mj-lt"/>
              </a:rPr>
              <a:t>Los requisitos para capacitar a los empleados sobre los peligros de los productos químicos</a:t>
            </a:r>
          </a:p>
          <a:p>
            <a:pPr marL="285750" indent="-285750">
              <a:buFont typeface="Arial" panose="020B0604020202020204" pitchFamily="34" charset="0"/>
              <a:buChar char="•"/>
            </a:pPr>
            <a:r>
              <a:rPr lang="es-ES" sz="1800" dirty="0">
                <a:latin typeface="+mj-lt"/>
              </a:rPr>
              <a:t>Los temas que la capacitación debe cubrir</a:t>
            </a:r>
          </a:p>
          <a:p>
            <a:pPr marL="285750" indent="-285750">
              <a:buFont typeface="Arial" panose="020B0604020202020204" pitchFamily="34" charset="0"/>
              <a:buChar char="•"/>
            </a:pPr>
            <a:r>
              <a:rPr lang="es-ES" sz="1800" dirty="0">
                <a:latin typeface="+mj-lt"/>
              </a:rPr>
              <a:t>Quién puede dictar la capacitación</a:t>
            </a:r>
          </a:p>
          <a:p>
            <a:endParaRPr lang="es-ES" sz="1800" dirty="0">
              <a:latin typeface="+mj-lt"/>
            </a:endParaRPr>
          </a:p>
          <a:p>
            <a:r>
              <a:rPr lang="es-ES" sz="1800" dirty="0">
                <a:latin typeface="+mj-lt"/>
              </a:rPr>
              <a:t>Le debería tomar alrededor de 10 minutos completar este módulo.</a:t>
            </a:r>
            <a:endParaRPr sz="14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B7DB424A-1CE5-4FCB-B99C-2E1F0286A0E5}"/>
              </a:ext>
            </a:extLst>
          </p:cNvPr>
          <p:cNvPicPr>
            <a:picLocks noChangeAspect="1"/>
          </p:cNvPicPr>
          <p:nvPr/>
        </p:nvPicPr>
        <p:blipFill>
          <a:blip r:embed="rId3"/>
          <a:stretch>
            <a:fillRect/>
          </a:stretch>
        </p:blipFill>
        <p:spPr>
          <a:xfrm>
            <a:off x="5921101" y="5943835"/>
            <a:ext cx="6274351" cy="892257"/>
          </a:xfrm>
          <a:prstGeom prst="rect">
            <a:avLst/>
          </a:prstGeom>
        </p:spPr>
      </p:pic>
      <p:pic>
        <p:nvPicPr>
          <p:cNvPr id="11" name="Picture 10">
            <a:extLst>
              <a:ext uri="{FF2B5EF4-FFF2-40B4-BE49-F238E27FC236}">
                <a16:creationId xmlns:a16="http://schemas.microsoft.com/office/drawing/2014/main" id="{8479048A-5743-4DF4-B0F5-EAA824444E38}"/>
              </a:ext>
            </a:extLst>
          </p:cNvPr>
          <p:cNvPicPr>
            <a:picLocks noChangeAspect="1"/>
          </p:cNvPicPr>
          <p:nvPr/>
        </p:nvPicPr>
        <p:blipFill>
          <a:blip r:embed="rId4"/>
          <a:stretch>
            <a:fillRect/>
          </a:stretch>
        </p:blipFill>
        <p:spPr>
          <a:xfrm>
            <a:off x="-3339" y="4197"/>
            <a:ext cx="5482491" cy="5889159"/>
          </a:xfrm>
          <a:prstGeom prst="rect">
            <a:avLst/>
          </a:prstGeom>
        </p:spPr>
      </p:pic>
      <p:sp>
        <p:nvSpPr>
          <p:cNvPr id="8" name="Google Shape;102;p2">
            <a:extLst>
              <a:ext uri="{FF2B5EF4-FFF2-40B4-BE49-F238E27FC236}">
                <a16:creationId xmlns:a16="http://schemas.microsoft.com/office/drawing/2014/main" id="{4C116EB1-666D-469C-8624-1BBB57BCB89D}"/>
              </a:ext>
            </a:extLst>
          </p:cNvPr>
          <p:cNvSpPr txBox="1"/>
          <p:nvPr/>
        </p:nvSpPr>
        <p:spPr>
          <a:xfrm>
            <a:off x="85400" y="6001411"/>
            <a:ext cx="6036101" cy="830956"/>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Comunicación</a:t>
            </a:r>
            <a:r>
              <a:rPr lang="en-US" sz="2800" b="1" dirty="0">
                <a:solidFill>
                  <a:schemeClr val="lt1"/>
                </a:solidFill>
                <a:latin typeface="Verdana"/>
                <a:ea typeface="Verdana"/>
                <a:cs typeface="Verdana"/>
                <a:sym typeface="Verdana"/>
              </a:rPr>
              <a:t> de </a:t>
            </a:r>
            <a:r>
              <a:rPr lang="en-US" sz="2800" b="1" dirty="0" err="1">
                <a:solidFill>
                  <a:schemeClr val="lt1"/>
                </a:solidFill>
                <a:latin typeface="Verdana"/>
                <a:ea typeface="Verdana"/>
                <a:cs typeface="Verdana"/>
                <a:sym typeface="Verdana"/>
              </a:rPr>
              <a:t>riesgos</a:t>
            </a:r>
            <a:r>
              <a:rPr lang="en-US" sz="2800" b="1" dirty="0">
                <a:solidFill>
                  <a:schemeClr val="lt1"/>
                </a:solidFill>
                <a:latin typeface="Verdana"/>
                <a:ea typeface="Verdana"/>
                <a:cs typeface="Verdana"/>
                <a:sym typeface="Verdana"/>
              </a:rPr>
              <a:t>: </a:t>
            </a:r>
            <a:r>
              <a:rPr lang="es-ES" sz="2000" b="1" i="1" dirty="0">
                <a:solidFill>
                  <a:schemeClr val="lt1"/>
                </a:solidFill>
                <a:latin typeface="Verdana"/>
                <a:ea typeface="Verdana"/>
                <a:cs typeface="Verdana"/>
                <a:sym typeface="Verdana"/>
              </a:rPr>
              <a:t>capacitación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7853650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8720</TotalTime>
  <Words>12469</Words>
  <Application>Microsoft Macintosh PowerPoint</Application>
  <PresentationFormat>Widescreen</PresentationFormat>
  <Paragraphs>1471</Paragraphs>
  <Slides>140</Slides>
  <Notes>140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140</vt:i4>
      </vt:variant>
    </vt:vector>
  </HeadingPairs>
  <TitlesOfParts>
    <vt:vector size="147" baseType="lpstr">
      <vt:lpstr>Arial</vt:lpstr>
      <vt:lpstr>Arial Narrow</vt:lpstr>
      <vt:lpstr>Calibri</vt:lpstr>
      <vt:lpstr>Helvetica Neue</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RODRIGUEZ Ricardo V * DCBS</cp:lastModifiedBy>
  <cp:revision>397</cp:revision>
  <dcterms:created xsi:type="dcterms:W3CDTF">2018-12-06T15:15:36Z</dcterms:created>
  <dcterms:modified xsi:type="dcterms:W3CDTF">2023-11-29T23:11:45Z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2023-11-29T20:41:22Z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f3f87a7c-9afa-4645-addc-78b68d628fd0</vt:lpwstr>
  </property>
  <property fmtid="{D5CDD505-2E9C-101B-9397-08002B2CF9AE}" pid="8" name="MSIP_Label_09b73270-2993-4076-be47-9c78f42a1e84_ContentBits">
    <vt:lpwstr>0</vt:lpwstr>
  </property>
</Properties>
</file>