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34"/>
  </p:notesMasterIdLst>
  <p:sldIdLst>
    <p:sldId id="256" r:id="rId2"/>
    <p:sldId id="257" r:id="rId3"/>
    <p:sldId id="390" r:id="rId4"/>
    <p:sldId id="391" r:id="rId5"/>
    <p:sldId id="392" r:id="rId6"/>
    <p:sldId id="393" r:id="rId7"/>
    <p:sldId id="394" r:id="rId8"/>
    <p:sldId id="395" r:id="rId9"/>
    <p:sldId id="396" r:id="rId10"/>
    <p:sldId id="397" r:id="rId11"/>
    <p:sldId id="398" r:id="rId12"/>
    <p:sldId id="399" r:id="rId13"/>
    <p:sldId id="400" r:id="rId14"/>
    <p:sldId id="401" r:id="rId15"/>
    <p:sldId id="402" r:id="rId16"/>
    <p:sldId id="403" r:id="rId17"/>
    <p:sldId id="404" r:id="rId18"/>
    <p:sldId id="405" r:id="rId19"/>
    <p:sldId id="406" r:id="rId20"/>
    <p:sldId id="407" r:id="rId21"/>
    <p:sldId id="408" r:id="rId22"/>
    <p:sldId id="409" r:id="rId23"/>
    <p:sldId id="410" r:id="rId24"/>
    <p:sldId id="411" r:id="rId25"/>
    <p:sldId id="412" r:id="rId26"/>
    <p:sldId id="413" r:id="rId27"/>
    <p:sldId id="319" r:id="rId28"/>
    <p:sldId id="323" r:id="rId29"/>
    <p:sldId id="414" r:id="rId30"/>
    <p:sldId id="415" r:id="rId31"/>
    <p:sldId id="416" r:id="rId32"/>
    <p:sldId id="418" r:id="rId33"/>
    <p:sldId id="419" r:id="rId34"/>
    <p:sldId id="420" r:id="rId35"/>
    <p:sldId id="421" r:id="rId36"/>
    <p:sldId id="423" r:id="rId37"/>
    <p:sldId id="424" r:id="rId38"/>
    <p:sldId id="425" r:id="rId39"/>
    <p:sldId id="426" r:id="rId40"/>
    <p:sldId id="427" r:id="rId41"/>
    <p:sldId id="428" r:id="rId42"/>
    <p:sldId id="429" r:id="rId43"/>
    <p:sldId id="430" r:id="rId44"/>
    <p:sldId id="431" r:id="rId45"/>
    <p:sldId id="432" r:id="rId46"/>
    <p:sldId id="322" r:id="rId47"/>
    <p:sldId id="324" r:id="rId48"/>
    <p:sldId id="433" r:id="rId49"/>
    <p:sldId id="434" r:id="rId50"/>
    <p:sldId id="435" r:id="rId51"/>
    <p:sldId id="436" r:id="rId52"/>
    <p:sldId id="437" r:id="rId53"/>
    <p:sldId id="438" r:id="rId54"/>
    <p:sldId id="439" r:id="rId55"/>
    <p:sldId id="440" r:id="rId56"/>
    <p:sldId id="441" r:id="rId57"/>
    <p:sldId id="442" r:id="rId58"/>
    <p:sldId id="443" r:id="rId59"/>
    <p:sldId id="444" r:id="rId60"/>
    <p:sldId id="445" r:id="rId61"/>
    <p:sldId id="321" r:id="rId62"/>
    <p:sldId id="325" r:id="rId63"/>
    <p:sldId id="447" r:id="rId64"/>
    <p:sldId id="446" r:id="rId65"/>
    <p:sldId id="448" r:id="rId66"/>
    <p:sldId id="449" r:id="rId67"/>
    <p:sldId id="450" r:id="rId68"/>
    <p:sldId id="452" r:id="rId69"/>
    <p:sldId id="451" r:id="rId70"/>
    <p:sldId id="453" r:id="rId71"/>
    <p:sldId id="454" r:id="rId72"/>
    <p:sldId id="455" r:id="rId73"/>
    <p:sldId id="456" r:id="rId74"/>
    <p:sldId id="457" r:id="rId75"/>
    <p:sldId id="458" r:id="rId76"/>
    <p:sldId id="460" r:id="rId77"/>
    <p:sldId id="459" r:id="rId78"/>
    <p:sldId id="461" r:id="rId79"/>
    <p:sldId id="462" r:id="rId80"/>
    <p:sldId id="320" r:id="rId81"/>
    <p:sldId id="386" r:id="rId82"/>
    <p:sldId id="466" r:id="rId83"/>
    <p:sldId id="467" r:id="rId84"/>
    <p:sldId id="468" r:id="rId85"/>
    <p:sldId id="469" r:id="rId86"/>
    <p:sldId id="470" r:id="rId87"/>
    <p:sldId id="471" r:id="rId88"/>
    <p:sldId id="472" r:id="rId89"/>
    <p:sldId id="473" r:id="rId90"/>
    <p:sldId id="474" r:id="rId91"/>
    <p:sldId id="475" r:id="rId92"/>
    <p:sldId id="385" r:id="rId93"/>
    <p:sldId id="389" r:id="rId94"/>
    <p:sldId id="476" r:id="rId95"/>
    <p:sldId id="478" r:id="rId96"/>
    <p:sldId id="477" r:id="rId97"/>
    <p:sldId id="479" r:id="rId98"/>
    <p:sldId id="480" r:id="rId99"/>
    <p:sldId id="481" r:id="rId100"/>
    <p:sldId id="482" r:id="rId101"/>
    <p:sldId id="483" r:id="rId102"/>
    <p:sldId id="484" r:id="rId103"/>
    <p:sldId id="463" r:id="rId104"/>
    <p:sldId id="464" r:id="rId105"/>
    <p:sldId id="485" r:id="rId106"/>
    <p:sldId id="486" r:id="rId107"/>
    <p:sldId id="487" r:id="rId108"/>
    <p:sldId id="488" r:id="rId109"/>
    <p:sldId id="489" r:id="rId110"/>
    <p:sldId id="490" r:id="rId111"/>
    <p:sldId id="491" r:id="rId112"/>
    <p:sldId id="492" r:id="rId113"/>
    <p:sldId id="493" r:id="rId114"/>
    <p:sldId id="494" r:id="rId115"/>
    <p:sldId id="495" r:id="rId116"/>
    <p:sldId id="496" r:id="rId117"/>
    <p:sldId id="502" r:id="rId118"/>
    <p:sldId id="497" r:id="rId119"/>
    <p:sldId id="498" r:id="rId120"/>
    <p:sldId id="499" r:id="rId121"/>
    <p:sldId id="500" r:id="rId122"/>
    <p:sldId id="309" r:id="rId123"/>
    <p:sldId id="501" r:id="rId124"/>
    <p:sldId id="503" r:id="rId125"/>
    <p:sldId id="504" r:id="rId126"/>
    <p:sldId id="505" r:id="rId127"/>
    <p:sldId id="506" r:id="rId128"/>
    <p:sldId id="507" r:id="rId129"/>
    <p:sldId id="314" r:id="rId130"/>
    <p:sldId id="315" r:id="rId131"/>
    <p:sldId id="318" r:id="rId132"/>
    <p:sldId id="316" r:id="rId13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Module 1: Introduction" id="{51B40C84-7F7D-43CB-92E5-266122436CD3}">
          <p14:sldIdLst>
            <p14:sldId id="256"/>
            <p14:sldId id="257"/>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410"/>
            <p14:sldId id="411"/>
            <p14:sldId id="412"/>
            <p14:sldId id="413"/>
          </p14:sldIdLst>
        </p14:section>
        <p14:section name="Module 2: Classifying and Categorizing Chemicals" id="{FD2DFD8E-B188-436F-A181-DAD0C88EEC92}">
          <p14:sldIdLst>
            <p14:sldId id="319"/>
            <p14:sldId id="323"/>
            <p14:sldId id="414"/>
            <p14:sldId id="415"/>
            <p14:sldId id="416"/>
            <p14:sldId id="418"/>
            <p14:sldId id="419"/>
            <p14:sldId id="420"/>
            <p14:sldId id="421"/>
            <p14:sldId id="423"/>
            <p14:sldId id="424"/>
            <p14:sldId id="425"/>
            <p14:sldId id="426"/>
            <p14:sldId id="427"/>
            <p14:sldId id="428"/>
            <p14:sldId id="429"/>
            <p14:sldId id="430"/>
            <p14:sldId id="431"/>
            <p14:sldId id="432"/>
          </p14:sldIdLst>
        </p14:section>
        <p14:section name="Module 3: Pictograms" id="{7E2E7D4D-B123-4125-B91F-47B410685F97}">
          <p14:sldIdLst>
            <p14:sldId id="322"/>
            <p14:sldId id="324"/>
            <p14:sldId id="433"/>
            <p14:sldId id="434"/>
            <p14:sldId id="435"/>
            <p14:sldId id="436"/>
            <p14:sldId id="437"/>
            <p14:sldId id="438"/>
            <p14:sldId id="439"/>
            <p14:sldId id="440"/>
            <p14:sldId id="441"/>
            <p14:sldId id="442"/>
            <p14:sldId id="443"/>
            <p14:sldId id="444"/>
            <p14:sldId id="445"/>
          </p14:sldIdLst>
        </p14:section>
        <p14:section name="Module 4: Labels" id="{43B3E2D3-688D-420D-AFC6-341795A2E002}">
          <p14:sldIdLst>
            <p14:sldId id="321"/>
            <p14:sldId id="325"/>
            <p14:sldId id="447"/>
            <p14:sldId id="446"/>
            <p14:sldId id="448"/>
            <p14:sldId id="449"/>
            <p14:sldId id="450"/>
            <p14:sldId id="452"/>
            <p14:sldId id="451"/>
            <p14:sldId id="453"/>
            <p14:sldId id="454"/>
            <p14:sldId id="455"/>
            <p14:sldId id="456"/>
            <p14:sldId id="457"/>
            <p14:sldId id="458"/>
            <p14:sldId id="460"/>
            <p14:sldId id="459"/>
            <p14:sldId id="461"/>
            <p14:sldId id="462"/>
          </p14:sldIdLst>
        </p14:section>
        <p14:section name="Module 5: Controlling Hazards" id="{88FCE9AF-C2F5-434C-AB56-247C45C753F6}">
          <p14:sldIdLst>
            <p14:sldId id="320"/>
            <p14:sldId id="386"/>
            <p14:sldId id="466"/>
            <p14:sldId id="467"/>
            <p14:sldId id="468"/>
            <p14:sldId id="469"/>
            <p14:sldId id="470"/>
            <p14:sldId id="471"/>
            <p14:sldId id="472"/>
            <p14:sldId id="473"/>
            <p14:sldId id="474"/>
            <p14:sldId id="475"/>
          </p14:sldIdLst>
        </p14:section>
        <p14:section name="Module 6: Training" id="{D08C602E-4756-46CD-9E5A-26A681D33CD1}">
          <p14:sldIdLst>
            <p14:sldId id="385"/>
            <p14:sldId id="389"/>
            <p14:sldId id="476"/>
            <p14:sldId id="478"/>
            <p14:sldId id="477"/>
            <p14:sldId id="479"/>
            <p14:sldId id="480"/>
            <p14:sldId id="481"/>
            <p14:sldId id="482"/>
            <p14:sldId id="483"/>
            <p14:sldId id="484"/>
          </p14:sldIdLst>
        </p14:section>
        <p14:section name="Module 7: Written Program" id="{3E10933D-5E51-4361-A994-EDEE8155281F}">
          <p14:sldIdLst>
            <p14:sldId id="463"/>
            <p14:sldId id="464"/>
            <p14:sldId id="485"/>
            <p14:sldId id="486"/>
            <p14:sldId id="487"/>
            <p14:sldId id="488"/>
            <p14:sldId id="489"/>
            <p14:sldId id="490"/>
            <p14:sldId id="491"/>
            <p14:sldId id="492"/>
            <p14:sldId id="493"/>
            <p14:sldId id="494"/>
            <p14:sldId id="495"/>
            <p14:sldId id="496"/>
            <p14:sldId id="502"/>
            <p14:sldId id="497"/>
            <p14:sldId id="498"/>
            <p14:sldId id="499"/>
            <p14:sldId id="500"/>
            <p14:sldId id="309"/>
            <p14:sldId id="501"/>
            <p14:sldId id="503"/>
            <p14:sldId id="504"/>
            <p14:sldId id="505"/>
            <p14:sldId id="506"/>
            <p14:sldId id="507"/>
            <p14:sldId id="314"/>
            <p14:sldId id="315"/>
            <p14:sldId id="318"/>
            <p14:sldId id="31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3" roundtripDataSignature="AMtx7mhcinHJO4xHeFPu+6163RVrGzjWu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F13FCF"/>
    <a:srgbClr val="F9973C"/>
    <a:srgbClr val="FFA44E"/>
    <a:srgbClr val="08523C"/>
    <a:srgbClr val="F9EBDF"/>
    <a:srgbClr val="D2572A"/>
    <a:srgbClr val="AB9E3E"/>
    <a:srgbClr val="5F557D"/>
    <a:srgbClr val="3326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3500" autoAdjust="0"/>
  </p:normalViewPr>
  <p:slideViewPr>
    <p:cSldViewPr snapToGrid="0">
      <p:cViewPr varScale="1">
        <p:scale>
          <a:sx n="81" d="100"/>
          <a:sy n="81" d="100"/>
        </p:scale>
        <p:origin x="102" y="25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43"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92149097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a:p>
        </p:txBody>
      </p:sp>
    </p:spTree>
    <p:extLst>
      <p:ext uri="{BB962C8B-B14F-4D97-AF65-F5344CB8AC3E}">
        <p14:creationId xmlns:p14="http://schemas.microsoft.com/office/powerpoint/2010/main" val="11998087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extLst>
      <p:ext uri="{BB962C8B-B14F-4D97-AF65-F5344CB8AC3E}">
        <p14:creationId xmlns:p14="http://schemas.microsoft.com/office/powerpoint/2010/main" val="26289646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extLst>
      <p:ext uri="{BB962C8B-B14F-4D97-AF65-F5344CB8AC3E}">
        <p14:creationId xmlns:p14="http://schemas.microsoft.com/office/powerpoint/2010/main" val="2476211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103</a:t>
            </a:fld>
            <a:endParaRPr/>
          </a:p>
        </p:txBody>
      </p:sp>
    </p:spTree>
    <p:extLst>
      <p:ext uri="{BB962C8B-B14F-4D97-AF65-F5344CB8AC3E}">
        <p14:creationId xmlns:p14="http://schemas.microsoft.com/office/powerpoint/2010/main" val="202018534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extLst>
      <p:ext uri="{BB962C8B-B14F-4D97-AF65-F5344CB8AC3E}">
        <p14:creationId xmlns:p14="http://schemas.microsoft.com/office/powerpoint/2010/main" val="202645652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a:p>
        </p:txBody>
      </p:sp>
    </p:spTree>
    <p:extLst>
      <p:ext uri="{BB962C8B-B14F-4D97-AF65-F5344CB8AC3E}">
        <p14:creationId xmlns:p14="http://schemas.microsoft.com/office/powerpoint/2010/main" val="411321258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106</a:t>
            </a:fld>
            <a:endParaRPr/>
          </a:p>
        </p:txBody>
      </p:sp>
    </p:spTree>
    <p:extLst>
      <p:ext uri="{BB962C8B-B14F-4D97-AF65-F5344CB8AC3E}">
        <p14:creationId xmlns:p14="http://schemas.microsoft.com/office/powerpoint/2010/main" val="421785588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107</a:t>
            </a:fld>
            <a:endParaRPr/>
          </a:p>
        </p:txBody>
      </p:sp>
    </p:spTree>
    <p:extLst>
      <p:ext uri="{BB962C8B-B14F-4D97-AF65-F5344CB8AC3E}">
        <p14:creationId xmlns:p14="http://schemas.microsoft.com/office/powerpoint/2010/main" val="306836323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108</a:t>
            </a:fld>
            <a:endParaRPr/>
          </a:p>
        </p:txBody>
      </p:sp>
    </p:spTree>
    <p:extLst>
      <p:ext uri="{BB962C8B-B14F-4D97-AF65-F5344CB8AC3E}">
        <p14:creationId xmlns:p14="http://schemas.microsoft.com/office/powerpoint/2010/main" val="207481237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109</a:t>
            </a:fld>
            <a:endParaRPr/>
          </a:p>
        </p:txBody>
      </p:sp>
    </p:spTree>
    <p:extLst>
      <p:ext uri="{BB962C8B-B14F-4D97-AF65-F5344CB8AC3E}">
        <p14:creationId xmlns:p14="http://schemas.microsoft.com/office/powerpoint/2010/main" val="2930318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21793649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110</a:t>
            </a:fld>
            <a:endParaRPr/>
          </a:p>
        </p:txBody>
      </p:sp>
    </p:spTree>
    <p:extLst>
      <p:ext uri="{BB962C8B-B14F-4D97-AF65-F5344CB8AC3E}">
        <p14:creationId xmlns:p14="http://schemas.microsoft.com/office/powerpoint/2010/main" val="54497867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111</a:t>
            </a:fld>
            <a:endParaRPr/>
          </a:p>
        </p:txBody>
      </p:sp>
    </p:spTree>
    <p:extLst>
      <p:ext uri="{BB962C8B-B14F-4D97-AF65-F5344CB8AC3E}">
        <p14:creationId xmlns:p14="http://schemas.microsoft.com/office/powerpoint/2010/main" val="413932732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112</a:t>
            </a:fld>
            <a:endParaRPr/>
          </a:p>
        </p:txBody>
      </p:sp>
    </p:spTree>
    <p:extLst>
      <p:ext uri="{BB962C8B-B14F-4D97-AF65-F5344CB8AC3E}">
        <p14:creationId xmlns:p14="http://schemas.microsoft.com/office/powerpoint/2010/main" val="297337189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113</a:t>
            </a:fld>
            <a:endParaRPr/>
          </a:p>
        </p:txBody>
      </p:sp>
    </p:spTree>
    <p:extLst>
      <p:ext uri="{BB962C8B-B14F-4D97-AF65-F5344CB8AC3E}">
        <p14:creationId xmlns:p14="http://schemas.microsoft.com/office/powerpoint/2010/main" val="385476112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114</a:t>
            </a:fld>
            <a:endParaRPr/>
          </a:p>
        </p:txBody>
      </p:sp>
    </p:spTree>
    <p:extLst>
      <p:ext uri="{BB962C8B-B14F-4D97-AF65-F5344CB8AC3E}">
        <p14:creationId xmlns:p14="http://schemas.microsoft.com/office/powerpoint/2010/main" val="217514886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115</a:t>
            </a:fld>
            <a:endParaRPr/>
          </a:p>
        </p:txBody>
      </p:sp>
    </p:spTree>
    <p:extLst>
      <p:ext uri="{BB962C8B-B14F-4D97-AF65-F5344CB8AC3E}">
        <p14:creationId xmlns:p14="http://schemas.microsoft.com/office/powerpoint/2010/main" val="62145007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116</a:t>
            </a:fld>
            <a:endParaRPr/>
          </a:p>
        </p:txBody>
      </p:sp>
    </p:spTree>
    <p:extLst>
      <p:ext uri="{BB962C8B-B14F-4D97-AF65-F5344CB8AC3E}">
        <p14:creationId xmlns:p14="http://schemas.microsoft.com/office/powerpoint/2010/main" val="140827790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117</a:t>
            </a:fld>
            <a:endParaRPr/>
          </a:p>
        </p:txBody>
      </p:sp>
    </p:spTree>
    <p:extLst>
      <p:ext uri="{BB962C8B-B14F-4D97-AF65-F5344CB8AC3E}">
        <p14:creationId xmlns:p14="http://schemas.microsoft.com/office/powerpoint/2010/main" val="318410376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118</a:t>
            </a:fld>
            <a:endParaRPr/>
          </a:p>
        </p:txBody>
      </p:sp>
    </p:spTree>
    <p:extLst>
      <p:ext uri="{BB962C8B-B14F-4D97-AF65-F5344CB8AC3E}">
        <p14:creationId xmlns:p14="http://schemas.microsoft.com/office/powerpoint/2010/main" val="294056616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119</a:t>
            </a:fld>
            <a:endParaRPr/>
          </a:p>
        </p:txBody>
      </p:sp>
    </p:spTree>
    <p:extLst>
      <p:ext uri="{BB962C8B-B14F-4D97-AF65-F5344CB8AC3E}">
        <p14:creationId xmlns:p14="http://schemas.microsoft.com/office/powerpoint/2010/main" val="3392894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92432510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120</a:t>
            </a:fld>
            <a:endParaRPr/>
          </a:p>
        </p:txBody>
      </p:sp>
    </p:spTree>
    <p:extLst>
      <p:ext uri="{BB962C8B-B14F-4D97-AF65-F5344CB8AC3E}">
        <p14:creationId xmlns:p14="http://schemas.microsoft.com/office/powerpoint/2010/main" val="43725920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121</a:t>
            </a:fld>
            <a:endParaRPr/>
          </a:p>
        </p:txBody>
      </p:sp>
    </p:spTree>
    <p:extLst>
      <p:ext uri="{BB962C8B-B14F-4D97-AF65-F5344CB8AC3E}">
        <p14:creationId xmlns:p14="http://schemas.microsoft.com/office/powerpoint/2010/main" val="46745148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123</a:t>
            </a:fld>
            <a:endParaRPr/>
          </a:p>
        </p:txBody>
      </p:sp>
    </p:spTree>
    <p:extLst>
      <p:ext uri="{BB962C8B-B14F-4D97-AF65-F5344CB8AC3E}">
        <p14:creationId xmlns:p14="http://schemas.microsoft.com/office/powerpoint/2010/main" val="243903572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124</a:t>
            </a:fld>
            <a:endParaRPr/>
          </a:p>
        </p:txBody>
      </p:sp>
    </p:spTree>
    <p:extLst>
      <p:ext uri="{BB962C8B-B14F-4D97-AF65-F5344CB8AC3E}">
        <p14:creationId xmlns:p14="http://schemas.microsoft.com/office/powerpoint/2010/main" val="349281844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125</a:t>
            </a:fld>
            <a:endParaRPr/>
          </a:p>
        </p:txBody>
      </p:sp>
    </p:spTree>
    <p:extLst>
      <p:ext uri="{BB962C8B-B14F-4D97-AF65-F5344CB8AC3E}">
        <p14:creationId xmlns:p14="http://schemas.microsoft.com/office/powerpoint/2010/main" val="423632142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126</a:t>
            </a:fld>
            <a:endParaRPr/>
          </a:p>
        </p:txBody>
      </p:sp>
    </p:spTree>
    <p:extLst>
      <p:ext uri="{BB962C8B-B14F-4D97-AF65-F5344CB8AC3E}">
        <p14:creationId xmlns:p14="http://schemas.microsoft.com/office/powerpoint/2010/main" val="183445086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127</a:t>
            </a:fld>
            <a:endParaRPr/>
          </a:p>
        </p:txBody>
      </p:sp>
    </p:spTree>
    <p:extLst>
      <p:ext uri="{BB962C8B-B14F-4D97-AF65-F5344CB8AC3E}">
        <p14:creationId xmlns:p14="http://schemas.microsoft.com/office/powerpoint/2010/main" val="265059925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128</a:t>
            </a:fld>
            <a:endParaRPr/>
          </a:p>
        </p:txBody>
      </p:sp>
    </p:spTree>
    <p:extLst>
      <p:ext uri="{BB962C8B-B14F-4D97-AF65-F5344CB8AC3E}">
        <p14:creationId xmlns:p14="http://schemas.microsoft.com/office/powerpoint/2010/main" val="273391006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afa52f66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gafa52f666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Answers</a:t>
            </a:r>
            <a:endParaRPr/>
          </a:p>
        </p:txBody>
      </p:sp>
      <p:sp>
        <p:nvSpPr>
          <p:cNvPr id="673" name="Google Shape;673;gafa52f666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253897955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aabb6530b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aabb6530b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84" name="Google Shape;684;gaabb6530b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7" name="Google Shape;71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abb6530b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aabb6530bf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8" name="Google Shape;698;gaabb6530bf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132</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2361956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2852155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4250767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3745919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2596216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928808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2988922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2616997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43961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4209083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1218214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1103680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3671798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1703337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2148540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3302222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24521511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795549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3542382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12711117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277218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41127778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20787190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extLst>
      <p:ext uri="{BB962C8B-B14F-4D97-AF65-F5344CB8AC3E}">
        <p14:creationId xmlns:p14="http://schemas.microsoft.com/office/powerpoint/2010/main" val="4513614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extLst>
      <p:ext uri="{BB962C8B-B14F-4D97-AF65-F5344CB8AC3E}">
        <p14:creationId xmlns:p14="http://schemas.microsoft.com/office/powerpoint/2010/main" val="33183713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20230680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3076389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12810519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22491854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extLst>
      <p:ext uri="{BB962C8B-B14F-4D97-AF65-F5344CB8AC3E}">
        <p14:creationId xmlns:p14="http://schemas.microsoft.com/office/powerpoint/2010/main" val="10270001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extLst>
      <p:ext uri="{BB962C8B-B14F-4D97-AF65-F5344CB8AC3E}">
        <p14:creationId xmlns:p14="http://schemas.microsoft.com/office/powerpoint/2010/main" val="8922338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extLst>
      <p:ext uri="{BB962C8B-B14F-4D97-AF65-F5344CB8AC3E}">
        <p14:creationId xmlns:p14="http://schemas.microsoft.com/office/powerpoint/2010/main" val="32802689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37283004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extLst>
      <p:ext uri="{BB962C8B-B14F-4D97-AF65-F5344CB8AC3E}">
        <p14:creationId xmlns:p14="http://schemas.microsoft.com/office/powerpoint/2010/main" val="20833403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extLst>
      <p:ext uri="{BB962C8B-B14F-4D97-AF65-F5344CB8AC3E}">
        <p14:creationId xmlns:p14="http://schemas.microsoft.com/office/powerpoint/2010/main" val="6985837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extLst>
      <p:ext uri="{BB962C8B-B14F-4D97-AF65-F5344CB8AC3E}">
        <p14:creationId xmlns:p14="http://schemas.microsoft.com/office/powerpoint/2010/main" val="25099312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extLst>
      <p:ext uri="{BB962C8B-B14F-4D97-AF65-F5344CB8AC3E}">
        <p14:creationId xmlns:p14="http://schemas.microsoft.com/office/powerpoint/2010/main" val="42263796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extLst>
      <p:ext uri="{BB962C8B-B14F-4D97-AF65-F5344CB8AC3E}">
        <p14:creationId xmlns:p14="http://schemas.microsoft.com/office/powerpoint/2010/main" val="2636000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39952768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extLst>
      <p:ext uri="{BB962C8B-B14F-4D97-AF65-F5344CB8AC3E}">
        <p14:creationId xmlns:p14="http://schemas.microsoft.com/office/powerpoint/2010/main" val="30721611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extLst>
      <p:ext uri="{BB962C8B-B14F-4D97-AF65-F5344CB8AC3E}">
        <p14:creationId xmlns:p14="http://schemas.microsoft.com/office/powerpoint/2010/main" val="13350485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extLst>
      <p:ext uri="{BB962C8B-B14F-4D97-AF65-F5344CB8AC3E}">
        <p14:creationId xmlns:p14="http://schemas.microsoft.com/office/powerpoint/2010/main" val="3437565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extLst>
      <p:ext uri="{BB962C8B-B14F-4D97-AF65-F5344CB8AC3E}">
        <p14:creationId xmlns:p14="http://schemas.microsoft.com/office/powerpoint/2010/main" val="15062846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extLst>
      <p:ext uri="{BB962C8B-B14F-4D97-AF65-F5344CB8AC3E}">
        <p14:creationId xmlns:p14="http://schemas.microsoft.com/office/powerpoint/2010/main" val="35359816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extLst>
      <p:ext uri="{BB962C8B-B14F-4D97-AF65-F5344CB8AC3E}">
        <p14:creationId xmlns:p14="http://schemas.microsoft.com/office/powerpoint/2010/main" val="8543316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extLst>
      <p:ext uri="{BB962C8B-B14F-4D97-AF65-F5344CB8AC3E}">
        <p14:creationId xmlns:p14="http://schemas.microsoft.com/office/powerpoint/2010/main" val="14462239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extLst>
      <p:ext uri="{BB962C8B-B14F-4D97-AF65-F5344CB8AC3E}">
        <p14:creationId xmlns:p14="http://schemas.microsoft.com/office/powerpoint/2010/main" val="3614399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extLst>
      <p:ext uri="{BB962C8B-B14F-4D97-AF65-F5344CB8AC3E}">
        <p14:creationId xmlns:p14="http://schemas.microsoft.com/office/powerpoint/2010/main" val="15372924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extLst>
      <p:ext uri="{BB962C8B-B14F-4D97-AF65-F5344CB8AC3E}">
        <p14:creationId xmlns:p14="http://schemas.microsoft.com/office/powerpoint/2010/main" val="3078046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16082107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extLst>
      <p:ext uri="{BB962C8B-B14F-4D97-AF65-F5344CB8AC3E}">
        <p14:creationId xmlns:p14="http://schemas.microsoft.com/office/powerpoint/2010/main" val="298687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extLst>
      <p:ext uri="{BB962C8B-B14F-4D97-AF65-F5344CB8AC3E}">
        <p14:creationId xmlns:p14="http://schemas.microsoft.com/office/powerpoint/2010/main" val="13376179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extLst>
      <p:ext uri="{BB962C8B-B14F-4D97-AF65-F5344CB8AC3E}">
        <p14:creationId xmlns:p14="http://schemas.microsoft.com/office/powerpoint/2010/main" val="6241807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extLst>
      <p:ext uri="{BB962C8B-B14F-4D97-AF65-F5344CB8AC3E}">
        <p14:creationId xmlns:p14="http://schemas.microsoft.com/office/powerpoint/2010/main" val="12183843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extLst>
      <p:ext uri="{BB962C8B-B14F-4D97-AF65-F5344CB8AC3E}">
        <p14:creationId xmlns:p14="http://schemas.microsoft.com/office/powerpoint/2010/main" val="29439721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extLst>
      <p:ext uri="{BB962C8B-B14F-4D97-AF65-F5344CB8AC3E}">
        <p14:creationId xmlns:p14="http://schemas.microsoft.com/office/powerpoint/2010/main" val="34069349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extLst>
      <p:ext uri="{BB962C8B-B14F-4D97-AF65-F5344CB8AC3E}">
        <p14:creationId xmlns:p14="http://schemas.microsoft.com/office/powerpoint/2010/main" val="16356615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extLst>
      <p:ext uri="{BB962C8B-B14F-4D97-AF65-F5344CB8AC3E}">
        <p14:creationId xmlns:p14="http://schemas.microsoft.com/office/powerpoint/2010/main" val="6291707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extLst>
      <p:ext uri="{BB962C8B-B14F-4D97-AF65-F5344CB8AC3E}">
        <p14:creationId xmlns:p14="http://schemas.microsoft.com/office/powerpoint/2010/main" val="22267904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extLst>
      <p:ext uri="{BB962C8B-B14F-4D97-AF65-F5344CB8AC3E}">
        <p14:creationId xmlns:p14="http://schemas.microsoft.com/office/powerpoint/2010/main" val="4100886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5609755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extLst>
      <p:ext uri="{BB962C8B-B14F-4D97-AF65-F5344CB8AC3E}">
        <p14:creationId xmlns:p14="http://schemas.microsoft.com/office/powerpoint/2010/main" val="23486272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extLst>
      <p:ext uri="{BB962C8B-B14F-4D97-AF65-F5344CB8AC3E}">
        <p14:creationId xmlns:p14="http://schemas.microsoft.com/office/powerpoint/2010/main" val="20631905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extLst>
      <p:ext uri="{BB962C8B-B14F-4D97-AF65-F5344CB8AC3E}">
        <p14:creationId xmlns:p14="http://schemas.microsoft.com/office/powerpoint/2010/main" val="28401182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extLst>
      <p:ext uri="{BB962C8B-B14F-4D97-AF65-F5344CB8AC3E}">
        <p14:creationId xmlns:p14="http://schemas.microsoft.com/office/powerpoint/2010/main" val="30445880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extLst>
      <p:ext uri="{BB962C8B-B14F-4D97-AF65-F5344CB8AC3E}">
        <p14:creationId xmlns:p14="http://schemas.microsoft.com/office/powerpoint/2010/main" val="28968239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extLst>
      <p:ext uri="{BB962C8B-B14F-4D97-AF65-F5344CB8AC3E}">
        <p14:creationId xmlns:p14="http://schemas.microsoft.com/office/powerpoint/2010/main" val="37921469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extLst>
      <p:ext uri="{BB962C8B-B14F-4D97-AF65-F5344CB8AC3E}">
        <p14:creationId xmlns:p14="http://schemas.microsoft.com/office/powerpoint/2010/main" val="20652260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extLst>
      <p:ext uri="{BB962C8B-B14F-4D97-AF65-F5344CB8AC3E}">
        <p14:creationId xmlns:p14="http://schemas.microsoft.com/office/powerpoint/2010/main" val="2335319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extLst>
      <p:ext uri="{BB962C8B-B14F-4D97-AF65-F5344CB8AC3E}">
        <p14:creationId xmlns:p14="http://schemas.microsoft.com/office/powerpoint/2010/main" val="9530709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extLst>
      <p:ext uri="{BB962C8B-B14F-4D97-AF65-F5344CB8AC3E}">
        <p14:creationId xmlns:p14="http://schemas.microsoft.com/office/powerpoint/2010/main" val="1330959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31941301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extLst>
      <p:ext uri="{BB962C8B-B14F-4D97-AF65-F5344CB8AC3E}">
        <p14:creationId xmlns:p14="http://schemas.microsoft.com/office/powerpoint/2010/main" val="20958466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extLst>
      <p:ext uri="{BB962C8B-B14F-4D97-AF65-F5344CB8AC3E}">
        <p14:creationId xmlns:p14="http://schemas.microsoft.com/office/powerpoint/2010/main" val="19688383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extLst>
      <p:ext uri="{BB962C8B-B14F-4D97-AF65-F5344CB8AC3E}">
        <p14:creationId xmlns:p14="http://schemas.microsoft.com/office/powerpoint/2010/main" val="11063469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extLst>
      <p:ext uri="{BB962C8B-B14F-4D97-AF65-F5344CB8AC3E}">
        <p14:creationId xmlns:p14="http://schemas.microsoft.com/office/powerpoint/2010/main" val="5867690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extLst>
      <p:ext uri="{BB962C8B-B14F-4D97-AF65-F5344CB8AC3E}">
        <p14:creationId xmlns:p14="http://schemas.microsoft.com/office/powerpoint/2010/main" val="21101245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extLst>
      <p:ext uri="{BB962C8B-B14F-4D97-AF65-F5344CB8AC3E}">
        <p14:creationId xmlns:p14="http://schemas.microsoft.com/office/powerpoint/2010/main" val="14724218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extLst>
      <p:ext uri="{BB962C8B-B14F-4D97-AF65-F5344CB8AC3E}">
        <p14:creationId xmlns:p14="http://schemas.microsoft.com/office/powerpoint/2010/main" val="24983047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extLst>
      <p:ext uri="{BB962C8B-B14F-4D97-AF65-F5344CB8AC3E}">
        <p14:creationId xmlns:p14="http://schemas.microsoft.com/office/powerpoint/2010/main" val="14972257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88</a:t>
            </a:fld>
            <a:endParaRPr/>
          </a:p>
        </p:txBody>
      </p:sp>
    </p:spTree>
    <p:extLst>
      <p:ext uri="{BB962C8B-B14F-4D97-AF65-F5344CB8AC3E}">
        <p14:creationId xmlns:p14="http://schemas.microsoft.com/office/powerpoint/2010/main" val="3010826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extLst>
      <p:ext uri="{BB962C8B-B14F-4D97-AF65-F5344CB8AC3E}">
        <p14:creationId xmlns:p14="http://schemas.microsoft.com/office/powerpoint/2010/main" val="764944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34704566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extLst>
      <p:ext uri="{BB962C8B-B14F-4D97-AF65-F5344CB8AC3E}">
        <p14:creationId xmlns:p14="http://schemas.microsoft.com/office/powerpoint/2010/main" val="10724688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extLst>
      <p:ext uri="{BB962C8B-B14F-4D97-AF65-F5344CB8AC3E}">
        <p14:creationId xmlns:p14="http://schemas.microsoft.com/office/powerpoint/2010/main" val="266188322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extLst>
      <p:ext uri="{BB962C8B-B14F-4D97-AF65-F5344CB8AC3E}">
        <p14:creationId xmlns:p14="http://schemas.microsoft.com/office/powerpoint/2010/main" val="406530001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extLst>
      <p:ext uri="{BB962C8B-B14F-4D97-AF65-F5344CB8AC3E}">
        <p14:creationId xmlns:p14="http://schemas.microsoft.com/office/powerpoint/2010/main" val="266946825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extLst>
      <p:ext uri="{BB962C8B-B14F-4D97-AF65-F5344CB8AC3E}">
        <p14:creationId xmlns:p14="http://schemas.microsoft.com/office/powerpoint/2010/main" val="13569859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extLst>
      <p:ext uri="{BB962C8B-B14F-4D97-AF65-F5344CB8AC3E}">
        <p14:creationId xmlns:p14="http://schemas.microsoft.com/office/powerpoint/2010/main" val="12647462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extLst>
      <p:ext uri="{BB962C8B-B14F-4D97-AF65-F5344CB8AC3E}">
        <p14:creationId xmlns:p14="http://schemas.microsoft.com/office/powerpoint/2010/main" val="323990194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extLst>
      <p:ext uri="{BB962C8B-B14F-4D97-AF65-F5344CB8AC3E}">
        <p14:creationId xmlns:p14="http://schemas.microsoft.com/office/powerpoint/2010/main" val="142039123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a:p>
        </p:txBody>
      </p:sp>
    </p:spTree>
    <p:extLst>
      <p:ext uri="{BB962C8B-B14F-4D97-AF65-F5344CB8AC3E}">
        <p14:creationId xmlns:p14="http://schemas.microsoft.com/office/powerpoint/2010/main" val="190701082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a:p>
        </p:txBody>
      </p:sp>
    </p:spTree>
    <p:extLst>
      <p:ext uri="{BB962C8B-B14F-4D97-AF65-F5344CB8AC3E}">
        <p14:creationId xmlns:p14="http://schemas.microsoft.com/office/powerpoint/2010/main" val="789539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alpha val="50000"/>
          </a:srgbClr>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10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102.xml.rels><?xml version="1.0" encoding="UTF-8" standalone="yes"?>
<Relationships xmlns="http://schemas.openxmlformats.org/package/2006/relationships"><Relationship Id="rId3" Type="http://schemas.openxmlformats.org/officeDocument/2006/relationships/hyperlink" Target="https://osha.oregon.gov/OSHAPubs/pubform/hazcom-training-record-example-english.pdf" TargetMode="External"/><Relationship Id="rId2" Type="http://schemas.openxmlformats.org/officeDocument/2006/relationships/notesSlide" Target="../notesSlides/notesSlide102.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64.png"/><Relationship Id="rId4" Type="http://schemas.openxmlformats.org/officeDocument/2006/relationships/hyperlink" Target="https://osha.oregon.gov/OSHAPubs/pubform/hazcom-training-record-example-spanish.pdf"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10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10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10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10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10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1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1.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1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2.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2.png"/></Relationships>
</file>

<file path=ppt/slides/_rels/slide1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1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1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6.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1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7.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1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8.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119.xml.rels><?xml version="1.0" encoding="UTF-8" standalone="yes"?>
<Relationships xmlns="http://schemas.openxmlformats.org/package/2006/relationships"><Relationship Id="rId3" Type="http://schemas.openxmlformats.org/officeDocument/2006/relationships/hyperlink" Target="https://osha.oregon.gov/OSHARules/div2/div2Z-1200-haz-com.pdf" TargetMode="External"/><Relationship Id="rId2" Type="http://schemas.openxmlformats.org/officeDocument/2006/relationships/notesSlide" Target="../notesSlides/notesSlide119.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0.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121.xml.rels><?xml version="1.0" encoding="UTF-8" standalone="yes"?>
<Relationships xmlns="http://schemas.openxmlformats.org/package/2006/relationships"><Relationship Id="rId3" Type="http://schemas.openxmlformats.org/officeDocument/2006/relationships/hyperlink" Target="https://osha.oregon.gov/OSHAPubs/pubform/hazcom-plan-example-english.pdf" TargetMode="External"/><Relationship Id="rId7" Type="http://schemas.openxmlformats.org/officeDocument/2006/relationships/image" Target="../media/image69.png"/><Relationship Id="rId2" Type="http://schemas.openxmlformats.org/officeDocument/2006/relationships/notesSlide" Target="../notesSlides/notesSlide121.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hyperlink" Target="https://osha.oregon.gov/pubs/Pages/index.aspx" TargetMode="External"/><Relationship Id="rId4" Type="http://schemas.openxmlformats.org/officeDocument/2006/relationships/hyperlink" Target="https://osha.oregon.gov/OSHAPubs/pubform/hazcom-plan-example-spanish.pdf"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0.xml.rels><?xml version="1.0" encoding="UTF-8" standalone="yes"?>
<Relationships xmlns="http://schemas.openxmlformats.org/package/2006/relationships"><Relationship Id="rId8" Type="http://schemas.openxmlformats.org/officeDocument/2006/relationships/hyperlink" Target="https://osha.oregon.gov/workers/Pages/index.aspx" TargetMode="External"/><Relationship Id="rId3" Type="http://schemas.openxmlformats.org/officeDocument/2006/relationships/hyperlink" Target="https://osha.oregon.gov/Pages/az-index.aspx" TargetMode="External"/><Relationship Id="rId7" Type="http://schemas.openxmlformats.org/officeDocument/2006/relationships/hyperlink" Target="https://osha.oregon.gov/edu/courses/Pages/default.aspx" TargetMode="External"/><Relationship Id="rId2" Type="http://schemas.openxmlformats.org/officeDocument/2006/relationships/notesSlide" Target="../notesSlides/notesSlide130.xml"/><Relationship Id="rId1" Type="http://schemas.openxmlformats.org/officeDocument/2006/relationships/slideLayout" Target="../slideLayouts/slideLayout1.xml"/><Relationship Id="rId6" Type="http://schemas.openxmlformats.org/officeDocument/2006/relationships/hyperlink" Target="https://osha.oregon.gov/Pages/topics/hazard-communication.aspx" TargetMode="External"/><Relationship Id="rId5" Type="http://schemas.openxmlformats.org/officeDocument/2006/relationships/image" Target="../media/image79.png"/><Relationship Id="rId4" Type="http://schemas.openxmlformats.org/officeDocument/2006/relationships/hyperlink" Target="https://osha.oregon.gov/consult/Pages/index.aspx" TargetMode="External"/><Relationship Id="rId9" Type="http://schemas.openxmlformats.org/officeDocument/2006/relationships/image" Target="../media/image72.png"/></Relationships>
</file>

<file path=ppt/slides/_rels/slide1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1.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1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2.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hyperlink" Target="https://www.cbs.state.or.us/osha/pubed/courses/hazard-communication/resources/hazcom-does-not-apply-to.pdf"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hyperlink" Target="https://osha.oregon.gov/OSHAPubs/factsheets/fs50.pdf" TargetMode="External"/><Relationship Id="rId4" Type="http://schemas.openxmlformats.org/officeDocument/2006/relationships/hyperlink" Target="https://osha.oregon.gov/OSHARules/div2/div2Z-1200-haz-com.pdf#page=25"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hyperlink" Target="https://osha.oregon.gov/OSHARules/div2/div2Z-1200-haz-com.pdf#page=101" TargetMode="External"/><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78.xml.rels><?xml version="1.0" encoding="UTF-8" standalone="yes"?>
<Relationships xmlns="http://schemas.openxmlformats.org/package/2006/relationships"><Relationship Id="rId3" Type="http://schemas.openxmlformats.org/officeDocument/2006/relationships/hyperlink" Target="http://www.nfpa.org/704" TargetMode="External"/><Relationship Id="rId2" Type="http://schemas.openxmlformats.org/officeDocument/2006/relationships/notesSlide" Target="../notesSlides/notesSlide78.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43.png"/></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8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8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8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8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91.xml.rels><?xml version="1.0" encoding="UTF-8" standalone="yes"?>
<Relationships xmlns="http://schemas.openxmlformats.org/package/2006/relationships"><Relationship Id="rId3" Type="http://schemas.openxmlformats.org/officeDocument/2006/relationships/hyperlink" Target="https://osha.oregon.gov/OSHARules/div2/div2Z-1200-haz-com.pdf" TargetMode="External"/><Relationship Id="rId2" Type="http://schemas.openxmlformats.org/officeDocument/2006/relationships/notesSlide" Target="../notesSlides/notesSlide91.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0.png"/></Relationships>
</file>

<file path=ppt/slides/_rels/slide9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9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95.xml.rels><?xml version="1.0" encoding="UTF-8" standalone="yes"?>
<Relationships xmlns="http://schemas.openxmlformats.org/package/2006/relationships"><Relationship Id="rId3" Type="http://schemas.openxmlformats.org/officeDocument/2006/relationships/hyperlink" Target="http://osha.oregon.gov/OSHARules/div2/div2Z-1200-haz-com.pdf" TargetMode="External"/><Relationship Id="rId2" Type="http://schemas.openxmlformats.org/officeDocument/2006/relationships/notesSlide" Target="../notesSlides/notesSlide95.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4.png"/></Relationships>
</file>

<file path=ppt/slides/_rels/slide9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9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9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8.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9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a:spLocks noGrp="1"/>
          </p:cNvSpPr>
          <p:nvPr>
            <p:ph type="title" idx="4294967295"/>
          </p:nvPr>
        </p:nvSpPr>
        <p:spPr>
          <a:xfrm>
            <a:off x="-22209" y="2799876"/>
            <a:ext cx="12214209" cy="70788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chemeClr val="lt1"/>
                </a:solidFill>
                <a:effectLst/>
                <a:uLnTx/>
                <a:uFillTx/>
                <a:latin typeface="Verdana"/>
                <a:ea typeface="Verdana"/>
                <a:cs typeface="Verdana"/>
                <a:sym typeface="Verdana"/>
              </a:rPr>
              <a:t>HAZARD COMMUNICATION</a:t>
            </a:r>
          </a:p>
        </p:txBody>
      </p:sp>
      <p:sp>
        <p:nvSpPr>
          <p:cNvPr id="94" name="Google Shape;94;p1"/>
          <p:cNvSpPr txBox="1"/>
          <p:nvPr/>
        </p:nvSpPr>
        <p:spPr>
          <a:xfrm>
            <a:off x="-1" y="3569317"/>
            <a:ext cx="12169791"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000" b="1" i="0" u="none" strike="noStrike" cap="none" dirty="0">
                <a:solidFill>
                  <a:schemeClr val="lt1"/>
                </a:solidFill>
                <a:latin typeface="Verdana"/>
                <a:ea typeface="Verdana"/>
                <a:cs typeface="Verdana"/>
                <a:sym typeface="Verdana"/>
              </a:rPr>
              <a:t>Module 1: </a:t>
            </a:r>
            <a:r>
              <a:rPr lang="en-US" sz="4000" b="1" i="1" u="none" strike="noStrike" cap="none" dirty="0">
                <a:solidFill>
                  <a:schemeClr val="lt1"/>
                </a:solidFill>
                <a:latin typeface="Verdana"/>
                <a:ea typeface="Verdana"/>
                <a:cs typeface="Verdana"/>
                <a:sym typeface="Verdana"/>
              </a:rPr>
              <a:t>Introduction</a:t>
            </a:r>
            <a:endParaRPr sz="1200" b="0" i="0" u="none" strike="noStrike" cap="none" dirty="0">
              <a:solidFill>
                <a:srgbClr val="000000"/>
              </a:solidFill>
              <a:latin typeface="Arial"/>
              <a:ea typeface="Arial"/>
              <a:cs typeface="Arial"/>
              <a:sym typeface="Arial"/>
            </a:endParaRPr>
          </a:p>
        </p:txBody>
      </p:sp>
      <p:sp>
        <p:nvSpPr>
          <p:cNvPr id="8" name="Google Shape;92;p1">
            <a:extLst>
              <a:ext uri="{FF2B5EF4-FFF2-40B4-BE49-F238E27FC236}">
                <a16:creationId xmlns:a16="http://schemas.microsoft.com/office/drawing/2014/main" id="{0DDB95E3-4C5A-46BC-9A1B-EA19B1C94235}"/>
              </a:ext>
            </a:extLst>
          </p:cNvPr>
          <p:cNvSpPr/>
          <p:nvPr/>
        </p:nvSpPr>
        <p:spPr>
          <a:xfrm>
            <a:off x="992195" y="5689600"/>
            <a:ext cx="10185400" cy="1168398"/>
          </a:xfrm>
          <a:prstGeom prst="rect">
            <a:avLst/>
          </a:prstGeom>
          <a:solidFill>
            <a:schemeClr val="tx1">
              <a:lumMod val="75000"/>
              <a:lumOff val="25000"/>
            </a:schemeClr>
          </a:solidFill>
          <a:ln>
            <a:solidFill>
              <a:srgbClr val="AB9E3E"/>
            </a:solidFill>
          </a:ln>
        </p:spPr>
        <p:txBody>
          <a:bodyPr spcFirstLastPara="1" wrap="square" lIns="91425" tIns="45700" rIns="91425" bIns="45700" anchor="ctr" anchorCtr="0">
            <a:noAutofit/>
          </a:bodyPr>
          <a:lstStyle/>
          <a:p>
            <a:pPr lvl="0" algn="ctr">
              <a:buSzPts val="1800"/>
            </a:pPr>
            <a:r>
              <a:rPr lang="en-US" sz="2000" b="0" i="0" u="none" strike="noStrike" cap="none" dirty="0">
                <a:solidFill>
                  <a:schemeClr val="lt1"/>
                </a:solidFill>
                <a:latin typeface="Calibri"/>
                <a:ea typeface="Calibri"/>
                <a:cs typeface="Calibri"/>
                <a:sym typeface="Calibri"/>
              </a:rPr>
              <a:t>Please note: If the online course contains videos, the video </a:t>
            </a:r>
            <a:r>
              <a:rPr lang="en-US" sz="2000" b="0" i="1" u="none" strike="noStrike" cap="none" dirty="0">
                <a:solidFill>
                  <a:schemeClr val="lt1"/>
                </a:solidFill>
                <a:latin typeface="Calibri"/>
                <a:ea typeface="Calibri"/>
                <a:cs typeface="Calibri"/>
                <a:sym typeface="Calibri"/>
              </a:rPr>
              <a:t>links</a:t>
            </a:r>
            <a:r>
              <a:rPr lang="en-US" sz="2000" b="0" i="0" u="none" strike="noStrike" cap="none" dirty="0">
                <a:solidFill>
                  <a:schemeClr val="lt1"/>
                </a:solidFill>
                <a:latin typeface="Calibri"/>
                <a:ea typeface="Calibri"/>
                <a:cs typeface="Calibri"/>
                <a:sym typeface="Calibri"/>
              </a:rPr>
              <a:t> are included in this PPT. </a:t>
            </a:r>
          </a:p>
          <a:p>
            <a:pPr lvl="0" algn="ctr">
              <a:buSzPts val="1800"/>
            </a:pPr>
            <a:r>
              <a:rPr lang="en-US" sz="2000" b="1" i="0" u="none" strike="noStrike" cap="none" dirty="0">
                <a:solidFill>
                  <a:schemeClr val="bg1"/>
                </a:solidFill>
                <a:latin typeface="Calibri"/>
                <a:ea typeface="Calibri"/>
                <a:cs typeface="Calibri"/>
                <a:sym typeface="Calibri"/>
              </a:rPr>
              <a:t>You will need to have an internet connection to play the videos  </a:t>
            </a:r>
            <a:r>
              <a:rPr lang="en-US" sz="2000" b="1" i="1" u="none" strike="noStrike" cap="none" dirty="0">
                <a:solidFill>
                  <a:schemeClr val="bg1"/>
                </a:solidFill>
                <a:latin typeface="Calibri"/>
                <a:ea typeface="Calibri"/>
                <a:cs typeface="Calibri"/>
                <a:sym typeface="Calibri"/>
              </a:rPr>
              <a:t> </a:t>
            </a:r>
            <a:r>
              <a:rPr lang="en-US" sz="2000" b="1" i="1" u="sng" strike="noStrike" cap="none" dirty="0">
                <a:solidFill>
                  <a:schemeClr val="bg1"/>
                </a:solidFill>
                <a:latin typeface="Calibri"/>
                <a:ea typeface="Calibri"/>
                <a:cs typeface="Calibri"/>
                <a:sym typeface="Calibri"/>
              </a:rPr>
              <a:t>or</a:t>
            </a:r>
            <a:r>
              <a:rPr lang="en-US" sz="2000" b="1" i="1" u="none" strike="noStrike" cap="none" dirty="0">
                <a:solidFill>
                  <a:schemeClr val="bg1"/>
                </a:solidFill>
                <a:latin typeface="Calibri"/>
                <a:ea typeface="Calibri"/>
                <a:cs typeface="Calibri"/>
                <a:sym typeface="Calibri"/>
              </a:rPr>
              <a:t>   </a:t>
            </a:r>
          </a:p>
          <a:p>
            <a:pPr lvl="0" algn="ctr">
              <a:buSzPts val="1800"/>
            </a:pPr>
            <a:r>
              <a:rPr lang="en-US" sz="2000" b="1" i="0" u="none" strike="noStrike" cap="none" dirty="0">
                <a:solidFill>
                  <a:schemeClr val="bg1"/>
                </a:solidFill>
                <a:latin typeface="Calibri"/>
                <a:ea typeface="Calibri"/>
                <a:cs typeface="Calibri"/>
                <a:sym typeface="Calibri"/>
              </a:rPr>
              <a:t>you can download the videos and </a:t>
            </a:r>
            <a:r>
              <a:rPr lang="en-US" sz="2000" b="1" dirty="0">
                <a:solidFill>
                  <a:schemeClr val="bg1"/>
                </a:solidFill>
                <a:latin typeface="Calibri"/>
                <a:ea typeface="Calibri"/>
                <a:cs typeface="Calibri"/>
                <a:sym typeface="Calibri"/>
              </a:rPr>
              <a:t>embed them into your copy of this PPT presentation</a:t>
            </a:r>
            <a:r>
              <a:rPr lang="en-US" sz="1600" b="1" dirty="0">
                <a:solidFill>
                  <a:schemeClr val="bg1"/>
                </a:solidFill>
                <a:latin typeface="Calibri"/>
                <a:ea typeface="Calibri"/>
                <a:cs typeface="Calibri"/>
                <a:sym typeface="Calibri"/>
              </a:rPr>
              <a:t>.</a:t>
            </a:r>
            <a:endParaRPr sz="1600" b="1" i="0" u="none" strike="noStrike" cap="none" dirty="0">
              <a:solidFill>
                <a:schemeClr val="bg1"/>
              </a:solidFill>
              <a:latin typeface="Calibri"/>
              <a:ea typeface="Calibri"/>
              <a:cs typeface="Calibri"/>
              <a:sym typeface="Calibri"/>
            </a:endParaRPr>
          </a:p>
        </p:txBody>
      </p:sp>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descr="Department of Consumer and Business Services (DCBS) logo">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FD4D2A31-A8BA-A31B-CC33-463359A9A707}"/>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Simple Asphyxiant</a:t>
            </a:r>
          </a:p>
        </p:txBody>
      </p:sp>
      <p:sp>
        <p:nvSpPr>
          <p:cNvPr id="104" name="Google Shape;104;p2"/>
          <p:cNvSpPr txBox="1"/>
          <p:nvPr/>
        </p:nvSpPr>
        <p:spPr>
          <a:xfrm>
            <a:off x="5719156" y="1004581"/>
            <a:ext cx="6274351" cy="1477287"/>
          </a:xfrm>
          <a:prstGeom prst="rect">
            <a:avLst/>
          </a:prstGeom>
          <a:noFill/>
          <a:ln>
            <a:noFill/>
          </a:ln>
        </p:spPr>
        <p:txBody>
          <a:bodyPr spcFirstLastPara="1" wrap="square" lIns="91425" tIns="45700" rIns="91425" bIns="45700" anchor="t" anchorCtr="0">
            <a:spAutoFit/>
          </a:bodyPr>
          <a:lstStyle/>
          <a:p>
            <a:r>
              <a:rPr lang="en-US" sz="1800" dirty="0"/>
              <a:t>A simple asphyxiant is a substance or mixture that displaces oxygen in the ambient atmosphere and can cause oxygen deprivation in those who are exposed, leading to unconsciousness and death.</a:t>
            </a:r>
          </a:p>
          <a:p>
            <a:endParaRPr lang="en-US" sz="1800" dirty="0"/>
          </a:p>
        </p:txBody>
      </p:sp>
      <p:sp>
        <p:nvSpPr>
          <p:cNvPr id="102" name="Google Shape;102;p2"/>
          <p:cNvSpPr txBox="1"/>
          <p:nvPr/>
        </p:nvSpPr>
        <p:spPr>
          <a:xfrm>
            <a:off x="85400" y="5964835"/>
            <a:ext cx="603610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7" name="Picture 6">
            <a:extLst>
              <a:ext uri="{FF2B5EF4-FFF2-40B4-BE49-F238E27FC236}">
                <a16:creationId xmlns:a16="http://schemas.microsoft.com/office/drawing/2014/main" id="{3D04E22C-4D88-48DD-A501-084BFC71FA4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753"/>
            <a:ext cx="5510177" cy="5918899"/>
          </a:xfrm>
          <a:prstGeom prst="rect">
            <a:avLst/>
          </a:prstGeom>
        </p:spPr>
      </p:pic>
    </p:spTree>
    <p:extLst>
      <p:ext uri="{BB962C8B-B14F-4D97-AF65-F5344CB8AC3E}">
        <p14:creationId xmlns:p14="http://schemas.microsoft.com/office/powerpoint/2010/main" val="25558617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F82C1A25-44A2-FEA6-B86E-C91234574AB2}"/>
              </a:ext>
            </a:extLst>
          </p:cNvPr>
          <p:cNvSpPr txBox="1">
            <a:spLocks noGrp="1"/>
          </p:cNvSpPr>
          <p:nvPr>
            <p:ph type="title" idx="4294967295"/>
          </p:nvPr>
        </p:nvSpPr>
        <p:spPr>
          <a:xfrm>
            <a:off x="5719155" y="146760"/>
            <a:ext cx="6274351" cy="107503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What are the Required Training Topics? </a:t>
            </a:r>
          </a:p>
        </p:txBody>
      </p:sp>
      <p:sp>
        <p:nvSpPr>
          <p:cNvPr id="104" name="Google Shape;104;p2"/>
          <p:cNvSpPr txBox="1"/>
          <p:nvPr/>
        </p:nvSpPr>
        <p:spPr>
          <a:xfrm>
            <a:off x="5719156" y="1265818"/>
            <a:ext cx="6274351" cy="4370387"/>
          </a:xfrm>
          <a:prstGeom prst="rect">
            <a:avLst/>
          </a:prstGeom>
          <a:noFill/>
          <a:ln>
            <a:noFill/>
          </a:ln>
        </p:spPr>
        <p:txBody>
          <a:bodyPr spcFirstLastPara="1" wrap="square" lIns="91425" tIns="45700" rIns="91425" bIns="45700" anchor="t" anchorCtr="0">
            <a:spAutoFit/>
          </a:bodyPr>
          <a:lstStyle/>
          <a:p>
            <a:pPr lvl="0">
              <a:buSzPts val="1600"/>
            </a:pPr>
            <a:r>
              <a:rPr lang="en-US" sz="1800" dirty="0"/>
              <a:t>Required training must cover the details of the employer’s hazard communication program, including:</a:t>
            </a:r>
            <a:br>
              <a:rPr lang="en-US" sz="1800" dirty="0"/>
            </a:br>
            <a:endParaRPr lang="en-US" sz="1600" dirty="0"/>
          </a:p>
          <a:p>
            <a:pPr marL="285750" lvl="3" indent="-285750">
              <a:buSzPts val="1600"/>
              <a:buFont typeface="Arial" panose="020B0604020202020204" pitchFamily="34" charset="0"/>
              <a:buChar char="•"/>
            </a:pPr>
            <a:r>
              <a:rPr lang="en-US" sz="1800" dirty="0"/>
              <a:t>An explanation of the labels on shipped containers that are received.</a:t>
            </a:r>
          </a:p>
          <a:p>
            <a:pPr lvl="0">
              <a:buSzPts val="1600"/>
            </a:pPr>
            <a:endParaRPr lang="en-US" sz="1600" dirty="0"/>
          </a:p>
          <a:p>
            <a:pPr marL="285750" lvl="0" indent="-285750">
              <a:buSzPts val="1600"/>
              <a:buFont typeface="Arial" panose="020B0604020202020204" pitchFamily="34" charset="0"/>
              <a:buChar char="•"/>
            </a:pPr>
            <a:r>
              <a:rPr lang="en-US" sz="1800" dirty="0"/>
              <a:t>The labeling system used on in-house containers.</a:t>
            </a:r>
          </a:p>
          <a:p>
            <a:pPr marL="285750" lvl="0" indent="-285750">
              <a:buSzPts val="1600"/>
              <a:buFont typeface="Arial" panose="020B0604020202020204" pitchFamily="34" charset="0"/>
              <a:buChar char="•"/>
            </a:pPr>
            <a:endParaRPr lang="en-US" sz="1600" dirty="0"/>
          </a:p>
          <a:p>
            <a:pPr marL="285750" lvl="0" indent="-285750">
              <a:buSzPts val="1600"/>
              <a:buFont typeface="Arial" panose="020B0604020202020204" pitchFamily="34" charset="0"/>
              <a:buChar char="•"/>
            </a:pPr>
            <a:r>
              <a:rPr lang="en-US" sz="1800" dirty="0"/>
              <a:t>The labeling system used on pipes in employees’ work areas that contain hazardous substances.</a:t>
            </a:r>
          </a:p>
          <a:p>
            <a:pPr marL="285750" lvl="0" indent="-285750">
              <a:buSzPts val="1600"/>
              <a:buFont typeface="Arial" panose="020B0604020202020204" pitchFamily="34" charset="0"/>
              <a:buChar char="•"/>
            </a:pPr>
            <a:endParaRPr lang="en-US" sz="1600" dirty="0"/>
          </a:p>
          <a:p>
            <a:pPr marL="285750" lvl="0" indent="-285750">
              <a:buSzPts val="1600"/>
              <a:buFont typeface="Arial" panose="020B0604020202020204" pitchFamily="34" charset="0"/>
              <a:buChar char="•"/>
            </a:pPr>
            <a:r>
              <a:rPr lang="en-US" sz="1800" dirty="0"/>
              <a:t>The information presented on safety data sheets, including the order of the information.</a:t>
            </a:r>
          </a:p>
          <a:p>
            <a:pPr marL="285750" lvl="0" indent="-285750">
              <a:buSzPts val="1600"/>
              <a:buFont typeface="Arial" panose="020B0604020202020204" pitchFamily="34" charset="0"/>
              <a:buChar char="•"/>
            </a:pPr>
            <a:endParaRPr lang="en-US" sz="1600" dirty="0"/>
          </a:p>
          <a:p>
            <a:pPr marL="285750" lvl="0" indent="-285750">
              <a:buSzPts val="1600"/>
              <a:buFont typeface="Arial" panose="020B0604020202020204" pitchFamily="34" charset="0"/>
              <a:buChar char="•"/>
            </a:pPr>
            <a:r>
              <a:rPr lang="en-US" sz="1800" dirty="0"/>
              <a:t>How employees can obtain and use the information on safety data sheets.</a:t>
            </a:r>
            <a:endParaRPr sz="1800" i="0" u="none" strike="noStrike" cap="none" dirty="0">
              <a:solidFill>
                <a:schemeClr val="dk1"/>
              </a:solidFill>
              <a:latin typeface="+mj-lt"/>
              <a:ea typeface="Calibri"/>
              <a:cs typeface="Calibri"/>
              <a:sym typeface="Calibri"/>
            </a:endParaRPr>
          </a:p>
        </p:txBody>
      </p:sp>
      <p:sp>
        <p:nvSpPr>
          <p:cNvPr id="7" name="Google Shape;102;p2">
            <a:extLst>
              <a:ext uri="{FF2B5EF4-FFF2-40B4-BE49-F238E27FC236}">
                <a16:creationId xmlns:a16="http://schemas.microsoft.com/office/drawing/2014/main" id="{EFE24D71-495A-40EE-98F3-3A1209BF83B1}"/>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training</a:t>
            </a:r>
            <a:endParaRPr sz="1400" b="0" i="0" u="none" strike="noStrike" cap="none" dirty="0">
              <a:solidFill>
                <a:srgbClr val="000000"/>
              </a:solidFill>
              <a:latin typeface="Arial"/>
              <a:ea typeface="Arial"/>
              <a:cs typeface="Arial"/>
              <a:sym typeface="Arial"/>
            </a:endParaRPr>
          </a:p>
        </p:txBody>
      </p:sp>
      <p:pic>
        <p:nvPicPr>
          <p:cNvPr id="3" name="Picture 2" descr="Module 6">
            <a:extLst>
              <a:ext uri="{FF2B5EF4-FFF2-40B4-BE49-F238E27FC236}">
                <a16:creationId xmlns:a16="http://schemas.microsoft.com/office/drawing/2014/main" id="{B7DB424A-1CE5-4FCB-B99C-2E1F0286A0E5}"/>
              </a:ext>
            </a:extLst>
          </p:cNvPr>
          <p:cNvPicPr>
            <a:picLocks noChangeAspect="1"/>
          </p:cNvPicPr>
          <p:nvPr/>
        </p:nvPicPr>
        <p:blipFill>
          <a:blip r:embed="rId3"/>
          <a:stretch>
            <a:fillRect/>
          </a:stretch>
        </p:blipFill>
        <p:spPr>
          <a:xfrm>
            <a:off x="5921101" y="5943835"/>
            <a:ext cx="6274351" cy="892257"/>
          </a:xfrm>
          <a:prstGeom prst="rect">
            <a:avLst/>
          </a:prstGeom>
        </p:spPr>
      </p:pic>
      <p:pic>
        <p:nvPicPr>
          <p:cNvPr id="5" name="Picture 4">
            <a:extLst>
              <a:ext uri="{FF2B5EF4-FFF2-40B4-BE49-F238E27FC236}">
                <a16:creationId xmlns:a16="http://schemas.microsoft.com/office/drawing/2014/main" id="{10EBE0D7-DACD-4DB0-948D-87018C910A8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5" y="0"/>
            <a:ext cx="5426761" cy="5829295"/>
          </a:xfrm>
          <a:prstGeom prst="rect">
            <a:avLst/>
          </a:prstGeom>
        </p:spPr>
      </p:pic>
    </p:spTree>
    <p:extLst>
      <p:ext uri="{BB962C8B-B14F-4D97-AF65-F5344CB8AC3E}">
        <p14:creationId xmlns:p14="http://schemas.microsoft.com/office/powerpoint/2010/main" val="37182920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BEB4B525-44D8-51E1-3DEF-2E751E918862}"/>
              </a:ext>
            </a:extLst>
          </p:cNvPr>
          <p:cNvSpPr txBox="1">
            <a:spLocks noGrp="1"/>
          </p:cNvSpPr>
          <p:nvPr>
            <p:ph type="title" idx="4294967295"/>
          </p:nvPr>
        </p:nvSpPr>
        <p:spPr>
          <a:xfrm>
            <a:off x="5719155" y="146761"/>
            <a:ext cx="6274351" cy="82922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Who Can Train Employees?</a:t>
            </a:r>
          </a:p>
        </p:txBody>
      </p:sp>
      <p:sp>
        <p:nvSpPr>
          <p:cNvPr id="104" name="Google Shape;104;p2"/>
          <p:cNvSpPr txBox="1"/>
          <p:nvPr/>
        </p:nvSpPr>
        <p:spPr>
          <a:xfrm>
            <a:off x="5719156" y="1040045"/>
            <a:ext cx="6274351" cy="923289"/>
          </a:xfrm>
          <a:prstGeom prst="rect">
            <a:avLst/>
          </a:prstGeom>
          <a:noFill/>
          <a:ln>
            <a:noFill/>
          </a:ln>
        </p:spPr>
        <p:txBody>
          <a:bodyPr spcFirstLastPara="1" wrap="square" lIns="91425" tIns="45700" rIns="91425" bIns="45700" anchor="t" anchorCtr="0">
            <a:spAutoFit/>
          </a:bodyPr>
          <a:lstStyle/>
          <a:p>
            <a:pPr lvl="0">
              <a:buSzPts val="1600"/>
            </a:pPr>
            <a:r>
              <a:rPr lang="en-US" sz="1800" dirty="0"/>
              <a:t>Choose a person who understands the required training topics and who has the skills to conduct the training in a way that employees can understand.</a:t>
            </a:r>
            <a:endParaRPr sz="1800" i="0" u="none" strike="noStrike" cap="none" dirty="0">
              <a:solidFill>
                <a:schemeClr val="dk1"/>
              </a:solidFill>
              <a:latin typeface="+mj-lt"/>
              <a:ea typeface="Calibri"/>
              <a:cs typeface="Calibri"/>
              <a:sym typeface="Calibri"/>
            </a:endParaRPr>
          </a:p>
        </p:txBody>
      </p:sp>
      <p:sp>
        <p:nvSpPr>
          <p:cNvPr id="7" name="Google Shape;102;p2">
            <a:extLst>
              <a:ext uri="{FF2B5EF4-FFF2-40B4-BE49-F238E27FC236}">
                <a16:creationId xmlns:a16="http://schemas.microsoft.com/office/drawing/2014/main" id="{EFE24D71-495A-40EE-98F3-3A1209BF83B1}"/>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training</a:t>
            </a:r>
            <a:endParaRPr sz="1400" b="0" i="0" u="none" strike="noStrike" cap="none" dirty="0">
              <a:solidFill>
                <a:srgbClr val="000000"/>
              </a:solidFill>
              <a:latin typeface="Arial"/>
              <a:ea typeface="Arial"/>
              <a:cs typeface="Arial"/>
              <a:sym typeface="Arial"/>
            </a:endParaRPr>
          </a:p>
        </p:txBody>
      </p:sp>
      <p:pic>
        <p:nvPicPr>
          <p:cNvPr id="3" name="Picture 2" descr="Module 6">
            <a:extLst>
              <a:ext uri="{FF2B5EF4-FFF2-40B4-BE49-F238E27FC236}">
                <a16:creationId xmlns:a16="http://schemas.microsoft.com/office/drawing/2014/main" id="{B7DB424A-1CE5-4FCB-B99C-2E1F0286A0E5}"/>
              </a:ext>
            </a:extLst>
          </p:cNvPr>
          <p:cNvPicPr>
            <a:picLocks noChangeAspect="1"/>
          </p:cNvPicPr>
          <p:nvPr/>
        </p:nvPicPr>
        <p:blipFill>
          <a:blip r:embed="rId3"/>
          <a:stretch>
            <a:fillRect/>
          </a:stretch>
        </p:blipFill>
        <p:spPr>
          <a:xfrm>
            <a:off x="5921101" y="5943835"/>
            <a:ext cx="6274351" cy="892257"/>
          </a:xfrm>
          <a:prstGeom prst="rect">
            <a:avLst/>
          </a:prstGeom>
        </p:spPr>
      </p:pic>
      <p:pic>
        <p:nvPicPr>
          <p:cNvPr id="4" name="Picture 3">
            <a:extLst>
              <a:ext uri="{FF2B5EF4-FFF2-40B4-BE49-F238E27FC236}">
                <a16:creationId xmlns:a16="http://schemas.microsoft.com/office/drawing/2014/main" id="{323B5BFF-F6B0-410A-8BCD-4BE1077D6F9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995" y="-1039"/>
            <a:ext cx="5487365" cy="5894395"/>
          </a:xfrm>
          <a:prstGeom prst="rect">
            <a:avLst/>
          </a:prstGeom>
        </p:spPr>
      </p:pic>
    </p:spTree>
    <p:extLst>
      <p:ext uri="{BB962C8B-B14F-4D97-AF65-F5344CB8AC3E}">
        <p14:creationId xmlns:p14="http://schemas.microsoft.com/office/powerpoint/2010/main" val="12140740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A1B108F3-35D6-A71D-9911-2F43D18DB525}"/>
              </a:ext>
            </a:extLst>
          </p:cNvPr>
          <p:cNvSpPr txBox="1">
            <a:spLocks noGrp="1"/>
          </p:cNvSpPr>
          <p:nvPr>
            <p:ph type="title" idx="4294967295"/>
          </p:nvPr>
        </p:nvSpPr>
        <p:spPr>
          <a:xfrm>
            <a:off x="5719155" y="146761"/>
            <a:ext cx="6274351" cy="89181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Training Form Samples</a:t>
            </a:r>
          </a:p>
        </p:txBody>
      </p:sp>
      <p:sp>
        <p:nvSpPr>
          <p:cNvPr id="104" name="Google Shape;104;p2"/>
          <p:cNvSpPr txBox="1"/>
          <p:nvPr/>
        </p:nvSpPr>
        <p:spPr>
          <a:xfrm>
            <a:off x="5719156" y="1062621"/>
            <a:ext cx="6274351" cy="3139281"/>
          </a:xfrm>
          <a:prstGeom prst="rect">
            <a:avLst/>
          </a:prstGeom>
          <a:noFill/>
          <a:ln>
            <a:noFill/>
          </a:ln>
        </p:spPr>
        <p:txBody>
          <a:bodyPr spcFirstLastPara="1" wrap="square" lIns="91425" tIns="45700" rIns="91425" bIns="45700" anchor="t" anchorCtr="0">
            <a:spAutoFit/>
          </a:bodyPr>
          <a:lstStyle/>
          <a:p>
            <a:pPr lvl="0">
              <a:buSzPts val="1600"/>
            </a:pPr>
            <a:r>
              <a:rPr lang="en-US" sz="1800" dirty="0"/>
              <a:t>Click the links below to open samples of employee training record forms:</a:t>
            </a:r>
          </a:p>
          <a:p>
            <a:pPr lvl="0">
              <a:buSzPts val="1600"/>
            </a:pPr>
            <a:endParaRPr lang="en-US" sz="1800" dirty="0"/>
          </a:p>
          <a:p>
            <a:pPr lvl="0">
              <a:buSzPts val="1600"/>
            </a:pPr>
            <a:r>
              <a:rPr lang="en-US" sz="1800" dirty="0">
                <a:hlinkClick r:id="rId3"/>
              </a:rPr>
              <a:t>English version</a:t>
            </a:r>
            <a:endParaRPr lang="en-US" sz="1800" baseline="30000" dirty="0"/>
          </a:p>
          <a:p>
            <a:pPr lvl="0">
              <a:buSzPts val="1600"/>
            </a:pPr>
            <a:endParaRPr lang="en-US" sz="1800" dirty="0"/>
          </a:p>
          <a:p>
            <a:pPr lvl="0">
              <a:buSzPts val="1600"/>
            </a:pPr>
            <a:r>
              <a:rPr lang="en-US" sz="1800" dirty="0">
                <a:hlinkClick r:id="rId4"/>
              </a:rPr>
              <a:t>Spanish version</a:t>
            </a:r>
            <a:endParaRPr lang="en-US" sz="1800" baseline="30000" dirty="0"/>
          </a:p>
          <a:p>
            <a:pPr lvl="0">
              <a:buSzPts val="1600"/>
            </a:pPr>
            <a:endParaRPr lang="en-US" sz="1800" dirty="0"/>
          </a:p>
          <a:p>
            <a:pPr lvl="0">
              <a:buSzPts val="1600"/>
            </a:pPr>
            <a:endParaRPr lang="en-US" sz="1800" dirty="0"/>
          </a:p>
          <a:p>
            <a:pPr lvl="0">
              <a:buSzPts val="1600"/>
            </a:pPr>
            <a:r>
              <a:rPr lang="en-US" sz="1800" dirty="0"/>
              <a:t>Although the Hazard Communication rule does not require written training records, some employers find these forms helpful.</a:t>
            </a:r>
            <a:endParaRPr sz="1800" i="0" u="none" strike="noStrike" cap="none" dirty="0">
              <a:solidFill>
                <a:schemeClr val="dk1"/>
              </a:solidFill>
              <a:latin typeface="+mj-lt"/>
              <a:ea typeface="Calibri"/>
              <a:cs typeface="Calibri"/>
              <a:sym typeface="Calibri"/>
            </a:endParaRPr>
          </a:p>
        </p:txBody>
      </p:sp>
      <p:sp>
        <p:nvSpPr>
          <p:cNvPr id="7" name="Google Shape;102;p2">
            <a:extLst>
              <a:ext uri="{FF2B5EF4-FFF2-40B4-BE49-F238E27FC236}">
                <a16:creationId xmlns:a16="http://schemas.microsoft.com/office/drawing/2014/main" id="{EFE24D71-495A-40EE-98F3-3A1209BF83B1}"/>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training</a:t>
            </a:r>
            <a:endParaRPr sz="1400" b="0" i="0" u="none" strike="noStrike" cap="none" dirty="0">
              <a:solidFill>
                <a:srgbClr val="000000"/>
              </a:solidFill>
              <a:latin typeface="Arial"/>
              <a:ea typeface="Arial"/>
              <a:cs typeface="Arial"/>
              <a:sym typeface="Arial"/>
            </a:endParaRPr>
          </a:p>
        </p:txBody>
      </p:sp>
      <p:pic>
        <p:nvPicPr>
          <p:cNvPr id="3" name="Picture 2" descr="Module 6">
            <a:extLst>
              <a:ext uri="{FF2B5EF4-FFF2-40B4-BE49-F238E27FC236}">
                <a16:creationId xmlns:a16="http://schemas.microsoft.com/office/drawing/2014/main" id="{B7DB424A-1CE5-4FCB-B99C-2E1F0286A0E5}"/>
              </a:ext>
            </a:extLst>
          </p:cNvPr>
          <p:cNvPicPr>
            <a:picLocks noChangeAspect="1"/>
          </p:cNvPicPr>
          <p:nvPr/>
        </p:nvPicPr>
        <p:blipFill>
          <a:blip r:embed="rId5"/>
          <a:stretch>
            <a:fillRect/>
          </a:stretch>
        </p:blipFill>
        <p:spPr>
          <a:xfrm>
            <a:off x="5921101" y="5943835"/>
            <a:ext cx="6274351" cy="892257"/>
          </a:xfrm>
          <a:prstGeom prst="rect">
            <a:avLst/>
          </a:prstGeom>
        </p:spPr>
      </p:pic>
      <p:pic>
        <p:nvPicPr>
          <p:cNvPr id="5" name="Picture 4">
            <a:extLst>
              <a:ext uri="{FF2B5EF4-FFF2-40B4-BE49-F238E27FC236}">
                <a16:creationId xmlns:a16="http://schemas.microsoft.com/office/drawing/2014/main" id="{E015B400-89E0-4E5D-AED2-2DCBACD69E6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65" y="0"/>
            <a:ext cx="5486398" cy="5893356"/>
          </a:xfrm>
          <a:prstGeom prst="rect">
            <a:avLst/>
          </a:prstGeom>
        </p:spPr>
      </p:pic>
    </p:spTree>
    <p:extLst>
      <p:ext uri="{BB962C8B-B14F-4D97-AF65-F5344CB8AC3E}">
        <p14:creationId xmlns:p14="http://schemas.microsoft.com/office/powerpoint/2010/main" val="30526014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 name="Google Shape;93;p1">
            <a:extLst>
              <a:ext uri="{FF2B5EF4-FFF2-40B4-BE49-F238E27FC236}">
                <a16:creationId xmlns:a16="http://schemas.microsoft.com/office/drawing/2014/main" id="{E329BB8F-8B81-4CA4-8622-6E83E03EBB06}"/>
              </a:ext>
            </a:extLst>
          </p:cNvPr>
          <p:cNvSpPr txBox="1">
            <a:spLocks noGrp="1"/>
          </p:cNvSpPr>
          <p:nvPr>
            <p:ph type="title" idx="4294967295"/>
          </p:nvPr>
        </p:nvSpPr>
        <p:spPr>
          <a:xfrm>
            <a:off x="-1" y="2799876"/>
            <a:ext cx="12192001" cy="70788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chemeClr val="lt1"/>
                </a:solidFill>
                <a:effectLst/>
                <a:uLnTx/>
                <a:uFillTx/>
                <a:latin typeface="Verdana"/>
                <a:ea typeface="Verdana"/>
                <a:cs typeface="Verdana"/>
                <a:sym typeface="Verdana"/>
              </a:rPr>
              <a:t>HAZARD COMMUNICATION</a:t>
            </a:r>
          </a:p>
        </p:txBody>
      </p:sp>
      <p:sp>
        <p:nvSpPr>
          <p:cNvPr id="94" name="Google Shape;94;p1"/>
          <p:cNvSpPr txBox="1"/>
          <p:nvPr/>
        </p:nvSpPr>
        <p:spPr>
          <a:xfrm>
            <a:off x="-22209" y="3569317"/>
            <a:ext cx="12214209"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chemeClr val="lt1"/>
                </a:solidFill>
                <a:latin typeface="Verdana"/>
                <a:ea typeface="Verdana"/>
                <a:cs typeface="Verdana"/>
                <a:sym typeface="Verdana"/>
              </a:rPr>
              <a:t>Module 7: </a:t>
            </a:r>
            <a:r>
              <a:rPr lang="en-US" sz="4400" b="1" i="1" u="none" strike="noStrike" cap="none" dirty="0">
                <a:solidFill>
                  <a:schemeClr val="lt1"/>
                </a:solidFill>
                <a:latin typeface="Verdana"/>
                <a:ea typeface="Verdana"/>
                <a:cs typeface="Verdana"/>
                <a:sym typeface="Verdana"/>
              </a:rPr>
              <a:t>Written Program</a:t>
            </a:r>
            <a:endParaRPr sz="1400" b="0" i="0" u="none" strike="noStrike" cap="none" dirty="0">
              <a:solidFill>
                <a:srgbClr val="000000"/>
              </a:solidFill>
              <a:latin typeface="Arial"/>
              <a:ea typeface="Arial"/>
              <a:cs typeface="Arial"/>
              <a:sym typeface="Arial"/>
            </a:endParaRPr>
          </a:p>
        </p:txBody>
      </p:sp>
      <p:pic>
        <p:nvPicPr>
          <p:cNvPr id="7" name="Picture 6" descr="DCBS logo">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36920406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B399701D-F431-DC85-775C-6A628A1CB8E2}"/>
              </a:ext>
            </a:extLst>
          </p:cNvPr>
          <p:cNvSpPr txBox="1">
            <a:spLocks noGrp="1"/>
          </p:cNvSpPr>
          <p:nvPr>
            <p:ph type="title" idx="4294967295"/>
          </p:nvPr>
        </p:nvSpPr>
        <p:spPr>
          <a:xfrm>
            <a:off x="5719155" y="146760"/>
            <a:ext cx="6274351" cy="90457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Welcome to Module 7</a:t>
            </a:r>
          </a:p>
        </p:txBody>
      </p:sp>
      <p:sp>
        <p:nvSpPr>
          <p:cNvPr id="9" name="Google Shape;104;p2">
            <a:extLst>
              <a:ext uri="{FF2B5EF4-FFF2-40B4-BE49-F238E27FC236}">
                <a16:creationId xmlns:a16="http://schemas.microsoft.com/office/drawing/2014/main" id="{E02B14D7-A05C-4175-BF91-F77E095BDA7C}"/>
              </a:ext>
            </a:extLst>
          </p:cNvPr>
          <p:cNvSpPr txBox="1"/>
          <p:nvPr/>
        </p:nvSpPr>
        <p:spPr>
          <a:xfrm>
            <a:off x="5719156" y="1051333"/>
            <a:ext cx="6274351" cy="2862282"/>
          </a:xfrm>
          <a:prstGeom prst="rect">
            <a:avLst/>
          </a:prstGeom>
          <a:noFill/>
          <a:ln>
            <a:noFill/>
          </a:ln>
        </p:spPr>
        <p:txBody>
          <a:bodyPr spcFirstLastPara="1" wrap="square" lIns="91425" tIns="45700" rIns="91425" bIns="45700" anchor="t" anchorCtr="0">
            <a:spAutoFit/>
          </a:bodyPr>
          <a:lstStyle/>
          <a:p>
            <a:pPr lvl="0">
              <a:buSzPts val="1600"/>
            </a:pPr>
            <a:r>
              <a:rPr lang="en-US" sz="1800" dirty="0"/>
              <a:t>During this module, you’ll learn about:</a:t>
            </a:r>
          </a:p>
          <a:p>
            <a:pPr lvl="0">
              <a:buSzPts val="1600"/>
            </a:pPr>
            <a:endParaRPr lang="en-US" sz="1800" dirty="0"/>
          </a:p>
          <a:p>
            <a:pPr lvl="0">
              <a:buSzPts val="1600"/>
            </a:pPr>
            <a:r>
              <a:rPr lang="en-US" sz="1800" dirty="0"/>
              <a:t>Who needs a written hazard communication program.</a:t>
            </a:r>
          </a:p>
          <a:p>
            <a:pPr lvl="0">
              <a:buSzPts val="1600"/>
            </a:pPr>
            <a:r>
              <a:rPr lang="en-US" sz="1800" dirty="0"/>
              <a:t>The seven parts of the written hazard communication program.</a:t>
            </a:r>
          </a:p>
          <a:p>
            <a:pPr lvl="0">
              <a:buSzPts val="1600"/>
            </a:pPr>
            <a:endParaRPr lang="en-US" sz="1800" dirty="0"/>
          </a:p>
          <a:p>
            <a:pPr lvl="0">
              <a:buSzPts val="1600"/>
            </a:pPr>
            <a:r>
              <a:rPr lang="en-US" sz="1800" dirty="0"/>
              <a:t>This module should take about 10 minutes for you to complete.</a:t>
            </a:r>
          </a:p>
          <a:p>
            <a:pPr lvl="0">
              <a:buSzPts val="1600"/>
            </a:pPr>
            <a:endParaRPr lang="en-US" sz="1800" dirty="0"/>
          </a:p>
          <a:p>
            <a:pPr lvl="0">
              <a:buSzPts val="1600"/>
            </a:pPr>
            <a:r>
              <a:rPr lang="en-US" sz="1800" dirty="0"/>
              <a:t>At the end, you’ll be given a short quiz. </a:t>
            </a:r>
            <a:endParaRPr sz="1800" i="0" u="none" strike="noStrike" cap="none" dirty="0">
              <a:solidFill>
                <a:schemeClr val="dk1"/>
              </a:solidFill>
              <a:latin typeface="+mj-lt"/>
              <a:ea typeface="Calibri"/>
              <a:cs typeface="Calibri"/>
              <a:sym typeface="Calibri"/>
            </a:endParaRPr>
          </a:p>
        </p:txBody>
      </p:sp>
      <p:sp>
        <p:nvSpPr>
          <p:cNvPr id="7" name="Google Shape;102;p2">
            <a:extLst>
              <a:ext uri="{FF2B5EF4-FFF2-40B4-BE49-F238E27FC236}">
                <a16:creationId xmlns:a16="http://schemas.microsoft.com/office/drawing/2014/main" id="{EFE24D71-495A-40EE-98F3-3A1209BF83B1}"/>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written program</a:t>
            </a:r>
            <a:endParaRPr sz="1400" b="0" i="0" u="none" strike="noStrike" cap="none" dirty="0">
              <a:solidFill>
                <a:srgbClr val="000000"/>
              </a:solidFill>
              <a:latin typeface="Arial"/>
              <a:ea typeface="Arial"/>
              <a:cs typeface="Arial"/>
              <a:sym typeface="Arial"/>
            </a:endParaRPr>
          </a:p>
        </p:txBody>
      </p:sp>
      <p:pic>
        <p:nvPicPr>
          <p:cNvPr id="4" name="Picture 3" descr="Module 7">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pic>
        <p:nvPicPr>
          <p:cNvPr id="10" name="Picture 9">
            <a:extLst>
              <a:ext uri="{FF2B5EF4-FFF2-40B4-BE49-F238E27FC236}">
                <a16:creationId xmlns:a16="http://schemas.microsoft.com/office/drawing/2014/main" id="{6A8784B5-66F6-44AC-AE84-DC2FB2E6D01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39" y="4197"/>
            <a:ext cx="5482491" cy="5889159"/>
          </a:xfrm>
          <a:prstGeom prst="rect">
            <a:avLst/>
          </a:prstGeom>
        </p:spPr>
      </p:pic>
    </p:spTree>
    <p:extLst>
      <p:ext uri="{BB962C8B-B14F-4D97-AF65-F5344CB8AC3E}">
        <p14:creationId xmlns:p14="http://schemas.microsoft.com/office/powerpoint/2010/main" val="27228868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CA614F6E-943F-818B-C148-F2DA0EB06FE5}"/>
              </a:ext>
            </a:extLst>
          </p:cNvPr>
          <p:cNvSpPr txBox="1">
            <a:spLocks noGrp="1"/>
          </p:cNvSpPr>
          <p:nvPr>
            <p:ph type="title" idx="4294967295"/>
          </p:nvPr>
        </p:nvSpPr>
        <p:spPr>
          <a:xfrm>
            <a:off x="5719155" y="146761"/>
            <a:ext cx="6274351" cy="85941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Who Needs a Written Program? </a:t>
            </a:r>
          </a:p>
        </p:txBody>
      </p:sp>
      <p:sp>
        <p:nvSpPr>
          <p:cNvPr id="9" name="Google Shape;104;p2">
            <a:extLst>
              <a:ext uri="{FF2B5EF4-FFF2-40B4-BE49-F238E27FC236}">
                <a16:creationId xmlns:a16="http://schemas.microsoft.com/office/drawing/2014/main" id="{E02B14D7-A05C-4175-BF91-F77E095BDA7C}"/>
              </a:ext>
            </a:extLst>
          </p:cNvPr>
          <p:cNvSpPr txBox="1"/>
          <p:nvPr/>
        </p:nvSpPr>
        <p:spPr>
          <a:xfrm>
            <a:off x="5719156" y="1006176"/>
            <a:ext cx="6274351" cy="3139281"/>
          </a:xfrm>
          <a:prstGeom prst="rect">
            <a:avLst/>
          </a:prstGeom>
          <a:noFill/>
          <a:ln>
            <a:noFill/>
          </a:ln>
        </p:spPr>
        <p:txBody>
          <a:bodyPr spcFirstLastPara="1" wrap="square" lIns="91425" tIns="45700" rIns="91425" bIns="45700" anchor="t" anchorCtr="0">
            <a:spAutoFit/>
          </a:bodyPr>
          <a:lstStyle/>
          <a:p>
            <a:pPr lvl="0">
              <a:buSzPts val="1600"/>
            </a:pPr>
            <a:r>
              <a:rPr lang="en-US" sz="1800" dirty="0"/>
              <a:t>Employers must prepare a written hazard communication program if employees at the workplace use or may be exposed to hazardous chemicals. The program must be specific to your workplace.</a:t>
            </a:r>
          </a:p>
          <a:p>
            <a:pPr lvl="0">
              <a:buSzPts val="1600"/>
            </a:pPr>
            <a:endParaRPr lang="en-US" sz="1800" dirty="0"/>
          </a:p>
          <a:p>
            <a:pPr lvl="0">
              <a:buSzPts val="1600"/>
            </a:pPr>
            <a:r>
              <a:rPr lang="en-US" sz="1800" dirty="0"/>
              <a:t>It’s best to complete the written program as soon as possible as it‘s one of the most cited violations by Oregon OSHA. </a:t>
            </a:r>
          </a:p>
          <a:p>
            <a:pPr lvl="0">
              <a:buSzPts val="1600"/>
            </a:pPr>
            <a:endParaRPr lang="en-US" sz="1800" dirty="0"/>
          </a:p>
          <a:p>
            <a:pPr lvl="0">
              <a:buSzPts val="1600"/>
            </a:pPr>
            <a:r>
              <a:rPr lang="en-US" sz="1800" dirty="0"/>
              <a:t>But more importantly, the written program is for worker safety.</a:t>
            </a:r>
            <a:endParaRPr sz="1800" i="0" u="none" strike="noStrike" cap="none" dirty="0">
              <a:solidFill>
                <a:schemeClr val="dk1"/>
              </a:solidFill>
              <a:latin typeface="+mj-lt"/>
              <a:ea typeface="Calibri"/>
              <a:cs typeface="Calibri"/>
              <a:sym typeface="Calibri"/>
            </a:endParaRPr>
          </a:p>
        </p:txBody>
      </p:sp>
      <p:sp>
        <p:nvSpPr>
          <p:cNvPr id="7" name="Google Shape;102;p2">
            <a:extLst>
              <a:ext uri="{FF2B5EF4-FFF2-40B4-BE49-F238E27FC236}">
                <a16:creationId xmlns:a16="http://schemas.microsoft.com/office/drawing/2014/main" id="{EFE24D71-495A-40EE-98F3-3A1209BF83B1}"/>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written program</a:t>
            </a:r>
            <a:endParaRPr sz="1400" b="0" i="0" u="none" strike="noStrike" cap="none" dirty="0">
              <a:solidFill>
                <a:srgbClr val="000000"/>
              </a:solidFill>
              <a:latin typeface="Arial"/>
              <a:ea typeface="Arial"/>
              <a:cs typeface="Arial"/>
              <a:sym typeface="Arial"/>
            </a:endParaRPr>
          </a:p>
        </p:txBody>
      </p:sp>
      <p:pic>
        <p:nvPicPr>
          <p:cNvPr id="4" name="Picture 3" descr="Module 7">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pic>
        <p:nvPicPr>
          <p:cNvPr id="3" name="Picture 2">
            <a:extLst>
              <a:ext uri="{FF2B5EF4-FFF2-40B4-BE49-F238E27FC236}">
                <a16:creationId xmlns:a16="http://schemas.microsoft.com/office/drawing/2014/main" id="{DCC36630-0C10-4B1F-95BA-AE2D1634B67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84" y="0"/>
            <a:ext cx="5486398" cy="5893356"/>
          </a:xfrm>
          <a:prstGeom prst="rect">
            <a:avLst/>
          </a:prstGeom>
        </p:spPr>
      </p:pic>
    </p:spTree>
    <p:extLst>
      <p:ext uri="{BB962C8B-B14F-4D97-AF65-F5344CB8AC3E}">
        <p14:creationId xmlns:p14="http://schemas.microsoft.com/office/powerpoint/2010/main" val="2069754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060B9760-251D-8B85-2C4A-CD9971E63F48}"/>
              </a:ext>
            </a:extLst>
          </p:cNvPr>
          <p:cNvSpPr txBox="1">
            <a:spLocks noGrp="1"/>
          </p:cNvSpPr>
          <p:nvPr>
            <p:ph type="title" idx="4294967295"/>
          </p:nvPr>
        </p:nvSpPr>
        <p:spPr>
          <a:xfrm>
            <a:off x="5719155" y="146761"/>
            <a:ext cx="6274351" cy="84812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Who Needs a Written Program? </a:t>
            </a:r>
          </a:p>
        </p:txBody>
      </p:sp>
      <p:sp>
        <p:nvSpPr>
          <p:cNvPr id="9" name="Google Shape;104;p2">
            <a:extLst>
              <a:ext uri="{FF2B5EF4-FFF2-40B4-BE49-F238E27FC236}">
                <a16:creationId xmlns:a16="http://schemas.microsoft.com/office/drawing/2014/main" id="{E02B14D7-A05C-4175-BF91-F77E095BDA7C}"/>
              </a:ext>
            </a:extLst>
          </p:cNvPr>
          <p:cNvSpPr txBox="1"/>
          <p:nvPr/>
        </p:nvSpPr>
        <p:spPr>
          <a:xfrm>
            <a:off x="5719156" y="994884"/>
            <a:ext cx="6274351" cy="4154943"/>
          </a:xfrm>
          <a:prstGeom prst="rect">
            <a:avLst/>
          </a:prstGeom>
          <a:noFill/>
          <a:ln>
            <a:noFill/>
          </a:ln>
        </p:spPr>
        <p:txBody>
          <a:bodyPr spcFirstLastPara="1" wrap="square" lIns="91425" tIns="45700" rIns="91425" bIns="45700" anchor="t" anchorCtr="0">
            <a:spAutoFit/>
          </a:bodyPr>
          <a:lstStyle/>
          <a:p>
            <a:pPr lvl="0">
              <a:buSzPts val="1600"/>
            </a:pPr>
            <a:r>
              <a:rPr lang="en-US" sz="1800" b="1" dirty="0"/>
              <a:t>Example Situation:</a:t>
            </a:r>
            <a:r>
              <a:rPr lang="en-US" sz="1800" b="1" dirty="0">
                <a:latin typeface="+mj-lt"/>
              </a:rPr>
              <a:t> </a:t>
            </a:r>
            <a:r>
              <a:rPr lang="en-US" sz="1800" dirty="0">
                <a:latin typeface="+mj-lt"/>
              </a:rPr>
              <a:t>In June of 2008, a machinist was cleaning two machines with solvent. During the cleaning of the second machine, the worker experienced severe symptoms including shortness of breath, light headedness, and loss of feeling in his hands. He was taken to the hospital, where he stayed for two nights. The doctors reported that he had suffered from chemical pneumonia.</a:t>
            </a:r>
            <a:br>
              <a:rPr lang="en-US" sz="1800" dirty="0">
                <a:latin typeface="+mj-lt"/>
              </a:rPr>
            </a:br>
            <a:br>
              <a:rPr lang="en-US" sz="1000" dirty="0">
                <a:latin typeface="+mj-lt"/>
              </a:rPr>
            </a:br>
            <a:r>
              <a:rPr lang="en-US" sz="1800" dirty="0">
                <a:latin typeface="+mj-lt"/>
              </a:rPr>
              <a:t>The company was cited for several violations, including:</a:t>
            </a:r>
            <a:br>
              <a:rPr lang="en-US" sz="1800" dirty="0">
                <a:latin typeface="+mj-lt"/>
              </a:rPr>
            </a:br>
            <a:br>
              <a:rPr lang="en-US" sz="1000" dirty="0">
                <a:latin typeface="+mj-lt"/>
              </a:rPr>
            </a:br>
            <a:r>
              <a:rPr lang="en-US" sz="1800" dirty="0">
                <a:latin typeface="+mj-lt"/>
              </a:rPr>
              <a:t>Employers shall develop, implement, and maintain at each workplace, a written hazard communication program.</a:t>
            </a:r>
            <a:br>
              <a:rPr lang="en-US" sz="1800" dirty="0">
                <a:latin typeface="+mj-lt"/>
              </a:rPr>
            </a:br>
            <a:br>
              <a:rPr lang="en-US" sz="1000" dirty="0">
                <a:latin typeface="+mj-lt"/>
              </a:rPr>
            </a:br>
            <a:r>
              <a:rPr lang="en-US" sz="1800" dirty="0">
                <a:latin typeface="+mj-lt"/>
              </a:rPr>
              <a:t>Developing a written program would have given the employer an opportunity to evaluate this type of hazard and to prevent this type of injury.</a:t>
            </a:r>
            <a:endParaRPr sz="1800" i="0" u="none" strike="noStrike" cap="none" dirty="0">
              <a:solidFill>
                <a:schemeClr val="dk1"/>
              </a:solidFill>
              <a:latin typeface="+mj-lt"/>
              <a:ea typeface="Calibri"/>
              <a:cs typeface="Calibri"/>
              <a:sym typeface="Calibri"/>
            </a:endParaRPr>
          </a:p>
        </p:txBody>
      </p:sp>
      <p:sp>
        <p:nvSpPr>
          <p:cNvPr id="7" name="Google Shape;102;p2">
            <a:extLst>
              <a:ext uri="{FF2B5EF4-FFF2-40B4-BE49-F238E27FC236}">
                <a16:creationId xmlns:a16="http://schemas.microsoft.com/office/drawing/2014/main" id="{EFE24D71-495A-40EE-98F3-3A1209BF83B1}"/>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written program</a:t>
            </a:r>
            <a:endParaRPr sz="1400" b="0" i="0" u="none" strike="noStrike" cap="none" dirty="0">
              <a:solidFill>
                <a:srgbClr val="000000"/>
              </a:solidFill>
              <a:latin typeface="Arial"/>
              <a:ea typeface="Arial"/>
              <a:cs typeface="Arial"/>
              <a:sym typeface="Arial"/>
            </a:endParaRPr>
          </a:p>
        </p:txBody>
      </p:sp>
      <p:pic>
        <p:nvPicPr>
          <p:cNvPr id="4" name="Picture 3" descr="Module 7">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pic>
        <p:nvPicPr>
          <p:cNvPr id="3" name="Picture 2">
            <a:extLst>
              <a:ext uri="{FF2B5EF4-FFF2-40B4-BE49-F238E27FC236}">
                <a16:creationId xmlns:a16="http://schemas.microsoft.com/office/drawing/2014/main" id="{DCC36630-0C10-4B1F-95BA-AE2D1634B67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84" y="0"/>
            <a:ext cx="5486398" cy="5893356"/>
          </a:xfrm>
          <a:prstGeom prst="rect">
            <a:avLst/>
          </a:prstGeom>
        </p:spPr>
      </p:pic>
    </p:spTree>
    <p:extLst>
      <p:ext uri="{BB962C8B-B14F-4D97-AF65-F5344CB8AC3E}">
        <p14:creationId xmlns:p14="http://schemas.microsoft.com/office/powerpoint/2010/main" val="40556425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EA4B107D-5D16-F86C-8169-DB90D2BCEC94}"/>
              </a:ext>
            </a:extLst>
          </p:cNvPr>
          <p:cNvSpPr txBox="1">
            <a:spLocks noGrp="1"/>
          </p:cNvSpPr>
          <p:nvPr>
            <p:ph type="title" idx="4294967295"/>
          </p:nvPr>
        </p:nvSpPr>
        <p:spPr>
          <a:xfrm>
            <a:off x="5719155" y="146761"/>
            <a:ext cx="6274351" cy="84812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Who Needs a Written Program? </a:t>
            </a:r>
          </a:p>
        </p:txBody>
      </p:sp>
      <p:sp>
        <p:nvSpPr>
          <p:cNvPr id="9" name="Google Shape;104;p2">
            <a:extLst>
              <a:ext uri="{FF2B5EF4-FFF2-40B4-BE49-F238E27FC236}">
                <a16:creationId xmlns:a16="http://schemas.microsoft.com/office/drawing/2014/main" id="{E02B14D7-A05C-4175-BF91-F77E095BDA7C}"/>
              </a:ext>
            </a:extLst>
          </p:cNvPr>
          <p:cNvSpPr txBox="1"/>
          <p:nvPr/>
        </p:nvSpPr>
        <p:spPr>
          <a:xfrm>
            <a:off x="5719156" y="1006176"/>
            <a:ext cx="6274351" cy="4247276"/>
          </a:xfrm>
          <a:prstGeom prst="rect">
            <a:avLst/>
          </a:prstGeom>
          <a:noFill/>
          <a:ln>
            <a:noFill/>
          </a:ln>
        </p:spPr>
        <p:txBody>
          <a:bodyPr spcFirstLastPara="1" wrap="square" lIns="91425" tIns="45700" rIns="91425" bIns="45700" anchor="t" anchorCtr="0">
            <a:spAutoFit/>
          </a:bodyPr>
          <a:lstStyle/>
          <a:p>
            <a:pPr lvl="0">
              <a:buSzPts val="1600"/>
            </a:pPr>
            <a:r>
              <a:rPr lang="en-US" sz="1800" b="1" dirty="0"/>
              <a:t>Citations:</a:t>
            </a:r>
            <a:r>
              <a:rPr lang="en-US" sz="1800" b="1" dirty="0">
                <a:latin typeface="+mj-lt"/>
              </a:rPr>
              <a:t> </a:t>
            </a:r>
            <a:r>
              <a:rPr lang="en-US" sz="1800" dirty="0"/>
              <a:t>Of the 4,366 citations issued in Oregon in the last 5 years under </a:t>
            </a:r>
            <a:r>
              <a:rPr lang="en-US" sz="1800" dirty="0" err="1"/>
              <a:t>HazCom</a:t>
            </a:r>
            <a:r>
              <a:rPr lang="en-US" sz="1800" dirty="0"/>
              <a:t>, 1,907 of them involved the written program. Most of those citations were for not having a written hazard communication program.</a:t>
            </a:r>
          </a:p>
          <a:p>
            <a:pPr lvl="0">
              <a:buSzPts val="1600"/>
            </a:pPr>
            <a:endParaRPr lang="en-US" sz="1800" i="0" u="none" strike="noStrike" cap="none" dirty="0">
              <a:solidFill>
                <a:schemeClr val="dk1"/>
              </a:solidFill>
              <a:latin typeface="+mj-lt"/>
              <a:ea typeface="Calibri"/>
              <a:cs typeface="Calibri"/>
              <a:sym typeface="Calibri"/>
            </a:endParaRPr>
          </a:p>
          <a:p>
            <a:pPr lvl="0">
              <a:buSzPts val="1600"/>
            </a:pPr>
            <a:r>
              <a:rPr lang="en-US" sz="1800" dirty="0"/>
              <a:t>The written program is also an employer’s opportunity to think things through.</a:t>
            </a:r>
            <a:br>
              <a:rPr lang="en-US" sz="1800" dirty="0"/>
            </a:br>
            <a:br>
              <a:rPr lang="en-US" sz="1800" dirty="0"/>
            </a:br>
            <a:r>
              <a:rPr lang="en-US" sz="1800" dirty="0"/>
              <a:t>In other words, creating your written program helps to ensure a safe environment when it comes to hazardous chemicals.</a:t>
            </a:r>
            <a:br>
              <a:rPr lang="en-US" sz="1800" dirty="0"/>
            </a:br>
            <a:br>
              <a:rPr lang="en-US" sz="1800" dirty="0"/>
            </a:br>
            <a:r>
              <a:rPr lang="en-US" sz="1800" dirty="0"/>
              <a:t>The written program doesn’t have to be given to each employee, but employees do need to know where it is located and they need to be able to access it if necessary.</a:t>
            </a:r>
            <a:endParaRPr sz="1800" i="0" u="none" strike="noStrike" cap="none" dirty="0">
              <a:solidFill>
                <a:schemeClr val="dk1"/>
              </a:solidFill>
              <a:latin typeface="+mj-lt"/>
              <a:ea typeface="Calibri"/>
              <a:cs typeface="Calibri"/>
              <a:sym typeface="Calibri"/>
            </a:endParaRPr>
          </a:p>
        </p:txBody>
      </p:sp>
      <p:sp>
        <p:nvSpPr>
          <p:cNvPr id="7" name="Google Shape;102;p2">
            <a:extLst>
              <a:ext uri="{FF2B5EF4-FFF2-40B4-BE49-F238E27FC236}">
                <a16:creationId xmlns:a16="http://schemas.microsoft.com/office/drawing/2014/main" id="{EFE24D71-495A-40EE-98F3-3A1209BF83B1}"/>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written program</a:t>
            </a:r>
            <a:endParaRPr sz="1400" b="0" i="0" u="none" strike="noStrike" cap="none" dirty="0">
              <a:solidFill>
                <a:srgbClr val="000000"/>
              </a:solidFill>
              <a:latin typeface="Arial"/>
              <a:ea typeface="Arial"/>
              <a:cs typeface="Arial"/>
              <a:sym typeface="Arial"/>
            </a:endParaRPr>
          </a:p>
        </p:txBody>
      </p:sp>
      <p:pic>
        <p:nvPicPr>
          <p:cNvPr id="4" name="Picture 3" descr="Module 7">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pic>
        <p:nvPicPr>
          <p:cNvPr id="3" name="Picture 2">
            <a:extLst>
              <a:ext uri="{FF2B5EF4-FFF2-40B4-BE49-F238E27FC236}">
                <a16:creationId xmlns:a16="http://schemas.microsoft.com/office/drawing/2014/main" id="{DCC36630-0C10-4B1F-95BA-AE2D1634B67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84" y="0"/>
            <a:ext cx="5486398" cy="5893356"/>
          </a:xfrm>
          <a:prstGeom prst="rect">
            <a:avLst/>
          </a:prstGeom>
        </p:spPr>
      </p:pic>
    </p:spTree>
    <p:extLst>
      <p:ext uri="{BB962C8B-B14F-4D97-AF65-F5344CB8AC3E}">
        <p14:creationId xmlns:p14="http://schemas.microsoft.com/office/powerpoint/2010/main" val="20148452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6072235A-A767-627B-94FD-08F44823886F}"/>
              </a:ext>
            </a:extLst>
          </p:cNvPr>
          <p:cNvSpPr txBox="1">
            <a:spLocks noGrp="1"/>
          </p:cNvSpPr>
          <p:nvPr>
            <p:ph type="title" idx="4294967295"/>
          </p:nvPr>
        </p:nvSpPr>
        <p:spPr>
          <a:xfrm>
            <a:off x="5719155" y="146760"/>
            <a:ext cx="6274351" cy="117403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What are the Parts of a Written Program? </a:t>
            </a:r>
          </a:p>
        </p:txBody>
      </p:sp>
      <p:sp>
        <p:nvSpPr>
          <p:cNvPr id="9" name="Google Shape;104;p2">
            <a:extLst>
              <a:ext uri="{FF2B5EF4-FFF2-40B4-BE49-F238E27FC236}">
                <a16:creationId xmlns:a16="http://schemas.microsoft.com/office/drawing/2014/main" id="{E02B14D7-A05C-4175-BF91-F77E095BDA7C}"/>
              </a:ext>
            </a:extLst>
          </p:cNvPr>
          <p:cNvSpPr txBox="1"/>
          <p:nvPr/>
        </p:nvSpPr>
        <p:spPr>
          <a:xfrm>
            <a:off x="5719156" y="1277110"/>
            <a:ext cx="6274351" cy="4524275"/>
          </a:xfrm>
          <a:prstGeom prst="rect">
            <a:avLst/>
          </a:prstGeom>
          <a:noFill/>
          <a:ln>
            <a:noFill/>
          </a:ln>
        </p:spPr>
        <p:txBody>
          <a:bodyPr spcFirstLastPara="1" wrap="square" lIns="91425" tIns="45700" rIns="91425" bIns="45700" anchor="t" anchorCtr="0">
            <a:spAutoFit/>
          </a:bodyPr>
          <a:lstStyle/>
          <a:p>
            <a:pPr lvl="0">
              <a:buSzPts val="1600"/>
            </a:pPr>
            <a:r>
              <a:rPr lang="en-US" sz="1800" dirty="0"/>
              <a:t>There are seven parts to a written program and it must include:</a:t>
            </a:r>
          </a:p>
          <a:p>
            <a:pPr marL="285750" lvl="0" indent="-285750">
              <a:buSzPts val="1600"/>
              <a:buFont typeface="Arial" panose="020B0604020202020204" pitchFamily="34" charset="0"/>
              <a:buChar char="•"/>
            </a:pPr>
            <a:r>
              <a:rPr lang="en-US" sz="1800" dirty="0"/>
              <a:t>a list of all the hazardous chemicals used at the workplace</a:t>
            </a:r>
          </a:p>
          <a:p>
            <a:pPr marL="285750" lvl="0" indent="-285750">
              <a:buSzPts val="1600"/>
              <a:buFont typeface="Arial" panose="020B0604020202020204" pitchFamily="34" charset="0"/>
              <a:buChar char="•"/>
            </a:pPr>
            <a:endParaRPr lang="en-US" sz="1800" dirty="0"/>
          </a:p>
          <a:p>
            <a:pPr lvl="0">
              <a:buSzPts val="1600"/>
            </a:pPr>
            <a:r>
              <a:rPr lang="en-US" sz="1800" dirty="0"/>
              <a:t>In addition, it must describe how the employer will:</a:t>
            </a:r>
          </a:p>
          <a:p>
            <a:pPr marL="285750" lvl="0" indent="-285750">
              <a:buSzPts val="1600"/>
              <a:buFont typeface="Arial" panose="020B0604020202020204" pitchFamily="34" charset="0"/>
              <a:buChar char="•"/>
            </a:pPr>
            <a:r>
              <a:rPr lang="en-US" sz="1800" dirty="0"/>
              <a:t>label containers of hazardous chemicals</a:t>
            </a:r>
          </a:p>
          <a:p>
            <a:pPr marL="285750" lvl="0" indent="-285750">
              <a:buSzPts val="1600"/>
              <a:buFont typeface="Arial" panose="020B0604020202020204" pitchFamily="34" charset="0"/>
              <a:buChar char="•"/>
            </a:pPr>
            <a:r>
              <a:rPr lang="en-US" sz="1800" dirty="0"/>
              <a:t>make safety data sheets available</a:t>
            </a:r>
          </a:p>
          <a:p>
            <a:pPr marL="285750" lvl="0" indent="-285750">
              <a:buSzPts val="1600"/>
              <a:buFont typeface="Arial" panose="020B0604020202020204" pitchFamily="34" charset="0"/>
              <a:buChar char="•"/>
            </a:pPr>
            <a:r>
              <a:rPr lang="en-US" sz="1800" dirty="0"/>
              <a:t>train employees about chemical hazards</a:t>
            </a:r>
          </a:p>
          <a:p>
            <a:pPr marL="285750" lvl="0" indent="-285750">
              <a:buSzPts val="1600"/>
              <a:buFont typeface="Arial" panose="020B0604020202020204" pitchFamily="34" charset="0"/>
              <a:buChar char="•"/>
            </a:pPr>
            <a:r>
              <a:rPr lang="en-US" sz="1800" dirty="0"/>
              <a:t>inform employees about the chemical hazards of non-routine tasks</a:t>
            </a:r>
          </a:p>
          <a:p>
            <a:pPr marL="285750" lvl="0" indent="-285750">
              <a:buSzPts val="1600"/>
              <a:buFont typeface="Arial" panose="020B0604020202020204" pitchFamily="34" charset="0"/>
              <a:buChar char="•"/>
            </a:pPr>
            <a:r>
              <a:rPr lang="en-US" sz="1800" dirty="0"/>
              <a:t>inform employees about the labeling system for pipes </a:t>
            </a:r>
          </a:p>
          <a:p>
            <a:pPr marL="285750" lvl="0" indent="-285750">
              <a:buSzPts val="1600"/>
              <a:buFont typeface="Arial" panose="020B0604020202020204" pitchFamily="34" charset="0"/>
              <a:buChar char="•"/>
            </a:pPr>
            <a:r>
              <a:rPr lang="en-US" sz="1800" dirty="0"/>
              <a:t>inform contractors and other employers about the hazardous chemicals at the workplace</a:t>
            </a:r>
          </a:p>
          <a:p>
            <a:pPr lvl="0">
              <a:buSzPts val="1600"/>
            </a:pPr>
            <a:endParaRPr lang="en-US" sz="1800" dirty="0"/>
          </a:p>
          <a:p>
            <a:pPr lvl="0">
              <a:buSzPts val="1600"/>
            </a:pPr>
            <a:r>
              <a:rPr lang="en-US" sz="1800" dirty="0"/>
              <a:t>Let’s take a quick look at the 7 parts of a written program.</a:t>
            </a:r>
            <a:endParaRPr sz="1800" i="0" u="none" strike="noStrike" cap="none" dirty="0">
              <a:solidFill>
                <a:schemeClr val="dk1"/>
              </a:solidFill>
              <a:latin typeface="+mj-lt"/>
              <a:ea typeface="Calibri"/>
              <a:cs typeface="Calibri"/>
              <a:sym typeface="Calibri"/>
            </a:endParaRPr>
          </a:p>
        </p:txBody>
      </p:sp>
      <p:sp>
        <p:nvSpPr>
          <p:cNvPr id="7" name="Google Shape;102;p2">
            <a:extLst>
              <a:ext uri="{FF2B5EF4-FFF2-40B4-BE49-F238E27FC236}">
                <a16:creationId xmlns:a16="http://schemas.microsoft.com/office/drawing/2014/main" id="{EFE24D71-495A-40EE-98F3-3A1209BF83B1}"/>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written program</a:t>
            </a:r>
            <a:endParaRPr sz="1400" b="0" i="0" u="none" strike="noStrike" cap="none" dirty="0">
              <a:solidFill>
                <a:srgbClr val="000000"/>
              </a:solidFill>
              <a:latin typeface="Arial"/>
              <a:ea typeface="Arial"/>
              <a:cs typeface="Arial"/>
              <a:sym typeface="Arial"/>
            </a:endParaRPr>
          </a:p>
        </p:txBody>
      </p:sp>
      <p:pic>
        <p:nvPicPr>
          <p:cNvPr id="4" name="Picture 3" descr="Module 7">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pic>
        <p:nvPicPr>
          <p:cNvPr id="6" name="Picture 5">
            <a:extLst>
              <a:ext uri="{FF2B5EF4-FFF2-40B4-BE49-F238E27FC236}">
                <a16:creationId xmlns:a16="http://schemas.microsoft.com/office/drawing/2014/main" id="{8F90951A-57C6-4510-902B-7D3B0BC8B1A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75700" cy="5881864"/>
          </a:xfrm>
          <a:prstGeom prst="rect">
            <a:avLst/>
          </a:prstGeom>
        </p:spPr>
      </p:pic>
    </p:spTree>
    <p:extLst>
      <p:ext uri="{BB962C8B-B14F-4D97-AF65-F5344CB8AC3E}">
        <p14:creationId xmlns:p14="http://schemas.microsoft.com/office/powerpoint/2010/main" val="17706815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817DA6AA-56CB-02FD-F821-27AB8D656814}"/>
              </a:ext>
            </a:extLst>
          </p:cNvPr>
          <p:cNvSpPr txBox="1">
            <a:spLocks noGrp="1"/>
          </p:cNvSpPr>
          <p:nvPr>
            <p:ph type="title" idx="4294967295"/>
          </p:nvPr>
        </p:nvSpPr>
        <p:spPr>
          <a:xfrm>
            <a:off x="5719155" y="146761"/>
            <a:ext cx="6274351" cy="120790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What are the Parts of a Written Program? </a:t>
            </a:r>
          </a:p>
        </p:txBody>
      </p:sp>
      <p:sp>
        <p:nvSpPr>
          <p:cNvPr id="9" name="Google Shape;104;p2">
            <a:extLst>
              <a:ext uri="{FF2B5EF4-FFF2-40B4-BE49-F238E27FC236}">
                <a16:creationId xmlns:a16="http://schemas.microsoft.com/office/drawing/2014/main" id="{E02B14D7-A05C-4175-BF91-F77E095BDA7C}"/>
              </a:ext>
            </a:extLst>
          </p:cNvPr>
          <p:cNvSpPr txBox="1"/>
          <p:nvPr/>
        </p:nvSpPr>
        <p:spPr>
          <a:xfrm>
            <a:off x="5719156" y="1209378"/>
            <a:ext cx="6274351" cy="4555053"/>
          </a:xfrm>
          <a:prstGeom prst="rect">
            <a:avLst/>
          </a:prstGeom>
          <a:noFill/>
          <a:ln>
            <a:noFill/>
          </a:ln>
        </p:spPr>
        <p:txBody>
          <a:bodyPr spcFirstLastPara="1" wrap="square" lIns="91425" tIns="45700" rIns="91425" bIns="45700" anchor="t" anchorCtr="0">
            <a:spAutoFit/>
          </a:bodyPr>
          <a:lstStyle/>
          <a:p>
            <a:pPr lvl="0">
              <a:buSzPts val="1600"/>
            </a:pPr>
            <a:r>
              <a:rPr lang="en-US" sz="1800" b="1" dirty="0"/>
              <a:t>Delegation</a:t>
            </a:r>
            <a:r>
              <a:rPr lang="en-US" sz="1800" dirty="0"/>
              <a:t>: Can employers delegate these duties?</a:t>
            </a:r>
            <a:br>
              <a:rPr lang="en-US" sz="1800" dirty="0"/>
            </a:br>
            <a:br>
              <a:rPr lang="en-US" sz="1000" dirty="0"/>
            </a:br>
            <a:r>
              <a:rPr lang="en-US" sz="1800" dirty="0"/>
              <a:t>Yes! Delegating is okay and gets workers involved. If a worker likes to train or organize SDSs, the employer can delegate that responsibility to that person.</a:t>
            </a:r>
            <a:br>
              <a:rPr lang="en-US" sz="1800" dirty="0"/>
            </a:br>
            <a:br>
              <a:rPr lang="en-US" sz="1000" dirty="0"/>
            </a:br>
            <a:r>
              <a:rPr lang="en-US" sz="1800" dirty="0"/>
              <a:t>However, the written program must identify who is responsible for the different parts of the program, whether a job title or an individual, and the program must be updated if the responsibility changes.</a:t>
            </a:r>
          </a:p>
          <a:p>
            <a:pPr lvl="0">
              <a:buSzPts val="1600"/>
            </a:pPr>
            <a:endParaRPr lang="en-US" sz="1800" i="0" u="none" strike="noStrike" cap="none" dirty="0">
              <a:solidFill>
                <a:schemeClr val="dk1"/>
              </a:solidFill>
              <a:latin typeface="+mj-lt"/>
              <a:ea typeface="Calibri"/>
              <a:cs typeface="Calibri"/>
              <a:sym typeface="Calibri"/>
            </a:endParaRPr>
          </a:p>
          <a:p>
            <a:pPr lvl="0">
              <a:buSzPts val="1600"/>
            </a:pPr>
            <a:r>
              <a:rPr lang="en-US" sz="1800" b="1" dirty="0">
                <a:solidFill>
                  <a:schemeClr val="dk1"/>
                </a:solidFill>
                <a:latin typeface="+mj-lt"/>
                <a:ea typeface="Calibri"/>
                <a:cs typeface="Calibri"/>
                <a:sym typeface="Calibri"/>
              </a:rPr>
              <a:t>Employee Rights</a:t>
            </a:r>
            <a:r>
              <a:rPr lang="en-US" sz="1800" dirty="0">
                <a:solidFill>
                  <a:schemeClr val="dk1"/>
                </a:solidFill>
                <a:latin typeface="+mj-lt"/>
                <a:ea typeface="Calibri"/>
                <a:cs typeface="Calibri"/>
                <a:sym typeface="Calibri"/>
              </a:rPr>
              <a:t>: </a:t>
            </a:r>
            <a:r>
              <a:rPr lang="en-US" sz="1800" dirty="0"/>
              <a:t>Employees have the right to: </a:t>
            </a:r>
          </a:p>
          <a:p>
            <a:pPr marL="285750" lvl="0" indent="-285750">
              <a:buSzPts val="1600"/>
              <a:buFont typeface="Arial" panose="020B0604020202020204" pitchFamily="34" charset="0"/>
              <a:buChar char="•"/>
            </a:pPr>
            <a:r>
              <a:rPr lang="en-US" sz="1800" dirty="0"/>
              <a:t>Review the written program.</a:t>
            </a:r>
          </a:p>
          <a:p>
            <a:pPr marL="285750" lvl="0" indent="-285750">
              <a:buSzPts val="1600"/>
              <a:buFont typeface="Arial" panose="020B0604020202020204" pitchFamily="34" charset="0"/>
              <a:buChar char="•"/>
            </a:pPr>
            <a:r>
              <a:rPr lang="en-US" sz="1800" dirty="0"/>
              <a:t>Be informed about hazardous chemicals in the workplace.</a:t>
            </a:r>
          </a:p>
          <a:p>
            <a:pPr marL="285750" lvl="0" indent="-285750">
              <a:buSzPts val="1600"/>
              <a:buFont typeface="Arial" panose="020B0604020202020204" pitchFamily="34" charset="0"/>
              <a:buChar char="•"/>
            </a:pPr>
            <a:r>
              <a:rPr lang="en-US" sz="1800" dirty="0"/>
              <a:t>Have their physician or union rep receive information on their behalf.</a:t>
            </a:r>
            <a:endParaRPr sz="2400" i="0" u="none" strike="noStrike" cap="none" dirty="0">
              <a:solidFill>
                <a:schemeClr val="dk1"/>
              </a:solidFill>
              <a:latin typeface="+mj-lt"/>
              <a:ea typeface="Calibri"/>
              <a:cs typeface="Calibri"/>
              <a:sym typeface="Calibri"/>
            </a:endParaRPr>
          </a:p>
        </p:txBody>
      </p:sp>
      <p:sp>
        <p:nvSpPr>
          <p:cNvPr id="7" name="Google Shape;102;p2">
            <a:extLst>
              <a:ext uri="{FF2B5EF4-FFF2-40B4-BE49-F238E27FC236}">
                <a16:creationId xmlns:a16="http://schemas.microsoft.com/office/drawing/2014/main" id="{EFE24D71-495A-40EE-98F3-3A1209BF83B1}"/>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written program</a:t>
            </a:r>
            <a:endParaRPr sz="1400" b="0" i="0" u="none" strike="noStrike" cap="none" dirty="0">
              <a:solidFill>
                <a:srgbClr val="000000"/>
              </a:solidFill>
              <a:latin typeface="Arial"/>
              <a:ea typeface="Arial"/>
              <a:cs typeface="Arial"/>
              <a:sym typeface="Arial"/>
            </a:endParaRPr>
          </a:p>
        </p:txBody>
      </p:sp>
      <p:pic>
        <p:nvPicPr>
          <p:cNvPr id="4" name="Picture 3" descr="Module 7">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pic>
        <p:nvPicPr>
          <p:cNvPr id="6" name="Picture 5">
            <a:extLst>
              <a:ext uri="{FF2B5EF4-FFF2-40B4-BE49-F238E27FC236}">
                <a16:creationId xmlns:a16="http://schemas.microsoft.com/office/drawing/2014/main" id="{BDC38598-27A5-4080-9707-13CD9A0A1C7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75700" cy="5881864"/>
          </a:xfrm>
          <a:prstGeom prst="rect">
            <a:avLst/>
          </a:prstGeom>
        </p:spPr>
      </p:pic>
    </p:spTree>
    <p:extLst>
      <p:ext uri="{BB962C8B-B14F-4D97-AF65-F5344CB8AC3E}">
        <p14:creationId xmlns:p14="http://schemas.microsoft.com/office/powerpoint/2010/main" val="3918434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a:spLocks noGrp="1"/>
          </p:cNvSpPr>
          <p:nvPr>
            <p:ph type="title" idx="4294967295"/>
          </p:nvPr>
        </p:nvSpPr>
        <p:spPr>
          <a:xfrm>
            <a:off x="5719156" y="62880"/>
            <a:ext cx="6274351" cy="579385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Simple Asphyxiant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A simple asphyxiant is a substance or mixture that displaces oxygen in the ambient atmosphere and can cause oxygen deprivation in those who are exposed, leading to unconsciousness and death.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br>
            <a:r>
              <a:rPr kumimoji="0" lang="en-US" sz="3200" b="0" i="0" u="none" strike="noStrike" kern="0" cap="none" spc="0" normalizeH="0" baseline="0" noProof="0" dirty="0">
                <a:ln>
                  <a:noFill/>
                </a:ln>
                <a:solidFill>
                  <a:schemeClr val="dk1"/>
                </a:solidFill>
                <a:effectLst/>
                <a:uLnTx/>
                <a:uFillTx/>
                <a:latin typeface="Arial"/>
                <a:ea typeface="Calibri"/>
                <a:cs typeface="Calibri"/>
                <a:sym typeface="Calibri"/>
              </a:rPr>
              <a:t>Combustible Dust</a:t>
            </a:r>
            <a:endParaRPr kumimoji="0" lang="en-US" sz="3600" b="0" i="0" u="none" strike="noStrike" kern="0" cap="none" spc="0" normalizeH="0" baseline="0" noProof="0" dirty="0">
              <a:ln>
                <a:noFill/>
              </a:ln>
              <a:solidFill>
                <a:schemeClr val="dk1"/>
              </a:solidFill>
              <a:effectLst/>
              <a:uLnTx/>
              <a:uFillTx/>
              <a:latin typeface="Arial"/>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Combustible dust, a term not formally defined in the rule, is a particulate solid that becomes a fire or explosion hazard when suspended in air or in another oxidizing medium over a range of concentrations, regardless of the particle size or shape.</a:t>
            </a:r>
            <a:b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br>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Arial"/>
                <a:ea typeface="Arial"/>
                <a:cs typeface="Arial"/>
                <a:sym typeface="Arial"/>
              </a:rPr>
              <a:t>Pyrophoric Gas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A pyrophoric gas is a chemical in a gaseous state that will ignite spontaneously in air at or below a temperature of 130 degrees Fahrenheit.</a:t>
            </a:r>
            <a:endParaRPr kumimoji="0" lang="en-US"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2" name="Google Shape;102;p2"/>
          <p:cNvSpPr txBox="1"/>
          <p:nvPr/>
        </p:nvSpPr>
        <p:spPr>
          <a:xfrm>
            <a:off x="85400" y="5964835"/>
            <a:ext cx="603610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7" name="Picture 6">
            <a:extLst>
              <a:ext uri="{FF2B5EF4-FFF2-40B4-BE49-F238E27FC236}">
                <a16:creationId xmlns:a16="http://schemas.microsoft.com/office/drawing/2014/main" id="{826A0558-1137-4CBD-AFDF-4AFFF52E9F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753"/>
            <a:ext cx="5510177" cy="5918899"/>
          </a:xfrm>
          <a:prstGeom prst="rect">
            <a:avLst/>
          </a:prstGeom>
        </p:spPr>
      </p:pic>
    </p:spTree>
    <p:extLst>
      <p:ext uri="{BB962C8B-B14F-4D97-AF65-F5344CB8AC3E}">
        <p14:creationId xmlns:p14="http://schemas.microsoft.com/office/powerpoint/2010/main" val="23758144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A763075F-429E-0F9B-D8BC-BD74B9CFE2A2}"/>
              </a:ext>
            </a:extLst>
          </p:cNvPr>
          <p:cNvSpPr txBox="1">
            <a:spLocks noGrp="1"/>
          </p:cNvSpPr>
          <p:nvPr>
            <p:ph type="title" idx="4294967295"/>
          </p:nvPr>
        </p:nvSpPr>
        <p:spPr>
          <a:xfrm>
            <a:off x="5719155" y="146761"/>
            <a:ext cx="6274351" cy="84812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Listing the Hazardous Chemicals</a:t>
            </a:r>
          </a:p>
        </p:txBody>
      </p:sp>
      <p:sp>
        <p:nvSpPr>
          <p:cNvPr id="9" name="Google Shape;104;p2">
            <a:extLst>
              <a:ext uri="{FF2B5EF4-FFF2-40B4-BE49-F238E27FC236}">
                <a16:creationId xmlns:a16="http://schemas.microsoft.com/office/drawing/2014/main" id="{E02B14D7-A05C-4175-BF91-F77E095BDA7C}"/>
              </a:ext>
            </a:extLst>
          </p:cNvPr>
          <p:cNvSpPr txBox="1"/>
          <p:nvPr/>
        </p:nvSpPr>
        <p:spPr>
          <a:xfrm>
            <a:off x="5719156" y="927153"/>
            <a:ext cx="6274351" cy="2831504"/>
          </a:xfrm>
          <a:prstGeom prst="rect">
            <a:avLst/>
          </a:prstGeom>
          <a:noFill/>
          <a:ln>
            <a:noFill/>
          </a:ln>
        </p:spPr>
        <p:txBody>
          <a:bodyPr spcFirstLastPara="1" wrap="square" lIns="91425" tIns="45700" rIns="91425" bIns="45700" anchor="t" anchorCtr="0">
            <a:spAutoFit/>
          </a:bodyPr>
          <a:lstStyle/>
          <a:p>
            <a:pPr lvl="0">
              <a:buSzPts val="1600"/>
            </a:pPr>
            <a:r>
              <a:rPr lang="en-US" sz="1800" dirty="0">
                <a:solidFill>
                  <a:schemeClr val="dk1"/>
                </a:solidFill>
                <a:latin typeface="+mj-lt"/>
                <a:ea typeface="Calibri"/>
                <a:cs typeface="Calibri"/>
                <a:sym typeface="Calibri"/>
              </a:rPr>
              <a:t>If your employees could be exposed to hazardous chemicals in the workplace, make a list of the chemicals, using the product identifier from the label.</a:t>
            </a:r>
          </a:p>
          <a:p>
            <a:pPr lvl="0">
              <a:buSzPts val="1600"/>
            </a:pPr>
            <a:endParaRPr lang="en-US" sz="1000" dirty="0">
              <a:solidFill>
                <a:schemeClr val="dk1"/>
              </a:solidFill>
              <a:latin typeface="+mj-lt"/>
              <a:ea typeface="Calibri"/>
              <a:cs typeface="Calibri"/>
              <a:sym typeface="Calibri"/>
            </a:endParaRPr>
          </a:p>
          <a:p>
            <a:pPr lvl="0">
              <a:buSzPts val="1600"/>
            </a:pPr>
            <a:r>
              <a:rPr lang="en-US" sz="1800" dirty="0">
                <a:solidFill>
                  <a:schemeClr val="dk1"/>
                </a:solidFill>
                <a:latin typeface="+mj-lt"/>
                <a:ea typeface="Calibri"/>
                <a:cs typeface="Calibri"/>
                <a:sym typeface="Calibri"/>
              </a:rPr>
              <a:t>Update your list when you receive new chemicals.</a:t>
            </a:r>
          </a:p>
          <a:p>
            <a:pPr lvl="0">
              <a:buSzPts val="1600"/>
            </a:pPr>
            <a:endParaRPr lang="en-US" sz="1000" dirty="0">
              <a:solidFill>
                <a:schemeClr val="dk1"/>
              </a:solidFill>
              <a:latin typeface="+mj-lt"/>
              <a:ea typeface="Calibri"/>
              <a:cs typeface="Calibri"/>
              <a:sym typeface="Calibri"/>
            </a:endParaRPr>
          </a:p>
          <a:p>
            <a:pPr lvl="0">
              <a:buSzPts val="1600"/>
            </a:pPr>
            <a:r>
              <a:rPr lang="en-US" sz="1800" dirty="0">
                <a:solidFill>
                  <a:schemeClr val="dk1"/>
                </a:solidFill>
                <a:latin typeface="+mj-lt"/>
                <a:ea typeface="Calibri"/>
                <a:cs typeface="Calibri"/>
                <a:sym typeface="Calibri"/>
              </a:rPr>
              <a:t>Make sure there is a safety data sheet for each chemical on the list. The product identifier must allow employees to cross reference the listed name with the product label and the SDS.</a:t>
            </a:r>
          </a:p>
          <a:p>
            <a:pPr lvl="0">
              <a:buSzPts val="1600"/>
            </a:pPr>
            <a:endParaRPr lang="en-US" dirty="0"/>
          </a:p>
        </p:txBody>
      </p:sp>
      <p:sp>
        <p:nvSpPr>
          <p:cNvPr id="7" name="Google Shape;102;p2">
            <a:extLst>
              <a:ext uri="{FF2B5EF4-FFF2-40B4-BE49-F238E27FC236}">
                <a16:creationId xmlns:a16="http://schemas.microsoft.com/office/drawing/2014/main" id="{EFE24D71-495A-40EE-98F3-3A1209BF83B1}"/>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written program</a:t>
            </a:r>
            <a:endParaRPr sz="1400" b="0" i="0" u="none" strike="noStrike" cap="none" dirty="0">
              <a:solidFill>
                <a:srgbClr val="000000"/>
              </a:solidFill>
              <a:latin typeface="Arial"/>
              <a:ea typeface="Arial"/>
              <a:cs typeface="Arial"/>
              <a:sym typeface="Arial"/>
            </a:endParaRPr>
          </a:p>
        </p:txBody>
      </p:sp>
      <p:pic>
        <p:nvPicPr>
          <p:cNvPr id="4" name="Picture 3" descr="Module 7">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pic>
        <p:nvPicPr>
          <p:cNvPr id="6" name="Picture 5">
            <a:extLst>
              <a:ext uri="{FF2B5EF4-FFF2-40B4-BE49-F238E27FC236}">
                <a16:creationId xmlns:a16="http://schemas.microsoft.com/office/drawing/2014/main" id="{18B43357-D400-46E1-8732-7A249F3DF25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88" y="0"/>
            <a:ext cx="5486398" cy="5893356"/>
          </a:xfrm>
          <a:prstGeom prst="rect">
            <a:avLst/>
          </a:prstGeom>
        </p:spPr>
      </p:pic>
    </p:spTree>
    <p:extLst>
      <p:ext uri="{BB962C8B-B14F-4D97-AF65-F5344CB8AC3E}">
        <p14:creationId xmlns:p14="http://schemas.microsoft.com/office/powerpoint/2010/main" val="34820924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9A38B19-2436-5901-661F-9CC18C4926FE}"/>
              </a:ext>
            </a:extLst>
          </p:cNvPr>
          <p:cNvSpPr txBox="1">
            <a:spLocks noGrp="1"/>
          </p:cNvSpPr>
          <p:nvPr>
            <p:ph type="title" idx="4294967295"/>
          </p:nvPr>
        </p:nvSpPr>
        <p:spPr>
          <a:xfrm>
            <a:off x="5719155" y="146761"/>
            <a:ext cx="6274351" cy="84812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Listing the Hazardous Chemicals</a:t>
            </a:r>
          </a:p>
        </p:txBody>
      </p:sp>
      <p:sp>
        <p:nvSpPr>
          <p:cNvPr id="9" name="Google Shape;104;p2">
            <a:extLst>
              <a:ext uri="{FF2B5EF4-FFF2-40B4-BE49-F238E27FC236}">
                <a16:creationId xmlns:a16="http://schemas.microsoft.com/office/drawing/2014/main" id="{E02B14D7-A05C-4175-BF91-F77E095BDA7C}"/>
              </a:ext>
            </a:extLst>
          </p:cNvPr>
          <p:cNvSpPr txBox="1"/>
          <p:nvPr/>
        </p:nvSpPr>
        <p:spPr>
          <a:xfrm>
            <a:off x="5719156" y="994883"/>
            <a:ext cx="6274351" cy="3416279"/>
          </a:xfrm>
          <a:prstGeom prst="rect">
            <a:avLst/>
          </a:prstGeom>
          <a:noFill/>
          <a:ln>
            <a:noFill/>
          </a:ln>
        </p:spPr>
        <p:txBody>
          <a:bodyPr spcFirstLastPara="1" wrap="square" lIns="91425" tIns="45700" rIns="91425" bIns="45700" anchor="t" anchorCtr="0">
            <a:spAutoFit/>
          </a:bodyPr>
          <a:lstStyle/>
          <a:p>
            <a:pPr lvl="0">
              <a:buSzPts val="1600"/>
            </a:pPr>
            <a:r>
              <a:rPr lang="en-US" sz="1800" b="1" dirty="0"/>
              <a:t>Chemical List: </a:t>
            </a:r>
            <a:r>
              <a:rPr lang="en-US" sz="1800" dirty="0"/>
              <a:t>Do all hazardous chemicals have to be on the chemical list?</a:t>
            </a:r>
          </a:p>
          <a:p>
            <a:pPr lvl="0">
              <a:buSzPts val="1600"/>
            </a:pPr>
            <a:r>
              <a:rPr lang="en-US" sz="1800" dirty="0"/>
              <a:t>No. If you remember from the Hazard Communication Introduction module, there are chemicals in the workplace that are excluded from </a:t>
            </a:r>
            <a:r>
              <a:rPr lang="en-US" sz="1800" dirty="0" err="1"/>
              <a:t>HazCom</a:t>
            </a:r>
            <a:r>
              <a:rPr lang="en-US" sz="1800" dirty="0"/>
              <a:t>.</a:t>
            </a:r>
          </a:p>
          <a:p>
            <a:pPr lvl="0">
              <a:buSzPts val="1600"/>
            </a:pPr>
            <a:endParaRPr lang="en-US" sz="1800" dirty="0">
              <a:solidFill>
                <a:schemeClr val="dk1"/>
              </a:solidFill>
              <a:latin typeface="+mj-lt"/>
              <a:ea typeface="Calibri"/>
              <a:cs typeface="Calibri"/>
              <a:sym typeface="Calibri"/>
            </a:endParaRPr>
          </a:p>
          <a:p>
            <a:pPr lvl="0">
              <a:buSzPts val="1600"/>
            </a:pPr>
            <a:r>
              <a:rPr lang="en-US" sz="1800" b="1" dirty="0">
                <a:solidFill>
                  <a:schemeClr val="dk1"/>
                </a:solidFill>
                <a:latin typeface="+mj-lt"/>
                <a:ea typeface="Calibri"/>
                <a:cs typeface="Calibri"/>
                <a:sym typeface="Calibri"/>
              </a:rPr>
              <a:t>Product Identifier:</a:t>
            </a:r>
          </a:p>
          <a:p>
            <a:pPr lvl="0">
              <a:buSzPts val="1600"/>
            </a:pPr>
            <a:r>
              <a:rPr lang="en-US" sz="1800" dirty="0"/>
              <a:t>The product identifier is the unique name used by a manufacturer or importer for a hazardous chemical included in the employer’s written </a:t>
            </a:r>
            <a:r>
              <a:rPr lang="en-US" sz="1800" dirty="0" err="1"/>
              <a:t>HazCom</a:t>
            </a:r>
            <a:r>
              <a:rPr lang="en-US" sz="1800" dirty="0"/>
              <a:t> program that allows users to cross-reference all the specific hazard information found on the label and in its SDS.</a:t>
            </a:r>
            <a:endParaRPr lang="en-US" sz="1800" dirty="0">
              <a:solidFill>
                <a:schemeClr val="dk1"/>
              </a:solidFill>
              <a:latin typeface="+mj-lt"/>
              <a:ea typeface="Calibri"/>
              <a:cs typeface="Calibri"/>
              <a:sym typeface="Calibri"/>
            </a:endParaRPr>
          </a:p>
        </p:txBody>
      </p:sp>
      <p:sp>
        <p:nvSpPr>
          <p:cNvPr id="7" name="Google Shape;102;p2">
            <a:extLst>
              <a:ext uri="{FF2B5EF4-FFF2-40B4-BE49-F238E27FC236}">
                <a16:creationId xmlns:a16="http://schemas.microsoft.com/office/drawing/2014/main" id="{EFE24D71-495A-40EE-98F3-3A1209BF83B1}"/>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written program</a:t>
            </a:r>
            <a:endParaRPr sz="1400" b="0" i="0" u="none" strike="noStrike" cap="none" dirty="0">
              <a:solidFill>
                <a:srgbClr val="000000"/>
              </a:solidFill>
              <a:latin typeface="Arial"/>
              <a:ea typeface="Arial"/>
              <a:cs typeface="Arial"/>
              <a:sym typeface="Arial"/>
            </a:endParaRPr>
          </a:p>
        </p:txBody>
      </p:sp>
      <p:pic>
        <p:nvPicPr>
          <p:cNvPr id="4" name="Picture 3" descr="Module 7">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pic>
        <p:nvPicPr>
          <p:cNvPr id="3" name="Picture 2">
            <a:extLst>
              <a:ext uri="{FF2B5EF4-FFF2-40B4-BE49-F238E27FC236}">
                <a16:creationId xmlns:a16="http://schemas.microsoft.com/office/drawing/2014/main" id="{9F2DDFEA-BD7B-42FE-BBB4-E53F8F264AE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88" y="0"/>
            <a:ext cx="5486398" cy="5893356"/>
          </a:xfrm>
          <a:prstGeom prst="rect">
            <a:avLst/>
          </a:prstGeom>
        </p:spPr>
      </p:pic>
    </p:spTree>
    <p:extLst>
      <p:ext uri="{BB962C8B-B14F-4D97-AF65-F5344CB8AC3E}">
        <p14:creationId xmlns:p14="http://schemas.microsoft.com/office/powerpoint/2010/main" val="9385018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79DF02FE-7930-94A5-FB73-59AC6D560287}"/>
              </a:ext>
            </a:extLst>
          </p:cNvPr>
          <p:cNvSpPr txBox="1">
            <a:spLocks noGrp="1"/>
          </p:cNvSpPr>
          <p:nvPr>
            <p:ph type="title" idx="4294967295"/>
          </p:nvPr>
        </p:nvSpPr>
        <p:spPr>
          <a:xfrm>
            <a:off x="5719155" y="146761"/>
            <a:ext cx="6274351" cy="84812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Listing the Hazardous Chemicals</a:t>
            </a:r>
          </a:p>
        </p:txBody>
      </p:sp>
      <p:sp>
        <p:nvSpPr>
          <p:cNvPr id="9" name="Google Shape;104;p2">
            <a:extLst>
              <a:ext uri="{FF2B5EF4-FFF2-40B4-BE49-F238E27FC236}">
                <a16:creationId xmlns:a16="http://schemas.microsoft.com/office/drawing/2014/main" id="{E02B14D7-A05C-4175-BF91-F77E095BDA7C}"/>
              </a:ext>
            </a:extLst>
          </p:cNvPr>
          <p:cNvSpPr txBox="1"/>
          <p:nvPr/>
        </p:nvSpPr>
        <p:spPr>
          <a:xfrm>
            <a:off x="5719156" y="1073907"/>
            <a:ext cx="6274351" cy="2308284"/>
          </a:xfrm>
          <a:prstGeom prst="rect">
            <a:avLst/>
          </a:prstGeom>
          <a:noFill/>
          <a:ln>
            <a:noFill/>
          </a:ln>
        </p:spPr>
        <p:txBody>
          <a:bodyPr spcFirstLastPara="1" wrap="square" lIns="91425" tIns="45700" rIns="91425" bIns="45700" anchor="t" anchorCtr="0">
            <a:spAutoFit/>
          </a:bodyPr>
          <a:lstStyle/>
          <a:p>
            <a:pPr lvl="0">
              <a:buSzPts val="1600"/>
            </a:pPr>
            <a:r>
              <a:rPr lang="en-US" sz="1800" dirty="0"/>
              <a:t>Here’s an example of a chemical list. </a:t>
            </a:r>
          </a:p>
          <a:p>
            <a:pPr lvl="0">
              <a:buSzPts val="1600"/>
            </a:pPr>
            <a:endParaRPr lang="en-US" sz="1800" dirty="0"/>
          </a:p>
          <a:p>
            <a:pPr lvl="0">
              <a:buSzPts val="1600"/>
            </a:pPr>
            <a:r>
              <a:rPr lang="en-US" sz="1800" dirty="0"/>
              <a:t>The only requirement for your written program chemical list is the chemical’s product identifier.</a:t>
            </a:r>
          </a:p>
          <a:p>
            <a:pPr lvl="0">
              <a:buSzPts val="1600"/>
            </a:pPr>
            <a:endParaRPr lang="en-US" sz="1800" dirty="0"/>
          </a:p>
          <a:p>
            <a:pPr lvl="0">
              <a:buSzPts val="1600"/>
            </a:pPr>
            <a:r>
              <a:rPr lang="en-US" sz="1800" dirty="0"/>
              <a:t>We recommend adding the two additional columns. Both signal word and location of use help you to quickly identify the more dangerous chemicals in your workplace.</a:t>
            </a:r>
            <a:endParaRPr lang="en-US" sz="1800" dirty="0">
              <a:solidFill>
                <a:schemeClr val="dk1"/>
              </a:solidFill>
              <a:latin typeface="+mj-lt"/>
              <a:ea typeface="Calibri"/>
              <a:cs typeface="Calibri"/>
              <a:sym typeface="Calibri"/>
            </a:endParaRPr>
          </a:p>
        </p:txBody>
      </p:sp>
      <p:pic>
        <p:nvPicPr>
          <p:cNvPr id="5" name="Picture 4">
            <a:extLst>
              <a:ext uri="{FF2B5EF4-FFF2-40B4-BE49-F238E27FC236}">
                <a16:creationId xmlns:a16="http://schemas.microsoft.com/office/drawing/2014/main" id="{BEA5D221-13A3-4952-92E6-DAC28A05FADC}"/>
              </a:ext>
            </a:extLst>
          </p:cNvPr>
          <p:cNvPicPr>
            <a:picLocks noChangeAspect="1"/>
          </p:cNvPicPr>
          <p:nvPr/>
        </p:nvPicPr>
        <p:blipFill rotWithShape="1">
          <a:blip r:embed="rId3"/>
          <a:srcRect t="17484" b="16664"/>
          <a:stretch/>
        </p:blipFill>
        <p:spPr>
          <a:xfrm>
            <a:off x="6041799" y="3739915"/>
            <a:ext cx="6029635" cy="1946534"/>
          </a:xfrm>
          <a:prstGeom prst="rect">
            <a:avLst/>
          </a:prstGeom>
        </p:spPr>
      </p:pic>
      <p:sp>
        <p:nvSpPr>
          <p:cNvPr id="7" name="Google Shape;102;p2">
            <a:extLst>
              <a:ext uri="{FF2B5EF4-FFF2-40B4-BE49-F238E27FC236}">
                <a16:creationId xmlns:a16="http://schemas.microsoft.com/office/drawing/2014/main" id="{EFE24D71-495A-40EE-98F3-3A1209BF83B1}"/>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written program</a:t>
            </a:r>
            <a:endParaRPr sz="1400" b="0" i="0" u="none" strike="noStrike" cap="none" dirty="0">
              <a:solidFill>
                <a:srgbClr val="000000"/>
              </a:solidFill>
              <a:latin typeface="Arial"/>
              <a:ea typeface="Arial"/>
              <a:cs typeface="Arial"/>
              <a:sym typeface="Arial"/>
            </a:endParaRPr>
          </a:p>
        </p:txBody>
      </p:sp>
      <p:pic>
        <p:nvPicPr>
          <p:cNvPr id="4" name="Picture 3" descr="Module 7">
            <a:extLst>
              <a:ext uri="{FF2B5EF4-FFF2-40B4-BE49-F238E27FC236}">
                <a16:creationId xmlns:a16="http://schemas.microsoft.com/office/drawing/2014/main" id="{AFF629C0-385E-41B4-87EF-D65020C25888}"/>
              </a:ext>
            </a:extLst>
          </p:cNvPr>
          <p:cNvPicPr>
            <a:picLocks noChangeAspect="1"/>
          </p:cNvPicPr>
          <p:nvPr/>
        </p:nvPicPr>
        <p:blipFill>
          <a:blip r:embed="rId4"/>
          <a:stretch>
            <a:fillRect/>
          </a:stretch>
        </p:blipFill>
        <p:spPr>
          <a:xfrm>
            <a:off x="5932531" y="5956454"/>
            <a:ext cx="6248172" cy="888534"/>
          </a:xfrm>
          <a:prstGeom prst="rect">
            <a:avLst/>
          </a:prstGeom>
        </p:spPr>
      </p:pic>
      <p:pic>
        <p:nvPicPr>
          <p:cNvPr id="3" name="Picture 2">
            <a:extLst>
              <a:ext uri="{FF2B5EF4-FFF2-40B4-BE49-F238E27FC236}">
                <a16:creationId xmlns:a16="http://schemas.microsoft.com/office/drawing/2014/main" id="{9F2DDFEA-BD7B-42FE-BBB4-E53F8F264AE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188" y="0"/>
            <a:ext cx="5486398" cy="5893356"/>
          </a:xfrm>
          <a:prstGeom prst="rect">
            <a:avLst/>
          </a:prstGeom>
        </p:spPr>
      </p:pic>
    </p:spTree>
    <p:extLst>
      <p:ext uri="{BB962C8B-B14F-4D97-AF65-F5344CB8AC3E}">
        <p14:creationId xmlns:p14="http://schemas.microsoft.com/office/powerpoint/2010/main" val="7468291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9970259C-0688-8AC8-80C6-65BF90F40664}"/>
              </a:ext>
            </a:extLst>
          </p:cNvPr>
          <p:cNvSpPr txBox="1">
            <a:spLocks noGrp="1"/>
          </p:cNvSpPr>
          <p:nvPr>
            <p:ph type="title" idx="4294967295"/>
          </p:nvPr>
        </p:nvSpPr>
        <p:spPr>
          <a:xfrm>
            <a:off x="5719155" y="146760"/>
            <a:ext cx="6274351" cy="112888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Labeling the Containers of Hazardous Chemicals</a:t>
            </a:r>
          </a:p>
        </p:txBody>
      </p:sp>
      <p:sp>
        <p:nvSpPr>
          <p:cNvPr id="9" name="Google Shape;104;p2">
            <a:extLst>
              <a:ext uri="{FF2B5EF4-FFF2-40B4-BE49-F238E27FC236}">
                <a16:creationId xmlns:a16="http://schemas.microsoft.com/office/drawing/2014/main" id="{E02B14D7-A05C-4175-BF91-F77E095BDA7C}"/>
              </a:ext>
            </a:extLst>
          </p:cNvPr>
          <p:cNvSpPr txBox="1"/>
          <p:nvPr/>
        </p:nvSpPr>
        <p:spPr>
          <a:xfrm>
            <a:off x="5719156" y="1265818"/>
            <a:ext cx="6274351" cy="2031285"/>
          </a:xfrm>
          <a:prstGeom prst="rect">
            <a:avLst/>
          </a:prstGeom>
          <a:noFill/>
          <a:ln>
            <a:noFill/>
          </a:ln>
        </p:spPr>
        <p:txBody>
          <a:bodyPr spcFirstLastPara="1" wrap="square" lIns="91425" tIns="45700" rIns="91425" bIns="45700" anchor="t" anchorCtr="0">
            <a:spAutoFit/>
          </a:bodyPr>
          <a:lstStyle/>
          <a:p>
            <a:pPr lvl="0">
              <a:buSzPts val="1600"/>
            </a:pPr>
            <a:r>
              <a:rPr lang="en-US" sz="1800" dirty="0"/>
              <a:t>Ensure that containers of hazardous chemicals have labels.</a:t>
            </a:r>
          </a:p>
          <a:p>
            <a:pPr lvl="0">
              <a:buSzPts val="1600"/>
            </a:pPr>
            <a:endParaRPr lang="en-US" sz="1800" dirty="0"/>
          </a:p>
          <a:p>
            <a:pPr lvl="0">
              <a:buSzPts val="1600"/>
            </a:pPr>
            <a:r>
              <a:rPr lang="en-US" sz="1800" dirty="0"/>
              <a:t>In your written program, describe how you will make sure that each container at your workplace has a label that identifies the chemical and provides the required information about its hazards, whether it is a manufacturer’s label or a secondary label.</a:t>
            </a:r>
            <a:endParaRPr lang="en-US" sz="1800" dirty="0">
              <a:solidFill>
                <a:schemeClr val="dk1"/>
              </a:solidFill>
              <a:latin typeface="+mj-lt"/>
              <a:ea typeface="Calibri"/>
              <a:cs typeface="Calibri"/>
              <a:sym typeface="Calibri"/>
            </a:endParaRPr>
          </a:p>
        </p:txBody>
      </p:sp>
      <p:sp>
        <p:nvSpPr>
          <p:cNvPr id="7" name="Google Shape;102;p2">
            <a:extLst>
              <a:ext uri="{FF2B5EF4-FFF2-40B4-BE49-F238E27FC236}">
                <a16:creationId xmlns:a16="http://schemas.microsoft.com/office/drawing/2014/main" id="{EFE24D71-495A-40EE-98F3-3A1209BF83B1}"/>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written program</a:t>
            </a:r>
            <a:endParaRPr sz="1400" b="0" i="0" u="none" strike="noStrike" cap="none" dirty="0">
              <a:solidFill>
                <a:srgbClr val="000000"/>
              </a:solidFill>
              <a:latin typeface="Arial"/>
              <a:ea typeface="Arial"/>
              <a:cs typeface="Arial"/>
              <a:sym typeface="Arial"/>
            </a:endParaRPr>
          </a:p>
        </p:txBody>
      </p:sp>
      <p:pic>
        <p:nvPicPr>
          <p:cNvPr id="4" name="Picture 3" descr="Module 7">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pic>
        <p:nvPicPr>
          <p:cNvPr id="6" name="Picture 5">
            <a:extLst>
              <a:ext uri="{FF2B5EF4-FFF2-40B4-BE49-F238E27FC236}">
                <a16:creationId xmlns:a16="http://schemas.microsoft.com/office/drawing/2014/main" id="{90925D17-BA3F-48F4-AEE0-B4E917C6B63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538" y="0"/>
            <a:ext cx="5486398" cy="5893356"/>
          </a:xfrm>
          <a:prstGeom prst="rect">
            <a:avLst/>
          </a:prstGeom>
        </p:spPr>
      </p:pic>
    </p:spTree>
    <p:extLst>
      <p:ext uri="{BB962C8B-B14F-4D97-AF65-F5344CB8AC3E}">
        <p14:creationId xmlns:p14="http://schemas.microsoft.com/office/powerpoint/2010/main" val="7956957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6B35C90-D76F-AC4A-1D6C-A9EDB47B787B}"/>
              </a:ext>
            </a:extLst>
          </p:cNvPr>
          <p:cNvSpPr txBox="1">
            <a:spLocks noGrp="1"/>
          </p:cNvSpPr>
          <p:nvPr>
            <p:ph type="title" idx="4294967295"/>
          </p:nvPr>
        </p:nvSpPr>
        <p:spPr>
          <a:xfrm>
            <a:off x="5719155" y="146760"/>
            <a:ext cx="6274351" cy="127563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Making the Safety Data Sheets Available</a:t>
            </a:r>
          </a:p>
        </p:txBody>
      </p:sp>
      <p:sp>
        <p:nvSpPr>
          <p:cNvPr id="9" name="Google Shape;104;p2">
            <a:extLst>
              <a:ext uri="{FF2B5EF4-FFF2-40B4-BE49-F238E27FC236}">
                <a16:creationId xmlns:a16="http://schemas.microsoft.com/office/drawing/2014/main" id="{E02B14D7-A05C-4175-BF91-F77E095BDA7C}"/>
              </a:ext>
            </a:extLst>
          </p:cNvPr>
          <p:cNvSpPr txBox="1"/>
          <p:nvPr/>
        </p:nvSpPr>
        <p:spPr>
          <a:xfrm>
            <a:off x="5719156" y="1322264"/>
            <a:ext cx="6274351" cy="2862282"/>
          </a:xfrm>
          <a:prstGeom prst="rect">
            <a:avLst/>
          </a:prstGeom>
          <a:noFill/>
          <a:ln>
            <a:noFill/>
          </a:ln>
        </p:spPr>
        <p:txBody>
          <a:bodyPr spcFirstLastPara="1" wrap="square" lIns="91425" tIns="45700" rIns="91425" bIns="45700" anchor="t" anchorCtr="0">
            <a:spAutoFit/>
          </a:bodyPr>
          <a:lstStyle/>
          <a:p>
            <a:pPr lvl="0">
              <a:buSzPts val="1600"/>
            </a:pPr>
            <a:r>
              <a:rPr lang="en-US" sz="1800" dirty="0"/>
              <a:t>The written program must describe where you will keep your safety data sheets.</a:t>
            </a:r>
          </a:p>
          <a:p>
            <a:pPr lvl="0">
              <a:buSzPts val="1600"/>
            </a:pPr>
            <a:endParaRPr lang="en-US" sz="1800" dirty="0"/>
          </a:p>
          <a:p>
            <a:pPr lvl="0">
              <a:buSzPts val="1600"/>
            </a:pPr>
            <a:r>
              <a:rPr lang="en-US" sz="1800" dirty="0"/>
              <a:t>If you store them in a paper file, identify the location where employees can access them. </a:t>
            </a:r>
          </a:p>
          <a:p>
            <a:pPr lvl="0">
              <a:buSzPts val="1600"/>
            </a:pPr>
            <a:endParaRPr lang="en-US" sz="1800" dirty="0"/>
          </a:p>
          <a:p>
            <a:pPr lvl="0">
              <a:buSzPts val="1600"/>
            </a:pPr>
            <a:r>
              <a:rPr lang="en-US" sz="1800" dirty="0"/>
              <a:t>If you store them electronically, describe how employees will access them, especially in an emergency. </a:t>
            </a:r>
          </a:p>
          <a:p>
            <a:pPr lvl="0">
              <a:buSzPts val="1600"/>
            </a:pPr>
            <a:endParaRPr lang="en-US" sz="1800" dirty="0"/>
          </a:p>
          <a:p>
            <a:pPr lvl="0">
              <a:buSzPts val="1600"/>
            </a:pPr>
            <a:r>
              <a:rPr lang="en-US" sz="1800" dirty="0"/>
              <a:t>Indicate who to contact if one is missing or incomplete. </a:t>
            </a:r>
            <a:endParaRPr lang="en-US" sz="1800" dirty="0">
              <a:solidFill>
                <a:schemeClr val="dk1"/>
              </a:solidFill>
              <a:latin typeface="+mj-lt"/>
              <a:ea typeface="Calibri"/>
              <a:cs typeface="Calibri"/>
              <a:sym typeface="Calibri"/>
            </a:endParaRPr>
          </a:p>
        </p:txBody>
      </p:sp>
      <p:sp>
        <p:nvSpPr>
          <p:cNvPr id="7" name="Google Shape;102;p2">
            <a:extLst>
              <a:ext uri="{FF2B5EF4-FFF2-40B4-BE49-F238E27FC236}">
                <a16:creationId xmlns:a16="http://schemas.microsoft.com/office/drawing/2014/main" id="{EFE24D71-495A-40EE-98F3-3A1209BF83B1}"/>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written program</a:t>
            </a:r>
            <a:endParaRPr sz="1400" b="0" i="0" u="none" strike="noStrike" cap="none" dirty="0">
              <a:solidFill>
                <a:srgbClr val="000000"/>
              </a:solidFill>
              <a:latin typeface="Arial"/>
              <a:ea typeface="Arial"/>
              <a:cs typeface="Arial"/>
              <a:sym typeface="Arial"/>
            </a:endParaRPr>
          </a:p>
        </p:txBody>
      </p:sp>
      <p:pic>
        <p:nvPicPr>
          <p:cNvPr id="4" name="Picture 3" descr="Module 7">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pic>
        <p:nvPicPr>
          <p:cNvPr id="8" name="Picture 7">
            <a:extLst>
              <a:ext uri="{FF2B5EF4-FFF2-40B4-BE49-F238E27FC236}">
                <a16:creationId xmlns:a16="http://schemas.microsoft.com/office/drawing/2014/main" id="{AB6095E6-A9D9-4581-A8BC-3D6897031DC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1287"/>
            <a:ext cx="5486398" cy="5893356"/>
          </a:xfrm>
          <a:prstGeom prst="rect">
            <a:avLst/>
          </a:prstGeom>
        </p:spPr>
      </p:pic>
    </p:spTree>
    <p:extLst>
      <p:ext uri="{BB962C8B-B14F-4D97-AF65-F5344CB8AC3E}">
        <p14:creationId xmlns:p14="http://schemas.microsoft.com/office/powerpoint/2010/main" val="22739248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877726A-D0D6-361B-85D3-3C804C2BA7FF}"/>
              </a:ext>
            </a:extLst>
          </p:cNvPr>
          <p:cNvSpPr txBox="1">
            <a:spLocks noGrp="1"/>
          </p:cNvSpPr>
          <p:nvPr>
            <p:ph type="title" idx="4294967295"/>
          </p:nvPr>
        </p:nvSpPr>
        <p:spPr>
          <a:xfrm>
            <a:off x="5719155" y="146760"/>
            <a:ext cx="6274351" cy="109249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Making the Safety Data Sheets Available</a:t>
            </a:r>
          </a:p>
        </p:txBody>
      </p:sp>
      <p:sp>
        <p:nvSpPr>
          <p:cNvPr id="9" name="Google Shape;104;p2">
            <a:extLst>
              <a:ext uri="{FF2B5EF4-FFF2-40B4-BE49-F238E27FC236}">
                <a16:creationId xmlns:a16="http://schemas.microsoft.com/office/drawing/2014/main" id="{E02B14D7-A05C-4175-BF91-F77E095BDA7C}"/>
              </a:ext>
            </a:extLst>
          </p:cNvPr>
          <p:cNvSpPr txBox="1"/>
          <p:nvPr/>
        </p:nvSpPr>
        <p:spPr>
          <a:xfrm>
            <a:off x="5719156" y="1333551"/>
            <a:ext cx="6274351" cy="3416279"/>
          </a:xfrm>
          <a:prstGeom prst="rect">
            <a:avLst/>
          </a:prstGeom>
          <a:noFill/>
          <a:ln>
            <a:noFill/>
          </a:ln>
        </p:spPr>
        <p:txBody>
          <a:bodyPr spcFirstLastPara="1" wrap="square" lIns="91425" tIns="45700" rIns="91425" bIns="45700" anchor="t" anchorCtr="0">
            <a:spAutoFit/>
          </a:bodyPr>
          <a:lstStyle/>
          <a:p>
            <a:pPr lvl="0">
              <a:buSzPts val="1600"/>
            </a:pPr>
            <a:r>
              <a:rPr lang="en-US" sz="1800" dirty="0"/>
              <a:t>You must ensure that safety data sheets are always available to employees in their work areas. Whether you keep safety data sheets in a notebook or on a computer or if they are provided by a service, employees must be able to obtain the information immediately, especially in an emergency.</a:t>
            </a:r>
            <a:br>
              <a:rPr lang="en-US" sz="1800" dirty="0"/>
            </a:br>
            <a:br>
              <a:rPr lang="en-US" sz="1800" dirty="0"/>
            </a:br>
            <a:r>
              <a:rPr lang="en-US" sz="1800" dirty="0"/>
              <a:t>If you keep safety data sheets electronically or access them on the Internet, you must have a backup system in place. If your primary system becomes inoperable, such as from loss of power, network outage, or computer crash, you must still have a way for employees to access the information.</a:t>
            </a:r>
            <a:endParaRPr lang="en-US" sz="1800" dirty="0">
              <a:solidFill>
                <a:schemeClr val="dk1"/>
              </a:solidFill>
              <a:latin typeface="+mj-lt"/>
              <a:ea typeface="Calibri"/>
              <a:cs typeface="Calibri"/>
              <a:sym typeface="Calibri"/>
            </a:endParaRPr>
          </a:p>
        </p:txBody>
      </p:sp>
      <p:sp>
        <p:nvSpPr>
          <p:cNvPr id="7" name="Google Shape;102;p2">
            <a:extLst>
              <a:ext uri="{FF2B5EF4-FFF2-40B4-BE49-F238E27FC236}">
                <a16:creationId xmlns:a16="http://schemas.microsoft.com/office/drawing/2014/main" id="{EFE24D71-495A-40EE-98F3-3A1209BF83B1}"/>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written program</a:t>
            </a:r>
            <a:endParaRPr sz="1400" b="0" i="0" u="none" strike="noStrike" cap="none" dirty="0">
              <a:solidFill>
                <a:srgbClr val="000000"/>
              </a:solidFill>
              <a:latin typeface="Arial"/>
              <a:ea typeface="Arial"/>
              <a:cs typeface="Arial"/>
              <a:sym typeface="Arial"/>
            </a:endParaRPr>
          </a:p>
        </p:txBody>
      </p:sp>
      <p:pic>
        <p:nvPicPr>
          <p:cNvPr id="4" name="Picture 3" descr="Module 7">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pic>
        <p:nvPicPr>
          <p:cNvPr id="8" name="Picture 7">
            <a:extLst>
              <a:ext uri="{FF2B5EF4-FFF2-40B4-BE49-F238E27FC236}">
                <a16:creationId xmlns:a16="http://schemas.microsoft.com/office/drawing/2014/main" id="{AB6095E6-A9D9-4581-A8BC-3D6897031DC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995" y="0"/>
            <a:ext cx="5486398" cy="5893356"/>
          </a:xfrm>
          <a:prstGeom prst="rect">
            <a:avLst/>
          </a:prstGeom>
        </p:spPr>
      </p:pic>
    </p:spTree>
    <p:extLst>
      <p:ext uri="{BB962C8B-B14F-4D97-AF65-F5344CB8AC3E}">
        <p14:creationId xmlns:p14="http://schemas.microsoft.com/office/powerpoint/2010/main" val="89836842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1">
            <a:extLst>
              <a:ext uri="{FF2B5EF4-FFF2-40B4-BE49-F238E27FC236}">
                <a16:creationId xmlns:a16="http://schemas.microsoft.com/office/drawing/2014/main" id="{D8A73C14-5A41-4AD4-2883-1CD82F2DD172}"/>
              </a:ext>
            </a:extLst>
          </p:cNvPr>
          <p:cNvSpPr txBox="1">
            <a:spLocks noGrp="1"/>
          </p:cNvSpPr>
          <p:nvPr>
            <p:ph type="title" idx="4294967295"/>
          </p:nvPr>
        </p:nvSpPr>
        <p:spPr>
          <a:xfrm>
            <a:off x="5719155" y="146761"/>
            <a:ext cx="6274351" cy="111906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Training Employees about Chemical Hazards</a:t>
            </a:r>
          </a:p>
        </p:txBody>
      </p:sp>
      <p:sp>
        <p:nvSpPr>
          <p:cNvPr id="9" name="Google Shape;104;p2">
            <a:extLst>
              <a:ext uri="{FF2B5EF4-FFF2-40B4-BE49-F238E27FC236}">
                <a16:creationId xmlns:a16="http://schemas.microsoft.com/office/drawing/2014/main" id="{E02B14D7-A05C-4175-BF91-F77E095BDA7C}"/>
              </a:ext>
            </a:extLst>
          </p:cNvPr>
          <p:cNvSpPr txBox="1"/>
          <p:nvPr/>
        </p:nvSpPr>
        <p:spPr>
          <a:xfrm>
            <a:off x="5719156" y="1265820"/>
            <a:ext cx="6274351" cy="4247276"/>
          </a:xfrm>
          <a:prstGeom prst="rect">
            <a:avLst/>
          </a:prstGeom>
          <a:noFill/>
          <a:ln>
            <a:noFill/>
          </a:ln>
        </p:spPr>
        <p:txBody>
          <a:bodyPr spcFirstLastPara="1" wrap="square" lIns="91425" tIns="45700" rIns="91425" bIns="45700" anchor="t" anchorCtr="0">
            <a:spAutoFit/>
          </a:bodyPr>
          <a:lstStyle/>
          <a:p>
            <a:pPr lvl="0">
              <a:buSzPts val="1600"/>
            </a:pPr>
            <a:r>
              <a:rPr lang="en-US" sz="1800" dirty="0"/>
              <a:t>Describe how you will train your employees about the chemical hazards, whether they are a new employee or are exposed to a new chemical hazard.</a:t>
            </a:r>
          </a:p>
          <a:p>
            <a:pPr lvl="0">
              <a:buSzPts val="1600"/>
            </a:pPr>
            <a:endParaRPr lang="en-US" sz="1800" dirty="0"/>
          </a:p>
          <a:p>
            <a:pPr lvl="0">
              <a:buSzPts val="1600"/>
            </a:pPr>
            <a:r>
              <a:rPr lang="en-US" sz="1800" dirty="0"/>
              <a:t>In your written program, include:</a:t>
            </a:r>
          </a:p>
          <a:p>
            <a:pPr lvl="0">
              <a:buSzPts val="1600"/>
            </a:pPr>
            <a:endParaRPr lang="en-US" sz="1800" dirty="0"/>
          </a:p>
          <a:p>
            <a:pPr marL="285750" lvl="0" indent="-285750">
              <a:buSzPts val="1600"/>
              <a:buFont typeface="Arial" panose="020B0604020202020204" pitchFamily="34" charset="0"/>
              <a:buChar char="•"/>
            </a:pPr>
            <a:r>
              <a:rPr lang="en-US" sz="1800" dirty="0"/>
              <a:t>How employees will be trained to protect themselves from hazards.</a:t>
            </a:r>
          </a:p>
          <a:p>
            <a:pPr marL="285750" lvl="0" indent="-285750">
              <a:buSzPts val="1600"/>
              <a:buFont typeface="Arial" panose="020B0604020202020204" pitchFamily="34" charset="0"/>
              <a:buChar char="•"/>
            </a:pPr>
            <a:r>
              <a:rPr lang="en-US" sz="1800" dirty="0"/>
              <a:t>How employees will be trained to read and understand product labels and safety data sheets.</a:t>
            </a:r>
          </a:p>
          <a:p>
            <a:pPr marL="285750" lvl="0" indent="-285750">
              <a:buSzPts val="1600"/>
              <a:buFont typeface="Arial" panose="020B0604020202020204" pitchFamily="34" charset="0"/>
              <a:buChar char="•"/>
            </a:pPr>
            <a:r>
              <a:rPr lang="en-US" sz="1800" dirty="0"/>
              <a:t>Who is responsible for providing training.</a:t>
            </a:r>
          </a:p>
          <a:p>
            <a:pPr lvl="0">
              <a:buSzPts val="1600"/>
            </a:pPr>
            <a:endParaRPr lang="en-US" sz="1800" dirty="0"/>
          </a:p>
          <a:p>
            <a:pPr lvl="0">
              <a:buSzPts val="1600"/>
            </a:pPr>
            <a:r>
              <a:rPr lang="en-US" sz="1800" dirty="0"/>
              <a:t>Training requirements were covered in more detail in the Hazard Communication Training module. Refer to that module for more detailed information.</a:t>
            </a:r>
            <a:endParaRPr lang="en-US" sz="1800" dirty="0">
              <a:solidFill>
                <a:schemeClr val="dk1"/>
              </a:solidFill>
              <a:latin typeface="+mj-lt"/>
              <a:ea typeface="Calibri"/>
              <a:cs typeface="Calibri"/>
              <a:sym typeface="Calibri"/>
            </a:endParaRPr>
          </a:p>
        </p:txBody>
      </p:sp>
      <p:sp>
        <p:nvSpPr>
          <p:cNvPr id="7" name="Google Shape;102;p2">
            <a:extLst>
              <a:ext uri="{FF2B5EF4-FFF2-40B4-BE49-F238E27FC236}">
                <a16:creationId xmlns:a16="http://schemas.microsoft.com/office/drawing/2014/main" id="{EFE24D71-495A-40EE-98F3-3A1209BF83B1}"/>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written program</a:t>
            </a:r>
            <a:endParaRPr sz="1400" b="0" i="0" u="none" strike="noStrike" cap="none" dirty="0">
              <a:solidFill>
                <a:srgbClr val="000000"/>
              </a:solidFill>
              <a:latin typeface="Arial"/>
              <a:ea typeface="Arial"/>
              <a:cs typeface="Arial"/>
              <a:sym typeface="Arial"/>
            </a:endParaRPr>
          </a:p>
        </p:txBody>
      </p:sp>
      <p:pic>
        <p:nvPicPr>
          <p:cNvPr id="4" name="Picture 3" descr="Module 7">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pic>
        <p:nvPicPr>
          <p:cNvPr id="10" name="Picture 9">
            <a:extLst>
              <a:ext uri="{FF2B5EF4-FFF2-40B4-BE49-F238E27FC236}">
                <a16:creationId xmlns:a16="http://schemas.microsoft.com/office/drawing/2014/main" id="{7462D667-C9D1-414D-9FE0-4696D7C1ABC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995" y="-1039"/>
            <a:ext cx="5487365" cy="5894395"/>
          </a:xfrm>
          <a:prstGeom prst="rect">
            <a:avLst/>
          </a:prstGeom>
        </p:spPr>
      </p:pic>
    </p:spTree>
    <p:extLst>
      <p:ext uri="{BB962C8B-B14F-4D97-AF65-F5344CB8AC3E}">
        <p14:creationId xmlns:p14="http://schemas.microsoft.com/office/powerpoint/2010/main" val="9972241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B7681753-F9F6-3CE1-1CB8-D745828C1BCB}"/>
              </a:ext>
            </a:extLst>
          </p:cNvPr>
          <p:cNvSpPr txBox="1">
            <a:spLocks noGrp="1"/>
          </p:cNvSpPr>
          <p:nvPr>
            <p:ph type="title" idx="4294967295"/>
          </p:nvPr>
        </p:nvSpPr>
        <p:spPr>
          <a:xfrm>
            <a:off x="5719155" y="146759"/>
            <a:ext cx="6274351" cy="148030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Informing Employees who Perform Non-routine Tasks about Chemical Hazards</a:t>
            </a:r>
          </a:p>
        </p:txBody>
      </p:sp>
      <p:sp>
        <p:nvSpPr>
          <p:cNvPr id="9" name="Google Shape;104;p2">
            <a:extLst>
              <a:ext uri="{FF2B5EF4-FFF2-40B4-BE49-F238E27FC236}">
                <a16:creationId xmlns:a16="http://schemas.microsoft.com/office/drawing/2014/main" id="{E02B14D7-A05C-4175-BF91-F77E095BDA7C}"/>
              </a:ext>
            </a:extLst>
          </p:cNvPr>
          <p:cNvSpPr txBox="1"/>
          <p:nvPr/>
        </p:nvSpPr>
        <p:spPr>
          <a:xfrm>
            <a:off x="5719156" y="1627065"/>
            <a:ext cx="6274351" cy="2308284"/>
          </a:xfrm>
          <a:prstGeom prst="rect">
            <a:avLst/>
          </a:prstGeom>
          <a:noFill/>
          <a:ln>
            <a:noFill/>
          </a:ln>
        </p:spPr>
        <p:txBody>
          <a:bodyPr spcFirstLastPara="1" wrap="square" lIns="91425" tIns="45700" rIns="91425" bIns="45700" anchor="t" anchorCtr="0">
            <a:spAutoFit/>
          </a:bodyPr>
          <a:lstStyle/>
          <a:p>
            <a:pPr lvl="0">
              <a:buSzPts val="1600"/>
            </a:pPr>
            <a:r>
              <a:rPr lang="en-US" sz="1800" dirty="0"/>
              <a:t>Describe how you will inform employees who do non-routine tasks about the hazardous chemicals they may be exposed to.</a:t>
            </a:r>
          </a:p>
          <a:p>
            <a:pPr lvl="0">
              <a:buSzPts val="1600"/>
            </a:pPr>
            <a:endParaRPr lang="en-US" sz="1800" dirty="0"/>
          </a:p>
          <a:p>
            <a:pPr lvl="0">
              <a:buSzPts val="1600"/>
            </a:pPr>
            <a:r>
              <a:rPr lang="en-US" sz="1800" dirty="0"/>
              <a:t>Identify the non-routine tasks, such as annual maintenance activities or leaks from sealed containers, and determine what employees must do to minimize exposure to these chemical hazards.</a:t>
            </a:r>
            <a:endParaRPr lang="en-US" sz="1800" dirty="0">
              <a:solidFill>
                <a:schemeClr val="dk1"/>
              </a:solidFill>
              <a:latin typeface="+mj-lt"/>
              <a:ea typeface="Calibri"/>
              <a:cs typeface="Calibri"/>
              <a:sym typeface="Calibri"/>
            </a:endParaRPr>
          </a:p>
        </p:txBody>
      </p:sp>
      <p:sp>
        <p:nvSpPr>
          <p:cNvPr id="7" name="Google Shape;102;p2">
            <a:extLst>
              <a:ext uri="{FF2B5EF4-FFF2-40B4-BE49-F238E27FC236}">
                <a16:creationId xmlns:a16="http://schemas.microsoft.com/office/drawing/2014/main" id="{EFE24D71-495A-40EE-98F3-3A1209BF83B1}"/>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written program</a:t>
            </a:r>
            <a:endParaRPr sz="1400" b="0" i="0" u="none" strike="noStrike" cap="none" dirty="0">
              <a:solidFill>
                <a:srgbClr val="000000"/>
              </a:solidFill>
              <a:latin typeface="Arial"/>
              <a:ea typeface="Arial"/>
              <a:cs typeface="Arial"/>
              <a:sym typeface="Arial"/>
            </a:endParaRPr>
          </a:p>
        </p:txBody>
      </p:sp>
      <p:pic>
        <p:nvPicPr>
          <p:cNvPr id="4" name="Picture 3" descr="Module 7">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pic>
        <p:nvPicPr>
          <p:cNvPr id="3" name="Picture 2">
            <a:extLst>
              <a:ext uri="{FF2B5EF4-FFF2-40B4-BE49-F238E27FC236}">
                <a16:creationId xmlns:a16="http://schemas.microsoft.com/office/drawing/2014/main" id="{6FE1FC8D-D787-4225-8435-68ECF384B20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85" y="0"/>
            <a:ext cx="5486398" cy="5893356"/>
          </a:xfrm>
          <a:prstGeom prst="rect">
            <a:avLst/>
          </a:prstGeom>
        </p:spPr>
      </p:pic>
    </p:spTree>
    <p:extLst>
      <p:ext uri="{BB962C8B-B14F-4D97-AF65-F5344CB8AC3E}">
        <p14:creationId xmlns:p14="http://schemas.microsoft.com/office/powerpoint/2010/main" val="30661032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9" name="Google Shape;104;p2">
            <a:extLst>
              <a:ext uri="{FF2B5EF4-FFF2-40B4-BE49-F238E27FC236}">
                <a16:creationId xmlns:a16="http://schemas.microsoft.com/office/drawing/2014/main" id="{E02B14D7-A05C-4175-BF91-F77E095BDA7C}"/>
              </a:ext>
            </a:extLst>
          </p:cNvPr>
          <p:cNvSpPr txBox="1"/>
          <p:nvPr/>
        </p:nvSpPr>
        <p:spPr>
          <a:xfrm>
            <a:off x="5719156" y="35329"/>
            <a:ext cx="6274351" cy="5386049"/>
          </a:xfrm>
          <a:prstGeom prst="rect">
            <a:avLst/>
          </a:prstGeom>
          <a:noFill/>
          <a:ln>
            <a:noFill/>
          </a:ln>
        </p:spPr>
        <p:txBody>
          <a:bodyPr spcFirstLastPara="1" wrap="square" lIns="91425" tIns="45700" rIns="91425" bIns="45700" anchor="t" anchorCtr="0">
            <a:spAutoFit/>
          </a:bodyPr>
          <a:lstStyle/>
          <a:p>
            <a:pPr lvl="0">
              <a:buSzPts val="1600"/>
            </a:pPr>
            <a:endParaRPr lang="en-US" sz="1800" b="1" dirty="0"/>
          </a:p>
          <a:p>
            <a:pPr lvl="0">
              <a:buSzPts val="1600"/>
            </a:pPr>
            <a:r>
              <a:rPr lang="en-US" sz="1800" b="1" dirty="0"/>
              <a:t>Hazardous Non-Routine Task: </a:t>
            </a:r>
            <a:r>
              <a:rPr lang="en-US" sz="1600" dirty="0"/>
              <a:t>What is a hazardous non-routine task? Welding on metal can be a hazardous and non-routine task for an assembly plant that welds 3 to 4 times per year. But, it would not be a non-routine task for an auto-repair shop whose workers weld continuously through the day, week, month, and year.</a:t>
            </a:r>
            <a:endParaRPr lang="en-US" sz="1600" b="1" dirty="0"/>
          </a:p>
          <a:p>
            <a:pPr lvl="0">
              <a:buSzPts val="1600"/>
            </a:pPr>
            <a:endParaRPr lang="en-US" sz="1800" dirty="0"/>
          </a:p>
          <a:p>
            <a:pPr lvl="0">
              <a:buSzPts val="1600"/>
            </a:pPr>
            <a:r>
              <a:rPr lang="en-US" sz="1800" b="1" dirty="0"/>
              <a:t>Example Situation</a:t>
            </a:r>
            <a:r>
              <a:rPr lang="en-US" sz="1800" dirty="0"/>
              <a:t>: </a:t>
            </a:r>
            <a:r>
              <a:rPr lang="en-US" sz="1600" dirty="0"/>
              <a:t>In August of 2011, two maintenance workers were assigned to clear a clogged pipe. After trying a plumber’s snake, they poured liquid drain opener into the pipe. The drain opener reacted violently with something in the pipe, and caustic liquid sprayed in their faces. Both had serious burns to their eyes and faces. Both employees were hospitalized and remained out of work for more than one week. The company was cited for:</a:t>
            </a:r>
          </a:p>
          <a:p>
            <a:pPr marL="285750" lvl="0" indent="-285750">
              <a:buSzPts val="1600"/>
              <a:buFont typeface="Arial" panose="020B0604020202020204" pitchFamily="34" charset="0"/>
              <a:buChar char="•"/>
            </a:pPr>
            <a:r>
              <a:rPr lang="en-US" sz="1600" dirty="0"/>
              <a:t>The methods the employer will use to inform employees of the hazards of non-routine tasks, and the hazards associated with chemicals contained in unlabeled pipes in their work areas.</a:t>
            </a:r>
          </a:p>
          <a:p>
            <a:pPr lvl="0">
              <a:buSzPts val="1600"/>
            </a:pPr>
            <a:br>
              <a:rPr lang="en-US" sz="1600" dirty="0"/>
            </a:br>
            <a:r>
              <a:rPr lang="en-US" sz="1600" dirty="0"/>
              <a:t>If this type of non-routine task had been addressed in the written program these workers may have been able to avoid injury.</a:t>
            </a:r>
            <a:endParaRPr lang="en-US" sz="1600" dirty="0">
              <a:solidFill>
                <a:schemeClr val="dk1"/>
              </a:solidFill>
              <a:latin typeface="+mj-lt"/>
              <a:ea typeface="Calibri"/>
              <a:cs typeface="Calibri"/>
              <a:sym typeface="Calibri"/>
            </a:endParaRPr>
          </a:p>
        </p:txBody>
      </p:sp>
      <p:sp>
        <p:nvSpPr>
          <p:cNvPr id="7" name="Google Shape;102;p2">
            <a:extLst>
              <a:ext uri="{FF2B5EF4-FFF2-40B4-BE49-F238E27FC236}">
                <a16:creationId xmlns:a16="http://schemas.microsoft.com/office/drawing/2014/main" id="{EFE24D71-495A-40EE-98F3-3A1209BF83B1}"/>
              </a:ext>
            </a:extLst>
          </p:cNvPr>
          <p:cNvSpPr txBox="1">
            <a:spLocks noGrp="1"/>
          </p:cNvSpPr>
          <p:nvPr>
            <p:ph type="title" idx="4294967295"/>
          </p:nvPr>
        </p:nvSpPr>
        <p:spPr>
          <a:xfrm>
            <a:off x="1" y="5998539"/>
            <a:ext cx="6275070" cy="83095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chemeClr val="lt1"/>
                </a:solidFill>
                <a:effectLst/>
                <a:uLnTx/>
                <a:uFillTx/>
                <a:latin typeface="Verdana"/>
                <a:ea typeface="Verdana"/>
                <a:cs typeface="Verdana"/>
                <a:sym typeface="Verdana"/>
              </a:rPr>
              <a:t>HAZARD COMMUNICATION: </a:t>
            </a:r>
            <a:r>
              <a:rPr kumimoji="0" lang="en-US" sz="2000" b="1" i="1" u="none" strike="noStrike" kern="0" cap="none" spc="0" normalizeH="0" baseline="0" noProof="0" dirty="0">
                <a:ln>
                  <a:noFill/>
                </a:ln>
                <a:solidFill>
                  <a:schemeClr val="lt1"/>
                </a:solidFill>
                <a:effectLst/>
                <a:uLnTx/>
                <a:uFillTx/>
                <a:latin typeface="Verdana"/>
                <a:ea typeface="Verdana"/>
                <a:cs typeface="Verdana"/>
                <a:sym typeface="Verdana"/>
              </a:rPr>
              <a:t>written program</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4" name="Picture 3" descr="Module 7">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pic>
        <p:nvPicPr>
          <p:cNvPr id="3" name="Picture 2">
            <a:extLst>
              <a:ext uri="{FF2B5EF4-FFF2-40B4-BE49-F238E27FC236}">
                <a16:creationId xmlns:a16="http://schemas.microsoft.com/office/drawing/2014/main" id="{6FE1FC8D-D787-4225-8435-68ECF384B20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85" y="0"/>
            <a:ext cx="5486398" cy="5893356"/>
          </a:xfrm>
          <a:prstGeom prst="rect">
            <a:avLst/>
          </a:prstGeom>
        </p:spPr>
      </p:pic>
    </p:spTree>
    <p:extLst>
      <p:ext uri="{BB962C8B-B14F-4D97-AF65-F5344CB8AC3E}">
        <p14:creationId xmlns:p14="http://schemas.microsoft.com/office/powerpoint/2010/main" val="32204463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6E11E39-D0AF-4EEE-8A81-FE6D7B91C445}"/>
              </a:ext>
            </a:extLst>
          </p:cNvPr>
          <p:cNvSpPr txBox="1">
            <a:spLocks noGrp="1"/>
          </p:cNvSpPr>
          <p:nvPr>
            <p:ph type="title" idx="4294967295"/>
          </p:nvPr>
        </p:nvSpPr>
        <p:spPr>
          <a:xfrm>
            <a:off x="5719155" y="146760"/>
            <a:ext cx="6274351" cy="18034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Informing Employees about Hazardous Chemicals in Pipes and Asbestos-insulated Pipes</a:t>
            </a:r>
          </a:p>
        </p:txBody>
      </p:sp>
      <p:sp>
        <p:nvSpPr>
          <p:cNvPr id="9" name="Google Shape;104;p2">
            <a:extLst>
              <a:ext uri="{FF2B5EF4-FFF2-40B4-BE49-F238E27FC236}">
                <a16:creationId xmlns:a16="http://schemas.microsoft.com/office/drawing/2014/main" id="{E02B14D7-A05C-4175-BF91-F77E095BDA7C}"/>
              </a:ext>
            </a:extLst>
          </p:cNvPr>
          <p:cNvSpPr txBox="1"/>
          <p:nvPr/>
        </p:nvSpPr>
        <p:spPr>
          <a:xfrm>
            <a:off x="5719156" y="1965728"/>
            <a:ext cx="6274351" cy="2308284"/>
          </a:xfrm>
          <a:prstGeom prst="rect">
            <a:avLst/>
          </a:prstGeom>
          <a:noFill/>
          <a:ln>
            <a:noFill/>
          </a:ln>
        </p:spPr>
        <p:txBody>
          <a:bodyPr spcFirstLastPara="1" wrap="square" lIns="91425" tIns="45700" rIns="91425" bIns="45700" anchor="t" anchorCtr="0">
            <a:spAutoFit/>
          </a:bodyPr>
          <a:lstStyle/>
          <a:p>
            <a:pPr lvl="0">
              <a:buSzPts val="1600"/>
            </a:pPr>
            <a:r>
              <a:rPr lang="en-US" sz="1800" dirty="0"/>
              <a:t>Describe how you will inform employees about your labeling system for pipes that contain hazardous chemicals and pipes insulated with asbestos-containing material.  </a:t>
            </a:r>
          </a:p>
          <a:p>
            <a:pPr lvl="0">
              <a:buSzPts val="1600"/>
            </a:pPr>
            <a:endParaRPr lang="en-US" sz="1800" dirty="0"/>
          </a:p>
          <a:p>
            <a:pPr lvl="0">
              <a:buSzPts val="1600"/>
            </a:pPr>
            <a:r>
              <a:rPr lang="en-US" sz="1800" dirty="0"/>
              <a:t>In Oregon, these pipes must be labeled.  </a:t>
            </a:r>
          </a:p>
          <a:p>
            <a:pPr lvl="0">
              <a:buSzPts val="1600"/>
            </a:pPr>
            <a:endParaRPr lang="en-US" sz="1800" dirty="0"/>
          </a:p>
          <a:p>
            <a:pPr lvl="0">
              <a:buSzPts val="1600"/>
            </a:pPr>
            <a:r>
              <a:rPr lang="en-US" sz="1800" dirty="0"/>
              <a:t>For the full rule, see:</a:t>
            </a:r>
          </a:p>
          <a:p>
            <a:pPr lvl="0">
              <a:buSzPts val="1600"/>
            </a:pPr>
            <a:r>
              <a:rPr lang="en-US" sz="1800" dirty="0">
                <a:hlinkClick r:id="rId3"/>
              </a:rPr>
              <a:t>Division 2/Z, 437-002-0378 Oregon Rules for Pipe Labeling</a:t>
            </a:r>
            <a:endParaRPr lang="en-US" sz="1800" baseline="30000" dirty="0">
              <a:solidFill>
                <a:schemeClr val="dk1"/>
              </a:solidFill>
              <a:latin typeface="+mj-lt"/>
              <a:ea typeface="Calibri"/>
              <a:cs typeface="Calibri"/>
              <a:sym typeface="Calibri"/>
            </a:endParaRPr>
          </a:p>
        </p:txBody>
      </p:sp>
      <p:sp>
        <p:nvSpPr>
          <p:cNvPr id="7" name="Google Shape;102;p2">
            <a:extLst>
              <a:ext uri="{FF2B5EF4-FFF2-40B4-BE49-F238E27FC236}">
                <a16:creationId xmlns:a16="http://schemas.microsoft.com/office/drawing/2014/main" id="{EFE24D71-495A-40EE-98F3-3A1209BF83B1}"/>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written program</a:t>
            </a:r>
            <a:endParaRPr sz="1400" b="0" i="0" u="none" strike="noStrike" cap="none" dirty="0">
              <a:solidFill>
                <a:srgbClr val="000000"/>
              </a:solidFill>
              <a:latin typeface="Arial"/>
              <a:ea typeface="Arial"/>
              <a:cs typeface="Arial"/>
              <a:sym typeface="Arial"/>
            </a:endParaRPr>
          </a:p>
        </p:txBody>
      </p:sp>
      <p:pic>
        <p:nvPicPr>
          <p:cNvPr id="4" name="Picture 3" descr="Module 7">
            <a:extLst>
              <a:ext uri="{FF2B5EF4-FFF2-40B4-BE49-F238E27FC236}">
                <a16:creationId xmlns:a16="http://schemas.microsoft.com/office/drawing/2014/main" id="{AFF629C0-385E-41B4-87EF-D65020C25888}"/>
              </a:ext>
            </a:extLst>
          </p:cNvPr>
          <p:cNvPicPr>
            <a:picLocks noChangeAspect="1"/>
          </p:cNvPicPr>
          <p:nvPr/>
        </p:nvPicPr>
        <p:blipFill>
          <a:blip r:embed="rId4"/>
          <a:stretch>
            <a:fillRect/>
          </a:stretch>
        </p:blipFill>
        <p:spPr>
          <a:xfrm>
            <a:off x="5932531" y="5956454"/>
            <a:ext cx="6248172" cy="888534"/>
          </a:xfrm>
          <a:prstGeom prst="rect">
            <a:avLst/>
          </a:prstGeom>
        </p:spPr>
      </p:pic>
      <p:pic>
        <p:nvPicPr>
          <p:cNvPr id="5" name="Picture 4">
            <a:extLst>
              <a:ext uri="{FF2B5EF4-FFF2-40B4-BE49-F238E27FC236}">
                <a16:creationId xmlns:a16="http://schemas.microsoft.com/office/drawing/2014/main" id="{B88A10EC-6E08-4723-8CC2-EA92BA49CC2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11291"/>
            <a:ext cx="5486398" cy="5893356"/>
          </a:xfrm>
          <a:prstGeom prst="rect">
            <a:avLst/>
          </a:prstGeom>
        </p:spPr>
      </p:pic>
    </p:spTree>
    <p:extLst>
      <p:ext uri="{BB962C8B-B14F-4D97-AF65-F5344CB8AC3E}">
        <p14:creationId xmlns:p14="http://schemas.microsoft.com/office/powerpoint/2010/main" val="1113455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753D65DD-E18C-A2E4-D67B-DC6FBC63449B}"/>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Hazards Not Otherwise Classified</a:t>
            </a:r>
          </a:p>
        </p:txBody>
      </p:sp>
      <p:sp>
        <p:nvSpPr>
          <p:cNvPr id="104" name="Google Shape;104;p2"/>
          <p:cNvSpPr txBox="1"/>
          <p:nvPr/>
        </p:nvSpPr>
        <p:spPr>
          <a:xfrm>
            <a:off x="5719156" y="990933"/>
            <a:ext cx="6274351" cy="3139281"/>
          </a:xfrm>
          <a:prstGeom prst="rect">
            <a:avLst/>
          </a:prstGeom>
          <a:noFill/>
          <a:ln>
            <a:noFill/>
          </a:ln>
        </p:spPr>
        <p:txBody>
          <a:bodyPr spcFirstLastPara="1" wrap="square" lIns="91425" tIns="45700" rIns="91425" bIns="45700" anchor="t" anchorCtr="0">
            <a:spAutoFit/>
          </a:bodyPr>
          <a:lstStyle/>
          <a:p>
            <a:r>
              <a:rPr lang="en-US" sz="1800" dirty="0"/>
              <a:t>Hazards not otherwise classified (HNOC) describes adverse physical or health effects based on scientific evidence, that does not currently meet Federal OSHA’s specified criteria for a physical or health hazard class. This does not extend coverage to adverse physical and health effects for which there is a hazard class, but the effect either falls below the cut-off value/concentration limit of the hazard class or is under a GHS hazard category that has not been adopted by OSHA (e.g. acute toxicity Category 5). The hazards do not have to be disclosed on a label but must be disclosed in Section 2, Hazard Identification, of its safety data sheet.</a:t>
            </a:r>
            <a:endParaRPr lang="en-US" sz="2400" dirty="0"/>
          </a:p>
        </p:txBody>
      </p:sp>
      <p:sp>
        <p:nvSpPr>
          <p:cNvPr id="102" name="Google Shape;102;p2"/>
          <p:cNvSpPr txBox="1"/>
          <p:nvPr/>
        </p:nvSpPr>
        <p:spPr>
          <a:xfrm>
            <a:off x="85400" y="5964835"/>
            <a:ext cx="603610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7" name="Picture 6">
            <a:extLst>
              <a:ext uri="{FF2B5EF4-FFF2-40B4-BE49-F238E27FC236}">
                <a16:creationId xmlns:a16="http://schemas.microsoft.com/office/drawing/2014/main" id="{C53B5C76-1136-403E-9FE8-3A5B51AD52A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753"/>
            <a:ext cx="5510177" cy="5918899"/>
          </a:xfrm>
          <a:prstGeom prst="rect">
            <a:avLst/>
          </a:prstGeom>
        </p:spPr>
      </p:pic>
    </p:spTree>
    <p:extLst>
      <p:ext uri="{BB962C8B-B14F-4D97-AF65-F5344CB8AC3E}">
        <p14:creationId xmlns:p14="http://schemas.microsoft.com/office/powerpoint/2010/main" val="4291644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8ECB637-754B-B615-2A1E-E57A428D0F82}"/>
              </a:ext>
            </a:extLst>
          </p:cNvPr>
          <p:cNvSpPr txBox="1">
            <a:spLocks noGrp="1"/>
          </p:cNvSpPr>
          <p:nvPr>
            <p:ph type="title" idx="4294967295"/>
          </p:nvPr>
        </p:nvSpPr>
        <p:spPr>
          <a:xfrm>
            <a:off x="5719155" y="146760"/>
            <a:ext cx="6274351" cy="132079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Contractors and Hazardous Chemicals</a:t>
            </a:r>
          </a:p>
        </p:txBody>
      </p:sp>
      <p:sp>
        <p:nvSpPr>
          <p:cNvPr id="9" name="Google Shape;104;p2">
            <a:extLst>
              <a:ext uri="{FF2B5EF4-FFF2-40B4-BE49-F238E27FC236}">
                <a16:creationId xmlns:a16="http://schemas.microsoft.com/office/drawing/2014/main" id="{E02B14D7-A05C-4175-BF91-F77E095BDA7C}"/>
              </a:ext>
            </a:extLst>
          </p:cNvPr>
          <p:cNvSpPr txBox="1"/>
          <p:nvPr/>
        </p:nvSpPr>
        <p:spPr>
          <a:xfrm>
            <a:off x="5719156" y="1254531"/>
            <a:ext cx="6274351" cy="4201110"/>
          </a:xfrm>
          <a:prstGeom prst="rect">
            <a:avLst/>
          </a:prstGeom>
          <a:noFill/>
          <a:ln>
            <a:noFill/>
          </a:ln>
        </p:spPr>
        <p:txBody>
          <a:bodyPr spcFirstLastPara="1" wrap="square" lIns="91425" tIns="45700" rIns="91425" bIns="45700" anchor="t" anchorCtr="0">
            <a:spAutoFit/>
          </a:bodyPr>
          <a:lstStyle/>
          <a:p>
            <a:pPr lvl="0">
              <a:buSzPts val="1600"/>
            </a:pPr>
            <a:r>
              <a:rPr lang="en-US" sz="1800" dirty="0"/>
              <a:t>Employers must describe how they will inform contractors about the hazardous chemicals the contractor’s employees may be exposed to at the workplace. </a:t>
            </a:r>
          </a:p>
          <a:p>
            <a:pPr lvl="0">
              <a:buSzPts val="1600"/>
            </a:pPr>
            <a:endParaRPr lang="en-US" sz="1100" dirty="0"/>
          </a:p>
          <a:p>
            <a:pPr lvl="0">
              <a:buSzPts val="1600"/>
            </a:pPr>
            <a:r>
              <a:rPr lang="en-US" sz="1800" dirty="0"/>
              <a:t>You’ll need to describe:</a:t>
            </a:r>
          </a:p>
          <a:p>
            <a:pPr marL="285750" lvl="0" indent="-285750">
              <a:buSzPts val="1600"/>
              <a:buFont typeface="Arial" panose="020B0604020202020204" pitchFamily="34" charset="0"/>
              <a:buChar char="•"/>
            </a:pPr>
            <a:r>
              <a:rPr lang="en-US" sz="1800" dirty="0"/>
              <a:t>How and where you will make your safety data sheets available.</a:t>
            </a:r>
          </a:p>
          <a:p>
            <a:pPr marL="285750" lvl="0" indent="-285750">
              <a:buSzPts val="1600"/>
              <a:buFont typeface="Arial" panose="020B0604020202020204" pitchFamily="34" charset="0"/>
              <a:buChar char="•"/>
            </a:pPr>
            <a:r>
              <a:rPr lang="en-US" sz="1800" dirty="0"/>
              <a:t>How you will inform them about any precautions necessary for their employees.</a:t>
            </a:r>
          </a:p>
          <a:p>
            <a:pPr marL="285750" lvl="0" indent="-285750">
              <a:buSzPts val="1600"/>
              <a:buFont typeface="Arial" panose="020B0604020202020204" pitchFamily="34" charset="0"/>
              <a:buChar char="•"/>
            </a:pPr>
            <a:r>
              <a:rPr lang="en-US" sz="1800" dirty="0"/>
              <a:t>The labeling system used in your workplace.</a:t>
            </a:r>
          </a:p>
          <a:p>
            <a:pPr lvl="0">
              <a:buSzPts val="1600"/>
            </a:pPr>
            <a:endParaRPr lang="en-US" sz="1100" dirty="0"/>
          </a:p>
          <a:p>
            <a:pPr lvl="0">
              <a:buSzPts val="1600"/>
            </a:pPr>
            <a:r>
              <a:rPr lang="en-US" sz="1800" dirty="0"/>
              <a:t>Employers must also describe how they will obtain safety data sheets from contractors.</a:t>
            </a:r>
          </a:p>
          <a:p>
            <a:pPr lvl="0">
              <a:buSzPts val="1600"/>
            </a:pPr>
            <a:endParaRPr lang="en-US" sz="1100" dirty="0"/>
          </a:p>
          <a:p>
            <a:pPr lvl="0">
              <a:buSzPts val="1600"/>
            </a:pPr>
            <a:r>
              <a:rPr lang="en-US" sz="1800" dirty="0"/>
              <a:t>You’ll need to identify who in your company is responsible for obtaining the safety data sheets from the contractor.</a:t>
            </a:r>
            <a:endParaRPr lang="en-US" sz="1800" baseline="30000" dirty="0">
              <a:solidFill>
                <a:schemeClr val="dk1"/>
              </a:solidFill>
              <a:latin typeface="+mj-lt"/>
              <a:ea typeface="Calibri"/>
              <a:cs typeface="Calibri"/>
              <a:sym typeface="Calibri"/>
            </a:endParaRPr>
          </a:p>
        </p:txBody>
      </p:sp>
      <p:sp>
        <p:nvSpPr>
          <p:cNvPr id="7" name="Google Shape;102;p2">
            <a:extLst>
              <a:ext uri="{FF2B5EF4-FFF2-40B4-BE49-F238E27FC236}">
                <a16:creationId xmlns:a16="http://schemas.microsoft.com/office/drawing/2014/main" id="{EFE24D71-495A-40EE-98F3-3A1209BF83B1}"/>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written program</a:t>
            </a:r>
            <a:endParaRPr sz="1400" b="0" i="0" u="none" strike="noStrike" cap="none" dirty="0">
              <a:solidFill>
                <a:srgbClr val="000000"/>
              </a:solidFill>
              <a:latin typeface="Arial"/>
              <a:ea typeface="Arial"/>
              <a:cs typeface="Arial"/>
              <a:sym typeface="Arial"/>
            </a:endParaRPr>
          </a:p>
        </p:txBody>
      </p:sp>
      <p:pic>
        <p:nvPicPr>
          <p:cNvPr id="4" name="Picture 3" descr="Module 7">
            <a:extLst>
              <a:ext uri="{FF2B5EF4-FFF2-40B4-BE49-F238E27FC236}">
                <a16:creationId xmlns:a16="http://schemas.microsoft.com/office/drawing/2014/main" id="{AFF629C0-385E-41B4-87EF-D65020C25888}"/>
              </a:ext>
            </a:extLst>
          </p:cNvPr>
          <p:cNvPicPr>
            <a:picLocks noChangeAspect="1"/>
          </p:cNvPicPr>
          <p:nvPr/>
        </p:nvPicPr>
        <p:blipFill>
          <a:blip r:embed="rId3"/>
          <a:stretch>
            <a:fillRect/>
          </a:stretch>
        </p:blipFill>
        <p:spPr>
          <a:xfrm>
            <a:off x="5932531" y="5956454"/>
            <a:ext cx="6248172" cy="888534"/>
          </a:xfrm>
          <a:prstGeom prst="rect">
            <a:avLst/>
          </a:prstGeom>
        </p:spPr>
      </p:pic>
      <p:pic>
        <p:nvPicPr>
          <p:cNvPr id="3" name="Picture 2">
            <a:extLst>
              <a:ext uri="{FF2B5EF4-FFF2-40B4-BE49-F238E27FC236}">
                <a16:creationId xmlns:a16="http://schemas.microsoft.com/office/drawing/2014/main" id="{3E6480E4-0996-425D-81FD-38C8ECCBB5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85" y="0"/>
            <a:ext cx="5486398" cy="5893356"/>
          </a:xfrm>
          <a:prstGeom prst="rect">
            <a:avLst/>
          </a:prstGeom>
        </p:spPr>
      </p:pic>
    </p:spTree>
    <p:extLst>
      <p:ext uri="{BB962C8B-B14F-4D97-AF65-F5344CB8AC3E}">
        <p14:creationId xmlns:p14="http://schemas.microsoft.com/office/powerpoint/2010/main" val="401632126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FE372E3E-0D89-815D-05E3-D636E3976787}"/>
              </a:ext>
            </a:extLst>
          </p:cNvPr>
          <p:cNvSpPr txBox="1">
            <a:spLocks noGrp="1"/>
          </p:cNvSpPr>
          <p:nvPr>
            <p:ph type="title" idx="4294967295"/>
          </p:nvPr>
        </p:nvSpPr>
        <p:spPr>
          <a:xfrm>
            <a:off x="5719155" y="146761"/>
            <a:ext cx="6274351" cy="82408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Written Program Samples</a:t>
            </a:r>
          </a:p>
        </p:txBody>
      </p:sp>
      <p:sp>
        <p:nvSpPr>
          <p:cNvPr id="9" name="Google Shape;104;p2">
            <a:extLst>
              <a:ext uri="{FF2B5EF4-FFF2-40B4-BE49-F238E27FC236}">
                <a16:creationId xmlns:a16="http://schemas.microsoft.com/office/drawing/2014/main" id="{E02B14D7-A05C-4175-BF91-F77E095BDA7C}"/>
              </a:ext>
            </a:extLst>
          </p:cNvPr>
          <p:cNvSpPr txBox="1"/>
          <p:nvPr/>
        </p:nvSpPr>
        <p:spPr>
          <a:xfrm>
            <a:off x="5719156" y="915863"/>
            <a:ext cx="6274351" cy="24929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1800" dirty="0"/>
              <a:t>Click the links below to open samples of a written program:</a:t>
            </a:r>
          </a:p>
          <a:p>
            <a:pPr lvl="0">
              <a:buSzPts val="1600"/>
            </a:pPr>
            <a:endParaRPr lang="en-US" sz="1800" dirty="0"/>
          </a:p>
          <a:p>
            <a:pPr lvl="0">
              <a:buSzPts val="1600"/>
            </a:pPr>
            <a:r>
              <a:rPr lang="en-US" sz="1800" dirty="0">
                <a:hlinkClick r:id="rId3"/>
              </a:rPr>
              <a:t>English version</a:t>
            </a:r>
            <a:r>
              <a:rPr lang="en-US" sz="1800" baseline="30000" dirty="0"/>
              <a:t> </a:t>
            </a:r>
          </a:p>
          <a:p>
            <a:pPr lvl="0">
              <a:buSzPts val="1600"/>
            </a:pPr>
            <a:endParaRPr lang="en-US" sz="1800" dirty="0"/>
          </a:p>
          <a:p>
            <a:pPr lvl="0">
              <a:buSzPts val="1600"/>
            </a:pPr>
            <a:r>
              <a:rPr lang="en-US" sz="1800" dirty="0">
                <a:hlinkClick r:id="rId4"/>
              </a:rPr>
              <a:t>Spanish version</a:t>
            </a:r>
            <a:endParaRPr lang="en-US" sz="1800" baseline="30000" dirty="0"/>
          </a:p>
          <a:p>
            <a:pPr lvl="0">
              <a:buSzPts val="1600"/>
            </a:pPr>
            <a:endParaRPr lang="en-US" sz="1800" dirty="0"/>
          </a:p>
          <a:p>
            <a:pPr lvl="0">
              <a:buSzPts val="1600"/>
            </a:pPr>
            <a:r>
              <a:rPr lang="en-US" sz="1800" dirty="0"/>
              <a:t>For a fillable version of these samples, visit our website:</a:t>
            </a:r>
          </a:p>
          <a:p>
            <a:pPr lvl="0">
              <a:buSzPts val="1600"/>
            </a:pPr>
            <a:r>
              <a:rPr lang="en-US" sz="1800" dirty="0">
                <a:hlinkClick r:id="rId5"/>
              </a:rPr>
              <a:t>https://osha.oregon.gov/pubs/Pages/index.aspx</a:t>
            </a:r>
            <a:endParaRPr lang="en-US" sz="1800" baseline="30000" dirty="0"/>
          </a:p>
          <a:p>
            <a:pPr lvl="0">
              <a:buSzPts val="1600"/>
            </a:pPr>
            <a:endParaRPr lang="en-US" sz="1800" baseline="30000" dirty="0">
              <a:solidFill>
                <a:schemeClr val="dk1"/>
              </a:solidFill>
              <a:latin typeface="+mj-lt"/>
              <a:ea typeface="Calibri"/>
              <a:cs typeface="Calibri"/>
              <a:sym typeface="Calibri"/>
            </a:endParaRPr>
          </a:p>
        </p:txBody>
      </p:sp>
      <p:sp>
        <p:nvSpPr>
          <p:cNvPr id="7" name="Google Shape;102;p2">
            <a:extLst>
              <a:ext uri="{FF2B5EF4-FFF2-40B4-BE49-F238E27FC236}">
                <a16:creationId xmlns:a16="http://schemas.microsoft.com/office/drawing/2014/main" id="{EFE24D71-495A-40EE-98F3-3A1209BF83B1}"/>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written program</a:t>
            </a:r>
            <a:endParaRPr sz="1400" b="0" i="0" u="none" strike="noStrike" cap="none" dirty="0">
              <a:solidFill>
                <a:srgbClr val="000000"/>
              </a:solidFill>
              <a:latin typeface="Arial"/>
              <a:ea typeface="Arial"/>
              <a:cs typeface="Arial"/>
              <a:sym typeface="Arial"/>
            </a:endParaRPr>
          </a:p>
        </p:txBody>
      </p:sp>
      <p:pic>
        <p:nvPicPr>
          <p:cNvPr id="4" name="Picture 3" descr="Module 7">
            <a:extLst>
              <a:ext uri="{FF2B5EF4-FFF2-40B4-BE49-F238E27FC236}">
                <a16:creationId xmlns:a16="http://schemas.microsoft.com/office/drawing/2014/main" id="{AFF629C0-385E-41B4-87EF-D65020C25888}"/>
              </a:ext>
            </a:extLst>
          </p:cNvPr>
          <p:cNvPicPr>
            <a:picLocks noChangeAspect="1"/>
          </p:cNvPicPr>
          <p:nvPr/>
        </p:nvPicPr>
        <p:blipFill>
          <a:blip r:embed="rId6"/>
          <a:stretch>
            <a:fillRect/>
          </a:stretch>
        </p:blipFill>
        <p:spPr>
          <a:xfrm>
            <a:off x="5932531" y="5956454"/>
            <a:ext cx="6248172" cy="888534"/>
          </a:xfrm>
          <a:prstGeom prst="rect">
            <a:avLst/>
          </a:prstGeom>
        </p:spPr>
      </p:pic>
      <p:pic>
        <p:nvPicPr>
          <p:cNvPr id="5" name="Picture 4">
            <a:extLst>
              <a:ext uri="{FF2B5EF4-FFF2-40B4-BE49-F238E27FC236}">
                <a16:creationId xmlns:a16="http://schemas.microsoft.com/office/drawing/2014/main" id="{42D560E4-3966-460A-965E-AB9E2759EA7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185" y="0"/>
            <a:ext cx="5478215" cy="5884566"/>
          </a:xfrm>
          <a:prstGeom prst="rect">
            <a:avLst/>
          </a:prstGeom>
        </p:spPr>
      </p:pic>
    </p:spTree>
    <p:extLst>
      <p:ext uri="{BB962C8B-B14F-4D97-AF65-F5344CB8AC3E}">
        <p14:creationId xmlns:p14="http://schemas.microsoft.com/office/powerpoint/2010/main" val="36598866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0" y="-16625"/>
            <a:ext cx="12148275"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sng" strike="noStrike" kern="0" cap="none" spc="0" normalizeH="0" baseline="0" noProof="0" dirty="0">
                <a:ln>
                  <a:noFill/>
                </a:ln>
                <a:solidFill>
                  <a:schemeClr val="dk1"/>
                </a:solidFill>
                <a:effectLst/>
                <a:uLnTx/>
                <a:uFillTx/>
                <a:latin typeface="+mj-lt"/>
                <a:ea typeface="Calibri"/>
                <a:cs typeface="Calibri"/>
                <a:sym typeface="Calibri"/>
              </a:rPr>
              <a:t>HAZARD COMMUNICATION - QUIZ</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r>
              <a:rPr lang="en-US" sz="1800" dirty="0">
                <a:solidFill>
                  <a:schemeClr val="dk1"/>
                </a:solidFill>
                <a:latin typeface="+mj-lt"/>
                <a:ea typeface="Calibri"/>
                <a:cs typeface="Calibri"/>
                <a:sym typeface="Calibri"/>
              </a:rPr>
              <a:t>Question 1: </a:t>
            </a:r>
            <a:r>
              <a:rPr lang="en-US" sz="1800" dirty="0"/>
              <a:t>All chemicals fall under the Hazard Communication Rule.</a:t>
            </a:r>
          </a:p>
          <a:p>
            <a:pPr marL="114300" lvl="0" algn="l" rtl="0">
              <a:spcBef>
                <a:spcPts val="0"/>
              </a:spcBef>
              <a:spcAft>
                <a:spcPts val="0"/>
              </a:spcAft>
              <a:buClr>
                <a:schemeClr val="dk1"/>
              </a:buClr>
              <a:buSzPts val="1800"/>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1059050"/>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2: The purpose of </a:t>
            </a:r>
            <a:r>
              <a:rPr lang="en-US" sz="1800" dirty="0" err="1">
                <a:solidFill>
                  <a:schemeClr val="dk1"/>
                </a:solidFill>
                <a:latin typeface="+mj-lt"/>
                <a:ea typeface="Calibri"/>
                <a:cs typeface="Calibri"/>
                <a:sym typeface="Calibri"/>
              </a:rPr>
              <a:t>HazCom</a:t>
            </a:r>
            <a:r>
              <a:rPr lang="en-US" sz="1800" dirty="0">
                <a:solidFill>
                  <a:schemeClr val="dk1"/>
                </a:solidFill>
                <a:latin typeface="+mj-lt"/>
                <a:ea typeface="Calibri"/>
                <a:cs typeface="Calibri"/>
                <a:sym typeface="Calibri"/>
              </a:rPr>
              <a:t> is to reduce injuries and illnesses caused by hazardous chemicals.</a:t>
            </a:r>
          </a:p>
          <a:p>
            <a:pPr lvl="0">
              <a:buClr>
                <a:schemeClr val="dk1"/>
              </a:buClr>
              <a:buSzPts val="1100"/>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pic>
        <p:nvPicPr>
          <p:cNvPr id="8" name="Picture 7" descr="Module 7">
            <a:extLst>
              <a:ext uri="{FF2B5EF4-FFF2-40B4-BE49-F238E27FC236}">
                <a16:creationId xmlns:a16="http://schemas.microsoft.com/office/drawing/2014/main" id="{EC0A761F-9EAF-485F-A8FD-D67CD8EE5C03}"/>
              </a:ext>
            </a:extLst>
          </p:cNvPr>
          <p:cNvPicPr>
            <a:picLocks noChangeAspect="1"/>
          </p:cNvPicPr>
          <p:nvPr/>
        </p:nvPicPr>
        <p:blipFill>
          <a:blip r:embed="rId3"/>
          <a:stretch>
            <a:fillRect/>
          </a:stretch>
        </p:blipFill>
        <p:spPr>
          <a:xfrm>
            <a:off x="5932531" y="5922164"/>
            <a:ext cx="6248172" cy="888534"/>
          </a:xfrm>
          <a:prstGeom prst="rect">
            <a:avLst/>
          </a:prstGeom>
        </p:spPr>
      </p:pic>
      <p:sp>
        <p:nvSpPr>
          <p:cNvPr id="11" name="Google Shape;102;p2">
            <a:extLst>
              <a:ext uri="{FF2B5EF4-FFF2-40B4-BE49-F238E27FC236}">
                <a16:creationId xmlns:a16="http://schemas.microsoft.com/office/drawing/2014/main" id="{4773B0FC-BC1B-4DA4-8E13-2273306A85B2}"/>
              </a:ext>
            </a:extLst>
          </p:cNvPr>
          <p:cNvSpPr txBox="1"/>
          <p:nvPr/>
        </p:nvSpPr>
        <p:spPr>
          <a:xfrm>
            <a:off x="1" y="595281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written program</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0" y="-16625"/>
            <a:ext cx="12148275"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sng" strike="noStrike" kern="0" cap="none" spc="0" normalizeH="0" baseline="0" noProof="0" dirty="0">
                <a:ln>
                  <a:noFill/>
                </a:ln>
                <a:solidFill>
                  <a:schemeClr val="dk1"/>
                </a:solidFill>
                <a:effectLst/>
                <a:uLnTx/>
                <a:uFillTx/>
                <a:latin typeface="+mj-lt"/>
                <a:ea typeface="Calibri"/>
                <a:cs typeface="Calibri"/>
                <a:sym typeface="Calibri"/>
              </a:rPr>
              <a:t>HAZARD COMMUNICATION - QUIZ</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3: One of the key elements of GHS is:</a:t>
            </a:r>
          </a:p>
          <a:p>
            <a:pPr lvl="0">
              <a:buClr>
                <a:schemeClr val="dk1"/>
              </a:buClr>
              <a:buSzPts val="1100"/>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ea typeface="Calibri"/>
                <a:cs typeface="Calibri"/>
                <a:sym typeface="Calibri"/>
              </a:rPr>
              <a:t>Oversight of chemical manufacturing</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ea typeface="Calibri"/>
                <a:cs typeface="Calibri"/>
                <a:sym typeface="Calibri"/>
              </a:rPr>
              <a:t>Consistency of labels and safety data sheets</a:t>
            </a:r>
          </a:p>
          <a:p>
            <a:pPr marL="457200" lvl="0" indent="-342900">
              <a:buClr>
                <a:schemeClr val="dk1"/>
              </a:buClr>
              <a:buSzPts val="1800"/>
              <a:buFont typeface="+mj-lt"/>
              <a:buAutoNum type="alphaUcPeriod"/>
            </a:pPr>
            <a:endParaRPr lang="en-US" sz="1800" dirty="0">
              <a:solidFill>
                <a:schemeClr val="dk1"/>
              </a:solidFill>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ea typeface="Calibri"/>
                <a:cs typeface="Calibri"/>
                <a:sym typeface="Calibri"/>
              </a:rPr>
              <a:t>Management of hazardous waste</a:t>
            </a:r>
          </a:p>
        </p:txBody>
      </p:sp>
      <p:sp>
        <p:nvSpPr>
          <p:cNvPr id="625" name="Google Shape;625;gb3e8f5dbd0_0_48"/>
          <p:cNvSpPr txBox="1"/>
          <p:nvPr/>
        </p:nvSpPr>
        <p:spPr>
          <a:xfrm>
            <a:off x="6688450" y="1059050"/>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4: Classifying and categorizing chemicals is the basis for labels and SDS’s.</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11" name="Google Shape;102;p2">
            <a:extLst>
              <a:ext uri="{FF2B5EF4-FFF2-40B4-BE49-F238E27FC236}">
                <a16:creationId xmlns:a16="http://schemas.microsoft.com/office/drawing/2014/main" id="{4773B0FC-BC1B-4DA4-8E13-2273306A85B2}"/>
              </a:ext>
            </a:extLst>
          </p:cNvPr>
          <p:cNvSpPr txBox="1"/>
          <p:nvPr/>
        </p:nvSpPr>
        <p:spPr>
          <a:xfrm>
            <a:off x="1" y="595281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written program</a:t>
            </a:r>
            <a:endParaRPr sz="1400" b="0" i="0" u="none" strike="noStrike" cap="none" dirty="0">
              <a:solidFill>
                <a:srgbClr val="000000"/>
              </a:solidFill>
              <a:latin typeface="Arial"/>
              <a:ea typeface="Arial"/>
              <a:cs typeface="Arial"/>
              <a:sym typeface="Arial"/>
            </a:endParaRPr>
          </a:p>
        </p:txBody>
      </p:sp>
      <p:pic>
        <p:nvPicPr>
          <p:cNvPr id="8" name="Picture 7" descr="Module 7">
            <a:extLst>
              <a:ext uri="{FF2B5EF4-FFF2-40B4-BE49-F238E27FC236}">
                <a16:creationId xmlns:a16="http://schemas.microsoft.com/office/drawing/2014/main" id="{EC0A761F-9EAF-485F-A8FD-D67CD8EE5C03}"/>
              </a:ext>
            </a:extLst>
          </p:cNvPr>
          <p:cNvPicPr>
            <a:picLocks noChangeAspect="1"/>
          </p:cNvPicPr>
          <p:nvPr/>
        </p:nvPicPr>
        <p:blipFill>
          <a:blip r:embed="rId3"/>
          <a:stretch>
            <a:fillRect/>
          </a:stretch>
        </p:blipFill>
        <p:spPr>
          <a:xfrm>
            <a:off x="5932531" y="5922164"/>
            <a:ext cx="6248172" cy="888534"/>
          </a:xfrm>
          <a:prstGeom prst="rect">
            <a:avLst/>
          </a:prstGeom>
        </p:spPr>
      </p:pic>
    </p:spTree>
    <p:extLst>
      <p:ext uri="{BB962C8B-B14F-4D97-AF65-F5344CB8AC3E}">
        <p14:creationId xmlns:p14="http://schemas.microsoft.com/office/powerpoint/2010/main" val="247867558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0" y="-16625"/>
            <a:ext cx="12148275"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sng" strike="noStrike" kern="0" cap="none" spc="0" normalizeH="0" baseline="0" noProof="0" dirty="0">
                <a:ln>
                  <a:noFill/>
                </a:ln>
                <a:solidFill>
                  <a:schemeClr val="dk1"/>
                </a:solidFill>
                <a:effectLst/>
                <a:uLnTx/>
                <a:uFillTx/>
                <a:latin typeface="+mj-lt"/>
                <a:ea typeface="Calibri"/>
                <a:cs typeface="Calibri"/>
                <a:sym typeface="Calibri"/>
              </a:rPr>
              <a:t>HAZARD COMMUNICATION - QUIZ</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5: Classifying chemicals determines: </a:t>
            </a:r>
          </a:p>
          <a:p>
            <a:pPr lvl="0">
              <a:buClr>
                <a:schemeClr val="dk1"/>
              </a:buClr>
              <a:buSzPts val="1100"/>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ea typeface="Calibri"/>
                <a:cs typeface="Calibri"/>
                <a:sym typeface="Calibri"/>
              </a:rPr>
              <a:t>The color of a substance</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ea typeface="Calibri"/>
                <a:cs typeface="Calibri"/>
                <a:sym typeface="Calibri"/>
              </a:rPr>
              <a:t>If the chemical is hazardous</a:t>
            </a:r>
          </a:p>
          <a:p>
            <a:pPr marL="457200" lvl="0" indent="-342900">
              <a:buClr>
                <a:schemeClr val="dk1"/>
              </a:buClr>
              <a:buSzPts val="1800"/>
              <a:buFont typeface="+mj-lt"/>
              <a:buAutoNum type="alphaUcPeriod"/>
            </a:pPr>
            <a:endParaRPr lang="en-US" sz="1800" dirty="0">
              <a:solidFill>
                <a:schemeClr val="dk1"/>
              </a:solidFill>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ea typeface="Calibri"/>
                <a:cs typeface="Calibri"/>
                <a:sym typeface="Calibri"/>
              </a:rPr>
              <a:t>If the chemical is imported from another country</a:t>
            </a:r>
          </a:p>
        </p:txBody>
      </p:sp>
      <p:sp>
        <p:nvSpPr>
          <p:cNvPr id="625" name="Google Shape;625;gb3e8f5dbd0_0_48"/>
          <p:cNvSpPr txBox="1"/>
          <p:nvPr/>
        </p:nvSpPr>
        <p:spPr>
          <a:xfrm>
            <a:off x="6688450" y="1059050"/>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6: Which of the below are parts of a label? (Select all that apply)</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Product identifier</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Signal word</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Hazard statements</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Supplier information</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Hazard pictograms</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Precautionary statements</a:t>
            </a:r>
          </a:p>
          <a:p>
            <a:pPr marL="457200" lvl="0" indent="-342900" algn="l" rtl="0">
              <a:spcBef>
                <a:spcPts val="0"/>
              </a:spcBef>
              <a:spcAft>
                <a:spcPts val="0"/>
              </a:spcAft>
              <a:buClr>
                <a:schemeClr val="dk1"/>
              </a:buClr>
              <a:buSzPts val="18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11" name="Google Shape;102;p2">
            <a:extLst>
              <a:ext uri="{FF2B5EF4-FFF2-40B4-BE49-F238E27FC236}">
                <a16:creationId xmlns:a16="http://schemas.microsoft.com/office/drawing/2014/main" id="{4773B0FC-BC1B-4DA4-8E13-2273306A85B2}"/>
              </a:ext>
            </a:extLst>
          </p:cNvPr>
          <p:cNvSpPr txBox="1"/>
          <p:nvPr/>
        </p:nvSpPr>
        <p:spPr>
          <a:xfrm>
            <a:off x="1" y="595281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written program</a:t>
            </a:r>
            <a:endParaRPr sz="1400" b="0" i="0" u="none" strike="noStrike" cap="none" dirty="0">
              <a:solidFill>
                <a:srgbClr val="000000"/>
              </a:solidFill>
              <a:latin typeface="Arial"/>
              <a:ea typeface="Arial"/>
              <a:cs typeface="Arial"/>
              <a:sym typeface="Arial"/>
            </a:endParaRPr>
          </a:p>
        </p:txBody>
      </p:sp>
      <p:pic>
        <p:nvPicPr>
          <p:cNvPr id="8" name="Picture 7" descr="Module 7">
            <a:extLst>
              <a:ext uri="{FF2B5EF4-FFF2-40B4-BE49-F238E27FC236}">
                <a16:creationId xmlns:a16="http://schemas.microsoft.com/office/drawing/2014/main" id="{EC0A761F-9EAF-485F-A8FD-D67CD8EE5C03}"/>
              </a:ext>
            </a:extLst>
          </p:cNvPr>
          <p:cNvPicPr>
            <a:picLocks noChangeAspect="1"/>
          </p:cNvPicPr>
          <p:nvPr/>
        </p:nvPicPr>
        <p:blipFill>
          <a:blip r:embed="rId3"/>
          <a:stretch>
            <a:fillRect/>
          </a:stretch>
        </p:blipFill>
        <p:spPr>
          <a:xfrm>
            <a:off x="5932531" y="5922164"/>
            <a:ext cx="6248172" cy="888534"/>
          </a:xfrm>
          <a:prstGeom prst="rect">
            <a:avLst/>
          </a:prstGeom>
        </p:spPr>
      </p:pic>
    </p:spTree>
    <p:extLst>
      <p:ext uri="{BB962C8B-B14F-4D97-AF65-F5344CB8AC3E}">
        <p14:creationId xmlns:p14="http://schemas.microsoft.com/office/powerpoint/2010/main" val="354040275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43725" y="-16625"/>
            <a:ext cx="12192000"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sng" strike="noStrike" kern="0" cap="none" spc="0" normalizeH="0" baseline="0" noProof="0" dirty="0">
                <a:ln>
                  <a:noFill/>
                </a:ln>
                <a:solidFill>
                  <a:schemeClr val="dk1"/>
                </a:solidFill>
                <a:effectLst/>
                <a:uLnTx/>
                <a:uFillTx/>
                <a:latin typeface="+mj-lt"/>
                <a:ea typeface="Calibri"/>
                <a:cs typeface="Calibri"/>
                <a:sym typeface="Calibri"/>
              </a:rPr>
              <a:t>HAZARD COMMUNICATION - QUIZ</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7: Safety data sheets include:</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ea typeface="Calibri"/>
                <a:cs typeface="Calibri"/>
                <a:sym typeface="Calibri"/>
              </a:rPr>
              <a:t>What to do in an emergency</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ea typeface="Calibri"/>
                <a:cs typeface="Calibri"/>
                <a:sym typeface="Calibri"/>
              </a:rPr>
              <a:t>How the chemical enters the body</a:t>
            </a:r>
          </a:p>
          <a:p>
            <a:pPr marL="457200" lvl="0" indent="-342900">
              <a:buClr>
                <a:schemeClr val="dk1"/>
              </a:buClr>
              <a:buSzPts val="1800"/>
              <a:buFont typeface="+mj-lt"/>
              <a:buAutoNum type="alphaUcPeriod"/>
            </a:pPr>
            <a:endParaRPr lang="en-US" sz="1800" dirty="0">
              <a:solidFill>
                <a:schemeClr val="dk1"/>
              </a:solidFill>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ea typeface="Calibri"/>
                <a:cs typeface="Calibri"/>
                <a:sym typeface="Calibri"/>
              </a:rPr>
              <a:t>The physical and health effects of the chemical</a:t>
            </a:r>
          </a:p>
          <a:p>
            <a:pPr marL="457200" lvl="0" indent="-342900">
              <a:buClr>
                <a:schemeClr val="dk1"/>
              </a:buClr>
              <a:buSzPts val="1800"/>
              <a:buFont typeface="+mj-lt"/>
              <a:buAutoNum type="alphaUcPeriod"/>
            </a:pPr>
            <a:endParaRPr lang="en-US" sz="1800" dirty="0">
              <a:solidFill>
                <a:schemeClr val="dk1"/>
              </a:solidFill>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ea typeface="Calibri"/>
                <a:cs typeface="Calibri"/>
                <a:sym typeface="Calibri"/>
              </a:rPr>
              <a:t>Which personal protective equipment to use</a:t>
            </a:r>
          </a:p>
          <a:p>
            <a:pPr marL="457200" lvl="0" indent="-342900">
              <a:buClr>
                <a:schemeClr val="dk1"/>
              </a:buClr>
              <a:buSzPts val="1800"/>
              <a:buFont typeface="+mj-lt"/>
              <a:buAutoNum type="alphaUcPeriod"/>
            </a:pPr>
            <a:endParaRPr lang="en-US" sz="1800" dirty="0">
              <a:solidFill>
                <a:schemeClr val="dk1"/>
              </a:solidFill>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ea typeface="Calibri"/>
                <a:cs typeface="Calibri"/>
                <a:sym typeface="Calibri"/>
              </a:rPr>
              <a:t>Pictogram(s) and signal word</a:t>
            </a:r>
          </a:p>
          <a:p>
            <a:pPr marL="457200" lvl="0" indent="-342900">
              <a:buClr>
                <a:schemeClr val="dk1"/>
              </a:buClr>
              <a:buSzPts val="1800"/>
              <a:buFont typeface="+mj-lt"/>
              <a:buAutoNum type="alphaUcPeriod"/>
            </a:pPr>
            <a:endParaRPr lang="en-US" sz="1800" dirty="0">
              <a:solidFill>
                <a:schemeClr val="dk1"/>
              </a:solidFill>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ea typeface="Calibri"/>
                <a:cs typeface="Calibri"/>
                <a:sym typeface="Calibri"/>
              </a:rPr>
              <a:t>All of the above</a:t>
            </a:r>
          </a:p>
        </p:txBody>
      </p:sp>
      <p:sp>
        <p:nvSpPr>
          <p:cNvPr id="625" name="Google Shape;625;gb3e8f5dbd0_0_48"/>
          <p:cNvSpPr txBox="1"/>
          <p:nvPr/>
        </p:nvSpPr>
        <p:spPr>
          <a:xfrm>
            <a:off x="6688450" y="1059050"/>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8: A current safety data sheet is required for every hazardous chemical covered by the Hazard Communication Rule that employees use or may be exposed to as part of their work. </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11" name="Google Shape;102;p2">
            <a:extLst>
              <a:ext uri="{FF2B5EF4-FFF2-40B4-BE49-F238E27FC236}">
                <a16:creationId xmlns:a16="http://schemas.microsoft.com/office/drawing/2014/main" id="{4773B0FC-BC1B-4DA4-8E13-2273306A85B2}"/>
              </a:ext>
            </a:extLst>
          </p:cNvPr>
          <p:cNvSpPr txBox="1"/>
          <p:nvPr/>
        </p:nvSpPr>
        <p:spPr>
          <a:xfrm>
            <a:off x="1" y="595281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written program</a:t>
            </a:r>
            <a:endParaRPr sz="1400" b="0" i="0" u="none" strike="noStrike" cap="none" dirty="0">
              <a:solidFill>
                <a:srgbClr val="000000"/>
              </a:solidFill>
              <a:latin typeface="Arial"/>
              <a:ea typeface="Arial"/>
              <a:cs typeface="Arial"/>
              <a:sym typeface="Arial"/>
            </a:endParaRPr>
          </a:p>
        </p:txBody>
      </p:sp>
      <p:pic>
        <p:nvPicPr>
          <p:cNvPr id="8" name="Picture 7" descr="Module 7">
            <a:extLst>
              <a:ext uri="{FF2B5EF4-FFF2-40B4-BE49-F238E27FC236}">
                <a16:creationId xmlns:a16="http://schemas.microsoft.com/office/drawing/2014/main" id="{EC0A761F-9EAF-485F-A8FD-D67CD8EE5C03}"/>
              </a:ext>
            </a:extLst>
          </p:cNvPr>
          <p:cNvPicPr>
            <a:picLocks noChangeAspect="1"/>
          </p:cNvPicPr>
          <p:nvPr/>
        </p:nvPicPr>
        <p:blipFill>
          <a:blip r:embed="rId3"/>
          <a:stretch>
            <a:fillRect/>
          </a:stretch>
        </p:blipFill>
        <p:spPr>
          <a:xfrm>
            <a:off x="5932531" y="5922164"/>
            <a:ext cx="6248172" cy="888534"/>
          </a:xfrm>
          <a:prstGeom prst="rect">
            <a:avLst/>
          </a:prstGeom>
        </p:spPr>
      </p:pic>
    </p:spTree>
    <p:extLst>
      <p:ext uri="{BB962C8B-B14F-4D97-AF65-F5344CB8AC3E}">
        <p14:creationId xmlns:p14="http://schemas.microsoft.com/office/powerpoint/2010/main" val="32063218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0" y="-16625"/>
            <a:ext cx="12148275"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sng" strike="noStrike" kern="0" cap="none" spc="0" normalizeH="0" baseline="0" noProof="0" dirty="0">
                <a:ln>
                  <a:noFill/>
                </a:ln>
                <a:solidFill>
                  <a:schemeClr val="dk1"/>
                </a:solidFill>
                <a:effectLst/>
                <a:uLnTx/>
                <a:uFillTx/>
                <a:latin typeface="+mj-lt"/>
                <a:ea typeface="Calibri"/>
                <a:cs typeface="Calibri"/>
                <a:sym typeface="Calibri"/>
              </a:rPr>
              <a:t>HAZARD COMMUNICATION - QUIZ</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r>
              <a:rPr lang="en-US" sz="1800" dirty="0">
                <a:solidFill>
                  <a:schemeClr val="dk1"/>
                </a:solidFill>
                <a:latin typeface="+mj-lt"/>
                <a:ea typeface="Calibri"/>
                <a:cs typeface="Calibri"/>
                <a:sym typeface="Calibri"/>
              </a:rPr>
              <a:t>Question 9: </a:t>
            </a:r>
            <a:r>
              <a:rPr lang="en-US" sz="1800" dirty="0"/>
              <a:t>Safety data sheets must be readily available to employees in their work areas.</a:t>
            </a:r>
          </a:p>
          <a:p>
            <a:pPr marL="114300" lvl="0" algn="l" rtl="0">
              <a:spcBef>
                <a:spcPts val="0"/>
              </a:spcBef>
              <a:spcAft>
                <a:spcPts val="0"/>
              </a:spcAft>
              <a:buClr>
                <a:schemeClr val="dk1"/>
              </a:buClr>
              <a:buSzPts val="1800"/>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1059050"/>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10: If employees may be exposed to hazardous chemicals, they must be trained regarding the hazards: (Select all that apply)</a:t>
            </a:r>
          </a:p>
          <a:p>
            <a:pPr lvl="0">
              <a:buClr>
                <a:schemeClr val="dk1"/>
              </a:buClr>
              <a:buSzPts val="1100"/>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Before they start their job.</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Before they are exposed to a new chemical</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Never; it is not required. </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11" name="Google Shape;102;p2">
            <a:extLst>
              <a:ext uri="{FF2B5EF4-FFF2-40B4-BE49-F238E27FC236}">
                <a16:creationId xmlns:a16="http://schemas.microsoft.com/office/drawing/2014/main" id="{4773B0FC-BC1B-4DA4-8E13-2273306A85B2}"/>
              </a:ext>
            </a:extLst>
          </p:cNvPr>
          <p:cNvSpPr txBox="1"/>
          <p:nvPr/>
        </p:nvSpPr>
        <p:spPr>
          <a:xfrm>
            <a:off x="1" y="595281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written program</a:t>
            </a:r>
            <a:endParaRPr sz="1400" b="0" i="0" u="none" strike="noStrike" cap="none" dirty="0">
              <a:solidFill>
                <a:srgbClr val="000000"/>
              </a:solidFill>
              <a:latin typeface="Arial"/>
              <a:ea typeface="Arial"/>
              <a:cs typeface="Arial"/>
              <a:sym typeface="Arial"/>
            </a:endParaRPr>
          </a:p>
        </p:txBody>
      </p:sp>
      <p:pic>
        <p:nvPicPr>
          <p:cNvPr id="8" name="Picture 7" descr="Module 7">
            <a:extLst>
              <a:ext uri="{FF2B5EF4-FFF2-40B4-BE49-F238E27FC236}">
                <a16:creationId xmlns:a16="http://schemas.microsoft.com/office/drawing/2014/main" id="{EC0A761F-9EAF-485F-A8FD-D67CD8EE5C03}"/>
              </a:ext>
            </a:extLst>
          </p:cNvPr>
          <p:cNvPicPr>
            <a:picLocks noChangeAspect="1"/>
          </p:cNvPicPr>
          <p:nvPr/>
        </p:nvPicPr>
        <p:blipFill>
          <a:blip r:embed="rId3"/>
          <a:stretch>
            <a:fillRect/>
          </a:stretch>
        </p:blipFill>
        <p:spPr>
          <a:xfrm>
            <a:off x="5932531" y="5922164"/>
            <a:ext cx="6248172" cy="888534"/>
          </a:xfrm>
          <a:prstGeom prst="rect">
            <a:avLst/>
          </a:prstGeom>
        </p:spPr>
      </p:pic>
    </p:spTree>
    <p:extLst>
      <p:ext uri="{BB962C8B-B14F-4D97-AF65-F5344CB8AC3E}">
        <p14:creationId xmlns:p14="http://schemas.microsoft.com/office/powerpoint/2010/main" val="39534316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0" y="-16625"/>
            <a:ext cx="12148275"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sng" strike="noStrike" kern="0" cap="none" spc="0" normalizeH="0" baseline="0" noProof="0" dirty="0">
                <a:ln>
                  <a:noFill/>
                </a:ln>
                <a:solidFill>
                  <a:schemeClr val="dk1"/>
                </a:solidFill>
                <a:effectLst/>
                <a:uLnTx/>
                <a:uFillTx/>
                <a:latin typeface="+mj-lt"/>
                <a:ea typeface="Calibri"/>
                <a:cs typeface="Calibri"/>
                <a:sym typeface="Calibri"/>
              </a:rPr>
              <a:t>HAZARD COMMUNICATION - QUIZ</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11: Employers must train employees about:</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ea typeface="Calibri"/>
                <a:cs typeface="Calibri"/>
                <a:sym typeface="Calibri"/>
              </a:rPr>
              <a:t>The methods used to detect the presence or release of hazardous chemicals in work areas.</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ea typeface="Calibri"/>
                <a:cs typeface="Calibri"/>
                <a:sym typeface="Calibri"/>
              </a:rPr>
              <a:t>The physical and health hazards of the chemical in their work areas.</a:t>
            </a:r>
          </a:p>
          <a:p>
            <a:pPr marL="457200" lvl="0" indent="-342900">
              <a:buClr>
                <a:schemeClr val="dk1"/>
              </a:buClr>
              <a:buSzPts val="1800"/>
              <a:buFont typeface="+mj-lt"/>
              <a:buAutoNum type="alphaUcPeriod"/>
            </a:pPr>
            <a:endParaRPr lang="en-US" sz="1800" dirty="0">
              <a:solidFill>
                <a:schemeClr val="dk1"/>
              </a:solidFill>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ea typeface="Calibri"/>
                <a:cs typeface="Calibri"/>
                <a:sym typeface="Calibri"/>
              </a:rPr>
              <a:t>The measures employees can take to protect themselves from the hazards.</a:t>
            </a:r>
          </a:p>
          <a:p>
            <a:pPr marL="457200" lvl="0" indent="-342900">
              <a:buClr>
                <a:schemeClr val="dk1"/>
              </a:buClr>
              <a:buSzPts val="1800"/>
              <a:buFont typeface="+mj-lt"/>
              <a:buAutoNum type="alphaUcPeriod"/>
            </a:pPr>
            <a:endParaRPr lang="en-US" sz="1800" dirty="0">
              <a:solidFill>
                <a:schemeClr val="dk1"/>
              </a:solidFill>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ea typeface="Calibri"/>
                <a:cs typeface="Calibri"/>
                <a:sym typeface="Calibri"/>
              </a:rPr>
              <a:t>The details of the hazard communication program</a:t>
            </a:r>
          </a:p>
          <a:p>
            <a:pPr marL="457200" lvl="0" indent="-342900">
              <a:buClr>
                <a:schemeClr val="dk1"/>
              </a:buClr>
              <a:buSzPts val="1800"/>
              <a:buFont typeface="+mj-lt"/>
              <a:buAutoNum type="alphaUcPeriod"/>
            </a:pPr>
            <a:endParaRPr lang="en-US" sz="1800" dirty="0">
              <a:solidFill>
                <a:schemeClr val="dk1"/>
              </a:solidFill>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ea typeface="Calibri"/>
                <a:cs typeface="Calibri"/>
                <a:sym typeface="Calibri"/>
              </a:rPr>
              <a:t>All of the above</a:t>
            </a:r>
          </a:p>
        </p:txBody>
      </p:sp>
      <p:sp>
        <p:nvSpPr>
          <p:cNvPr id="625" name="Google Shape;625;gb3e8f5dbd0_0_48"/>
          <p:cNvSpPr txBox="1"/>
          <p:nvPr/>
        </p:nvSpPr>
        <p:spPr>
          <a:xfrm>
            <a:off x="6688450" y="1059050"/>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12: Employers must prepare a written hazard communication program if employees at the workplace use or may be exposed to hazardous chemicals.</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11" name="Google Shape;102;p2">
            <a:extLst>
              <a:ext uri="{FF2B5EF4-FFF2-40B4-BE49-F238E27FC236}">
                <a16:creationId xmlns:a16="http://schemas.microsoft.com/office/drawing/2014/main" id="{4773B0FC-BC1B-4DA4-8E13-2273306A85B2}"/>
              </a:ext>
            </a:extLst>
          </p:cNvPr>
          <p:cNvSpPr txBox="1"/>
          <p:nvPr/>
        </p:nvSpPr>
        <p:spPr>
          <a:xfrm>
            <a:off x="1" y="595281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written program</a:t>
            </a:r>
            <a:endParaRPr sz="1400" b="0" i="0" u="none" strike="noStrike" cap="none" dirty="0">
              <a:solidFill>
                <a:srgbClr val="000000"/>
              </a:solidFill>
              <a:latin typeface="Arial"/>
              <a:ea typeface="Arial"/>
              <a:cs typeface="Arial"/>
              <a:sym typeface="Arial"/>
            </a:endParaRPr>
          </a:p>
        </p:txBody>
      </p:sp>
      <p:pic>
        <p:nvPicPr>
          <p:cNvPr id="8" name="Picture 7" descr="Module 7">
            <a:extLst>
              <a:ext uri="{FF2B5EF4-FFF2-40B4-BE49-F238E27FC236}">
                <a16:creationId xmlns:a16="http://schemas.microsoft.com/office/drawing/2014/main" id="{EC0A761F-9EAF-485F-A8FD-D67CD8EE5C03}"/>
              </a:ext>
            </a:extLst>
          </p:cNvPr>
          <p:cNvPicPr>
            <a:picLocks noChangeAspect="1"/>
          </p:cNvPicPr>
          <p:nvPr/>
        </p:nvPicPr>
        <p:blipFill>
          <a:blip r:embed="rId3"/>
          <a:stretch>
            <a:fillRect/>
          </a:stretch>
        </p:blipFill>
        <p:spPr>
          <a:xfrm>
            <a:off x="5932531" y="5922164"/>
            <a:ext cx="6248172" cy="888534"/>
          </a:xfrm>
          <a:prstGeom prst="rect">
            <a:avLst/>
          </a:prstGeom>
        </p:spPr>
      </p:pic>
    </p:spTree>
    <p:extLst>
      <p:ext uri="{BB962C8B-B14F-4D97-AF65-F5344CB8AC3E}">
        <p14:creationId xmlns:p14="http://schemas.microsoft.com/office/powerpoint/2010/main" val="185063252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475575" y="-16625"/>
            <a:ext cx="11672700"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sng" strike="noStrike" kern="0" cap="none" spc="0" normalizeH="0" baseline="0" noProof="0" dirty="0">
                <a:ln>
                  <a:noFill/>
                </a:ln>
                <a:solidFill>
                  <a:schemeClr val="dk1"/>
                </a:solidFill>
                <a:effectLst/>
                <a:uLnTx/>
                <a:uFillTx/>
                <a:latin typeface="+mj-lt"/>
                <a:ea typeface="Calibri"/>
                <a:cs typeface="Calibri"/>
                <a:sym typeface="Calibri"/>
              </a:rPr>
              <a:t>HAZARD COMMUNICATION - QUIZ</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13: Employees need to be able to access the company’s </a:t>
            </a:r>
            <a:r>
              <a:rPr lang="en-US" sz="1800" dirty="0" err="1">
                <a:solidFill>
                  <a:schemeClr val="dk1"/>
                </a:solidFill>
                <a:latin typeface="+mj-lt"/>
                <a:ea typeface="Calibri"/>
                <a:cs typeface="Calibri"/>
                <a:sym typeface="Calibri"/>
              </a:rPr>
              <a:t>HazCom</a:t>
            </a:r>
            <a:r>
              <a:rPr lang="en-US" sz="1800" dirty="0">
                <a:solidFill>
                  <a:schemeClr val="dk1"/>
                </a:solidFill>
                <a:latin typeface="+mj-lt"/>
                <a:ea typeface="Calibri"/>
                <a:cs typeface="Calibri"/>
                <a:sym typeface="Calibri"/>
              </a:rPr>
              <a:t> written program. </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ea typeface="Calibri"/>
                <a:cs typeface="Calibri"/>
                <a:sym typeface="Calibri"/>
              </a:rPr>
              <a:t>True</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ea typeface="Calibri"/>
                <a:cs typeface="Calibri"/>
                <a:sym typeface="Calibri"/>
              </a:rPr>
              <a:t>False</a:t>
            </a:r>
          </a:p>
        </p:txBody>
      </p:sp>
      <p:sp>
        <p:nvSpPr>
          <p:cNvPr id="11" name="Google Shape;102;p2">
            <a:extLst>
              <a:ext uri="{FF2B5EF4-FFF2-40B4-BE49-F238E27FC236}">
                <a16:creationId xmlns:a16="http://schemas.microsoft.com/office/drawing/2014/main" id="{4773B0FC-BC1B-4DA4-8E13-2273306A85B2}"/>
              </a:ext>
            </a:extLst>
          </p:cNvPr>
          <p:cNvSpPr txBox="1"/>
          <p:nvPr/>
        </p:nvSpPr>
        <p:spPr>
          <a:xfrm>
            <a:off x="1" y="595281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written program</a:t>
            </a:r>
            <a:endParaRPr sz="1400" b="0" i="0" u="none" strike="noStrike" cap="none" dirty="0">
              <a:solidFill>
                <a:srgbClr val="000000"/>
              </a:solidFill>
              <a:latin typeface="Arial"/>
              <a:ea typeface="Arial"/>
              <a:cs typeface="Arial"/>
              <a:sym typeface="Arial"/>
            </a:endParaRPr>
          </a:p>
        </p:txBody>
      </p:sp>
      <p:pic>
        <p:nvPicPr>
          <p:cNvPr id="8" name="Picture 7" descr="Module 7">
            <a:extLst>
              <a:ext uri="{FF2B5EF4-FFF2-40B4-BE49-F238E27FC236}">
                <a16:creationId xmlns:a16="http://schemas.microsoft.com/office/drawing/2014/main" id="{EC0A761F-9EAF-485F-A8FD-D67CD8EE5C03}"/>
              </a:ext>
            </a:extLst>
          </p:cNvPr>
          <p:cNvPicPr>
            <a:picLocks noChangeAspect="1"/>
          </p:cNvPicPr>
          <p:nvPr/>
        </p:nvPicPr>
        <p:blipFill>
          <a:blip r:embed="rId3"/>
          <a:stretch>
            <a:fillRect/>
          </a:stretch>
        </p:blipFill>
        <p:spPr>
          <a:xfrm>
            <a:off x="5932531" y="5922164"/>
            <a:ext cx="6248172" cy="888534"/>
          </a:xfrm>
          <a:prstGeom prst="rect">
            <a:avLst/>
          </a:prstGeom>
        </p:spPr>
      </p:pic>
    </p:spTree>
    <p:extLst>
      <p:ext uri="{BB962C8B-B14F-4D97-AF65-F5344CB8AC3E}">
        <p14:creationId xmlns:p14="http://schemas.microsoft.com/office/powerpoint/2010/main" val="140855693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afa52f6668_0_0">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6" name="Google Shape;676;gafa52f6668_0_0"/>
          <p:cNvSpPr txBox="1">
            <a:spLocks noGrp="1"/>
          </p:cNvSpPr>
          <p:nvPr>
            <p:ph type="title" idx="4294967295"/>
          </p:nvPr>
        </p:nvSpPr>
        <p:spPr>
          <a:xfrm>
            <a:off x="475575" y="-16625"/>
            <a:ext cx="11672700"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sng" strike="noStrike" kern="0" cap="none" spc="0" normalizeH="0" baseline="0" noProof="0" dirty="0">
                <a:ln>
                  <a:noFill/>
                </a:ln>
                <a:solidFill>
                  <a:schemeClr val="dk1"/>
                </a:solidFill>
                <a:effectLst/>
                <a:uLnTx/>
                <a:uFillTx/>
                <a:latin typeface="+mj-lt"/>
                <a:ea typeface="Calibri"/>
                <a:cs typeface="Calibri"/>
                <a:sym typeface="Calibri"/>
              </a:rPr>
              <a:t>HAZARD COMMUNICATION - QUIZ ANSWERS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4000" b="0" i="0" u="sng" strike="noStrike" kern="0" cap="none" spc="0" normalizeH="0" baseline="0" noProof="0" dirty="0">
              <a:ln>
                <a:noFill/>
              </a:ln>
              <a:solidFill>
                <a:schemeClr val="dk1"/>
              </a:solidFill>
              <a:effectLst/>
              <a:uLnTx/>
              <a:uFillTx/>
              <a:latin typeface="+mj-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mj-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mj-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4000" b="0" i="0" u="none" strike="noStrike" kern="0" cap="none" spc="0" normalizeH="0" baseline="0" noProof="0" dirty="0">
              <a:ln>
                <a:noFill/>
              </a:ln>
              <a:solidFill>
                <a:schemeClr val="dk1"/>
              </a:solidFill>
              <a:effectLst/>
              <a:uLnTx/>
              <a:uFillTx/>
              <a:latin typeface="+mj-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4000" b="0" i="0" u="none" strike="noStrike" kern="0" cap="none" spc="0" normalizeH="0" baseline="0" noProof="0" dirty="0">
              <a:ln>
                <a:noFill/>
              </a:ln>
              <a:solidFill>
                <a:schemeClr val="dk1"/>
              </a:solidFill>
              <a:effectLst/>
              <a:uLnTx/>
              <a:uFillTx/>
              <a:latin typeface="+mj-lt"/>
              <a:ea typeface="Calibri"/>
              <a:cs typeface="Calibri"/>
              <a:sym typeface="Calibri"/>
            </a:endParaRPr>
          </a:p>
        </p:txBody>
      </p:sp>
      <p:sp>
        <p:nvSpPr>
          <p:cNvPr id="679" name="Google Shape;679;gafa52f6668_0_0"/>
          <p:cNvSpPr txBox="1"/>
          <p:nvPr/>
        </p:nvSpPr>
        <p:spPr>
          <a:xfrm>
            <a:off x="531675" y="1059050"/>
            <a:ext cx="4878525" cy="4431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a:t>
            </a:r>
          </a:p>
          <a:p>
            <a:pPr marL="457200" lvl="0" indent="-342900" algn="l" rtl="0">
              <a:spcBef>
                <a:spcPts val="0"/>
              </a:spcBef>
              <a:spcAft>
                <a:spcPts val="0"/>
              </a:spcAft>
              <a:buClr>
                <a:schemeClr val="dk1"/>
              </a:buClr>
              <a:buSzPts val="1800"/>
              <a:buFont typeface="+mj-lt"/>
              <a:buAutoNum type="arabicParenR"/>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p>
          <a:p>
            <a:pPr marL="457200" lvl="0" indent="-342900" algn="l" rtl="0">
              <a:spcBef>
                <a:spcPts val="0"/>
              </a:spcBef>
              <a:spcAft>
                <a:spcPts val="0"/>
              </a:spcAft>
              <a:buClr>
                <a:schemeClr val="dk1"/>
              </a:buClr>
              <a:buSzPts val="1800"/>
              <a:buFont typeface="+mj-lt"/>
              <a:buAutoNum type="arabicParenR"/>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 B, C, D, E, F</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114300" lvl="0" algn="l" rtl="0">
              <a:spcBef>
                <a:spcPts val="0"/>
              </a:spcBef>
              <a:spcAft>
                <a:spcPts val="0"/>
              </a:spcAft>
              <a:buClr>
                <a:schemeClr val="dk1"/>
              </a:buClr>
              <a:buSzPts val="1800"/>
            </a:pPr>
            <a:endParaRPr sz="1800" dirty="0">
              <a:solidFill>
                <a:schemeClr val="dk1"/>
              </a:solidFill>
              <a:latin typeface="+mj-lt"/>
              <a:ea typeface="Calibri"/>
              <a:cs typeface="Calibri"/>
              <a:sym typeface="Calibri"/>
            </a:endParaRPr>
          </a:p>
        </p:txBody>
      </p:sp>
      <p:sp>
        <p:nvSpPr>
          <p:cNvPr id="7" name="Google Shape;679;gafa52f6668_0_0">
            <a:extLst>
              <a:ext uri="{FF2B5EF4-FFF2-40B4-BE49-F238E27FC236}">
                <a16:creationId xmlns:a16="http://schemas.microsoft.com/office/drawing/2014/main" id="{126D751B-6EC7-4986-97A2-08C0B605B69E}"/>
              </a:ext>
            </a:extLst>
          </p:cNvPr>
          <p:cNvSpPr txBox="1"/>
          <p:nvPr/>
        </p:nvSpPr>
        <p:spPr>
          <a:xfrm>
            <a:off x="5669732" y="1130524"/>
            <a:ext cx="4878525" cy="4431600"/>
          </a:xfrm>
          <a:prstGeom prst="rect">
            <a:avLst/>
          </a:prstGeom>
          <a:noFill/>
          <a:ln>
            <a:noFill/>
          </a:ln>
        </p:spPr>
        <p:txBody>
          <a:bodyPr spcFirstLastPara="1" wrap="square" lIns="91425" tIns="91425" rIns="91425" bIns="91425" anchor="t" anchorCtr="0">
            <a:noAutofit/>
          </a:bodyPr>
          <a:lstStyle/>
          <a:p>
            <a:pPr marL="114300" lvl="0" algn="l" rtl="0">
              <a:spcBef>
                <a:spcPts val="0"/>
              </a:spcBef>
              <a:spcAft>
                <a:spcPts val="0"/>
              </a:spcAft>
              <a:buClr>
                <a:schemeClr val="dk1"/>
              </a:buClr>
              <a:buSzPts val="1800"/>
            </a:pPr>
            <a:r>
              <a:rPr lang="en-US" sz="1800" dirty="0">
                <a:solidFill>
                  <a:schemeClr val="dk1"/>
                </a:solidFill>
                <a:latin typeface="+mj-lt"/>
                <a:ea typeface="Calibri"/>
                <a:cs typeface="Calibri"/>
                <a:sym typeface="Calibri"/>
              </a:rPr>
              <a:t>7)  F</a:t>
            </a:r>
          </a:p>
          <a:p>
            <a:pPr marL="114300" lvl="0" algn="l" rtl="0">
              <a:spcBef>
                <a:spcPts val="0"/>
              </a:spcBef>
              <a:spcAft>
                <a:spcPts val="0"/>
              </a:spcAft>
              <a:buClr>
                <a:schemeClr val="dk1"/>
              </a:buClr>
              <a:buSzPts val="1800"/>
            </a:pPr>
            <a:endParaRPr lang="en-US" sz="1800" dirty="0">
              <a:solidFill>
                <a:schemeClr val="dk1"/>
              </a:solidFill>
              <a:latin typeface="+mj-lt"/>
              <a:ea typeface="Calibri"/>
              <a:cs typeface="Calibri"/>
              <a:sym typeface="Calibri"/>
            </a:endParaRPr>
          </a:p>
          <a:p>
            <a:pPr marL="114300" lvl="0" algn="l" rtl="0">
              <a:spcBef>
                <a:spcPts val="0"/>
              </a:spcBef>
              <a:spcAft>
                <a:spcPts val="0"/>
              </a:spcAft>
              <a:buClr>
                <a:schemeClr val="dk1"/>
              </a:buClr>
              <a:buSzPts val="1800"/>
            </a:pPr>
            <a:r>
              <a:rPr lang="en-US" sz="1800" dirty="0">
                <a:solidFill>
                  <a:schemeClr val="dk1"/>
                </a:solidFill>
                <a:latin typeface="+mj-lt"/>
                <a:ea typeface="Calibri"/>
                <a:cs typeface="Calibri"/>
                <a:sym typeface="Calibri"/>
              </a:rPr>
              <a:t>8)  A </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AutoNum type="arabicParenR" startAt="9"/>
            </a:pPr>
            <a:r>
              <a:rPr lang="en-US" sz="1800" dirty="0">
                <a:solidFill>
                  <a:schemeClr val="dk1"/>
                </a:solidFill>
                <a:latin typeface="+mj-lt"/>
                <a:ea typeface="Calibri"/>
                <a:cs typeface="Calibri"/>
                <a:sym typeface="Calibri"/>
              </a:rPr>
              <a:t>A</a:t>
            </a:r>
          </a:p>
          <a:p>
            <a:pPr marL="457200" lvl="0" indent="-342900" algn="l" rtl="0">
              <a:spcBef>
                <a:spcPts val="0"/>
              </a:spcBef>
              <a:spcAft>
                <a:spcPts val="0"/>
              </a:spcAft>
              <a:buClr>
                <a:schemeClr val="dk1"/>
              </a:buClr>
              <a:buSzPts val="1800"/>
              <a:buAutoNum type="arabicParenR" startAt="9"/>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AutoNum type="arabicParenR" startAt="9"/>
            </a:pPr>
            <a:r>
              <a:rPr lang="en-US" sz="1800" dirty="0">
                <a:solidFill>
                  <a:schemeClr val="dk1"/>
                </a:solidFill>
                <a:latin typeface="+mj-lt"/>
                <a:ea typeface="Calibri"/>
                <a:cs typeface="Calibri"/>
                <a:sym typeface="Calibri"/>
              </a:rPr>
              <a:t> A, B</a:t>
            </a:r>
          </a:p>
          <a:p>
            <a:pPr marL="457200" lvl="0" indent="-342900" algn="l" rtl="0">
              <a:spcBef>
                <a:spcPts val="0"/>
              </a:spcBef>
              <a:spcAft>
                <a:spcPts val="0"/>
              </a:spcAft>
              <a:buClr>
                <a:schemeClr val="dk1"/>
              </a:buClr>
              <a:buSzPts val="1800"/>
              <a:buAutoNum type="arabicParenR" startAt="9"/>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AutoNum type="arabicParenR" startAt="9"/>
            </a:pPr>
            <a:r>
              <a:rPr lang="en-US" sz="1800" dirty="0">
                <a:solidFill>
                  <a:schemeClr val="dk1"/>
                </a:solidFill>
                <a:latin typeface="+mj-lt"/>
                <a:ea typeface="Calibri"/>
                <a:cs typeface="Calibri"/>
                <a:sym typeface="Calibri"/>
              </a:rPr>
              <a:t> E</a:t>
            </a:r>
          </a:p>
          <a:p>
            <a:pPr marL="457200" lvl="0" indent="-342900" algn="l" rtl="0">
              <a:spcBef>
                <a:spcPts val="0"/>
              </a:spcBef>
              <a:spcAft>
                <a:spcPts val="0"/>
              </a:spcAft>
              <a:buClr>
                <a:schemeClr val="dk1"/>
              </a:buClr>
              <a:buSzPts val="1800"/>
              <a:buAutoNum type="arabicParenR" startAt="9"/>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AutoNum type="arabicParenR" startAt="9"/>
            </a:pPr>
            <a:r>
              <a:rPr lang="en-US" sz="1800" dirty="0">
                <a:solidFill>
                  <a:schemeClr val="dk1"/>
                </a:solidFill>
                <a:latin typeface="+mj-lt"/>
                <a:ea typeface="Calibri"/>
                <a:cs typeface="Calibri"/>
                <a:sym typeface="Calibri"/>
              </a:rPr>
              <a:t> A</a:t>
            </a:r>
          </a:p>
          <a:p>
            <a:pPr marL="457200" lvl="0" indent="-342900" algn="l" rtl="0">
              <a:spcBef>
                <a:spcPts val="0"/>
              </a:spcBef>
              <a:spcAft>
                <a:spcPts val="0"/>
              </a:spcAft>
              <a:buClr>
                <a:schemeClr val="dk1"/>
              </a:buClr>
              <a:buSzPts val="1800"/>
              <a:buAutoNum type="arabicParenR" startAt="9"/>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AutoNum type="arabicParenR" startAt="9"/>
            </a:pPr>
            <a:r>
              <a:rPr lang="en-US" sz="1800">
                <a:solidFill>
                  <a:schemeClr val="dk1"/>
                </a:solidFill>
                <a:latin typeface="+mj-lt"/>
                <a:ea typeface="Calibri"/>
                <a:cs typeface="Calibri"/>
                <a:sym typeface="Calibri"/>
              </a:rPr>
              <a:t> A</a:t>
            </a:r>
            <a:endParaRPr sz="1800" dirty="0">
              <a:solidFill>
                <a:schemeClr val="dk1"/>
              </a:solidFill>
              <a:latin typeface="+mj-lt"/>
              <a:ea typeface="Calibri"/>
              <a:cs typeface="Calibri"/>
              <a:sym typeface="Calibri"/>
            </a:endParaRPr>
          </a:p>
        </p:txBody>
      </p:sp>
      <p:sp>
        <p:nvSpPr>
          <p:cNvPr id="9" name="Google Shape;102;p2">
            <a:extLst>
              <a:ext uri="{FF2B5EF4-FFF2-40B4-BE49-F238E27FC236}">
                <a16:creationId xmlns:a16="http://schemas.microsoft.com/office/drawing/2014/main" id="{F718A3A8-9682-4AA7-9564-615F6358F71A}"/>
              </a:ext>
            </a:extLst>
          </p:cNvPr>
          <p:cNvSpPr txBox="1"/>
          <p:nvPr/>
        </p:nvSpPr>
        <p:spPr>
          <a:xfrm>
            <a:off x="1" y="595281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written program</a:t>
            </a:r>
            <a:endParaRPr sz="1400" b="0" i="0" u="none" strike="noStrike" cap="none" dirty="0">
              <a:solidFill>
                <a:srgbClr val="000000"/>
              </a:solidFill>
              <a:latin typeface="Arial"/>
              <a:ea typeface="Arial"/>
              <a:cs typeface="Arial"/>
              <a:sym typeface="Arial"/>
            </a:endParaRPr>
          </a:p>
        </p:txBody>
      </p:sp>
      <p:pic>
        <p:nvPicPr>
          <p:cNvPr id="8" name="Picture 7" descr="Module 7">
            <a:extLst>
              <a:ext uri="{FF2B5EF4-FFF2-40B4-BE49-F238E27FC236}">
                <a16:creationId xmlns:a16="http://schemas.microsoft.com/office/drawing/2014/main" id="{8C82F4B3-D7AD-47C0-BBE5-3F52CFC83239}"/>
              </a:ext>
            </a:extLst>
          </p:cNvPr>
          <p:cNvPicPr>
            <a:picLocks noChangeAspect="1"/>
          </p:cNvPicPr>
          <p:nvPr/>
        </p:nvPicPr>
        <p:blipFill>
          <a:blip r:embed="rId3"/>
          <a:stretch>
            <a:fillRect/>
          </a:stretch>
        </p:blipFill>
        <p:spPr>
          <a:xfrm>
            <a:off x="5932531" y="5922164"/>
            <a:ext cx="6248172" cy="88853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5" name="Title 1">
            <a:extLst>
              <a:ext uri="{FF2B5EF4-FFF2-40B4-BE49-F238E27FC236}">
                <a16:creationId xmlns:a16="http://schemas.microsoft.com/office/drawing/2014/main" id="{F9A05A69-7C43-9E15-8DCF-1F9C05980B4C}"/>
              </a:ext>
            </a:extLst>
          </p:cNvPr>
          <p:cNvSpPr txBox="1">
            <a:spLocks noGrp="1"/>
          </p:cNvSpPr>
          <p:nvPr>
            <p:ph type="title" idx="4294967295"/>
          </p:nvPr>
        </p:nvSpPr>
        <p:spPr>
          <a:xfrm>
            <a:off x="5719155" y="146761"/>
            <a:ext cx="6274351" cy="62580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What is </a:t>
            </a:r>
            <a:r>
              <a:rPr kumimoji="0" lang="en-US" sz="3200" b="0" i="0" u="none" strike="noStrike" kern="0" cap="none" spc="0" normalizeH="0" baseline="0" noProof="0" dirty="0" err="1">
                <a:ln>
                  <a:noFill/>
                </a:ln>
                <a:solidFill>
                  <a:schemeClr val="dk1"/>
                </a:solidFill>
                <a:effectLst/>
                <a:uLnTx/>
                <a:uFillTx/>
                <a:latin typeface="+mj-lt"/>
                <a:ea typeface="Calibri"/>
                <a:cs typeface="Calibri"/>
                <a:sym typeface="Calibri"/>
              </a:rPr>
              <a:t>HazCom</a:t>
            </a: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 and GHS?</a:t>
            </a:r>
          </a:p>
        </p:txBody>
      </p:sp>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772568"/>
            <a:ext cx="6274351" cy="5309105"/>
          </a:xfrm>
          <a:prstGeom prst="rect">
            <a:avLst/>
          </a:prstGeom>
          <a:noFill/>
          <a:ln>
            <a:noFill/>
          </a:ln>
        </p:spPr>
        <p:txBody>
          <a:bodyPr spcFirstLastPara="1" wrap="square" lIns="91425" tIns="45700" rIns="91425" bIns="45700" anchor="t" anchorCtr="0">
            <a:spAutoFit/>
          </a:bodyPr>
          <a:lstStyle/>
          <a:p>
            <a:r>
              <a:rPr lang="en-US" sz="1750" dirty="0" err="1"/>
              <a:t>HazCom</a:t>
            </a:r>
            <a:r>
              <a:rPr lang="en-US" sz="1750" dirty="0"/>
              <a:t> is an Oregon OSHA rule intended to reduce injuries and illnesses in the workplace caused by hazardous chemicals. It is based on the US Federal OSHA rule.</a:t>
            </a:r>
          </a:p>
          <a:p>
            <a:endParaRPr lang="en-US" sz="1050" dirty="0"/>
          </a:p>
          <a:p>
            <a:r>
              <a:rPr lang="en-US" sz="1750" dirty="0"/>
              <a:t>Employers are required to train their employees to recognize chemical hazards and to take necessary precautions to protect themselves. The employer is required to prepare and implement a Written </a:t>
            </a:r>
            <a:r>
              <a:rPr lang="en-US" sz="1750" dirty="0" err="1"/>
              <a:t>HazCom</a:t>
            </a:r>
            <a:r>
              <a:rPr lang="en-US" sz="1750" dirty="0"/>
              <a:t> Program.</a:t>
            </a:r>
          </a:p>
          <a:p>
            <a:endParaRPr lang="en-US" sz="1050" dirty="0"/>
          </a:p>
          <a:p>
            <a:r>
              <a:rPr lang="en-US" sz="1750" dirty="0"/>
              <a:t>There are 5 main parts to the </a:t>
            </a:r>
            <a:r>
              <a:rPr lang="en-US" sz="1750" dirty="0" err="1"/>
              <a:t>HazCom</a:t>
            </a:r>
            <a:r>
              <a:rPr lang="en-US" sz="1750" dirty="0"/>
              <a:t> rule:</a:t>
            </a:r>
          </a:p>
          <a:p>
            <a:pPr marL="285750" indent="-285750">
              <a:buFont typeface="Arial" panose="020B0604020202020204" pitchFamily="34" charset="0"/>
              <a:buChar char="•"/>
            </a:pPr>
            <a:r>
              <a:rPr lang="en-US" sz="1750" dirty="0"/>
              <a:t>Employers must have a written </a:t>
            </a:r>
            <a:r>
              <a:rPr lang="en-US" sz="1750" dirty="0" err="1"/>
              <a:t>HazCom</a:t>
            </a:r>
            <a:r>
              <a:rPr lang="en-US" sz="1750" dirty="0"/>
              <a:t> Program</a:t>
            </a:r>
          </a:p>
          <a:p>
            <a:pPr marL="285750" indent="-285750">
              <a:buFont typeface="Arial" panose="020B0604020202020204" pitchFamily="34" charset="0"/>
              <a:buChar char="•"/>
            </a:pPr>
            <a:r>
              <a:rPr lang="en-US" sz="1750" dirty="0"/>
              <a:t>Labels must follow a consistent format and be on all containers</a:t>
            </a:r>
          </a:p>
          <a:p>
            <a:pPr marL="285750" indent="-285750">
              <a:buFont typeface="Arial" panose="020B0604020202020204" pitchFamily="34" charset="0"/>
              <a:buChar char="•"/>
            </a:pPr>
            <a:r>
              <a:rPr lang="en-US" sz="1750" dirty="0"/>
              <a:t>Safety data sheets must be readily available for all hazardous chemicals in the workplace</a:t>
            </a:r>
          </a:p>
          <a:p>
            <a:pPr marL="285750" indent="-285750">
              <a:buFont typeface="Arial" panose="020B0604020202020204" pitchFamily="34" charset="0"/>
              <a:buChar char="•"/>
            </a:pPr>
            <a:r>
              <a:rPr lang="en-US" sz="1750" dirty="0"/>
              <a:t>Employers must have a current chemical list</a:t>
            </a:r>
          </a:p>
          <a:p>
            <a:pPr marL="285750" indent="-285750">
              <a:buFont typeface="Arial" panose="020B0604020202020204" pitchFamily="34" charset="0"/>
              <a:buChar char="•"/>
            </a:pPr>
            <a:r>
              <a:rPr lang="en-US" sz="1750" dirty="0"/>
              <a:t>Employers must provide information and training about hazardous chemicals</a:t>
            </a:r>
          </a:p>
          <a:p>
            <a:endParaRPr lang="en-US" sz="1050" dirty="0"/>
          </a:p>
          <a:p>
            <a:r>
              <a:rPr lang="en-US" sz="1750" dirty="0"/>
              <a:t>These are all covered in more detail in other modules.</a:t>
            </a:r>
          </a:p>
        </p:txBody>
      </p:sp>
      <p:sp>
        <p:nvSpPr>
          <p:cNvPr id="102" name="Google Shape;102;p2"/>
          <p:cNvSpPr txBox="1"/>
          <p:nvPr/>
        </p:nvSpPr>
        <p:spPr>
          <a:xfrm>
            <a:off x="85400" y="5964835"/>
            <a:ext cx="603610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6" name="Picture 5">
            <a:extLst>
              <a:ext uri="{FF2B5EF4-FFF2-40B4-BE49-F238E27FC236}">
                <a16:creationId xmlns:a16="http://schemas.microsoft.com/office/drawing/2014/main" id="{94922A8F-FDD0-4FF3-BBE7-5009FC38E7E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49" y="0"/>
            <a:ext cx="5511809" cy="5920652"/>
          </a:xfrm>
          <a:prstGeom prst="rect">
            <a:avLst/>
          </a:prstGeom>
        </p:spPr>
      </p:pic>
    </p:spTree>
    <p:extLst>
      <p:ext uri="{BB962C8B-B14F-4D97-AF65-F5344CB8AC3E}">
        <p14:creationId xmlns:p14="http://schemas.microsoft.com/office/powerpoint/2010/main" val="40273176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aabb6530bf_0_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EA58165A-8618-A6EE-83CD-144C9A16447E}"/>
              </a:ext>
            </a:extLst>
          </p:cNvPr>
          <p:cNvSpPr txBox="1">
            <a:spLocks noGrp="1"/>
          </p:cNvSpPr>
          <p:nvPr>
            <p:ph type="title" idx="4294967295"/>
          </p:nvPr>
        </p:nvSpPr>
        <p:spPr>
          <a:xfrm>
            <a:off x="5719155" y="146760"/>
            <a:ext cx="6274351" cy="67732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Where To Go From Here</a:t>
            </a:r>
          </a:p>
        </p:txBody>
      </p:sp>
      <p:sp>
        <p:nvSpPr>
          <p:cNvPr id="687" name="Google Shape;687;gaabb6530bf_0_8"/>
          <p:cNvSpPr txBox="1"/>
          <p:nvPr/>
        </p:nvSpPr>
        <p:spPr>
          <a:xfrm>
            <a:off x="5626684" y="886488"/>
            <a:ext cx="6434556" cy="21276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600" dirty="0">
                <a:solidFill>
                  <a:schemeClr val="dk1"/>
                </a:solidFill>
                <a:latin typeface="+mj-lt"/>
                <a:ea typeface="Calibri"/>
                <a:cs typeface="Calibri"/>
                <a:sym typeface="Calibri"/>
              </a:rPr>
              <a:t>An excellent resource to utilize is the </a:t>
            </a:r>
            <a:r>
              <a:rPr lang="en-US" sz="1600" u="sng" dirty="0">
                <a:solidFill>
                  <a:schemeClr val="hlink"/>
                </a:solidFill>
                <a:latin typeface="+mj-lt"/>
                <a:ea typeface="Calibri"/>
                <a:cs typeface="Calibri"/>
                <a:sym typeface="Calibri"/>
                <a:hlinkClick r:id="rId3"/>
              </a:rPr>
              <a:t>A-Z Topic Index</a:t>
            </a:r>
            <a:r>
              <a:rPr lang="en-US" sz="1600" baseline="30000" dirty="0">
                <a:solidFill>
                  <a:schemeClr val="dk1"/>
                </a:solidFill>
                <a:latin typeface="+mj-lt"/>
                <a:ea typeface="Calibri"/>
                <a:cs typeface="Calibri"/>
                <a:sym typeface="Calibri"/>
              </a:rPr>
              <a:t> </a:t>
            </a:r>
            <a:r>
              <a:rPr lang="en-US" sz="1600" dirty="0">
                <a:solidFill>
                  <a:schemeClr val="dk1"/>
                </a:solidFill>
                <a:latin typeface="+mj-lt"/>
                <a:ea typeface="Calibri"/>
                <a:cs typeface="Calibri"/>
                <a:sym typeface="Calibri"/>
              </a:rPr>
              <a:t>on the Oregon OSHA website. It has lists of relevant publications, training materials, rules, interpretations, videos, and other miscellaneous materials. </a:t>
            </a: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600" dirty="0">
                <a:solidFill>
                  <a:schemeClr val="dk1"/>
                </a:solidFill>
                <a:latin typeface="+mj-lt"/>
                <a:ea typeface="Calibri"/>
                <a:cs typeface="Calibri"/>
                <a:sym typeface="Calibri"/>
              </a:rPr>
              <a:t>If you want guidance in developing a safer work environment, you may consider our </a:t>
            </a:r>
            <a:r>
              <a:rPr lang="en-US" sz="1600" u="sng" dirty="0">
                <a:solidFill>
                  <a:schemeClr val="hlink"/>
                </a:solidFill>
                <a:latin typeface="+mj-lt"/>
                <a:ea typeface="Calibri"/>
                <a:cs typeface="Calibri"/>
                <a:sym typeface="Calibri"/>
                <a:hlinkClick r:id="rId4"/>
              </a:rPr>
              <a:t>free and confidential consultation service</a:t>
            </a:r>
            <a:r>
              <a:rPr lang="en-US" sz="1600" dirty="0">
                <a:solidFill>
                  <a:schemeClr val="hlink"/>
                </a:solidFill>
                <a:latin typeface="+mj-lt"/>
                <a:ea typeface="Calibri"/>
                <a:cs typeface="Calibri"/>
                <a:sym typeface="Calibri"/>
              </a:rPr>
              <a:t>.</a:t>
            </a:r>
            <a:r>
              <a:rPr lang="en-US" sz="1600" baseline="30000" dirty="0">
                <a:solidFill>
                  <a:schemeClr val="dk1"/>
                </a:solidFill>
                <a:latin typeface="+mj-lt"/>
                <a:ea typeface="Calibri"/>
                <a:cs typeface="Calibri"/>
                <a:sym typeface="Calibri"/>
              </a:rPr>
              <a:t> </a:t>
            </a:r>
            <a:r>
              <a:rPr lang="en-US" sz="1600" dirty="0">
                <a:solidFill>
                  <a:schemeClr val="dk1"/>
                </a:solidFill>
                <a:latin typeface="+mj-lt"/>
                <a:ea typeface="Calibri"/>
                <a:cs typeface="Calibri"/>
                <a:sym typeface="Calibri"/>
              </a:rPr>
              <a:t>Our consultants in workplace health and safety can help you reduce accidents, related costs, and help you develop a comprehensive program. </a:t>
            </a: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pic>
        <p:nvPicPr>
          <p:cNvPr id="690" name="Google Shape;690;gaabb6530bf_0_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0" y="0"/>
            <a:ext cx="5453381" cy="5857874"/>
          </a:xfrm>
          <a:prstGeom prst="rect">
            <a:avLst/>
          </a:prstGeom>
          <a:noFill/>
          <a:ln>
            <a:noFill/>
          </a:ln>
        </p:spPr>
      </p:pic>
      <p:sp>
        <p:nvSpPr>
          <p:cNvPr id="691" name="Google Shape;691;gaabb6530bf_0_8">
            <a:hlinkClick r:id="rId6"/>
          </p:cNvPr>
          <p:cNvSpPr/>
          <p:nvPr/>
        </p:nvSpPr>
        <p:spPr>
          <a:xfrm>
            <a:off x="5708175" y="3401600"/>
            <a:ext cx="5996700" cy="523200"/>
          </a:xfrm>
          <a:prstGeom prst="rect">
            <a:avLst/>
          </a:prstGeom>
          <a:solidFill>
            <a:srgbClr val="F9973C">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HAZCOM Resources</a:t>
            </a:r>
            <a:endParaRPr sz="3000" dirty="0">
              <a:solidFill>
                <a:srgbClr val="FFFFFF"/>
              </a:solidFill>
            </a:endParaRPr>
          </a:p>
        </p:txBody>
      </p:sp>
      <p:sp>
        <p:nvSpPr>
          <p:cNvPr id="692" name="Google Shape;692;gaabb6530bf_0_8">
            <a:hlinkClick r:id="rId7"/>
          </p:cNvPr>
          <p:cNvSpPr/>
          <p:nvPr/>
        </p:nvSpPr>
        <p:spPr>
          <a:xfrm>
            <a:off x="5708175" y="4046063"/>
            <a:ext cx="5996700" cy="523200"/>
          </a:xfrm>
          <a:prstGeom prst="rect">
            <a:avLst/>
          </a:prstGeom>
          <a:solidFill>
            <a:srgbClr val="F9973C">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Oregon OSHA Online Courses</a:t>
            </a:r>
            <a:endParaRPr sz="3000" dirty="0">
              <a:solidFill>
                <a:srgbClr val="FFFFFF"/>
              </a:solidFill>
            </a:endParaRPr>
          </a:p>
        </p:txBody>
      </p:sp>
      <p:sp>
        <p:nvSpPr>
          <p:cNvPr id="693" name="Google Shape;693;gaabb6530bf_0_8">
            <a:hlinkClick r:id="rId4"/>
          </p:cNvPr>
          <p:cNvSpPr/>
          <p:nvPr/>
        </p:nvSpPr>
        <p:spPr>
          <a:xfrm>
            <a:off x="5708175" y="4663550"/>
            <a:ext cx="5996700" cy="523200"/>
          </a:xfrm>
          <a:prstGeom prst="rect">
            <a:avLst/>
          </a:prstGeom>
          <a:solidFill>
            <a:srgbClr val="F9973C">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Consultation Services</a:t>
            </a:r>
            <a:endParaRPr sz="3000" dirty="0">
              <a:solidFill>
                <a:srgbClr val="FFFFFF"/>
              </a:solidFill>
            </a:endParaRPr>
          </a:p>
        </p:txBody>
      </p:sp>
      <p:sp>
        <p:nvSpPr>
          <p:cNvPr id="694" name="Google Shape;694;gaabb6530bf_0_8">
            <a:hlinkClick r:id="rId8"/>
          </p:cNvPr>
          <p:cNvSpPr/>
          <p:nvPr/>
        </p:nvSpPr>
        <p:spPr>
          <a:xfrm>
            <a:off x="5708175" y="5260713"/>
            <a:ext cx="5996700" cy="523200"/>
          </a:xfrm>
          <a:prstGeom prst="rect">
            <a:avLst/>
          </a:prstGeom>
          <a:solidFill>
            <a:srgbClr val="F9973C">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File a Complaint</a:t>
            </a:r>
            <a:endParaRPr sz="3000" dirty="0">
              <a:solidFill>
                <a:srgbClr val="FFFFFF"/>
              </a:solidFill>
            </a:endParaRPr>
          </a:p>
        </p:txBody>
      </p:sp>
      <p:sp>
        <p:nvSpPr>
          <p:cNvPr id="11" name="Google Shape;102;p2">
            <a:extLst>
              <a:ext uri="{FF2B5EF4-FFF2-40B4-BE49-F238E27FC236}">
                <a16:creationId xmlns:a16="http://schemas.microsoft.com/office/drawing/2014/main" id="{CE9F102E-21B2-4839-8D9D-960164685F4A}"/>
              </a:ext>
            </a:extLst>
          </p:cNvPr>
          <p:cNvSpPr txBox="1"/>
          <p:nvPr/>
        </p:nvSpPr>
        <p:spPr>
          <a:xfrm>
            <a:off x="1" y="595281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written program</a:t>
            </a:r>
            <a:endParaRPr sz="1400" b="0" i="0" u="none" strike="noStrike" cap="none" dirty="0">
              <a:solidFill>
                <a:srgbClr val="000000"/>
              </a:solidFill>
              <a:latin typeface="Arial"/>
              <a:ea typeface="Arial"/>
              <a:cs typeface="Arial"/>
              <a:sym typeface="Arial"/>
            </a:endParaRPr>
          </a:p>
        </p:txBody>
      </p:sp>
      <p:pic>
        <p:nvPicPr>
          <p:cNvPr id="12" name="Picture 11" descr="Module 7">
            <a:extLst>
              <a:ext uri="{FF2B5EF4-FFF2-40B4-BE49-F238E27FC236}">
                <a16:creationId xmlns:a16="http://schemas.microsoft.com/office/drawing/2014/main" id="{E392984C-6D89-4A17-B317-66781F8BE06F}"/>
              </a:ext>
            </a:extLst>
          </p:cNvPr>
          <p:cNvPicPr>
            <a:picLocks noChangeAspect="1"/>
          </p:cNvPicPr>
          <p:nvPr/>
        </p:nvPicPr>
        <p:blipFill>
          <a:blip r:embed="rId9"/>
          <a:stretch>
            <a:fillRect/>
          </a:stretch>
        </p:blipFill>
        <p:spPr>
          <a:xfrm>
            <a:off x="5932531" y="5922164"/>
            <a:ext cx="6248172" cy="888534"/>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5">
            <a:extLst>
              <a:ext uri="{C183D7F6-B498-43B3-948B-1728B52AA6E4}">
                <adec:decorative xmlns:adec="http://schemas.microsoft.com/office/drawing/2017/decorative" val="1"/>
              </a:ext>
            </a:extLst>
          </p:cNvPr>
          <p:cNvSpPr/>
          <p:nvPr/>
        </p:nvSpPr>
        <p:spPr>
          <a:xfrm>
            <a:off x="0" y="5889718"/>
            <a:ext cx="12192000" cy="1000125"/>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descr="For questions, call 503-947-7443 or email ed.web@dcbs.oregon.gov">
            <a:extLst>
              <a:ext uri="{FF2B5EF4-FFF2-40B4-BE49-F238E27FC236}">
                <a16:creationId xmlns:a16="http://schemas.microsoft.com/office/drawing/2014/main" id="{AD0A6F4F-3201-45DC-A394-170949C65A57}"/>
              </a:ext>
            </a:extLst>
          </p:cNvPr>
          <p:cNvPicPr>
            <a:picLocks noChangeAspect="1"/>
          </p:cNvPicPr>
          <p:nvPr/>
        </p:nvPicPr>
        <p:blipFill rotWithShape="1">
          <a:blip r:embed="rId3"/>
          <a:srcRect t="8208"/>
          <a:stretch/>
        </p:blipFill>
        <p:spPr>
          <a:xfrm>
            <a:off x="573817" y="135805"/>
            <a:ext cx="10960293" cy="5647301"/>
          </a:xfrm>
          <a:prstGeom prst="rect">
            <a:avLst/>
          </a:prstGeom>
        </p:spPr>
      </p:pic>
      <p:sp>
        <p:nvSpPr>
          <p:cNvPr id="6" name="Google Shape;102;p2">
            <a:extLst>
              <a:ext uri="{FF2B5EF4-FFF2-40B4-BE49-F238E27FC236}">
                <a16:creationId xmlns:a16="http://schemas.microsoft.com/office/drawing/2014/main" id="{1A14E0C5-ABFB-41B0-A0F9-8BA919EA87D9}"/>
              </a:ext>
            </a:extLst>
          </p:cNvPr>
          <p:cNvSpPr txBox="1">
            <a:spLocks noGrp="1"/>
          </p:cNvSpPr>
          <p:nvPr>
            <p:ph type="title" idx="4294967295"/>
          </p:nvPr>
        </p:nvSpPr>
        <p:spPr>
          <a:xfrm>
            <a:off x="1" y="5952819"/>
            <a:ext cx="6275070" cy="83095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chemeClr val="lt1"/>
                </a:solidFill>
                <a:effectLst/>
                <a:uLnTx/>
                <a:uFillTx/>
                <a:latin typeface="Verdana"/>
                <a:ea typeface="Verdana"/>
                <a:cs typeface="Verdana"/>
                <a:sym typeface="Verdana"/>
              </a:rPr>
              <a:t>HAZARD COMMUNICATION: </a:t>
            </a:r>
            <a:r>
              <a:rPr kumimoji="0" lang="en-US" sz="2000" b="1" i="1" u="none" strike="noStrike" kern="0" cap="none" spc="0" normalizeH="0" baseline="0" noProof="0" dirty="0">
                <a:ln>
                  <a:noFill/>
                </a:ln>
                <a:solidFill>
                  <a:schemeClr val="lt1"/>
                </a:solidFill>
                <a:effectLst/>
                <a:uLnTx/>
                <a:uFillTx/>
                <a:latin typeface="Verdana"/>
                <a:ea typeface="Verdana"/>
                <a:cs typeface="Verdana"/>
                <a:sym typeface="Verdana"/>
              </a:rPr>
              <a:t>written program</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7" name="Picture 6" descr="Module 7">
            <a:extLst>
              <a:ext uri="{FF2B5EF4-FFF2-40B4-BE49-F238E27FC236}">
                <a16:creationId xmlns:a16="http://schemas.microsoft.com/office/drawing/2014/main" id="{D7FF4DED-2765-41CA-8EF4-DD54EA0C67F0}"/>
              </a:ext>
            </a:extLst>
          </p:cNvPr>
          <p:cNvPicPr>
            <a:picLocks noChangeAspect="1"/>
          </p:cNvPicPr>
          <p:nvPr/>
        </p:nvPicPr>
        <p:blipFill>
          <a:blip r:embed="rId4"/>
          <a:stretch>
            <a:fillRect/>
          </a:stretch>
        </p:blipFill>
        <p:spPr>
          <a:xfrm>
            <a:off x="5932531" y="5922164"/>
            <a:ext cx="6248172" cy="888534"/>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aabb6530bf_0_1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623475F9-CFCA-68EA-342B-9E7887A00D29}"/>
              </a:ext>
            </a:extLst>
          </p:cNvPr>
          <p:cNvSpPr txBox="1">
            <a:spLocks noGrp="1"/>
          </p:cNvSpPr>
          <p:nvPr>
            <p:ph type="title" idx="4294967295"/>
          </p:nvPr>
        </p:nvSpPr>
        <p:spPr>
          <a:xfrm>
            <a:off x="5719155" y="146760"/>
            <a:ext cx="6274351" cy="69990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Credits</a:t>
            </a:r>
          </a:p>
        </p:txBody>
      </p:sp>
      <p:sp>
        <p:nvSpPr>
          <p:cNvPr id="701" name="Google Shape;701;gaabb6530bf_0_18"/>
          <p:cNvSpPr txBox="1"/>
          <p:nvPr/>
        </p:nvSpPr>
        <p:spPr>
          <a:xfrm>
            <a:off x="5558950" y="1006449"/>
            <a:ext cx="6589200" cy="320430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You’ve completed the </a:t>
            </a:r>
            <a:r>
              <a:rPr lang="en-US" sz="1800" b="1" u="sng" dirty="0">
                <a:solidFill>
                  <a:schemeClr val="dk1"/>
                </a:solidFill>
                <a:latin typeface="+mj-lt"/>
                <a:ea typeface="Calibri"/>
                <a:cs typeface="Calibri"/>
                <a:sym typeface="Calibri"/>
              </a:rPr>
              <a:t>Hazard Communication</a:t>
            </a:r>
            <a:r>
              <a:rPr lang="en-US" sz="1800" b="1" dirty="0">
                <a:solidFill>
                  <a:schemeClr val="dk1"/>
                </a:solidFill>
                <a:latin typeface="+mj-lt"/>
                <a:ea typeface="Calibri"/>
                <a:cs typeface="Calibri"/>
                <a:sym typeface="Calibri"/>
              </a:rPr>
              <a:t> </a:t>
            </a:r>
            <a:r>
              <a:rPr lang="en-US" sz="1800" dirty="0">
                <a:solidFill>
                  <a:schemeClr val="dk1"/>
                </a:solidFill>
                <a:latin typeface="+mj-lt"/>
                <a:ea typeface="Calibri"/>
                <a:cs typeface="Calibri"/>
                <a:sym typeface="Calibri"/>
              </a:rPr>
              <a:t>course! </a:t>
            </a: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b="1" i="1" dirty="0">
                <a:solidFill>
                  <a:schemeClr val="dk1"/>
                </a:solidFill>
                <a:latin typeface="+mj-lt"/>
                <a:ea typeface="Calibri"/>
                <a:cs typeface="Calibri"/>
                <a:sym typeface="Calibri"/>
              </a:rPr>
              <a:t>Produced by the Public Education Team of Oregon OSHA:</a:t>
            </a:r>
            <a:endParaRPr sz="1800" b="1" i="1" dirty="0">
              <a:solidFill>
                <a:schemeClr val="dk1"/>
              </a:solidFill>
              <a:latin typeface="+mj-lt"/>
              <a:ea typeface="Calibri"/>
              <a:cs typeface="Calibri"/>
              <a:sym typeface="Calibri"/>
            </a:endParaRPr>
          </a:p>
          <a:p>
            <a:pPr lvl="0">
              <a:buClr>
                <a:schemeClr val="dk1"/>
              </a:buClr>
              <a:buSzPts val="1100"/>
            </a:pPr>
            <a:r>
              <a:rPr lang="en-US" sz="1800" dirty="0">
                <a:solidFill>
                  <a:schemeClr val="dk1"/>
                </a:solidFill>
                <a:latin typeface="+mj-lt"/>
                <a:ea typeface="Calibri"/>
                <a:cs typeface="Calibri"/>
                <a:sym typeface="Calibri"/>
              </a:rPr>
              <a:t>Phillip Wade, Ricardo </a:t>
            </a:r>
            <a:r>
              <a:rPr lang="en-US" sz="1800" dirty="0">
                <a:solidFill>
                  <a:schemeClr val="dk1"/>
                </a:solidFill>
                <a:ea typeface="Calibri"/>
                <a:cs typeface="Calibri"/>
                <a:sym typeface="Calibri"/>
              </a:rPr>
              <a:t>V</a:t>
            </a:r>
            <a:r>
              <a:rPr lang="en-US" sz="1800" dirty="0"/>
              <a:t>á</a:t>
            </a:r>
            <a:r>
              <a:rPr lang="en-US" sz="1800" dirty="0">
                <a:solidFill>
                  <a:schemeClr val="dk1"/>
                </a:solidFill>
                <a:ea typeface="Calibri"/>
                <a:cs typeface="Calibri"/>
                <a:sym typeface="Calibri"/>
              </a:rPr>
              <a:t>zquez </a:t>
            </a:r>
            <a:r>
              <a:rPr lang="en-US" sz="1800" dirty="0">
                <a:solidFill>
                  <a:schemeClr val="dk1"/>
                </a:solidFill>
                <a:latin typeface="+mj-lt"/>
                <a:ea typeface="Calibri"/>
                <a:cs typeface="Calibri"/>
                <a:sym typeface="Calibri"/>
              </a:rPr>
              <a:t>Rodríguez, Tammi Stevens, Angelina Cox, Tim Wade</a:t>
            </a: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b="1" i="1" dirty="0">
                <a:solidFill>
                  <a:schemeClr val="dk1"/>
                </a:solidFill>
                <a:latin typeface="+mj-lt"/>
                <a:ea typeface="Calibri"/>
                <a:cs typeface="Calibri"/>
                <a:sym typeface="Calibri"/>
              </a:rPr>
              <a:t>Stock media provided by</a:t>
            </a:r>
            <a:r>
              <a:rPr lang="en-US" sz="1800" i="1" dirty="0">
                <a:solidFill>
                  <a:schemeClr val="dk1"/>
                </a:solidFill>
                <a:latin typeface="+mj-lt"/>
                <a:ea typeface="Calibri"/>
                <a:cs typeface="Calibri"/>
                <a:sym typeface="Calibri"/>
              </a:rPr>
              <a:t>: </a:t>
            </a:r>
            <a:br>
              <a:rPr lang="en-US" sz="1800" i="1" dirty="0">
                <a:solidFill>
                  <a:schemeClr val="dk1"/>
                </a:solidFill>
                <a:latin typeface="+mj-lt"/>
                <a:ea typeface="Calibri"/>
                <a:cs typeface="Calibri"/>
                <a:sym typeface="Calibri"/>
              </a:rPr>
            </a:br>
            <a:r>
              <a:rPr lang="en-US" sz="1800" dirty="0">
                <a:solidFill>
                  <a:schemeClr val="dk1"/>
                </a:solidFill>
                <a:latin typeface="+mj-lt"/>
                <a:ea typeface="Calibri"/>
                <a:cs typeface="Calibri"/>
                <a:sym typeface="Calibri"/>
              </a:rPr>
              <a:t>Getty Images Inc. and </a:t>
            </a:r>
            <a:r>
              <a:rPr lang="en-US" sz="1800" dirty="0" err="1">
                <a:solidFill>
                  <a:schemeClr val="dk1"/>
                </a:solidFill>
                <a:latin typeface="+mj-lt"/>
                <a:ea typeface="Calibri"/>
                <a:cs typeface="Calibri"/>
                <a:sym typeface="Calibri"/>
              </a:rPr>
              <a:t>Envato</a:t>
            </a:r>
            <a:r>
              <a:rPr lang="en-US" sz="1800" dirty="0">
                <a:solidFill>
                  <a:schemeClr val="dk1"/>
                </a:solidFill>
                <a:latin typeface="+mj-lt"/>
                <a:ea typeface="Calibri"/>
                <a:cs typeface="Calibri"/>
                <a:sym typeface="Calibri"/>
              </a:rPr>
              <a:t> Elements</a:t>
            </a:r>
            <a:endParaRPr sz="2100" b="0" u="none" strike="noStrike" cap="none" dirty="0">
              <a:solidFill>
                <a:schemeClr val="dk1"/>
              </a:solidFill>
              <a:latin typeface="+mj-lt"/>
              <a:ea typeface="Calibri"/>
              <a:cs typeface="Calibri"/>
              <a:sym typeface="Calibri"/>
            </a:endParaRPr>
          </a:p>
        </p:txBody>
      </p:sp>
      <p:pic>
        <p:nvPicPr>
          <p:cNvPr id="704" name="Google Shape;704;gaabb6530bf_0_1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11325"/>
            <a:ext cx="5425300" cy="5869199"/>
          </a:xfrm>
          <a:prstGeom prst="rect">
            <a:avLst/>
          </a:prstGeom>
          <a:noFill/>
          <a:ln>
            <a:noFill/>
          </a:ln>
        </p:spPr>
      </p:pic>
      <p:sp>
        <p:nvSpPr>
          <p:cNvPr id="8" name="Google Shape;102;p2">
            <a:extLst>
              <a:ext uri="{FF2B5EF4-FFF2-40B4-BE49-F238E27FC236}">
                <a16:creationId xmlns:a16="http://schemas.microsoft.com/office/drawing/2014/main" id="{36C7A99D-466D-40BD-BD29-89B59AD32BE1}"/>
              </a:ext>
            </a:extLst>
          </p:cNvPr>
          <p:cNvSpPr txBox="1"/>
          <p:nvPr/>
        </p:nvSpPr>
        <p:spPr>
          <a:xfrm>
            <a:off x="1" y="595281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written program</a:t>
            </a:r>
            <a:endParaRPr sz="1400" b="0" i="0" u="none" strike="noStrike" cap="none" dirty="0">
              <a:solidFill>
                <a:srgbClr val="000000"/>
              </a:solidFill>
              <a:latin typeface="Arial"/>
              <a:ea typeface="Arial"/>
              <a:cs typeface="Arial"/>
              <a:sym typeface="Arial"/>
            </a:endParaRPr>
          </a:p>
        </p:txBody>
      </p:sp>
      <p:pic>
        <p:nvPicPr>
          <p:cNvPr id="11" name="Picture 10" descr="Module 7">
            <a:extLst>
              <a:ext uri="{FF2B5EF4-FFF2-40B4-BE49-F238E27FC236}">
                <a16:creationId xmlns:a16="http://schemas.microsoft.com/office/drawing/2014/main" id="{7CE64E0C-3215-4826-80A5-65EC74A4B9B5}"/>
              </a:ext>
            </a:extLst>
          </p:cNvPr>
          <p:cNvPicPr>
            <a:picLocks noChangeAspect="1"/>
          </p:cNvPicPr>
          <p:nvPr/>
        </p:nvPicPr>
        <p:blipFill>
          <a:blip r:embed="rId4"/>
          <a:stretch>
            <a:fillRect/>
          </a:stretch>
        </p:blipFill>
        <p:spPr>
          <a:xfrm>
            <a:off x="5932531" y="5922164"/>
            <a:ext cx="6248172" cy="88853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72426650-DA5F-4AC8-A20F-BECC74072D9F}"/>
              </a:ext>
            </a:extLst>
          </p:cNvPr>
          <p:cNvSpPr txBox="1">
            <a:spLocks noGrp="1"/>
          </p:cNvSpPr>
          <p:nvPr>
            <p:ph type="title" idx="4294967295"/>
          </p:nvPr>
        </p:nvSpPr>
        <p:spPr>
          <a:xfrm>
            <a:off x="5719155" y="146761"/>
            <a:ext cx="6274351" cy="76763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What is </a:t>
            </a:r>
            <a:r>
              <a:rPr kumimoji="0" lang="en-US" sz="3200" b="0" i="0" u="none" strike="noStrike" kern="0" cap="none" spc="0" normalizeH="0" baseline="0" noProof="0" dirty="0" err="1">
                <a:ln>
                  <a:noFill/>
                </a:ln>
                <a:solidFill>
                  <a:schemeClr val="dk1"/>
                </a:solidFill>
                <a:effectLst/>
                <a:uLnTx/>
                <a:uFillTx/>
                <a:latin typeface="+mj-lt"/>
                <a:ea typeface="Calibri"/>
                <a:cs typeface="Calibri"/>
                <a:sym typeface="Calibri"/>
              </a:rPr>
              <a:t>HazCom</a:t>
            </a: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 and GHS?</a:t>
            </a:r>
          </a:p>
        </p:txBody>
      </p:sp>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04576"/>
            <a:ext cx="6274351" cy="3416279"/>
          </a:xfrm>
          <a:prstGeom prst="rect">
            <a:avLst/>
          </a:prstGeom>
          <a:noFill/>
          <a:ln>
            <a:noFill/>
          </a:ln>
        </p:spPr>
        <p:txBody>
          <a:bodyPr spcFirstLastPara="1" wrap="square" lIns="91425" tIns="45700" rIns="91425" bIns="45700" anchor="t" anchorCtr="0">
            <a:spAutoFit/>
          </a:bodyPr>
          <a:lstStyle/>
          <a:p>
            <a:r>
              <a:rPr lang="en-US" sz="1800" dirty="0"/>
              <a:t>GHS stands for the </a:t>
            </a:r>
            <a:r>
              <a:rPr lang="en-US" sz="1800" b="1" dirty="0"/>
              <a:t>Globally Harmonized System </a:t>
            </a:r>
            <a:r>
              <a:rPr lang="en-US" sz="1800" dirty="0"/>
              <a:t>of Classification and Labeling of Chemicals. It was developed by the United Nations.</a:t>
            </a:r>
          </a:p>
          <a:p>
            <a:endParaRPr lang="en-US" sz="1800" dirty="0"/>
          </a:p>
          <a:p>
            <a:r>
              <a:rPr lang="en-US" sz="1800" dirty="0"/>
              <a:t>GHS is intended to create a uniform system to provide information about chemical hazards.</a:t>
            </a:r>
          </a:p>
          <a:p>
            <a:endParaRPr lang="en-US" sz="1800" dirty="0"/>
          </a:p>
          <a:p>
            <a:r>
              <a:rPr lang="en-US" sz="1800" dirty="0"/>
              <a:t>Federal OSHA was the first agency in the United States to adopt GHS.</a:t>
            </a:r>
          </a:p>
          <a:p>
            <a:endParaRPr lang="en-US" sz="1800" dirty="0"/>
          </a:p>
          <a:p>
            <a:r>
              <a:rPr lang="en-US" sz="1800" dirty="0"/>
              <a:t>Oregon OSHA has incorporated GHS into </a:t>
            </a:r>
            <a:r>
              <a:rPr lang="en-US" sz="1800" dirty="0" err="1"/>
              <a:t>HazCom</a:t>
            </a:r>
            <a:r>
              <a:rPr lang="en-US" sz="1800" dirty="0"/>
              <a:t>, as has Federal OSHA.</a:t>
            </a:r>
            <a:endParaRPr lang="en-US" sz="2400" dirty="0"/>
          </a:p>
        </p:txBody>
      </p:sp>
      <p:sp>
        <p:nvSpPr>
          <p:cNvPr id="102" name="Google Shape;102;p2"/>
          <p:cNvSpPr txBox="1"/>
          <p:nvPr/>
        </p:nvSpPr>
        <p:spPr>
          <a:xfrm>
            <a:off x="85400" y="5964835"/>
            <a:ext cx="603610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5" name="Picture 4">
            <a:extLst>
              <a:ext uri="{FF2B5EF4-FFF2-40B4-BE49-F238E27FC236}">
                <a16:creationId xmlns:a16="http://schemas.microsoft.com/office/drawing/2014/main" id="{01AE2BB7-9D05-48EC-8496-ACF330176EC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58" y="0"/>
            <a:ext cx="5475642" cy="5881802"/>
          </a:xfrm>
          <a:prstGeom prst="rect">
            <a:avLst/>
          </a:prstGeom>
        </p:spPr>
      </p:pic>
    </p:spTree>
    <p:extLst>
      <p:ext uri="{BB962C8B-B14F-4D97-AF65-F5344CB8AC3E}">
        <p14:creationId xmlns:p14="http://schemas.microsoft.com/office/powerpoint/2010/main" val="4121652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62545B92-2C1B-3A42-755B-BA60421F6AB0}"/>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Who does </a:t>
            </a:r>
            <a:r>
              <a:rPr kumimoji="0" lang="en-US" sz="3200" b="0" i="0" u="none" strike="noStrike" kern="0" cap="none" spc="0" normalizeH="0" baseline="0" noProof="0" dirty="0" err="1">
                <a:ln>
                  <a:noFill/>
                </a:ln>
                <a:solidFill>
                  <a:schemeClr val="dk1"/>
                </a:solidFill>
                <a:effectLst/>
                <a:uLnTx/>
                <a:uFillTx/>
                <a:latin typeface="+mj-lt"/>
                <a:ea typeface="Calibri"/>
                <a:cs typeface="Calibri"/>
                <a:sym typeface="Calibri"/>
              </a:rPr>
              <a:t>HazCom</a:t>
            </a: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 apply to?</a:t>
            </a:r>
          </a:p>
        </p:txBody>
      </p:sp>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963637"/>
            <a:ext cx="6274351" cy="1754286"/>
          </a:xfrm>
          <a:prstGeom prst="rect">
            <a:avLst/>
          </a:prstGeom>
          <a:noFill/>
          <a:ln>
            <a:noFill/>
          </a:ln>
        </p:spPr>
        <p:txBody>
          <a:bodyPr spcFirstLastPara="1" wrap="square" lIns="91425" tIns="45700" rIns="91425" bIns="45700" anchor="t" anchorCtr="0">
            <a:spAutoFit/>
          </a:bodyPr>
          <a:lstStyle/>
          <a:p>
            <a:r>
              <a:rPr lang="en-US" sz="1800" dirty="0" err="1"/>
              <a:t>HazCom</a:t>
            </a:r>
            <a:r>
              <a:rPr lang="en-US" sz="1800" dirty="0"/>
              <a:t> applies to:</a:t>
            </a:r>
          </a:p>
          <a:p>
            <a:endParaRPr lang="en-US" sz="1800" dirty="0"/>
          </a:p>
          <a:p>
            <a:pPr marL="285750" indent="-285750">
              <a:buFont typeface="Arial" panose="020B0604020202020204" pitchFamily="34" charset="0"/>
              <a:buChar char="•"/>
            </a:pPr>
            <a:r>
              <a:rPr lang="en-US" sz="1800" dirty="0"/>
              <a:t>Chemical manufacturers</a:t>
            </a:r>
          </a:p>
          <a:p>
            <a:pPr marL="285750" indent="-285750">
              <a:buFont typeface="Arial" panose="020B0604020202020204" pitchFamily="34" charset="0"/>
              <a:buChar char="•"/>
            </a:pPr>
            <a:r>
              <a:rPr lang="en-US" sz="1800" dirty="0"/>
              <a:t>Chemical importers</a:t>
            </a:r>
          </a:p>
          <a:p>
            <a:pPr marL="285750" indent="-285750">
              <a:buFont typeface="Arial" panose="020B0604020202020204" pitchFamily="34" charset="0"/>
              <a:buChar char="•"/>
            </a:pPr>
            <a:r>
              <a:rPr lang="en-US" sz="1800" dirty="0"/>
              <a:t>Distributors</a:t>
            </a:r>
          </a:p>
          <a:p>
            <a:pPr marL="285750" indent="-285750">
              <a:buFont typeface="Arial" panose="020B0604020202020204" pitchFamily="34" charset="0"/>
              <a:buChar char="•"/>
            </a:pPr>
            <a:r>
              <a:rPr lang="en-US" sz="1800" dirty="0"/>
              <a:t>Employers</a:t>
            </a:r>
            <a:endParaRPr lang="en-US" sz="2400" dirty="0"/>
          </a:p>
        </p:txBody>
      </p:sp>
      <p:sp>
        <p:nvSpPr>
          <p:cNvPr id="102" name="Google Shape;102;p2"/>
          <p:cNvSpPr txBox="1"/>
          <p:nvPr/>
        </p:nvSpPr>
        <p:spPr>
          <a:xfrm>
            <a:off x="85400" y="5964835"/>
            <a:ext cx="603610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3" name="Picture 2">
            <a:extLst>
              <a:ext uri="{FF2B5EF4-FFF2-40B4-BE49-F238E27FC236}">
                <a16:creationId xmlns:a16="http://schemas.microsoft.com/office/drawing/2014/main" id="{2C8625AB-EF9A-4049-944B-E6282ECFFD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49" y="0"/>
            <a:ext cx="5511809" cy="5920652"/>
          </a:xfrm>
          <a:prstGeom prst="rect">
            <a:avLst/>
          </a:prstGeom>
        </p:spPr>
      </p:pic>
    </p:spTree>
    <p:extLst>
      <p:ext uri="{BB962C8B-B14F-4D97-AF65-F5344CB8AC3E}">
        <p14:creationId xmlns:p14="http://schemas.microsoft.com/office/powerpoint/2010/main" val="3102936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53409A84-6E31-E5F7-9E04-0F905C2701AD}"/>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Who does </a:t>
            </a:r>
            <a:r>
              <a:rPr kumimoji="0" lang="en-US" sz="3200" b="0" i="0" u="none" strike="noStrike" kern="0" cap="none" spc="0" normalizeH="0" baseline="0" noProof="0" dirty="0" err="1">
                <a:ln>
                  <a:noFill/>
                </a:ln>
                <a:solidFill>
                  <a:schemeClr val="dk1"/>
                </a:solidFill>
                <a:effectLst/>
                <a:uLnTx/>
                <a:uFillTx/>
                <a:latin typeface="+mj-lt"/>
                <a:ea typeface="Calibri"/>
                <a:cs typeface="Calibri"/>
                <a:sym typeface="Calibri"/>
              </a:rPr>
              <a:t>HazCom</a:t>
            </a: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 apply to?</a:t>
            </a:r>
          </a:p>
        </p:txBody>
      </p:sp>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963637"/>
            <a:ext cx="6274351" cy="2585283"/>
          </a:xfrm>
          <a:prstGeom prst="rect">
            <a:avLst/>
          </a:prstGeom>
          <a:noFill/>
          <a:ln>
            <a:noFill/>
          </a:ln>
        </p:spPr>
        <p:txBody>
          <a:bodyPr spcFirstLastPara="1" wrap="square" lIns="91425" tIns="45700" rIns="91425" bIns="45700" anchor="t" anchorCtr="0">
            <a:spAutoFit/>
          </a:bodyPr>
          <a:lstStyle/>
          <a:p>
            <a:r>
              <a:rPr lang="en-US" sz="1800" dirty="0"/>
              <a:t>Oregon OSHA’s </a:t>
            </a:r>
            <a:r>
              <a:rPr lang="en-US" sz="1800" dirty="0" err="1"/>
              <a:t>HazCom</a:t>
            </a:r>
            <a:r>
              <a:rPr lang="en-US" sz="1800" dirty="0"/>
              <a:t> rules affect employers in:</a:t>
            </a:r>
          </a:p>
          <a:p>
            <a:endParaRPr lang="en-US" sz="1800" dirty="0"/>
          </a:p>
          <a:p>
            <a:pPr marL="285750" indent="-285750">
              <a:buFont typeface="Arial" panose="020B0604020202020204" pitchFamily="34" charset="0"/>
              <a:buChar char="•"/>
            </a:pPr>
            <a:r>
              <a:rPr lang="en-US" sz="1800" dirty="0"/>
              <a:t>General industry</a:t>
            </a:r>
          </a:p>
          <a:p>
            <a:pPr marL="285750" indent="-285750">
              <a:buFont typeface="Arial" panose="020B0604020202020204" pitchFamily="34" charset="0"/>
              <a:buChar char="•"/>
            </a:pPr>
            <a:r>
              <a:rPr lang="en-US" sz="1800" dirty="0"/>
              <a:t>Construction</a:t>
            </a:r>
          </a:p>
          <a:p>
            <a:pPr marL="285750" indent="-285750">
              <a:buFont typeface="Arial" panose="020B0604020202020204" pitchFamily="34" charset="0"/>
              <a:buChar char="•"/>
            </a:pPr>
            <a:r>
              <a:rPr lang="en-US" sz="1800" dirty="0"/>
              <a:t>Agriculture</a:t>
            </a:r>
          </a:p>
          <a:p>
            <a:pPr marL="285750" indent="-285750">
              <a:buFont typeface="Arial" panose="020B0604020202020204" pitchFamily="34" charset="0"/>
              <a:buChar char="•"/>
            </a:pPr>
            <a:r>
              <a:rPr lang="en-US" sz="1800" dirty="0"/>
              <a:t>Forest activities</a:t>
            </a:r>
          </a:p>
          <a:p>
            <a:endParaRPr lang="en-US" sz="1800" dirty="0"/>
          </a:p>
          <a:p>
            <a:r>
              <a:rPr lang="en-US" sz="1800" dirty="0"/>
              <a:t>More information and specific rules for the divisions are listed in the following slides.</a:t>
            </a:r>
            <a:endParaRPr lang="en-US" sz="2400" dirty="0"/>
          </a:p>
        </p:txBody>
      </p:sp>
      <p:sp>
        <p:nvSpPr>
          <p:cNvPr id="102" name="Google Shape;102;p2"/>
          <p:cNvSpPr txBox="1"/>
          <p:nvPr/>
        </p:nvSpPr>
        <p:spPr>
          <a:xfrm>
            <a:off x="85400" y="5964835"/>
            <a:ext cx="603610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5" name="Picture 4">
            <a:extLst>
              <a:ext uri="{FF2B5EF4-FFF2-40B4-BE49-F238E27FC236}">
                <a16:creationId xmlns:a16="http://schemas.microsoft.com/office/drawing/2014/main" id="{8806DE7E-D42F-4A63-9166-728B4475B9F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007" y="7127"/>
            <a:ext cx="5505174" cy="5913525"/>
          </a:xfrm>
          <a:prstGeom prst="rect">
            <a:avLst/>
          </a:prstGeom>
        </p:spPr>
      </p:pic>
    </p:spTree>
    <p:extLst>
      <p:ext uri="{BB962C8B-B14F-4D97-AF65-F5344CB8AC3E}">
        <p14:creationId xmlns:p14="http://schemas.microsoft.com/office/powerpoint/2010/main" val="721808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2F631347-56DA-BDC5-7C9F-498442523339}"/>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General Industry</a:t>
            </a:r>
          </a:p>
        </p:txBody>
      </p:sp>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786215"/>
            <a:ext cx="6361682" cy="5032106"/>
          </a:xfrm>
          <a:prstGeom prst="rect">
            <a:avLst/>
          </a:prstGeom>
          <a:noFill/>
          <a:ln>
            <a:noFill/>
          </a:ln>
        </p:spPr>
        <p:txBody>
          <a:bodyPr spcFirstLastPara="1" wrap="square" lIns="91425" tIns="45700" rIns="91425" bIns="45700" anchor="t" anchorCtr="0">
            <a:spAutoFit/>
          </a:bodyPr>
          <a:lstStyle/>
          <a:p>
            <a:r>
              <a:rPr lang="en-US" sz="1550" dirty="0"/>
              <a:t>General industry-Division 2Z 1910.1200. Other rules that refer to 1910.1200:</a:t>
            </a:r>
          </a:p>
          <a:p>
            <a:pPr marL="285750" indent="-285750">
              <a:buFont typeface="Arial" panose="020B0604020202020204" pitchFamily="34" charset="0"/>
              <a:buChar char="•"/>
            </a:pPr>
            <a:r>
              <a:rPr lang="en-US" sz="1550" dirty="0"/>
              <a:t>1910.119 Process Safety Management of Highly Hazardous Chemicals</a:t>
            </a:r>
          </a:p>
          <a:p>
            <a:pPr marL="285750" indent="-285750">
              <a:buFont typeface="Arial" panose="020B0604020202020204" pitchFamily="34" charset="0"/>
              <a:buChar char="•"/>
            </a:pPr>
            <a:r>
              <a:rPr lang="en-US" sz="1550" dirty="0"/>
              <a:t>1910.120 Hazardous Waste Operations and Emergency Response</a:t>
            </a:r>
          </a:p>
          <a:p>
            <a:pPr marL="285750" indent="-285750">
              <a:buFont typeface="Arial" panose="020B0604020202020204" pitchFamily="34" charset="0"/>
              <a:buChar char="•"/>
            </a:pPr>
            <a:r>
              <a:rPr lang="en-US" sz="1550" dirty="0"/>
              <a:t>1910.1001 Asbestos</a:t>
            </a:r>
          </a:p>
          <a:p>
            <a:pPr marL="285750" indent="-285750">
              <a:buFont typeface="Arial" panose="020B0604020202020204" pitchFamily="34" charset="0"/>
              <a:buChar char="•"/>
            </a:pPr>
            <a:r>
              <a:rPr lang="en-US" sz="1550" dirty="0"/>
              <a:t>1910.1020 Access to Employee Exposure and Medical Records</a:t>
            </a:r>
          </a:p>
          <a:p>
            <a:pPr marL="285750" indent="-285750">
              <a:buFont typeface="Arial" panose="020B0604020202020204" pitchFamily="34" charset="0"/>
              <a:buChar char="•"/>
            </a:pPr>
            <a:r>
              <a:rPr lang="en-US" sz="1550" dirty="0"/>
              <a:t>1910.1026 Chromium VI</a:t>
            </a:r>
          </a:p>
          <a:p>
            <a:pPr marL="285750" indent="-285750">
              <a:buFont typeface="Arial" panose="020B0604020202020204" pitchFamily="34" charset="0"/>
              <a:buChar char="•"/>
            </a:pPr>
            <a:r>
              <a:rPr lang="en-US" sz="1550" dirty="0"/>
              <a:t>1910.1027 Cadmium</a:t>
            </a:r>
          </a:p>
          <a:p>
            <a:pPr marL="285750" indent="-285750">
              <a:buFont typeface="Arial" panose="020B0604020202020204" pitchFamily="34" charset="0"/>
              <a:buChar char="•"/>
            </a:pPr>
            <a:r>
              <a:rPr lang="en-US" sz="1550" dirty="0"/>
              <a:t>1910.1028 Benzene</a:t>
            </a:r>
          </a:p>
          <a:p>
            <a:pPr marL="285750" indent="-285750">
              <a:buFont typeface="Arial" panose="020B0604020202020204" pitchFamily="34" charset="0"/>
              <a:buChar char="•"/>
            </a:pPr>
            <a:r>
              <a:rPr lang="en-US" sz="1550" dirty="0"/>
              <a:t>1910.1047 Ethylene Oxide</a:t>
            </a:r>
          </a:p>
          <a:p>
            <a:pPr marL="285750" indent="-285750">
              <a:buFont typeface="Arial" panose="020B0604020202020204" pitchFamily="34" charset="0"/>
              <a:buChar char="•"/>
            </a:pPr>
            <a:r>
              <a:rPr lang="en-US" sz="1550" dirty="0"/>
              <a:t>1910.1048 Formaldehyde</a:t>
            </a:r>
          </a:p>
          <a:p>
            <a:pPr marL="285750" indent="-285750">
              <a:buFont typeface="Arial" panose="020B0604020202020204" pitchFamily="34" charset="0"/>
              <a:buChar char="•"/>
            </a:pPr>
            <a:r>
              <a:rPr lang="en-US" sz="1550" dirty="0"/>
              <a:t>1910.1050 </a:t>
            </a:r>
            <a:r>
              <a:rPr lang="en-US" sz="1550" dirty="0" err="1"/>
              <a:t>Methylenedianiline</a:t>
            </a:r>
            <a:endParaRPr lang="en-US" sz="1550" dirty="0"/>
          </a:p>
          <a:p>
            <a:pPr marL="285750" indent="-285750">
              <a:buFont typeface="Arial" panose="020B0604020202020204" pitchFamily="34" charset="0"/>
              <a:buChar char="•"/>
            </a:pPr>
            <a:r>
              <a:rPr lang="en-US" sz="1550" dirty="0"/>
              <a:t>1910.1051 1-3-Butadiene</a:t>
            </a:r>
          </a:p>
          <a:p>
            <a:pPr marL="285750" indent="-285750">
              <a:buFont typeface="Arial" panose="020B0604020202020204" pitchFamily="34" charset="0"/>
              <a:buChar char="•"/>
            </a:pPr>
            <a:r>
              <a:rPr lang="en-US" sz="1550" dirty="0"/>
              <a:t>1910.1052 Methylene chloride</a:t>
            </a:r>
          </a:p>
          <a:p>
            <a:pPr marL="285750" indent="-285750">
              <a:buFont typeface="Arial" panose="020B0604020202020204" pitchFamily="34" charset="0"/>
              <a:buChar char="•"/>
            </a:pPr>
            <a:r>
              <a:rPr lang="en-US" sz="1550" dirty="0"/>
              <a:t>1910.1201 Retention of DOT Markings Placards and Labels</a:t>
            </a:r>
          </a:p>
          <a:p>
            <a:pPr marL="285750" indent="-285750">
              <a:buFont typeface="Arial" panose="020B0604020202020204" pitchFamily="34" charset="0"/>
              <a:buChar char="•"/>
            </a:pPr>
            <a:r>
              <a:rPr lang="en-US" sz="1550" dirty="0"/>
              <a:t>1910.1450 Occupational Exposure to Hazardous Chemicals in Laboratories.</a:t>
            </a:r>
          </a:p>
          <a:p>
            <a:pPr marL="285750" indent="-285750">
              <a:buFont typeface="Arial" panose="020B0604020202020204" pitchFamily="34" charset="0"/>
              <a:buChar char="•"/>
            </a:pPr>
            <a:r>
              <a:rPr lang="en-US" sz="1550" dirty="0"/>
              <a:t>437-002-0170 Worker Protection Standard</a:t>
            </a:r>
          </a:p>
          <a:p>
            <a:pPr marL="285750" indent="-285750">
              <a:buFont typeface="Arial" panose="020B0604020202020204" pitchFamily="34" charset="0"/>
              <a:buChar char="•"/>
            </a:pPr>
            <a:r>
              <a:rPr lang="en-US" sz="1550" dirty="0"/>
              <a:t>437-002-0377 Additional Oregon Rules for Hazard Communication</a:t>
            </a:r>
          </a:p>
        </p:txBody>
      </p:sp>
      <p:sp>
        <p:nvSpPr>
          <p:cNvPr id="102" name="Google Shape;102;p2"/>
          <p:cNvSpPr txBox="1"/>
          <p:nvPr/>
        </p:nvSpPr>
        <p:spPr>
          <a:xfrm>
            <a:off x="85400" y="5964835"/>
            <a:ext cx="603610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5" name="Picture 4">
            <a:extLst>
              <a:ext uri="{FF2B5EF4-FFF2-40B4-BE49-F238E27FC236}">
                <a16:creationId xmlns:a16="http://schemas.microsoft.com/office/drawing/2014/main" id="{8806DE7E-D42F-4A63-9166-728B4475B9F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007" y="7127"/>
            <a:ext cx="5505174" cy="5913525"/>
          </a:xfrm>
          <a:prstGeom prst="rect">
            <a:avLst/>
          </a:prstGeom>
        </p:spPr>
      </p:pic>
    </p:spTree>
    <p:extLst>
      <p:ext uri="{BB962C8B-B14F-4D97-AF65-F5344CB8AC3E}">
        <p14:creationId xmlns:p14="http://schemas.microsoft.com/office/powerpoint/2010/main" val="1158605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C8FA1446-1B99-F79B-756F-6960F2754423}"/>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Construction</a:t>
            </a:r>
          </a:p>
        </p:txBody>
      </p:sp>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72820"/>
            <a:ext cx="6154395" cy="3170058"/>
          </a:xfrm>
          <a:prstGeom prst="rect">
            <a:avLst/>
          </a:prstGeom>
          <a:noFill/>
          <a:ln>
            <a:noFill/>
          </a:ln>
        </p:spPr>
        <p:txBody>
          <a:bodyPr spcFirstLastPara="1" wrap="square" lIns="91425" tIns="45700" rIns="91425" bIns="45700" anchor="t" anchorCtr="0">
            <a:spAutoFit/>
          </a:bodyPr>
          <a:lstStyle/>
          <a:p>
            <a:r>
              <a:rPr lang="en-US" sz="1800" dirty="0"/>
              <a:t>Construction - Division 3/D, 1926.59</a:t>
            </a:r>
            <a:br>
              <a:rPr lang="en-US" sz="2000" dirty="0"/>
            </a:br>
            <a:r>
              <a:rPr lang="en-US" sz="1800" dirty="0"/>
              <a:t>The requirements for construction work are identical to the general industry standard.</a:t>
            </a:r>
          </a:p>
          <a:p>
            <a:br>
              <a:rPr lang="en-US" sz="2000" dirty="0"/>
            </a:br>
            <a:r>
              <a:rPr lang="en-US" sz="1800" dirty="0"/>
              <a:t>Other construction rules that refer to 1910.1200:</a:t>
            </a:r>
            <a:endParaRPr lang="en-US" sz="2000" dirty="0"/>
          </a:p>
          <a:p>
            <a:pPr marL="285750" indent="-285750">
              <a:buFont typeface="Arial" panose="020B0604020202020204" pitchFamily="34" charset="0"/>
              <a:buChar char="•"/>
            </a:pPr>
            <a:r>
              <a:rPr lang="en-US" sz="1800" dirty="0"/>
              <a:t>1926.1101 Asbestos</a:t>
            </a:r>
            <a:endParaRPr lang="en-US" sz="2000" dirty="0"/>
          </a:p>
          <a:p>
            <a:pPr marL="285750" indent="-285750">
              <a:buFont typeface="Arial" panose="020B0604020202020204" pitchFamily="34" charset="0"/>
              <a:buChar char="•"/>
            </a:pPr>
            <a:r>
              <a:rPr lang="en-US" sz="1800" dirty="0"/>
              <a:t>1926.1126 Chromium VI</a:t>
            </a:r>
            <a:endParaRPr lang="en-US" sz="2000" dirty="0"/>
          </a:p>
          <a:p>
            <a:pPr marL="285750" indent="-285750">
              <a:buFont typeface="Arial" panose="020B0604020202020204" pitchFamily="34" charset="0"/>
              <a:buChar char="•"/>
            </a:pPr>
            <a:r>
              <a:rPr lang="en-US" sz="1800" dirty="0"/>
              <a:t>1926.1127 Cadmium</a:t>
            </a:r>
            <a:endParaRPr lang="en-US" sz="2000" dirty="0"/>
          </a:p>
          <a:p>
            <a:pPr marL="285750" indent="-285750">
              <a:buFont typeface="Arial" panose="020B0604020202020204" pitchFamily="34" charset="0"/>
              <a:buChar char="•"/>
            </a:pPr>
            <a:r>
              <a:rPr lang="en-US" sz="1800" dirty="0"/>
              <a:t>1926.65 Hazardous Waste Operations</a:t>
            </a:r>
            <a:endParaRPr lang="en-US" sz="2000" dirty="0"/>
          </a:p>
          <a:p>
            <a:pPr marL="285750" indent="-285750">
              <a:buFont typeface="Arial" panose="020B0604020202020204" pitchFamily="34" charset="0"/>
              <a:buChar char="•"/>
            </a:pPr>
            <a:r>
              <a:rPr lang="en-US" sz="1800" dirty="0"/>
              <a:t>1926.62 Lead</a:t>
            </a:r>
            <a:endParaRPr lang="en-US" sz="2000" dirty="0"/>
          </a:p>
          <a:p>
            <a:pPr marL="285750" indent="-285750">
              <a:buFont typeface="Arial" panose="020B0604020202020204" pitchFamily="34" charset="0"/>
              <a:buChar char="•"/>
            </a:pPr>
            <a:r>
              <a:rPr lang="en-US" sz="1800" dirty="0"/>
              <a:t>437-003-1000 Oregon Rules for Air Contaminants</a:t>
            </a:r>
          </a:p>
        </p:txBody>
      </p:sp>
      <p:sp>
        <p:nvSpPr>
          <p:cNvPr id="102" name="Google Shape;102;p2"/>
          <p:cNvSpPr txBox="1"/>
          <p:nvPr/>
        </p:nvSpPr>
        <p:spPr>
          <a:xfrm>
            <a:off x="85400" y="5964835"/>
            <a:ext cx="603610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5" name="Picture 4">
            <a:extLst>
              <a:ext uri="{FF2B5EF4-FFF2-40B4-BE49-F238E27FC236}">
                <a16:creationId xmlns:a16="http://schemas.microsoft.com/office/drawing/2014/main" id="{8806DE7E-D42F-4A63-9166-728B4475B9F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007" y="7127"/>
            <a:ext cx="5505174" cy="5913525"/>
          </a:xfrm>
          <a:prstGeom prst="rect">
            <a:avLst/>
          </a:prstGeom>
        </p:spPr>
      </p:pic>
    </p:spTree>
    <p:extLst>
      <p:ext uri="{BB962C8B-B14F-4D97-AF65-F5344CB8AC3E}">
        <p14:creationId xmlns:p14="http://schemas.microsoft.com/office/powerpoint/2010/main" val="2355720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B5E572AF-6E39-7395-EB17-6205A266ACC7}"/>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Agriculture</a:t>
            </a:r>
          </a:p>
        </p:txBody>
      </p:sp>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18228"/>
            <a:ext cx="6361682" cy="4247276"/>
          </a:xfrm>
          <a:prstGeom prst="rect">
            <a:avLst/>
          </a:prstGeom>
          <a:noFill/>
          <a:ln>
            <a:noFill/>
          </a:ln>
        </p:spPr>
        <p:txBody>
          <a:bodyPr spcFirstLastPara="1" wrap="square" lIns="91425" tIns="45700" rIns="91425" bIns="45700" anchor="t" anchorCtr="0">
            <a:spAutoFit/>
          </a:bodyPr>
          <a:lstStyle/>
          <a:p>
            <a:r>
              <a:rPr lang="en-US" sz="1800" dirty="0"/>
              <a:t>Agriculture - Division 4/Z, 437-004-9800</a:t>
            </a:r>
            <a:br>
              <a:rPr lang="en-US" sz="1800" dirty="0"/>
            </a:br>
            <a:br>
              <a:rPr lang="en-US" sz="1800" dirty="0"/>
            </a:br>
            <a:r>
              <a:rPr lang="en-US" sz="1800" dirty="0"/>
              <a:t>The rule for agricultural employers has been scaled down to eliminate those parts of 1910.1200 that relate only</a:t>
            </a:r>
          </a:p>
          <a:p>
            <a:pPr marL="285750" indent="-285750">
              <a:buFont typeface="Arial" panose="020B0604020202020204" pitchFamily="34" charset="0"/>
              <a:buChar char="•"/>
            </a:pPr>
            <a:r>
              <a:rPr lang="en-US" sz="1800" dirty="0"/>
              <a:t>manufacturers</a:t>
            </a:r>
          </a:p>
          <a:p>
            <a:pPr marL="285750" indent="-285750">
              <a:buFont typeface="Arial" panose="020B0604020202020204" pitchFamily="34" charset="0"/>
              <a:buChar char="•"/>
            </a:pPr>
            <a:r>
              <a:rPr lang="en-US" sz="1800" dirty="0"/>
              <a:t>importers and distributors</a:t>
            </a:r>
          </a:p>
          <a:p>
            <a:pPr marL="285750" indent="-285750">
              <a:buFont typeface="Arial" panose="020B0604020202020204" pitchFamily="34" charset="0"/>
              <a:buChar char="•"/>
            </a:pPr>
            <a:r>
              <a:rPr lang="en-US" sz="1800" dirty="0"/>
              <a:t>and to emphasize the parts pertaining to the employer’s responsibilities.</a:t>
            </a:r>
          </a:p>
          <a:p>
            <a:br>
              <a:rPr lang="en-US" sz="1800" dirty="0"/>
            </a:br>
            <a:r>
              <a:rPr lang="en-US" sz="1800" dirty="0"/>
              <a:t>Other agriculture rules that refer to 437-004-9800 or 1910.1200 Division 4/W</a:t>
            </a:r>
          </a:p>
          <a:p>
            <a:pPr marL="285750" indent="-285750">
              <a:buFont typeface="Arial" panose="020B0604020202020204" pitchFamily="34" charset="0"/>
              <a:buChar char="•"/>
            </a:pPr>
            <a:r>
              <a:rPr lang="en-US" sz="1800" dirty="0"/>
              <a:t>437-004-6000 (40 CFR 170) Worker Protection Standard</a:t>
            </a:r>
          </a:p>
          <a:p>
            <a:pPr marL="285750" indent="-285750">
              <a:buFont typeface="Arial" panose="020B0604020202020204" pitchFamily="34" charset="0"/>
              <a:buChar char="•"/>
            </a:pPr>
            <a:r>
              <a:rPr lang="en-US" sz="1800" dirty="0"/>
              <a:t>437-004-9830 Retention of DOT Markings, Placards and Labels</a:t>
            </a:r>
          </a:p>
          <a:p>
            <a:pPr marL="285750" indent="-285750">
              <a:buFont typeface="Arial" panose="020B0604020202020204" pitchFamily="34" charset="0"/>
              <a:buChar char="•"/>
            </a:pPr>
            <a:r>
              <a:rPr lang="en-US" sz="1800" dirty="0"/>
              <a:t>437-004-9860 Hazardous Chemicals in Laboratories.</a:t>
            </a:r>
          </a:p>
        </p:txBody>
      </p:sp>
      <p:sp>
        <p:nvSpPr>
          <p:cNvPr id="102" name="Google Shape;102;p2"/>
          <p:cNvSpPr txBox="1"/>
          <p:nvPr/>
        </p:nvSpPr>
        <p:spPr>
          <a:xfrm>
            <a:off x="85400" y="5964835"/>
            <a:ext cx="603610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5" name="Picture 4">
            <a:extLst>
              <a:ext uri="{FF2B5EF4-FFF2-40B4-BE49-F238E27FC236}">
                <a16:creationId xmlns:a16="http://schemas.microsoft.com/office/drawing/2014/main" id="{8806DE7E-D42F-4A63-9166-728B4475B9F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007" y="7127"/>
            <a:ext cx="5505174" cy="5913525"/>
          </a:xfrm>
          <a:prstGeom prst="rect">
            <a:avLst/>
          </a:prstGeom>
        </p:spPr>
      </p:pic>
    </p:spTree>
    <p:extLst>
      <p:ext uri="{BB962C8B-B14F-4D97-AF65-F5344CB8AC3E}">
        <p14:creationId xmlns:p14="http://schemas.microsoft.com/office/powerpoint/2010/main" val="3755928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8C7A14C4-E92C-3CBE-2FFA-BFCF466306AF}"/>
              </a:ext>
            </a:extLst>
          </p:cNvPr>
          <p:cNvSpPr txBox="1">
            <a:spLocks/>
          </p:cNvSpPr>
          <p:nvPr/>
        </p:nvSpPr>
        <p:spPr>
          <a:xfrm>
            <a:off x="5719155" y="146761"/>
            <a:ext cx="6274351" cy="112248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Disclaimer</a:t>
            </a:r>
          </a:p>
        </p:txBody>
      </p:sp>
      <p:sp>
        <p:nvSpPr>
          <p:cNvPr id="104" name="Google Shape;104;p2"/>
          <p:cNvSpPr txBox="1">
            <a:spLocks noGrp="1"/>
          </p:cNvSpPr>
          <p:nvPr>
            <p:ph type="title" idx="4294967295"/>
          </p:nvPr>
        </p:nvSpPr>
        <p:spPr>
          <a:xfrm>
            <a:off x="5719156" y="1020154"/>
            <a:ext cx="6274351" cy="369327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This material is intended to inform employers of compliance requirements of Oregon OSHA standards and should not be considered a substitute for any provisions of the Oregon Safe Employment Act or any standards issued by Oregon OSHA</a:t>
            </a:r>
            <a:r>
              <a:rPr lang="en-US" sz="1800" dirty="0"/>
              <a:t>. It remains the employer’s responsibility to ensure all training requirements are met, including any site-specific information. Manufacturers</a:t>
            </a: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 products, or services displayed in this material are for informational purposes only and do not constitute an endorsement by Oregon OSHA.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Specific questions concerning chemicals or procedures at your workplace may require contacting an Oregon OSHA consultant or technical representative.</a:t>
            </a:r>
          </a:p>
        </p:txBody>
      </p:sp>
      <p:sp>
        <p:nvSpPr>
          <p:cNvPr id="102" name="Google Shape;102;p2"/>
          <p:cNvSpPr txBox="1"/>
          <p:nvPr/>
        </p:nvSpPr>
        <p:spPr>
          <a:xfrm>
            <a:off x="85400" y="5964835"/>
            <a:ext cx="603610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7" name="Picture 6">
            <a:extLst>
              <a:ext uri="{FF2B5EF4-FFF2-40B4-BE49-F238E27FC236}">
                <a16:creationId xmlns:a16="http://schemas.microsoft.com/office/drawing/2014/main" id="{6FA89963-7D7A-4C93-8B32-4855053DBD9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39" y="4197"/>
            <a:ext cx="5507901" cy="591645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0529699C-7287-0709-AE92-39A31F4BA3C5}"/>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Forest Activities</a:t>
            </a:r>
          </a:p>
        </p:txBody>
      </p:sp>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949989"/>
            <a:ext cx="6361682" cy="3416279"/>
          </a:xfrm>
          <a:prstGeom prst="rect">
            <a:avLst/>
          </a:prstGeom>
          <a:noFill/>
          <a:ln>
            <a:noFill/>
          </a:ln>
        </p:spPr>
        <p:txBody>
          <a:bodyPr spcFirstLastPara="1" wrap="square" lIns="91425" tIns="45700" rIns="91425" bIns="45700" anchor="t" anchorCtr="0">
            <a:spAutoFit/>
          </a:bodyPr>
          <a:lstStyle/>
          <a:p>
            <a:r>
              <a:rPr lang="en-US" sz="1800" dirty="0"/>
              <a:t>Forest activities - Division 7.</a:t>
            </a:r>
            <a:br>
              <a:rPr lang="en-US" sz="1800" dirty="0"/>
            </a:br>
            <a:br>
              <a:rPr lang="en-US" sz="1800" dirty="0"/>
            </a:br>
            <a:r>
              <a:rPr lang="en-US" sz="1800" dirty="0"/>
              <a:t>The Division 7 rules refer to Division 2/Z - Division 7/N, 437-007-1305(2) requires employers to develop, implement and maintain a written hazard communication program meeting the requirements of 1910.1200, Hazard Communication when employees are required to handle, mix or apply hazardous chemicals.</a:t>
            </a:r>
            <a:br>
              <a:rPr lang="en-US" sz="1800" dirty="0"/>
            </a:br>
            <a:br>
              <a:rPr lang="en-US" sz="1800" dirty="0"/>
            </a:br>
            <a:r>
              <a:rPr lang="en-US" sz="1800" dirty="0"/>
              <a:t>Division 7/F, 437-007-0580(2) requires that containers of flammable and combustible liquids be marked in accordance with 1910.1200 Hazard Communication.</a:t>
            </a:r>
          </a:p>
        </p:txBody>
      </p:sp>
      <p:sp>
        <p:nvSpPr>
          <p:cNvPr id="102" name="Google Shape;102;p2"/>
          <p:cNvSpPr txBox="1"/>
          <p:nvPr/>
        </p:nvSpPr>
        <p:spPr>
          <a:xfrm>
            <a:off x="85400" y="5964835"/>
            <a:ext cx="603610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5" name="Picture 4">
            <a:extLst>
              <a:ext uri="{FF2B5EF4-FFF2-40B4-BE49-F238E27FC236}">
                <a16:creationId xmlns:a16="http://schemas.microsoft.com/office/drawing/2014/main" id="{8806DE7E-D42F-4A63-9166-728B4475B9F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007" y="7127"/>
            <a:ext cx="5505174" cy="5913525"/>
          </a:xfrm>
          <a:prstGeom prst="rect">
            <a:avLst/>
          </a:prstGeom>
        </p:spPr>
      </p:pic>
    </p:spTree>
    <p:extLst>
      <p:ext uri="{BB962C8B-B14F-4D97-AF65-F5344CB8AC3E}">
        <p14:creationId xmlns:p14="http://schemas.microsoft.com/office/powerpoint/2010/main" val="2367030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80873284-A51F-204C-883E-570993D6671E}"/>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Who does </a:t>
            </a:r>
            <a:r>
              <a:rPr kumimoji="0" lang="en-US" sz="3200" b="0" i="0" u="none" strike="noStrike" kern="0" cap="none" spc="0" normalizeH="0" baseline="0" noProof="0" dirty="0" err="1">
                <a:ln>
                  <a:noFill/>
                </a:ln>
                <a:solidFill>
                  <a:schemeClr val="dk1"/>
                </a:solidFill>
                <a:effectLst/>
                <a:uLnTx/>
                <a:uFillTx/>
                <a:latin typeface="+mj-lt"/>
                <a:ea typeface="Calibri"/>
                <a:cs typeface="Calibri"/>
                <a:sym typeface="Calibri"/>
              </a:rPr>
              <a:t>HazCom</a:t>
            </a: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 apply to?</a:t>
            </a:r>
          </a:p>
        </p:txBody>
      </p:sp>
      <p:sp>
        <p:nvSpPr>
          <p:cNvPr id="104" name="Google Shape;104;p2"/>
          <p:cNvSpPr txBox="1"/>
          <p:nvPr/>
        </p:nvSpPr>
        <p:spPr>
          <a:xfrm>
            <a:off x="5719156" y="1100116"/>
            <a:ext cx="6274351" cy="2031285"/>
          </a:xfrm>
          <a:prstGeom prst="rect">
            <a:avLst/>
          </a:prstGeom>
          <a:noFill/>
          <a:ln>
            <a:noFill/>
          </a:ln>
        </p:spPr>
        <p:txBody>
          <a:bodyPr spcFirstLastPara="1" wrap="square" lIns="91425" tIns="45700" rIns="91425" bIns="45700" anchor="t" anchorCtr="0">
            <a:spAutoFit/>
          </a:bodyPr>
          <a:lstStyle/>
          <a:p>
            <a:r>
              <a:rPr lang="en-US" sz="1800" dirty="0"/>
              <a:t>In the state of Oregon, </a:t>
            </a:r>
            <a:r>
              <a:rPr lang="en-US" sz="1800" dirty="0" err="1"/>
              <a:t>HazCom</a:t>
            </a:r>
            <a:r>
              <a:rPr lang="en-US" sz="1800" dirty="0"/>
              <a:t> applies to...</a:t>
            </a:r>
          </a:p>
          <a:p>
            <a:endParaRPr lang="en-US" sz="1800" dirty="0"/>
          </a:p>
          <a:p>
            <a:r>
              <a:rPr lang="en-US" sz="1800" dirty="0"/>
              <a:t>any workplace where employees are exposed to a hazardous chemical under normal conditions of use or in a foreseeable emergency... </a:t>
            </a:r>
          </a:p>
          <a:p>
            <a:endParaRPr lang="en-US" sz="1800" dirty="0"/>
          </a:p>
          <a:p>
            <a:r>
              <a:rPr lang="en-US" sz="1800" dirty="0"/>
              <a:t>...in any of the industries mentioned in the previous slide.</a:t>
            </a:r>
            <a:endParaRPr lang="en-US" sz="2400" dirty="0"/>
          </a:p>
        </p:txBody>
      </p:sp>
      <p:sp>
        <p:nvSpPr>
          <p:cNvPr id="102" name="Google Shape;102;p2"/>
          <p:cNvSpPr txBox="1"/>
          <p:nvPr/>
        </p:nvSpPr>
        <p:spPr>
          <a:xfrm>
            <a:off x="85400" y="5964835"/>
            <a:ext cx="603610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3" name="Picture 2">
            <a:extLst>
              <a:ext uri="{FF2B5EF4-FFF2-40B4-BE49-F238E27FC236}">
                <a16:creationId xmlns:a16="http://schemas.microsoft.com/office/drawing/2014/main" id="{CAF824F7-9380-40EE-AFDC-167A2B25AEF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006" y="0"/>
            <a:ext cx="5462635" cy="5867830"/>
          </a:xfrm>
          <a:prstGeom prst="rect">
            <a:avLst/>
          </a:prstGeom>
        </p:spPr>
      </p:pic>
    </p:spTree>
    <p:extLst>
      <p:ext uri="{BB962C8B-B14F-4D97-AF65-F5344CB8AC3E}">
        <p14:creationId xmlns:p14="http://schemas.microsoft.com/office/powerpoint/2010/main" val="2793094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9465F07C-6DB1-DB21-F6EF-A2C81FC45539}"/>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Who does </a:t>
            </a:r>
            <a:r>
              <a:rPr kumimoji="0" lang="en-US" sz="3200" b="0" i="0" u="none" strike="noStrike" kern="0" cap="none" spc="0" normalizeH="0" baseline="0" noProof="0" dirty="0" err="1">
                <a:ln>
                  <a:noFill/>
                </a:ln>
                <a:solidFill>
                  <a:schemeClr val="dk1"/>
                </a:solidFill>
                <a:effectLst/>
                <a:uLnTx/>
                <a:uFillTx/>
                <a:latin typeface="+mj-lt"/>
                <a:ea typeface="Calibri"/>
                <a:cs typeface="Calibri"/>
                <a:sym typeface="Calibri"/>
              </a:rPr>
              <a:t>HazCom</a:t>
            </a: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 apply to?</a:t>
            </a:r>
          </a:p>
        </p:txBody>
      </p:sp>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04580"/>
            <a:ext cx="6274351" cy="2031285"/>
          </a:xfrm>
          <a:prstGeom prst="rect">
            <a:avLst/>
          </a:prstGeom>
          <a:noFill/>
          <a:ln>
            <a:noFill/>
          </a:ln>
        </p:spPr>
        <p:txBody>
          <a:bodyPr spcFirstLastPara="1" wrap="square" lIns="91425" tIns="45700" rIns="91425" bIns="45700" anchor="t" anchorCtr="0">
            <a:spAutoFit/>
          </a:bodyPr>
          <a:lstStyle/>
          <a:p>
            <a:r>
              <a:rPr lang="en-US" sz="1800" dirty="0"/>
              <a:t>There are some special cases.</a:t>
            </a:r>
          </a:p>
          <a:p>
            <a:endParaRPr lang="en-US" sz="1800" dirty="0"/>
          </a:p>
          <a:p>
            <a:r>
              <a:rPr lang="en-US" sz="1800" dirty="0"/>
              <a:t>If your employees only handle chemicals in unopened containers under normal conditions of use in a place like a warehouse or retail store, or if your employees handle chemicals in a laboratory, then see the following slides for the requirements for each.</a:t>
            </a:r>
            <a:endParaRPr lang="en-US" sz="2400" dirty="0"/>
          </a:p>
        </p:txBody>
      </p:sp>
      <p:sp>
        <p:nvSpPr>
          <p:cNvPr id="102" name="Google Shape;102;p2"/>
          <p:cNvSpPr txBox="1"/>
          <p:nvPr/>
        </p:nvSpPr>
        <p:spPr>
          <a:xfrm>
            <a:off x="85400" y="5964835"/>
            <a:ext cx="603610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5" name="Picture 4">
            <a:extLst>
              <a:ext uri="{FF2B5EF4-FFF2-40B4-BE49-F238E27FC236}">
                <a16:creationId xmlns:a16="http://schemas.microsoft.com/office/drawing/2014/main" id="{7B5503B3-C7DF-4314-B95B-E568042183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007" y="0"/>
            <a:ext cx="5511809" cy="5920652"/>
          </a:xfrm>
          <a:prstGeom prst="rect">
            <a:avLst/>
          </a:prstGeom>
        </p:spPr>
      </p:pic>
    </p:spTree>
    <p:extLst>
      <p:ext uri="{BB962C8B-B14F-4D97-AF65-F5344CB8AC3E}">
        <p14:creationId xmlns:p14="http://schemas.microsoft.com/office/powerpoint/2010/main" val="1181202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71DF5630-63CB-98B0-CBC4-854C80F0160D}"/>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Warehouse/Retail</a:t>
            </a:r>
          </a:p>
        </p:txBody>
      </p:sp>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949989"/>
            <a:ext cx="6274351" cy="4770496"/>
          </a:xfrm>
          <a:prstGeom prst="rect">
            <a:avLst/>
          </a:prstGeom>
          <a:noFill/>
          <a:ln>
            <a:noFill/>
          </a:ln>
        </p:spPr>
        <p:txBody>
          <a:bodyPr spcFirstLastPara="1" wrap="square" lIns="91425" tIns="45700" rIns="91425" bIns="45700" anchor="t" anchorCtr="0">
            <a:spAutoFit/>
          </a:bodyPr>
          <a:lstStyle/>
          <a:p>
            <a:r>
              <a:rPr lang="en-US" sz="1600" dirty="0"/>
              <a:t>Ensure that labels on incoming containers of hazardous chemicals are not removed or defaced.</a:t>
            </a:r>
            <a:br>
              <a:rPr lang="en-US" sz="2000" dirty="0"/>
            </a:br>
            <a:br>
              <a:rPr lang="en-US" sz="2000" dirty="0"/>
            </a:br>
            <a:r>
              <a:rPr lang="en-US" sz="1600" dirty="0"/>
              <a:t>Maintain copies of any safety data sheets that are received with incoming shipments of the sealed containers of hazardous chemicals.</a:t>
            </a:r>
            <a:br>
              <a:rPr lang="en-US" sz="2000" dirty="0"/>
            </a:br>
            <a:br>
              <a:rPr lang="en-US" sz="2000" dirty="0"/>
            </a:br>
            <a:r>
              <a:rPr lang="en-US" sz="1600" dirty="0"/>
              <a:t>Obtain a safety data sheet as soon as possible for sealed containers of hazardous chemicals received without a safety data sheet if an employee requests the safety data sheet.</a:t>
            </a:r>
            <a:br>
              <a:rPr lang="en-US" sz="2000" dirty="0"/>
            </a:br>
            <a:br>
              <a:rPr lang="en-US" sz="2000" dirty="0"/>
            </a:br>
            <a:r>
              <a:rPr lang="en-US" sz="1600" dirty="0"/>
              <a:t>Ensure that the safety data sheets are readily accessible during each work shift to your employees when they are in their work areas.</a:t>
            </a:r>
            <a:br>
              <a:rPr lang="en-US" sz="2000" dirty="0"/>
            </a:br>
            <a:br>
              <a:rPr lang="en-US" sz="2000" dirty="0"/>
            </a:br>
            <a:r>
              <a:rPr lang="en-US" sz="1600" dirty="0"/>
              <a:t>Ensure that employees are provided with information and training to the extent necessary to protect them in the event of a spill or leak of a hazardous chemical from a sealed container.</a:t>
            </a:r>
            <a:endParaRPr lang="en-US" sz="2800" dirty="0"/>
          </a:p>
        </p:txBody>
      </p:sp>
      <p:sp>
        <p:nvSpPr>
          <p:cNvPr id="102" name="Google Shape;102;p2"/>
          <p:cNvSpPr txBox="1"/>
          <p:nvPr/>
        </p:nvSpPr>
        <p:spPr>
          <a:xfrm>
            <a:off x="85400" y="5964835"/>
            <a:ext cx="603610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9" name="Picture 8">
            <a:extLst>
              <a:ext uri="{FF2B5EF4-FFF2-40B4-BE49-F238E27FC236}">
                <a16:creationId xmlns:a16="http://schemas.microsoft.com/office/drawing/2014/main" id="{42C08DAE-CDBD-4A4E-873F-43FC1A4AEA4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9" cy="5920652"/>
          </a:xfrm>
          <a:prstGeom prst="rect">
            <a:avLst/>
          </a:prstGeom>
        </p:spPr>
      </p:pic>
    </p:spTree>
    <p:extLst>
      <p:ext uri="{BB962C8B-B14F-4D97-AF65-F5344CB8AC3E}">
        <p14:creationId xmlns:p14="http://schemas.microsoft.com/office/powerpoint/2010/main" val="518630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202F7598-2127-132A-2383-13B295EB3BF9}"/>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Laboratory</a:t>
            </a:r>
          </a:p>
        </p:txBody>
      </p:sp>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72819"/>
            <a:ext cx="6274351" cy="3877944"/>
          </a:xfrm>
          <a:prstGeom prst="rect">
            <a:avLst/>
          </a:prstGeom>
          <a:noFill/>
          <a:ln>
            <a:noFill/>
          </a:ln>
        </p:spPr>
        <p:txBody>
          <a:bodyPr spcFirstLastPara="1" wrap="square" lIns="91425" tIns="45700" rIns="91425" bIns="45700" anchor="t" anchorCtr="0">
            <a:spAutoFit/>
          </a:bodyPr>
          <a:lstStyle/>
          <a:p>
            <a:r>
              <a:rPr lang="en-US" sz="1600" dirty="0"/>
              <a:t>Ensure labels on incoming containers of hazardous chemicals are not removed or defaced.</a:t>
            </a:r>
            <a:br>
              <a:rPr lang="en-US" sz="1800" dirty="0"/>
            </a:br>
            <a:br>
              <a:rPr lang="en-US" sz="1800" dirty="0"/>
            </a:br>
            <a:r>
              <a:rPr lang="en-US" sz="1600" dirty="0"/>
              <a:t>Maintain safety data sheets received with incoming shipments of hazardous chemicals, and make sure they are readily accessible to laboratory employees during their shift when they are in their work areas.</a:t>
            </a:r>
            <a:br>
              <a:rPr lang="en-US" sz="1800" dirty="0"/>
            </a:br>
            <a:br>
              <a:rPr lang="en-US" sz="1800" dirty="0"/>
            </a:br>
            <a:r>
              <a:rPr lang="en-US" sz="1600" dirty="0"/>
              <a:t>Ensure employees are provided required information and training, except for the location and availability of the written </a:t>
            </a:r>
            <a:r>
              <a:rPr lang="en-US" sz="1600" dirty="0" err="1"/>
              <a:t>HazCom</a:t>
            </a:r>
            <a:r>
              <a:rPr lang="en-US" sz="1600" dirty="0"/>
              <a:t> program.</a:t>
            </a:r>
            <a:br>
              <a:rPr lang="en-US" sz="1800" dirty="0"/>
            </a:br>
            <a:br>
              <a:rPr lang="en-US" sz="1800" dirty="0"/>
            </a:br>
            <a:r>
              <a:rPr lang="en-US" sz="1600" dirty="0"/>
              <a:t>Ensure any containers of hazardous chemicals leaving the laboratory are properly labeled and a safety data sheet is provided in accordance with the Hazard Communication Rule.</a:t>
            </a:r>
            <a:endParaRPr lang="en-US" sz="3200" dirty="0"/>
          </a:p>
        </p:txBody>
      </p:sp>
      <p:sp>
        <p:nvSpPr>
          <p:cNvPr id="102" name="Google Shape;102;p2"/>
          <p:cNvSpPr txBox="1"/>
          <p:nvPr/>
        </p:nvSpPr>
        <p:spPr>
          <a:xfrm>
            <a:off x="85400" y="5964835"/>
            <a:ext cx="603610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3" name="Picture 2">
            <a:extLst>
              <a:ext uri="{FF2B5EF4-FFF2-40B4-BE49-F238E27FC236}">
                <a16:creationId xmlns:a16="http://schemas.microsoft.com/office/drawing/2014/main" id="{61440B64-5577-4707-8C9C-2FF623C6A54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9" cy="5920652"/>
          </a:xfrm>
          <a:prstGeom prst="rect">
            <a:avLst/>
          </a:prstGeom>
        </p:spPr>
      </p:pic>
    </p:spTree>
    <p:extLst>
      <p:ext uri="{BB962C8B-B14F-4D97-AF65-F5344CB8AC3E}">
        <p14:creationId xmlns:p14="http://schemas.microsoft.com/office/powerpoint/2010/main" val="32120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BF2443FA-0891-732D-7BAF-3B2BB4CE74B3}"/>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Who does </a:t>
            </a:r>
            <a:r>
              <a:rPr kumimoji="0" lang="en-US" sz="3200" b="0" i="0" u="none" strike="noStrike" kern="0" cap="none" spc="0" normalizeH="0" baseline="0" noProof="0" dirty="0" err="1">
                <a:ln>
                  <a:noFill/>
                </a:ln>
                <a:solidFill>
                  <a:schemeClr val="dk1"/>
                </a:solidFill>
                <a:effectLst/>
                <a:uLnTx/>
                <a:uFillTx/>
                <a:latin typeface="+mj-lt"/>
                <a:ea typeface="Calibri"/>
                <a:cs typeface="Calibri"/>
                <a:sym typeface="Calibri"/>
              </a:rPr>
              <a:t>HazCom</a:t>
            </a: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 apply to?</a:t>
            </a:r>
          </a:p>
        </p:txBody>
      </p:sp>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31876"/>
            <a:ext cx="6274351" cy="4247276"/>
          </a:xfrm>
          <a:prstGeom prst="rect">
            <a:avLst/>
          </a:prstGeom>
          <a:noFill/>
          <a:ln>
            <a:noFill/>
          </a:ln>
        </p:spPr>
        <p:txBody>
          <a:bodyPr spcFirstLastPara="1" wrap="square" lIns="91425" tIns="45700" rIns="91425" bIns="45700" anchor="t" anchorCtr="0">
            <a:spAutoFit/>
          </a:bodyPr>
          <a:lstStyle/>
          <a:p>
            <a:r>
              <a:rPr lang="en-US" sz="1800" dirty="0"/>
              <a:t>There are also some exclusions to the rule.  </a:t>
            </a:r>
          </a:p>
          <a:p>
            <a:endParaRPr lang="en-US" sz="1800" dirty="0"/>
          </a:p>
          <a:p>
            <a:r>
              <a:rPr lang="en-US" sz="1800" dirty="0"/>
              <a:t>Certain types of chemicals are not covered by </a:t>
            </a:r>
            <a:r>
              <a:rPr lang="en-US" sz="1800" dirty="0" err="1"/>
              <a:t>HazCom</a:t>
            </a:r>
            <a:r>
              <a:rPr lang="en-US" sz="1800" dirty="0"/>
              <a:t> because other regulatory agencies have rules that apply to them; either, because they are not the product of a manufacturing process, or because they are not considered chemicals.</a:t>
            </a:r>
          </a:p>
          <a:p>
            <a:endParaRPr lang="en-US" sz="1800" dirty="0"/>
          </a:p>
          <a:p>
            <a:r>
              <a:rPr lang="en-US" sz="1800" dirty="0"/>
              <a:t>For example, hazardous waste as defined under the Resource Conservation and Recovery Act (RCRA) when subject to the Environmental Protection Agency (EPA), is not covered by </a:t>
            </a:r>
            <a:r>
              <a:rPr lang="en-US" sz="1800" dirty="0" err="1"/>
              <a:t>HazCom</a:t>
            </a:r>
            <a:r>
              <a:rPr lang="en-US" sz="1800" dirty="0"/>
              <a:t>.</a:t>
            </a:r>
          </a:p>
          <a:p>
            <a:endParaRPr lang="en-US" sz="1800" dirty="0"/>
          </a:p>
          <a:p>
            <a:r>
              <a:rPr lang="en-US" sz="1800" dirty="0"/>
              <a:t>For a more complete list, click the link below:</a:t>
            </a:r>
          </a:p>
          <a:p>
            <a:r>
              <a:rPr lang="en-US" sz="1800" dirty="0" err="1">
                <a:hlinkClick r:id="rId3"/>
              </a:rPr>
              <a:t>HazCom</a:t>
            </a:r>
            <a:r>
              <a:rPr lang="en-US" sz="1800" dirty="0">
                <a:hlinkClick r:id="rId3"/>
              </a:rPr>
              <a:t> exclusions to the rule</a:t>
            </a:r>
            <a:endParaRPr lang="en-US" sz="2400" baseline="30000" dirty="0"/>
          </a:p>
        </p:txBody>
      </p:sp>
      <p:sp>
        <p:nvSpPr>
          <p:cNvPr id="102" name="Google Shape;102;p2"/>
          <p:cNvSpPr txBox="1"/>
          <p:nvPr/>
        </p:nvSpPr>
        <p:spPr>
          <a:xfrm>
            <a:off x="85400" y="5964835"/>
            <a:ext cx="603610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22396784-5C25-4BCF-89AC-F376C885952B}"/>
              </a:ext>
            </a:extLst>
          </p:cNvPr>
          <p:cNvPicPr>
            <a:picLocks noChangeAspect="1"/>
          </p:cNvPicPr>
          <p:nvPr/>
        </p:nvPicPr>
        <p:blipFill>
          <a:blip r:embed="rId4"/>
          <a:stretch>
            <a:fillRect/>
          </a:stretch>
        </p:blipFill>
        <p:spPr>
          <a:xfrm>
            <a:off x="6142892" y="5999624"/>
            <a:ext cx="6036101" cy="858376"/>
          </a:xfrm>
          <a:prstGeom prst="rect">
            <a:avLst/>
          </a:prstGeom>
        </p:spPr>
      </p:pic>
      <p:pic>
        <p:nvPicPr>
          <p:cNvPr id="3" name="Picture 2">
            <a:extLst>
              <a:ext uri="{FF2B5EF4-FFF2-40B4-BE49-F238E27FC236}">
                <a16:creationId xmlns:a16="http://schemas.microsoft.com/office/drawing/2014/main" id="{EA2B6770-9AA1-4F71-B7E1-D8DEBA22126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511809" cy="5920652"/>
          </a:xfrm>
          <a:prstGeom prst="rect">
            <a:avLst/>
          </a:prstGeom>
        </p:spPr>
      </p:pic>
    </p:spTree>
    <p:extLst>
      <p:ext uri="{BB962C8B-B14F-4D97-AF65-F5344CB8AC3E}">
        <p14:creationId xmlns:p14="http://schemas.microsoft.com/office/powerpoint/2010/main" val="1631880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5E6608FF-3D3B-7646-CBE9-5244315B6772}"/>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How Do You Comply?</a:t>
            </a:r>
          </a:p>
        </p:txBody>
      </p:sp>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936340"/>
            <a:ext cx="6274351" cy="4801274"/>
          </a:xfrm>
          <a:prstGeom prst="rect">
            <a:avLst/>
          </a:prstGeom>
          <a:noFill/>
          <a:ln>
            <a:noFill/>
          </a:ln>
        </p:spPr>
        <p:txBody>
          <a:bodyPr spcFirstLastPara="1" wrap="square" lIns="91425" tIns="45700" rIns="91425" bIns="45700" anchor="t" anchorCtr="0">
            <a:spAutoFit/>
          </a:bodyPr>
          <a:lstStyle/>
          <a:p>
            <a:r>
              <a:rPr lang="en-US" sz="1800" dirty="0"/>
              <a:t>That depends on who you are:</a:t>
            </a:r>
          </a:p>
          <a:p>
            <a:endParaRPr lang="en-US" sz="1800" dirty="0"/>
          </a:p>
          <a:p>
            <a:r>
              <a:rPr lang="en-US" sz="1800" dirty="0"/>
              <a:t>Chemical manufacturers and importers are required to classify and categorize the hazards of their chemical products and provide the information in the form of labels and safety data sheets. </a:t>
            </a:r>
          </a:p>
          <a:p>
            <a:endParaRPr lang="en-US" sz="1800" dirty="0"/>
          </a:p>
          <a:p>
            <a:r>
              <a:rPr lang="en-US" sz="1800" dirty="0"/>
              <a:t>Manufacturers, importers and distributors must ensure each shipped container of a hazardous chemical must have a label and an SDS.  </a:t>
            </a:r>
          </a:p>
          <a:p>
            <a:endParaRPr lang="en-US" sz="1800" dirty="0"/>
          </a:p>
          <a:p>
            <a:r>
              <a:rPr lang="en-US" sz="1800" dirty="0"/>
              <a:t>Employers must provide information and training about hazardous chemicals to employees using labels and SDSs.  They must have a chemical list. They must also prepare a written hazard communication plan, assign responsibility for all of the elements of the plan, and ensure the program is maintained and updated as needed.</a:t>
            </a:r>
            <a:endParaRPr lang="en-US" sz="2400" baseline="30000" dirty="0"/>
          </a:p>
        </p:txBody>
      </p:sp>
      <p:sp>
        <p:nvSpPr>
          <p:cNvPr id="102" name="Google Shape;102;p2"/>
          <p:cNvSpPr txBox="1"/>
          <p:nvPr/>
        </p:nvSpPr>
        <p:spPr>
          <a:xfrm>
            <a:off x="85400" y="5964835"/>
            <a:ext cx="603610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5" name="Picture 4">
            <a:extLst>
              <a:ext uri="{FF2B5EF4-FFF2-40B4-BE49-F238E27FC236}">
                <a16:creationId xmlns:a16="http://schemas.microsoft.com/office/drawing/2014/main" id="{4DB7A6A6-B874-4170-9049-7742E34F069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1"/>
            <a:ext cx="5518673" cy="5928025"/>
          </a:xfrm>
          <a:prstGeom prst="rect">
            <a:avLst/>
          </a:prstGeom>
        </p:spPr>
      </p:pic>
    </p:spTree>
    <p:extLst>
      <p:ext uri="{BB962C8B-B14F-4D97-AF65-F5344CB8AC3E}">
        <p14:creationId xmlns:p14="http://schemas.microsoft.com/office/powerpoint/2010/main" val="2335044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a:spLocks noGrp="1"/>
          </p:cNvSpPr>
          <p:nvPr>
            <p:ph type="title" idx="4294967295"/>
          </p:nvPr>
        </p:nvSpPr>
        <p:spPr>
          <a:xfrm>
            <a:off x="0" y="2799876"/>
            <a:ext cx="12192000" cy="70788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chemeClr val="lt1"/>
                </a:solidFill>
                <a:effectLst/>
                <a:uLnTx/>
                <a:uFillTx/>
                <a:latin typeface="Verdana"/>
                <a:ea typeface="Verdana"/>
                <a:cs typeface="Verdana"/>
                <a:sym typeface="Verdana"/>
              </a:rPr>
              <a:t>HAZARD COMMUNICATION</a:t>
            </a:r>
          </a:p>
        </p:txBody>
      </p:sp>
      <p:sp>
        <p:nvSpPr>
          <p:cNvPr id="94" name="Google Shape;94;p1"/>
          <p:cNvSpPr txBox="1"/>
          <p:nvPr/>
        </p:nvSpPr>
        <p:spPr>
          <a:xfrm>
            <a:off x="0" y="3494011"/>
            <a:ext cx="12192000"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000" b="1" i="0" u="none" strike="noStrike" cap="none" dirty="0">
                <a:solidFill>
                  <a:schemeClr val="lt1"/>
                </a:solidFill>
                <a:latin typeface="Verdana"/>
                <a:ea typeface="Verdana"/>
                <a:cs typeface="Verdana"/>
                <a:sym typeface="Verdana"/>
              </a:rPr>
              <a:t>Module 2: </a:t>
            </a:r>
            <a:r>
              <a:rPr lang="en-US" sz="4000" b="1" i="1" dirty="0">
                <a:solidFill>
                  <a:schemeClr val="lt1"/>
                </a:solidFill>
                <a:latin typeface="Verdana"/>
                <a:ea typeface="Verdana"/>
                <a:cs typeface="Verdana"/>
                <a:sym typeface="Verdana"/>
              </a:rPr>
              <a:t>Classifying and Categorizing Chemicals</a:t>
            </a:r>
            <a:endParaRPr sz="4000" b="0" i="0" u="none" strike="noStrike" cap="none" dirty="0">
              <a:solidFill>
                <a:srgbClr val="000000"/>
              </a:solidFill>
              <a:latin typeface="Arial"/>
              <a:ea typeface="Arial"/>
              <a:cs typeface="Arial"/>
              <a:sym typeface="Arial"/>
            </a:endParaRPr>
          </a:p>
        </p:txBody>
      </p:sp>
      <p:pic>
        <p:nvPicPr>
          <p:cNvPr id="7" name="Picture 6" descr="DCBS logo">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3009360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FE63C16-2384-220B-D7A5-A9F546FF1370}"/>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Module 2 Intro</a:t>
            </a:r>
          </a:p>
        </p:txBody>
      </p:sp>
      <p:sp>
        <p:nvSpPr>
          <p:cNvPr id="104" name="Google Shape;104;p2"/>
          <p:cNvSpPr txBox="1"/>
          <p:nvPr/>
        </p:nvSpPr>
        <p:spPr>
          <a:xfrm>
            <a:off x="5719156" y="1051983"/>
            <a:ext cx="6274351" cy="2308284"/>
          </a:xfrm>
          <a:prstGeom prst="rect">
            <a:avLst/>
          </a:prstGeom>
          <a:noFill/>
          <a:ln>
            <a:noFill/>
          </a:ln>
        </p:spPr>
        <p:txBody>
          <a:bodyPr spcFirstLastPara="1" wrap="square" lIns="91425" tIns="45700" rIns="91425" bIns="45700" anchor="t" anchorCtr="0">
            <a:spAutoFit/>
          </a:bodyPr>
          <a:lstStyle/>
          <a:p>
            <a:r>
              <a:rPr lang="en-US" sz="1800" dirty="0"/>
              <a:t>During this module, you’ll learn about:</a:t>
            </a:r>
          </a:p>
          <a:p>
            <a:endParaRPr lang="en-US" sz="1800" dirty="0"/>
          </a:p>
          <a:p>
            <a:r>
              <a:rPr lang="en-US" sz="1800" dirty="0"/>
              <a:t>The process of classification and categorization that results in the assignment of labels and signal words and the development of safety data sheets.</a:t>
            </a:r>
          </a:p>
          <a:p>
            <a:endParaRPr lang="en-US" sz="1800" dirty="0"/>
          </a:p>
          <a:p>
            <a:r>
              <a:rPr lang="en-US" sz="1800" dirty="0"/>
              <a:t>This module should take about 10 minutes for you to complete</a:t>
            </a:r>
            <a:r>
              <a:rPr lang="en-US" sz="1600" dirty="0"/>
              <a:t>. </a:t>
            </a:r>
            <a:endParaRPr sz="1600" b="0" i="0" u="none" strike="noStrike" cap="none"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C34E8733-6B90-42FE-A622-7EDC26178E7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39" y="4197"/>
            <a:ext cx="5507901" cy="5916454"/>
          </a:xfrm>
          <a:prstGeom prst="rect">
            <a:avLst/>
          </a:prstGeom>
        </p:spPr>
      </p:pic>
      <p:sp>
        <p:nvSpPr>
          <p:cNvPr id="7" name="Google Shape;102;p2">
            <a:extLst>
              <a:ext uri="{FF2B5EF4-FFF2-40B4-BE49-F238E27FC236}">
                <a16:creationId xmlns:a16="http://schemas.microsoft.com/office/drawing/2014/main" id="{CD02B8D9-8091-4C2C-839A-E309ADCF1D28}"/>
              </a:ext>
            </a:extLst>
          </p:cNvPr>
          <p:cNvSpPr txBox="1"/>
          <p:nvPr/>
        </p:nvSpPr>
        <p:spPr>
          <a:xfrm>
            <a:off x="0" y="5987109"/>
            <a:ext cx="670559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c</a:t>
            </a:r>
            <a:r>
              <a:rPr lang="en-US" sz="2000" b="1" i="1" u="none" strike="noStrike" cap="none" dirty="0">
                <a:solidFill>
                  <a:schemeClr val="lt1"/>
                </a:solidFill>
                <a:latin typeface="Verdana"/>
                <a:ea typeface="Verdana"/>
                <a:cs typeface="Verdana"/>
                <a:sym typeface="Verdana"/>
              </a:rPr>
              <a:t>lassifying and categorizing chemicals</a:t>
            </a:r>
            <a:endParaRPr sz="1400" b="0" i="0" u="none" strike="noStrike" cap="none" dirty="0">
              <a:solidFill>
                <a:srgbClr val="000000"/>
              </a:solidFill>
              <a:latin typeface="Arial"/>
              <a:ea typeface="Arial"/>
              <a:cs typeface="Arial"/>
              <a:sym typeface="Arial"/>
            </a:endParaRPr>
          </a:p>
        </p:txBody>
      </p:sp>
      <p:pic>
        <p:nvPicPr>
          <p:cNvPr id="10" name="Picture 9" descr="Module 2">
            <a:extLst>
              <a:ext uri="{FF2B5EF4-FFF2-40B4-BE49-F238E27FC236}">
                <a16:creationId xmlns:a16="http://schemas.microsoft.com/office/drawing/2014/main" id="{8A446329-34C6-4266-A607-333A7858C587}"/>
              </a:ext>
            </a:extLst>
          </p:cNvPr>
          <p:cNvPicPr>
            <a:picLocks noChangeAspect="1"/>
          </p:cNvPicPr>
          <p:nvPr/>
        </p:nvPicPr>
        <p:blipFill>
          <a:blip r:embed="rId4"/>
          <a:stretch>
            <a:fillRect/>
          </a:stretch>
        </p:blipFill>
        <p:spPr>
          <a:xfrm>
            <a:off x="6000508" y="5999624"/>
            <a:ext cx="6194831" cy="884089"/>
          </a:xfrm>
          <a:prstGeom prst="rect">
            <a:avLst/>
          </a:prstGeom>
        </p:spPr>
      </p:pic>
    </p:spTree>
    <p:extLst>
      <p:ext uri="{BB962C8B-B14F-4D97-AF65-F5344CB8AC3E}">
        <p14:creationId xmlns:p14="http://schemas.microsoft.com/office/powerpoint/2010/main" val="2762302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5" name="Title 1">
            <a:extLst>
              <a:ext uri="{FF2B5EF4-FFF2-40B4-BE49-F238E27FC236}">
                <a16:creationId xmlns:a16="http://schemas.microsoft.com/office/drawing/2014/main" id="{41040F18-4117-B891-5EA9-09F5C59AAD95}"/>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Overview</a:t>
            </a:r>
          </a:p>
        </p:txBody>
      </p:sp>
      <p:sp>
        <p:nvSpPr>
          <p:cNvPr id="104" name="Google Shape;104;p2"/>
          <p:cNvSpPr txBox="1"/>
          <p:nvPr/>
        </p:nvSpPr>
        <p:spPr>
          <a:xfrm>
            <a:off x="5719156" y="1024689"/>
            <a:ext cx="6274351" cy="3693278"/>
          </a:xfrm>
          <a:prstGeom prst="rect">
            <a:avLst/>
          </a:prstGeom>
          <a:noFill/>
          <a:ln>
            <a:noFill/>
          </a:ln>
        </p:spPr>
        <p:txBody>
          <a:bodyPr spcFirstLastPara="1" wrap="square" lIns="91425" tIns="45700" rIns="91425" bIns="45700" anchor="t" anchorCtr="0">
            <a:spAutoFit/>
          </a:bodyPr>
          <a:lstStyle/>
          <a:p>
            <a:r>
              <a:rPr lang="en-US" sz="1800" dirty="0"/>
              <a:t>In the prior module, you learned that manufacturers and importers are required to evaluate chemicals. This evaluation has two steps:</a:t>
            </a:r>
          </a:p>
          <a:p>
            <a:endParaRPr lang="en-US" sz="1800" dirty="0"/>
          </a:p>
          <a:p>
            <a:pPr marL="285750" indent="-285750">
              <a:buFont typeface="Arial" panose="020B0604020202020204" pitchFamily="34" charset="0"/>
              <a:buChar char="•"/>
            </a:pPr>
            <a:r>
              <a:rPr lang="en-US" sz="1800" dirty="0"/>
              <a:t>Classification</a:t>
            </a:r>
          </a:p>
          <a:p>
            <a:pPr marL="285750" indent="-285750">
              <a:buFont typeface="Arial" panose="020B0604020202020204" pitchFamily="34" charset="0"/>
              <a:buChar char="•"/>
            </a:pPr>
            <a:r>
              <a:rPr lang="en-US" sz="1800" dirty="0"/>
              <a:t>Categorization</a:t>
            </a:r>
          </a:p>
          <a:p>
            <a:endParaRPr lang="en-US" sz="1800" dirty="0"/>
          </a:p>
          <a:p>
            <a:r>
              <a:rPr lang="en-US" sz="1800" dirty="0"/>
              <a:t>This process produces the information needed to:</a:t>
            </a:r>
          </a:p>
          <a:p>
            <a:endParaRPr lang="en-US" sz="1800" dirty="0"/>
          </a:p>
          <a:p>
            <a:pPr marL="285750" indent="-285750">
              <a:buFont typeface="Arial" panose="020B0604020202020204" pitchFamily="34" charset="0"/>
              <a:buChar char="•"/>
            </a:pPr>
            <a:r>
              <a:rPr lang="en-US" sz="1800" dirty="0"/>
              <a:t>Create labels</a:t>
            </a:r>
          </a:p>
          <a:p>
            <a:pPr marL="285750" indent="-285750">
              <a:buFont typeface="Arial" panose="020B0604020202020204" pitchFamily="34" charset="0"/>
              <a:buChar char="•"/>
            </a:pPr>
            <a:r>
              <a:rPr lang="en-US" sz="1800" dirty="0"/>
              <a:t>Select the appropriate pictograms</a:t>
            </a:r>
          </a:p>
          <a:p>
            <a:pPr marL="285750" indent="-285750">
              <a:buFont typeface="Arial" panose="020B0604020202020204" pitchFamily="34" charset="0"/>
              <a:buChar char="•"/>
            </a:pPr>
            <a:r>
              <a:rPr lang="en-US" sz="1800" dirty="0"/>
              <a:t>Select the appropriate signal word</a:t>
            </a:r>
          </a:p>
          <a:p>
            <a:pPr marL="285750" indent="-285750">
              <a:buFont typeface="Arial" panose="020B0604020202020204" pitchFamily="34" charset="0"/>
              <a:buChar char="•"/>
            </a:pPr>
            <a:r>
              <a:rPr lang="en-US" sz="1800" dirty="0"/>
              <a:t>Develop safety data sheets (SDSs)</a:t>
            </a:r>
            <a:endParaRPr sz="1600" b="0" i="0" u="none" strike="noStrike" cap="none"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72CF5552-46C6-4E58-9E93-A86E5705980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8" y="6063"/>
            <a:ext cx="5455144" cy="5652459"/>
          </a:xfrm>
          <a:prstGeom prst="rect">
            <a:avLst/>
          </a:prstGeom>
        </p:spPr>
      </p:pic>
      <p:sp>
        <p:nvSpPr>
          <p:cNvPr id="7" name="Google Shape;102;p2">
            <a:extLst>
              <a:ext uri="{FF2B5EF4-FFF2-40B4-BE49-F238E27FC236}">
                <a16:creationId xmlns:a16="http://schemas.microsoft.com/office/drawing/2014/main" id="{C8D929C1-0A2F-4E49-A9C0-43EF2507B620}"/>
              </a:ext>
            </a:extLst>
          </p:cNvPr>
          <p:cNvSpPr txBox="1"/>
          <p:nvPr/>
        </p:nvSpPr>
        <p:spPr>
          <a:xfrm>
            <a:off x="0" y="5987109"/>
            <a:ext cx="670559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c</a:t>
            </a:r>
            <a:r>
              <a:rPr lang="en-US" sz="2000" b="1" i="1" u="none" strike="noStrike" cap="none" dirty="0">
                <a:solidFill>
                  <a:schemeClr val="lt1"/>
                </a:solidFill>
                <a:latin typeface="Verdana"/>
                <a:ea typeface="Verdana"/>
                <a:cs typeface="Verdana"/>
                <a:sym typeface="Verdana"/>
              </a:rPr>
              <a:t>lassifying and categorizing chemicals</a:t>
            </a:r>
            <a:endParaRPr sz="1400" b="0" i="0" u="none" strike="noStrike" cap="none" dirty="0">
              <a:solidFill>
                <a:srgbClr val="000000"/>
              </a:solidFill>
              <a:latin typeface="Arial"/>
              <a:ea typeface="Arial"/>
              <a:cs typeface="Arial"/>
              <a:sym typeface="Arial"/>
            </a:endParaRPr>
          </a:p>
        </p:txBody>
      </p:sp>
      <p:pic>
        <p:nvPicPr>
          <p:cNvPr id="10" name="Picture 9" descr="Module 2">
            <a:extLst>
              <a:ext uri="{FF2B5EF4-FFF2-40B4-BE49-F238E27FC236}">
                <a16:creationId xmlns:a16="http://schemas.microsoft.com/office/drawing/2014/main" id="{8A446329-34C6-4266-A607-333A7858C587}"/>
              </a:ext>
            </a:extLst>
          </p:cNvPr>
          <p:cNvPicPr>
            <a:picLocks noChangeAspect="1"/>
          </p:cNvPicPr>
          <p:nvPr/>
        </p:nvPicPr>
        <p:blipFill>
          <a:blip r:embed="rId4"/>
          <a:stretch>
            <a:fillRect/>
          </a:stretch>
        </p:blipFill>
        <p:spPr>
          <a:xfrm>
            <a:off x="6000508" y="5999624"/>
            <a:ext cx="6194831" cy="884089"/>
          </a:xfrm>
          <a:prstGeom prst="rect">
            <a:avLst/>
          </a:prstGeom>
        </p:spPr>
      </p:pic>
    </p:spTree>
    <p:extLst>
      <p:ext uri="{BB962C8B-B14F-4D97-AF65-F5344CB8AC3E}">
        <p14:creationId xmlns:p14="http://schemas.microsoft.com/office/powerpoint/2010/main" val="2805070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427855B-761D-1774-65D1-9F87B8650965}"/>
              </a:ext>
            </a:extLst>
          </p:cNvPr>
          <p:cNvSpPr>
            <a:spLocks noGrp="1"/>
          </p:cNvSpPr>
          <p:nvPr>
            <p:ph type="title" idx="4294967295"/>
          </p:nvPr>
        </p:nvSpPr>
        <p:spPr>
          <a:xfrm>
            <a:off x="5719155" y="146761"/>
            <a:ext cx="6274351" cy="1122482"/>
          </a:xfrm>
        </p:spPr>
        <p:txBody>
          <a:bodyPr anchor="t">
            <a:normAutofit/>
          </a:bodyPr>
          <a:lstStyle/>
          <a:p>
            <a:r>
              <a:rPr lang="en-US" sz="3200" dirty="0">
                <a:latin typeface="+mj-lt"/>
              </a:rPr>
              <a:t>Module Objectives</a:t>
            </a:r>
          </a:p>
        </p:txBody>
      </p:sp>
      <p:sp>
        <p:nvSpPr>
          <p:cNvPr id="104" name="Google Shape;104;p2"/>
          <p:cNvSpPr txBox="1"/>
          <p:nvPr/>
        </p:nvSpPr>
        <p:spPr>
          <a:xfrm>
            <a:off x="5719156" y="977286"/>
            <a:ext cx="6274351" cy="3970277"/>
          </a:xfrm>
          <a:prstGeom prst="rect">
            <a:avLst/>
          </a:prstGeom>
          <a:noFill/>
          <a:ln>
            <a:noFill/>
          </a:ln>
        </p:spPr>
        <p:txBody>
          <a:bodyPr spcFirstLastPara="1" wrap="square" lIns="91425" tIns="45700" rIns="91425" bIns="45700" anchor="t" anchorCtr="0">
            <a:spAutoFit/>
          </a:bodyPr>
          <a:lstStyle/>
          <a:p>
            <a:r>
              <a:rPr lang="en-US" sz="1800" dirty="0"/>
              <a:t>During this module, the following questions will be answered:</a:t>
            </a:r>
          </a:p>
          <a:p>
            <a:endParaRPr lang="en-US" sz="1800" dirty="0"/>
          </a:p>
          <a:p>
            <a:pPr marL="285750" indent="-285750">
              <a:buFont typeface="Arial" panose="020B0604020202020204" pitchFamily="34" charset="0"/>
              <a:buChar char="•"/>
            </a:pPr>
            <a:r>
              <a:rPr lang="en-US" sz="1800" dirty="0"/>
              <a:t>Why should you be concerned about the hazard communication rule (</a:t>
            </a:r>
            <a:r>
              <a:rPr lang="en-US" sz="1800" dirty="0" err="1"/>
              <a:t>HazCom</a:t>
            </a:r>
            <a:r>
              <a:rPr lang="en-US" sz="1800" dirty="0"/>
              <a:t>)?</a:t>
            </a:r>
          </a:p>
          <a:p>
            <a:pPr marL="285750" indent="-285750">
              <a:buFont typeface="Arial" panose="020B0604020202020204" pitchFamily="34" charset="0"/>
              <a:buChar char="•"/>
            </a:pPr>
            <a:r>
              <a:rPr lang="en-US" sz="1800" dirty="0"/>
              <a:t>What are Hazard Communication and Globally Harmonized System of Classification and Labeling of Chemicals (GHS)?</a:t>
            </a:r>
          </a:p>
          <a:p>
            <a:pPr marL="285750" indent="-285750">
              <a:buFont typeface="Arial" panose="020B0604020202020204" pitchFamily="34" charset="0"/>
              <a:buChar char="•"/>
            </a:pPr>
            <a:r>
              <a:rPr lang="en-US" sz="1800" dirty="0"/>
              <a:t>Who does Hazard Communication apply to?</a:t>
            </a:r>
          </a:p>
          <a:p>
            <a:pPr marL="285750" indent="-285750">
              <a:buFont typeface="Arial" panose="020B0604020202020204" pitchFamily="34" charset="0"/>
              <a:buChar char="•"/>
            </a:pPr>
            <a:r>
              <a:rPr lang="en-US" sz="1800" dirty="0"/>
              <a:t>When do you have to comply?</a:t>
            </a:r>
          </a:p>
          <a:p>
            <a:pPr marL="285750" indent="-285750">
              <a:buFont typeface="Arial" panose="020B0604020202020204" pitchFamily="34" charset="0"/>
              <a:buChar char="•"/>
            </a:pPr>
            <a:r>
              <a:rPr lang="en-US" sz="1800" dirty="0"/>
              <a:t>How do you comply?</a:t>
            </a:r>
          </a:p>
          <a:p>
            <a:endParaRPr lang="en-US" sz="1800" dirty="0"/>
          </a:p>
          <a:p>
            <a:r>
              <a:rPr lang="en-US" sz="1800" dirty="0"/>
              <a:t>This module should take about 10 minutes for you to complete.</a:t>
            </a:r>
          </a:p>
        </p:txBody>
      </p:sp>
      <p:sp>
        <p:nvSpPr>
          <p:cNvPr id="102" name="Google Shape;102;p2"/>
          <p:cNvSpPr txBox="1"/>
          <p:nvPr/>
        </p:nvSpPr>
        <p:spPr>
          <a:xfrm>
            <a:off x="85400" y="5964835"/>
            <a:ext cx="603610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3" name="Picture 2">
            <a:extLst>
              <a:ext uri="{FF2B5EF4-FFF2-40B4-BE49-F238E27FC236}">
                <a16:creationId xmlns:a16="http://schemas.microsoft.com/office/drawing/2014/main" id="{A8FF1155-9742-48F8-AE86-272C27D96FD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9" cy="5920652"/>
          </a:xfrm>
          <a:prstGeom prst="rect">
            <a:avLst/>
          </a:prstGeom>
        </p:spPr>
      </p:pic>
    </p:spTree>
    <p:extLst>
      <p:ext uri="{BB962C8B-B14F-4D97-AF65-F5344CB8AC3E}">
        <p14:creationId xmlns:p14="http://schemas.microsoft.com/office/powerpoint/2010/main" val="4197320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A917CCDB-A11D-1983-1C48-FC3610AED37B}"/>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Overview</a:t>
            </a:r>
          </a:p>
        </p:txBody>
      </p:sp>
      <p:sp>
        <p:nvSpPr>
          <p:cNvPr id="104" name="Google Shape;104;p2"/>
          <p:cNvSpPr txBox="1"/>
          <p:nvPr/>
        </p:nvSpPr>
        <p:spPr>
          <a:xfrm>
            <a:off x="5719156" y="929154"/>
            <a:ext cx="6274351" cy="3754834"/>
          </a:xfrm>
          <a:prstGeom prst="rect">
            <a:avLst/>
          </a:prstGeom>
          <a:noFill/>
          <a:ln>
            <a:noFill/>
          </a:ln>
        </p:spPr>
        <p:txBody>
          <a:bodyPr spcFirstLastPara="1" wrap="square" lIns="91425" tIns="45700" rIns="91425" bIns="45700" anchor="t" anchorCtr="0">
            <a:spAutoFit/>
          </a:bodyPr>
          <a:lstStyle/>
          <a:p>
            <a:r>
              <a:rPr lang="en-US" sz="1800" dirty="0"/>
              <a:t>Manufacturers and importers use these four appendices of the Hazard Communication rule to complete the evaluation process and to develop the labels and safety data sheets:</a:t>
            </a:r>
          </a:p>
          <a:p>
            <a:endParaRPr lang="en-US" sz="1800" dirty="0"/>
          </a:p>
          <a:p>
            <a:pPr marL="285750" indent="-285750">
              <a:buFont typeface="Arial" panose="020B0604020202020204" pitchFamily="34" charset="0"/>
              <a:buChar char="•"/>
            </a:pPr>
            <a:r>
              <a:rPr lang="en-US" sz="1800" dirty="0"/>
              <a:t>Appendix A covers in detail the classes and categories of health hazards.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Appendix B covers in detail the classes and categories of physical hazards.</a:t>
            </a:r>
          </a:p>
          <a:p>
            <a:pPr marL="285750" indent="-285750">
              <a:buFont typeface="Arial" panose="020B0604020202020204" pitchFamily="34" charset="0"/>
              <a:buChar char="•"/>
            </a:pPr>
            <a:endParaRPr lang="en-US" sz="2000" b="0" i="0" u="none" strike="noStrike" cap="none" dirty="0">
              <a:solidFill>
                <a:schemeClr val="dk1"/>
              </a:solidFill>
              <a:latin typeface="Calibri"/>
              <a:ea typeface="Calibri"/>
              <a:cs typeface="Calibri"/>
              <a:sym typeface="Calibri"/>
            </a:endParaRPr>
          </a:p>
          <a:p>
            <a:pPr marL="285750" indent="-285750">
              <a:buFont typeface="Arial" panose="020B0604020202020204" pitchFamily="34" charset="0"/>
              <a:buChar char="•"/>
            </a:pPr>
            <a:r>
              <a:rPr lang="en-US" sz="1800" dirty="0"/>
              <a:t>Appendix C covers requirements for labels.</a:t>
            </a:r>
          </a:p>
          <a:p>
            <a:pPr marL="285750" indent="-285750">
              <a:buFont typeface="Arial" panose="020B0604020202020204" pitchFamily="34" charset="0"/>
              <a:buChar char="•"/>
            </a:pPr>
            <a:endParaRPr lang="en-US" sz="2000" b="0" i="0" u="none" strike="noStrike" cap="none" dirty="0">
              <a:solidFill>
                <a:schemeClr val="dk1"/>
              </a:solidFill>
              <a:latin typeface="Calibri"/>
              <a:ea typeface="Calibri"/>
              <a:cs typeface="Calibri"/>
              <a:sym typeface="Calibri"/>
            </a:endParaRPr>
          </a:p>
          <a:p>
            <a:pPr marL="285750" indent="-285750">
              <a:buFont typeface="Arial" panose="020B0604020202020204" pitchFamily="34" charset="0"/>
              <a:buChar char="•"/>
            </a:pPr>
            <a:r>
              <a:rPr lang="en-US" sz="1800" dirty="0"/>
              <a:t>Appendix D covers requirements for safety data sheets.</a:t>
            </a:r>
            <a:endParaRPr sz="2000" b="0" i="0" u="none" strike="noStrike" cap="none"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A2881EB6-B8E9-492E-88BE-E30F70C6740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511808" cy="5920651"/>
          </a:xfrm>
          <a:prstGeom prst="rect">
            <a:avLst/>
          </a:prstGeom>
        </p:spPr>
      </p:pic>
      <p:sp>
        <p:nvSpPr>
          <p:cNvPr id="7" name="Google Shape;102;p2">
            <a:extLst>
              <a:ext uri="{FF2B5EF4-FFF2-40B4-BE49-F238E27FC236}">
                <a16:creationId xmlns:a16="http://schemas.microsoft.com/office/drawing/2014/main" id="{F5472FEF-7C76-4B7A-ACAC-9DA0EA1786F6}"/>
              </a:ext>
            </a:extLst>
          </p:cNvPr>
          <p:cNvSpPr txBox="1"/>
          <p:nvPr/>
        </p:nvSpPr>
        <p:spPr>
          <a:xfrm>
            <a:off x="0" y="5987109"/>
            <a:ext cx="670559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c</a:t>
            </a:r>
            <a:r>
              <a:rPr lang="en-US" sz="2000" b="1" i="1" u="none" strike="noStrike" cap="none" dirty="0">
                <a:solidFill>
                  <a:schemeClr val="lt1"/>
                </a:solidFill>
                <a:latin typeface="Verdana"/>
                <a:ea typeface="Verdana"/>
                <a:cs typeface="Verdana"/>
                <a:sym typeface="Verdana"/>
              </a:rPr>
              <a:t>lassifying and categorizing chemicals</a:t>
            </a:r>
            <a:endParaRPr sz="1400" b="0" i="0" u="none" strike="noStrike" cap="none" dirty="0">
              <a:solidFill>
                <a:srgbClr val="000000"/>
              </a:solidFill>
              <a:latin typeface="Arial"/>
              <a:ea typeface="Arial"/>
              <a:cs typeface="Arial"/>
              <a:sym typeface="Arial"/>
            </a:endParaRPr>
          </a:p>
        </p:txBody>
      </p:sp>
      <p:pic>
        <p:nvPicPr>
          <p:cNvPr id="10" name="Picture 9" descr="Module 2">
            <a:extLst>
              <a:ext uri="{FF2B5EF4-FFF2-40B4-BE49-F238E27FC236}">
                <a16:creationId xmlns:a16="http://schemas.microsoft.com/office/drawing/2014/main" id="{8A446329-34C6-4266-A607-333A7858C587}"/>
              </a:ext>
            </a:extLst>
          </p:cNvPr>
          <p:cNvPicPr>
            <a:picLocks noChangeAspect="1"/>
          </p:cNvPicPr>
          <p:nvPr/>
        </p:nvPicPr>
        <p:blipFill>
          <a:blip r:embed="rId4"/>
          <a:stretch>
            <a:fillRect/>
          </a:stretch>
        </p:blipFill>
        <p:spPr>
          <a:xfrm>
            <a:off x="6000508" y="5999624"/>
            <a:ext cx="6194831" cy="884089"/>
          </a:xfrm>
          <a:prstGeom prst="rect">
            <a:avLst/>
          </a:prstGeom>
        </p:spPr>
      </p:pic>
    </p:spTree>
    <p:extLst>
      <p:ext uri="{BB962C8B-B14F-4D97-AF65-F5344CB8AC3E}">
        <p14:creationId xmlns:p14="http://schemas.microsoft.com/office/powerpoint/2010/main" val="1078101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65632"/>
            <a:ext cx="6274351" cy="1200288"/>
          </a:xfrm>
          <a:prstGeom prst="rect">
            <a:avLst/>
          </a:prstGeom>
          <a:noFill/>
          <a:ln>
            <a:noFill/>
          </a:ln>
        </p:spPr>
        <p:txBody>
          <a:bodyPr spcFirstLastPara="1" wrap="square" lIns="91425" tIns="45700" rIns="91425" bIns="45700" anchor="t" anchorCtr="0">
            <a:spAutoFit/>
          </a:bodyPr>
          <a:lstStyle/>
          <a:p>
            <a:r>
              <a:rPr lang="en-US" sz="1800" dirty="0">
                <a:solidFill>
                  <a:schemeClr val="dk1"/>
                </a:solidFill>
                <a:latin typeface="+mn-lt"/>
                <a:ea typeface="Calibri"/>
                <a:cs typeface="Calibri"/>
                <a:sym typeface="Calibri"/>
              </a:rPr>
              <a:t>As we move through the steps of classifying and categorizing chemicals in order to develop labels and the SDSs, we’ll use Oatey PVC cement as the example to show how the four appendices are used.</a:t>
            </a:r>
            <a:endParaRPr sz="1800" b="0" i="0" u="none" strike="noStrike" cap="none" dirty="0">
              <a:solidFill>
                <a:schemeClr val="dk1"/>
              </a:solidFill>
              <a:latin typeface="+mn-lt"/>
              <a:ea typeface="Calibri"/>
              <a:cs typeface="Calibri"/>
              <a:sym typeface="Calibri"/>
            </a:endParaRPr>
          </a:p>
        </p:txBody>
      </p:sp>
      <p:sp>
        <p:nvSpPr>
          <p:cNvPr id="2" name="Title 1">
            <a:extLst>
              <a:ext uri="{FF2B5EF4-FFF2-40B4-BE49-F238E27FC236}">
                <a16:creationId xmlns:a16="http://schemas.microsoft.com/office/drawing/2014/main" id="{A9DD95D3-2B10-479D-E538-9D6BD5187163}"/>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Overview</a:t>
            </a:r>
          </a:p>
        </p:txBody>
      </p:sp>
      <p:pic>
        <p:nvPicPr>
          <p:cNvPr id="3" name="Picture 2" descr="Image shows a picture of product described in the text content: Oaty PVC cement.">
            <a:extLst>
              <a:ext uri="{FF2B5EF4-FFF2-40B4-BE49-F238E27FC236}">
                <a16:creationId xmlns:a16="http://schemas.microsoft.com/office/drawing/2014/main" id="{506201A6-6F2B-4347-A7D3-C2BBE95DBFFC}"/>
              </a:ext>
            </a:extLst>
          </p:cNvPr>
          <p:cNvPicPr>
            <a:picLocks noChangeAspect="1"/>
          </p:cNvPicPr>
          <p:nvPr/>
        </p:nvPicPr>
        <p:blipFill>
          <a:blip r:embed="rId3"/>
          <a:stretch>
            <a:fillRect/>
          </a:stretch>
        </p:blipFill>
        <p:spPr>
          <a:xfrm>
            <a:off x="0" y="11745"/>
            <a:ext cx="5416503" cy="5818276"/>
          </a:xfrm>
          <a:prstGeom prst="rect">
            <a:avLst/>
          </a:prstGeom>
        </p:spPr>
      </p:pic>
      <p:sp>
        <p:nvSpPr>
          <p:cNvPr id="7" name="Google Shape;102;p2">
            <a:extLst>
              <a:ext uri="{FF2B5EF4-FFF2-40B4-BE49-F238E27FC236}">
                <a16:creationId xmlns:a16="http://schemas.microsoft.com/office/drawing/2014/main" id="{1DC1ACDD-8510-4428-9F3E-98ECB99B09BD}"/>
              </a:ext>
            </a:extLst>
          </p:cNvPr>
          <p:cNvSpPr txBox="1"/>
          <p:nvPr/>
        </p:nvSpPr>
        <p:spPr>
          <a:xfrm>
            <a:off x="0" y="5987109"/>
            <a:ext cx="670559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c</a:t>
            </a:r>
            <a:r>
              <a:rPr lang="en-US" sz="2000" b="1" i="1" u="none" strike="noStrike" cap="none" dirty="0">
                <a:solidFill>
                  <a:schemeClr val="lt1"/>
                </a:solidFill>
                <a:latin typeface="Verdana"/>
                <a:ea typeface="Verdana"/>
                <a:cs typeface="Verdana"/>
                <a:sym typeface="Verdana"/>
              </a:rPr>
              <a:t>lassifying and categorizing chemicals</a:t>
            </a:r>
            <a:endParaRPr sz="1400" b="0" i="0" u="none" strike="noStrike" cap="none" dirty="0">
              <a:solidFill>
                <a:srgbClr val="000000"/>
              </a:solidFill>
              <a:latin typeface="Arial"/>
              <a:ea typeface="Arial"/>
              <a:cs typeface="Arial"/>
              <a:sym typeface="Arial"/>
            </a:endParaRPr>
          </a:p>
        </p:txBody>
      </p:sp>
      <p:pic>
        <p:nvPicPr>
          <p:cNvPr id="10" name="Picture 9" descr="Module 2">
            <a:extLst>
              <a:ext uri="{FF2B5EF4-FFF2-40B4-BE49-F238E27FC236}">
                <a16:creationId xmlns:a16="http://schemas.microsoft.com/office/drawing/2014/main" id="{8A446329-34C6-4266-A607-333A7858C587}"/>
              </a:ext>
            </a:extLst>
          </p:cNvPr>
          <p:cNvPicPr>
            <a:picLocks noChangeAspect="1"/>
          </p:cNvPicPr>
          <p:nvPr/>
        </p:nvPicPr>
        <p:blipFill>
          <a:blip r:embed="rId4"/>
          <a:stretch>
            <a:fillRect/>
          </a:stretch>
        </p:blipFill>
        <p:spPr>
          <a:xfrm>
            <a:off x="6000508" y="5999624"/>
            <a:ext cx="6194831" cy="884089"/>
          </a:xfrm>
          <a:prstGeom prst="rect">
            <a:avLst/>
          </a:prstGeom>
        </p:spPr>
      </p:pic>
    </p:spTree>
    <p:extLst>
      <p:ext uri="{BB962C8B-B14F-4D97-AF65-F5344CB8AC3E}">
        <p14:creationId xmlns:p14="http://schemas.microsoft.com/office/powerpoint/2010/main" val="1029796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64AA9AC7-3A8C-F1FD-AB1D-053161A4274B}"/>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Health Hazards</a:t>
            </a:r>
          </a:p>
        </p:txBody>
      </p:sp>
      <p:sp>
        <p:nvSpPr>
          <p:cNvPr id="104" name="Google Shape;104;p2"/>
          <p:cNvSpPr txBox="1"/>
          <p:nvPr/>
        </p:nvSpPr>
        <p:spPr>
          <a:xfrm>
            <a:off x="5719156" y="1046134"/>
            <a:ext cx="6274351" cy="3693278"/>
          </a:xfrm>
          <a:prstGeom prst="rect">
            <a:avLst/>
          </a:prstGeom>
          <a:noFill/>
          <a:ln>
            <a:noFill/>
          </a:ln>
        </p:spPr>
        <p:txBody>
          <a:bodyPr spcFirstLastPara="1" wrap="square" lIns="91425" tIns="45700" rIns="91425" bIns="45700" anchor="t" anchorCtr="0">
            <a:spAutoFit/>
          </a:bodyPr>
          <a:lstStyle/>
          <a:p>
            <a:r>
              <a:rPr lang="en-US" sz="1800" dirty="0">
                <a:solidFill>
                  <a:schemeClr val="dk1"/>
                </a:solidFill>
                <a:latin typeface="+mj-lt"/>
                <a:ea typeface="Calibri"/>
                <a:cs typeface="Calibri"/>
                <a:sym typeface="Calibri"/>
              </a:rPr>
              <a:t>Chemicals are health hazards when they are classified as posing one of these hazardous effects:</a:t>
            </a:r>
          </a:p>
          <a:p>
            <a:endParaRPr lang="en-US" sz="1800" dirty="0">
              <a:solidFill>
                <a:schemeClr val="dk1"/>
              </a:solidFill>
              <a:latin typeface="+mj-lt"/>
              <a:ea typeface="Calibri"/>
              <a:cs typeface="Calibri"/>
              <a:sym typeface="Calibri"/>
            </a:endParaRPr>
          </a:p>
          <a:p>
            <a:pPr marL="285750" indent="-285750">
              <a:buFont typeface="Arial" panose="020B0604020202020204" pitchFamily="34" charset="0"/>
              <a:buChar char="•"/>
            </a:pPr>
            <a:r>
              <a:rPr lang="en-US" sz="1800" dirty="0">
                <a:solidFill>
                  <a:schemeClr val="dk1"/>
                </a:solidFill>
                <a:latin typeface="+mj-lt"/>
                <a:ea typeface="Calibri"/>
                <a:cs typeface="Calibri"/>
                <a:sym typeface="Calibri"/>
              </a:rPr>
              <a:t>Acute toxicity (any route of exposure)</a:t>
            </a:r>
          </a:p>
          <a:p>
            <a:pPr marL="285750" indent="-285750">
              <a:buFont typeface="Arial" panose="020B0604020202020204" pitchFamily="34" charset="0"/>
              <a:buChar char="•"/>
            </a:pPr>
            <a:r>
              <a:rPr lang="en-US" sz="1800" dirty="0">
                <a:solidFill>
                  <a:schemeClr val="dk1"/>
                </a:solidFill>
                <a:latin typeface="+mj-lt"/>
                <a:ea typeface="Calibri"/>
                <a:cs typeface="Calibri"/>
                <a:sym typeface="Calibri"/>
              </a:rPr>
              <a:t>Aspiration toxicity</a:t>
            </a:r>
          </a:p>
          <a:p>
            <a:pPr marL="285750" indent="-285750">
              <a:buFont typeface="Arial" panose="020B0604020202020204" pitchFamily="34" charset="0"/>
              <a:buChar char="•"/>
            </a:pPr>
            <a:r>
              <a:rPr lang="en-US" sz="1800" dirty="0">
                <a:solidFill>
                  <a:schemeClr val="dk1"/>
                </a:solidFill>
                <a:latin typeface="+mj-lt"/>
                <a:ea typeface="Calibri"/>
                <a:cs typeface="Calibri"/>
                <a:sym typeface="Calibri"/>
              </a:rPr>
              <a:t>Carcinogenicity</a:t>
            </a:r>
          </a:p>
          <a:p>
            <a:pPr marL="285750" indent="-285750">
              <a:buFont typeface="Arial" panose="020B0604020202020204" pitchFamily="34" charset="0"/>
              <a:buChar char="•"/>
            </a:pPr>
            <a:r>
              <a:rPr lang="en-US" sz="1800" dirty="0">
                <a:solidFill>
                  <a:schemeClr val="dk1"/>
                </a:solidFill>
                <a:latin typeface="+mj-lt"/>
                <a:ea typeface="Calibri"/>
                <a:cs typeface="Calibri"/>
                <a:sym typeface="Calibri"/>
              </a:rPr>
              <a:t>Germ cell mutagenicity</a:t>
            </a:r>
          </a:p>
          <a:p>
            <a:pPr marL="285750" indent="-285750">
              <a:buFont typeface="Arial" panose="020B0604020202020204" pitchFamily="34" charset="0"/>
              <a:buChar char="•"/>
            </a:pPr>
            <a:r>
              <a:rPr lang="en-US" sz="1800" dirty="0">
                <a:solidFill>
                  <a:schemeClr val="dk1"/>
                </a:solidFill>
                <a:latin typeface="+mj-lt"/>
                <a:ea typeface="Calibri"/>
                <a:cs typeface="Calibri"/>
                <a:sym typeface="Calibri"/>
              </a:rPr>
              <a:t>Reproductive toxicity</a:t>
            </a:r>
          </a:p>
          <a:p>
            <a:pPr marL="285750" indent="-285750">
              <a:buFont typeface="Arial" panose="020B0604020202020204" pitchFamily="34" charset="0"/>
              <a:buChar char="•"/>
            </a:pPr>
            <a:r>
              <a:rPr lang="en-US" sz="1800" dirty="0">
                <a:solidFill>
                  <a:schemeClr val="dk1"/>
                </a:solidFill>
                <a:latin typeface="+mj-lt"/>
                <a:ea typeface="Calibri"/>
                <a:cs typeface="Calibri"/>
                <a:sym typeface="Calibri"/>
              </a:rPr>
              <a:t>Respiratory or skin sensitization</a:t>
            </a:r>
          </a:p>
          <a:p>
            <a:pPr marL="285750" indent="-285750">
              <a:buFont typeface="Arial" panose="020B0604020202020204" pitchFamily="34" charset="0"/>
              <a:buChar char="•"/>
            </a:pPr>
            <a:r>
              <a:rPr lang="en-US" sz="1800" dirty="0">
                <a:solidFill>
                  <a:schemeClr val="dk1"/>
                </a:solidFill>
                <a:latin typeface="+mj-lt"/>
                <a:ea typeface="Calibri"/>
                <a:cs typeface="Calibri"/>
                <a:sym typeface="Calibri"/>
              </a:rPr>
              <a:t>Serious eye damage or eye irritation</a:t>
            </a:r>
          </a:p>
          <a:p>
            <a:pPr marL="285750" indent="-285750">
              <a:buFont typeface="Arial" panose="020B0604020202020204" pitchFamily="34" charset="0"/>
              <a:buChar char="•"/>
            </a:pPr>
            <a:r>
              <a:rPr lang="en-US" sz="1800" dirty="0">
                <a:solidFill>
                  <a:schemeClr val="dk1"/>
                </a:solidFill>
                <a:latin typeface="+mj-lt"/>
                <a:ea typeface="Calibri"/>
                <a:cs typeface="Calibri"/>
                <a:sym typeface="Calibri"/>
              </a:rPr>
              <a:t>Skin corrosion and irritation specific target organ toxicity (single or repeated exposure)</a:t>
            </a:r>
          </a:p>
          <a:p>
            <a:endParaRPr lang="en-US" sz="1800" b="0" i="0" u="none" strike="noStrike" cap="none" dirty="0">
              <a:solidFill>
                <a:schemeClr val="dk1"/>
              </a:solidFill>
              <a:latin typeface="+mj-lt"/>
              <a:ea typeface="Calibri"/>
              <a:cs typeface="Calibri"/>
              <a:sym typeface="Calibri"/>
            </a:endParaRPr>
          </a:p>
        </p:txBody>
      </p:sp>
      <p:pic>
        <p:nvPicPr>
          <p:cNvPr id="9" name="Picture 8" descr="Pictogram of health hazard">
            <a:extLst>
              <a:ext uri="{FF2B5EF4-FFF2-40B4-BE49-F238E27FC236}">
                <a16:creationId xmlns:a16="http://schemas.microsoft.com/office/drawing/2014/main" id="{44FC6DB0-FE7D-4F37-8A66-B77DB120BB4B}"/>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3339" y="0"/>
            <a:ext cx="5489739" cy="5896944"/>
          </a:xfrm>
          <a:prstGeom prst="rect">
            <a:avLst/>
          </a:prstGeom>
        </p:spPr>
      </p:pic>
      <p:sp>
        <p:nvSpPr>
          <p:cNvPr id="7" name="Google Shape;102;p2">
            <a:extLst>
              <a:ext uri="{FF2B5EF4-FFF2-40B4-BE49-F238E27FC236}">
                <a16:creationId xmlns:a16="http://schemas.microsoft.com/office/drawing/2014/main" id="{7DD69C6B-3ACC-41F4-8EA6-AC8C9B77736F}"/>
              </a:ext>
            </a:extLst>
          </p:cNvPr>
          <p:cNvSpPr txBox="1"/>
          <p:nvPr/>
        </p:nvSpPr>
        <p:spPr>
          <a:xfrm>
            <a:off x="0" y="5987109"/>
            <a:ext cx="670559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c</a:t>
            </a:r>
            <a:r>
              <a:rPr lang="en-US" sz="2000" b="1" i="1" u="none" strike="noStrike" cap="none" dirty="0">
                <a:solidFill>
                  <a:schemeClr val="lt1"/>
                </a:solidFill>
                <a:latin typeface="Verdana"/>
                <a:ea typeface="Verdana"/>
                <a:cs typeface="Verdana"/>
                <a:sym typeface="Verdana"/>
              </a:rPr>
              <a:t>lassifying and categorizing chemicals</a:t>
            </a:r>
            <a:endParaRPr sz="1400" b="0" i="0" u="none" strike="noStrike" cap="none" dirty="0">
              <a:solidFill>
                <a:srgbClr val="000000"/>
              </a:solidFill>
              <a:latin typeface="Arial"/>
              <a:ea typeface="Arial"/>
              <a:cs typeface="Arial"/>
              <a:sym typeface="Arial"/>
            </a:endParaRPr>
          </a:p>
        </p:txBody>
      </p:sp>
      <p:pic>
        <p:nvPicPr>
          <p:cNvPr id="10" name="Picture 9" descr="Module 2">
            <a:extLst>
              <a:ext uri="{FF2B5EF4-FFF2-40B4-BE49-F238E27FC236}">
                <a16:creationId xmlns:a16="http://schemas.microsoft.com/office/drawing/2014/main" id="{8A446329-34C6-4266-A607-333A7858C587}"/>
              </a:ext>
            </a:extLst>
          </p:cNvPr>
          <p:cNvPicPr>
            <a:picLocks noChangeAspect="1"/>
          </p:cNvPicPr>
          <p:nvPr/>
        </p:nvPicPr>
        <p:blipFill>
          <a:blip r:embed="rId4"/>
          <a:stretch>
            <a:fillRect/>
          </a:stretch>
        </p:blipFill>
        <p:spPr>
          <a:xfrm>
            <a:off x="6000508" y="5999624"/>
            <a:ext cx="6194831" cy="884089"/>
          </a:xfrm>
          <a:prstGeom prst="rect">
            <a:avLst/>
          </a:prstGeom>
        </p:spPr>
      </p:pic>
    </p:spTree>
    <p:extLst>
      <p:ext uri="{BB962C8B-B14F-4D97-AF65-F5344CB8AC3E}">
        <p14:creationId xmlns:p14="http://schemas.microsoft.com/office/powerpoint/2010/main" val="1381252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9F732CB3-3FCA-DB0E-E457-26F8C2775023}"/>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Health Hazards</a:t>
            </a:r>
          </a:p>
        </p:txBody>
      </p:sp>
      <p:sp>
        <p:nvSpPr>
          <p:cNvPr id="104" name="Google Shape;104;p2"/>
          <p:cNvSpPr txBox="1"/>
          <p:nvPr/>
        </p:nvSpPr>
        <p:spPr>
          <a:xfrm>
            <a:off x="5719156" y="983743"/>
            <a:ext cx="6274351" cy="4154943"/>
          </a:xfrm>
          <a:prstGeom prst="rect">
            <a:avLst/>
          </a:prstGeom>
          <a:noFill/>
          <a:ln>
            <a:noFill/>
          </a:ln>
        </p:spPr>
        <p:txBody>
          <a:bodyPr spcFirstLastPara="1" wrap="square" lIns="91425" tIns="45700" rIns="91425" bIns="45700" anchor="t" anchorCtr="0">
            <a:spAutoFit/>
          </a:bodyPr>
          <a:lstStyle/>
          <a:p>
            <a:r>
              <a:rPr lang="en-US" sz="1800" dirty="0"/>
              <a:t>You might be interested to know that Appendix A further categorizes carcinogens as:</a:t>
            </a:r>
          </a:p>
          <a:p>
            <a:endParaRPr lang="en-US" sz="1800" dirty="0"/>
          </a:p>
          <a:p>
            <a:r>
              <a:rPr lang="en-US" sz="1800" dirty="0"/>
              <a:t>Potential, Presumed and Suspected.</a:t>
            </a:r>
            <a:endParaRPr lang="en-US" sz="2400" dirty="0"/>
          </a:p>
          <a:p>
            <a:pPr marL="285750" indent="-285750">
              <a:buFont typeface="Arial" panose="020B0604020202020204" pitchFamily="34" charset="0"/>
              <a:buChar char="•"/>
            </a:pPr>
            <a:r>
              <a:rPr lang="en-US" sz="1800" dirty="0"/>
              <a:t>1A means it is </a:t>
            </a:r>
            <a:r>
              <a:rPr lang="en-US" sz="1800" b="1" dirty="0"/>
              <a:t>potential</a:t>
            </a:r>
            <a:r>
              <a:rPr lang="en-US" sz="1800" dirty="0"/>
              <a:t> human carcinogen.</a:t>
            </a:r>
          </a:p>
          <a:p>
            <a:pPr marL="285750" indent="-285750">
              <a:buFont typeface="Arial" panose="020B0604020202020204" pitchFamily="34" charset="0"/>
              <a:buChar char="•"/>
            </a:pPr>
            <a:r>
              <a:rPr lang="en-US" sz="1800" dirty="0"/>
              <a:t>1B means it is a </a:t>
            </a:r>
            <a:r>
              <a:rPr lang="en-US" sz="1800" b="1" dirty="0"/>
              <a:t>presumed</a:t>
            </a:r>
            <a:r>
              <a:rPr lang="en-US" sz="1800" dirty="0"/>
              <a:t> human carcinogen.</a:t>
            </a:r>
            <a:endParaRPr lang="en-US" sz="2400" dirty="0"/>
          </a:p>
          <a:p>
            <a:pPr marL="285750" indent="-285750">
              <a:buFont typeface="Arial" panose="020B0604020202020204" pitchFamily="34" charset="0"/>
              <a:buChar char="•"/>
            </a:pPr>
            <a:r>
              <a:rPr lang="en-US" sz="1800" dirty="0"/>
              <a:t>2 means it is a </a:t>
            </a:r>
            <a:r>
              <a:rPr lang="en-US" sz="1800" b="1" dirty="0"/>
              <a:t>suspected</a:t>
            </a:r>
            <a:r>
              <a:rPr lang="en-US" sz="1800" dirty="0"/>
              <a:t> human carcinogen.</a:t>
            </a:r>
            <a:br>
              <a:rPr lang="en-US" sz="2400" dirty="0"/>
            </a:br>
            <a:endParaRPr lang="en-US" sz="2400" dirty="0"/>
          </a:p>
          <a:p>
            <a:r>
              <a:rPr lang="en-US" sz="1800" dirty="0"/>
              <a:t>GHS assigns the signal word “Danger” for category 1A and 1B and the signal word “Warning” for category 2.</a:t>
            </a:r>
            <a:br>
              <a:rPr lang="en-US" sz="2400" dirty="0"/>
            </a:br>
            <a:br>
              <a:rPr lang="en-US" sz="2400" dirty="0"/>
            </a:br>
            <a:r>
              <a:rPr lang="en-US" sz="1800" dirty="0"/>
              <a:t>The pictogram for all three categories is the Health pictogram.</a:t>
            </a:r>
            <a:endParaRPr lang="en-US" sz="2400" dirty="0">
              <a:solidFill>
                <a:schemeClr val="dk1"/>
              </a:solidFill>
              <a:ea typeface="Calibri"/>
              <a:cs typeface="Calibri"/>
              <a:sym typeface="Calibri"/>
            </a:endParaRPr>
          </a:p>
          <a:p>
            <a:endParaRPr lang="en-US" sz="1800" b="0" i="0" u="none" strike="noStrike" cap="none" dirty="0">
              <a:solidFill>
                <a:schemeClr val="dk1"/>
              </a:solidFill>
              <a:latin typeface="+mj-lt"/>
              <a:ea typeface="Calibri"/>
              <a:cs typeface="Calibri"/>
              <a:sym typeface="Calibri"/>
            </a:endParaRPr>
          </a:p>
        </p:txBody>
      </p:sp>
      <p:pic>
        <p:nvPicPr>
          <p:cNvPr id="3" name="Picture 2">
            <a:extLst>
              <a:ext uri="{FF2B5EF4-FFF2-40B4-BE49-F238E27FC236}">
                <a16:creationId xmlns:a16="http://schemas.microsoft.com/office/drawing/2014/main" id="{128CF3A5-A5CC-4FB1-AA37-C4DCB88B772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39" y="0"/>
            <a:ext cx="5489739" cy="5896944"/>
          </a:xfrm>
          <a:prstGeom prst="rect">
            <a:avLst/>
          </a:prstGeom>
        </p:spPr>
      </p:pic>
      <p:sp>
        <p:nvSpPr>
          <p:cNvPr id="7" name="Google Shape;102;p2">
            <a:extLst>
              <a:ext uri="{FF2B5EF4-FFF2-40B4-BE49-F238E27FC236}">
                <a16:creationId xmlns:a16="http://schemas.microsoft.com/office/drawing/2014/main" id="{BDB67245-539E-4227-8C21-30E2B04BA862}"/>
              </a:ext>
            </a:extLst>
          </p:cNvPr>
          <p:cNvSpPr txBox="1"/>
          <p:nvPr/>
        </p:nvSpPr>
        <p:spPr>
          <a:xfrm>
            <a:off x="0" y="5987109"/>
            <a:ext cx="670559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c</a:t>
            </a:r>
            <a:r>
              <a:rPr lang="en-US" sz="2000" b="1" i="1" u="none" strike="noStrike" cap="none" dirty="0">
                <a:solidFill>
                  <a:schemeClr val="lt1"/>
                </a:solidFill>
                <a:latin typeface="Verdana"/>
                <a:ea typeface="Verdana"/>
                <a:cs typeface="Verdana"/>
                <a:sym typeface="Verdana"/>
              </a:rPr>
              <a:t>lassifying and categorizing chemicals</a:t>
            </a:r>
            <a:endParaRPr sz="1400" b="0" i="0" u="none" strike="noStrike" cap="none" dirty="0">
              <a:solidFill>
                <a:srgbClr val="000000"/>
              </a:solidFill>
              <a:latin typeface="Arial"/>
              <a:ea typeface="Arial"/>
              <a:cs typeface="Arial"/>
              <a:sym typeface="Arial"/>
            </a:endParaRPr>
          </a:p>
        </p:txBody>
      </p:sp>
      <p:pic>
        <p:nvPicPr>
          <p:cNvPr id="10" name="Picture 9" descr="Module 2">
            <a:extLst>
              <a:ext uri="{FF2B5EF4-FFF2-40B4-BE49-F238E27FC236}">
                <a16:creationId xmlns:a16="http://schemas.microsoft.com/office/drawing/2014/main" id="{8A446329-34C6-4266-A607-333A7858C587}"/>
              </a:ext>
            </a:extLst>
          </p:cNvPr>
          <p:cNvPicPr>
            <a:picLocks noChangeAspect="1"/>
          </p:cNvPicPr>
          <p:nvPr/>
        </p:nvPicPr>
        <p:blipFill>
          <a:blip r:embed="rId4"/>
          <a:stretch>
            <a:fillRect/>
          </a:stretch>
        </p:blipFill>
        <p:spPr>
          <a:xfrm>
            <a:off x="6000508" y="5999624"/>
            <a:ext cx="6194831" cy="884089"/>
          </a:xfrm>
          <a:prstGeom prst="rect">
            <a:avLst/>
          </a:prstGeom>
        </p:spPr>
      </p:pic>
    </p:spTree>
    <p:extLst>
      <p:ext uri="{BB962C8B-B14F-4D97-AF65-F5344CB8AC3E}">
        <p14:creationId xmlns:p14="http://schemas.microsoft.com/office/powerpoint/2010/main" val="1770525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6ED76AE4-9188-0E9A-85E1-CF8B152B6D3C}"/>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Health Hazards</a:t>
            </a:r>
          </a:p>
        </p:txBody>
      </p:sp>
      <p:sp>
        <p:nvSpPr>
          <p:cNvPr id="104" name="Google Shape;104;p2"/>
          <p:cNvSpPr txBox="1"/>
          <p:nvPr/>
        </p:nvSpPr>
        <p:spPr>
          <a:xfrm>
            <a:off x="5719156" y="956451"/>
            <a:ext cx="6274351" cy="3139281"/>
          </a:xfrm>
          <a:prstGeom prst="rect">
            <a:avLst/>
          </a:prstGeom>
          <a:noFill/>
          <a:ln>
            <a:noFill/>
          </a:ln>
        </p:spPr>
        <p:txBody>
          <a:bodyPr spcFirstLastPara="1" wrap="square" lIns="91425" tIns="45700" rIns="91425" bIns="45700" anchor="t" anchorCtr="0">
            <a:spAutoFit/>
          </a:bodyPr>
          <a:lstStyle/>
          <a:p>
            <a:r>
              <a:rPr lang="en-US" sz="1800" dirty="0">
                <a:solidFill>
                  <a:schemeClr val="dk1"/>
                </a:solidFill>
                <a:latin typeface="+mn-lt"/>
                <a:ea typeface="Calibri"/>
                <a:cs typeface="Calibri"/>
                <a:sym typeface="Calibri"/>
              </a:rPr>
              <a:t>Oatey PVC cement has the following hazardous chemicals:</a:t>
            </a:r>
          </a:p>
          <a:p>
            <a:endParaRPr lang="en-US" sz="1800" dirty="0">
              <a:solidFill>
                <a:schemeClr val="dk1"/>
              </a:solidFill>
              <a:latin typeface="+mn-lt"/>
              <a:ea typeface="Calibri"/>
              <a:cs typeface="Calibri"/>
              <a:sym typeface="Calibri"/>
            </a:endParaRPr>
          </a:p>
          <a:p>
            <a:pPr marL="285750" indent="-285750">
              <a:buFont typeface="Arial" panose="020B0604020202020204" pitchFamily="34" charset="0"/>
              <a:buChar char="•"/>
            </a:pPr>
            <a:r>
              <a:rPr lang="en-US" sz="1800" dirty="0">
                <a:solidFill>
                  <a:schemeClr val="dk1"/>
                </a:solidFill>
                <a:latin typeface="+mn-lt"/>
                <a:ea typeface="Calibri"/>
                <a:cs typeface="Calibri"/>
                <a:sym typeface="Calibri"/>
              </a:rPr>
              <a:t>Tetrahydrofuran</a:t>
            </a:r>
          </a:p>
          <a:p>
            <a:pPr marL="285750" indent="-285750">
              <a:buFont typeface="Arial" panose="020B0604020202020204" pitchFamily="34" charset="0"/>
              <a:buChar char="•"/>
            </a:pPr>
            <a:r>
              <a:rPr lang="en-US" sz="1800" dirty="0">
                <a:solidFill>
                  <a:schemeClr val="dk1"/>
                </a:solidFill>
                <a:latin typeface="+mn-lt"/>
                <a:ea typeface="Calibri"/>
                <a:cs typeface="Calibri"/>
                <a:sym typeface="Calibri"/>
              </a:rPr>
              <a:t>Methyl ethyl ketone</a:t>
            </a:r>
          </a:p>
          <a:p>
            <a:pPr marL="285750" indent="-285750">
              <a:buFont typeface="Arial" panose="020B0604020202020204" pitchFamily="34" charset="0"/>
              <a:buChar char="•"/>
            </a:pPr>
            <a:r>
              <a:rPr lang="en-US" sz="1800" dirty="0">
                <a:solidFill>
                  <a:schemeClr val="dk1"/>
                </a:solidFill>
                <a:latin typeface="+mn-lt"/>
                <a:ea typeface="Calibri"/>
                <a:cs typeface="Calibri"/>
                <a:sym typeface="Calibri"/>
              </a:rPr>
              <a:t>Cyclohexanone</a:t>
            </a:r>
          </a:p>
          <a:p>
            <a:pPr marL="285750" indent="-285750">
              <a:buFont typeface="Arial" panose="020B0604020202020204" pitchFamily="34" charset="0"/>
              <a:buChar char="•"/>
            </a:pPr>
            <a:r>
              <a:rPr lang="en-US" sz="1800" dirty="0">
                <a:solidFill>
                  <a:schemeClr val="dk1"/>
                </a:solidFill>
                <a:latin typeface="+mn-lt"/>
                <a:ea typeface="Calibri"/>
                <a:cs typeface="Calibri"/>
                <a:sym typeface="Calibri"/>
              </a:rPr>
              <a:t>Acetone</a:t>
            </a:r>
          </a:p>
          <a:p>
            <a:pPr marL="285750" indent="-285750">
              <a:buFont typeface="Arial" panose="020B0604020202020204" pitchFamily="34" charset="0"/>
              <a:buChar char="•"/>
            </a:pPr>
            <a:r>
              <a:rPr lang="en-US" sz="1800" dirty="0">
                <a:solidFill>
                  <a:schemeClr val="dk1"/>
                </a:solidFill>
                <a:latin typeface="+mn-lt"/>
                <a:ea typeface="Calibri"/>
                <a:cs typeface="Calibri"/>
                <a:sym typeface="Calibri"/>
              </a:rPr>
              <a:t>PVC (Chloroethylene, polymer)</a:t>
            </a:r>
          </a:p>
          <a:p>
            <a:endParaRPr lang="en-US" sz="1800" dirty="0">
              <a:solidFill>
                <a:schemeClr val="dk1"/>
              </a:solidFill>
              <a:latin typeface="+mn-lt"/>
              <a:ea typeface="Calibri"/>
              <a:cs typeface="Calibri"/>
              <a:sym typeface="Calibri"/>
            </a:endParaRPr>
          </a:p>
          <a:p>
            <a:r>
              <a:rPr lang="en-US" sz="1800" dirty="0">
                <a:solidFill>
                  <a:schemeClr val="dk1"/>
                </a:solidFill>
                <a:latin typeface="+mn-lt"/>
                <a:ea typeface="Calibri"/>
                <a:cs typeface="Calibri"/>
                <a:sym typeface="Calibri"/>
              </a:rPr>
              <a:t>Manufacturers and importers must consider the full range of available scientific literature and other evidence about the potential health hazards when classifying these chemicals.</a:t>
            </a:r>
            <a:endParaRPr sz="1800" b="0" i="0" u="none" strike="noStrike" cap="none" dirty="0">
              <a:solidFill>
                <a:schemeClr val="dk1"/>
              </a:solidFill>
              <a:latin typeface="+mn-lt"/>
              <a:ea typeface="Calibri"/>
              <a:cs typeface="Calibri"/>
              <a:sym typeface="Calibri"/>
            </a:endParaRPr>
          </a:p>
        </p:txBody>
      </p:sp>
      <p:pic>
        <p:nvPicPr>
          <p:cNvPr id="3" name="Picture 2">
            <a:extLst>
              <a:ext uri="{FF2B5EF4-FFF2-40B4-BE49-F238E27FC236}">
                <a16:creationId xmlns:a16="http://schemas.microsoft.com/office/drawing/2014/main" id="{506201A6-6F2B-4347-A7D3-C2BBE95DBFF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1745"/>
            <a:ext cx="5416503" cy="5818276"/>
          </a:xfrm>
          <a:prstGeom prst="rect">
            <a:avLst/>
          </a:prstGeom>
        </p:spPr>
      </p:pic>
      <p:sp>
        <p:nvSpPr>
          <p:cNvPr id="7" name="Google Shape;102;p2">
            <a:extLst>
              <a:ext uri="{FF2B5EF4-FFF2-40B4-BE49-F238E27FC236}">
                <a16:creationId xmlns:a16="http://schemas.microsoft.com/office/drawing/2014/main" id="{12B18E09-7DCF-4185-A217-50832E253333}"/>
              </a:ext>
            </a:extLst>
          </p:cNvPr>
          <p:cNvSpPr txBox="1"/>
          <p:nvPr/>
        </p:nvSpPr>
        <p:spPr>
          <a:xfrm>
            <a:off x="0" y="5987109"/>
            <a:ext cx="670559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c</a:t>
            </a:r>
            <a:r>
              <a:rPr lang="en-US" sz="2000" b="1" i="1" u="none" strike="noStrike" cap="none" dirty="0">
                <a:solidFill>
                  <a:schemeClr val="lt1"/>
                </a:solidFill>
                <a:latin typeface="Verdana"/>
                <a:ea typeface="Verdana"/>
                <a:cs typeface="Verdana"/>
                <a:sym typeface="Verdana"/>
              </a:rPr>
              <a:t>lassifying and categorizing chemicals</a:t>
            </a:r>
            <a:endParaRPr sz="1400" b="0" i="0" u="none" strike="noStrike" cap="none" dirty="0">
              <a:solidFill>
                <a:srgbClr val="000000"/>
              </a:solidFill>
              <a:latin typeface="Arial"/>
              <a:ea typeface="Arial"/>
              <a:cs typeface="Arial"/>
              <a:sym typeface="Arial"/>
            </a:endParaRPr>
          </a:p>
        </p:txBody>
      </p:sp>
      <p:pic>
        <p:nvPicPr>
          <p:cNvPr id="10" name="Picture 9" descr="Module 2">
            <a:extLst>
              <a:ext uri="{FF2B5EF4-FFF2-40B4-BE49-F238E27FC236}">
                <a16:creationId xmlns:a16="http://schemas.microsoft.com/office/drawing/2014/main" id="{8A446329-34C6-4266-A607-333A7858C587}"/>
              </a:ext>
            </a:extLst>
          </p:cNvPr>
          <p:cNvPicPr>
            <a:picLocks noChangeAspect="1"/>
          </p:cNvPicPr>
          <p:nvPr/>
        </p:nvPicPr>
        <p:blipFill>
          <a:blip r:embed="rId4"/>
          <a:stretch>
            <a:fillRect/>
          </a:stretch>
        </p:blipFill>
        <p:spPr>
          <a:xfrm>
            <a:off x="6000508" y="5999624"/>
            <a:ext cx="6194831" cy="884089"/>
          </a:xfrm>
          <a:prstGeom prst="rect">
            <a:avLst/>
          </a:prstGeom>
        </p:spPr>
      </p:pic>
    </p:spTree>
    <p:extLst>
      <p:ext uri="{BB962C8B-B14F-4D97-AF65-F5344CB8AC3E}">
        <p14:creationId xmlns:p14="http://schemas.microsoft.com/office/powerpoint/2010/main" val="1258050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9B84FCA9-5B2B-683F-33CE-1159BF6C67FF}"/>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Health Hazards</a:t>
            </a:r>
          </a:p>
        </p:txBody>
      </p:sp>
      <p:sp>
        <p:nvSpPr>
          <p:cNvPr id="104" name="Google Shape;104;p2"/>
          <p:cNvSpPr txBox="1"/>
          <p:nvPr/>
        </p:nvSpPr>
        <p:spPr>
          <a:xfrm>
            <a:off x="5719156" y="833621"/>
            <a:ext cx="6274351" cy="5170606"/>
          </a:xfrm>
          <a:prstGeom prst="rect">
            <a:avLst/>
          </a:prstGeom>
          <a:noFill/>
          <a:ln>
            <a:noFill/>
          </a:ln>
        </p:spPr>
        <p:txBody>
          <a:bodyPr spcFirstLastPara="1" wrap="square" lIns="91425" tIns="45700" rIns="91425" bIns="45700" anchor="t" anchorCtr="0">
            <a:spAutoFit/>
          </a:bodyPr>
          <a:lstStyle/>
          <a:p>
            <a:r>
              <a:rPr lang="en-US" sz="1800" dirty="0">
                <a:solidFill>
                  <a:schemeClr val="dk1"/>
                </a:solidFill>
                <a:latin typeface="+mn-lt"/>
                <a:ea typeface="Calibri"/>
                <a:cs typeface="Calibri"/>
                <a:sym typeface="Calibri"/>
              </a:rPr>
              <a:t>After identifying the hazardous chemicals in Oatey PVC cement, the manufacturer or importer classifies the health effects by using Appendix A of the Hazard Communication Rule.  </a:t>
            </a:r>
          </a:p>
          <a:p>
            <a:endParaRPr lang="en-US" sz="1050" dirty="0">
              <a:solidFill>
                <a:schemeClr val="dk1"/>
              </a:solidFill>
              <a:latin typeface="+mn-lt"/>
              <a:ea typeface="Calibri"/>
              <a:cs typeface="Calibri"/>
              <a:sym typeface="Calibri"/>
            </a:endParaRPr>
          </a:p>
          <a:p>
            <a:r>
              <a:rPr lang="en-US" sz="1800" dirty="0">
                <a:solidFill>
                  <a:schemeClr val="dk1"/>
                </a:solidFill>
                <a:latin typeface="+mn-lt"/>
                <a:ea typeface="Calibri"/>
                <a:cs typeface="Calibri"/>
                <a:sym typeface="Calibri"/>
              </a:rPr>
              <a:t>These are the classified health hazards for </a:t>
            </a:r>
            <a:r>
              <a:rPr lang="en-US" sz="1800" dirty="0" err="1">
                <a:solidFill>
                  <a:schemeClr val="dk1"/>
                </a:solidFill>
                <a:latin typeface="+mn-lt"/>
                <a:ea typeface="Calibri"/>
                <a:cs typeface="Calibri"/>
                <a:sym typeface="Calibri"/>
              </a:rPr>
              <a:t>Oatey</a:t>
            </a:r>
            <a:r>
              <a:rPr lang="en-US" sz="1800" dirty="0">
                <a:solidFill>
                  <a:schemeClr val="dk1"/>
                </a:solidFill>
                <a:latin typeface="+mn-lt"/>
                <a:ea typeface="Calibri"/>
                <a:cs typeface="Calibri"/>
                <a:sym typeface="Calibri"/>
              </a:rPr>
              <a:t> PVC cement:</a:t>
            </a:r>
          </a:p>
          <a:p>
            <a:pPr marL="285750" indent="-285750">
              <a:buFont typeface="Arial" panose="020B0604020202020204" pitchFamily="34" charset="0"/>
              <a:buChar char="•"/>
            </a:pPr>
            <a:r>
              <a:rPr lang="en-US" sz="1800" dirty="0">
                <a:solidFill>
                  <a:schemeClr val="dk1"/>
                </a:solidFill>
                <a:latin typeface="+mn-lt"/>
                <a:ea typeface="Calibri"/>
                <a:cs typeface="Calibri"/>
                <a:sym typeface="Calibri"/>
              </a:rPr>
              <a:t>Acute Toxicity Oral</a:t>
            </a:r>
          </a:p>
          <a:p>
            <a:pPr marL="285750" indent="-285750">
              <a:buFont typeface="Arial" panose="020B0604020202020204" pitchFamily="34" charset="0"/>
              <a:buChar char="•"/>
            </a:pPr>
            <a:r>
              <a:rPr lang="en-US" sz="1800" dirty="0">
                <a:solidFill>
                  <a:schemeClr val="dk1"/>
                </a:solidFill>
                <a:latin typeface="+mn-lt"/>
                <a:ea typeface="Calibri"/>
                <a:cs typeface="Calibri"/>
                <a:sym typeface="Calibri"/>
              </a:rPr>
              <a:t>Acute Toxicity Dermal</a:t>
            </a:r>
          </a:p>
          <a:p>
            <a:pPr marL="285750" indent="-285750">
              <a:buFont typeface="Arial" panose="020B0604020202020204" pitchFamily="34" charset="0"/>
              <a:buChar char="•"/>
            </a:pPr>
            <a:r>
              <a:rPr lang="en-US" sz="1800" dirty="0">
                <a:solidFill>
                  <a:schemeClr val="dk1"/>
                </a:solidFill>
                <a:latin typeface="+mn-lt"/>
                <a:ea typeface="Calibri"/>
                <a:cs typeface="Calibri"/>
                <a:sym typeface="Calibri"/>
              </a:rPr>
              <a:t>Acute Toxicity Inhalation</a:t>
            </a:r>
          </a:p>
          <a:p>
            <a:pPr marL="285750" indent="-285750">
              <a:buFont typeface="Arial" panose="020B0604020202020204" pitchFamily="34" charset="0"/>
              <a:buChar char="•"/>
            </a:pPr>
            <a:r>
              <a:rPr lang="en-US" sz="1800" dirty="0">
                <a:solidFill>
                  <a:schemeClr val="dk1"/>
                </a:solidFill>
                <a:latin typeface="+mn-lt"/>
                <a:ea typeface="Calibri"/>
                <a:cs typeface="Calibri"/>
                <a:sym typeface="Calibri"/>
              </a:rPr>
              <a:t>Eye Damage / Irritation</a:t>
            </a:r>
          </a:p>
          <a:p>
            <a:pPr marL="285750" indent="-285750">
              <a:buFont typeface="Arial" panose="020B0604020202020204" pitchFamily="34" charset="0"/>
              <a:buChar char="•"/>
            </a:pPr>
            <a:r>
              <a:rPr lang="en-US" sz="1800" dirty="0">
                <a:solidFill>
                  <a:schemeClr val="dk1"/>
                </a:solidFill>
                <a:latin typeface="+mn-lt"/>
                <a:ea typeface="Calibri"/>
                <a:cs typeface="Calibri"/>
                <a:sym typeface="Calibri"/>
              </a:rPr>
              <a:t>Carcinogenicity</a:t>
            </a:r>
          </a:p>
          <a:p>
            <a:pPr marL="285750" indent="-285750">
              <a:buFont typeface="Arial" panose="020B0604020202020204" pitchFamily="34" charset="0"/>
              <a:buChar char="•"/>
            </a:pPr>
            <a:r>
              <a:rPr lang="en-US" sz="1800" dirty="0">
                <a:solidFill>
                  <a:schemeClr val="dk1"/>
                </a:solidFill>
                <a:latin typeface="+mn-lt"/>
                <a:ea typeface="Calibri"/>
                <a:cs typeface="Calibri"/>
                <a:sym typeface="Calibri"/>
              </a:rPr>
              <a:t>Specific Target Organ Toxicity Single Exposure</a:t>
            </a:r>
          </a:p>
          <a:p>
            <a:endParaRPr lang="en-US" sz="1050" dirty="0">
              <a:solidFill>
                <a:schemeClr val="dk1"/>
              </a:solidFill>
              <a:latin typeface="+mn-lt"/>
              <a:ea typeface="Calibri"/>
              <a:cs typeface="Calibri"/>
              <a:sym typeface="Calibri"/>
            </a:endParaRPr>
          </a:p>
          <a:p>
            <a:r>
              <a:rPr lang="en-US" sz="1800" dirty="0">
                <a:solidFill>
                  <a:schemeClr val="dk1"/>
                </a:solidFill>
                <a:latin typeface="+mn-lt"/>
                <a:ea typeface="Calibri"/>
                <a:cs typeface="Calibri"/>
                <a:sym typeface="Calibri"/>
              </a:rPr>
              <a:t>You can see that this product may be toxic through the mouth, skin, and nose.  It could also harm the eyes and specific organs.</a:t>
            </a:r>
          </a:p>
          <a:p>
            <a:endParaRPr lang="en-US" sz="1050" dirty="0">
              <a:solidFill>
                <a:schemeClr val="dk1"/>
              </a:solidFill>
              <a:latin typeface="+mn-lt"/>
              <a:ea typeface="Calibri"/>
              <a:cs typeface="Calibri"/>
              <a:sym typeface="Calibri"/>
            </a:endParaRPr>
          </a:p>
          <a:p>
            <a:r>
              <a:rPr lang="en-US" sz="1800" dirty="0">
                <a:solidFill>
                  <a:schemeClr val="dk1"/>
                </a:solidFill>
                <a:latin typeface="+mn-lt"/>
                <a:ea typeface="Calibri"/>
                <a:cs typeface="Calibri"/>
                <a:sym typeface="Calibri"/>
              </a:rPr>
              <a:t>Also, notice that cancer may be an issue.</a:t>
            </a:r>
            <a:endParaRPr sz="1800" b="0" i="0" u="none" strike="noStrike" cap="none" dirty="0">
              <a:solidFill>
                <a:schemeClr val="dk1"/>
              </a:solidFill>
              <a:latin typeface="+mn-lt"/>
              <a:ea typeface="Calibri"/>
              <a:cs typeface="Calibri"/>
              <a:sym typeface="Calibri"/>
            </a:endParaRPr>
          </a:p>
        </p:txBody>
      </p:sp>
      <p:pic>
        <p:nvPicPr>
          <p:cNvPr id="3" name="Picture 2">
            <a:extLst>
              <a:ext uri="{FF2B5EF4-FFF2-40B4-BE49-F238E27FC236}">
                <a16:creationId xmlns:a16="http://schemas.microsoft.com/office/drawing/2014/main" id="{506201A6-6F2B-4347-A7D3-C2BBE95DBFF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1745"/>
            <a:ext cx="5416503" cy="5818276"/>
          </a:xfrm>
          <a:prstGeom prst="rect">
            <a:avLst/>
          </a:prstGeom>
        </p:spPr>
      </p:pic>
      <p:sp>
        <p:nvSpPr>
          <p:cNvPr id="7" name="Google Shape;102;p2">
            <a:extLst>
              <a:ext uri="{FF2B5EF4-FFF2-40B4-BE49-F238E27FC236}">
                <a16:creationId xmlns:a16="http://schemas.microsoft.com/office/drawing/2014/main" id="{5E570514-164B-4E3A-96D2-34AE162FC3BD}"/>
              </a:ext>
            </a:extLst>
          </p:cNvPr>
          <p:cNvSpPr txBox="1"/>
          <p:nvPr/>
        </p:nvSpPr>
        <p:spPr>
          <a:xfrm>
            <a:off x="0" y="5987109"/>
            <a:ext cx="670559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c</a:t>
            </a:r>
            <a:r>
              <a:rPr lang="en-US" sz="2000" b="1" i="1" u="none" strike="noStrike" cap="none" dirty="0">
                <a:solidFill>
                  <a:schemeClr val="lt1"/>
                </a:solidFill>
                <a:latin typeface="Verdana"/>
                <a:ea typeface="Verdana"/>
                <a:cs typeface="Verdana"/>
                <a:sym typeface="Verdana"/>
              </a:rPr>
              <a:t>lassifying and categorizing chemicals</a:t>
            </a:r>
            <a:endParaRPr sz="1400" b="0" i="0" u="none" strike="noStrike" cap="none" dirty="0">
              <a:solidFill>
                <a:srgbClr val="000000"/>
              </a:solidFill>
              <a:latin typeface="Arial"/>
              <a:ea typeface="Arial"/>
              <a:cs typeface="Arial"/>
              <a:sym typeface="Arial"/>
            </a:endParaRPr>
          </a:p>
        </p:txBody>
      </p:sp>
      <p:pic>
        <p:nvPicPr>
          <p:cNvPr id="10" name="Picture 9" descr="Module 2">
            <a:extLst>
              <a:ext uri="{FF2B5EF4-FFF2-40B4-BE49-F238E27FC236}">
                <a16:creationId xmlns:a16="http://schemas.microsoft.com/office/drawing/2014/main" id="{8A446329-34C6-4266-A607-333A7858C587}"/>
              </a:ext>
            </a:extLst>
          </p:cNvPr>
          <p:cNvPicPr>
            <a:picLocks noChangeAspect="1"/>
          </p:cNvPicPr>
          <p:nvPr/>
        </p:nvPicPr>
        <p:blipFill>
          <a:blip r:embed="rId4"/>
          <a:stretch>
            <a:fillRect/>
          </a:stretch>
        </p:blipFill>
        <p:spPr>
          <a:xfrm>
            <a:off x="6000508" y="5999624"/>
            <a:ext cx="6194831" cy="884089"/>
          </a:xfrm>
          <a:prstGeom prst="rect">
            <a:avLst/>
          </a:prstGeom>
        </p:spPr>
      </p:pic>
    </p:spTree>
    <p:extLst>
      <p:ext uri="{BB962C8B-B14F-4D97-AF65-F5344CB8AC3E}">
        <p14:creationId xmlns:p14="http://schemas.microsoft.com/office/powerpoint/2010/main" val="3966196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1">
            <a:extLst>
              <a:ext uri="{FF2B5EF4-FFF2-40B4-BE49-F238E27FC236}">
                <a16:creationId xmlns:a16="http://schemas.microsoft.com/office/drawing/2014/main" id="{97AB0B47-824D-1D10-2142-BD43ED6A9A83}"/>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Health Hazards</a:t>
            </a:r>
          </a:p>
        </p:txBody>
      </p:sp>
      <p:sp>
        <p:nvSpPr>
          <p:cNvPr id="104" name="Google Shape;104;p2"/>
          <p:cNvSpPr txBox="1"/>
          <p:nvPr/>
        </p:nvSpPr>
        <p:spPr>
          <a:xfrm>
            <a:off x="5719156" y="765380"/>
            <a:ext cx="6274351" cy="1477287"/>
          </a:xfrm>
          <a:prstGeom prst="rect">
            <a:avLst/>
          </a:prstGeom>
          <a:noFill/>
          <a:ln>
            <a:noFill/>
          </a:ln>
        </p:spPr>
        <p:txBody>
          <a:bodyPr spcFirstLastPara="1" wrap="square" lIns="91425" tIns="45700" rIns="91425" bIns="45700" anchor="t" anchorCtr="0">
            <a:spAutoFit/>
          </a:bodyPr>
          <a:lstStyle/>
          <a:p>
            <a:r>
              <a:rPr lang="en-US" sz="1800" dirty="0">
                <a:solidFill>
                  <a:schemeClr val="dk1"/>
                </a:solidFill>
                <a:latin typeface="+mn-lt"/>
                <a:ea typeface="Calibri"/>
                <a:cs typeface="Calibri"/>
                <a:sym typeface="Calibri"/>
              </a:rPr>
              <a:t>After the chemical has been classified, the manufacturer categorizes the hazards. Categorization identifies the degree, or severity, of hazard.</a:t>
            </a:r>
          </a:p>
          <a:p>
            <a:endParaRPr lang="en-US" sz="1800" dirty="0">
              <a:solidFill>
                <a:schemeClr val="dk1"/>
              </a:solidFill>
              <a:latin typeface="+mn-lt"/>
              <a:ea typeface="Calibri"/>
              <a:cs typeface="Calibri"/>
              <a:sym typeface="Calibri"/>
            </a:endParaRPr>
          </a:p>
          <a:p>
            <a:r>
              <a:rPr lang="en-US" sz="1800" dirty="0">
                <a:solidFill>
                  <a:schemeClr val="dk1"/>
                </a:solidFill>
                <a:latin typeface="+mn-lt"/>
                <a:ea typeface="Calibri"/>
                <a:cs typeface="Calibri"/>
                <a:sym typeface="Calibri"/>
              </a:rPr>
              <a:t>Here are the classes and categories of </a:t>
            </a:r>
            <a:r>
              <a:rPr lang="en-US" sz="1800" dirty="0" err="1">
                <a:solidFill>
                  <a:schemeClr val="dk1"/>
                </a:solidFill>
                <a:latin typeface="+mn-lt"/>
                <a:ea typeface="Calibri"/>
                <a:cs typeface="Calibri"/>
                <a:sym typeface="Calibri"/>
              </a:rPr>
              <a:t>Oatey</a:t>
            </a:r>
            <a:r>
              <a:rPr lang="en-US" sz="1800" dirty="0">
                <a:solidFill>
                  <a:schemeClr val="dk1"/>
                </a:solidFill>
                <a:latin typeface="+mn-lt"/>
                <a:ea typeface="Calibri"/>
                <a:cs typeface="Calibri"/>
                <a:sym typeface="Calibri"/>
              </a:rPr>
              <a:t> PVC cement:</a:t>
            </a:r>
            <a:endParaRPr sz="1800" b="0" i="0" u="none" strike="noStrike" cap="none" dirty="0">
              <a:solidFill>
                <a:schemeClr val="dk1"/>
              </a:solidFill>
              <a:latin typeface="+mn-lt"/>
              <a:ea typeface="Calibri"/>
              <a:cs typeface="Calibri"/>
              <a:sym typeface="Calibri"/>
            </a:endParaRPr>
          </a:p>
        </p:txBody>
      </p:sp>
      <p:pic>
        <p:nvPicPr>
          <p:cNvPr id="3" name="Picture 2">
            <a:extLst>
              <a:ext uri="{FF2B5EF4-FFF2-40B4-BE49-F238E27FC236}">
                <a16:creationId xmlns:a16="http://schemas.microsoft.com/office/drawing/2014/main" id="{506201A6-6F2B-4347-A7D3-C2BBE95DBFF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1745"/>
            <a:ext cx="5416503" cy="5818276"/>
          </a:xfrm>
          <a:prstGeom prst="rect">
            <a:avLst/>
          </a:prstGeom>
        </p:spPr>
      </p:pic>
      <p:graphicFrame>
        <p:nvGraphicFramePr>
          <p:cNvPr id="2" name="Table 1">
            <a:extLst>
              <a:ext uri="{FF2B5EF4-FFF2-40B4-BE49-F238E27FC236}">
                <a16:creationId xmlns:a16="http://schemas.microsoft.com/office/drawing/2014/main" id="{2CD93DB4-EEA4-4EC9-89EE-A6C8FF1FBD02}"/>
              </a:ext>
            </a:extLst>
          </p:cNvPr>
          <p:cNvGraphicFramePr>
            <a:graphicFrameLocks noGrp="1"/>
          </p:cNvGraphicFramePr>
          <p:nvPr>
            <p:extLst>
              <p:ext uri="{D42A27DB-BD31-4B8C-83A1-F6EECF244321}">
                <p14:modId xmlns:p14="http://schemas.microsoft.com/office/powerpoint/2010/main" val="469227540"/>
              </p:ext>
            </p:extLst>
          </p:nvPr>
        </p:nvGraphicFramePr>
        <p:xfrm>
          <a:off x="5996255" y="2325543"/>
          <a:ext cx="5544589" cy="3469920"/>
        </p:xfrm>
        <a:graphic>
          <a:graphicData uri="http://schemas.openxmlformats.org/drawingml/2006/table">
            <a:tbl>
              <a:tblPr firstRow="1" bandRow="1">
                <a:tableStyleId>{5C22544A-7EE6-4342-B048-85BDC9FD1C3A}</a:tableStyleId>
              </a:tblPr>
              <a:tblGrid>
                <a:gridCol w="3729644">
                  <a:extLst>
                    <a:ext uri="{9D8B030D-6E8A-4147-A177-3AD203B41FA5}">
                      <a16:colId xmlns:a16="http://schemas.microsoft.com/office/drawing/2014/main" val="3217855282"/>
                    </a:ext>
                  </a:extLst>
                </a:gridCol>
                <a:gridCol w="1814945">
                  <a:extLst>
                    <a:ext uri="{9D8B030D-6E8A-4147-A177-3AD203B41FA5}">
                      <a16:colId xmlns:a16="http://schemas.microsoft.com/office/drawing/2014/main" val="3446010871"/>
                    </a:ext>
                  </a:extLst>
                </a:gridCol>
              </a:tblGrid>
              <a:tr h="418639">
                <a:tc>
                  <a:txBody>
                    <a:bodyPr/>
                    <a:lstStyle/>
                    <a:p>
                      <a:r>
                        <a:rPr lang="en-US" sz="2300" dirty="0"/>
                        <a:t>Class</a:t>
                      </a:r>
                    </a:p>
                  </a:txBody>
                  <a:tcPr/>
                </a:tc>
                <a:tc>
                  <a:txBody>
                    <a:bodyPr/>
                    <a:lstStyle/>
                    <a:p>
                      <a:pPr algn="ctr"/>
                      <a:r>
                        <a:rPr lang="en-US" sz="2300" dirty="0"/>
                        <a:t>Category</a:t>
                      </a:r>
                    </a:p>
                  </a:txBody>
                  <a:tcPr/>
                </a:tc>
                <a:extLst>
                  <a:ext uri="{0D108BD9-81ED-4DB2-BD59-A6C34878D82A}">
                    <a16:rowId xmlns:a16="http://schemas.microsoft.com/office/drawing/2014/main" val="4086280430"/>
                  </a:ext>
                </a:extLst>
              </a:tr>
              <a:tr h="447312">
                <a:tc>
                  <a:txBody>
                    <a:bodyPr/>
                    <a:lstStyle/>
                    <a:p>
                      <a:r>
                        <a:rPr lang="en-US" sz="2000" dirty="0"/>
                        <a:t>Acute Toxicity Oral</a:t>
                      </a:r>
                    </a:p>
                  </a:txBody>
                  <a:tcPr anchor="ctr"/>
                </a:tc>
                <a:tc>
                  <a:txBody>
                    <a:bodyPr/>
                    <a:lstStyle/>
                    <a:p>
                      <a:pPr algn="ctr"/>
                      <a:r>
                        <a:rPr lang="en-US" sz="2000" dirty="0"/>
                        <a:t>4</a:t>
                      </a:r>
                    </a:p>
                  </a:txBody>
                  <a:tcPr anchor="ctr"/>
                </a:tc>
                <a:extLst>
                  <a:ext uri="{0D108BD9-81ED-4DB2-BD59-A6C34878D82A}">
                    <a16:rowId xmlns:a16="http://schemas.microsoft.com/office/drawing/2014/main" val="2193677701"/>
                  </a:ext>
                </a:extLst>
              </a:tr>
              <a:tr h="447312">
                <a:tc>
                  <a:txBody>
                    <a:bodyPr/>
                    <a:lstStyle/>
                    <a:p>
                      <a:r>
                        <a:rPr lang="en-US" sz="2000" dirty="0"/>
                        <a:t>Acute Toxicity Dermal</a:t>
                      </a:r>
                    </a:p>
                  </a:txBody>
                  <a:tcPr anchor="ctr"/>
                </a:tc>
                <a:tc>
                  <a:txBody>
                    <a:bodyPr/>
                    <a:lstStyle/>
                    <a:p>
                      <a:pPr algn="ctr"/>
                      <a:r>
                        <a:rPr lang="en-US" sz="2000" dirty="0"/>
                        <a:t>4</a:t>
                      </a:r>
                    </a:p>
                  </a:txBody>
                  <a:tcPr anchor="ctr"/>
                </a:tc>
                <a:extLst>
                  <a:ext uri="{0D108BD9-81ED-4DB2-BD59-A6C34878D82A}">
                    <a16:rowId xmlns:a16="http://schemas.microsoft.com/office/drawing/2014/main" val="3707500675"/>
                  </a:ext>
                </a:extLst>
              </a:tr>
              <a:tr h="447312">
                <a:tc>
                  <a:txBody>
                    <a:bodyPr/>
                    <a:lstStyle/>
                    <a:p>
                      <a:r>
                        <a:rPr lang="en-US" sz="2000" dirty="0"/>
                        <a:t>Acute Toxicity Inhalation</a:t>
                      </a:r>
                    </a:p>
                  </a:txBody>
                  <a:tcPr anchor="ctr"/>
                </a:tc>
                <a:tc>
                  <a:txBody>
                    <a:bodyPr/>
                    <a:lstStyle/>
                    <a:p>
                      <a:pPr algn="ctr"/>
                      <a:r>
                        <a:rPr lang="en-US" sz="2000" dirty="0"/>
                        <a:t>4</a:t>
                      </a:r>
                    </a:p>
                  </a:txBody>
                  <a:tcPr anchor="ctr"/>
                </a:tc>
                <a:extLst>
                  <a:ext uri="{0D108BD9-81ED-4DB2-BD59-A6C34878D82A}">
                    <a16:rowId xmlns:a16="http://schemas.microsoft.com/office/drawing/2014/main" val="4237448472"/>
                  </a:ext>
                </a:extLst>
              </a:tr>
              <a:tr h="447312">
                <a:tc>
                  <a:txBody>
                    <a:bodyPr/>
                    <a:lstStyle/>
                    <a:p>
                      <a:r>
                        <a:rPr lang="en-US" sz="2000" dirty="0"/>
                        <a:t>Eye Damage / Irritation</a:t>
                      </a:r>
                    </a:p>
                  </a:txBody>
                  <a:tcPr anchor="ctr"/>
                </a:tc>
                <a:tc>
                  <a:txBody>
                    <a:bodyPr/>
                    <a:lstStyle/>
                    <a:p>
                      <a:pPr algn="ctr"/>
                      <a:r>
                        <a:rPr lang="en-US" sz="2000" dirty="0"/>
                        <a:t>2A</a:t>
                      </a:r>
                    </a:p>
                  </a:txBody>
                  <a:tcPr anchor="ctr"/>
                </a:tc>
                <a:extLst>
                  <a:ext uri="{0D108BD9-81ED-4DB2-BD59-A6C34878D82A}">
                    <a16:rowId xmlns:a16="http://schemas.microsoft.com/office/drawing/2014/main" val="2530958493"/>
                  </a:ext>
                </a:extLst>
              </a:tr>
              <a:tr h="447312">
                <a:tc>
                  <a:txBody>
                    <a:bodyPr/>
                    <a:lstStyle/>
                    <a:p>
                      <a:r>
                        <a:rPr lang="en-US" sz="2000" dirty="0"/>
                        <a:t>Carcinogenicity</a:t>
                      </a:r>
                    </a:p>
                  </a:txBody>
                  <a:tcPr anchor="ctr"/>
                </a:tc>
                <a:tc>
                  <a:txBody>
                    <a:bodyPr/>
                    <a:lstStyle/>
                    <a:p>
                      <a:pPr algn="ctr"/>
                      <a:r>
                        <a:rPr lang="en-US" sz="2000" dirty="0"/>
                        <a:t>2</a:t>
                      </a:r>
                    </a:p>
                  </a:txBody>
                  <a:tcPr anchor="ctr"/>
                </a:tc>
                <a:extLst>
                  <a:ext uri="{0D108BD9-81ED-4DB2-BD59-A6C34878D82A}">
                    <a16:rowId xmlns:a16="http://schemas.microsoft.com/office/drawing/2014/main" val="1604437660"/>
                  </a:ext>
                </a:extLst>
              </a:tr>
              <a:tr h="791400">
                <a:tc>
                  <a:txBody>
                    <a:bodyPr/>
                    <a:lstStyle/>
                    <a:p>
                      <a:r>
                        <a:rPr lang="en-US" sz="2000" dirty="0"/>
                        <a:t>Specific Target Organ Toxicity Single Exposure</a:t>
                      </a:r>
                    </a:p>
                  </a:txBody>
                  <a:tcPr anchor="ctr"/>
                </a:tc>
                <a:tc>
                  <a:txBody>
                    <a:bodyPr/>
                    <a:lstStyle/>
                    <a:p>
                      <a:pPr algn="ctr"/>
                      <a:r>
                        <a:rPr lang="en-US" sz="2000" dirty="0"/>
                        <a:t>3</a:t>
                      </a:r>
                    </a:p>
                  </a:txBody>
                  <a:tcPr anchor="ctr"/>
                </a:tc>
                <a:extLst>
                  <a:ext uri="{0D108BD9-81ED-4DB2-BD59-A6C34878D82A}">
                    <a16:rowId xmlns:a16="http://schemas.microsoft.com/office/drawing/2014/main" val="3275272041"/>
                  </a:ext>
                </a:extLst>
              </a:tr>
            </a:tbl>
          </a:graphicData>
        </a:graphic>
      </p:graphicFrame>
      <p:sp>
        <p:nvSpPr>
          <p:cNvPr id="9" name="Google Shape;102;p2">
            <a:extLst>
              <a:ext uri="{FF2B5EF4-FFF2-40B4-BE49-F238E27FC236}">
                <a16:creationId xmlns:a16="http://schemas.microsoft.com/office/drawing/2014/main" id="{29B0FFCD-E0D6-4210-B8DF-A964E645B8BC}"/>
              </a:ext>
            </a:extLst>
          </p:cNvPr>
          <p:cNvSpPr txBox="1"/>
          <p:nvPr/>
        </p:nvSpPr>
        <p:spPr>
          <a:xfrm>
            <a:off x="0" y="5987109"/>
            <a:ext cx="670559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c</a:t>
            </a:r>
            <a:r>
              <a:rPr lang="en-US" sz="2000" b="1" i="1" u="none" strike="noStrike" cap="none" dirty="0">
                <a:solidFill>
                  <a:schemeClr val="lt1"/>
                </a:solidFill>
                <a:latin typeface="Verdana"/>
                <a:ea typeface="Verdana"/>
                <a:cs typeface="Verdana"/>
                <a:sym typeface="Verdana"/>
              </a:rPr>
              <a:t>lassifying and categorizing chemicals</a:t>
            </a:r>
            <a:endParaRPr sz="1400" b="0" i="0" u="none" strike="noStrike" cap="none" dirty="0">
              <a:solidFill>
                <a:srgbClr val="000000"/>
              </a:solidFill>
              <a:latin typeface="Arial"/>
              <a:ea typeface="Arial"/>
              <a:cs typeface="Arial"/>
              <a:sym typeface="Arial"/>
            </a:endParaRPr>
          </a:p>
        </p:txBody>
      </p:sp>
      <p:pic>
        <p:nvPicPr>
          <p:cNvPr id="10" name="Picture 9" descr="Module 2">
            <a:extLst>
              <a:ext uri="{FF2B5EF4-FFF2-40B4-BE49-F238E27FC236}">
                <a16:creationId xmlns:a16="http://schemas.microsoft.com/office/drawing/2014/main" id="{8A446329-34C6-4266-A607-333A7858C587}"/>
              </a:ext>
            </a:extLst>
          </p:cNvPr>
          <p:cNvPicPr>
            <a:picLocks noChangeAspect="1"/>
          </p:cNvPicPr>
          <p:nvPr/>
        </p:nvPicPr>
        <p:blipFill>
          <a:blip r:embed="rId4"/>
          <a:stretch>
            <a:fillRect/>
          </a:stretch>
        </p:blipFill>
        <p:spPr>
          <a:xfrm>
            <a:off x="6000508" y="5999624"/>
            <a:ext cx="6194831" cy="884089"/>
          </a:xfrm>
          <a:prstGeom prst="rect">
            <a:avLst/>
          </a:prstGeom>
        </p:spPr>
      </p:pic>
    </p:spTree>
    <p:extLst>
      <p:ext uri="{BB962C8B-B14F-4D97-AF65-F5344CB8AC3E}">
        <p14:creationId xmlns:p14="http://schemas.microsoft.com/office/powerpoint/2010/main" val="515705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D552969B-11F3-141D-9EC4-53E5A7936874}"/>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Health Hazards</a:t>
            </a:r>
          </a:p>
        </p:txBody>
      </p:sp>
      <p:sp>
        <p:nvSpPr>
          <p:cNvPr id="104" name="Google Shape;104;p2"/>
          <p:cNvSpPr txBox="1"/>
          <p:nvPr/>
        </p:nvSpPr>
        <p:spPr>
          <a:xfrm>
            <a:off x="5719156" y="792676"/>
            <a:ext cx="6274351" cy="1477287"/>
          </a:xfrm>
          <a:prstGeom prst="rect">
            <a:avLst/>
          </a:prstGeom>
          <a:noFill/>
          <a:ln>
            <a:noFill/>
          </a:ln>
        </p:spPr>
        <p:txBody>
          <a:bodyPr spcFirstLastPara="1" wrap="square" lIns="91425" tIns="45700" rIns="91425" bIns="45700" anchor="t" anchorCtr="0">
            <a:spAutoFit/>
          </a:bodyPr>
          <a:lstStyle/>
          <a:p>
            <a:r>
              <a:rPr lang="en-US" sz="1800" dirty="0">
                <a:solidFill>
                  <a:schemeClr val="dk1"/>
                </a:solidFill>
                <a:latin typeface="+mn-lt"/>
                <a:ea typeface="Calibri"/>
                <a:cs typeface="Calibri"/>
                <a:sym typeface="Calibri"/>
              </a:rPr>
              <a:t>The GHS categories are 1 (highest) to 4 (lowest).</a:t>
            </a:r>
          </a:p>
          <a:p>
            <a:endParaRPr lang="en-US" sz="1800" dirty="0">
              <a:solidFill>
                <a:schemeClr val="dk1"/>
              </a:solidFill>
              <a:latin typeface="+mn-lt"/>
              <a:ea typeface="Calibri"/>
              <a:cs typeface="Calibri"/>
              <a:sym typeface="Calibri"/>
            </a:endParaRPr>
          </a:p>
          <a:p>
            <a:r>
              <a:rPr lang="en-US" sz="1800" dirty="0">
                <a:solidFill>
                  <a:schemeClr val="dk1"/>
                </a:solidFill>
                <a:latin typeface="+mn-lt"/>
                <a:ea typeface="Calibri"/>
                <a:cs typeface="Calibri"/>
                <a:sym typeface="Calibri"/>
              </a:rPr>
              <a:t>The step of categorizing is important because it also determines which pictogram(s) and signal word (Danger or Warning) will be on the label and safety data sheet.</a:t>
            </a:r>
            <a:endParaRPr sz="1800" b="0" i="0" u="none" strike="noStrike" cap="none" dirty="0">
              <a:solidFill>
                <a:schemeClr val="dk1"/>
              </a:solidFill>
              <a:latin typeface="+mn-lt"/>
              <a:ea typeface="Calibri"/>
              <a:cs typeface="Calibri"/>
              <a:sym typeface="Calibri"/>
            </a:endParaRPr>
          </a:p>
        </p:txBody>
      </p:sp>
      <p:pic>
        <p:nvPicPr>
          <p:cNvPr id="4" name="Picture 3">
            <a:extLst>
              <a:ext uri="{FF2B5EF4-FFF2-40B4-BE49-F238E27FC236}">
                <a16:creationId xmlns:a16="http://schemas.microsoft.com/office/drawing/2014/main" id="{3001E279-9AC0-41C4-A9C5-3BB623BA58C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39" y="0"/>
            <a:ext cx="5511808" cy="5920651"/>
          </a:xfrm>
          <a:prstGeom prst="rect">
            <a:avLst/>
          </a:prstGeom>
        </p:spPr>
      </p:pic>
      <p:pic>
        <p:nvPicPr>
          <p:cNvPr id="5" name="Picture 4">
            <a:extLst>
              <a:ext uri="{FF2B5EF4-FFF2-40B4-BE49-F238E27FC236}">
                <a16:creationId xmlns:a16="http://schemas.microsoft.com/office/drawing/2014/main" id="{DEAE179F-A99C-4662-B1BE-830765FF40B3}"/>
              </a:ext>
            </a:extLst>
          </p:cNvPr>
          <p:cNvPicPr>
            <a:picLocks noChangeAspect="1"/>
          </p:cNvPicPr>
          <p:nvPr/>
        </p:nvPicPr>
        <p:blipFill rotWithShape="1">
          <a:blip r:embed="rId4"/>
          <a:srcRect t="23382" b="24058"/>
          <a:stretch/>
        </p:blipFill>
        <p:spPr>
          <a:xfrm>
            <a:off x="5723218" y="2338723"/>
            <a:ext cx="6274351" cy="3542442"/>
          </a:xfrm>
          <a:prstGeom prst="rect">
            <a:avLst/>
          </a:prstGeom>
        </p:spPr>
      </p:pic>
      <p:sp>
        <p:nvSpPr>
          <p:cNvPr id="9" name="Google Shape;102;p2">
            <a:extLst>
              <a:ext uri="{FF2B5EF4-FFF2-40B4-BE49-F238E27FC236}">
                <a16:creationId xmlns:a16="http://schemas.microsoft.com/office/drawing/2014/main" id="{252443E1-09F0-4D14-804D-585539542D61}"/>
              </a:ext>
            </a:extLst>
          </p:cNvPr>
          <p:cNvSpPr txBox="1"/>
          <p:nvPr/>
        </p:nvSpPr>
        <p:spPr>
          <a:xfrm>
            <a:off x="0" y="5987109"/>
            <a:ext cx="670559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c</a:t>
            </a:r>
            <a:r>
              <a:rPr lang="en-US" sz="2000" b="1" i="1" u="none" strike="noStrike" cap="none" dirty="0">
                <a:solidFill>
                  <a:schemeClr val="lt1"/>
                </a:solidFill>
                <a:latin typeface="Verdana"/>
                <a:ea typeface="Verdana"/>
                <a:cs typeface="Verdana"/>
                <a:sym typeface="Verdana"/>
              </a:rPr>
              <a:t>lassifying and categorizing chemicals</a:t>
            </a:r>
            <a:endParaRPr sz="1400" b="0" i="0" u="none" strike="noStrike" cap="none" dirty="0">
              <a:solidFill>
                <a:srgbClr val="000000"/>
              </a:solidFill>
              <a:latin typeface="Arial"/>
              <a:ea typeface="Arial"/>
              <a:cs typeface="Arial"/>
              <a:sym typeface="Arial"/>
            </a:endParaRPr>
          </a:p>
        </p:txBody>
      </p:sp>
      <p:pic>
        <p:nvPicPr>
          <p:cNvPr id="10" name="Picture 9" descr="Module 2">
            <a:extLst>
              <a:ext uri="{FF2B5EF4-FFF2-40B4-BE49-F238E27FC236}">
                <a16:creationId xmlns:a16="http://schemas.microsoft.com/office/drawing/2014/main" id="{8A446329-34C6-4266-A607-333A7858C587}"/>
              </a:ext>
            </a:extLst>
          </p:cNvPr>
          <p:cNvPicPr>
            <a:picLocks noChangeAspect="1"/>
          </p:cNvPicPr>
          <p:nvPr/>
        </p:nvPicPr>
        <p:blipFill>
          <a:blip r:embed="rId5"/>
          <a:stretch>
            <a:fillRect/>
          </a:stretch>
        </p:blipFill>
        <p:spPr>
          <a:xfrm>
            <a:off x="6000508" y="5999624"/>
            <a:ext cx="6194831" cy="884089"/>
          </a:xfrm>
          <a:prstGeom prst="rect">
            <a:avLst/>
          </a:prstGeom>
        </p:spPr>
      </p:pic>
    </p:spTree>
    <p:extLst>
      <p:ext uri="{BB962C8B-B14F-4D97-AF65-F5344CB8AC3E}">
        <p14:creationId xmlns:p14="http://schemas.microsoft.com/office/powerpoint/2010/main" val="2139444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0FC7BF6-302F-2AD0-78F4-C5AA552E2B15}"/>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Physical Hazards</a:t>
            </a:r>
          </a:p>
        </p:txBody>
      </p:sp>
      <p:sp>
        <p:nvSpPr>
          <p:cNvPr id="104" name="Google Shape;104;p2"/>
          <p:cNvSpPr txBox="1"/>
          <p:nvPr/>
        </p:nvSpPr>
        <p:spPr>
          <a:xfrm>
            <a:off x="5719156" y="901857"/>
            <a:ext cx="6274351" cy="4801274"/>
          </a:xfrm>
          <a:prstGeom prst="rect">
            <a:avLst/>
          </a:prstGeom>
          <a:noFill/>
          <a:ln>
            <a:noFill/>
          </a:ln>
        </p:spPr>
        <p:txBody>
          <a:bodyPr spcFirstLastPara="1" wrap="square" lIns="91425" tIns="45700" rIns="91425" bIns="45700" anchor="t" anchorCtr="0">
            <a:spAutoFit/>
          </a:bodyPr>
          <a:lstStyle/>
          <a:p>
            <a:r>
              <a:rPr lang="en-US" sz="1800" dirty="0">
                <a:solidFill>
                  <a:schemeClr val="dk1"/>
                </a:solidFill>
                <a:latin typeface="+mn-lt"/>
                <a:ea typeface="Calibri"/>
                <a:cs typeface="Calibri"/>
                <a:sym typeface="Calibri"/>
              </a:rPr>
              <a:t>Chemicals are physical hazards when they are classified as posing one of these hazardous effects:</a:t>
            </a:r>
          </a:p>
          <a:p>
            <a:endParaRPr lang="en-US" sz="1800" dirty="0">
              <a:solidFill>
                <a:schemeClr val="dk1"/>
              </a:solidFill>
              <a:latin typeface="+mn-lt"/>
              <a:ea typeface="Calibri"/>
              <a:cs typeface="Calibri"/>
              <a:sym typeface="Calibri"/>
            </a:endParaRPr>
          </a:p>
          <a:p>
            <a:pPr marL="285750" indent="-285750">
              <a:buFont typeface="Arial" panose="020B0604020202020204" pitchFamily="34" charset="0"/>
              <a:buChar char="•"/>
            </a:pPr>
            <a:r>
              <a:rPr lang="en-US" sz="1800" dirty="0">
                <a:solidFill>
                  <a:schemeClr val="dk1"/>
                </a:solidFill>
                <a:latin typeface="+mn-lt"/>
                <a:ea typeface="Calibri"/>
                <a:cs typeface="Calibri"/>
                <a:sym typeface="Calibri"/>
              </a:rPr>
              <a:t>Explosive</a:t>
            </a:r>
          </a:p>
          <a:p>
            <a:pPr marL="285750" indent="-285750">
              <a:buFont typeface="Arial" panose="020B0604020202020204" pitchFamily="34" charset="0"/>
              <a:buChar char="•"/>
            </a:pPr>
            <a:r>
              <a:rPr lang="en-US" sz="1800" dirty="0">
                <a:solidFill>
                  <a:schemeClr val="dk1"/>
                </a:solidFill>
                <a:latin typeface="+mn-lt"/>
                <a:ea typeface="Calibri"/>
                <a:cs typeface="Calibri"/>
                <a:sym typeface="Calibri"/>
              </a:rPr>
              <a:t>Flammable (aerosols, gases, liquids, solids)</a:t>
            </a:r>
          </a:p>
          <a:p>
            <a:pPr marL="285750" indent="-285750">
              <a:buFont typeface="Arial" panose="020B0604020202020204" pitchFamily="34" charset="0"/>
              <a:buChar char="•"/>
            </a:pPr>
            <a:r>
              <a:rPr lang="en-US" sz="1800" dirty="0">
                <a:solidFill>
                  <a:schemeClr val="dk1"/>
                </a:solidFill>
                <a:latin typeface="+mn-lt"/>
                <a:ea typeface="Calibri"/>
                <a:cs typeface="Calibri"/>
                <a:sym typeface="Calibri"/>
              </a:rPr>
              <a:t>Pressurized gases</a:t>
            </a:r>
          </a:p>
          <a:p>
            <a:pPr marL="285750" indent="-285750">
              <a:buFont typeface="Arial" panose="020B0604020202020204" pitchFamily="34" charset="0"/>
              <a:buChar char="•"/>
            </a:pPr>
            <a:r>
              <a:rPr lang="en-US" sz="1800" dirty="0">
                <a:solidFill>
                  <a:schemeClr val="dk1"/>
                </a:solidFill>
                <a:latin typeface="+mn-lt"/>
                <a:ea typeface="Calibri"/>
                <a:cs typeface="Calibri"/>
                <a:sym typeface="Calibri"/>
              </a:rPr>
              <a:t>Organic peroxides</a:t>
            </a:r>
          </a:p>
          <a:p>
            <a:pPr marL="285750" indent="-285750">
              <a:buFont typeface="Arial" panose="020B0604020202020204" pitchFamily="34" charset="0"/>
              <a:buChar char="•"/>
            </a:pPr>
            <a:r>
              <a:rPr lang="en-US" sz="1800" dirty="0" err="1">
                <a:solidFill>
                  <a:schemeClr val="dk1"/>
                </a:solidFill>
                <a:latin typeface="+mn-lt"/>
                <a:ea typeface="Calibri"/>
                <a:cs typeface="Calibri"/>
                <a:sym typeface="Calibri"/>
              </a:rPr>
              <a:t>Oxiders</a:t>
            </a:r>
            <a:r>
              <a:rPr lang="en-US" sz="1800" dirty="0">
                <a:solidFill>
                  <a:schemeClr val="dk1"/>
                </a:solidFill>
                <a:latin typeface="+mn-lt"/>
                <a:ea typeface="Calibri"/>
                <a:cs typeface="Calibri"/>
                <a:sym typeface="Calibri"/>
              </a:rPr>
              <a:t> (gases, liquids, solids)</a:t>
            </a:r>
          </a:p>
          <a:p>
            <a:pPr marL="285750" indent="-285750">
              <a:buFont typeface="Arial" panose="020B0604020202020204" pitchFamily="34" charset="0"/>
              <a:buChar char="•"/>
            </a:pPr>
            <a:r>
              <a:rPr lang="en-US" sz="1800" dirty="0">
                <a:solidFill>
                  <a:schemeClr val="dk1"/>
                </a:solidFill>
                <a:latin typeface="+mn-lt"/>
                <a:ea typeface="Calibri"/>
                <a:cs typeface="Calibri"/>
                <a:sym typeface="Calibri"/>
              </a:rPr>
              <a:t>Pyrophoric (liquids, solids)</a:t>
            </a:r>
          </a:p>
          <a:p>
            <a:pPr marL="285750" indent="-285750">
              <a:buFont typeface="Arial" panose="020B0604020202020204" pitchFamily="34" charset="0"/>
              <a:buChar char="•"/>
            </a:pPr>
            <a:r>
              <a:rPr lang="en-US" sz="1800" dirty="0">
                <a:solidFill>
                  <a:schemeClr val="dk1"/>
                </a:solidFill>
                <a:latin typeface="+mn-lt"/>
                <a:ea typeface="Calibri"/>
                <a:cs typeface="Calibri"/>
                <a:sym typeface="Calibri"/>
              </a:rPr>
              <a:t>Self-heating substances</a:t>
            </a:r>
          </a:p>
          <a:p>
            <a:pPr marL="285750" indent="-285750">
              <a:buFont typeface="Arial" panose="020B0604020202020204" pitchFamily="34" charset="0"/>
              <a:buChar char="•"/>
            </a:pPr>
            <a:r>
              <a:rPr lang="en-US" sz="1800" dirty="0">
                <a:solidFill>
                  <a:schemeClr val="dk1"/>
                </a:solidFill>
                <a:latin typeface="+mn-lt"/>
                <a:ea typeface="Calibri"/>
                <a:cs typeface="Calibri"/>
                <a:sym typeface="Calibri"/>
              </a:rPr>
              <a:t>Self-reactive substances</a:t>
            </a:r>
          </a:p>
          <a:p>
            <a:pPr marL="285750" indent="-285750">
              <a:buFont typeface="Arial" panose="020B0604020202020204" pitchFamily="34" charset="0"/>
              <a:buChar char="•"/>
            </a:pPr>
            <a:r>
              <a:rPr lang="en-US" sz="1800" dirty="0">
                <a:solidFill>
                  <a:schemeClr val="dk1"/>
                </a:solidFill>
                <a:latin typeface="+mn-lt"/>
                <a:ea typeface="Calibri"/>
                <a:cs typeface="Calibri"/>
                <a:sym typeface="Calibri"/>
              </a:rPr>
              <a:t>Substances that emit flammable gases in contact with water</a:t>
            </a:r>
          </a:p>
          <a:p>
            <a:pPr marL="285750" indent="-285750">
              <a:buFont typeface="Arial" panose="020B0604020202020204" pitchFamily="34" charset="0"/>
              <a:buChar char="•"/>
            </a:pPr>
            <a:r>
              <a:rPr lang="en-US" sz="1800" dirty="0">
                <a:solidFill>
                  <a:schemeClr val="dk1"/>
                </a:solidFill>
                <a:latin typeface="+mn-lt"/>
                <a:ea typeface="Calibri"/>
                <a:cs typeface="Calibri"/>
                <a:sym typeface="Calibri"/>
              </a:rPr>
              <a:t>Corrosive to metals</a:t>
            </a:r>
          </a:p>
          <a:p>
            <a:endParaRPr lang="en-US" sz="1800" dirty="0">
              <a:solidFill>
                <a:schemeClr val="dk1"/>
              </a:solidFill>
              <a:latin typeface="+mn-lt"/>
              <a:ea typeface="Calibri"/>
              <a:cs typeface="Calibri"/>
              <a:sym typeface="Calibri"/>
            </a:endParaRPr>
          </a:p>
          <a:p>
            <a:r>
              <a:rPr lang="en-US" sz="1800" dirty="0">
                <a:solidFill>
                  <a:schemeClr val="dk1"/>
                </a:solidFill>
                <a:latin typeface="+mn-lt"/>
                <a:ea typeface="Calibri"/>
                <a:cs typeface="Calibri"/>
                <a:sym typeface="Calibri"/>
              </a:rPr>
              <a:t>Injuries from physical hazards include chemical burns, thermal (heat) burns, and bodily injuries from explosions.</a:t>
            </a:r>
            <a:endParaRPr sz="1800" b="0" i="0" u="none" strike="noStrike" cap="none" dirty="0">
              <a:solidFill>
                <a:schemeClr val="dk1"/>
              </a:solidFill>
              <a:latin typeface="+mn-lt"/>
              <a:ea typeface="Calibri"/>
              <a:cs typeface="Calibri"/>
              <a:sym typeface="Calibri"/>
            </a:endParaRPr>
          </a:p>
        </p:txBody>
      </p:sp>
      <p:pic>
        <p:nvPicPr>
          <p:cNvPr id="4" name="Picture 3">
            <a:extLst>
              <a:ext uri="{FF2B5EF4-FFF2-40B4-BE49-F238E27FC236}">
                <a16:creationId xmlns:a16="http://schemas.microsoft.com/office/drawing/2014/main" id="{4A92E9AA-11B3-4FA6-850F-228F0DE7552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511808" cy="5920651"/>
          </a:xfrm>
          <a:prstGeom prst="rect">
            <a:avLst/>
          </a:prstGeom>
        </p:spPr>
      </p:pic>
      <p:sp>
        <p:nvSpPr>
          <p:cNvPr id="7" name="Google Shape;102;p2">
            <a:extLst>
              <a:ext uri="{FF2B5EF4-FFF2-40B4-BE49-F238E27FC236}">
                <a16:creationId xmlns:a16="http://schemas.microsoft.com/office/drawing/2014/main" id="{99E14B63-02DF-4A72-9061-F14736895E3B}"/>
              </a:ext>
            </a:extLst>
          </p:cNvPr>
          <p:cNvSpPr txBox="1"/>
          <p:nvPr/>
        </p:nvSpPr>
        <p:spPr>
          <a:xfrm>
            <a:off x="0" y="5987109"/>
            <a:ext cx="670559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c</a:t>
            </a:r>
            <a:r>
              <a:rPr lang="en-US" sz="2000" b="1" i="1" u="none" strike="noStrike" cap="none" dirty="0">
                <a:solidFill>
                  <a:schemeClr val="lt1"/>
                </a:solidFill>
                <a:latin typeface="Verdana"/>
                <a:ea typeface="Verdana"/>
                <a:cs typeface="Verdana"/>
                <a:sym typeface="Verdana"/>
              </a:rPr>
              <a:t>lassifying and categorizing chemicals</a:t>
            </a:r>
            <a:endParaRPr sz="1400" b="0" i="0" u="none" strike="noStrike" cap="none" dirty="0">
              <a:solidFill>
                <a:srgbClr val="000000"/>
              </a:solidFill>
              <a:latin typeface="Arial"/>
              <a:ea typeface="Arial"/>
              <a:cs typeface="Arial"/>
              <a:sym typeface="Arial"/>
            </a:endParaRPr>
          </a:p>
        </p:txBody>
      </p:sp>
      <p:pic>
        <p:nvPicPr>
          <p:cNvPr id="10" name="Picture 9" descr="Module 2">
            <a:extLst>
              <a:ext uri="{FF2B5EF4-FFF2-40B4-BE49-F238E27FC236}">
                <a16:creationId xmlns:a16="http://schemas.microsoft.com/office/drawing/2014/main" id="{8A446329-34C6-4266-A607-333A7858C587}"/>
              </a:ext>
            </a:extLst>
          </p:cNvPr>
          <p:cNvPicPr>
            <a:picLocks noChangeAspect="1"/>
          </p:cNvPicPr>
          <p:nvPr/>
        </p:nvPicPr>
        <p:blipFill>
          <a:blip r:embed="rId4"/>
          <a:stretch>
            <a:fillRect/>
          </a:stretch>
        </p:blipFill>
        <p:spPr>
          <a:xfrm>
            <a:off x="6000508" y="5999624"/>
            <a:ext cx="6194831" cy="884089"/>
          </a:xfrm>
          <a:prstGeom prst="rect">
            <a:avLst/>
          </a:prstGeom>
        </p:spPr>
      </p:pic>
    </p:spTree>
    <p:extLst>
      <p:ext uri="{BB962C8B-B14F-4D97-AF65-F5344CB8AC3E}">
        <p14:creationId xmlns:p14="http://schemas.microsoft.com/office/powerpoint/2010/main" val="9948970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47CFA648-CE78-37CB-CCA0-41F3494264CC}"/>
              </a:ext>
            </a:extLst>
          </p:cNvPr>
          <p:cNvSpPr txBox="1">
            <a:spLocks noGrp="1"/>
          </p:cNvSpPr>
          <p:nvPr>
            <p:ph type="title" idx="4294967295"/>
          </p:nvPr>
        </p:nvSpPr>
        <p:spPr>
          <a:xfrm>
            <a:off x="5719155" y="146761"/>
            <a:ext cx="6274351" cy="76874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Physical Hazards</a:t>
            </a:r>
          </a:p>
        </p:txBody>
      </p:sp>
      <p:sp>
        <p:nvSpPr>
          <p:cNvPr id="104" name="Google Shape;104;p2"/>
          <p:cNvSpPr txBox="1"/>
          <p:nvPr/>
        </p:nvSpPr>
        <p:spPr>
          <a:xfrm>
            <a:off x="5719156" y="915505"/>
            <a:ext cx="6274351" cy="3416279"/>
          </a:xfrm>
          <a:prstGeom prst="rect">
            <a:avLst/>
          </a:prstGeom>
          <a:noFill/>
          <a:ln>
            <a:noFill/>
          </a:ln>
        </p:spPr>
        <p:txBody>
          <a:bodyPr spcFirstLastPara="1" wrap="square" lIns="91425" tIns="45700" rIns="91425" bIns="45700" anchor="t" anchorCtr="0">
            <a:spAutoFit/>
          </a:bodyPr>
          <a:lstStyle/>
          <a:p>
            <a:r>
              <a:rPr lang="en-US" sz="1800" dirty="0">
                <a:solidFill>
                  <a:schemeClr val="dk1"/>
                </a:solidFill>
                <a:latin typeface="+mn-lt"/>
                <a:ea typeface="Calibri"/>
                <a:cs typeface="Calibri"/>
                <a:sym typeface="Calibri"/>
              </a:rPr>
              <a:t>Here again are the hazardous chemicals in Oatey PVC cement:</a:t>
            </a:r>
          </a:p>
          <a:p>
            <a:endParaRPr lang="en-US" sz="1800" dirty="0">
              <a:solidFill>
                <a:schemeClr val="dk1"/>
              </a:solidFill>
              <a:latin typeface="+mn-lt"/>
              <a:ea typeface="Calibri"/>
              <a:cs typeface="Calibri"/>
              <a:sym typeface="Calibri"/>
            </a:endParaRPr>
          </a:p>
          <a:p>
            <a:pPr marL="285750" indent="-285750">
              <a:buFont typeface="Arial" panose="020B0604020202020204" pitchFamily="34" charset="0"/>
              <a:buChar char="•"/>
            </a:pPr>
            <a:r>
              <a:rPr lang="en-US" sz="1800" dirty="0">
                <a:solidFill>
                  <a:schemeClr val="dk1"/>
                </a:solidFill>
                <a:latin typeface="+mn-lt"/>
                <a:ea typeface="Calibri"/>
                <a:cs typeface="Calibri"/>
                <a:sym typeface="Calibri"/>
              </a:rPr>
              <a:t>Tetrahydrofuran</a:t>
            </a:r>
          </a:p>
          <a:p>
            <a:pPr marL="285750" indent="-285750">
              <a:buFont typeface="Arial" panose="020B0604020202020204" pitchFamily="34" charset="0"/>
              <a:buChar char="•"/>
            </a:pPr>
            <a:r>
              <a:rPr lang="en-US" sz="1800" dirty="0">
                <a:solidFill>
                  <a:schemeClr val="dk1"/>
                </a:solidFill>
                <a:latin typeface="+mn-lt"/>
                <a:ea typeface="Calibri"/>
                <a:cs typeface="Calibri"/>
                <a:sym typeface="Calibri"/>
              </a:rPr>
              <a:t>Methyl ethyl ketone</a:t>
            </a:r>
          </a:p>
          <a:p>
            <a:pPr marL="285750" indent="-285750">
              <a:buFont typeface="Arial" panose="020B0604020202020204" pitchFamily="34" charset="0"/>
              <a:buChar char="•"/>
            </a:pPr>
            <a:r>
              <a:rPr lang="en-US" sz="1800" dirty="0">
                <a:solidFill>
                  <a:schemeClr val="dk1"/>
                </a:solidFill>
                <a:latin typeface="+mn-lt"/>
                <a:ea typeface="Calibri"/>
                <a:cs typeface="Calibri"/>
                <a:sym typeface="Calibri"/>
              </a:rPr>
              <a:t>Cyclohexanone</a:t>
            </a:r>
          </a:p>
          <a:p>
            <a:pPr marL="285750" indent="-285750">
              <a:buFont typeface="Arial" panose="020B0604020202020204" pitchFamily="34" charset="0"/>
              <a:buChar char="•"/>
            </a:pPr>
            <a:r>
              <a:rPr lang="en-US" sz="1800" dirty="0">
                <a:solidFill>
                  <a:schemeClr val="dk1"/>
                </a:solidFill>
                <a:latin typeface="+mn-lt"/>
                <a:ea typeface="Calibri"/>
                <a:cs typeface="Calibri"/>
                <a:sym typeface="Calibri"/>
              </a:rPr>
              <a:t>Acetone</a:t>
            </a:r>
          </a:p>
          <a:p>
            <a:pPr marL="285750" indent="-285750">
              <a:buFont typeface="Arial" panose="020B0604020202020204" pitchFamily="34" charset="0"/>
              <a:buChar char="•"/>
            </a:pPr>
            <a:r>
              <a:rPr lang="en-US" sz="1800" dirty="0">
                <a:solidFill>
                  <a:schemeClr val="dk1"/>
                </a:solidFill>
                <a:latin typeface="+mn-lt"/>
                <a:ea typeface="Calibri"/>
                <a:cs typeface="Calibri"/>
                <a:sym typeface="Calibri"/>
              </a:rPr>
              <a:t>PVC (Chloroethylene, polymer)</a:t>
            </a:r>
          </a:p>
          <a:p>
            <a:endParaRPr lang="en-US" sz="1800" dirty="0">
              <a:solidFill>
                <a:schemeClr val="dk1"/>
              </a:solidFill>
              <a:latin typeface="+mn-lt"/>
              <a:ea typeface="Calibri"/>
              <a:cs typeface="Calibri"/>
              <a:sym typeface="Calibri"/>
            </a:endParaRPr>
          </a:p>
          <a:p>
            <a:r>
              <a:rPr lang="en-US" sz="1800" dirty="0">
                <a:solidFill>
                  <a:schemeClr val="dk1"/>
                </a:solidFill>
                <a:latin typeface="+mn-lt"/>
                <a:ea typeface="Calibri"/>
                <a:cs typeface="Calibri"/>
                <a:sym typeface="Calibri"/>
              </a:rPr>
              <a:t>As with health hazards, the manufacturer or importer must consider the full range of available scientific literature and other evidence concerning the potential physical hazards.</a:t>
            </a:r>
            <a:endParaRPr sz="1800" b="0" i="0" u="none" strike="noStrike" cap="none" dirty="0">
              <a:solidFill>
                <a:schemeClr val="dk1"/>
              </a:solidFill>
              <a:latin typeface="+mn-lt"/>
              <a:ea typeface="Calibri"/>
              <a:cs typeface="Calibri"/>
              <a:sym typeface="Calibri"/>
            </a:endParaRPr>
          </a:p>
        </p:txBody>
      </p:sp>
      <p:pic>
        <p:nvPicPr>
          <p:cNvPr id="3" name="Picture 2">
            <a:extLst>
              <a:ext uri="{FF2B5EF4-FFF2-40B4-BE49-F238E27FC236}">
                <a16:creationId xmlns:a16="http://schemas.microsoft.com/office/drawing/2014/main" id="{506201A6-6F2B-4347-A7D3-C2BBE95DBFF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1745"/>
            <a:ext cx="5416503" cy="5818276"/>
          </a:xfrm>
          <a:prstGeom prst="rect">
            <a:avLst/>
          </a:prstGeom>
        </p:spPr>
      </p:pic>
      <p:sp>
        <p:nvSpPr>
          <p:cNvPr id="7" name="Google Shape;102;p2">
            <a:extLst>
              <a:ext uri="{FF2B5EF4-FFF2-40B4-BE49-F238E27FC236}">
                <a16:creationId xmlns:a16="http://schemas.microsoft.com/office/drawing/2014/main" id="{7A9C91C3-43CE-4921-96F0-DC26F7A372F4}"/>
              </a:ext>
            </a:extLst>
          </p:cNvPr>
          <p:cNvSpPr txBox="1"/>
          <p:nvPr/>
        </p:nvSpPr>
        <p:spPr>
          <a:xfrm>
            <a:off x="0" y="5987109"/>
            <a:ext cx="670559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c</a:t>
            </a:r>
            <a:r>
              <a:rPr lang="en-US" sz="2000" b="1" i="1" u="none" strike="noStrike" cap="none" dirty="0">
                <a:solidFill>
                  <a:schemeClr val="lt1"/>
                </a:solidFill>
                <a:latin typeface="Verdana"/>
                <a:ea typeface="Verdana"/>
                <a:cs typeface="Verdana"/>
                <a:sym typeface="Verdana"/>
              </a:rPr>
              <a:t>lassifying and categorizing chemicals</a:t>
            </a:r>
            <a:endParaRPr sz="1400" b="0" i="0" u="none" strike="noStrike" cap="none" dirty="0">
              <a:solidFill>
                <a:srgbClr val="000000"/>
              </a:solidFill>
              <a:latin typeface="Arial"/>
              <a:ea typeface="Arial"/>
              <a:cs typeface="Arial"/>
              <a:sym typeface="Arial"/>
            </a:endParaRPr>
          </a:p>
        </p:txBody>
      </p:sp>
      <p:pic>
        <p:nvPicPr>
          <p:cNvPr id="10" name="Picture 9" descr="Module 2">
            <a:extLst>
              <a:ext uri="{FF2B5EF4-FFF2-40B4-BE49-F238E27FC236}">
                <a16:creationId xmlns:a16="http://schemas.microsoft.com/office/drawing/2014/main" id="{8A446329-34C6-4266-A607-333A7858C587}"/>
              </a:ext>
            </a:extLst>
          </p:cNvPr>
          <p:cNvPicPr>
            <a:picLocks noChangeAspect="1"/>
          </p:cNvPicPr>
          <p:nvPr/>
        </p:nvPicPr>
        <p:blipFill>
          <a:blip r:embed="rId4"/>
          <a:stretch>
            <a:fillRect/>
          </a:stretch>
        </p:blipFill>
        <p:spPr>
          <a:xfrm>
            <a:off x="6000508" y="5999624"/>
            <a:ext cx="6194831" cy="884089"/>
          </a:xfrm>
          <a:prstGeom prst="rect">
            <a:avLst/>
          </a:prstGeom>
        </p:spPr>
      </p:pic>
    </p:spTree>
    <p:extLst>
      <p:ext uri="{BB962C8B-B14F-4D97-AF65-F5344CB8AC3E}">
        <p14:creationId xmlns:p14="http://schemas.microsoft.com/office/powerpoint/2010/main" val="755757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668B2DEE-5849-A2B7-EC27-3CDDCF3A5A56}"/>
              </a:ext>
            </a:extLst>
          </p:cNvPr>
          <p:cNvSpPr txBox="1">
            <a:spLocks noGrp="1"/>
          </p:cNvSpPr>
          <p:nvPr>
            <p:ph type="title" idx="4294967295"/>
          </p:nvPr>
        </p:nvSpPr>
        <p:spPr>
          <a:xfrm>
            <a:off x="5719156" y="97615"/>
            <a:ext cx="6274351" cy="112248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Hazard Communication (</a:t>
            </a:r>
            <a:r>
              <a:rPr kumimoji="0" lang="en-US" sz="3200" b="0" i="0" u="none" strike="noStrike" kern="0" cap="none" spc="0" normalizeH="0" baseline="0" noProof="0" dirty="0" err="1">
                <a:ln>
                  <a:noFill/>
                </a:ln>
                <a:solidFill>
                  <a:schemeClr val="dk1"/>
                </a:solidFill>
                <a:effectLst/>
                <a:uLnTx/>
                <a:uFillTx/>
                <a:latin typeface="+mj-lt"/>
                <a:ea typeface="Calibri"/>
                <a:cs typeface="Calibri"/>
                <a:sym typeface="Calibri"/>
              </a:rPr>
              <a:t>HazCom</a:t>
            </a: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 Introduction</a:t>
            </a:r>
          </a:p>
        </p:txBody>
      </p:sp>
      <p:sp>
        <p:nvSpPr>
          <p:cNvPr id="104" name="Google Shape;104;p2"/>
          <p:cNvSpPr txBox="1"/>
          <p:nvPr/>
        </p:nvSpPr>
        <p:spPr>
          <a:xfrm>
            <a:off x="5719156" y="1287338"/>
            <a:ext cx="6274351" cy="2585283"/>
          </a:xfrm>
          <a:prstGeom prst="rect">
            <a:avLst/>
          </a:prstGeom>
          <a:noFill/>
          <a:ln>
            <a:noFill/>
          </a:ln>
        </p:spPr>
        <p:txBody>
          <a:bodyPr spcFirstLastPara="1" wrap="square" lIns="91425" tIns="45700" rIns="91425" bIns="45700" anchor="t" anchorCtr="0">
            <a:spAutoFit/>
          </a:bodyPr>
          <a:lstStyle/>
          <a:p>
            <a:r>
              <a:rPr lang="en-US" sz="1800" dirty="0"/>
              <a:t>Chances are, no matter what industry you work in, hazardous chemicals are being used at your workplace.</a:t>
            </a:r>
          </a:p>
          <a:p>
            <a:endParaRPr lang="en-US" sz="1800" dirty="0"/>
          </a:p>
          <a:p>
            <a:r>
              <a:rPr lang="en-US" sz="1800" dirty="0"/>
              <a:t>Using hazardous chemicals without following a safety program can result in serious injuries to you and your coworkers. Nobody wants that!  </a:t>
            </a:r>
          </a:p>
          <a:p>
            <a:endParaRPr lang="en-US" sz="1800" dirty="0"/>
          </a:p>
          <a:p>
            <a:r>
              <a:rPr lang="en-US" sz="1800" dirty="0"/>
              <a:t>But what can we do to prevent people from getting injured or sick?</a:t>
            </a:r>
          </a:p>
        </p:txBody>
      </p:sp>
      <p:sp>
        <p:nvSpPr>
          <p:cNvPr id="102" name="Google Shape;102;p2"/>
          <p:cNvSpPr txBox="1"/>
          <p:nvPr/>
        </p:nvSpPr>
        <p:spPr>
          <a:xfrm>
            <a:off x="85400" y="5964835"/>
            <a:ext cx="603610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3" name="Picture 2">
            <a:extLst>
              <a:ext uri="{FF2B5EF4-FFF2-40B4-BE49-F238E27FC236}">
                <a16:creationId xmlns:a16="http://schemas.microsoft.com/office/drawing/2014/main" id="{0C182621-11A2-430F-AA23-F74C1AD4CF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094" y="0"/>
            <a:ext cx="5511809" cy="5920652"/>
          </a:xfrm>
          <a:prstGeom prst="rect">
            <a:avLst/>
          </a:prstGeom>
        </p:spPr>
      </p:pic>
    </p:spTree>
    <p:extLst>
      <p:ext uri="{BB962C8B-B14F-4D97-AF65-F5344CB8AC3E}">
        <p14:creationId xmlns:p14="http://schemas.microsoft.com/office/powerpoint/2010/main" val="40038913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E9AC128D-7918-1F1B-F166-FA28122B5576}"/>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Physical Hazards</a:t>
            </a:r>
          </a:p>
        </p:txBody>
      </p:sp>
      <p:sp>
        <p:nvSpPr>
          <p:cNvPr id="104" name="Google Shape;104;p2"/>
          <p:cNvSpPr txBox="1"/>
          <p:nvPr/>
        </p:nvSpPr>
        <p:spPr>
          <a:xfrm>
            <a:off x="5719156" y="997395"/>
            <a:ext cx="6274351" cy="3416279"/>
          </a:xfrm>
          <a:prstGeom prst="rect">
            <a:avLst/>
          </a:prstGeom>
          <a:noFill/>
          <a:ln>
            <a:noFill/>
          </a:ln>
        </p:spPr>
        <p:txBody>
          <a:bodyPr spcFirstLastPara="1" wrap="square" lIns="91425" tIns="45700" rIns="91425" bIns="45700" anchor="t" anchorCtr="0">
            <a:spAutoFit/>
          </a:bodyPr>
          <a:lstStyle/>
          <a:p>
            <a:r>
              <a:rPr lang="en-US" sz="1800" dirty="0">
                <a:solidFill>
                  <a:schemeClr val="dk1"/>
                </a:solidFill>
                <a:latin typeface="+mn-lt"/>
                <a:ea typeface="Calibri"/>
                <a:cs typeface="Calibri"/>
                <a:sym typeface="Calibri"/>
              </a:rPr>
              <a:t>After identifying the hazardous chemicals, the manufacturer or importer classifies the physical effects by using Appendix B of the Hazard Communication Rule. </a:t>
            </a:r>
          </a:p>
          <a:p>
            <a:endParaRPr lang="en-US" sz="1800" dirty="0">
              <a:solidFill>
                <a:schemeClr val="dk1"/>
              </a:solidFill>
              <a:latin typeface="+mn-lt"/>
              <a:ea typeface="Calibri"/>
              <a:cs typeface="Calibri"/>
              <a:sym typeface="Calibri"/>
            </a:endParaRPr>
          </a:p>
          <a:p>
            <a:r>
              <a:rPr lang="en-US" sz="1800" b="1" dirty="0">
                <a:solidFill>
                  <a:schemeClr val="dk1"/>
                </a:solidFill>
                <a:latin typeface="+mn-lt"/>
                <a:ea typeface="Calibri"/>
                <a:cs typeface="Calibri"/>
                <a:sym typeface="Calibri"/>
              </a:rPr>
              <a:t>Flammable Liquids </a:t>
            </a:r>
            <a:r>
              <a:rPr lang="en-US" sz="1800" dirty="0">
                <a:solidFill>
                  <a:schemeClr val="dk1"/>
                </a:solidFill>
                <a:latin typeface="+mn-lt"/>
                <a:ea typeface="Calibri"/>
                <a:cs typeface="Calibri"/>
                <a:sym typeface="Calibri"/>
              </a:rPr>
              <a:t>is the classified physical hazard for </a:t>
            </a:r>
            <a:r>
              <a:rPr lang="en-US" sz="1800" dirty="0" err="1">
                <a:solidFill>
                  <a:schemeClr val="dk1"/>
                </a:solidFill>
                <a:latin typeface="+mn-lt"/>
                <a:ea typeface="Calibri"/>
                <a:cs typeface="Calibri"/>
                <a:sym typeface="Calibri"/>
              </a:rPr>
              <a:t>Oatey</a:t>
            </a:r>
            <a:r>
              <a:rPr lang="en-US" sz="1800" dirty="0">
                <a:solidFill>
                  <a:schemeClr val="dk1"/>
                </a:solidFill>
                <a:latin typeface="+mn-lt"/>
                <a:ea typeface="Calibri"/>
                <a:cs typeface="Calibri"/>
                <a:sym typeface="Calibri"/>
              </a:rPr>
              <a:t> PVC cement:</a:t>
            </a:r>
          </a:p>
          <a:p>
            <a:endParaRPr lang="en-US" sz="1800" b="0" i="0" u="none" strike="noStrike" cap="none" dirty="0">
              <a:solidFill>
                <a:schemeClr val="dk1"/>
              </a:solidFill>
              <a:latin typeface="+mn-lt"/>
              <a:ea typeface="Calibri"/>
              <a:cs typeface="Calibri"/>
              <a:sym typeface="Calibri"/>
            </a:endParaRPr>
          </a:p>
          <a:p>
            <a:pPr marL="285750" indent="-285750">
              <a:buFont typeface="Arial" panose="020B0604020202020204" pitchFamily="34" charset="0"/>
              <a:buChar char="•"/>
            </a:pPr>
            <a:r>
              <a:rPr lang="en-US" sz="1800" dirty="0"/>
              <a:t>Flammable liquids are liquids that have a flash point at or below 93°C (199.4°F).</a:t>
            </a:r>
          </a:p>
          <a:p>
            <a:pPr marL="285750" indent="-285750">
              <a:buFont typeface="Arial" panose="020B0604020202020204" pitchFamily="34" charset="0"/>
              <a:buChar char="•"/>
            </a:pPr>
            <a:r>
              <a:rPr lang="en-US" sz="1800" dirty="0"/>
              <a:t>Flashpoint is the minimum temperature at which a liquid gives off vapor in sufficient concentration to form an ignitable mixture with air near the surface of the liquid.</a:t>
            </a:r>
            <a:endParaRPr sz="1800" b="0" i="0" u="none" strike="noStrike" cap="none" dirty="0">
              <a:solidFill>
                <a:schemeClr val="dk1"/>
              </a:solidFill>
              <a:latin typeface="+mn-lt"/>
              <a:ea typeface="Calibri"/>
              <a:cs typeface="Calibri"/>
              <a:sym typeface="Calibri"/>
            </a:endParaRPr>
          </a:p>
        </p:txBody>
      </p:sp>
      <p:pic>
        <p:nvPicPr>
          <p:cNvPr id="3" name="Picture 2">
            <a:extLst>
              <a:ext uri="{FF2B5EF4-FFF2-40B4-BE49-F238E27FC236}">
                <a16:creationId xmlns:a16="http://schemas.microsoft.com/office/drawing/2014/main" id="{506201A6-6F2B-4347-A7D3-C2BBE95DBFFC}"/>
              </a:ext>
            </a:extLst>
          </p:cNvPr>
          <p:cNvPicPr>
            <a:picLocks noChangeAspect="1"/>
          </p:cNvPicPr>
          <p:nvPr/>
        </p:nvPicPr>
        <p:blipFill>
          <a:blip r:embed="rId3"/>
          <a:stretch>
            <a:fillRect/>
          </a:stretch>
        </p:blipFill>
        <p:spPr>
          <a:xfrm>
            <a:off x="0" y="11745"/>
            <a:ext cx="5416503" cy="5818276"/>
          </a:xfrm>
          <a:prstGeom prst="rect">
            <a:avLst/>
          </a:prstGeom>
        </p:spPr>
      </p:pic>
      <p:sp>
        <p:nvSpPr>
          <p:cNvPr id="7" name="Google Shape;102;p2">
            <a:extLst>
              <a:ext uri="{FF2B5EF4-FFF2-40B4-BE49-F238E27FC236}">
                <a16:creationId xmlns:a16="http://schemas.microsoft.com/office/drawing/2014/main" id="{50E063CA-23E5-4F73-9762-9E3210EB10AC}"/>
              </a:ext>
            </a:extLst>
          </p:cNvPr>
          <p:cNvSpPr txBox="1"/>
          <p:nvPr/>
        </p:nvSpPr>
        <p:spPr>
          <a:xfrm>
            <a:off x="0" y="5987109"/>
            <a:ext cx="670559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c</a:t>
            </a:r>
            <a:r>
              <a:rPr lang="en-US" sz="2000" b="1" i="1" u="none" strike="noStrike" cap="none" dirty="0">
                <a:solidFill>
                  <a:schemeClr val="lt1"/>
                </a:solidFill>
                <a:latin typeface="Verdana"/>
                <a:ea typeface="Verdana"/>
                <a:cs typeface="Verdana"/>
                <a:sym typeface="Verdana"/>
              </a:rPr>
              <a:t>lassifying and categorizing chemicals</a:t>
            </a:r>
            <a:endParaRPr sz="1400" b="0" i="0" u="none" strike="noStrike" cap="none" dirty="0">
              <a:solidFill>
                <a:srgbClr val="000000"/>
              </a:solidFill>
              <a:latin typeface="Arial"/>
              <a:ea typeface="Arial"/>
              <a:cs typeface="Arial"/>
              <a:sym typeface="Arial"/>
            </a:endParaRPr>
          </a:p>
        </p:txBody>
      </p:sp>
      <p:pic>
        <p:nvPicPr>
          <p:cNvPr id="10" name="Picture 9" descr="Module 2">
            <a:extLst>
              <a:ext uri="{FF2B5EF4-FFF2-40B4-BE49-F238E27FC236}">
                <a16:creationId xmlns:a16="http://schemas.microsoft.com/office/drawing/2014/main" id="{8A446329-34C6-4266-A607-333A7858C587}"/>
              </a:ext>
            </a:extLst>
          </p:cNvPr>
          <p:cNvPicPr>
            <a:picLocks noChangeAspect="1"/>
          </p:cNvPicPr>
          <p:nvPr/>
        </p:nvPicPr>
        <p:blipFill>
          <a:blip r:embed="rId4"/>
          <a:stretch>
            <a:fillRect/>
          </a:stretch>
        </p:blipFill>
        <p:spPr>
          <a:xfrm>
            <a:off x="6000508" y="5999624"/>
            <a:ext cx="6194831" cy="884089"/>
          </a:xfrm>
          <a:prstGeom prst="rect">
            <a:avLst/>
          </a:prstGeom>
        </p:spPr>
      </p:pic>
    </p:spTree>
    <p:extLst>
      <p:ext uri="{BB962C8B-B14F-4D97-AF65-F5344CB8AC3E}">
        <p14:creationId xmlns:p14="http://schemas.microsoft.com/office/powerpoint/2010/main" val="2635904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4" name="Title 1">
            <a:extLst>
              <a:ext uri="{FF2B5EF4-FFF2-40B4-BE49-F238E27FC236}">
                <a16:creationId xmlns:a16="http://schemas.microsoft.com/office/drawing/2014/main" id="{6864C417-73B6-937A-6AF7-5A0C67077B69}"/>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Physical Hazards</a:t>
            </a:r>
          </a:p>
        </p:txBody>
      </p:sp>
      <p:sp>
        <p:nvSpPr>
          <p:cNvPr id="104" name="Google Shape;104;p2"/>
          <p:cNvSpPr txBox="1"/>
          <p:nvPr/>
        </p:nvSpPr>
        <p:spPr>
          <a:xfrm>
            <a:off x="5719156" y="751731"/>
            <a:ext cx="6274351" cy="3416279"/>
          </a:xfrm>
          <a:prstGeom prst="rect">
            <a:avLst/>
          </a:prstGeom>
          <a:noFill/>
          <a:ln>
            <a:noFill/>
          </a:ln>
        </p:spPr>
        <p:txBody>
          <a:bodyPr spcFirstLastPara="1" wrap="square" lIns="91425" tIns="45700" rIns="91425" bIns="45700" anchor="t" anchorCtr="0">
            <a:spAutoFit/>
          </a:bodyPr>
          <a:lstStyle/>
          <a:p>
            <a:r>
              <a:rPr lang="en-US" sz="1800" dirty="0">
                <a:solidFill>
                  <a:schemeClr val="dk1"/>
                </a:solidFill>
                <a:latin typeface="+mn-lt"/>
                <a:ea typeface="Calibri"/>
                <a:cs typeface="Calibri"/>
                <a:sym typeface="Calibri"/>
              </a:rPr>
              <a:t>After the chemical has been classified, the manufacturer categorizes the hazards. Categorization identifies the degree, or severity, of hazard. In the case of flammable liquids, the flash point and boiling point determine the category.</a:t>
            </a:r>
          </a:p>
          <a:p>
            <a:endParaRPr lang="en-US" sz="1800" dirty="0">
              <a:solidFill>
                <a:schemeClr val="dk1"/>
              </a:solidFill>
              <a:latin typeface="+mn-lt"/>
              <a:ea typeface="Calibri"/>
              <a:cs typeface="Calibri"/>
              <a:sym typeface="Calibri"/>
            </a:endParaRPr>
          </a:p>
          <a:p>
            <a:r>
              <a:rPr lang="en-US" sz="1800" dirty="0">
                <a:solidFill>
                  <a:schemeClr val="dk1"/>
                </a:solidFill>
                <a:latin typeface="+mn-lt"/>
                <a:ea typeface="Calibri"/>
                <a:cs typeface="Calibri"/>
                <a:sym typeface="Calibri"/>
              </a:rPr>
              <a:t>This information has a practical application. For instance, acetone is a category 2 flammable because acetone will produce vapors at 73.4°F. A warm day could easily get to that temperature.  Knowing this helps you to take actions to avoid flames or sparks around this product and also provide respiratory protection if necessary.</a:t>
            </a:r>
            <a:endParaRPr sz="1800" b="0" i="0" u="none" strike="noStrike" cap="none" dirty="0">
              <a:solidFill>
                <a:schemeClr val="dk1"/>
              </a:solidFill>
              <a:latin typeface="+mn-lt"/>
              <a:ea typeface="Calibri"/>
              <a:cs typeface="Calibri"/>
              <a:sym typeface="Calibri"/>
            </a:endParaRPr>
          </a:p>
        </p:txBody>
      </p:sp>
      <p:pic>
        <p:nvPicPr>
          <p:cNvPr id="3" name="Picture 2">
            <a:extLst>
              <a:ext uri="{FF2B5EF4-FFF2-40B4-BE49-F238E27FC236}">
                <a16:creationId xmlns:a16="http://schemas.microsoft.com/office/drawing/2014/main" id="{506201A6-6F2B-4347-A7D3-C2BBE95DBFF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1745"/>
            <a:ext cx="5416503" cy="5818276"/>
          </a:xfrm>
          <a:prstGeom prst="rect">
            <a:avLst/>
          </a:prstGeom>
        </p:spPr>
      </p:pic>
      <p:graphicFrame>
        <p:nvGraphicFramePr>
          <p:cNvPr id="2" name="Table 1">
            <a:extLst>
              <a:ext uri="{FF2B5EF4-FFF2-40B4-BE49-F238E27FC236}">
                <a16:creationId xmlns:a16="http://schemas.microsoft.com/office/drawing/2014/main" id="{E7DEE314-3535-481E-B191-7F1D5B83CD12}"/>
              </a:ext>
            </a:extLst>
          </p:cNvPr>
          <p:cNvGraphicFramePr>
            <a:graphicFrameLocks noGrp="1"/>
          </p:cNvGraphicFramePr>
          <p:nvPr>
            <p:extLst>
              <p:ext uri="{D42A27DB-BD31-4B8C-83A1-F6EECF244321}">
                <p14:modId xmlns:p14="http://schemas.microsoft.com/office/powerpoint/2010/main" val="2076516547"/>
              </p:ext>
            </p:extLst>
          </p:nvPr>
        </p:nvGraphicFramePr>
        <p:xfrm>
          <a:off x="5719156" y="4173905"/>
          <a:ext cx="6274351" cy="1667171"/>
        </p:xfrm>
        <a:graphic>
          <a:graphicData uri="http://schemas.openxmlformats.org/drawingml/2006/table">
            <a:tbl>
              <a:tblPr firstRow="1" bandRow="1">
                <a:tableStyleId>{5C22544A-7EE6-4342-B048-85BDC9FD1C3A}</a:tableStyleId>
              </a:tblPr>
              <a:tblGrid>
                <a:gridCol w="1014153">
                  <a:extLst>
                    <a:ext uri="{9D8B030D-6E8A-4147-A177-3AD203B41FA5}">
                      <a16:colId xmlns:a16="http://schemas.microsoft.com/office/drawing/2014/main" val="2056275024"/>
                    </a:ext>
                  </a:extLst>
                </a:gridCol>
                <a:gridCol w="5260198">
                  <a:extLst>
                    <a:ext uri="{9D8B030D-6E8A-4147-A177-3AD203B41FA5}">
                      <a16:colId xmlns:a16="http://schemas.microsoft.com/office/drawing/2014/main" val="2959778575"/>
                    </a:ext>
                  </a:extLst>
                </a:gridCol>
              </a:tblGrid>
              <a:tr h="308123">
                <a:tc>
                  <a:txBody>
                    <a:bodyPr/>
                    <a:lstStyle/>
                    <a:p>
                      <a:pPr algn="ctr"/>
                      <a:r>
                        <a:rPr lang="en-US" dirty="0"/>
                        <a:t>Category</a:t>
                      </a:r>
                    </a:p>
                  </a:txBody>
                  <a:tcPr/>
                </a:tc>
                <a:tc>
                  <a:txBody>
                    <a:bodyPr/>
                    <a:lstStyle/>
                    <a:p>
                      <a:r>
                        <a:rPr lang="en-US" dirty="0"/>
                        <a:t>Criteria</a:t>
                      </a:r>
                    </a:p>
                  </a:txBody>
                  <a:tcPr/>
                </a:tc>
                <a:extLst>
                  <a:ext uri="{0D108BD9-81ED-4DB2-BD59-A6C34878D82A}">
                    <a16:rowId xmlns:a16="http://schemas.microsoft.com/office/drawing/2014/main" val="4199063811"/>
                  </a:ext>
                </a:extLst>
              </a:tr>
              <a:tr h="353208">
                <a:tc>
                  <a:txBody>
                    <a:bodyPr/>
                    <a:lstStyle/>
                    <a:p>
                      <a:pPr algn="ctr"/>
                      <a:r>
                        <a:rPr lang="en-US" dirty="0"/>
                        <a:t>1</a:t>
                      </a:r>
                    </a:p>
                  </a:txBody>
                  <a:tcPr anchor="ctr"/>
                </a:tc>
                <a:tc>
                  <a:txBody>
                    <a:bodyPr/>
                    <a:lstStyle/>
                    <a:p>
                      <a:r>
                        <a:rPr lang="en-US" sz="1600" dirty="0">
                          <a:latin typeface="Arial Narrow" panose="020B0606020202030204" pitchFamily="34" charset="0"/>
                        </a:rPr>
                        <a:t>Flash point &lt; 23°C (73.4°F) and initial boiling point ≤ 35°C (95°F)</a:t>
                      </a:r>
                    </a:p>
                  </a:txBody>
                  <a:tcPr anchor="ctr"/>
                </a:tc>
                <a:extLst>
                  <a:ext uri="{0D108BD9-81ED-4DB2-BD59-A6C34878D82A}">
                    <a16:rowId xmlns:a16="http://schemas.microsoft.com/office/drawing/2014/main" val="3138225857"/>
                  </a:ext>
                </a:extLst>
              </a:tr>
              <a:tr h="308123">
                <a:tc>
                  <a:txBody>
                    <a:bodyPr/>
                    <a:lstStyle/>
                    <a:p>
                      <a:pPr algn="ctr"/>
                      <a:r>
                        <a:rPr lang="en-US" dirty="0"/>
                        <a:t>2</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Arial Narrow" panose="020B0606020202030204" pitchFamily="34" charset="0"/>
                        </a:rPr>
                        <a:t>Flash point &lt; 23°C (73.4°F) and initial boiling point &gt; 35°C (95°F)</a:t>
                      </a:r>
                    </a:p>
                  </a:txBody>
                  <a:tcPr anchor="ctr"/>
                </a:tc>
                <a:extLst>
                  <a:ext uri="{0D108BD9-81ED-4DB2-BD59-A6C34878D82A}">
                    <a16:rowId xmlns:a16="http://schemas.microsoft.com/office/drawing/2014/main" val="4167540584"/>
                  </a:ext>
                </a:extLst>
              </a:tr>
              <a:tr h="308123">
                <a:tc>
                  <a:txBody>
                    <a:bodyPr/>
                    <a:lstStyle/>
                    <a:p>
                      <a:pPr algn="ctr"/>
                      <a:r>
                        <a:rPr lang="en-US" dirty="0"/>
                        <a:t>3</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Arial Narrow" panose="020B0606020202030204" pitchFamily="34" charset="0"/>
                        </a:rPr>
                        <a:t>Flash point ≥ 23°C (73.4°F) and ≤ 60°C (140°F)</a:t>
                      </a:r>
                    </a:p>
                  </a:txBody>
                  <a:tcPr anchor="ctr"/>
                </a:tc>
                <a:extLst>
                  <a:ext uri="{0D108BD9-81ED-4DB2-BD59-A6C34878D82A}">
                    <a16:rowId xmlns:a16="http://schemas.microsoft.com/office/drawing/2014/main" val="2022233460"/>
                  </a:ext>
                </a:extLst>
              </a:tr>
              <a:tr h="308123">
                <a:tc>
                  <a:txBody>
                    <a:bodyPr/>
                    <a:lstStyle/>
                    <a:p>
                      <a:pPr algn="ctr"/>
                      <a:r>
                        <a:rPr lang="en-US" dirty="0"/>
                        <a:t>4</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Arial Narrow" panose="020B0606020202030204" pitchFamily="34" charset="0"/>
                        </a:rPr>
                        <a:t>Flash point &gt; 60°C (140°F) and ≤ 93°C (199.4°F)</a:t>
                      </a:r>
                    </a:p>
                  </a:txBody>
                  <a:tcPr anchor="ctr"/>
                </a:tc>
                <a:extLst>
                  <a:ext uri="{0D108BD9-81ED-4DB2-BD59-A6C34878D82A}">
                    <a16:rowId xmlns:a16="http://schemas.microsoft.com/office/drawing/2014/main" val="1358495688"/>
                  </a:ext>
                </a:extLst>
              </a:tr>
            </a:tbl>
          </a:graphicData>
        </a:graphic>
      </p:graphicFrame>
      <p:sp>
        <p:nvSpPr>
          <p:cNvPr id="9" name="Google Shape;102;p2">
            <a:extLst>
              <a:ext uri="{FF2B5EF4-FFF2-40B4-BE49-F238E27FC236}">
                <a16:creationId xmlns:a16="http://schemas.microsoft.com/office/drawing/2014/main" id="{B8643A88-5A8F-46FE-8A32-258CC01F2F46}"/>
              </a:ext>
            </a:extLst>
          </p:cNvPr>
          <p:cNvSpPr txBox="1"/>
          <p:nvPr/>
        </p:nvSpPr>
        <p:spPr>
          <a:xfrm>
            <a:off x="0" y="5987109"/>
            <a:ext cx="670559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c</a:t>
            </a:r>
            <a:r>
              <a:rPr lang="en-US" sz="2000" b="1" i="1" u="none" strike="noStrike" cap="none" dirty="0">
                <a:solidFill>
                  <a:schemeClr val="lt1"/>
                </a:solidFill>
                <a:latin typeface="Verdana"/>
                <a:ea typeface="Verdana"/>
                <a:cs typeface="Verdana"/>
                <a:sym typeface="Verdana"/>
              </a:rPr>
              <a:t>lassifying and categorizing chemicals</a:t>
            </a:r>
            <a:endParaRPr sz="1400" b="0" i="0" u="none" strike="noStrike" cap="none" dirty="0">
              <a:solidFill>
                <a:srgbClr val="000000"/>
              </a:solidFill>
              <a:latin typeface="Arial"/>
              <a:ea typeface="Arial"/>
              <a:cs typeface="Arial"/>
              <a:sym typeface="Arial"/>
            </a:endParaRPr>
          </a:p>
        </p:txBody>
      </p:sp>
      <p:pic>
        <p:nvPicPr>
          <p:cNvPr id="10" name="Picture 9" descr="Module 2">
            <a:extLst>
              <a:ext uri="{FF2B5EF4-FFF2-40B4-BE49-F238E27FC236}">
                <a16:creationId xmlns:a16="http://schemas.microsoft.com/office/drawing/2014/main" id="{8A446329-34C6-4266-A607-333A7858C587}"/>
              </a:ext>
            </a:extLst>
          </p:cNvPr>
          <p:cNvPicPr>
            <a:picLocks noChangeAspect="1"/>
          </p:cNvPicPr>
          <p:nvPr/>
        </p:nvPicPr>
        <p:blipFill>
          <a:blip r:embed="rId4"/>
          <a:stretch>
            <a:fillRect/>
          </a:stretch>
        </p:blipFill>
        <p:spPr>
          <a:xfrm>
            <a:off x="6000508" y="5999624"/>
            <a:ext cx="6194831" cy="884089"/>
          </a:xfrm>
          <a:prstGeom prst="rect">
            <a:avLst/>
          </a:prstGeom>
        </p:spPr>
      </p:pic>
    </p:spTree>
    <p:extLst>
      <p:ext uri="{BB962C8B-B14F-4D97-AF65-F5344CB8AC3E}">
        <p14:creationId xmlns:p14="http://schemas.microsoft.com/office/powerpoint/2010/main" val="3021738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80AB5F1-27BE-92DF-6D44-EF6A05C01878}"/>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Label Elements and Safety Data Sheets</a:t>
            </a:r>
          </a:p>
        </p:txBody>
      </p:sp>
      <p:sp>
        <p:nvSpPr>
          <p:cNvPr id="104" name="Google Shape;104;p2"/>
          <p:cNvSpPr txBox="1"/>
          <p:nvPr/>
        </p:nvSpPr>
        <p:spPr>
          <a:xfrm>
            <a:off x="5719156" y="1338590"/>
            <a:ext cx="6274351" cy="1754286"/>
          </a:xfrm>
          <a:prstGeom prst="rect">
            <a:avLst/>
          </a:prstGeom>
          <a:noFill/>
          <a:ln>
            <a:noFill/>
          </a:ln>
        </p:spPr>
        <p:txBody>
          <a:bodyPr spcFirstLastPara="1" wrap="square" lIns="91425" tIns="45700" rIns="91425" bIns="45700" anchor="t" anchorCtr="0">
            <a:spAutoFit/>
          </a:bodyPr>
          <a:lstStyle/>
          <a:p>
            <a:r>
              <a:rPr lang="en-US" sz="1800" dirty="0">
                <a:solidFill>
                  <a:schemeClr val="dk1"/>
                </a:solidFill>
                <a:latin typeface="+mn-lt"/>
                <a:ea typeface="Calibri"/>
                <a:cs typeface="Calibri"/>
                <a:sym typeface="Calibri"/>
              </a:rPr>
              <a:t>As you’ve just learned, Appendix A and B are used to classify and categorize the health and physical effects of chemicals.</a:t>
            </a:r>
          </a:p>
          <a:p>
            <a:endParaRPr lang="en-US" sz="1800" dirty="0">
              <a:solidFill>
                <a:schemeClr val="dk1"/>
              </a:solidFill>
              <a:latin typeface="+mn-lt"/>
              <a:ea typeface="Calibri"/>
              <a:cs typeface="Calibri"/>
              <a:sym typeface="Calibri"/>
            </a:endParaRPr>
          </a:p>
          <a:p>
            <a:r>
              <a:rPr lang="en-US" sz="1800" dirty="0">
                <a:solidFill>
                  <a:schemeClr val="dk1"/>
                </a:solidFill>
                <a:latin typeface="+mn-lt"/>
                <a:ea typeface="Calibri"/>
                <a:cs typeface="Calibri"/>
                <a:sym typeface="Calibri"/>
              </a:rPr>
              <a:t>Next, labels and safety data sheets are developed using the assigned classes and categories.</a:t>
            </a:r>
            <a:endParaRPr sz="1800" b="0" i="0" u="none" strike="noStrike" cap="none" dirty="0">
              <a:solidFill>
                <a:schemeClr val="dk1"/>
              </a:solidFill>
              <a:latin typeface="+mn-lt"/>
              <a:ea typeface="Calibri"/>
              <a:cs typeface="Calibri"/>
              <a:sym typeface="Calibri"/>
            </a:endParaRPr>
          </a:p>
        </p:txBody>
      </p:sp>
      <p:pic>
        <p:nvPicPr>
          <p:cNvPr id="5" name="Picture 4" descr="Image of Oaty SDS.">
            <a:extLst>
              <a:ext uri="{FF2B5EF4-FFF2-40B4-BE49-F238E27FC236}">
                <a16:creationId xmlns:a16="http://schemas.microsoft.com/office/drawing/2014/main" id="{5503BC1F-FD7B-427D-9BD1-626B8D8E7ABF}"/>
              </a:ext>
            </a:extLst>
          </p:cNvPr>
          <p:cNvPicPr>
            <a:picLocks noChangeAspect="1"/>
          </p:cNvPicPr>
          <p:nvPr/>
        </p:nvPicPr>
        <p:blipFill>
          <a:blip r:embed="rId3"/>
          <a:stretch>
            <a:fillRect/>
          </a:stretch>
        </p:blipFill>
        <p:spPr>
          <a:xfrm>
            <a:off x="8184" y="9455"/>
            <a:ext cx="5418635" cy="5820566"/>
          </a:xfrm>
          <a:prstGeom prst="rect">
            <a:avLst/>
          </a:prstGeom>
        </p:spPr>
      </p:pic>
      <p:sp>
        <p:nvSpPr>
          <p:cNvPr id="7" name="Google Shape;102;p2">
            <a:extLst>
              <a:ext uri="{FF2B5EF4-FFF2-40B4-BE49-F238E27FC236}">
                <a16:creationId xmlns:a16="http://schemas.microsoft.com/office/drawing/2014/main" id="{EA2078AF-5EF3-4372-8682-1F5DD18901A3}"/>
              </a:ext>
            </a:extLst>
          </p:cNvPr>
          <p:cNvSpPr txBox="1"/>
          <p:nvPr/>
        </p:nvSpPr>
        <p:spPr>
          <a:xfrm>
            <a:off x="0" y="5987109"/>
            <a:ext cx="670559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c</a:t>
            </a:r>
            <a:r>
              <a:rPr lang="en-US" sz="2000" b="1" i="1" u="none" strike="noStrike" cap="none" dirty="0">
                <a:solidFill>
                  <a:schemeClr val="lt1"/>
                </a:solidFill>
                <a:latin typeface="Verdana"/>
                <a:ea typeface="Verdana"/>
                <a:cs typeface="Verdana"/>
                <a:sym typeface="Verdana"/>
              </a:rPr>
              <a:t>lassifying and categorizing chemicals</a:t>
            </a:r>
            <a:endParaRPr sz="1400" b="0" i="0" u="none" strike="noStrike" cap="none" dirty="0">
              <a:solidFill>
                <a:srgbClr val="000000"/>
              </a:solidFill>
              <a:latin typeface="Arial"/>
              <a:ea typeface="Arial"/>
              <a:cs typeface="Arial"/>
              <a:sym typeface="Arial"/>
            </a:endParaRPr>
          </a:p>
        </p:txBody>
      </p:sp>
      <p:pic>
        <p:nvPicPr>
          <p:cNvPr id="10" name="Picture 9" descr="Module 2">
            <a:extLst>
              <a:ext uri="{FF2B5EF4-FFF2-40B4-BE49-F238E27FC236}">
                <a16:creationId xmlns:a16="http://schemas.microsoft.com/office/drawing/2014/main" id="{8A446329-34C6-4266-A607-333A7858C587}"/>
              </a:ext>
            </a:extLst>
          </p:cNvPr>
          <p:cNvPicPr>
            <a:picLocks noChangeAspect="1"/>
          </p:cNvPicPr>
          <p:nvPr/>
        </p:nvPicPr>
        <p:blipFill>
          <a:blip r:embed="rId4"/>
          <a:stretch>
            <a:fillRect/>
          </a:stretch>
        </p:blipFill>
        <p:spPr>
          <a:xfrm>
            <a:off x="6000508" y="5999624"/>
            <a:ext cx="6194831" cy="884089"/>
          </a:xfrm>
          <a:prstGeom prst="rect">
            <a:avLst/>
          </a:prstGeom>
        </p:spPr>
      </p:pic>
    </p:spTree>
    <p:extLst>
      <p:ext uri="{BB962C8B-B14F-4D97-AF65-F5344CB8AC3E}">
        <p14:creationId xmlns:p14="http://schemas.microsoft.com/office/powerpoint/2010/main" val="3022064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1">
            <a:extLst>
              <a:ext uri="{FF2B5EF4-FFF2-40B4-BE49-F238E27FC236}">
                <a16:creationId xmlns:a16="http://schemas.microsoft.com/office/drawing/2014/main" id="{D9DDEBA8-DA28-0403-C681-C80257311A5A}"/>
              </a:ext>
            </a:extLst>
          </p:cNvPr>
          <p:cNvSpPr txBox="1">
            <a:spLocks noGrp="1"/>
          </p:cNvSpPr>
          <p:nvPr>
            <p:ph type="title" idx="4294967295"/>
          </p:nvPr>
        </p:nvSpPr>
        <p:spPr>
          <a:xfrm>
            <a:off x="5719155" y="146761"/>
            <a:ext cx="6274351" cy="10002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Label Elements and Safety Data Sheets</a:t>
            </a:r>
          </a:p>
        </p:txBody>
      </p:sp>
      <p:sp>
        <p:nvSpPr>
          <p:cNvPr id="104" name="Google Shape;104;p2"/>
          <p:cNvSpPr txBox="1"/>
          <p:nvPr/>
        </p:nvSpPr>
        <p:spPr>
          <a:xfrm>
            <a:off x="5719156" y="1072187"/>
            <a:ext cx="6274351" cy="2646838"/>
          </a:xfrm>
          <a:prstGeom prst="rect">
            <a:avLst/>
          </a:prstGeom>
          <a:noFill/>
          <a:ln>
            <a:noFill/>
          </a:ln>
        </p:spPr>
        <p:txBody>
          <a:bodyPr spcFirstLastPara="1" wrap="square" lIns="91425" tIns="45700" rIns="91425" bIns="45700" anchor="t" anchorCtr="0">
            <a:spAutoFit/>
          </a:bodyPr>
          <a:lstStyle/>
          <a:p>
            <a:r>
              <a:rPr lang="en-US" sz="1600" dirty="0">
                <a:solidFill>
                  <a:schemeClr val="dk1"/>
                </a:solidFill>
                <a:latin typeface="+mn-lt"/>
                <a:ea typeface="Calibri"/>
                <a:cs typeface="Calibri"/>
                <a:sym typeface="Calibri"/>
              </a:rPr>
              <a:t>The label elements are found in Appendix C and they guide the manufacturer and importer to the signal word and pictogram(s) to use.</a:t>
            </a:r>
          </a:p>
          <a:p>
            <a:endParaRPr lang="en-US" sz="1000" dirty="0">
              <a:solidFill>
                <a:schemeClr val="dk1"/>
              </a:solidFill>
              <a:latin typeface="+mn-lt"/>
              <a:ea typeface="Calibri"/>
              <a:cs typeface="Calibri"/>
              <a:sym typeface="Calibri"/>
            </a:endParaRPr>
          </a:p>
          <a:p>
            <a:r>
              <a:rPr lang="en-US" sz="1600" dirty="0">
                <a:solidFill>
                  <a:schemeClr val="dk1"/>
                </a:solidFill>
                <a:latin typeface="+mn-lt"/>
                <a:ea typeface="Calibri"/>
                <a:cs typeface="Calibri"/>
                <a:sym typeface="Calibri"/>
              </a:rPr>
              <a:t>There are two signal words under GHS:</a:t>
            </a:r>
          </a:p>
          <a:p>
            <a:pPr marL="285750" indent="-285750">
              <a:buFont typeface="Arial" panose="020B0604020202020204" pitchFamily="34" charset="0"/>
              <a:buChar char="•"/>
            </a:pPr>
            <a:r>
              <a:rPr lang="en-US" sz="1600" dirty="0">
                <a:solidFill>
                  <a:schemeClr val="dk1"/>
                </a:solidFill>
                <a:latin typeface="+mn-lt"/>
                <a:ea typeface="Calibri"/>
                <a:cs typeface="Calibri"/>
                <a:sym typeface="Calibri"/>
              </a:rPr>
              <a:t>Warning </a:t>
            </a:r>
          </a:p>
          <a:p>
            <a:pPr marL="285750" indent="-285750">
              <a:buFont typeface="Arial" panose="020B0604020202020204" pitchFamily="34" charset="0"/>
              <a:buChar char="•"/>
            </a:pPr>
            <a:r>
              <a:rPr lang="en-US" sz="1600" dirty="0">
                <a:solidFill>
                  <a:schemeClr val="dk1"/>
                </a:solidFill>
                <a:latin typeface="+mn-lt"/>
                <a:ea typeface="Calibri"/>
                <a:cs typeface="Calibri"/>
                <a:sym typeface="Calibri"/>
              </a:rPr>
              <a:t>Danger </a:t>
            </a:r>
          </a:p>
          <a:p>
            <a:endParaRPr lang="en-US" sz="1000" dirty="0">
              <a:solidFill>
                <a:schemeClr val="dk1"/>
              </a:solidFill>
              <a:latin typeface="+mn-lt"/>
              <a:ea typeface="Calibri"/>
              <a:cs typeface="Calibri"/>
              <a:sym typeface="Calibri"/>
            </a:endParaRPr>
          </a:p>
          <a:p>
            <a:r>
              <a:rPr lang="en-US" sz="1600" dirty="0">
                <a:solidFill>
                  <a:schemeClr val="dk1"/>
                </a:solidFill>
                <a:latin typeface="+mn-lt"/>
                <a:ea typeface="Calibri"/>
                <a:cs typeface="Calibri"/>
                <a:sym typeface="Calibri"/>
              </a:rPr>
              <a:t>Only one signal word may be used on a label. If at least one of the ingredients is categorized as Danger, the label must have the signal word Danger</a:t>
            </a:r>
            <a:r>
              <a:rPr lang="en-US" sz="1800" dirty="0">
                <a:solidFill>
                  <a:schemeClr val="dk1"/>
                </a:solidFill>
                <a:latin typeface="+mn-lt"/>
                <a:ea typeface="Calibri"/>
                <a:cs typeface="Calibri"/>
                <a:sym typeface="Calibri"/>
              </a:rPr>
              <a:t>. </a:t>
            </a:r>
            <a:endParaRPr sz="1800" b="0" i="0" u="none" strike="noStrike" cap="none" dirty="0">
              <a:solidFill>
                <a:schemeClr val="dk1"/>
              </a:solidFill>
              <a:latin typeface="+mn-lt"/>
              <a:ea typeface="Calibri"/>
              <a:cs typeface="Calibri"/>
              <a:sym typeface="Calibri"/>
            </a:endParaRPr>
          </a:p>
        </p:txBody>
      </p:sp>
      <p:pic>
        <p:nvPicPr>
          <p:cNvPr id="8" name="Picture 7" descr="Label of Acetone">
            <a:extLst>
              <a:ext uri="{FF2B5EF4-FFF2-40B4-BE49-F238E27FC236}">
                <a16:creationId xmlns:a16="http://schemas.microsoft.com/office/drawing/2014/main" id="{8178E240-9871-416C-B753-63BB6B80D6EF}"/>
              </a:ext>
            </a:extLst>
          </p:cNvPr>
          <p:cNvPicPr>
            <a:picLocks noChangeAspect="1"/>
          </p:cNvPicPr>
          <p:nvPr/>
        </p:nvPicPr>
        <p:blipFill rotWithShape="1">
          <a:blip r:embed="rId3"/>
          <a:srcRect t="23382" b="24058"/>
          <a:stretch/>
        </p:blipFill>
        <p:spPr>
          <a:xfrm>
            <a:off x="7645571" y="3591339"/>
            <a:ext cx="4122358" cy="2327446"/>
          </a:xfrm>
          <a:prstGeom prst="rect">
            <a:avLst/>
          </a:prstGeom>
        </p:spPr>
      </p:pic>
      <p:pic>
        <p:nvPicPr>
          <p:cNvPr id="7" name="Picture 6">
            <a:extLst>
              <a:ext uri="{FF2B5EF4-FFF2-40B4-BE49-F238E27FC236}">
                <a16:creationId xmlns:a16="http://schemas.microsoft.com/office/drawing/2014/main" id="{1944F977-9E71-4F15-8BBD-19599180D89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39" y="0"/>
            <a:ext cx="5511808" cy="5920651"/>
          </a:xfrm>
          <a:prstGeom prst="rect">
            <a:avLst/>
          </a:prstGeom>
        </p:spPr>
      </p:pic>
      <p:sp>
        <p:nvSpPr>
          <p:cNvPr id="11" name="Google Shape;102;p2">
            <a:extLst>
              <a:ext uri="{FF2B5EF4-FFF2-40B4-BE49-F238E27FC236}">
                <a16:creationId xmlns:a16="http://schemas.microsoft.com/office/drawing/2014/main" id="{76894171-5BB9-4705-A111-9D9F2DA6D1C8}"/>
              </a:ext>
            </a:extLst>
          </p:cNvPr>
          <p:cNvSpPr txBox="1"/>
          <p:nvPr/>
        </p:nvSpPr>
        <p:spPr>
          <a:xfrm>
            <a:off x="0" y="5987109"/>
            <a:ext cx="670559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c</a:t>
            </a:r>
            <a:r>
              <a:rPr lang="en-US" sz="2000" b="1" i="1" u="none" strike="noStrike" cap="none" dirty="0">
                <a:solidFill>
                  <a:schemeClr val="lt1"/>
                </a:solidFill>
                <a:latin typeface="Verdana"/>
                <a:ea typeface="Verdana"/>
                <a:cs typeface="Verdana"/>
                <a:sym typeface="Verdana"/>
              </a:rPr>
              <a:t>lassifying and categorizing chemicals</a:t>
            </a:r>
            <a:endParaRPr sz="1400" b="0" i="0" u="none" strike="noStrike" cap="none" dirty="0">
              <a:solidFill>
                <a:srgbClr val="000000"/>
              </a:solidFill>
              <a:latin typeface="Arial"/>
              <a:ea typeface="Arial"/>
              <a:cs typeface="Arial"/>
              <a:sym typeface="Arial"/>
            </a:endParaRPr>
          </a:p>
        </p:txBody>
      </p:sp>
      <p:pic>
        <p:nvPicPr>
          <p:cNvPr id="10" name="Picture 9" descr="Module 2">
            <a:extLst>
              <a:ext uri="{FF2B5EF4-FFF2-40B4-BE49-F238E27FC236}">
                <a16:creationId xmlns:a16="http://schemas.microsoft.com/office/drawing/2014/main" id="{8A446329-34C6-4266-A607-333A7858C587}"/>
              </a:ext>
            </a:extLst>
          </p:cNvPr>
          <p:cNvPicPr>
            <a:picLocks noChangeAspect="1"/>
          </p:cNvPicPr>
          <p:nvPr/>
        </p:nvPicPr>
        <p:blipFill>
          <a:blip r:embed="rId5"/>
          <a:stretch>
            <a:fillRect/>
          </a:stretch>
        </p:blipFill>
        <p:spPr>
          <a:xfrm>
            <a:off x="6000508" y="5999624"/>
            <a:ext cx="6194831" cy="884089"/>
          </a:xfrm>
          <a:prstGeom prst="rect">
            <a:avLst/>
          </a:prstGeom>
        </p:spPr>
      </p:pic>
    </p:spTree>
    <p:extLst>
      <p:ext uri="{BB962C8B-B14F-4D97-AF65-F5344CB8AC3E}">
        <p14:creationId xmlns:p14="http://schemas.microsoft.com/office/powerpoint/2010/main" val="1670406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D452DF17-5A39-973F-7AAC-DD619D4B975F}"/>
              </a:ext>
            </a:extLst>
          </p:cNvPr>
          <p:cNvSpPr txBox="1">
            <a:spLocks noGrp="1"/>
          </p:cNvSpPr>
          <p:nvPr>
            <p:ph type="title" idx="4294967295"/>
          </p:nvPr>
        </p:nvSpPr>
        <p:spPr>
          <a:xfrm>
            <a:off x="5719155" y="146761"/>
            <a:ext cx="6274351" cy="107539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Label Elements and Safety Data Sheets</a:t>
            </a:r>
          </a:p>
        </p:txBody>
      </p:sp>
      <p:sp>
        <p:nvSpPr>
          <p:cNvPr id="104" name="Google Shape;104;p2"/>
          <p:cNvSpPr txBox="1"/>
          <p:nvPr/>
        </p:nvSpPr>
        <p:spPr>
          <a:xfrm>
            <a:off x="5719156" y="1324941"/>
            <a:ext cx="6274351" cy="1754286"/>
          </a:xfrm>
          <a:prstGeom prst="rect">
            <a:avLst/>
          </a:prstGeom>
          <a:noFill/>
          <a:ln>
            <a:noFill/>
          </a:ln>
        </p:spPr>
        <p:txBody>
          <a:bodyPr spcFirstLastPara="1" wrap="square" lIns="91425" tIns="45700" rIns="91425" bIns="45700" anchor="t" anchorCtr="0">
            <a:spAutoFit/>
          </a:bodyPr>
          <a:lstStyle/>
          <a:p>
            <a:r>
              <a:rPr lang="en-US" sz="1800" dirty="0">
                <a:solidFill>
                  <a:schemeClr val="dk1"/>
                </a:solidFill>
                <a:latin typeface="+mn-lt"/>
                <a:ea typeface="Calibri"/>
                <a:cs typeface="Calibri"/>
                <a:sym typeface="Calibri"/>
              </a:rPr>
              <a:t>The information from the process of classifying and categorizing chemicals also makes its way to the safety data sheet.  </a:t>
            </a:r>
          </a:p>
          <a:p>
            <a:endParaRPr lang="en-US" sz="1800" dirty="0">
              <a:solidFill>
                <a:schemeClr val="dk1"/>
              </a:solidFill>
              <a:latin typeface="+mn-lt"/>
              <a:ea typeface="Calibri"/>
              <a:cs typeface="Calibri"/>
              <a:sym typeface="Calibri"/>
            </a:endParaRPr>
          </a:p>
          <a:p>
            <a:r>
              <a:rPr lang="en-US" sz="1800" dirty="0">
                <a:solidFill>
                  <a:schemeClr val="dk1"/>
                </a:solidFill>
                <a:latin typeface="+mn-lt"/>
                <a:ea typeface="Calibri"/>
                <a:cs typeface="Calibri"/>
                <a:sym typeface="Calibri"/>
              </a:rPr>
              <a:t>The elements of the safety data sheet can be found in Appendix D.</a:t>
            </a:r>
            <a:endParaRPr sz="1800" b="0" i="0" u="none" strike="noStrike" cap="none" dirty="0">
              <a:solidFill>
                <a:schemeClr val="dk1"/>
              </a:solidFill>
              <a:latin typeface="+mn-lt"/>
              <a:ea typeface="Calibri"/>
              <a:cs typeface="Calibri"/>
              <a:sym typeface="Calibri"/>
            </a:endParaRPr>
          </a:p>
        </p:txBody>
      </p:sp>
      <p:pic>
        <p:nvPicPr>
          <p:cNvPr id="5" name="Picture 4">
            <a:extLst>
              <a:ext uri="{FF2B5EF4-FFF2-40B4-BE49-F238E27FC236}">
                <a16:creationId xmlns:a16="http://schemas.microsoft.com/office/drawing/2014/main" id="{5503BC1F-FD7B-427D-9BD1-626B8D8E7AB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84" y="9455"/>
            <a:ext cx="5418635" cy="5820566"/>
          </a:xfrm>
          <a:prstGeom prst="rect">
            <a:avLst/>
          </a:prstGeom>
        </p:spPr>
      </p:pic>
      <p:sp>
        <p:nvSpPr>
          <p:cNvPr id="7" name="Google Shape;102;p2">
            <a:extLst>
              <a:ext uri="{FF2B5EF4-FFF2-40B4-BE49-F238E27FC236}">
                <a16:creationId xmlns:a16="http://schemas.microsoft.com/office/drawing/2014/main" id="{B04D923F-033D-4D54-9198-78B2B8BC8DAA}"/>
              </a:ext>
            </a:extLst>
          </p:cNvPr>
          <p:cNvSpPr txBox="1"/>
          <p:nvPr/>
        </p:nvSpPr>
        <p:spPr>
          <a:xfrm>
            <a:off x="0" y="5987109"/>
            <a:ext cx="670559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c</a:t>
            </a:r>
            <a:r>
              <a:rPr lang="en-US" sz="2000" b="1" i="1" u="none" strike="noStrike" cap="none" dirty="0">
                <a:solidFill>
                  <a:schemeClr val="lt1"/>
                </a:solidFill>
                <a:latin typeface="Verdana"/>
                <a:ea typeface="Verdana"/>
                <a:cs typeface="Verdana"/>
                <a:sym typeface="Verdana"/>
              </a:rPr>
              <a:t>lassifying and categorizing chemicals</a:t>
            </a:r>
            <a:endParaRPr sz="1400" b="0" i="0" u="none" strike="noStrike" cap="none" dirty="0">
              <a:solidFill>
                <a:srgbClr val="000000"/>
              </a:solidFill>
              <a:latin typeface="Arial"/>
              <a:ea typeface="Arial"/>
              <a:cs typeface="Arial"/>
              <a:sym typeface="Arial"/>
            </a:endParaRPr>
          </a:p>
        </p:txBody>
      </p:sp>
      <p:pic>
        <p:nvPicPr>
          <p:cNvPr id="10" name="Picture 9" descr="Module 2">
            <a:extLst>
              <a:ext uri="{FF2B5EF4-FFF2-40B4-BE49-F238E27FC236}">
                <a16:creationId xmlns:a16="http://schemas.microsoft.com/office/drawing/2014/main" id="{8A446329-34C6-4266-A607-333A7858C587}"/>
              </a:ext>
            </a:extLst>
          </p:cNvPr>
          <p:cNvPicPr>
            <a:picLocks noChangeAspect="1"/>
          </p:cNvPicPr>
          <p:nvPr/>
        </p:nvPicPr>
        <p:blipFill>
          <a:blip r:embed="rId4"/>
          <a:stretch>
            <a:fillRect/>
          </a:stretch>
        </p:blipFill>
        <p:spPr>
          <a:xfrm>
            <a:off x="6000508" y="5999624"/>
            <a:ext cx="6194831" cy="884089"/>
          </a:xfrm>
          <a:prstGeom prst="rect">
            <a:avLst/>
          </a:prstGeom>
        </p:spPr>
      </p:pic>
    </p:spTree>
    <p:extLst>
      <p:ext uri="{BB962C8B-B14F-4D97-AF65-F5344CB8AC3E}">
        <p14:creationId xmlns:p14="http://schemas.microsoft.com/office/powerpoint/2010/main" val="6585994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48291DC3-1312-4221-BE07-F151EE68F043}"/>
              </a:ext>
            </a:extLst>
          </p:cNvPr>
          <p:cNvSpPr txBox="1">
            <a:spLocks noGrp="1"/>
          </p:cNvSpPr>
          <p:nvPr>
            <p:ph type="title" idx="4294967295"/>
          </p:nvPr>
        </p:nvSpPr>
        <p:spPr>
          <a:xfrm>
            <a:off x="5719155" y="146760"/>
            <a:ext cx="6274351" cy="100019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Label Elements and Safety Data Sheets</a:t>
            </a:r>
          </a:p>
        </p:txBody>
      </p:sp>
      <p:sp>
        <p:nvSpPr>
          <p:cNvPr id="104" name="Google Shape;104;p2"/>
          <p:cNvSpPr txBox="1"/>
          <p:nvPr/>
        </p:nvSpPr>
        <p:spPr>
          <a:xfrm>
            <a:off x="5719156" y="1324939"/>
            <a:ext cx="6274351" cy="3600945"/>
          </a:xfrm>
          <a:prstGeom prst="rect">
            <a:avLst/>
          </a:prstGeom>
          <a:noFill/>
          <a:ln>
            <a:noFill/>
          </a:ln>
        </p:spPr>
        <p:txBody>
          <a:bodyPr spcFirstLastPara="1" wrap="square" lIns="91425" tIns="45700" rIns="91425" bIns="45700" anchor="t" anchorCtr="0">
            <a:spAutoFit/>
          </a:bodyPr>
          <a:lstStyle/>
          <a:p>
            <a:r>
              <a:rPr lang="en-US" sz="1800" dirty="0">
                <a:solidFill>
                  <a:schemeClr val="dk1"/>
                </a:solidFill>
                <a:latin typeface="+mn-lt"/>
                <a:ea typeface="Calibri"/>
                <a:cs typeface="Calibri"/>
                <a:sym typeface="Calibri"/>
              </a:rPr>
              <a:t>Classifying and categorizing is the basis of GHS, which is a mechanism to meet the basic requirement of any hazard communication system. </a:t>
            </a:r>
          </a:p>
          <a:p>
            <a:endParaRPr lang="en-US" sz="1200" dirty="0">
              <a:solidFill>
                <a:schemeClr val="dk1"/>
              </a:solidFill>
              <a:latin typeface="+mn-lt"/>
              <a:ea typeface="Calibri"/>
              <a:cs typeface="Calibri"/>
              <a:sym typeface="Calibri"/>
            </a:endParaRPr>
          </a:p>
          <a:p>
            <a:r>
              <a:rPr lang="en-US" sz="1800" dirty="0">
                <a:solidFill>
                  <a:schemeClr val="dk1"/>
                </a:solidFill>
                <a:latin typeface="+mn-lt"/>
                <a:ea typeface="Calibri"/>
                <a:cs typeface="Calibri"/>
                <a:sym typeface="Calibri"/>
              </a:rPr>
              <a:t>Its ultimate purpose is to make information more accessible to employers and workers.</a:t>
            </a:r>
          </a:p>
          <a:p>
            <a:endParaRPr lang="en-US" sz="1200" dirty="0">
              <a:solidFill>
                <a:schemeClr val="dk1"/>
              </a:solidFill>
              <a:latin typeface="+mn-lt"/>
              <a:ea typeface="Calibri"/>
              <a:cs typeface="Calibri"/>
              <a:sym typeface="Calibri"/>
            </a:endParaRPr>
          </a:p>
          <a:p>
            <a:r>
              <a:rPr lang="en-US" sz="1800" dirty="0">
                <a:solidFill>
                  <a:schemeClr val="dk1"/>
                </a:solidFill>
                <a:latin typeface="+mn-lt"/>
                <a:ea typeface="Calibri"/>
                <a:cs typeface="Calibri"/>
                <a:sym typeface="Calibri"/>
              </a:rPr>
              <a:t>If you would like to learn more about  Appendices A, B, C, and D, click the link below:</a:t>
            </a:r>
          </a:p>
          <a:p>
            <a:endParaRPr lang="en-US" sz="1200" dirty="0">
              <a:solidFill>
                <a:schemeClr val="dk1"/>
              </a:solidFill>
              <a:latin typeface="+mn-lt"/>
              <a:ea typeface="Calibri"/>
              <a:cs typeface="Calibri"/>
              <a:sym typeface="Calibri"/>
            </a:endParaRPr>
          </a:p>
          <a:p>
            <a:r>
              <a:rPr lang="en-US" sz="1800" dirty="0">
                <a:solidFill>
                  <a:schemeClr val="dk1"/>
                </a:solidFill>
                <a:latin typeface="+mn-lt"/>
                <a:ea typeface="Calibri"/>
                <a:cs typeface="Calibri"/>
                <a:sym typeface="Calibri"/>
              </a:rPr>
              <a:t>Hazard Communication Rule Division 2/Z 1910.1200</a:t>
            </a:r>
          </a:p>
          <a:p>
            <a:endParaRPr lang="en-US" sz="1200" dirty="0">
              <a:solidFill>
                <a:schemeClr val="dk1"/>
              </a:solidFill>
              <a:latin typeface="+mn-lt"/>
              <a:ea typeface="Calibri"/>
              <a:cs typeface="Calibri"/>
              <a:sym typeface="Calibri"/>
            </a:endParaRPr>
          </a:p>
          <a:p>
            <a:r>
              <a:rPr lang="en-US" sz="1800" dirty="0">
                <a:solidFill>
                  <a:schemeClr val="dk1"/>
                </a:solidFill>
                <a:latin typeface="+mn-lt"/>
                <a:ea typeface="Calibri"/>
                <a:cs typeface="Calibri"/>
                <a:sym typeface="Calibri"/>
              </a:rPr>
              <a:t>In the other modules you’ll learn about the different parts of labels and safety data sheets.</a:t>
            </a:r>
            <a:endParaRPr sz="1800" b="0" i="0" u="none" strike="noStrike" cap="none" dirty="0">
              <a:solidFill>
                <a:schemeClr val="dk1"/>
              </a:solidFill>
              <a:latin typeface="+mn-lt"/>
              <a:ea typeface="Calibri"/>
              <a:cs typeface="Calibri"/>
              <a:sym typeface="Calibri"/>
            </a:endParaRPr>
          </a:p>
        </p:txBody>
      </p:sp>
      <p:pic>
        <p:nvPicPr>
          <p:cNvPr id="5" name="Picture 4">
            <a:extLst>
              <a:ext uri="{FF2B5EF4-FFF2-40B4-BE49-F238E27FC236}">
                <a16:creationId xmlns:a16="http://schemas.microsoft.com/office/drawing/2014/main" id="{5503BC1F-FD7B-427D-9BD1-626B8D8E7AB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84" y="9455"/>
            <a:ext cx="5418635" cy="5820566"/>
          </a:xfrm>
          <a:prstGeom prst="rect">
            <a:avLst/>
          </a:prstGeom>
        </p:spPr>
      </p:pic>
      <p:sp>
        <p:nvSpPr>
          <p:cNvPr id="7" name="Google Shape;102;p2">
            <a:extLst>
              <a:ext uri="{FF2B5EF4-FFF2-40B4-BE49-F238E27FC236}">
                <a16:creationId xmlns:a16="http://schemas.microsoft.com/office/drawing/2014/main" id="{B2FE8EC7-1964-44B6-9778-302A80BE987B}"/>
              </a:ext>
            </a:extLst>
          </p:cNvPr>
          <p:cNvSpPr txBox="1"/>
          <p:nvPr/>
        </p:nvSpPr>
        <p:spPr>
          <a:xfrm>
            <a:off x="0" y="5987109"/>
            <a:ext cx="670559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c</a:t>
            </a:r>
            <a:r>
              <a:rPr lang="en-US" sz="2000" b="1" i="1" u="none" strike="noStrike" cap="none" dirty="0">
                <a:solidFill>
                  <a:schemeClr val="lt1"/>
                </a:solidFill>
                <a:latin typeface="Verdana"/>
                <a:ea typeface="Verdana"/>
                <a:cs typeface="Verdana"/>
                <a:sym typeface="Verdana"/>
              </a:rPr>
              <a:t>lassifying and categorizing chemicals</a:t>
            </a:r>
            <a:endParaRPr sz="1400" b="0" i="0" u="none" strike="noStrike" cap="none" dirty="0">
              <a:solidFill>
                <a:srgbClr val="000000"/>
              </a:solidFill>
              <a:latin typeface="Arial"/>
              <a:ea typeface="Arial"/>
              <a:cs typeface="Arial"/>
              <a:sym typeface="Arial"/>
            </a:endParaRPr>
          </a:p>
        </p:txBody>
      </p:sp>
      <p:pic>
        <p:nvPicPr>
          <p:cNvPr id="10" name="Picture 9" descr="Module 2">
            <a:extLst>
              <a:ext uri="{FF2B5EF4-FFF2-40B4-BE49-F238E27FC236}">
                <a16:creationId xmlns:a16="http://schemas.microsoft.com/office/drawing/2014/main" id="{8A446329-34C6-4266-A607-333A7858C587}"/>
              </a:ext>
            </a:extLst>
          </p:cNvPr>
          <p:cNvPicPr>
            <a:picLocks noChangeAspect="1"/>
          </p:cNvPicPr>
          <p:nvPr/>
        </p:nvPicPr>
        <p:blipFill>
          <a:blip r:embed="rId4"/>
          <a:stretch>
            <a:fillRect/>
          </a:stretch>
        </p:blipFill>
        <p:spPr>
          <a:xfrm>
            <a:off x="6000508" y="5999624"/>
            <a:ext cx="6194831" cy="884089"/>
          </a:xfrm>
          <a:prstGeom prst="rect">
            <a:avLst/>
          </a:prstGeom>
        </p:spPr>
      </p:pic>
    </p:spTree>
    <p:extLst>
      <p:ext uri="{BB962C8B-B14F-4D97-AF65-F5344CB8AC3E}">
        <p14:creationId xmlns:p14="http://schemas.microsoft.com/office/powerpoint/2010/main" val="19719801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a:spLocks noGrp="1"/>
          </p:cNvSpPr>
          <p:nvPr>
            <p:ph type="title" idx="4294967295"/>
          </p:nvPr>
        </p:nvSpPr>
        <p:spPr>
          <a:xfrm>
            <a:off x="0" y="2799876"/>
            <a:ext cx="12192000" cy="70788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chemeClr val="lt1"/>
                </a:solidFill>
                <a:effectLst/>
                <a:uLnTx/>
                <a:uFillTx/>
                <a:latin typeface="Verdana"/>
                <a:ea typeface="Verdana"/>
                <a:cs typeface="Verdana"/>
                <a:sym typeface="Verdana"/>
              </a:rPr>
              <a:t>HAZARD COMMUNICATION</a:t>
            </a:r>
          </a:p>
        </p:txBody>
      </p:sp>
      <p:sp>
        <p:nvSpPr>
          <p:cNvPr id="94" name="Google Shape;94;p1"/>
          <p:cNvSpPr txBox="1"/>
          <p:nvPr/>
        </p:nvSpPr>
        <p:spPr>
          <a:xfrm>
            <a:off x="22209" y="3569317"/>
            <a:ext cx="12147582"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000" b="1" i="0" u="none" strike="noStrike" cap="none" dirty="0">
                <a:solidFill>
                  <a:schemeClr val="lt1"/>
                </a:solidFill>
                <a:latin typeface="Verdana"/>
                <a:ea typeface="Verdana"/>
                <a:cs typeface="Verdana"/>
                <a:sym typeface="Verdana"/>
              </a:rPr>
              <a:t>Module 3: </a:t>
            </a:r>
            <a:r>
              <a:rPr lang="en-US" sz="4000" b="1" i="1" u="none" strike="noStrike" cap="none" dirty="0">
                <a:solidFill>
                  <a:schemeClr val="lt1"/>
                </a:solidFill>
                <a:latin typeface="Verdana"/>
                <a:ea typeface="Verdana"/>
                <a:cs typeface="Verdana"/>
                <a:sym typeface="Verdana"/>
              </a:rPr>
              <a:t>Pictograms</a:t>
            </a:r>
            <a:endParaRPr sz="1200" b="0" i="0" u="none" strike="noStrike" cap="none" dirty="0">
              <a:solidFill>
                <a:srgbClr val="000000"/>
              </a:solidFill>
              <a:latin typeface="Arial"/>
              <a:ea typeface="Arial"/>
              <a:cs typeface="Arial"/>
              <a:sym typeface="Arial"/>
            </a:endParaRPr>
          </a:p>
        </p:txBody>
      </p:sp>
      <p:pic>
        <p:nvPicPr>
          <p:cNvPr id="7" name="Picture 6" descr="DCBS logo">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3404028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7C72268-937E-93D9-5423-7B07D5FA8D6A}"/>
              </a:ext>
            </a:extLst>
          </p:cNvPr>
          <p:cNvSpPr txBox="1">
            <a:spLocks noGrp="1"/>
          </p:cNvSpPr>
          <p:nvPr>
            <p:ph type="title" idx="4294967295"/>
          </p:nvPr>
        </p:nvSpPr>
        <p:spPr>
          <a:xfrm>
            <a:off x="5719155" y="146761"/>
            <a:ext cx="6274351" cy="8485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Welcome to Module 3!</a:t>
            </a:r>
          </a:p>
        </p:txBody>
      </p:sp>
      <p:sp>
        <p:nvSpPr>
          <p:cNvPr id="104" name="Google Shape;104;p2"/>
          <p:cNvSpPr txBox="1"/>
          <p:nvPr/>
        </p:nvSpPr>
        <p:spPr>
          <a:xfrm>
            <a:off x="5719156" y="995311"/>
            <a:ext cx="6274351" cy="2308284"/>
          </a:xfrm>
          <a:prstGeom prst="rect">
            <a:avLst/>
          </a:prstGeom>
          <a:noFill/>
          <a:ln>
            <a:noFill/>
          </a:ln>
        </p:spPr>
        <p:txBody>
          <a:bodyPr spcFirstLastPara="1" wrap="square" lIns="91425" tIns="45700" rIns="91425" bIns="45700" anchor="t" anchorCtr="0">
            <a:spAutoFit/>
          </a:bodyPr>
          <a:lstStyle/>
          <a:p>
            <a:pPr lvl="0">
              <a:buSzPts val="1600"/>
            </a:pPr>
            <a:r>
              <a:rPr lang="en-US" sz="1800" dirty="0"/>
              <a:t>During this module, we’ll answer the following questions:</a:t>
            </a:r>
          </a:p>
          <a:p>
            <a:pPr lvl="0">
              <a:buSzPts val="1600"/>
            </a:pPr>
            <a:endParaRPr lang="en-US" sz="1800" dirty="0"/>
          </a:p>
          <a:p>
            <a:pPr marL="285750" lvl="0" indent="-285750">
              <a:buSzPts val="1600"/>
              <a:buFont typeface="Arial" panose="020B0604020202020204" pitchFamily="34" charset="0"/>
              <a:buChar char="•"/>
            </a:pPr>
            <a:r>
              <a:rPr lang="en-US" sz="1800" dirty="0"/>
              <a:t>What is a pictogram?</a:t>
            </a:r>
          </a:p>
          <a:p>
            <a:pPr marL="285750" lvl="0" indent="-285750">
              <a:buSzPts val="1600"/>
              <a:buFont typeface="Arial" panose="020B0604020202020204" pitchFamily="34" charset="0"/>
              <a:buChar char="•"/>
            </a:pPr>
            <a:r>
              <a:rPr lang="en-US" sz="1800" dirty="0"/>
              <a:t>What are the parts of a pictogram?</a:t>
            </a:r>
          </a:p>
          <a:p>
            <a:pPr marL="285750" lvl="0" indent="-285750">
              <a:buSzPts val="1600"/>
              <a:buFont typeface="Arial" panose="020B0604020202020204" pitchFamily="34" charset="0"/>
              <a:buChar char="•"/>
            </a:pPr>
            <a:r>
              <a:rPr lang="en-US" sz="1800" dirty="0"/>
              <a:t>What are the health hazard pictograms?</a:t>
            </a:r>
          </a:p>
          <a:p>
            <a:pPr marL="285750" lvl="0" indent="-285750">
              <a:buSzPts val="1600"/>
              <a:buFont typeface="Arial" panose="020B0604020202020204" pitchFamily="34" charset="0"/>
              <a:buChar char="•"/>
            </a:pPr>
            <a:r>
              <a:rPr lang="en-US" sz="1800" dirty="0"/>
              <a:t>What are the physical hazard pictograms?</a:t>
            </a:r>
          </a:p>
          <a:p>
            <a:pPr lvl="0">
              <a:buSzPts val="1600"/>
            </a:pPr>
            <a:endParaRPr lang="en-US" sz="1800" dirty="0"/>
          </a:p>
          <a:p>
            <a:pPr lvl="0">
              <a:buSzPts val="1600"/>
            </a:pPr>
            <a:r>
              <a:rPr lang="en-US" sz="1800" dirty="0"/>
              <a:t>This module should take about 10 minutes to complete.</a:t>
            </a:r>
            <a:endParaRPr sz="1800" b="0" i="0" u="none" strike="noStrike" cap="none" dirty="0">
              <a:solidFill>
                <a:srgbClr val="000000"/>
              </a:solidFill>
              <a:latin typeface="Arial"/>
              <a:ea typeface="Arial"/>
              <a:cs typeface="Arial"/>
              <a:sym typeface="Arial"/>
            </a:endParaRPr>
          </a:p>
        </p:txBody>
      </p:sp>
      <p:sp>
        <p:nvSpPr>
          <p:cNvPr id="7" name="Google Shape;102;p2">
            <a:extLst>
              <a:ext uri="{FF2B5EF4-FFF2-40B4-BE49-F238E27FC236}">
                <a16:creationId xmlns:a16="http://schemas.microsoft.com/office/drawing/2014/main" id="{E867312C-6955-445B-8C7D-4D105564AAB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pictograms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E1BAC3A5-571C-449A-9C13-52EBF3738E2B}"/>
              </a:ext>
            </a:extLst>
          </p:cNvPr>
          <p:cNvPicPr>
            <a:picLocks noChangeAspect="1"/>
          </p:cNvPicPr>
          <p:nvPr/>
        </p:nvPicPr>
        <p:blipFill>
          <a:blip r:embed="rId3"/>
          <a:stretch>
            <a:fillRect/>
          </a:stretch>
        </p:blipFill>
        <p:spPr>
          <a:xfrm>
            <a:off x="5975082" y="5977801"/>
            <a:ext cx="6216917" cy="884089"/>
          </a:xfrm>
          <a:prstGeom prst="rect">
            <a:avLst/>
          </a:prstGeom>
        </p:spPr>
      </p:pic>
      <p:pic>
        <p:nvPicPr>
          <p:cNvPr id="8" name="Picture 7">
            <a:extLst>
              <a:ext uri="{FF2B5EF4-FFF2-40B4-BE49-F238E27FC236}">
                <a16:creationId xmlns:a16="http://schemas.microsoft.com/office/drawing/2014/main" id="{88A3E4FB-30C3-4518-A16D-A2229B5CFB5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39" y="4197"/>
            <a:ext cx="5507901" cy="5916454"/>
          </a:xfrm>
          <a:prstGeom prst="rect">
            <a:avLst/>
          </a:prstGeom>
        </p:spPr>
      </p:pic>
    </p:spTree>
    <p:extLst>
      <p:ext uri="{BB962C8B-B14F-4D97-AF65-F5344CB8AC3E}">
        <p14:creationId xmlns:p14="http://schemas.microsoft.com/office/powerpoint/2010/main" val="39316870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336482E4-9DEA-B7C3-FBEB-517314FE4725}"/>
              </a:ext>
            </a:extLst>
          </p:cNvPr>
          <p:cNvSpPr txBox="1">
            <a:spLocks noGrp="1"/>
          </p:cNvSpPr>
          <p:nvPr>
            <p:ph type="title" idx="4294967295"/>
          </p:nvPr>
        </p:nvSpPr>
        <p:spPr>
          <a:xfrm>
            <a:off x="5719155" y="146761"/>
            <a:ext cx="6274351" cy="8485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What is a Pictogram?</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40610"/>
            <a:ext cx="6274351" cy="3139281"/>
          </a:xfrm>
          <a:prstGeom prst="rect">
            <a:avLst/>
          </a:prstGeom>
          <a:noFill/>
          <a:ln>
            <a:noFill/>
          </a:ln>
        </p:spPr>
        <p:txBody>
          <a:bodyPr spcFirstLastPara="1" wrap="square" lIns="91425" tIns="45700" rIns="91425" bIns="45700" anchor="t" anchorCtr="0">
            <a:spAutoFit/>
          </a:bodyPr>
          <a:lstStyle/>
          <a:p>
            <a:pPr lvl="0">
              <a:buSzPts val="1600"/>
            </a:pPr>
            <a:r>
              <a:rPr lang="en-US" sz="1800" dirty="0"/>
              <a:t>Pictograms convey specific information by use of an image. This means that, without the use of words, workers from any country can understand a hazard is present.</a:t>
            </a:r>
          </a:p>
          <a:p>
            <a:pPr lvl="0">
              <a:buSzPts val="1600"/>
            </a:pPr>
            <a:endParaRPr lang="en-US" sz="1800" dirty="0"/>
          </a:p>
          <a:p>
            <a:pPr lvl="0">
              <a:buSzPts val="1600"/>
            </a:pPr>
            <a:r>
              <a:rPr lang="en-US" sz="1800" dirty="0"/>
              <a:t>Pictograms are found on container labels and on safety data sheets. Their intent is to give you, in a simple picture, a quick understanding of the hazards they represent.</a:t>
            </a:r>
          </a:p>
          <a:p>
            <a:pPr lvl="0">
              <a:buSzPts val="1600"/>
            </a:pPr>
            <a:endParaRPr lang="en-US" sz="1800" dirty="0"/>
          </a:p>
          <a:p>
            <a:pPr lvl="0">
              <a:buSzPts val="1600"/>
            </a:pPr>
            <a:r>
              <a:rPr lang="en-US" sz="1800" dirty="0"/>
              <a:t>Remember, the classification and categorization of substances and mixtures of hazardous chemicals by manufacturers and importers is the basis for the pictograms.</a:t>
            </a:r>
            <a:endParaRPr sz="1800" b="0" i="0" u="none" strike="noStrike" cap="none" dirty="0">
              <a:solidFill>
                <a:srgbClr val="000000"/>
              </a:solidFill>
              <a:latin typeface="Arial"/>
              <a:ea typeface="Arial"/>
              <a:cs typeface="Arial"/>
              <a:sym typeface="Arial"/>
            </a:endParaRPr>
          </a:p>
        </p:txBody>
      </p:sp>
      <p:pic>
        <p:nvPicPr>
          <p:cNvPr id="3" name="Picture 2" descr="Image shows pictograms">
            <a:extLst>
              <a:ext uri="{FF2B5EF4-FFF2-40B4-BE49-F238E27FC236}">
                <a16:creationId xmlns:a16="http://schemas.microsoft.com/office/drawing/2014/main" id="{AD6944E1-E5FC-459C-B41D-619133FF262A}"/>
              </a:ext>
            </a:extLst>
          </p:cNvPr>
          <p:cNvPicPr>
            <a:picLocks noChangeAspect="1"/>
          </p:cNvPicPr>
          <p:nvPr/>
        </p:nvPicPr>
        <p:blipFill>
          <a:blip r:embed="rId3"/>
          <a:stretch>
            <a:fillRect/>
          </a:stretch>
        </p:blipFill>
        <p:spPr>
          <a:xfrm>
            <a:off x="0" y="0"/>
            <a:ext cx="5481650" cy="5888256"/>
          </a:xfrm>
          <a:prstGeom prst="rect">
            <a:avLst/>
          </a:prstGeom>
        </p:spPr>
      </p:pic>
      <p:sp>
        <p:nvSpPr>
          <p:cNvPr id="7" name="Google Shape;102;p2">
            <a:extLst>
              <a:ext uri="{FF2B5EF4-FFF2-40B4-BE49-F238E27FC236}">
                <a16:creationId xmlns:a16="http://schemas.microsoft.com/office/drawing/2014/main" id="{E867312C-6955-445B-8C7D-4D105564AAB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pictograms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E1BAC3A5-571C-449A-9C13-52EBF3738E2B}"/>
              </a:ext>
            </a:extLst>
          </p:cNvPr>
          <p:cNvPicPr>
            <a:picLocks noChangeAspect="1"/>
          </p:cNvPicPr>
          <p:nvPr/>
        </p:nvPicPr>
        <p:blipFill>
          <a:blip r:embed="rId4"/>
          <a:stretch>
            <a:fillRect/>
          </a:stretch>
        </p:blipFill>
        <p:spPr>
          <a:xfrm>
            <a:off x="5975082" y="5977801"/>
            <a:ext cx="6216917" cy="884089"/>
          </a:xfrm>
          <a:prstGeom prst="rect">
            <a:avLst/>
          </a:prstGeom>
        </p:spPr>
      </p:pic>
    </p:spTree>
    <p:extLst>
      <p:ext uri="{BB962C8B-B14F-4D97-AF65-F5344CB8AC3E}">
        <p14:creationId xmlns:p14="http://schemas.microsoft.com/office/powerpoint/2010/main" val="13760298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6" name="Title 1">
            <a:extLst>
              <a:ext uri="{FF2B5EF4-FFF2-40B4-BE49-F238E27FC236}">
                <a16:creationId xmlns:a16="http://schemas.microsoft.com/office/drawing/2014/main" id="{8C74CD95-7FCA-2B09-E11A-04AE871413A5}"/>
              </a:ext>
            </a:extLst>
          </p:cNvPr>
          <p:cNvSpPr txBox="1">
            <a:spLocks noGrp="1"/>
          </p:cNvSpPr>
          <p:nvPr>
            <p:ph type="title" idx="4294967295"/>
          </p:nvPr>
        </p:nvSpPr>
        <p:spPr>
          <a:xfrm>
            <a:off x="5719155" y="146760"/>
            <a:ext cx="6190623" cy="123237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What are the parts of a Pictogram?</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379130"/>
            <a:ext cx="6274351" cy="1477287"/>
          </a:xfrm>
          <a:prstGeom prst="rect">
            <a:avLst/>
          </a:prstGeom>
          <a:noFill/>
          <a:ln>
            <a:noFill/>
          </a:ln>
        </p:spPr>
        <p:txBody>
          <a:bodyPr spcFirstLastPara="1" wrap="square" lIns="91425" tIns="45700" rIns="91425" bIns="45700" anchor="t" anchorCtr="0">
            <a:spAutoFit/>
          </a:bodyPr>
          <a:lstStyle/>
          <a:p>
            <a:pPr lvl="0">
              <a:buSzPts val="1600"/>
            </a:pPr>
            <a:r>
              <a:rPr lang="en-US" sz="1800" dirty="0"/>
              <a:t>GHS-related pictograms must have these three parts:</a:t>
            </a:r>
          </a:p>
          <a:p>
            <a:pPr lvl="0">
              <a:buSzPts val="1600"/>
            </a:pPr>
            <a:endParaRPr lang="en-US" sz="1800" dirty="0"/>
          </a:p>
          <a:p>
            <a:pPr marL="285750" lvl="0" indent="-285750">
              <a:buSzPts val="1600"/>
              <a:buFont typeface="Arial" panose="020B0604020202020204" pitchFamily="34" charset="0"/>
              <a:buChar char="•"/>
            </a:pPr>
            <a:r>
              <a:rPr lang="en-US" sz="1800" dirty="0"/>
              <a:t>Red Border</a:t>
            </a:r>
          </a:p>
          <a:p>
            <a:pPr marL="285750" lvl="0" indent="-285750">
              <a:buSzPts val="1600"/>
              <a:buFont typeface="Arial" panose="020B0604020202020204" pitchFamily="34" charset="0"/>
              <a:buChar char="•"/>
            </a:pPr>
            <a:r>
              <a:rPr lang="en-US" sz="1800" dirty="0"/>
              <a:t>White Background</a:t>
            </a:r>
          </a:p>
          <a:p>
            <a:pPr marL="285750" lvl="0" indent="-285750">
              <a:buSzPts val="1600"/>
              <a:buFont typeface="Arial" panose="020B0604020202020204" pitchFamily="34" charset="0"/>
              <a:buChar char="•"/>
            </a:pPr>
            <a:r>
              <a:rPr lang="en-US" sz="1800" dirty="0"/>
              <a:t>Black Symbol</a:t>
            </a:r>
            <a:endParaRPr sz="1800" b="0" i="0" u="none" strike="noStrike" cap="none" dirty="0">
              <a:solidFill>
                <a:srgbClr val="000000"/>
              </a:solidFill>
              <a:latin typeface="Arial"/>
              <a:ea typeface="Arial"/>
              <a:cs typeface="Arial"/>
              <a:sym typeface="Arial"/>
            </a:endParaRPr>
          </a:p>
        </p:txBody>
      </p:sp>
      <p:pic>
        <p:nvPicPr>
          <p:cNvPr id="5" name="Picture 4" descr="image shows pictogram">
            <a:extLst>
              <a:ext uri="{FF2B5EF4-FFF2-40B4-BE49-F238E27FC236}">
                <a16:creationId xmlns:a16="http://schemas.microsoft.com/office/drawing/2014/main" id="{444D638F-DB11-48F7-A697-FD6DC8D78F0E}"/>
              </a:ext>
            </a:extLst>
          </p:cNvPr>
          <p:cNvPicPr>
            <a:picLocks noChangeAspect="1"/>
          </p:cNvPicPr>
          <p:nvPr/>
        </p:nvPicPr>
        <p:blipFill>
          <a:blip r:embed="rId3"/>
          <a:stretch>
            <a:fillRect/>
          </a:stretch>
        </p:blipFill>
        <p:spPr>
          <a:xfrm>
            <a:off x="0" y="28505"/>
            <a:ext cx="5455114" cy="5859751"/>
          </a:xfrm>
          <a:prstGeom prst="rect">
            <a:avLst/>
          </a:prstGeom>
        </p:spPr>
      </p:pic>
      <p:sp>
        <p:nvSpPr>
          <p:cNvPr id="7" name="Google Shape;102;p2">
            <a:extLst>
              <a:ext uri="{FF2B5EF4-FFF2-40B4-BE49-F238E27FC236}">
                <a16:creationId xmlns:a16="http://schemas.microsoft.com/office/drawing/2014/main" id="{E867312C-6955-445B-8C7D-4D105564AAB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pictograms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E1BAC3A5-571C-449A-9C13-52EBF3738E2B}"/>
              </a:ext>
            </a:extLst>
          </p:cNvPr>
          <p:cNvPicPr>
            <a:picLocks noChangeAspect="1"/>
          </p:cNvPicPr>
          <p:nvPr/>
        </p:nvPicPr>
        <p:blipFill>
          <a:blip r:embed="rId4"/>
          <a:stretch>
            <a:fillRect/>
          </a:stretch>
        </p:blipFill>
        <p:spPr>
          <a:xfrm>
            <a:off x="5975082" y="5977801"/>
            <a:ext cx="6216917" cy="884089"/>
          </a:xfrm>
          <a:prstGeom prst="rect">
            <a:avLst/>
          </a:prstGeom>
        </p:spPr>
      </p:pic>
    </p:spTree>
    <p:extLst>
      <p:ext uri="{BB962C8B-B14F-4D97-AF65-F5344CB8AC3E}">
        <p14:creationId xmlns:p14="http://schemas.microsoft.com/office/powerpoint/2010/main" val="4092534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6" name="Title 1">
            <a:extLst>
              <a:ext uri="{FF2B5EF4-FFF2-40B4-BE49-F238E27FC236}">
                <a16:creationId xmlns:a16="http://schemas.microsoft.com/office/drawing/2014/main" id="{D54B9AFD-45B3-8274-0DDD-EA9323B39DFC}"/>
              </a:ext>
            </a:extLst>
          </p:cNvPr>
          <p:cNvSpPr txBox="1">
            <a:spLocks noGrp="1"/>
          </p:cNvSpPr>
          <p:nvPr>
            <p:ph type="title" idx="4294967295"/>
          </p:nvPr>
        </p:nvSpPr>
        <p:spPr>
          <a:xfrm>
            <a:off x="5719155" y="146761"/>
            <a:ext cx="6274351" cy="112248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Hazard Communication (</a:t>
            </a:r>
            <a:r>
              <a:rPr kumimoji="0" lang="en-US" sz="3200" b="0" i="0" u="none" strike="noStrike" kern="0" cap="none" spc="0" normalizeH="0" baseline="0" noProof="0" dirty="0" err="1">
                <a:ln>
                  <a:noFill/>
                </a:ln>
                <a:solidFill>
                  <a:schemeClr val="dk1"/>
                </a:solidFill>
                <a:effectLst/>
                <a:uLnTx/>
                <a:uFillTx/>
                <a:latin typeface="+mj-lt"/>
                <a:ea typeface="Calibri"/>
                <a:cs typeface="Calibri"/>
                <a:sym typeface="Calibri"/>
              </a:rPr>
              <a:t>HazCom</a:t>
            </a: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 Introduction</a:t>
            </a:r>
          </a:p>
        </p:txBody>
      </p:sp>
      <p:sp>
        <p:nvSpPr>
          <p:cNvPr id="104" name="Google Shape;104;p2"/>
          <p:cNvSpPr txBox="1"/>
          <p:nvPr/>
        </p:nvSpPr>
        <p:spPr>
          <a:xfrm>
            <a:off x="5719156" y="1314628"/>
            <a:ext cx="6274351" cy="2308284"/>
          </a:xfrm>
          <a:prstGeom prst="rect">
            <a:avLst/>
          </a:prstGeom>
          <a:noFill/>
          <a:ln>
            <a:noFill/>
          </a:ln>
        </p:spPr>
        <p:txBody>
          <a:bodyPr spcFirstLastPara="1" wrap="square" lIns="91425" tIns="45700" rIns="91425" bIns="45700" anchor="t" anchorCtr="0">
            <a:spAutoFit/>
          </a:bodyPr>
          <a:lstStyle/>
          <a:p>
            <a:r>
              <a:rPr lang="en-US" sz="1800" dirty="0"/>
              <a:t>As with many things that can hurt us, we have rules to help prevent that from happening. In this case, we have the Hazard Communication Rule, known as </a:t>
            </a:r>
            <a:r>
              <a:rPr lang="en-US" sz="1800" dirty="0" err="1"/>
              <a:t>HazCom</a:t>
            </a:r>
            <a:r>
              <a:rPr lang="en-US" sz="1800" dirty="0"/>
              <a:t> for short.  </a:t>
            </a:r>
          </a:p>
          <a:p>
            <a:endParaRPr lang="en-US" sz="1800" dirty="0"/>
          </a:p>
          <a:p>
            <a:r>
              <a:rPr lang="en-US" sz="1800" dirty="0"/>
              <a:t>The </a:t>
            </a:r>
            <a:r>
              <a:rPr lang="en-US" sz="1800" dirty="0" err="1"/>
              <a:t>HazCom</a:t>
            </a:r>
            <a:r>
              <a:rPr lang="en-US" sz="1800" dirty="0"/>
              <a:t> rule is based on the concept that every worker has the right to know about chemical hazards related to their jobs, and how to protect themselves from those hazards.</a:t>
            </a:r>
          </a:p>
        </p:txBody>
      </p:sp>
      <p:sp>
        <p:nvSpPr>
          <p:cNvPr id="102" name="Google Shape;102;p2"/>
          <p:cNvSpPr txBox="1"/>
          <p:nvPr/>
        </p:nvSpPr>
        <p:spPr>
          <a:xfrm>
            <a:off x="85400" y="5964835"/>
            <a:ext cx="603610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3" name="Picture 2">
            <a:extLst>
              <a:ext uri="{FF2B5EF4-FFF2-40B4-BE49-F238E27FC236}">
                <a16:creationId xmlns:a16="http://schemas.microsoft.com/office/drawing/2014/main" id="{91ED8510-C2A3-46E6-9AEB-F0860A3A565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49" y="0"/>
            <a:ext cx="5511809" cy="5920652"/>
          </a:xfrm>
          <a:prstGeom prst="rect">
            <a:avLst/>
          </a:prstGeom>
        </p:spPr>
      </p:pic>
    </p:spTree>
    <p:extLst>
      <p:ext uri="{BB962C8B-B14F-4D97-AF65-F5344CB8AC3E}">
        <p14:creationId xmlns:p14="http://schemas.microsoft.com/office/powerpoint/2010/main" val="22677282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7FD20B08-E20A-4550-9921-7BE67698F841}"/>
              </a:ext>
            </a:extLst>
          </p:cNvPr>
          <p:cNvSpPr txBox="1">
            <a:spLocks noGrp="1"/>
          </p:cNvSpPr>
          <p:nvPr>
            <p:ph type="title" idx="4294967295"/>
          </p:nvPr>
        </p:nvSpPr>
        <p:spPr>
          <a:xfrm>
            <a:off x="5719155" y="146761"/>
            <a:ext cx="6274351" cy="13659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What are the Health Hazard Pictograms?</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pic>
        <p:nvPicPr>
          <p:cNvPr id="5" name="Picture 4" descr="Image shows four health hazard pictograms">
            <a:extLst>
              <a:ext uri="{FF2B5EF4-FFF2-40B4-BE49-F238E27FC236}">
                <a16:creationId xmlns:a16="http://schemas.microsoft.com/office/drawing/2014/main" id="{2462D6CE-74DE-4946-983E-54C04D142187}"/>
              </a:ext>
            </a:extLst>
          </p:cNvPr>
          <p:cNvPicPr>
            <a:picLocks noChangeAspect="1"/>
          </p:cNvPicPr>
          <p:nvPr/>
        </p:nvPicPr>
        <p:blipFill>
          <a:blip r:embed="rId3"/>
          <a:stretch>
            <a:fillRect/>
          </a:stretch>
        </p:blipFill>
        <p:spPr>
          <a:xfrm>
            <a:off x="0" y="-2675"/>
            <a:ext cx="5429250" cy="5831969"/>
          </a:xfrm>
          <a:prstGeom prst="rect">
            <a:avLst/>
          </a:prstGeom>
        </p:spPr>
      </p:pic>
      <p:sp>
        <p:nvSpPr>
          <p:cNvPr id="104" name="Google Shape;104;p2"/>
          <p:cNvSpPr txBox="1"/>
          <p:nvPr/>
        </p:nvSpPr>
        <p:spPr>
          <a:xfrm>
            <a:off x="5719156" y="1537181"/>
            <a:ext cx="6274351" cy="1754286"/>
          </a:xfrm>
          <a:prstGeom prst="rect">
            <a:avLst/>
          </a:prstGeom>
          <a:noFill/>
          <a:ln>
            <a:noFill/>
          </a:ln>
        </p:spPr>
        <p:txBody>
          <a:bodyPr spcFirstLastPara="1" wrap="square" lIns="91425" tIns="45700" rIns="91425" bIns="45700" anchor="t" anchorCtr="0">
            <a:spAutoFit/>
          </a:bodyPr>
          <a:lstStyle/>
          <a:p>
            <a:pPr lvl="0">
              <a:buSzPts val="1600"/>
            </a:pPr>
            <a:r>
              <a:rPr lang="en-US" sz="1800" dirty="0"/>
              <a:t>There are two groups of pictograms. </a:t>
            </a:r>
            <a:r>
              <a:rPr lang="en-US" sz="1800" dirty="0">
                <a:hlinkClick r:id="rId4"/>
              </a:rPr>
              <a:t>Appendix A</a:t>
            </a:r>
            <a:r>
              <a:rPr lang="en-US" sz="1800" dirty="0"/>
              <a:t> of the Hazard Communication Rule talks about the health hazard categories and their related pictograms and classes.</a:t>
            </a:r>
          </a:p>
          <a:p>
            <a:pPr lvl="0">
              <a:buSzPts val="1600"/>
            </a:pPr>
            <a:endParaRPr lang="en-US" sz="1800" dirty="0"/>
          </a:p>
          <a:p>
            <a:pPr lvl="0">
              <a:buSzPts val="1600"/>
            </a:pPr>
            <a:r>
              <a:rPr lang="en-US" sz="1800" dirty="0"/>
              <a:t>Click the link to read </a:t>
            </a:r>
            <a:r>
              <a:rPr lang="en-US" sz="1800" dirty="0">
                <a:hlinkClick r:id="rId5"/>
              </a:rPr>
              <a:t>Oregon OSHA’s fact sheet</a:t>
            </a:r>
            <a:r>
              <a:rPr lang="en-US" sz="1800" dirty="0"/>
              <a:t> for more information. </a:t>
            </a:r>
          </a:p>
        </p:txBody>
      </p:sp>
      <p:sp>
        <p:nvSpPr>
          <p:cNvPr id="7" name="Google Shape;102;p2">
            <a:extLst>
              <a:ext uri="{FF2B5EF4-FFF2-40B4-BE49-F238E27FC236}">
                <a16:creationId xmlns:a16="http://schemas.microsoft.com/office/drawing/2014/main" id="{E867312C-6955-445B-8C7D-4D105564AAB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pictograms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E1BAC3A5-571C-449A-9C13-52EBF3738E2B}"/>
              </a:ext>
            </a:extLst>
          </p:cNvPr>
          <p:cNvPicPr>
            <a:picLocks noChangeAspect="1"/>
          </p:cNvPicPr>
          <p:nvPr/>
        </p:nvPicPr>
        <p:blipFill>
          <a:blip r:embed="rId6"/>
          <a:stretch>
            <a:fillRect/>
          </a:stretch>
        </p:blipFill>
        <p:spPr>
          <a:xfrm>
            <a:off x="5975082" y="5977801"/>
            <a:ext cx="6216917" cy="884089"/>
          </a:xfrm>
          <a:prstGeom prst="rect">
            <a:avLst/>
          </a:prstGeom>
        </p:spPr>
      </p:pic>
    </p:spTree>
    <p:extLst>
      <p:ext uri="{BB962C8B-B14F-4D97-AF65-F5344CB8AC3E}">
        <p14:creationId xmlns:p14="http://schemas.microsoft.com/office/powerpoint/2010/main" val="1703179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42EAA0A4-64AD-58CF-6049-9E82F112A892}"/>
              </a:ext>
            </a:extLst>
          </p:cNvPr>
          <p:cNvSpPr txBox="1">
            <a:spLocks noGrp="1"/>
          </p:cNvSpPr>
          <p:nvPr>
            <p:ph type="title" idx="4294967295"/>
          </p:nvPr>
        </p:nvSpPr>
        <p:spPr>
          <a:xfrm>
            <a:off x="5719155" y="146761"/>
            <a:ext cx="6274351" cy="8485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Health Hazard</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97651"/>
            <a:ext cx="6274351" cy="3139281"/>
          </a:xfrm>
          <a:prstGeom prst="rect">
            <a:avLst/>
          </a:prstGeom>
          <a:noFill/>
          <a:ln>
            <a:noFill/>
          </a:ln>
        </p:spPr>
        <p:txBody>
          <a:bodyPr spcFirstLastPara="1" wrap="square" lIns="91425" tIns="45700" rIns="91425" bIns="45700" anchor="t" anchorCtr="0">
            <a:spAutoFit/>
          </a:bodyPr>
          <a:lstStyle/>
          <a:p>
            <a:pPr marL="285750" lvl="0" indent="-285750">
              <a:buSzPts val="1600"/>
              <a:buFont typeface="Arial" panose="020B0604020202020204" pitchFamily="34" charset="0"/>
              <a:buChar char="•"/>
            </a:pPr>
            <a:r>
              <a:rPr lang="en-US" sz="1800" dirty="0"/>
              <a:t>Carcinogens</a:t>
            </a:r>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dirty="0"/>
              <a:t>Respiratory Sensitizer</a:t>
            </a:r>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dirty="0"/>
              <a:t>Reproductive Toxicity</a:t>
            </a:r>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dirty="0"/>
              <a:t>Target Organ Toxicity</a:t>
            </a:r>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dirty="0"/>
              <a:t>Mutagenicity</a:t>
            </a:r>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dirty="0"/>
              <a:t>Aspiration Toxicity</a:t>
            </a:r>
          </a:p>
        </p:txBody>
      </p:sp>
      <p:pic>
        <p:nvPicPr>
          <p:cNvPr id="3" name="Picture 2" descr="Image shows pictogram of health hazard">
            <a:extLst>
              <a:ext uri="{FF2B5EF4-FFF2-40B4-BE49-F238E27FC236}">
                <a16:creationId xmlns:a16="http://schemas.microsoft.com/office/drawing/2014/main" id="{FE7D1FCE-5582-4EEC-A965-7683EBB4B2D4}"/>
              </a:ext>
            </a:extLst>
          </p:cNvPr>
          <p:cNvPicPr>
            <a:picLocks noChangeAspect="1"/>
          </p:cNvPicPr>
          <p:nvPr/>
        </p:nvPicPr>
        <p:blipFill>
          <a:blip r:embed="rId3"/>
          <a:stretch>
            <a:fillRect/>
          </a:stretch>
        </p:blipFill>
        <p:spPr>
          <a:xfrm>
            <a:off x="565" y="0"/>
            <a:ext cx="5499270" cy="5907183"/>
          </a:xfrm>
          <a:prstGeom prst="rect">
            <a:avLst/>
          </a:prstGeom>
        </p:spPr>
      </p:pic>
      <p:sp>
        <p:nvSpPr>
          <p:cNvPr id="7" name="Google Shape;102;p2">
            <a:extLst>
              <a:ext uri="{FF2B5EF4-FFF2-40B4-BE49-F238E27FC236}">
                <a16:creationId xmlns:a16="http://schemas.microsoft.com/office/drawing/2014/main" id="{E867312C-6955-445B-8C7D-4D105564AAB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pictograms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E1BAC3A5-571C-449A-9C13-52EBF3738E2B}"/>
              </a:ext>
            </a:extLst>
          </p:cNvPr>
          <p:cNvPicPr>
            <a:picLocks noChangeAspect="1"/>
          </p:cNvPicPr>
          <p:nvPr/>
        </p:nvPicPr>
        <p:blipFill>
          <a:blip r:embed="rId4"/>
          <a:stretch>
            <a:fillRect/>
          </a:stretch>
        </p:blipFill>
        <p:spPr>
          <a:xfrm>
            <a:off x="5975082" y="5977801"/>
            <a:ext cx="6216917" cy="884089"/>
          </a:xfrm>
          <a:prstGeom prst="rect">
            <a:avLst/>
          </a:prstGeom>
        </p:spPr>
      </p:pic>
    </p:spTree>
    <p:extLst>
      <p:ext uri="{BB962C8B-B14F-4D97-AF65-F5344CB8AC3E}">
        <p14:creationId xmlns:p14="http://schemas.microsoft.com/office/powerpoint/2010/main" val="32304084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DEE58C88-45B9-179E-1076-20C167261EC0}"/>
              </a:ext>
            </a:extLst>
          </p:cNvPr>
          <p:cNvSpPr txBox="1">
            <a:spLocks noGrp="1"/>
          </p:cNvSpPr>
          <p:nvPr>
            <p:ph type="title" idx="4294967295"/>
          </p:nvPr>
        </p:nvSpPr>
        <p:spPr>
          <a:xfrm>
            <a:off x="5719155" y="146761"/>
            <a:ext cx="6274351" cy="8485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Skull and Crossbones</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142066"/>
            <a:ext cx="6274351" cy="369291"/>
          </a:xfrm>
          <a:prstGeom prst="rect">
            <a:avLst/>
          </a:prstGeom>
          <a:noFill/>
          <a:ln>
            <a:noFill/>
          </a:ln>
        </p:spPr>
        <p:txBody>
          <a:bodyPr spcFirstLastPara="1" wrap="square" lIns="91425" tIns="45700" rIns="91425" bIns="45700" anchor="t" anchorCtr="0">
            <a:spAutoFit/>
          </a:bodyPr>
          <a:lstStyle/>
          <a:p>
            <a:pPr marL="285750" lvl="0" indent="-285750">
              <a:buSzPts val="1600"/>
              <a:buFont typeface="Arial" panose="020B0604020202020204" pitchFamily="34" charset="0"/>
              <a:buChar char="•"/>
            </a:pPr>
            <a:r>
              <a:rPr lang="en-US" sz="1800" dirty="0"/>
              <a:t>Acute Toxicity (severe)</a:t>
            </a:r>
          </a:p>
        </p:txBody>
      </p:sp>
      <p:pic>
        <p:nvPicPr>
          <p:cNvPr id="5" name="Picture 4" descr="Skull and crossbones pictogram">
            <a:extLst>
              <a:ext uri="{FF2B5EF4-FFF2-40B4-BE49-F238E27FC236}">
                <a16:creationId xmlns:a16="http://schemas.microsoft.com/office/drawing/2014/main" id="{C7680FEB-BD53-4513-9B14-39DC66397584}"/>
              </a:ext>
            </a:extLst>
          </p:cNvPr>
          <p:cNvPicPr>
            <a:picLocks noChangeAspect="1"/>
          </p:cNvPicPr>
          <p:nvPr/>
        </p:nvPicPr>
        <p:blipFill>
          <a:blip r:embed="rId3"/>
          <a:stretch>
            <a:fillRect/>
          </a:stretch>
        </p:blipFill>
        <p:spPr>
          <a:xfrm>
            <a:off x="11430" y="11430"/>
            <a:ext cx="5426761" cy="5829295"/>
          </a:xfrm>
          <a:prstGeom prst="rect">
            <a:avLst/>
          </a:prstGeom>
        </p:spPr>
      </p:pic>
      <p:sp>
        <p:nvSpPr>
          <p:cNvPr id="7" name="Google Shape;102;p2">
            <a:extLst>
              <a:ext uri="{FF2B5EF4-FFF2-40B4-BE49-F238E27FC236}">
                <a16:creationId xmlns:a16="http://schemas.microsoft.com/office/drawing/2014/main" id="{E867312C-6955-445B-8C7D-4D105564AAB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pictograms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E1BAC3A5-571C-449A-9C13-52EBF3738E2B}"/>
              </a:ext>
            </a:extLst>
          </p:cNvPr>
          <p:cNvPicPr>
            <a:picLocks noChangeAspect="1"/>
          </p:cNvPicPr>
          <p:nvPr/>
        </p:nvPicPr>
        <p:blipFill>
          <a:blip r:embed="rId4"/>
          <a:stretch>
            <a:fillRect/>
          </a:stretch>
        </p:blipFill>
        <p:spPr>
          <a:xfrm>
            <a:off x="5975082" y="5977801"/>
            <a:ext cx="6216917" cy="884089"/>
          </a:xfrm>
          <a:prstGeom prst="rect">
            <a:avLst/>
          </a:prstGeom>
        </p:spPr>
      </p:pic>
    </p:spTree>
    <p:extLst>
      <p:ext uri="{BB962C8B-B14F-4D97-AF65-F5344CB8AC3E}">
        <p14:creationId xmlns:p14="http://schemas.microsoft.com/office/powerpoint/2010/main" val="28230493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2224F0CB-B5C2-8AA9-C083-5E6946BF5ED9}"/>
              </a:ext>
            </a:extLst>
          </p:cNvPr>
          <p:cNvSpPr txBox="1">
            <a:spLocks noGrp="1"/>
          </p:cNvSpPr>
          <p:nvPr>
            <p:ph type="title" idx="4294967295"/>
          </p:nvPr>
        </p:nvSpPr>
        <p:spPr>
          <a:xfrm>
            <a:off x="5719155" y="146761"/>
            <a:ext cx="6274351" cy="8485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Exclamation Mark</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06600"/>
            <a:ext cx="6274351" cy="2585283"/>
          </a:xfrm>
          <a:prstGeom prst="rect">
            <a:avLst/>
          </a:prstGeom>
          <a:noFill/>
          <a:ln>
            <a:noFill/>
          </a:ln>
        </p:spPr>
        <p:txBody>
          <a:bodyPr spcFirstLastPara="1" wrap="square" lIns="91425" tIns="45700" rIns="91425" bIns="45700" anchor="t" anchorCtr="0">
            <a:spAutoFit/>
          </a:bodyPr>
          <a:lstStyle/>
          <a:p>
            <a:pPr marL="285750" lvl="0" indent="-285750">
              <a:buSzPts val="1600"/>
              <a:buFont typeface="Arial" panose="020B0604020202020204" pitchFamily="34" charset="0"/>
              <a:buChar char="•"/>
            </a:pPr>
            <a:r>
              <a:rPr lang="en-US" sz="1800" dirty="0"/>
              <a:t>Irritant</a:t>
            </a:r>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dirty="0"/>
              <a:t>Dermal Sensitizer</a:t>
            </a:r>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dirty="0"/>
              <a:t>Acute Toxicity (harmful)</a:t>
            </a:r>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dirty="0"/>
              <a:t>Narcotic Effects</a:t>
            </a:r>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dirty="0"/>
              <a:t>Respiratory Tract Irritants</a:t>
            </a:r>
          </a:p>
        </p:txBody>
      </p:sp>
      <p:pic>
        <p:nvPicPr>
          <p:cNvPr id="3" name="Picture 2" descr="exclamation mark pictogram ">
            <a:extLst>
              <a:ext uri="{FF2B5EF4-FFF2-40B4-BE49-F238E27FC236}">
                <a16:creationId xmlns:a16="http://schemas.microsoft.com/office/drawing/2014/main" id="{82E8381D-28CB-4606-B745-2300CAD2E2F4}"/>
              </a:ext>
            </a:extLst>
          </p:cNvPr>
          <p:cNvPicPr>
            <a:picLocks noChangeAspect="1"/>
          </p:cNvPicPr>
          <p:nvPr/>
        </p:nvPicPr>
        <p:blipFill>
          <a:blip r:embed="rId3"/>
          <a:stretch>
            <a:fillRect/>
          </a:stretch>
        </p:blipFill>
        <p:spPr>
          <a:xfrm>
            <a:off x="0" y="0"/>
            <a:ext cx="5481650" cy="5888256"/>
          </a:xfrm>
          <a:prstGeom prst="rect">
            <a:avLst/>
          </a:prstGeom>
        </p:spPr>
      </p:pic>
      <p:sp>
        <p:nvSpPr>
          <p:cNvPr id="7" name="Google Shape;102;p2">
            <a:extLst>
              <a:ext uri="{FF2B5EF4-FFF2-40B4-BE49-F238E27FC236}">
                <a16:creationId xmlns:a16="http://schemas.microsoft.com/office/drawing/2014/main" id="{E867312C-6955-445B-8C7D-4D105564AAB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pictograms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E1BAC3A5-571C-449A-9C13-52EBF3738E2B}"/>
              </a:ext>
            </a:extLst>
          </p:cNvPr>
          <p:cNvPicPr>
            <a:picLocks noChangeAspect="1"/>
          </p:cNvPicPr>
          <p:nvPr/>
        </p:nvPicPr>
        <p:blipFill>
          <a:blip r:embed="rId4"/>
          <a:stretch>
            <a:fillRect/>
          </a:stretch>
        </p:blipFill>
        <p:spPr>
          <a:xfrm>
            <a:off x="5975082" y="5977801"/>
            <a:ext cx="6216917" cy="884089"/>
          </a:xfrm>
          <a:prstGeom prst="rect">
            <a:avLst/>
          </a:prstGeom>
        </p:spPr>
      </p:pic>
    </p:spTree>
    <p:extLst>
      <p:ext uri="{BB962C8B-B14F-4D97-AF65-F5344CB8AC3E}">
        <p14:creationId xmlns:p14="http://schemas.microsoft.com/office/powerpoint/2010/main" val="5359444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158B65AA-1D38-0688-247E-B9A8B24110D2}"/>
              </a:ext>
            </a:extLst>
          </p:cNvPr>
          <p:cNvSpPr txBox="1">
            <a:spLocks noGrp="1"/>
          </p:cNvSpPr>
          <p:nvPr>
            <p:ph type="title" idx="4294967295"/>
          </p:nvPr>
        </p:nvSpPr>
        <p:spPr>
          <a:xfrm>
            <a:off x="5719155" y="146761"/>
            <a:ext cx="6274351" cy="8485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Corrosion</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74335"/>
            <a:ext cx="6274351" cy="369291"/>
          </a:xfrm>
          <a:prstGeom prst="rect">
            <a:avLst/>
          </a:prstGeom>
          <a:noFill/>
          <a:ln>
            <a:noFill/>
          </a:ln>
        </p:spPr>
        <p:txBody>
          <a:bodyPr spcFirstLastPara="1" wrap="square" lIns="91425" tIns="45700" rIns="91425" bIns="45700" anchor="t" anchorCtr="0">
            <a:spAutoFit/>
          </a:bodyPr>
          <a:lstStyle/>
          <a:p>
            <a:pPr marL="285750" lvl="0" indent="-285750">
              <a:buSzPts val="1600"/>
              <a:buFont typeface="Arial" panose="020B0604020202020204" pitchFamily="34" charset="0"/>
              <a:buChar char="•"/>
            </a:pPr>
            <a:r>
              <a:rPr lang="en-US" sz="1800" dirty="0"/>
              <a:t>Corrosives</a:t>
            </a:r>
          </a:p>
        </p:txBody>
      </p:sp>
      <p:pic>
        <p:nvPicPr>
          <p:cNvPr id="5" name="Picture 4" descr="corrosion pictogram">
            <a:extLst>
              <a:ext uri="{FF2B5EF4-FFF2-40B4-BE49-F238E27FC236}">
                <a16:creationId xmlns:a16="http://schemas.microsoft.com/office/drawing/2014/main" id="{5F197F3B-4E11-432E-AB96-1E5EE8137357}"/>
              </a:ext>
            </a:extLst>
          </p:cNvPr>
          <p:cNvPicPr>
            <a:picLocks noChangeAspect="1"/>
          </p:cNvPicPr>
          <p:nvPr/>
        </p:nvPicPr>
        <p:blipFill>
          <a:blip r:embed="rId3"/>
          <a:stretch>
            <a:fillRect/>
          </a:stretch>
        </p:blipFill>
        <p:spPr>
          <a:xfrm>
            <a:off x="0" y="20882"/>
            <a:ext cx="5479830" cy="5886301"/>
          </a:xfrm>
          <a:prstGeom prst="rect">
            <a:avLst/>
          </a:prstGeom>
        </p:spPr>
      </p:pic>
      <p:sp>
        <p:nvSpPr>
          <p:cNvPr id="7" name="Google Shape;102;p2">
            <a:extLst>
              <a:ext uri="{FF2B5EF4-FFF2-40B4-BE49-F238E27FC236}">
                <a16:creationId xmlns:a16="http://schemas.microsoft.com/office/drawing/2014/main" id="{E867312C-6955-445B-8C7D-4D105564AAB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pictograms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E1BAC3A5-571C-449A-9C13-52EBF3738E2B}"/>
              </a:ext>
            </a:extLst>
          </p:cNvPr>
          <p:cNvPicPr>
            <a:picLocks noChangeAspect="1"/>
          </p:cNvPicPr>
          <p:nvPr/>
        </p:nvPicPr>
        <p:blipFill>
          <a:blip r:embed="rId4"/>
          <a:stretch>
            <a:fillRect/>
          </a:stretch>
        </p:blipFill>
        <p:spPr>
          <a:xfrm>
            <a:off x="5975082" y="5977801"/>
            <a:ext cx="6216917" cy="884089"/>
          </a:xfrm>
          <a:prstGeom prst="rect">
            <a:avLst/>
          </a:prstGeom>
        </p:spPr>
      </p:pic>
    </p:spTree>
    <p:extLst>
      <p:ext uri="{BB962C8B-B14F-4D97-AF65-F5344CB8AC3E}">
        <p14:creationId xmlns:p14="http://schemas.microsoft.com/office/powerpoint/2010/main" val="39066555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6" name="Title 1">
            <a:extLst>
              <a:ext uri="{FF2B5EF4-FFF2-40B4-BE49-F238E27FC236}">
                <a16:creationId xmlns:a16="http://schemas.microsoft.com/office/drawing/2014/main" id="{918CED32-98BE-F36D-F7F2-4A8690F60D3E}"/>
              </a:ext>
            </a:extLst>
          </p:cNvPr>
          <p:cNvSpPr txBox="1">
            <a:spLocks noGrp="1"/>
          </p:cNvSpPr>
          <p:nvPr>
            <p:ph type="title" idx="4294967295"/>
          </p:nvPr>
        </p:nvSpPr>
        <p:spPr>
          <a:xfrm>
            <a:off x="5719155" y="146760"/>
            <a:ext cx="6274351" cy="132079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What are the Physical Hazard Pictograms?</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503308"/>
            <a:ext cx="6274351" cy="1200288"/>
          </a:xfrm>
          <a:prstGeom prst="rect">
            <a:avLst/>
          </a:prstGeom>
          <a:noFill/>
          <a:ln>
            <a:noFill/>
          </a:ln>
        </p:spPr>
        <p:txBody>
          <a:bodyPr spcFirstLastPara="1" wrap="square" lIns="91425" tIns="45700" rIns="91425" bIns="45700" anchor="t" anchorCtr="0">
            <a:spAutoFit/>
          </a:bodyPr>
          <a:lstStyle/>
          <a:p>
            <a:pPr lvl="0">
              <a:buSzPts val="1600"/>
            </a:pPr>
            <a:r>
              <a:rPr lang="en-US" sz="1800" dirty="0"/>
              <a:t>What are the Physical Hazard Pictograms?</a:t>
            </a:r>
          </a:p>
          <a:p>
            <a:pPr marL="285750" lvl="0" indent="-285750">
              <a:buSzPts val="1600"/>
              <a:buFont typeface="Arial" panose="020B0604020202020204" pitchFamily="34" charset="0"/>
              <a:buChar char="•"/>
            </a:pPr>
            <a:endParaRPr lang="en-US" sz="1800" dirty="0"/>
          </a:p>
          <a:p>
            <a:pPr lvl="0">
              <a:buSzPts val="1600"/>
            </a:pPr>
            <a:r>
              <a:rPr lang="en-US" sz="1800" dirty="0">
                <a:hlinkClick r:id="rId3"/>
              </a:rPr>
              <a:t>Appendix B</a:t>
            </a:r>
            <a:r>
              <a:rPr lang="en-US" sz="1800" dirty="0"/>
              <a:t> of the Hazard Communication Rule talks about the physical hazard categories and their related pictograms.</a:t>
            </a:r>
          </a:p>
        </p:txBody>
      </p:sp>
      <p:pic>
        <p:nvPicPr>
          <p:cNvPr id="3" name="Picture 2" descr="5 pictograms depicting physical hazards">
            <a:extLst>
              <a:ext uri="{FF2B5EF4-FFF2-40B4-BE49-F238E27FC236}">
                <a16:creationId xmlns:a16="http://schemas.microsoft.com/office/drawing/2014/main" id="{7E09E64F-32E5-48F1-B5FD-A4680380F253}"/>
              </a:ext>
            </a:extLst>
          </p:cNvPr>
          <p:cNvPicPr>
            <a:picLocks noChangeAspect="1"/>
          </p:cNvPicPr>
          <p:nvPr/>
        </p:nvPicPr>
        <p:blipFill>
          <a:blip r:embed="rId4"/>
          <a:stretch>
            <a:fillRect/>
          </a:stretch>
        </p:blipFill>
        <p:spPr>
          <a:xfrm>
            <a:off x="23425" y="0"/>
            <a:ext cx="5481651" cy="5888256"/>
          </a:xfrm>
          <a:prstGeom prst="rect">
            <a:avLst/>
          </a:prstGeom>
        </p:spPr>
      </p:pic>
      <p:sp>
        <p:nvSpPr>
          <p:cNvPr id="7" name="Google Shape;102;p2">
            <a:extLst>
              <a:ext uri="{FF2B5EF4-FFF2-40B4-BE49-F238E27FC236}">
                <a16:creationId xmlns:a16="http://schemas.microsoft.com/office/drawing/2014/main" id="{E867312C-6955-445B-8C7D-4D105564AAB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pictograms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E1BAC3A5-571C-449A-9C13-52EBF3738E2B}"/>
              </a:ext>
            </a:extLst>
          </p:cNvPr>
          <p:cNvPicPr>
            <a:picLocks noChangeAspect="1"/>
          </p:cNvPicPr>
          <p:nvPr/>
        </p:nvPicPr>
        <p:blipFill>
          <a:blip r:embed="rId5"/>
          <a:stretch>
            <a:fillRect/>
          </a:stretch>
        </p:blipFill>
        <p:spPr>
          <a:xfrm>
            <a:off x="5975082" y="5977801"/>
            <a:ext cx="6216917" cy="884089"/>
          </a:xfrm>
          <a:prstGeom prst="rect">
            <a:avLst/>
          </a:prstGeom>
        </p:spPr>
      </p:pic>
    </p:spTree>
    <p:extLst>
      <p:ext uri="{BB962C8B-B14F-4D97-AF65-F5344CB8AC3E}">
        <p14:creationId xmlns:p14="http://schemas.microsoft.com/office/powerpoint/2010/main" val="28744985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D76D8EF9-62D1-32C5-4F6A-A350C1FB9F3C}"/>
              </a:ext>
              <a:ext uri="{C183D7F6-B498-43B3-948B-1728B52AA6E4}">
                <adec:decorative xmlns:adec="http://schemas.microsoft.com/office/drawing/2017/decorative" val="0"/>
              </a:ext>
            </a:extLst>
          </p:cNvPr>
          <p:cNvSpPr txBox="1">
            <a:spLocks noGrp="1"/>
          </p:cNvSpPr>
          <p:nvPr>
            <p:ph type="title" idx="4294967295"/>
          </p:nvPr>
        </p:nvSpPr>
        <p:spPr>
          <a:xfrm>
            <a:off x="5719155" y="146761"/>
            <a:ext cx="6274351" cy="8485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Flame</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142063"/>
            <a:ext cx="6274351" cy="3139281"/>
          </a:xfrm>
          <a:prstGeom prst="rect">
            <a:avLst/>
          </a:prstGeom>
          <a:noFill/>
          <a:ln>
            <a:noFill/>
          </a:ln>
        </p:spPr>
        <p:txBody>
          <a:bodyPr spcFirstLastPara="1" wrap="square" lIns="91425" tIns="45700" rIns="91425" bIns="45700" anchor="t" anchorCtr="0">
            <a:spAutoFit/>
          </a:bodyPr>
          <a:lstStyle/>
          <a:p>
            <a:pPr marL="285750" lvl="0" indent="-285750">
              <a:buSzPts val="1600"/>
              <a:buFont typeface="Arial" panose="020B0604020202020204" pitchFamily="34" charset="0"/>
              <a:buChar char="•"/>
            </a:pPr>
            <a:r>
              <a:rPr lang="en-US" sz="1800" dirty="0"/>
              <a:t>Flammables</a:t>
            </a:r>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dirty="0"/>
              <a:t>Self </a:t>
            </a:r>
            <a:r>
              <a:rPr lang="en-US" sz="1800" dirty="0" err="1"/>
              <a:t>Reactives</a:t>
            </a:r>
            <a:endParaRPr lang="en-US" sz="1800" dirty="0"/>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dirty="0" err="1"/>
              <a:t>Pyrophorics</a:t>
            </a:r>
            <a:endParaRPr lang="en-US" sz="1800" dirty="0"/>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dirty="0"/>
              <a:t>Self-heating</a:t>
            </a:r>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dirty="0"/>
              <a:t>Organic Peroxides</a:t>
            </a:r>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dirty="0"/>
              <a:t>Emits Flammable Gas</a:t>
            </a:r>
          </a:p>
        </p:txBody>
      </p:sp>
      <p:pic>
        <p:nvPicPr>
          <p:cNvPr id="3" name="Picture 2" descr="Flame pictogram">
            <a:extLst>
              <a:ext uri="{FF2B5EF4-FFF2-40B4-BE49-F238E27FC236}">
                <a16:creationId xmlns:a16="http://schemas.microsoft.com/office/drawing/2014/main" id="{D6FC269A-40A0-4725-9D87-5F1F1EE1FEDB}"/>
              </a:ext>
            </a:extLst>
          </p:cNvPr>
          <p:cNvPicPr>
            <a:picLocks noChangeAspect="1"/>
          </p:cNvPicPr>
          <p:nvPr/>
        </p:nvPicPr>
        <p:blipFill>
          <a:blip r:embed="rId3"/>
          <a:stretch>
            <a:fillRect/>
          </a:stretch>
        </p:blipFill>
        <p:spPr>
          <a:xfrm>
            <a:off x="11995" y="28504"/>
            <a:ext cx="5455114" cy="5859751"/>
          </a:xfrm>
          <a:prstGeom prst="rect">
            <a:avLst/>
          </a:prstGeom>
        </p:spPr>
      </p:pic>
      <p:sp>
        <p:nvSpPr>
          <p:cNvPr id="7" name="Google Shape;102;p2">
            <a:extLst>
              <a:ext uri="{FF2B5EF4-FFF2-40B4-BE49-F238E27FC236}">
                <a16:creationId xmlns:a16="http://schemas.microsoft.com/office/drawing/2014/main" id="{E867312C-6955-445B-8C7D-4D105564AAB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pictograms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E1BAC3A5-571C-449A-9C13-52EBF3738E2B}"/>
              </a:ext>
            </a:extLst>
          </p:cNvPr>
          <p:cNvPicPr>
            <a:picLocks noChangeAspect="1"/>
          </p:cNvPicPr>
          <p:nvPr/>
        </p:nvPicPr>
        <p:blipFill>
          <a:blip r:embed="rId4"/>
          <a:stretch>
            <a:fillRect/>
          </a:stretch>
        </p:blipFill>
        <p:spPr>
          <a:xfrm>
            <a:off x="5975082" y="5977801"/>
            <a:ext cx="6216917" cy="884089"/>
          </a:xfrm>
          <a:prstGeom prst="rect">
            <a:avLst/>
          </a:prstGeom>
        </p:spPr>
      </p:pic>
    </p:spTree>
    <p:extLst>
      <p:ext uri="{BB962C8B-B14F-4D97-AF65-F5344CB8AC3E}">
        <p14:creationId xmlns:p14="http://schemas.microsoft.com/office/powerpoint/2010/main" val="1305414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1B0376D5-7208-B200-F07F-BA7E2FF60A9B}"/>
              </a:ext>
            </a:extLst>
          </p:cNvPr>
          <p:cNvSpPr txBox="1">
            <a:spLocks noGrp="1"/>
          </p:cNvSpPr>
          <p:nvPr>
            <p:ph type="title" idx="4294967295"/>
          </p:nvPr>
        </p:nvSpPr>
        <p:spPr>
          <a:xfrm>
            <a:off x="5719156" y="157390"/>
            <a:ext cx="6274351" cy="8485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Flame Over Circle</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pic>
        <p:nvPicPr>
          <p:cNvPr id="5" name="Picture 4" descr="Flame over circle pictogram">
            <a:extLst>
              <a:ext uri="{FF2B5EF4-FFF2-40B4-BE49-F238E27FC236}">
                <a16:creationId xmlns:a16="http://schemas.microsoft.com/office/drawing/2014/main" id="{E219A2E1-0852-435F-98B6-51A37635A29D}"/>
              </a:ext>
            </a:extLst>
          </p:cNvPr>
          <p:cNvPicPr>
            <a:picLocks noChangeAspect="1"/>
          </p:cNvPicPr>
          <p:nvPr/>
        </p:nvPicPr>
        <p:blipFill>
          <a:blip r:embed="rId3"/>
          <a:stretch>
            <a:fillRect/>
          </a:stretch>
        </p:blipFill>
        <p:spPr>
          <a:xfrm>
            <a:off x="34855" y="0"/>
            <a:ext cx="5481650" cy="5888256"/>
          </a:xfrm>
          <a:prstGeom prst="rect">
            <a:avLst/>
          </a:prstGeom>
        </p:spPr>
      </p:pic>
      <p:sp>
        <p:nvSpPr>
          <p:cNvPr id="104" name="Google Shape;104;p2"/>
          <p:cNvSpPr txBox="1"/>
          <p:nvPr/>
        </p:nvSpPr>
        <p:spPr>
          <a:xfrm>
            <a:off x="5841402" y="1237852"/>
            <a:ext cx="6274351" cy="369291"/>
          </a:xfrm>
          <a:prstGeom prst="rect">
            <a:avLst/>
          </a:prstGeom>
          <a:noFill/>
          <a:ln>
            <a:noFill/>
          </a:ln>
        </p:spPr>
        <p:txBody>
          <a:bodyPr spcFirstLastPara="1" wrap="square" lIns="91425" tIns="45700" rIns="91425" bIns="45700" anchor="t" anchorCtr="0">
            <a:spAutoFit/>
          </a:bodyPr>
          <a:lstStyle/>
          <a:p>
            <a:pPr marL="285750" lvl="0" indent="-285750">
              <a:buSzPts val="1600"/>
              <a:buFont typeface="Arial" panose="020B0604020202020204" pitchFamily="34" charset="0"/>
              <a:buChar char="•"/>
            </a:pPr>
            <a:r>
              <a:rPr lang="en-US" sz="1800" dirty="0"/>
              <a:t>Oxidizers</a:t>
            </a:r>
          </a:p>
        </p:txBody>
      </p:sp>
      <p:sp>
        <p:nvSpPr>
          <p:cNvPr id="7" name="Google Shape;102;p2">
            <a:extLst>
              <a:ext uri="{FF2B5EF4-FFF2-40B4-BE49-F238E27FC236}">
                <a16:creationId xmlns:a16="http://schemas.microsoft.com/office/drawing/2014/main" id="{E867312C-6955-445B-8C7D-4D105564AAB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pictograms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E1BAC3A5-571C-449A-9C13-52EBF3738E2B}"/>
              </a:ext>
            </a:extLst>
          </p:cNvPr>
          <p:cNvPicPr>
            <a:picLocks noChangeAspect="1"/>
          </p:cNvPicPr>
          <p:nvPr/>
        </p:nvPicPr>
        <p:blipFill>
          <a:blip r:embed="rId4"/>
          <a:stretch>
            <a:fillRect/>
          </a:stretch>
        </p:blipFill>
        <p:spPr>
          <a:xfrm>
            <a:off x="5975082" y="5977801"/>
            <a:ext cx="6216917" cy="884089"/>
          </a:xfrm>
          <a:prstGeom prst="rect">
            <a:avLst/>
          </a:prstGeom>
        </p:spPr>
      </p:pic>
    </p:spTree>
    <p:extLst>
      <p:ext uri="{BB962C8B-B14F-4D97-AF65-F5344CB8AC3E}">
        <p14:creationId xmlns:p14="http://schemas.microsoft.com/office/powerpoint/2010/main" val="40002737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7E412A71-D7F7-75D3-6148-560C9D797D39}"/>
              </a:ext>
            </a:extLst>
          </p:cNvPr>
          <p:cNvSpPr txBox="1">
            <a:spLocks noGrp="1"/>
          </p:cNvSpPr>
          <p:nvPr>
            <p:ph type="title" idx="4294967295"/>
          </p:nvPr>
        </p:nvSpPr>
        <p:spPr>
          <a:xfrm>
            <a:off x="5719155" y="146761"/>
            <a:ext cx="6274351" cy="8485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Exploding Bomb</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972733"/>
            <a:ext cx="6274351" cy="1477287"/>
          </a:xfrm>
          <a:prstGeom prst="rect">
            <a:avLst/>
          </a:prstGeom>
          <a:noFill/>
          <a:ln>
            <a:noFill/>
          </a:ln>
        </p:spPr>
        <p:txBody>
          <a:bodyPr spcFirstLastPara="1" wrap="square" lIns="91425" tIns="45700" rIns="91425" bIns="45700" anchor="t" anchorCtr="0">
            <a:spAutoFit/>
          </a:bodyPr>
          <a:lstStyle/>
          <a:p>
            <a:pPr marL="285750" lvl="0" indent="-285750">
              <a:buSzPts val="1600"/>
              <a:buFont typeface="Arial" panose="020B0604020202020204" pitchFamily="34" charset="0"/>
              <a:buChar char="•"/>
            </a:pPr>
            <a:r>
              <a:rPr lang="en-US" sz="1800" dirty="0"/>
              <a:t>Explosives</a:t>
            </a:r>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dirty="0"/>
              <a:t>Self </a:t>
            </a:r>
            <a:r>
              <a:rPr lang="en-US" sz="1800" dirty="0" err="1"/>
              <a:t>Reactives</a:t>
            </a:r>
            <a:endParaRPr lang="en-US" sz="1800" dirty="0"/>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dirty="0"/>
              <a:t>Organic Peroxides</a:t>
            </a:r>
          </a:p>
        </p:txBody>
      </p:sp>
      <p:pic>
        <p:nvPicPr>
          <p:cNvPr id="3" name="Picture 2" descr="Exploding bomb pictogram">
            <a:extLst>
              <a:ext uri="{FF2B5EF4-FFF2-40B4-BE49-F238E27FC236}">
                <a16:creationId xmlns:a16="http://schemas.microsoft.com/office/drawing/2014/main" id="{8BDB6CBC-3DBF-47DF-ABCE-709B924AB017}"/>
              </a:ext>
            </a:extLst>
          </p:cNvPr>
          <p:cNvPicPr>
            <a:picLocks noChangeAspect="1"/>
          </p:cNvPicPr>
          <p:nvPr/>
        </p:nvPicPr>
        <p:blipFill>
          <a:blip r:embed="rId3"/>
          <a:stretch>
            <a:fillRect/>
          </a:stretch>
        </p:blipFill>
        <p:spPr>
          <a:xfrm>
            <a:off x="23425" y="0"/>
            <a:ext cx="5481650" cy="5888256"/>
          </a:xfrm>
          <a:prstGeom prst="rect">
            <a:avLst/>
          </a:prstGeom>
        </p:spPr>
      </p:pic>
      <p:sp>
        <p:nvSpPr>
          <p:cNvPr id="7" name="Google Shape;102;p2">
            <a:extLst>
              <a:ext uri="{FF2B5EF4-FFF2-40B4-BE49-F238E27FC236}">
                <a16:creationId xmlns:a16="http://schemas.microsoft.com/office/drawing/2014/main" id="{E867312C-6955-445B-8C7D-4D105564AAB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pictograms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E1BAC3A5-571C-449A-9C13-52EBF3738E2B}"/>
              </a:ext>
            </a:extLst>
          </p:cNvPr>
          <p:cNvPicPr>
            <a:picLocks noChangeAspect="1"/>
          </p:cNvPicPr>
          <p:nvPr/>
        </p:nvPicPr>
        <p:blipFill>
          <a:blip r:embed="rId4"/>
          <a:stretch>
            <a:fillRect/>
          </a:stretch>
        </p:blipFill>
        <p:spPr>
          <a:xfrm>
            <a:off x="5975082" y="5977801"/>
            <a:ext cx="6216917" cy="884089"/>
          </a:xfrm>
          <a:prstGeom prst="rect">
            <a:avLst/>
          </a:prstGeom>
        </p:spPr>
      </p:pic>
    </p:spTree>
    <p:extLst>
      <p:ext uri="{BB962C8B-B14F-4D97-AF65-F5344CB8AC3E}">
        <p14:creationId xmlns:p14="http://schemas.microsoft.com/office/powerpoint/2010/main" val="36449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682E78A6-C13D-1D59-BFDE-66DE2B6562E1}"/>
              </a:ext>
            </a:extLst>
          </p:cNvPr>
          <p:cNvSpPr txBox="1">
            <a:spLocks noGrp="1"/>
          </p:cNvSpPr>
          <p:nvPr>
            <p:ph type="title" idx="4294967295"/>
          </p:nvPr>
        </p:nvSpPr>
        <p:spPr>
          <a:xfrm>
            <a:off x="5719155" y="146761"/>
            <a:ext cx="6274351" cy="8485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Gas Cylinder</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51752"/>
            <a:ext cx="6274351" cy="369291"/>
          </a:xfrm>
          <a:prstGeom prst="rect">
            <a:avLst/>
          </a:prstGeom>
          <a:noFill/>
          <a:ln>
            <a:noFill/>
          </a:ln>
        </p:spPr>
        <p:txBody>
          <a:bodyPr spcFirstLastPara="1" wrap="square" lIns="91425" tIns="45700" rIns="91425" bIns="45700" anchor="t" anchorCtr="0">
            <a:spAutoFit/>
          </a:bodyPr>
          <a:lstStyle/>
          <a:p>
            <a:pPr marL="285750" lvl="0" indent="-285750">
              <a:buSzPts val="1600"/>
              <a:buFont typeface="Arial" panose="020B0604020202020204" pitchFamily="34" charset="0"/>
              <a:buChar char="•"/>
            </a:pPr>
            <a:r>
              <a:rPr lang="en-US" sz="1800" dirty="0"/>
              <a:t>Gas Under Pressure</a:t>
            </a:r>
          </a:p>
        </p:txBody>
      </p:sp>
      <p:pic>
        <p:nvPicPr>
          <p:cNvPr id="5" name="Picture 4" descr="gas cylinder pictogram">
            <a:extLst>
              <a:ext uri="{FF2B5EF4-FFF2-40B4-BE49-F238E27FC236}">
                <a16:creationId xmlns:a16="http://schemas.microsoft.com/office/drawing/2014/main" id="{0B34463C-0A9C-49F8-A89A-C79EFC0BC899}"/>
              </a:ext>
            </a:extLst>
          </p:cNvPr>
          <p:cNvPicPr>
            <a:picLocks noChangeAspect="1"/>
          </p:cNvPicPr>
          <p:nvPr/>
        </p:nvPicPr>
        <p:blipFill>
          <a:blip r:embed="rId3"/>
          <a:stretch>
            <a:fillRect/>
          </a:stretch>
        </p:blipFill>
        <p:spPr>
          <a:xfrm>
            <a:off x="23425" y="0"/>
            <a:ext cx="5481650" cy="5888256"/>
          </a:xfrm>
          <a:prstGeom prst="rect">
            <a:avLst/>
          </a:prstGeom>
        </p:spPr>
      </p:pic>
      <p:sp>
        <p:nvSpPr>
          <p:cNvPr id="7" name="Google Shape;102;p2">
            <a:extLst>
              <a:ext uri="{FF2B5EF4-FFF2-40B4-BE49-F238E27FC236}">
                <a16:creationId xmlns:a16="http://schemas.microsoft.com/office/drawing/2014/main" id="{E867312C-6955-445B-8C7D-4D105564AAB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pictograms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E1BAC3A5-571C-449A-9C13-52EBF3738E2B}"/>
              </a:ext>
            </a:extLst>
          </p:cNvPr>
          <p:cNvPicPr>
            <a:picLocks noChangeAspect="1"/>
          </p:cNvPicPr>
          <p:nvPr/>
        </p:nvPicPr>
        <p:blipFill>
          <a:blip r:embed="rId4"/>
          <a:stretch>
            <a:fillRect/>
          </a:stretch>
        </p:blipFill>
        <p:spPr>
          <a:xfrm>
            <a:off x="5975082" y="5977801"/>
            <a:ext cx="6216917" cy="884089"/>
          </a:xfrm>
          <a:prstGeom prst="rect">
            <a:avLst/>
          </a:prstGeom>
        </p:spPr>
      </p:pic>
    </p:spTree>
    <p:extLst>
      <p:ext uri="{BB962C8B-B14F-4D97-AF65-F5344CB8AC3E}">
        <p14:creationId xmlns:p14="http://schemas.microsoft.com/office/powerpoint/2010/main" val="246181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C4AF63A2-9CA9-4050-BDF5-ED18DF49C613}"/>
              </a:ext>
            </a:extLst>
          </p:cNvPr>
          <p:cNvSpPr txBox="1">
            <a:spLocks noGrp="1"/>
          </p:cNvSpPr>
          <p:nvPr>
            <p:ph type="title" idx="4294967295"/>
          </p:nvPr>
        </p:nvSpPr>
        <p:spPr>
          <a:xfrm>
            <a:off x="5719155" y="146761"/>
            <a:ext cx="6274351" cy="112248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Hazard Communication (</a:t>
            </a:r>
            <a:r>
              <a:rPr kumimoji="0" lang="en-US" sz="3200" b="0" i="0" u="none" strike="noStrike" kern="0" cap="none" spc="0" normalizeH="0" baseline="0" noProof="0" dirty="0" err="1">
                <a:ln>
                  <a:noFill/>
                </a:ln>
                <a:solidFill>
                  <a:schemeClr val="dk1"/>
                </a:solidFill>
                <a:effectLst/>
                <a:uLnTx/>
                <a:uFillTx/>
                <a:latin typeface="+mj-lt"/>
                <a:ea typeface="Calibri"/>
                <a:cs typeface="Calibri"/>
                <a:sym typeface="Calibri"/>
              </a:rPr>
              <a:t>HazCom</a:t>
            </a: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 Introduction</a:t>
            </a:r>
          </a:p>
        </p:txBody>
      </p:sp>
      <p:sp>
        <p:nvSpPr>
          <p:cNvPr id="104" name="Google Shape;104;p2"/>
          <p:cNvSpPr txBox="1"/>
          <p:nvPr/>
        </p:nvSpPr>
        <p:spPr>
          <a:xfrm>
            <a:off x="5719156" y="1304825"/>
            <a:ext cx="6274351" cy="2308284"/>
          </a:xfrm>
          <a:prstGeom prst="rect">
            <a:avLst/>
          </a:prstGeom>
          <a:noFill/>
          <a:ln>
            <a:noFill/>
          </a:ln>
        </p:spPr>
        <p:txBody>
          <a:bodyPr spcFirstLastPara="1" wrap="square" lIns="91425" tIns="45700" rIns="91425" bIns="45700" anchor="t" anchorCtr="0">
            <a:spAutoFit/>
          </a:bodyPr>
          <a:lstStyle/>
          <a:p>
            <a:r>
              <a:rPr lang="en-US" sz="1800" dirty="0" err="1"/>
              <a:t>HazCom</a:t>
            </a:r>
            <a:r>
              <a:rPr lang="en-US" sz="1800" dirty="0"/>
              <a:t> works something like this:</a:t>
            </a:r>
          </a:p>
          <a:p>
            <a:endParaRPr lang="en-US" sz="1800" dirty="0"/>
          </a:p>
          <a:p>
            <a:r>
              <a:rPr lang="en-US" sz="1800" dirty="0"/>
              <a:t>Under </a:t>
            </a:r>
            <a:r>
              <a:rPr lang="en-US" sz="1800" dirty="0" err="1"/>
              <a:t>HazCom</a:t>
            </a:r>
            <a:r>
              <a:rPr lang="en-US" sz="1800" dirty="0"/>
              <a:t>, chemical manufacturers and importers evaluate their products for the hazard classifications and categories and then pass that information on to employers. </a:t>
            </a:r>
          </a:p>
          <a:p>
            <a:endParaRPr lang="en-US" sz="1800" dirty="0"/>
          </a:p>
          <a:p>
            <a:r>
              <a:rPr lang="en-US" sz="1800" dirty="0"/>
              <a:t>Employers use the information to train their employees to recognize the hazards, and in ways to protect themselves.</a:t>
            </a:r>
          </a:p>
        </p:txBody>
      </p:sp>
      <p:sp>
        <p:nvSpPr>
          <p:cNvPr id="102" name="Google Shape;102;p2"/>
          <p:cNvSpPr txBox="1"/>
          <p:nvPr/>
        </p:nvSpPr>
        <p:spPr>
          <a:xfrm>
            <a:off x="85400" y="5964835"/>
            <a:ext cx="603610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3" name="Picture 2">
            <a:extLst>
              <a:ext uri="{FF2B5EF4-FFF2-40B4-BE49-F238E27FC236}">
                <a16:creationId xmlns:a16="http://schemas.microsoft.com/office/drawing/2014/main" id="{768D1CF6-4B7F-441E-8C32-994391DB71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58" y="0"/>
            <a:ext cx="5511809" cy="5920652"/>
          </a:xfrm>
          <a:prstGeom prst="rect">
            <a:avLst/>
          </a:prstGeom>
        </p:spPr>
      </p:pic>
    </p:spTree>
    <p:extLst>
      <p:ext uri="{BB962C8B-B14F-4D97-AF65-F5344CB8AC3E}">
        <p14:creationId xmlns:p14="http://schemas.microsoft.com/office/powerpoint/2010/main" val="5418028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1B3AFB12-F595-5FA8-FB29-A5194D492345}"/>
              </a:ext>
            </a:extLst>
          </p:cNvPr>
          <p:cNvSpPr txBox="1">
            <a:spLocks noGrp="1"/>
          </p:cNvSpPr>
          <p:nvPr>
            <p:ph type="title" idx="4294967295"/>
          </p:nvPr>
        </p:nvSpPr>
        <p:spPr>
          <a:xfrm>
            <a:off x="5719155" y="146761"/>
            <a:ext cx="6274351" cy="8485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Environmental Pollutant</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30599" y="1130777"/>
            <a:ext cx="6055001" cy="646290"/>
          </a:xfrm>
          <a:prstGeom prst="rect">
            <a:avLst/>
          </a:prstGeom>
          <a:noFill/>
          <a:ln>
            <a:noFill/>
          </a:ln>
        </p:spPr>
        <p:txBody>
          <a:bodyPr spcFirstLastPara="1" wrap="square" lIns="91425" tIns="45700" rIns="91425" bIns="45700" anchor="t" anchorCtr="0">
            <a:spAutoFit/>
          </a:bodyPr>
          <a:lstStyle/>
          <a:p>
            <a:pPr lvl="0">
              <a:buSzPts val="1600"/>
            </a:pPr>
            <a:r>
              <a:rPr lang="en-US" sz="1800" dirty="0"/>
              <a:t>The Environmental Pollutant pictogram is part of GHS, but OSHA doesn’t regulate it.</a:t>
            </a:r>
          </a:p>
        </p:txBody>
      </p:sp>
      <p:pic>
        <p:nvPicPr>
          <p:cNvPr id="3" name="Picture 2" descr="environmental pollutant pictogram.">
            <a:extLst>
              <a:ext uri="{FF2B5EF4-FFF2-40B4-BE49-F238E27FC236}">
                <a16:creationId xmlns:a16="http://schemas.microsoft.com/office/drawing/2014/main" id="{FA678010-4CA3-43A6-9C36-4C01EB34AAA2}"/>
              </a:ext>
            </a:extLst>
          </p:cNvPr>
          <p:cNvPicPr>
            <a:picLocks noChangeAspect="1"/>
          </p:cNvPicPr>
          <p:nvPr/>
        </p:nvPicPr>
        <p:blipFill>
          <a:blip r:embed="rId3"/>
          <a:stretch>
            <a:fillRect/>
          </a:stretch>
        </p:blipFill>
        <p:spPr>
          <a:xfrm>
            <a:off x="23425" y="0"/>
            <a:ext cx="5520125" cy="5929584"/>
          </a:xfrm>
          <a:prstGeom prst="rect">
            <a:avLst/>
          </a:prstGeom>
        </p:spPr>
      </p:pic>
      <p:sp>
        <p:nvSpPr>
          <p:cNvPr id="7" name="Google Shape;102;p2">
            <a:extLst>
              <a:ext uri="{FF2B5EF4-FFF2-40B4-BE49-F238E27FC236}">
                <a16:creationId xmlns:a16="http://schemas.microsoft.com/office/drawing/2014/main" id="{E867312C-6955-445B-8C7D-4D105564AAB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pictograms</a:t>
            </a:r>
            <a:endParaRPr sz="14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E1BAC3A5-571C-449A-9C13-52EBF3738E2B}"/>
              </a:ext>
            </a:extLst>
          </p:cNvPr>
          <p:cNvPicPr>
            <a:picLocks noChangeAspect="1"/>
          </p:cNvPicPr>
          <p:nvPr/>
        </p:nvPicPr>
        <p:blipFill>
          <a:blip r:embed="rId4"/>
          <a:stretch>
            <a:fillRect/>
          </a:stretch>
        </p:blipFill>
        <p:spPr>
          <a:xfrm>
            <a:off x="5975082" y="5977801"/>
            <a:ext cx="6216917" cy="884089"/>
          </a:xfrm>
          <a:prstGeom prst="rect">
            <a:avLst/>
          </a:prstGeom>
        </p:spPr>
      </p:pic>
    </p:spTree>
    <p:extLst>
      <p:ext uri="{BB962C8B-B14F-4D97-AF65-F5344CB8AC3E}">
        <p14:creationId xmlns:p14="http://schemas.microsoft.com/office/powerpoint/2010/main" val="302377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 name="Google Shape;93;p1">
            <a:extLst>
              <a:ext uri="{FF2B5EF4-FFF2-40B4-BE49-F238E27FC236}">
                <a16:creationId xmlns:a16="http://schemas.microsoft.com/office/drawing/2014/main" id="{F78EA25D-D5C4-4960-93E1-CFAF64B67578}"/>
              </a:ext>
            </a:extLst>
          </p:cNvPr>
          <p:cNvSpPr txBox="1">
            <a:spLocks noGrp="1"/>
          </p:cNvSpPr>
          <p:nvPr>
            <p:ph type="title" idx="4294967295"/>
          </p:nvPr>
        </p:nvSpPr>
        <p:spPr>
          <a:xfrm>
            <a:off x="-22209" y="2799876"/>
            <a:ext cx="12214209" cy="70788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chemeClr val="lt1"/>
                </a:solidFill>
                <a:effectLst/>
                <a:uLnTx/>
                <a:uFillTx/>
                <a:latin typeface="Verdana"/>
                <a:ea typeface="Verdana"/>
                <a:cs typeface="Verdana"/>
                <a:sym typeface="Verdana"/>
              </a:rPr>
              <a:t>HAZARD COMMUNICATION</a:t>
            </a:r>
          </a:p>
        </p:txBody>
      </p:sp>
      <p:sp>
        <p:nvSpPr>
          <p:cNvPr id="94" name="Google Shape;94;p1"/>
          <p:cNvSpPr txBox="1"/>
          <p:nvPr/>
        </p:nvSpPr>
        <p:spPr>
          <a:xfrm>
            <a:off x="-22209" y="3569317"/>
            <a:ext cx="1219200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000" b="1" i="0" u="none" strike="noStrike" cap="none" dirty="0">
                <a:solidFill>
                  <a:schemeClr val="lt1"/>
                </a:solidFill>
                <a:latin typeface="Verdana"/>
                <a:ea typeface="Verdana"/>
                <a:cs typeface="Verdana"/>
                <a:sym typeface="Verdana"/>
              </a:rPr>
              <a:t>Module 4: </a:t>
            </a:r>
            <a:r>
              <a:rPr lang="en-US" sz="4000" b="1" i="1" dirty="0">
                <a:solidFill>
                  <a:schemeClr val="lt1"/>
                </a:solidFill>
                <a:latin typeface="Verdana"/>
                <a:ea typeface="Verdana"/>
                <a:cs typeface="Verdana"/>
                <a:sym typeface="Verdana"/>
              </a:rPr>
              <a:t>Labels</a:t>
            </a:r>
            <a:endParaRPr sz="4000" b="0" i="0" u="none" strike="noStrike" cap="none" dirty="0">
              <a:solidFill>
                <a:srgbClr val="000000"/>
              </a:solidFill>
              <a:latin typeface="Arial"/>
              <a:ea typeface="Arial"/>
              <a:cs typeface="Arial"/>
              <a:sym typeface="Arial"/>
            </a:endParaRPr>
          </a:p>
        </p:txBody>
      </p:sp>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descr="DCBS Logo">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Tree>
    <p:extLst>
      <p:ext uri="{BB962C8B-B14F-4D97-AF65-F5344CB8AC3E}">
        <p14:creationId xmlns:p14="http://schemas.microsoft.com/office/powerpoint/2010/main" val="1544141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711DB392-250F-26F9-BA78-8FB7F919558A}"/>
              </a:ext>
            </a:extLst>
          </p:cNvPr>
          <p:cNvSpPr txBox="1">
            <a:spLocks noGrp="1"/>
          </p:cNvSpPr>
          <p:nvPr>
            <p:ph type="title" idx="4294967295"/>
          </p:nvPr>
        </p:nvSpPr>
        <p:spPr>
          <a:xfrm>
            <a:off x="5719155" y="146761"/>
            <a:ext cx="6274351" cy="8485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Welcome to Module 4</a:t>
            </a:r>
          </a:p>
        </p:txBody>
      </p:sp>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757962"/>
            <a:ext cx="6274351" cy="3077725"/>
          </a:xfrm>
          <a:prstGeom prst="rect">
            <a:avLst/>
          </a:prstGeom>
          <a:noFill/>
          <a:ln>
            <a:noFill/>
          </a:ln>
        </p:spPr>
        <p:txBody>
          <a:bodyPr spcFirstLastPara="1" wrap="square" lIns="91425" tIns="45700" rIns="91425" bIns="45700" anchor="t" anchorCtr="0">
            <a:spAutoFit/>
          </a:bodyPr>
          <a:lstStyle/>
          <a:p>
            <a:r>
              <a:rPr lang="en-US" sz="1800" dirty="0">
                <a:latin typeface="+mj-lt"/>
              </a:rPr>
              <a:t>During this module, you’ll learn about:</a:t>
            </a:r>
          </a:p>
          <a:p>
            <a:endParaRPr lang="en-US" sz="1800" dirty="0">
              <a:latin typeface="+mj-lt"/>
            </a:endParaRPr>
          </a:p>
          <a:p>
            <a:pPr marL="285750" indent="-285750">
              <a:buFont typeface="Arial" panose="020B0604020202020204" pitchFamily="34" charset="0"/>
              <a:buChar char="•"/>
            </a:pPr>
            <a:r>
              <a:rPr lang="en-US" sz="1800" dirty="0">
                <a:latin typeface="+mj-lt"/>
              </a:rPr>
              <a:t>The elements of labels</a:t>
            </a:r>
          </a:p>
          <a:p>
            <a:pPr marL="285750" indent="-285750">
              <a:buFont typeface="Arial" panose="020B0604020202020204" pitchFamily="34" charset="0"/>
              <a:buChar char="•"/>
            </a:pPr>
            <a:r>
              <a:rPr lang="en-US" sz="1800" dirty="0">
                <a:latin typeface="+mj-lt"/>
              </a:rPr>
              <a:t>Labeling containers</a:t>
            </a:r>
          </a:p>
          <a:p>
            <a:pPr marL="285750" indent="-285750">
              <a:buFont typeface="Arial" panose="020B0604020202020204" pitchFamily="34" charset="0"/>
              <a:buChar char="•"/>
            </a:pPr>
            <a:r>
              <a:rPr lang="en-US" sz="1800" dirty="0">
                <a:latin typeface="+mj-lt"/>
              </a:rPr>
              <a:t>Labeling pipes</a:t>
            </a:r>
          </a:p>
          <a:p>
            <a:pPr marL="285750" indent="-285750">
              <a:buFont typeface="Arial" panose="020B0604020202020204" pitchFamily="34" charset="0"/>
              <a:buChar char="•"/>
            </a:pPr>
            <a:r>
              <a:rPr lang="en-US" sz="1800" dirty="0" err="1">
                <a:latin typeface="+mj-lt"/>
              </a:rPr>
              <a:t>HazCom</a:t>
            </a:r>
            <a:r>
              <a:rPr lang="en-US" sz="1800" dirty="0">
                <a:latin typeface="+mj-lt"/>
              </a:rPr>
              <a:t> and NFPA 704</a:t>
            </a:r>
          </a:p>
          <a:p>
            <a:pPr marL="285750" indent="-285750">
              <a:buFont typeface="Arial" panose="020B0604020202020204" pitchFamily="34" charset="0"/>
              <a:buChar char="•"/>
            </a:pPr>
            <a:r>
              <a:rPr lang="en-US" sz="1800" dirty="0" err="1">
                <a:latin typeface="+mj-lt"/>
              </a:rPr>
              <a:t>HazCom</a:t>
            </a:r>
            <a:r>
              <a:rPr lang="en-US" sz="1800" dirty="0">
                <a:latin typeface="+mj-lt"/>
              </a:rPr>
              <a:t> and HMIS</a:t>
            </a:r>
          </a:p>
          <a:p>
            <a:endParaRPr lang="en-US" sz="1800" dirty="0">
              <a:latin typeface="+mj-lt"/>
            </a:endParaRPr>
          </a:p>
          <a:p>
            <a:r>
              <a:rPr lang="en-US" sz="1800" dirty="0">
                <a:latin typeface="+mj-lt"/>
              </a:rPr>
              <a:t>This module should take about 10 minutes for you to complete.</a:t>
            </a:r>
            <a:br>
              <a:rPr lang="en-US" sz="1800" dirty="0">
                <a:latin typeface="+mj-lt"/>
              </a:rPr>
            </a:br>
            <a:endParaRPr sz="1400" b="0" i="0" u="none" strike="noStrike" cap="none" dirty="0">
              <a:solidFill>
                <a:srgbClr val="000000"/>
              </a:solidFill>
              <a:latin typeface="+mj-lt"/>
              <a:ea typeface="Arial"/>
              <a:cs typeface="Arial"/>
              <a:sym typeface="Arial"/>
            </a:endParaRPr>
          </a:p>
        </p:txBody>
      </p:sp>
      <p:sp>
        <p:nvSpPr>
          <p:cNvPr id="12" name="Google Shape;102;p2">
            <a:extLst>
              <a:ext uri="{FF2B5EF4-FFF2-40B4-BE49-F238E27FC236}">
                <a16:creationId xmlns:a16="http://schemas.microsoft.com/office/drawing/2014/main" id="{A0873124-9E94-4E95-9958-A3187AB579D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labels</a:t>
            </a:r>
            <a:endParaRPr sz="1400" b="0" i="0" u="none" strike="noStrike" cap="none" dirty="0">
              <a:solidFill>
                <a:srgbClr val="000000"/>
              </a:solidFill>
              <a:latin typeface="Arial"/>
              <a:ea typeface="Arial"/>
              <a:cs typeface="Arial"/>
              <a:sym typeface="Arial"/>
            </a:endParaRPr>
          </a:p>
        </p:txBody>
      </p:sp>
      <p:pic>
        <p:nvPicPr>
          <p:cNvPr id="5" name="Picture 4" descr="Modul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pic>
        <p:nvPicPr>
          <p:cNvPr id="13" name="Picture 12">
            <a:extLst>
              <a:ext uri="{FF2B5EF4-FFF2-40B4-BE49-F238E27FC236}">
                <a16:creationId xmlns:a16="http://schemas.microsoft.com/office/drawing/2014/main" id="{BD53A2A7-819F-40AB-9068-A5EAF21393B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39" y="4197"/>
            <a:ext cx="5482491" cy="5889159"/>
          </a:xfrm>
          <a:prstGeom prst="rect">
            <a:avLst/>
          </a:prstGeom>
        </p:spPr>
      </p:pic>
    </p:spTree>
    <p:extLst>
      <p:ext uri="{BB962C8B-B14F-4D97-AF65-F5344CB8AC3E}">
        <p14:creationId xmlns:p14="http://schemas.microsoft.com/office/powerpoint/2010/main" val="26713098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A9B8D357-E1E5-2D4B-41B8-94FB113D94A9}"/>
              </a:ext>
            </a:extLst>
          </p:cNvPr>
          <p:cNvSpPr txBox="1">
            <a:spLocks noGrp="1"/>
          </p:cNvSpPr>
          <p:nvPr>
            <p:ph type="title" idx="4294967295"/>
          </p:nvPr>
        </p:nvSpPr>
        <p:spPr>
          <a:xfrm>
            <a:off x="5719155" y="146761"/>
            <a:ext cx="6274351" cy="8485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What is a Label?</a:t>
            </a:r>
          </a:p>
        </p:txBody>
      </p:sp>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825697"/>
            <a:ext cx="6274351" cy="5324494"/>
          </a:xfrm>
          <a:prstGeom prst="rect">
            <a:avLst/>
          </a:prstGeom>
          <a:noFill/>
          <a:ln>
            <a:noFill/>
          </a:ln>
        </p:spPr>
        <p:txBody>
          <a:bodyPr spcFirstLastPara="1" wrap="square" lIns="91425" tIns="45700" rIns="91425" bIns="45700" anchor="t" anchorCtr="0">
            <a:spAutoFit/>
          </a:bodyPr>
          <a:lstStyle/>
          <a:p>
            <a:r>
              <a:rPr lang="en-US" sz="1800" dirty="0">
                <a:latin typeface="+mj-lt"/>
              </a:rPr>
              <a:t>If you use hazardous chemicals at your workplace, employers must ensure that each container has a legible label in English that identifies the chemical and its hazards and is easily cross-referenced with the product’s SDS. </a:t>
            </a:r>
          </a:p>
          <a:p>
            <a:endParaRPr lang="en-US" sz="1000" dirty="0">
              <a:latin typeface="+mj-lt"/>
            </a:endParaRPr>
          </a:p>
          <a:p>
            <a:r>
              <a:rPr lang="en-US" sz="1800" dirty="0">
                <a:latin typeface="+mj-lt"/>
              </a:rPr>
              <a:t>You must not remove or deface the label.</a:t>
            </a:r>
          </a:p>
          <a:p>
            <a:endParaRPr lang="en-US" sz="1000" dirty="0">
              <a:latin typeface="+mj-lt"/>
            </a:endParaRPr>
          </a:p>
          <a:p>
            <a:r>
              <a:rPr lang="en-US" sz="1600" b="1" dirty="0">
                <a:latin typeface="+mj-lt"/>
              </a:rPr>
              <a:t>Example Situation</a:t>
            </a:r>
            <a:r>
              <a:rPr lang="en-US" sz="1600" dirty="0">
                <a:latin typeface="+mj-lt"/>
              </a:rPr>
              <a:t>: </a:t>
            </a:r>
            <a:r>
              <a:rPr lang="en-US" sz="1600" dirty="0"/>
              <a:t>In March of 2011, a worker manually performed caustic stripping and splashed chemicals on his pants, although he was wearing an apron. He attempted to wash the splashed chemicals off his pants. Later, during the second trip to the hospital, he received topical treatment. He then was unable to walk, and was transported to a burn unit. He was hospitalized for nearly a week. The company was cited under several standards, including:</a:t>
            </a:r>
          </a:p>
          <a:p>
            <a:pPr marL="285750" indent="-285750">
              <a:buFont typeface="Arial" panose="020B0604020202020204" pitchFamily="34" charset="0"/>
              <a:buChar char="•"/>
            </a:pPr>
            <a:r>
              <a:rPr lang="en-US" sz="1600" dirty="0"/>
              <a:t>The employer shall ensure that each container of hazardous chemicals in the workplace is labeled, tagged or marked.</a:t>
            </a:r>
          </a:p>
          <a:p>
            <a:endParaRPr lang="en-US" sz="1000" dirty="0"/>
          </a:p>
          <a:p>
            <a:r>
              <a:rPr lang="en-US" sz="1600" dirty="0"/>
              <a:t>The label may have warned the worker about the hazards and compelled him to use personal protective equipment, which may have saved him from injury.</a:t>
            </a:r>
            <a:endParaRPr sz="1600" b="0" i="0" u="none" strike="noStrike" cap="none" dirty="0">
              <a:solidFill>
                <a:srgbClr val="000000"/>
              </a:solidFill>
              <a:latin typeface="+mj-lt"/>
              <a:ea typeface="Arial"/>
              <a:cs typeface="Arial"/>
              <a:sym typeface="Arial"/>
            </a:endParaRPr>
          </a:p>
        </p:txBody>
      </p:sp>
      <p:sp>
        <p:nvSpPr>
          <p:cNvPr id="12" name="Google Shape;102;p2">
            <a:extLst>
              <a:ext uri="{FF2B5EF4-FFF2-40B4-BE49-F238E27FC236}">
                <a16:creationId xmlns:a16="http://schemas.microsoft.com/office/drawing/2014/main" id="{A0873124-9E94-4E95-9958-A3187AB579D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labels</a:t>
            </a:r>
            <a:endParaRPr sz="1400" b="0" i="0" u="none" strike="noStrike" cap="none" dirty="0">
              <a:solidFill>
                <a:srgbClr val="000000"/>
              </a:solidFill>
              <a:latin typeface="Arial"/>
              <a:ea typeface="Arial"/>
              <a:cs typeface="Arial"/>
              <a:sym typeface="Arial"/>
            </a:endParaRPr>
          </a:p>
        </p:txBody>
      </p:sp>
      <p:pic>
        <p:nvPicPr>
          <p:cNvPr id="5" name="Picture 4" descr="Modul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pic>
        <p:nvPicPr>
          <p:cNvPr id="9" name="Picture 8">
            <a:extLst>
              <a:ext uri="{FF2B5EF4-FFF2-40B4-BE49-F238E27FC236}">
                <a16:creationId xmlns:a16="http://schemas.microsoft.com/office/drawing/2014/main" id="{2ECB27FA-EF39-4FFE-87A2-EFC139971C5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6285" y="0"/>
            <a:ext cx="5448047" cy="5852160"/>
          </a:xfrm>
          <a:prstGeom prst="rect">
            <a:avLst/>
          </a:prstGeom>
        </p:spPr>
      </p:pic>
    </p:spTree>
    <p:extLst>
      <p:ext uri="{BB962C8B-B14F-4D97-AF65-F5344CB8AC3E}">
        <p14:creationId xmlns:p14="http://schemas.microsoft.com/office/powerpoint/2010/main" val="5165643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4A8FC4D1-FB51-28D9-D609-E273C452BA61}"/>
              </a:ext>
            </a:extLst>
          </p:cNvPr>
          <p:cNvSpPr txBox="1">
            <a:spLocks noGrp="1"/>
          </p:cNvSpPr>
          <p:nvPr>
            <p:ph type="title" idx="4294967295"/>
          </p:nvPr>
        </p:nvSpPr>
        <p:spPr>
          <a:xfrm>
            <a:off x="5719155" y="146761"/>
            <a:ext cx="6274351" cy="8485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What is a Label?</a:t>
            </a:r>
          </a:p>
        </p:txBody>
      </p:sp>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791828"/>
            <a:ext cx="6274351" cy="4401164"/>
          </a:xfrm>
          <a:prstGeom prst="rect">
            <a:avLst/>
          </a:prstGeom>
          <a:noFill/>
          <a:ln>
            <a:noFill/>
          </a:ln>
        </p:spPr>
        <p:txBody>
          <a:bodyPr spcFirstLastPara="1" wrap="square" lIns="91425" tIns="45700" rIns="91425" bIns="45700" anchor="t" anchorCtr="0">
            <a:spAutoFit/>
          </a:bodyPr>
          <a:lstStyle/>
          <a:p>
            <a:r>
              <a:rPr lang="en-US" sz="1800" dirty="0">
                <a:latin typeface="+mj-lt"/>
              </a:rPr>
              <a:t>Labels are attached to containers and/or pipes that hold hazardous chemicals. </a:t>
            </a:r>
          </a:p>
          <a:p>
            <a:endParaRPr lang="en-US" sz="1000" dirty="0">
              <a:latin typeface="+mj-lt"/>
            </a:endParaRPr>
          </a:p>
          <a:p>
            <a:r>
              <a:rPr lang="en-US" sz="1800" dirty="0">
                <a:latin typeface="+mj-lt"/>
              </a:rPr>
              <a:t>Labels include information on the hazards of the chemical, plus instructions and information on the safe storage, handling, use and disposal of the chemical. </a:t>
            </a:r>
          </a:p>
          <a:p>
            <a:br>
              <a:rPr lang="en-US" sz="1800" dirty="0"/>
            </a:br>
            <a:r>
              <a:rPr lang="en-US" sz="1800" dirty="0"/>
              <a:t>The employer shall ensure that workplace labels or other forms of warning are legible, in English, and prominently displayed on the container, or readily available in the work area throughout each work shift.</a:t>
            </a:r>
            <a:br>
              <a:rPr lang="en-US" sz="1800" dirty="0"/>
            </a:br>
            <a:br>
              <a:rPr lang="en-US" sz="1800" dirty="0"/>
            </a:br>
            <a:r>
              <a:rPr lang="en-US" sz="1800" dirty="0"/>
              <a:t>Employers having employees who speak other languages may add the information in their language to the material presented, as long as the information is presented in English as well.</a:t>
            </a:r>
            <a:endParaRPr lang="en-US" sz="1800" b="0" i="0" u="none" strike="noStrike" cap="none" dirty="0">
              <a:solidFill>
                <a:srgbClr val="000000"/>
              </a:solidFill>
              <a:latin typeface="+mj-lt"/>
              <a:ea typeface="Arial"/>
              <a:cs typeface="Arial"/>
              <a:sym typeface="Arial"/>
            </a:endParaRPr>
          </a:p>
        </p:txBody>
      </p:sp>
      <p:sp>
        <p:nvSpPr>
          <p:cNvPr id="12" name="Google Shape;102;p2">
            <a:extLst>
              <a:ext uri="{FF2B5EF4-FFF2-40B4-BE49-F238E27FC236}">
                <a16:creationId xmlns:a16="http://schemas.microsoft.com/office/drawing/2014/main" id="{A0873124-9E94-4E95-9958-A3187AB579D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labels</a:t>
            </a:r>
            <a:endParaRPr sz="1400" b="0" i="0" u="none" strike="noStrike" cap="none" dirty="0">
              <a:solidFill>
                <a:srgbClr val="000000"/>
              </a:solidFill>
              <a:latin typeface="Arial"/>
              <a:ea typeface="Arial"/>
              <a:cs typeface="Arial"/>
              <a:sym typeface="Arial"/>
            </a:endParaRPr>
          </a:p>
        </p:txBody>
      </p:sp>
      <p:pic>
        <p:nvPicPr>
          <p:cNvPr id="5" name="Picture 4" descr="Modul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pic>
        <p:nvPicPr>
          <p:cNvPr id="9" name="Picture 8">
            <a:extLst>
              <a:ext uri="{FF2B5EF4-FFF2-40B4-BE49-F238E27FC236}">
                <a16:creationId xmlns:a16="http://schemas.microsoft.com/office/drawing/2014/main" id="{1B330792-BF3E-4927-9A29-18D048E2297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8620"/>
            <a:ext cx="5486398" cy="5893356"/>
          </a:xfrm>
          <a:prstGeom prst="rect">
            <a:avLst/>
          </a:prstGeom>
        </p:spPr>
      </p:pic>
    </p:spTree>
    <p:extLst>
      <p:ext uri="{BB962C8B-B14F-4D97-AF65-F5344CB8AC3E}">
        <p14:creationId xmlns:p14="http://schemas.microsoft.com/office/powerpoint/2010/main" val="20672736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2" name="Google Shape;102;p2">
            <a:extLst>
              <a:ext uri="{FF2B5EF4-FFF2-40B4-BE49-F238E27FC236}">
                <a16:creationId xmlns:a16="http://schemas.microsoft.com/office/drawing/2014/main" id="{A0873124-9E94-4E95-9958-A3187AB579DB}"/>
              </a:ext>
            </a:extLst>
          </p:cNvPr>
          <p:cNvSpPr txBox="1">
            <a:spLocks noGrp="1"/>
          </p:cNvSpPr>
          <p:nvPr>
            <p:ph type="title" idx="4294967295"/>
          </p:nvPr>
        </p:nvSpPr>
        <p:spPr>
          <a:xfrm>
            <a:off x="1" y="5998539"/>
            <a:ext cx="6275070" cy="83095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chemeClr val="lt1"/>
                </a:solidFill>
                <a:effectLst/>
                <a:uLnTx/>
                <a:uFillTx/>
                <a:latin typeface="Verdana"/>
                <a:ea typeface="Verdana"/>
                <a:cs typeface="Verdana"/>
                <a:sym typeface="Verdana"/>
              </a:rPr>
              <a:t>HAZARD COMMUNICATION: </a:t>
            </a:r>
            <a:r>
              <a:rPr kumimoji="0" lang="en-US" sz="2000" b="1" i="1" u="none" strike="noStrike" kern="0" cap="none" spc="0" normalizeH="0" baseline="0" noProof="0" dirty="0">
                <a:ln>
                  <a:noFill/>
                </a:ln>
                <a:solidFill>
                  <a:schemeClr val="lt1"/>
                </a:solidFill>
                <a:effectLst/>
                <a:uLnTx/>
                <a:uFillTx/>
                <a:latin typeface="Verdana"/>
                <a:ea typeface="Verdana"/>
                <a:cs typeface="Verdana"/>
                <a:sym typeface="Verdana"/>
              </a:rPr>
              <a:t>labels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5" name="Picture 4" descr="Modul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pic>
        <p:nvPicPr>
          <p:cNvPr id="3" name="Picture 2" descr="Image shows label components.">
            <a:extLst>
              <a:ext uri="{FF2B5EF4-FFF2-40B4-BE49-F238E27FC236}">
                <a16:creationId xmlns:a16="http://schemas.microsoft.com/office/drawing/2014/main" id="{FDFB05E0-D95B-465E-AC22-1F343455E7EF}"/>
              </a:ext>
            </a:extLst>
          </p:cNvPr>
          <p:cNvPicPr>
            <a:picLocks noChangeAspect="1"/>
          </p:cNvPicPr>
          <p:nvPr/>
        </p:nvPicPr>
        <p:blipFill>
          <a:blip r:embed="rId4"/>
          <a:stretch>
            <a:fillRect/>
          </a:stretch>
        </p:blipFill>
        <p:spPr>
          <a:xfrm>
            <a:off x="558165" y="34290"/>
            <a:ext cx="11075670" cy="5836370"/>
          </a:xfrm>
          <a:prstGeom prst="rect">
            <a:avLst/>
          </a:prstGeom>
        </p:spPr>
      </p:pic>
    </p:spTree>
    <p:extLst>
      <p:ext uri="{BB962C8B-B14F-4D97-AF65-F5344CB8AC3E}">
        <p14:creationId xmlns:p14="http://schemas.microsoft.com/office/powerpoint/2010/main" val="11655496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90458A96-5E1A-5914-355C-D225E1AA2A2F}"/>
              </a:ext>
            </a:extLst>
          </p:cNvPr>
          <p:cNvSpPr txBox="1">
            <a:spLocks noGrp="1"/>
          </p:cNvSpPr>
          <p:nvPr>
            <p:ph type="title" idx="4294967295"/>
          </p:nvPr>
        </p:nvSpPr>
        <p:spPr>
          <a:xfrm>
            <a:off x="5719155" y="146761"/>
            <a:ext cx="6274351" cy="8485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What is a Label?</a:t>
            </a:r>
          </a:p>
        </p:txBody>
      </p:sp>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780541"/>
            <a:ext cx="6274351" cy="5078273"/>
          </a:xfrm>
          <a:prstGeom prst="rect">
            <a:avLst/>
          </a:prstGeom>
          <a:noFill/>
          <a:ln>
            <a:noFill/>
          </a:ln>
        </p:spPr>
        <p:txBody>
          <a:bodyPr spcFirstLastPara="1" wrap="square" lIns="91425" tIns="45700" rIns="91425" bIns="45700" anchor="t" anchorCtr="0">
            <a:spAutoFit/>
          </a:bodyPr>
          <a:lstStyle/>
          <a:p>
            <a:r>
              <a:rPr lang="en-US" sz="1800" dirty="0">
                <a:latin typeface="+mj-lt"/>
              </a:rPr>
              <a:t>Here’s what each part means:</a:t>
            </a:r>
          </a:p>
          <a:p>
            <a:endParaRPr lang="en-US" sz="1800" dirty="0">
              <a:latin typeface="+mj-lt"/>
            </a:endParaRPr>
          </a:p>
          <a:p>
            <a:r>
              <a:rPr lang="en-US" sz="1800" b="1" dirty="0">
                <a:latin typeface="+mj-lt"/>
              </a:rPr>
              <a:t>Product identifier</a:t>
            </a:r>
            <a:r>
              <a:rPr lang="en-US" sz="1800" dirty="0">
                <a:latin typeface="+mj-lt"/>
              </a:rPr>
              <a:t>: the unique name or numbers of the product as given by the manufacturer or importer.</a:t>
            </a:r>
          </a:p>
          <a:p>
            <a:r>
              <a:rPr lang="en-US" sz="1800" b="1" dirty="0">
                <a:latin typeface="+mj-lt"/>
              </a:rPr>
              <a:t>Signal word</a:t>
            </a:r>
            <a:r>
              <a:rPr lang="en-US" sz="1800" dirty="0">
                <a:latin typeface="+mj-lt"/>
              </a:rPr>
              <a:t>: either the word Danger or Warning to signal the level of severity of the chemical.</a:t>
            </a:r>
          </a:p>
          <a:p>
            <a:r>
              <a:rPr lang="en-US" sz="1800" b="1" dirty="0">
                <a:latin typeface="+mj-lt"/>
              </a:rPr>
              <a:t>Hazard statements</a:t>
            </a:r>
            <a:r>
              <a:rPr lang="en-US" sz="1800" dirty="0">
                <a:latin typeface="+mj-lt"/>
              </a:rPr>
              <a:t>: a statement that describes the nature of the chemical and, where applicable, the degree of the hazard.</a:t>
            </a:r>
          </a:p>
          <a:p>
            <a:r>
              <a:rPr lang="en-US" sz="1800" b="1" dirty="0">
                <a:latin typeface="+mj-lt"/>
              </a:rPr>
              <a:t>Supplier identification</a:t>
            </a:r>
            <a:r>
              <a:rPr lang="en-US" sz="1800" dirty="0">
                <a:latin typeface="+mj-lt"/>
              </a:rPr>
              <a:t>: the contact information for the manufacturer or importer.</a:t>
            </a:r>
          </a:p>
          <a:p>
            <a:r>
              <a:rPr lang="en-US" sz="1800" b="1" dirty="0">
                <a:latin typeface="+mj-lt"/>
              </a:rPr>
              <a:t>Hazard pictograms</a:t>
            </a:r>
            <a:r>
              <a:rPr lang="en-US" sz="1800" dirty="0">
                <a:latin typeface="+mj-lt"/>
              </a:rPr>
              <a:t>: the GHS symbol assigned to the chemical based on the classification and categorization of the chemical by the manufacturer or importer.</a:t>
            </a:r>
          </a:p>
          <a:p>
            <a:r>
              <a:rPr lang="en-US" sz="1800" b="1" dirty="0">
                <a:latin typeface="+mj-lt"/>
              </a:rPr>
              <a:t>Precautionary statements</a:t>
            </a:r>
            <a:r>
              <a:rPr lang="en-US" sz="1800" dirty="0">
                <a:latin typeface="+mj-lt"/>
              </a:rPr>
              <a:t>: a phrase that describes the measures that should be taken to reduce or prevent the adverse effects that may result from exposure to the chemical.</a:t>
            </a:r>
            <a:endParaRPr lang="en-US" sz="1800" b="0" i="0" u="none" strike="noStrike" cap="none" dirty="0">
              <a:solidFill>
                <a:srgbClr val="000000"/>
              </a:solidFill>
              <a:latin typeface="+mj-lt"/>
              <a:ea typeface="Arial"/>
              <a:cs typeface="Arial"/>
              <a:sym typeface="Arial"/>
            </a:endParaRPr>
          </a:p>
        </p:txBody>
      </p:sp>
      <p:sp>
        <p:nvSpPr>
          <p:cNvPr id="12" name="Google Shape;102;p2">
            <a:extLst>
              <a:ext uri="{FF2B5EF4-FFF2-40B4-BE49-F238E27FC236}">
                <a16:creationId xmlns:a16="http://schemas.microsoft.com/office/drawing/2014/main" id="{A0873124-9E94-4E95-9958-A3187AB579D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labels</a:t>
            </a:r>
            <a:endParaRPr sz="1400" b="0" i="0" u="none" strike="noStrike" cap="none" dirty="0">
              <a:solidFill>
                <a:srgbClr val="000000"/>
              </a:solidFill>
              <a:latin typeface="Arial"/>
              <a:ea typeface="Arial"/>
              <a:cs typeface="Arial"/>
              <a:sym typeface="Arial"/>
            </a:endParaRPr>
          </a:p>
        </p:txBody>
      </p:sp>
      <p:pic>
        <p:nvPicPr>
          <p:cNvPr id="5" name="Picture 4" descr="Modul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pic>
        <p:nvPicPr>
          <p:cNvPr id="3" name="Picture 2">
            <a:extLst>
              <a:ext uri="{FF2B5EF4-FFF2-40B4-BE49-F238E27FC236}">
                <a16:creationId xmlns:a16="http://schemas.microsoft.com/office/drawing/2014/main" id="{CFCB56DC-18C8-4D46-834F-D687C9D6C52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97830" cy="5905636"/>
          </a:xfrm>
          <a:prstGeom prst="rect">
            <a:avLst/>
          </a:prstGeom>
        </p:spPr>
      </p:pic>
    </p:spTree>
    <p:extLst>
      <p:ext uri="{BB962C8B-B14F-4D97-AF65-F5344CB8AC3E}">
        <p14:creationId xmlns:p14="http://schemas.microsoft.com/office/powerpoint/2010/main" val="26532305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620055DE-6A68-9631-6F4D-36A251FFF424}"/>
              </a:ext>
            </a:extLst>
          </p:cNvPr>
          <p:cNvSpPr txBox="1">
            <a:spLocks noGrp="1"/>
          </p:cNvSpPr>
          <p:nvPr>
            <p:ph type="title" idx="4294967295"/>
          </p:nvPr>
        </p:nvSpPr>
        <p:spPr>
          <a:xfrm>
            <a:off x="5719155" y="146761"/>
            <a:ext cx="6274351" cy="8485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Labeling Containers</a:t>
            </a:r>
          </a:p>
        </p:txBody>
      </p:sp>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882140"/>
            <a:ext cx="6274351" cy="2308284"/>
          </a:xfrm>
          <a:prstGeom prst="rect">
            <a:avLst/>
          </a:prstGeom>
          <a:noFill/>
          <a:ln>
            <a:noFill/>
          </a:ln>
        </p:spPr>
        <p:txBody>
          <a:bodyPr spcFirstLastPara="1" wrap="square" lIns="91425" tIns="45700" rIns="91425" bIns="45700" anchor="t" anchorCtr="0">
            <a:spAutoFit/>
          </a:bodyPr>
          <a:lstStyle/>
          <a:p>
            <a:r>
              <a:rPr lang="en-US" sz="1800" dirty="0">
                <a:latin typeface="+mj-lt"/>
              </a:rPr>
              <a:t>Now, let’s talk about containers and how labels need to be displayed.</a:t>
            </a:r>
          </a:p>
          <a:p>
            <a:endParaRPr lang="en-US" sz="1800" dirty="0">
              <a:latin typeface="+mj-lt"/>
            </a:endParaRPr>
          </a:p>
          <a:p>
            <a:r>
              <a:rPr lang="en-US" sz="1800" dirty="0">
                <a:latin typeface="+mj-lt"/>
              </a:rPr>
              <a:t>There are three types of containers:</a:t>
            </a:r>
          </a:p>
          <a:p>
            <a:endParaRPr lang="en-US" sz="1800" dirty="0">
              <a:latin typeface="+mj-lt"/>
            </a:endParaRPr>
          </a:p>
          <a:p>
            <a:pPr marL="285750" indent="-285750">
              <a:buFont typeface="Arial" panose="020B0604020202020204" pitchFamily="34" charset="0"/>
              <a:buChar char="•"/>
            </a:pPr>
            <a:r>
              <a:rPr lang="en-US" sz="1800" dirty="0">
                <a:latin typeface="+mj-lt"/>
              </a:rPr>
              <a:t>Primary</a:t>
            </a:r>
          </a:p>
          <a:p>
            <a:pPr marL="285750" indent="-285750">
              <a:buFont typeface="Arial" panose="020B0604020202020204" pitchFamily="34" charset="0"/>
              <a:buChar char="•"/>
            </a:pPr>
            <a:r>
              <a:rPr lang="en-US" sz="1800" dirty="0">
                <a:latin typeface="+mj-lt"/>
              </a:rPr>
              <a:t>Secondary</a:t>
            </a:r>
          </a:p>
          <a:p>
            <a:pPr marL="285750" indent="-285750">
              <a:buFont typeface="Arial" panose="020B0604020202020204" pitchFamily="34" charset="0"/>
              <a:buChar char="•"/>
            </a:pPr>
            <a:r>
              <a:rPr lang="en-US" sz="1800" dirty="0">
                <a:latin typeface="+mj-lt"/>
              </a:rPr>
              <a:t>Stationary</a:t>
            </a:r>
            <a:endParaRPr lang="en-US" sz="1800" b="0" i="0" u="none" strike="noStrike" cap="none" dirty="0">
              <a:solidFill>
                <a:srgbClr val="000000"/>
              </a:solidFill>
              <a:latin typeface="+mj-lt"/>
              <a:ea typeface="Arial"/>
              <a:cs typeface="Arial"/>
              <a:sym typeface="Arial"/>
            </a:endParaRPr>
          </a:p>
        </p:txBody>
      </p:sp>
      <p:sp>
        <p:nvSpPr>
          <p:cNvPr id="12" name="Google Shape;102;p2">
            <a:extLst>
              <a:ext uri="{FF2B5EF4-FFF2-40B4-BE49-F238E27FC236}">
                <a16:creationId xmlns:a16="http://schemas.microsoft.com/office/drawing/2014/main" id="{A0873124-9E94-4E95-9958-A3187AB579D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labels</a:t>
            </a:r>
            <a:endParaRPr sz="1400" b="0" i="0" u="none" strike="noStrike" cap="none" dirty="0">
              <a:solidFill>
                <a:srgbClr val="000000"/>
              </a:solidFill>
              <a:latin typeface="Arial"/>
              <a:ea typeface="Arial"/>
              <a:cs typeface="Arial"/>
              <a:sym typeface="Arial"/>
            </a:endParaRPr>
          </a:p>
        </p:txBody>
      </p:sp>
      <p:pic>
        <p:nvPicPr>
          <p:cNvPr id="5" name="Picture 4" descr="Modul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pic>
        <p:nvPicPr>
          <p:cNvPr id="4" name="Picture 3">
            <a:extLst>
              <a:ext uri="{FF2B5EF4-FFF2-40B4-BE49-F238E27FC236}">
                <a16:creationId xmlns:a16="http://schemas.microsoft.com/office/drawing/2014/main" id="{CADA9D2E-54ED-4329-95D9-C8EC9BF55B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429" y="22860"/>
            <a:ext cx="5465117" cy="5870496"/>
          </a:xfrm>
          <a:prstGeom prst="rect">
            <a:avLst/>
          </a:prstGeom>
        </p:spPr>
      </p:pic>
    </p:spTree>
    <p:extLst>
      <p:ext uri="{BB962C8B-B14F-4D97-AF65-F5344CB8AC3E}">
        <p14:creationId xmlns:p14="http://schemas.microsoft.com/office/powerpoint/2010/main" val="26912116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64824B80-D4AD-142D-4AAE-82B385CB49A3}"/>
              </a:ext>
            </a:extLst>
          </p:cNvPr>
          <p:cNvSpPr txBox="1">
            <a:spLocks noGrp="1"/>
          </p:cNvSpPr>
          <p:nvPr>
            <p:ph type="title" idx="4294967295"/>
          </p:nvPr>
        </p:nvSpPr>
        <p:spPr>
          <a:xfrm>
            <a:off x="5719155" y="146761"/>
            <a:ext cx="6274351" cy="8485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Labeling Containers</a:t>
            </a:r>
          </a:p>
        </p:txBody>
      </p:sp>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153074"/>
            <a:ext cx="6274351" cy="646290"/>
          </a:xfrm>
          <a:prstGeom prst="rect">
            <a:avLst/>
          </a:prstGeom>
          <a:noFill/>
          <a:ln>
            <a:noFill/>
          </a:ln>
        </p:spPr>
        <p:txBody>
          <a:bodyPr spcFirstLastPara="1" wrap="square" lIns="91425" tIns="45700" rIns="91425" bIns="45700" anchor="t" anchorCtr="0">
            <a:spAutoFit/>
          </a:bodyPr>
          <a:lstStyle/>
          <a:p>
            <a:r>
              <a:rPr lang="en-US" sz="1800" dirty="0">
                <a:latin typeface="+mj-lt"/>
              </a:rPr>
              <a:t>Primary containers are those containers that the chemical was shipped in from the manufacturer.</a:t>
            </a:r>
            <a:endParaRPr lang="en-US" sz="1800" b="0" i="0" u="none" strike="noStrike" cap="none" dirty="0">
              <a:solidFill>
                <a:srgbClr val="000000"/>
              </a:solidFill>
              <a:latin typeface="+mj-lt"/>
              <a:ea typeface="Arial"/>
              <a:cs typeface="Arial"/>
              <a:sym typeface="Arial"/>
            </a:endParaRPr>
          </a:p>
        </p:txBody>
      </p:sp>
      <p:sp>
        <p:nvSpPr>
          <p:cNvPr id="12" name="Google Shape;102;p2">
            <a:extLst>
              <a:ext uri="{FF2B5EF4-FFF2-40B4-BE49-F238E27FC236}">
                <a16:creationId xmlns:a16="http://schemas.microsoft.com/office/drawing/2014/main" id="{A0873124-9E94-4E95-9958-A3187AB579D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labels</a:t>
            </a:r>
            <a:endParaRPr sz="1400" b="0" i="0" u="none" strike="noStrike" cap="none" dirty="0">
              <a:solidFill>
                <a:srgbClr val="000000"/>
              </a:solidFill>
              <a:latin typeface="Arial"/>
              <a:ea typeface="Arial"/>
              <a:cs typeface="Arial"/>
              <a:sym typeface="Arial"/>
            </a:endParaRPr>
          </a:p>
        </p:txBody>
      </p:sp>
      <p:pic>
        <p:nvPicPr>
          <p:cNvPr id="5" name="Picture 4" descr="Modul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pic>
        <p:nvPicPr>
          <p:cNvPr id="3" name="Picture 2">
            <a:extLst>
              <a:ext uri="{FF2B5EF4-FFF2-40B4-BE49-F238E27FC236}">
                <a16:creationId xmlns:a16="http://schemas.microsoft.com/office/drawing/2014/main" id="{73F7D1BB-7B33-4DF2-9A04-13E216AADC9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6398" cy="5893356"/>
          </a:xfrm>
          <a:prstGeom prst="rect">
            <a:avLst/>
          </a:prstGeom>
        </p:spPr>
      </p:pic>
    </p:spTree>
    <p:extLst>
      <p:ext uri="{BB962C8B-B14F-4D97-AF65-F5344CB8AC3E}">
        <p14:creationId xmlns:p14="http://schemas.microsoft.com/office/powerpoint/2010/main" val="2222599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B55FC55B-26EF-85E8-8B3C-F511A924EE58}"/>
              </a:ext>
            </a:extLst>
          </p:cNvPr>
          <p:cNvSpPr txBox="1">
            <a:spLocks noGrp="1"/>
          </p:cNvSpPr>
          <p:nvPr>
            <p:ph type="title" idx="4294967295"/>
          </p:nvPr>
        </p:nvSpPr>
        <p:spPr>
          <a:xfrm>
            <a:off x="5719155" y="146761"/>
            <a:ext cx="6274351" cy="8485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Labeling Containers</a:t>
            </a:r>
          </a:p>
        </p:txBody>
      </p:sp>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916002"/>
            <a:ext cx="6274351" cy="3970277"/>
          </a:xfrm>
          <a:prstGeom prst="rect">
            <a:avLst/>
          </a:prstGeom>
          <a:noFill/>
          <a:ln>
            <a:noFill/>
          </a:ln>
        </p:spPr>
        <p:txBody>
          <a:bodyPr spcFirstLastPara="1" wrap="square" lIns="91425" tIns="45700" rIns="91425" bIns="45700" anchor="t" anchorCtr="0">
            <a:spAutoFit/>
          </a:bodyPr>
          <a:lstStyle/>
          <a:p>
            <a:r>
              <a:rPr lang="en-US" sz="1800" dirty="0">
                <a:latin typeface="+mj-lt"/>
              </a:rPr>
              <a:t>Secondary containers are used to hold hazardous chemicals transferred from primary containers.</a:t>
            </a:r>
          </a:p>
          <a:p>
            <a:endParaRPr lang="en-US" sz="1800" dirty="0">
              <a:latin typeface="+mj-lt"/>
            </a:endParaRPr>
          </a:p>
          <a:p>
            <a:r>
              <a:rPr lang="en-US" sz="1800" dirty="0">
                <a:latin typeface="+mj-lt"/>
              </a:rPr>
              <a:t>Secondary containers need to be labeled, tagged, or marked with either:</a:t>
            </a:r>
          </a:p>
          <a:p>
            <a:endParaRPr lang="en-US" sz="1800" dirty="0">
              <a:latin typeface="+mj-lt"/>
            </a:endParaRPr>
          </a:p>
          <a:p>
            <a:pPr marL="285750" indent="-285750">
              <a:buFont typeface="Arial" panose="020B0604020202020204" pitchFamily="34" charset="0"/>
              <a:buChar char="•"/>
            </a:pPr>
            <a:r>
              <a:rPr lang="en-US" sz="1800" dirty="0">
                <a:latin typeface="+mj-lt"/>
              </a:rPr>
              <a:t>All the information specified for the labels on shipped containers,</a:t>
            </a:r>
          </a:p>
          <a:p>
            <a:endParaRPr lang="en-US" sz="1800" dirty="0">
              <a:latin typeface="+mj-lt"/>
            </a:endParaRPr>
          </a:p>
          <a:p>
            <a:r>
              <a:rPr lang="en-US" sz="1800" dirty="0">
                <a:latin typeface="+mj-lt"/>
              </a:rPr>
              <a:t>or</a:t>
            </a:r>
          </a:p>
          <a:p>
            <a:endParaRPr lang="en-US" sz="1800" dirty="0">
              <a:latin typeface="+mj-lt"/>
            </a:endParaRPr>
          </a:p>
          <a:p>
            <a:pPr marL="285750" indent="-285750">
              <a:buFont typeface="Arial" panose="020B0604020202020204" pitchFamily="34" charset="0"/>
              <a:buChar char="•"/>
            </a:pPr>
            <a:r>
              <a:rPr lang="en-US" sz="1800" dirty="0">
                <a:latin typeface="+mj-lt"/>
              </a:rPr>
              <a:t>The product identifier and words, pictures, symbols, or a combination that provides at least general information about the hazards of the chemical(s).</a:t>
            </a:r>
            <a:endParaRPr lang="en-US" sz="1800" b="0" i="0" u="none" strike="noStrike" cap="none" dirty="0">
              <a:solidFill>
                <a:srgbClr val="000000"/>
              </a:solidFill>
              <a:latin typeface="+mj-lt"/>
              <a:ea typeface="Arial"/>
              <a:cs typeface="Arial"/>
              <a:sym typeface="Arial"/>
            </a:endParaRPr>
          </a:p>
        </p:txBody>
      </p:sp>
      <p:sp>
        <p:nvSpPr>
          <p:cNvPr id="12" name="Google Shape;102;p2">
            <a:extLst>
              <a:ext uri="{FF2B5EF4-FFF2-40B4-BE49-F238E27FC236}">
                <a16:creationId xmlns:a16="http://schemas.microsoft.com/office/drawing/2014/main" id="{A0873124-9E94-4E95-9958-A3187AB579D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labels</a:t>
            </a:r>
            <a:endParaRPr sz="1400" b="0" i="0" u="none" strike="noStrike" cap="none" dirty="0">
              <a:solidFill>
                <a:srgbClr val="000000"/>
              </a:solidFill>
              <a:latin typeface="Arial"/>
              <a:ea typeface="Arial"/>
              <a:cs typeface="Arial"/>
              <a:sym typeface="Arial"/>
            </a:endParaRPr>
          </a:p>
        </p:txBody>
      </p:sp>
      <p:pic>
        <p:nvPicPr>
          <p:cNvPr id="5" name="Picture 4" descr="Modul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pic>
        <p:nvPicPr>
          <p:cNvPr id="3" name="Picture 2">
            <a:extLst>
              <a:ext uri="{FF2B5EF4-FFF2-40B4-BE49-F238E27FC236}">
                <a16:creationId xmlns:a16="http://schemas.microsoft.com/office/drawing/2014/main" id="{45694808-B124-4272-910B-D9C3AC1ADC0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5911"/>
            <a:ext cx="5486400" cy="5893358"/>
          </a:xfrm>
          <a:prstGeom prst="rect">
            <a:avLst/>
          </a:prstGeom>
        </p:spPr>
      </p:pic>
    </p:spTree>
    <p:extLst>
      <p:ext uri="{BB962C8B-B14F-4D97-AF65-F5344CB8AC3E}">
        <p14:creationId xmlns:p14="http://schemas.microsoft.com/office/powerpoint/2010/main" val="1570559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F4011083-D03D-F332-2EA4-5974F1DD63A1}"/>
              </a:ext>
            </a:extLst>
          </p:cNvPr>
          <p:cNvSpPr txBox="1">
            <a:spLocks noGrp="1"/>
          </p:cNvSpPr>
          <p:nvPr>
            <p:ph type="title" idx="4294967295"/>
          </p:nvPr>
        </p:nvSpPr>
        <p:spPr>
          <a:xfrm>
            <a:off x="5719155" y="146761"/>
            <a:ext cx="6274351" cy="72013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Hazardous Chemicals</a:t>
            </a:r>
          </a:p>
        </p:txBody>
      </p:sp>
      <p:sp>
        <p:nvSpPr>
          <p:cNvPr id="104" name="Google Shape;104;p2"/>
          <p:cNvSpPr txBox="1"/>
          <p:nvPr/>
        </p:nvSpPr>
        <p:spPr>
          <a:xfrm>
            <a:off x="5719156" y="1014382"/>
            <a:ext cx="6274351" cy="2031285"/>
          </a:xfrm>
          <a:prstGeom prst="rect">
            <a:avLst/>
          </a:prstGeom>
          <a:noFill/>
          <a:ln>
            <a:noFill/>
          </a:ln>
        </p:spPr>
        <p:txBody>
          <a:bodyPr spcFirstLastPara="1" wrap="square" lIns="91425" tIns="45700" rIns="91425" bIns="45700" anchor="t" anchorCtr="0">
            <a:spAutoFit/>
          </a:bodyPr>
          <a:lstStyle/>
          <a:p>
            <a:r>
              <a:rPr lang="en-US" sz="1800" dirty="0"/>
              <a:t>Hazardous chemicals are defined as any chemical that is classified as a physical hazard or a health hazard, simple asphyxiant, combustible dust, pyrophoric gas, or hazard not otherwise classified.</a:t>
            </a:r>
          </a:p>
          <a:p>
            <a:endParaRPr lang="en-US" sz="1800" dirty="0"/>
          </a:p>
          <a:p>
            <a:r>
              <a:rPr lang="en-US" sz="1800" dirty="0"/>
              <a:t>More information is listed in the next few slides about the hazard classifications listed below.</a:t>
            </a:r>
          </a:p>
        </p:txBody>
      </p:sp>
      <p:sp>
        <p:nvSpPr>
          <p:cNvPr id="3" name="Rectangle 2">
            <a:extLst>
              <a:ext uri="{FF2B5EF4-FFF2-40B4-BE49-F238E27FC236}">
                <a16:creationId xmlns:a16="http://schemas.microsoft.com/office/drawing/2014/main" id="{6F1328CA-DA9A-4BE9-A5BC-8520DF9891C3}"/>
              </a:ext>
            </a:extLst>
          </p:cNvPr>
          <p:cNvSpPr/>
          <p:nvPr/>
        </p:nvSpPr>
        <p:spPr>
          <a:xfrm>
            <a:off x="5576673" y="3289946"/>
            <a:ext cx="3129961" cy="603738"/>
          </a:xfrm>
          <a:prstGeom prst="rect">
            <a:avLst/>
          </a:prstGeom>
          <a:solidFill>
            <a:srgbClr val="FFA44E"/>
          </a:solidFill>
          <a:ln>
            <a:solidFill>
              <a:srgbClr val="F99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Physical Hazards</a:t>
            </a:r>
          </a:p>
        </p:txBody>
      </p:sp>
      <p:sp>
        <p:nvSpPr>
          <p:cNvPr id="11" name="Rectangle 10">
            <a:extLst>
              <a:ext uri="{FF2B5EF4-FFF2-40B4-BE49-F238E27FC236}">
                <a16:creationId xmlns:a16="http://schemas.microsoft.com/office/drawing/2014/main" id="{6B05CF37-1552-4F8E-A5D9-02E0ACB60367}"/>
              </a:ext>
            </a:extLst>
          </p:cNvPr>
          <p:cNvSpPr/>
          <p:nvPr/>
        </p:nvSpPr>
        <p:spPr>
          <a:xfrm>
            <a:off x="8963645" y="3289946"/>
            <a:ext cx="3129961" cy="603738"/>
          </a:xfrm>
          <a:prstGeom prst="rect">
            <a:avLst/>
          </a:prstGeom>
          <a:solidFill>
            <a:srgbClr val="FFA44E"/>
          </a:solidFill>
          <a:ln>
            <a:solidFill>
              <a:srgbClr val="F99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Health Hazards</a:t>
            </a:r>
          </a:p>
        </p:txBody>
      </p:sp>
      <p:sp>
        <p:nvSpPr>
          <p:cNvPr id="9" name="Rectangle 8">
            <a:extLst>
              <a:ext uri="{FF2B5EF4-FFF2-40B4-BE49-F238E27FC236}">
                <a16:creationId xmlns:a16="http://schemas.microsoft.com/office/drawing/2014/main" id="{C650D7A5-588E-4442-8809-5B65CC565DA8}"/>
              </a:ext>
            </a:extLst>
          </p:cNvPr>
          <p:cNvSpPr/>
          <p:nvPr/>
        </p:nvSpPr>
        <p:spPr>
          <a:xfrm>
            <a:off x="5592008" y="4159508"/>
            <a:ext cx="3129961" cy="603738"/>
          </a:xfrm>
          <a:prstGeom prst="rect">
            <a:avLst/>
          </a:prstGeom>
          <a:solidFill>
            <a:srgbClr val="FFA44E"/>
          </a:solidFill>
          <a:ln>
            <a:solidFill>
              <a:srgbClr val="F99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Simple Asphyxiant</a:t>
            </a:r>
          </a:p>
        </p:txBody>
      </p:sp>
      <p:sp>
        <p:nvSpPr>
          <p:cNvPr id="10" name="Rectangle 9">
            <a:extLst>
              <a:ext uri="{FF2B5EF4-FFF2-40B4-BE49-F238E27FC236}">
                <a16:creationId xmlns:a16="http://schemas.microsoft.com/office/drawing/2014/main" id="{66229C28-9A3E-425E-ACD6-7C7E4C75812B}"/>
              </a:ext>
            </a:extLst>
          </p:cNvPr>
          <p:cNvSpPr/>
          <p:nvPr/>
        </p:nvSpPr>
        <p:spPr>
          <a:xfrm>
            <a:off x="8963645" y="4159508"/>
            <a:ext cx="3129961" cy="603738"/>
          </a:xfrm>
          <a:prstGeom prst="rect">
            <a:avLst/>
          </a:prstGeom>
          <a:solidFill>
            <a:srgbClr val="FFA44E"/>
          </a:solidFill>
          <a:ln>
            <a:solidFill>
              <a:srgbClr val="F99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Combustible Dust</a:t>
            </a:r>
          </a:p>
        </p:txBody>
      </p:sp>
      <p:sp>
        <p:nvSpPr>
          <p:cNvPr id="12" name="Rectangle 11">
            <a:extLst>
              <a:ext uri="{FF2B5EF4-FFF2-40B4-BE49-F238E27FC236}">
                <a16:creationId xmlns:a16="http://schemas.microsoft.com/office/drawing/2014/main" id="{12E72893-4D0E-4EAB-92A7-5B1B5673EDBA}"/>
              </a:ext>
            </a:extLst>
          </p:cNvPr>
          <p:cNvSpPr/>
          <p:nvPr/>
        </p:nvSpPr>
        <p:spPr>
          <a:xfrm>
            <a:off x="5580286" y="5003565"/>
            <a:ext cx="3129961" cy="603738"/>
          </a:xfrm>
          <a:prstGeom prst="rect">
            <a:avLst/>
          </a:prstGeom>
          <a:solidFill>
            <a:srgbClr val="FFA44E"/>
          </a:solidFill>
          <a:ln>
            <a:solidFill>
              <a:srgbClr val="F99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Pyrophoric Gas</a:t>
            </a:r>
          </a:p>
        </p:txBody>
      </p:sp>
      <p:sp>
        <p:nvSpPr>
          <p:cNvPr id="13" name="Rectangle 12">
            <a:extLst>
              <a:ext uri="{FF2B5EF4-FFF2-40B4-BE49-F238E27FC236}">
                <a16:creationId xmlns:a16="http://schemas.microsoft.com/office/drawing/2014/main" id="{DE8EB042-4887-49D4-BE36-4338A1A71BA5}"/>
              </a:ext>
            </a:extLst>
          </p:cNvPr>
          <p:cNvSpPr/>
          <p:nvPr/>
        </p:nvSpPr>
        <p:spPr>
          <a:xfrm>
            <a:off x="8951923" y="5003565"/>
            <a:ext cx="3129961" cy="603738"/>
          </a:xfrm>
          <a:prstGeom prst="rect">
            <a:avLst/>
          </a:prstGeom>
          <a:solidFill>
            <a:srgbClr val="FFA44E"/>
          </a:solidFill>
          <a:ln>
            <a:solidFill>
              <a:srgbClr val="F99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Hazards </a:t>
            </a:r>
            <a:r>
              <a:rPr lang="en-US" sz="1800" b="1"/>
              <a:t>Not Otherwise Classified</a:t>
            </a:r>
            <a:endParaRPr lang="en-US" sz="1800" b="1" dirty="0"/>
          </a:p>
        </p:txBody>
      </p:sp>
      <p:sp>
        <p:nvSpPr>
          <p:cNvPr id="102" name="Google Shape;102;p2"/>
          <p:cNvSpPr txBox="1"/>
          <p:nvPr/>
        </p:nvSpPr>
        <p:spPr>
          <a:xfrm>
            <a:off x="85400" y="5964835"/>
            <a:ext cx="603610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6" name="Picture 5">
            <a:extLst>
              <a:ext uri="{FF2B5EF4-FFF2-40B4-BE49-F238E27FC236}">
                <a16:creationId xmlns:a16="http://schemas.microsoft.com/office/drawing/2014/main" id="{BE2B8FD4-79E6-43B2-A8FD-FD525B52E68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753"/>
            <a:ext cx="5510177" cy="5918899"/>
          </a:xfrm>
          <a:prstGeom prst="rect">
            <a:avLst/>
          </a:prstGeom>
        </p:spPr>
      </p:pic>
    </p:spTree>
    <p:extLst>
      <p:ext uri="{BB962C8B-B14F-4D97-AF65-F5344CB8AC3E}">
        <p14:creationId xmlns:p14="http://schemas.microsoft.com/office/powerpoint/2010/main" val="40360384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CD7A43B1-964C-5217-F7B9-5FA395C2F9F2}"/>
              </a:ext>
            </a:extLst>
          </p:cNvPr>
          <p:cNvSpPr txBox="1">
            <a:spLocks noGrp="1"/>
          </p:cNvSpPr>
          <p:nvPr>
            <p:ph type="title" idx="4294967295"/>
          </p:nvPr>
        </p:nvSpPr>
        <p:spPr>
          <a:xfrm>
            <a:off x="5719155" y="146761"/>
            <a:ext cx="6274351" cy="8485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Labeling Containers</a:t>
            </a:r>
          </a:p>
        </p:txBody>
      </p:sp>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06315"/>
            <a:ext cx="6274351" cy="2862282"/>
          </a:xfrm>
          <a:prstGeom prst="rect">
            <a:avLst/>
          </a:prstGeom>
          <a:noFill/>
          <a:ln>
            <a:noFill/>
          </a:ln>
        </p:spPr>
        <p:txBody>
          <a:bodyPr spcFirstLastPara="1" wrap="square" lIns="91425" tIns="45700" rIns="91425" bIns="45700" anchor="t" anchorCtr="0">
            <a:spAutoFit/>
          </a:bodyPr>
          <a:lstStyle/>
          <a:p>
            <a:r>
              <a:rPr lang="en-US" sz="1800" dirty="0">
                <a:latin typeface="+mj-lt"/>
              </a:rPr>
              <a:t>Secondary containers do not have to be labeled if the following requirements are met:</a:t>
            </a:r>
          </a:p>
          <a:p>
            <a:endParaRPr lang="en-US" sz="1800" dirty="0">
              <a:latin typeface="+mj-lt"/>
            </a:endParaRPr>
          </a:p>
          <a:p>
            <a:pPr marL="285750" indent="-285750">
              <a:buFont typeface="Arial" panose="020B0604020202020204" pitchFamily="34" charset="0"/>
              <a:buChar char="•"/>
            </a:pPr>
            <a:r>
              <a:rPr lang="en-US" sz="1800" dirty="0">
                <a:latin typeface="+mj-lt"/>
              </a:rPr>
              <a:t>The container, and the hazardous chemical inside, needs to be under the control of, and used only by, the person who transfers it from a labeled container; and it can only be used during the work shift in which it is transferred.</a:t>
            </a:r>
          </a:p>
          <a:p>
            <a:pPr marL="285750" indent="-285750">
              <a:buFont typeface="Arial" panose="020B0604020202020204" pitchFamily="34" charset="0"/>
              <a:buChar char="•"/>
            </a:pPr>
            <a:endParaRPr lang="en-US" sz="1800" dirty="0">
              <a:latin typeface="+mj-lt"/>
            </a:endParaRPr>
          </a:p>
          <a:p>
            <a:r>
              <a:rPr lang="en-US" sz="1800" dirty="0">
                <a:latin typeface="+mj-lt"/>
              </a:rPr>
              <a:t>If these bottles are not under the direct control of a worker, they must be labeled.</a:t>
            </a:r>
            <a:endParaRPr lang="en-US" sz="1800" b="0" i="0" u="none" strike="noStrike" cap="none" dirty="0">
              <a:solidFill>
                <a:srgbClr val="000000"/>
              </a:solidFill>
              <a:latin typeface="+mj-lt"/>
              <a:ea typeface="Arial"/>
              <a:cs typeface="Arial"/>
              <a:sym typeface="Arial"/>
            </a:endParaRPr>
          </a:p>
        </p:txBody>
      </p:sp>
      <p:sp>
        <p:nvSpPr>
          <p:cNvPr id="12" name="Google Shape;102;p2">
            <a:extLst>
              <a:ext uri="{FF2B5EF4-FFF2-40B4-BE49-F238E27FC236}">
                <a16:creationId xmlns:a16="http://schemas.microsoft.com/office/drawing/2014/main" id="{A0873124-9E94-4E95-9958-A3187AB579D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labels</a:t>
            </a:r>
            <a:endParaRPr sz="1400" b="0" i="0" u="none" strike="noStrike" cap="none" dirty="0">
              <a:solidFill>
                <a:srgbClr val="000000"/>
              </a:solidFill>
              <a:latin typeface="Arial"/>
              <a:ea typeface="Arial"/>
              <a:cs typeface="Arial"/>
              <a:sym typeface="Arial"/>
            </a:endParaRPr>
          </a:p>
        </p:txBody>
      </p:sp>
      <p:pic>
        <p:nvPicPr>
          <p:cNvPr id="5" name="Picture 4" descr="Modul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pic>
        <p:nvPicPr>
          <p:cNvPr id="4" name="Picture 3">
            <a:extLst>
              <a:ext uri="{FF2B5EF4-FFF2-40B4-BE49-F238E27FC236}">
                <a16:creationId xmlns:a16="http://schemas.microsoft.com/office/drawing/2014/main" id="{53E705EA-1FCA-4DB7-9081-35BBE379CEE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1143" cy="5887711"/>
          </a:xfrm>
          <a:prstGeom prst="rect">
            <a:avLst/>
          </a:prstGeom>
        </p:spPr>
      </p:pic>
    </p:spTree>
    <p:extLst>
      <p:ext uri="{BB962C8B-B14F-4D97-AF65-F5344CB8AC3E}">
        <p14:creationId xmlns:p14="http://schemas.microsoft.com/office/powerpoint/2010/main" val="15413266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A2E0FEA6-7E6A-DEEA-1111-E7569499E846}"/>
              </a:ext>
            </a:extLst>
          </p:cNvPr>
          <p:cNvSpPr txBox="1">
            <a:spLocks noGrp="1"/>
          </p:cNvSpPr>
          <p:nvPr>
            <p:ph type="title" idx="4294967295"/>
          </p:nvPr>
        </p:nvSpPr>
        <p:spPr>
          <a:xfrm>
            <a:off x="5719155" y="146761"/>
            <a:ext cx="6274351" cy="8485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Labeling Containers</a:t>
            </a:r>
          </a:p>
        </p:txBody>
      </p:sp>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916007"/>
            <a:ext cx="6274351" cy="4801274"/>
          </a:xfrm>
          <a:prstGeom prst="rect">
            <a:avLst/>
          </a:prstGeom>
          <a:noFill/>
          <a:ln>
            <a:noFill/>
          </a:ln>
        </p:spPr>
        <p:txBody>
          <a:bodyPr spcFirstLastPara="1" wrap="square" lIns="91425" tIns="45700" rIns="91425" bIns="45700" anchor="t" anchorCtr="0">
            <a:spAutoFit/>
          </a:bodyPr>
          <a:lstStyle/>
          <a:p>
            <a:r>
              <a:rPr lang="en-US" sz="1800" dirty="0">
                <a:latin typeface="+mj-lt"/>
              </a:rPr>
              <a:t>Stationary containers are pretty much what they sound like. They can’t be moved and are part of a work process.</a:t>
            </a:r>
          </a:p>
          <a:p>
            <a:endParaRPr lang="en-US" sz="1800" dirty="0">
              <a:latin typeface="+mj-lt"/>
            </a:endParaRPr>
          </a:p>
          <a:p>
            <a:r>
              <a:rPr lang="en-US" sz="1800" dirty="0">
                <a:latin typeface="+mj-lt"/>
              </a:rPr>
              <a:t>Instead of putting labels on individual stationary containers, employees can use signs, placards, process sheets, batch tickets, operating procedures, or other written materials as long as this alternative method:</a:t>
            </a:r>
          </a:p>
          <a:p>
            <a:endParaRPr lang="en-US" sz="1800" dirty="0">
              <a:latin typeface="+mj-lt"/>
            </a:endParaRPr>
          </a:p>
          <a:p>
            <a:pPr marL="285750" indent="-285750">
              <a:buFont typeface="Arial" panose="020B0604020202020204" pitchFamily="34" charset="0"/>
              <a:buChar char="•"/>
            </a:pPr>
            <a:r>
              <a:rPr lang="en-US" sz="1800" dirty="0">
                <a:latin typeface="+mj-lt"/>
              </a:rPr>
              <a:t>Identifies the specific containers it references,</a:t>
            </a:r>
          </a:p>
          <a:p>
            <a:endParaRPr lang="en-US" sz="1800" dirty="0">
              <a:latin typeface="+mj-lt"/>
            </a:endParaRPr>
          </a:p>
          <a:p>
            <a:r>
              <a:rPr lang="en-US" sz="1800" dirty="0">
                <a:latin typeface="+mj-lt"/>
              </a:rPr>
              <a:t>and</a:t>
            </a:r>
          </a:p>
          <a:p>
            <a:endParaRPr lang="en-US" sz="1800" dirty="0">
              <a:latin typeface="+mj-lt"/>
            </a:endParaRPr>
          </a:p>
          <a:p>
            <a:pPr marL="285750" indent="-285750">
              <a:buFont typeface="Arial" panose="020B0604020202020204" pitchFamily="34" charset="0"/>
              <a:buChar char="•"/>
            </a:pPr>
            <a:r>
              <a:rPr lang="en-US" sz="1800" dirty="0">
                <a:latin typeface="+mj-lt"/>
              </a:rPr>
              <a:t>Provides all the information required on a label.</a:t>
            </a:r>
          </a:p>
          <a:p>
            <a:endParaRPr lang="en-US" sz="1800" dirty="0">
              <a:latin typeface="+mj-lt"/>
            </a:endParaRPr>
          </a:p>
          <a:p>
            <a:r>
              <a:rPr lang="en-US" sz="1800" dirty="0">
                <a:latin typeface="+mj-lt"/>
              </a:rPr>
              <a:t>Employers still need to ensure this alternative method of labeling is accessible to the employees in their work area throughout each work shift.</a:t>
            </a:r>
            <a:endParaRPr lang="en-US" sz="1800" b="0" i="0" u="none" strike="noStrike" cap="none" dirty="0">
              <a:solidFill>
                <a:srgbClr val="000000"/>
              </a:solidFill>
              <a:latin typeface="+mj-lt"/>
              <a:ea typeface="Arial"/>
              <a:cs typeface="Arial"/>
              <a:sym typeface="Arial"/>
            </a:endParaRPr>
          </a:p>
        </p:txBody>
      </p:sp>
      <p:sp>
        <p:nvSpPr>
          <p:cNvPr id="12" name="Google Shape;102;p2">
            <a:extLst>
              <a:ext uri="{FF2B5EF4-FFF2-40B4-BE49-F238E27FC236}">
                <a16:creationId xmlns:a16="http://schemas.microsoft.com/office/drawing/2014/main" id="{A0873124-9E94-4E95-9958-A3187AB579D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labels</a:t>
            </a:r>
            <a:endParaRPr sz="1400" b="0" i="0" u="none" strike="noStrike" cap="none" dirty="0">
              <a:solidFill>
                <a:srgbClr val="000000"/>
              </a:solidFill>
              <a:latin typeface="Arial"/>
              <a:ea typeface="Arial"/>
              <a:cs typeface="Arial"/>
              <a:sym typeface="Arial"/>
            </a:endParaRPr>
          </a:p>
        </p:txBody>
      </p:sp>
      <p:pic>
        <p:nvPicPr>
          <p:cNvPr id="5" name="Picture 4" descr="Modul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pic>
        <p:nvPicPr>
          <p:cNvPr id="3" name="Picture 2">
            <a:extLst>
              <a:ext uri="{FF2B5EF4-FFF2-40B4-BE49-F238E27FC236}">
                <a16:creationId xmlns:a16="http://schemas.microsoft.com/office/drawing/2014/main" id="{1D6D2EB2-EAC1-42D0-AAC7-1D2BFCAD3F4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429" y="-1"/>
            <a:ext cx="5481143" cy="5887711"/>
          </a:xfrm>
          <a:prstGeom prst="rect">
            <a:avLst/>
          </a:prstGeom>
        </p:spPr>
      </p:pic>
    </p:spTree>
    <p:extLst>
      <p:ext uri="{BB962C8B-B14F-4D97-AF65-F5344CB8AC3E}">
        <p14:creationId xmlns:p14="http://schemas.microsoft.com/office/powerpoint/2010/main" val="16121203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820C2BDC-7C7A-B06B-11E9-5F483C3E3A48}"/>
              </a:ext>
            </a:extLst>
          </p:cNvPr>
          <p:cNvSpPr txBox="1">
            <a:spLocks noGrp="1"/>
          </p:cNvSpPr>
          <p:nvPr>
            <p:ph type="title" idx="4294967295"/>
          </p:nvPr>
        </p:nvSpPr>
        <p:spPr>
          <a:xfrm>
            <a:off x="5719155" y="146761"/>
            <a:ext cx="6274351" cy="8485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Labeling Pipes</a:t>
            </a:r>
          </a:p>
        </p:txBody>
      </p:sp>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961163"/>
            <a:ext cx="6274351" cy="3139281"/>
          </a:xfrm>
          <a:prstGeom prst="rect">
            <a:avLst/>
          </a:prstGeom>
          <a:noFill/>
          <a:ln>
            <a:noFill/>
          </a:ln>
        </p:spPr>
        <p:txBody>
          <a:bodyPr spcFirstLastPara="1" wrap="square" lIns="91425" tIns="45700" rIns="91425" bIns="45700" anchor="t" anchorCtr="0">
            <a:spAutoFit/>
          </a:bodyPr>
          <a:lstStyle/>
          <a:p>
            <a:r>
              <a:rPr lang="en-US" sz="1800" dirty="0">
                <a:latin typeface="+mj-lt"/>
              </a:rPr>
              <a:t>Pipes are not considered containers and have their own rule: OAR 437-002-0378. </a:t>
            </a:r>
          </a:p>
          <a:p>
            <a:endParaRPr lang="en-US" sz="1800" dirty="0">
              <a:latin typeface="+mj-lt"/>
            </a:endParaRPr>
          </a:p>
          <a:p>
            <a:r>
              <a:rPr lang="en-US" sz="1800" dirty="0">
                <a:latin typeface="+mj-lt"/>
              </a:rPr>
              <a:t>If your workplace has pipes that contain hazardous substances, compressed air, or that are insulated with asbestos-containing material, warning labels need to be placed on the pipes. </a:t>
            </a:r>
          </a:p>
          <a:p>
            <a:endParaRPr lang="en-US" sz="1800" dirty="0">
              <a:latin typeface="+mj-lt"/>
            </a:endParaRPr>
          </a:p>
          <a:p>
            <a:r>
              <a:rPr lang="en-US" sz="1800" dirty="0">
                <a:latin typeface="+mj-lt"/>
              </a:rPr>
              <a:t>Asbestos labels need to be placed every 75 feet, as well as at the beginning and end of the pipe and any place there may be confusion.</a:t>
            </a:r>
            <a:endParaRPr lang="en-US" sz="1800" b="0" i="0" u="none" strike="noStrike" cap="none" dirty="0">
              <a:solidFill>
                <a:srgbClr val="000000"/>
              </a:solidFill>
              <a:latin typeface="+mj-lt"/>
              <a:ea typeface="Arial"/>
              <a:cs typeface="Arial"/>
              <a:sym typeface="Arial"/>
            </a:endParaRPr>
          </a:p>
        </p:txBody>
      </p:sp>
      <p:sp>
        <p:nvSpPr>
          <p:cNvPr id="12" name="Google Shape;102;p2">
            <a:extLst>
              <a:ext uri="{FF2B5EF4-FFF2-40B4-BE49-F238E27FC236}">
                <a16:creationId xmlns:a16="http://schemas.microsoft.com/office/drawing/2014/main" id="{A0873124-9E94-4E95-9958-A3187AB579D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labels</a:t>
            </a:r>
            <a:endParaRPr sz="1400" b="0" i="0" u="none" strike="noStrike" cap="none" dirty="0">
              <a:solidFill>
                <a:srgbClr val="000000"/>
              </a:solidFill>
              <a:latin typeface="Arial"/>
              <a:ea typeface="Arial"/>
              <a:cs typeface="Arial"/>
              <a:sym typeface="Arial"/>
            </a:endParaRPr>
          </a:p>
        </p:txBody>
      </p:sp>
      <p:pic>
        <p:nvPicPr>
          <p:cNvPr id="5" name="Picture 4" descr="Modul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pic>
        <p:nvPicPr>
          <p:cNvPr id="4" name="Picture 3">
            <a:extLst>
              <a:ext uri="{FF2B5EF4-FFF2-40B4-BE49-F238E27FC236}">
                <a16:creationId xmlns:a16="http://schemas.microsoft.com/office/drawing/2014/main" id="{6C75873F-3CFF-4464-B510-D0B881A6A0E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6398" cy="5893356"/>
          </a:xfrm>
          <a:prstGeom prst="rect">
            <a:avLst/>
          </a:prstGeom>
        </p:spPr>
      </p:pic>
    </p:spTree>
    <p:extLst>
      <p:ext uri="{BB962C8B-B14F-4D97-AF65-F5344CB8AC3E}">
        <p14:creationId xmlns:p14="http://schemas.microsoft.com/office/powerpoint/2010/main" val="26142966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73B5F98D-4F7D-89C3-B915-7FEB0D24C3D4}"/>
              </a:ext>
            </a:extLst>
          </p:cNvPr>
          <p:cNvSpPr txBox="1">
            <a:spLocks noGrp="1"/>
          </p:cNvSpPr>
          <p:nvPr>
            <p:ph type="title" idx="4294967295"/>
          </p:nvPr>
        </p:nvSpPr>
        <p:spPr>
          <a:xfrm>
            <a:off x="5719155" y="146761"/>
            <a:ext cx="6274351" cy="8485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Labeling Pipes</a:t>
            </a:r>
          </a:p>
        </p:txBody>
      </p:sp>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06315"/>
            <a:ext cx="6274351" cy="1754286"/>
          </a:xfrm>
          <a:prstGeom prst="rect">
            <a:avLst/>
          </a:prstGeom>
          <a:noFill/>
          <a:ln>
            <a:noFill/>
          </a:ln>
        </p:spPr>
        <p:txBody>
          <a:bodyPr spcFirstLastPara="1" wrap="square" lIns="91425" tIns="45700" rIns="91425" bIns="45700" anchor="t" anchorCtr="0">
            <a:spAutoFit/>
          </a:bodyPr>
          <a:lstStyle/>
          <a:p>
            <a:r>
              <a:rPr lang="en-US" sz="1800" dirty="0">
                <a:latin typeface="+mj-lt"/>
              </a:rPr>
              <a:t>If you use warning labels, apply them at the beginning and at the end of continuous pipe runs.</a:t>
            </a:r>
          </a:p>
          <a:p>
            <a:endParaRPr lang="en-US" sz="1800" dirty="0">
              <a:latin typeface="+mj-lt"/>
            </a:endParaRPr>
          </a:p>
          <a:p>
            <a:r>
              <a:rPr lang="en-US" sz="1800" dirty="0">
                <a:latin typeface="+mj-lt"/>
              </a:rPr>
              <a:t>If a pipe is above or below the normal line of vision, apply the label above or below the horizontal centerline of the pipe so that employees can see it.</a:t>
            </a:r>
            <a:endParaRPr lang="en-US" sz="1800" b="0" i="0" u="none" strike="noStrike" cap="none" dirty="0">
              <a:solidFill>
                <a:srgbClr val="000000"/>
              </a:solidFill>
              <a:latin typeface="+mj-lt"/>
              <a:ea typeface="Arial"/>
              <a:cs typeface="Arial"/>
              <a:sym typeface="Arial"/>
            </a:endParaRPr>
          </a:p>
        </p:txBody>
      </p:sp>
      <p:sp>
        <p:nvSpPr>
          <p:cNvPr id="12" name="Google Shape;102;p2">
            <a:extLst>
              <a:ext uri="{FF2B5EF4-FFF2-40B4-BE49-F238E27FC236}">
                <a16:creationId xmlns:a16="http://schemas.microsoft.com/office/drawing/2014/main" id="{A0873124-9E94-4E95-9958-A3187AB579D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labels</a:t>
            </a:r>
            <a:endParaRPr sz="1400" b="0" i="0" u="none" strike="noStrike" cap="none" dirty="0">
              <a:solidFill>
                <a:srgbClr val="000000"/>
              </a:solidFill>
              <a:latin typeface="Arial"/>
              <a:ea typeface="Arial"/>
              <a:cs typeface="Arial"/>
              <a:sym typeface="Arial"/>
            </a:endParaRPr>
          </a:p>
        </p:txBody>
      </p:sp>
      <p:pic>
        <p:nvPicPr>
          <p:cNvPr id="5" name="Picture 4" descr="Modul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pic>
        <p:nvPicPr>
          <p:cNvPr id="4" name="Picture 3">
            <a:extLst>
              <a:ext uri="{FF2B5EF4-FFF2-40B4-BE49-F238E27FC236}">
                <a16:creationId xmlns:a16="http://schemas.microsoft.com/office/drawing/2014/main" id="{56F20F81-9A5A-41B2-BCF3-25E6DCDF54E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5486398" cy="5893356"/>
          </a:xfrm>
          <a:prstGeom prst="rect">
            <a:avLst/>
          </a:prstGeom>
        </p:spPr>
      </p:pic>
    </p:spTree>
    <p:extLst>
      <p:ext uri="{BB962C8B-B14F-4D97-AF65-F5344CB8AC3E}">
        <p14:creationId xmlns:p14="http://schemas.microsoft.com/office/powerpoint/2010/main" val="7116906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0EB0B20F-34D3-6F98-AD36-9F8DF6B8CECD}"/>
              </a:ext>
            </a:extLst>
          </p:cNvPr>
          <p:cNvSpPr txBox="1">
            <a:spLocks noGrp="1"/>
          </p:cNvSpPr>
          <p:nvPr>
            <p:ph type="title" idx="4294967295"/>
          </p:nvPr>
        </p:nvSpPr>
        <p:spPr>
          <a:xfrm>
            <a:off x="5719155" y="146761"/>
            <a:ext cx="6274351" cy="8485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Labeling Pipes</a:t>
            </a:r>
          </a:p>
        </p:txBody>
      </p:sp>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983740"/>
            <a:ext cx="6274351" cy="3139281"/>
          </a:xfrm>
          <a:prstGeom prst="rect">
            <a:avLst/>
          </a:prstGeom>
          <a:noFill/>
          <a:ln>
            <a:noFill/>
          </a:ln>
        </p:spPr>
        <p:txBody>
          <a:bodyPr spcFirstLastPara="1" wrap="square" lIns="91425" tIns="45700" rIns="91425" bIns="45700" anchor="t" anchorCtr="0">
            <a:spAutoFit/>
          </a:bodyPr>
          <a:lstStyle/>
          <a:p>
            <a:r>
              <a:rPr lang="en-US" sz="1800" dirty="0">
                <a:latin typeface="+mj-lt"/>
              </a:rPr>
              <a:t>You can also use process sheets or written operating procedures.</a:t>
            </a:r>
          </a:p>
          <a:p>
            <a:endParaRPr lang="en-US" sz="1800" dirty="0">
              <a:latin typeface="+mj-lt"/>
            </a:endParaRPr>
          </a:p>
          <a:p>
            <a:r>
              <a:rPr lang="en-US" sz="1800" dirty="0">
                <a:latin typeface="+mj-lt"/>
              </a:rPr>
              <a:t>If you use process sheets or written operating procedures you must:</a:t>
            </a:r>
          </a:p>
          <a:p>
            <a:endParaRPr lang="en-US" sz="1800" dirty="0">
              <a:latin typeface="+mj-lt"/>
            </a:endParaRPr>
          </a:p>
          <a:p>
            <a:pPr marL="285750" indent="-285750">
              <a:buFont typeface="Arial" panose="020B0604020202020204" pitchFamily="34" charset="0"/>
              <a:buChar char="•"/>
            </a:pPr>
            <a:r>
              <a:rPr lang="en-US" sz="1800" dirty="0">
                <a:latin typeface="+mj-lt"/>
              </a:rPr>
              <a:t>Clearly identify the location of the pipes and the substances in the pipes.</a:t>
            </a:r>
          </a:p>
          <a:p>
            <a:pPr marL="285750" indent="-285750">
              <a:buFont typeface="Arial" panose="020B0604020202020204" pitchFamily="34" charset="0"/>
              <a:buChar char="•"/>
            </a:pPr>
            <a:endParaRPr lang="en-US" sz="1800" dirty="0">
              <a:latin typeface="+mj-lt"/>
            </a:endParaRPr>
          </a:p>
          <a:p>
            <a:pPr marL="285750" indent="-285750">
              <a:buFont typeface="Arial" panose="020B0604020202020204" pitchFamily="34" charset="0"/>
              <a:buChar char="•"/>
            </a:pPr>
            <a:r>
              <a:rPr lang="en-US" sz="1800" dirty="0">
                <a:latin typeface="+mj-lt"/>
              </a:rPr>
              <a:t>Make them readily available to employees in their work areas.</a:t>
            </a:r>
            <a:endParaRPr lang="en-US" sz="1800" b="0" i="0" u="none" strike="noStrike" cap="none" dirty="0">
              <a:solidFill>
                <a:srgbClr val="000000"/>
              </a:solidFill>
              <a:latin typeface="+mj-lt"/>
              <a:ea typeface="Arial"/>
              <a:cs typeface="Arial"/>
              <a:sym typeface="Arial"/>
            </a:endParaRPr>
          </a:p>
        </p:txBody>
      </p:sp>
      <p:sp>
        <p:nvSpPr>
          <p:cNvPr id="12" name="Google Shape;102;p2">
            <a:extLst>
              <a:ext uri="{FF2B5EF4-FFF2-40B4-BE49-F238E27FC236}">
                <a16:creationId xmlns:a16="http://schemas.microsoft.com/office/drawing/2014/main" id="{A0873124-9E94-4E95-9958-A3187AB579D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labels</a:t>
            </a:r>
            <a:endParaRPr sz="1400" b="0" i="0" u="none" strike="noStrike" cap="none" dirty="0">
              <a:solidFill>
                <a:srgbClr val="000000"/>
              </a:solidFill>
              <a:latin typeface="Arial"/>
              <a:ea typeface="Arial"/>
              <a:cs typeface="Arial"/>
              <a:sym typeface="Arial"/>
            </a:endParaRPr>
          </a:p>
        </p:txBody>
      </p:sp>
      <p:pic>
        <p:nvPicPr>
          <p:cNvPr id="5" name="Picture 4" descr="Modul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pic>
        <p:nvPicPr>
          <p:cNvPr id="3" name="Picture 2">
            <a:extLst>
              <a:ext uri="{FF2B5EF4-FFF2-40B4-BE49-F238E27FC236}">
                <a16:creationId xmlns:a16="http://schemas.microsoft.com/office/drawing/2014/main" id="{A367C528-D235-4E0A-89A4-301758CEAB0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6398" cy="5893356"/>
          </a:xfrm>
          <a:prstGeom prst="rect">
            <a:avLst/>
          </a:prstGeom>
        </p:spPr>
      </p:pic>
    </p:spTree>
    <p:extLst>
      <p:ext uri="{BB962C8B-B14F-4D97-AF65-F5344CB8AC3E}">
        <p14:creationId xmlns:p14="http://schemas.microsoft.com/office/powerpoint/2010/main" val="38173038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37959435-9B98-B13C-D76D-A8FB4FD02D42}"/>
              </a:ext>
            </a:extLst>
          </p:cNvPr>
          <p:cNvSpPr txBox="1">
            <a:spLocks noGrp="1"/>
          </p:cNvSpPr>
          <p:nvPr>
            <p:ph type="title" idx="4294967295"/>
          </p:nvPr>
        </p:nvSpPr>
        <p:spPr>
          <a:xfrm>
            <a:off x="5719155" y="146761"/>
            <a:ext cx="6274351" cy="130920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Hazard Communication and NFPA 704</a:t>
            </a:r>
          </a:p>
        </p:txBody>
      </p:sp>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378850"/>
            <a:ext cx="6274351" cy="3970277"/>
          </a:xfrm>
          <a:prstGeom prst="rect">
            <a:avLst/>
          </a:prstGeom>
          <a:noFill/>
          <a:ln>
            <a:noFill/>
          </a:ln>
        </p:spPr>
        <p:txBody>
          <a:bodyPr spcFirstLastPara="1" wrap="square" lIns="91425" tIns="45700" rIns="91425" bIns="45700" anchor="t" anchorCtr="0">
            <a:spAutoFit/>
          </a:bodyPr>
          <a:lstStyle/>
          <a:p>
            <a:r>
              <a:rPr lang="en-US" sz="1800" dirty="0">
                <a:latin typeface="+mj-lt"/>
              </a:rPr>
              <a:t>Remember, </a:t>
            </a:r>
            <a:r>
              <a:rPr lang="en-US" sz="1800" dirty="0" err="1">
                <a:latin typeface="+mj-lt"/>
              </a:rPr>
              <a:t>HazCom</a:t>
            </a:r>
            <a:r>
              <a:rPr lang="en-US" sz="1800" dirty="0">
                <a:latin typeface="+mj-lt"/>
              </a:rPr>
              <a:t> is a chemical information system created to provide information and safe practices about the use and handling of chemicals in work places.</a:t>
            </a:r>
          </a:p>
          <a:p>
            <a:endParaRPr lang="en-US" sz="1800" dirty="0">
              <a:latin typeface="+mj-lt"/>
            </a:endParaRPr>
          </a:p>
          <a:p>
            <a:r>
              <a:rPr lang="en-US" sz="1800" dirty="0">
                <a:latin typeface="+mj-lt"/>
              </a:rPr>
              <a:t>Well, NFPA 704 was developed by the National Fire Protection Association and was created to help those responding to an emergency, such as a fire or spill. It’s sometimes called the ‘fire diamond’.</a:t>
            </a:r>
          </a:p>
          <a:p>
            <a:endParaRPr lang="en-US" sz="1800" dirty="0">
              <a:latin typeface="+mj-lt"/>
            </a:endParaRPr>
          </a:p>
          <a:p>
            <a:r>
              <a:rPr lang="en-US" sz="1800" dirty="0">
                <a:latin typeface="+mj-lt"/>
              </a:rPr>
              <a:t>NFPA 704 was never intended as a classification system for individual chemicals. It was meant for buildings.</a:t>
            </a:r>
          </a:p>
          <a:p>
            <a:endParaRPr lang="en-US" sz="1800" dirty="0">
              <a:latin typeface="+mj-lt"/>
            </a:endParaRPr>
          </a:p>
          <a:p>
            <a:r>
              <a:rPr lang="en-US" sz="1800" dirty="0">
                <a:latin typeface="+mj-lt"/>
              </a:rPr>
              <a:t>Be careful not to confuse it with the GHS hazard classification from a product’s safety data sheet.</a:t>
            </a:r>
            <a:endParaRPr lang="en-US" sz="1800" b="0" i="0" u="none" strike="noStrike" cap="none" dirty="0">
              <a:solidFill>
                <a:srgbClr val="000000"/>
              </a:solidFill>
              <a:latin typeface="+mj-lt"/>
              <a:ea typeface="Arial"/>
              <a:cs typeface="Arial"/>
              <a:sym typeface="Arial"/>
            </a:endParaRPr>
          </a:p>
        </p:txBody>
      </p:sp>
      <p:sp>
        <p:nvSpPr>
          <p:cNvPr id="12" name="Google Shape;102;p2">
            <a:extLst>
              <a:ext uri="{FF2B5EF4-FFF2-40B4-BE49-F238E27FC236}">
                <a16:creationId xmlns:a16="http://schemas.microsoft.com/office/drawing/2014/main" id="{A0873124-9E94-4E95-9958-A3187AB579D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labels</a:t>
            </a:r>
            <a:endParaRPr sz="1400" b="0" i="0" u="none" strike="noStrike" cap="none" dirty="0">
              <a:solidFill>
                <a:srgbClr val="000000"/>
              </a:solidFill>
              <a:latin typeface="Arial"/>
              <a:ea typeface="Arial"/>
              <a:cs typeface="Arial"/>
              <a:sym typeface="Arial"/>
            </a:endParaRPr>
          </a:p>
        </p:txBody>
      </p:sp>
      <p:pic>
        <p:nvPicPr>
          <p:cNvPr id="5" name="Picture 4" descr="Modul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pic>
        <p:nvPicPr>
          <p:cNvPr id="4" name="Picture 3">
            <a:extLst>
              <a:ext uri="{FF2B5EF4-FFF2-40B4-BE49-F238E27FC236}">
                <a16:creationId xmlns:a16="http://schemas.microsoft.com/office/drawing/2014/main" id="{2547F155-309F-42A9-B833-97F37E1B180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80623"/>
            <a:ext cx="5486400" cy="5893358"/>
          </a:xfrm>
          <a:prstGeom prst="rect">
            <a:avLst/>
          </a:prstGeom>
        </p:spPr>
      </p:pic>
    </p:spTree>
    <p:extLst>
      <p:ext uri="{BB962C8B-B14F-4D97-AF65-F5344CB8AC3E}">
        <p14:creationId xmlns:p14="http://schemas.microsoft.com/office/powerpoint/2010/main" val="18189144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3" name="Picture 2" descr="Image shows NFPA label components.">
            <a:extLst>
              <a:ext uri="{FF2B5EF4-FFF2-40B4-BE49-F238E27FC236}">
                <a16:creationId xmlns:a16="http://schemas.microsoft.com/office/drawing/2014/main" id="{24778898-1B97-4021-ABC2-63828CE7BE09}"/>
              </a:ext>
            </a:extLst>
          </p:cNvPr>
          <p:cNvPicPr>
            <a:picLocks noChangeAspect="1"/>
          </p:cNvPicPr>
          <p:nvPr/>
        </p:nvPicPr>
        <p:blipFill>
          <a:blip r:embed="rId3"/>
          <a:stretch>
            <a:fillRect/>
          </a:stretch>
        </p:blipFill>
        <p:spPr>
          <a:xfrm>
            <a:off x="410458" y="12754"/>
            <a:ext cx="11129266" cy="5864613"/>
          </a:xfrm>
          <a:prstGeom prst="rect">
            <a:avLst/>
          </a:prstGeom>
        </p:spPr>
      </p:pic>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2" name="Google Shape;102;p2">
            <a:extLst>
              <a:ext uri="{FF2B5EF4-FFF2-40B4-BE49-F238E27FC236}">
                <a16:creationId xmlns:a16="http://schemas.microsoft.com/office/drawing/2014/main" id="{A0873124-9E94-4E95-9958-A3187AB579DB}"/>
              </a:ext>
            </a:extLst>
          </p:cNvPr>
          <p:cNvSpPr txBox="1">
            <a:spLocks noGrp="1"/>
          </p:cNvSpPr>
          <p:nvPr>
            <p:ph type="title" idx="4294967295"/>
          </p:nvPr>
        </p:nvSpPr>
        <p:spPr>
          <a:xfrm>
            <a:off x="1" y="5998539"/>
            <a:ext cx="6275070" cy="83095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chemeClr val="lt1"/>
                </a:solidFill>
                <a:effectLst/>
                <a:uLnTx/>
                <a:uFillTx/>
                <a:latin typeface="Verdana"/>
                <a:ea typeface="Verdana"/>
                <a:cs typeface="Verdana"/>
                <a:sym typeface="Verdana"/>
              </a:rPr>
              <a:t>HAZARD COMMUNICATION: </a:t>
            </a:r>
            <a:r>
              <a:rPr kumimoji="0" lang="en-US" sz="2000" b="1" i="1" u="none" strike="noStrike" kern="0" cap="none" spc="0" normalizeH="0" baseline="0" noProof="0" dirty="0">
                <a:ln>
                  <a:noFill/>
                </a:ln>
                <a:solidFill>
                  <a:schemeClr val="lt1"/>
                </a:solidFill>
                <a:effectLst/>
                <a:uLnTx/>
                <a:uFillTx/>
                <a:latin typeface="Verdana"/>
                <a:ea typeface="Verdana"/>
                <a:cs typeface="Verdana"/>
                <a:sym typeface="Verdana"/>
              </a:rPr>
              <a:t>labels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5" name="Picture 4" descr="Module 4">
            <a:extLst>
              <a:ext uri="{FF2B5EF4-FFF2-40B4-BE49-F238E27FC236}">
                <a16:creationId xmlns:a16="http://schemas.microsoft.com/office/drawing/2014/main" id="{766C45CC-5AF1-4B6F-B5C6-116D4CE30C9B}"/>
              </a:ext>
            </a:extLst>
          </p:cNvPr>
          <p:cNvPicPr>
            <a:picLocks noChangeAspect="1"/>
          </p:cNvPicPr>
          <p:nvPr/>
        </p:nvPicPr>
        <p:blipFill>
          <a:blip r:embed="rId4"/>
          <a:stretch>
            <a:fillRect/>
          </a:stretch>
        </p:blipFill>
        <p:spPr>
          <a:xfrm>
            <a:off x="5975092" y="5951052"/>
            <a:ext cx="6216907" cy="884088"/>
          </a:xfrm>
          <a:prstGeom prst="rect">
            <a:avLst/>
          </a:prstGeom>
        </p:spPr>
      </p:pic>
    </p:spTree>
    <p:extLst>
      <p:ext uri="{BB962C8B-B14F-4D97-AF65-F5344CB8AC3E}">
        <p14:creationId xmlns:p14="http://schemas.microsoft.com/office/powerpoint/2010/main" val="36336486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C9A69C92-823A-1B04-98BA-CF94521B466D}"/>
              </a:ext>
            </a:extLst>
          </p:cNvPr>
          <p:cNvSpPr txBox="1">
            <a:spLocks noGrp="1"/>
          </p:cNvSpPr>
          <p:nvPr>
            <p:ph type="title" idx="4294967295"/>
          </p:nvPr>
        </p:nvSpPr>
        <p:spPr>
          <a:xfrm>
            <a:off x="5719155" y="146761"/>
            <a:ext cx="6274351" cy="130920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Hazard Communication and NFPA 704</a:t>
            </a:r>
          </a:p>
        </p:txBody>
      </p:sp>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378848"/>
            <a:ext cx="6274351" cy="2862282"/>
          </a:xfrm>
          <a:prstGeom prst="rect">
            <a:avLst/>
          </a:prstGeom>
          <a:noFill/>
          <a:ln>
            <a:noFill/>
          </a:ln>
        </p:spPr>
        <p:txBody>
          <a:bodyPr spcFirstLastPara="1" wrap="square" lIns="91425" tIns="45700" rIns="91425" bIns="45700" anchor="t" anchorCtr="0">
            <a:spAutoFit/>
          </a:bodyPr>
          <a:lstStyle/>
          <a:p>
            <a:r>
              <a:rPr lang="en-US" sz="1800" dirty="0">
                <a:latin typeface="+mj-lt"/>
              </a:rPr>
              <a:t>Here’s one difference:</a:t>
            </a:r>
          </a:p>
          <a:p>
            <a:endParaRPr lang="en-US" sz="1800" dirty="0">
              <a:latin typeface="+mj-lt"/>
            </a:endParaRPr>
          </a:p>
          <a:p>
            <a:r>
              <a:rPr lang="en-US" sz="1800" dirty="0" err="1">
                <a:latin typeface="+mj-lt"/>
              </a:rPr>
              <a:t>HazCom</a:t>
            </a:r>
            <a:r>
              <a:rPr lang="en-US" sz="1800" dirty="0">
                <a:latin typeface="+mj-lt"/>
              </a:rPr>
              <a:t> uses the GHS classification system.</a:t>
            </a:r>
          </a:p>
          <a:p>
            <a:endParaRPr lang="en-US" sz="1800" dirty="0">
              <a:latin typeface="+mj-lt"/>
            </a:endParaRPr>
          </a:p>
          <a:p>
            <a:r>
              <a:rPr lang="en-US" sz="1800" dirty="0">
                <a:latin typeface="+mj-lt"/>
              </a:rPr>
              <a:t>GHS uses 1-4, and 4 is the </a:t>
            </a:r>
            <a:r>
              <a:rPr lang="en-US" sz="1800" b="1" dirty="0">
                <a:latin typeface="+mj-lt"/>
              </a:rPr>
              <a:t>least</a:t>
            </a:r>
            <a:r>
              <a:rPr lang="en-US" sz="1800" dirty="0">
                <a:latin typeface="+mj-lt"/>
              </a:rPr>
              <a:t> hazardous. </a:t>
            </a:r>
          </a:p>
          <a:p>
            <a:endParaRPr lang="en-US" sz="1800" dirty="0">
              <a:latin typeface="+mj-lt"/>
            </a:endParaRPr>
          </a:p>
          <a:p>
            <a:r>
              <a:rPr lang="en-US" sz="1800" dirty="0">
                <a:latin typeface="+mj-lt"/>
              </a:rPr>
              <a:t>NFPA 704 uses 0-4, and 4 is the </a:t>
            </a:r>
            <a:r>
              <a:rPr lang="en-US" sz="1800" b="1" dirty="0">
                <a:latin typeface="+mj-lt"/>
              </a:rPr>
              <a:t>most</a:t>
            </a:r>
            <a:r>
              <a:rPr lang="en-US" sz="1800" dirty="0">
                <a:latin typeface="+mj-lt"/>
              </a:rPr>
              <a:t> hazardous.</a:t>
            </a:r>
          </a:p>
          <a:p>
            <a:endParaRPr lang="en-US" sz="1800" dirty="0">
              <a:latin typeface="+mj-lt"/>
            </a:endParaRPr>
          </a:p>
          <a:p>
            <a:r>
              <a:rPr lang="en-US" sz="1800" dirty="0">
                <a:latin typeface="+mj-lt"/>
              </a:rPr>
              <a:t>What’s most important is that employees understand the hazards.</a:t>
            </a:r>
            <a:endParaRPr lang="en-US" sz="1800" b="0" i="0" u="none" strike="noStrike" cap="none" dirty="0">
              <a:solidFill>
                <a:srgbClr val="000000"/>
              </a:solidFill>
              <a:latin typeface="+mj-lt"/>
              <a:ea typeface="Arial"/>
              <a:cs typeface="Arial"/>
              <a:sym typeface="Arial"/>
            </a:endParaRPr>
          </a:p>
        </p:txBody>
      </p:sp>
      <p:pic>
        <p:nvPicPr>
          <p:cNvPr id="4" name="Picture 3" descr="NFPA label">
            <a:extLst>
              <a:ext uri="{FF2B5EF4-FFF2-40B4-BE49-F238E27FC236}">
                <a16:creationId xmlns:a16="http://schemas.microsoft.com/office/drawing/2014/main" id="{2547F155-309F-42A9-B833-97F37E1B180D}"/>
              </a:ext>
            </a:extLst>
          </p:cNvPr>
          <p:cNvPicPr>
            <a:picLocks noChangeAspect="1"/>
          </p:cNvPicPr>
          <p:nvPr/>
        </p:nvPicPr>
        <p:blipFill>
          <a:blip r:embed="rId3"/>
          <a:stretch>
            <a:fillRect/>
          </a:stretch>
        </p:blipFill>
        <p:spPr>
          <a:xfrm>
            <a:off x="0" y="0"/>
            <a:ext cx="5486400" cy="5893358"/>
          </a:xfrm>
          <a:prstGeom prst="rect">
            <a:avLst/>
          </a:prstGeom>
        </p:spPr>
      </p:pic>
      <p:sp>
        <p:nvSpPr>
          <p:cNvPr id="12" name="Google Shape;102;p2">
            <a:extLst>
              <a:ext uri="{FF2B5EF4-FFF2-40B4-BE49-F238E27FC236}">
                <a16:creationId xmlns:a16="http://schemas.microsoft.com/office/drawing/2014/main" id="{A0873124-9E94-4E95-9958-A3187AB579D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labels</a:t>
            </a:r>
            <a:endParaRPr sz="1400" b="0" i="0" u="none" strike="noStrike" cap="none" dirty="0">
              <a:solidFill>
                <a:srgbClr val="000000"/>
              </a:solidFill>
              <a:latin typeface="Arial"/>
              <a:ea typeface="Arial"/>
              <a:cs typeface="Arial"/>
              <a:sym typeface="Arial"/>
            </a:endParaRPr>
          </a:p>
        </p:txBody>
      </p:sp>
      <p:pic>
        <p:nvPicPr>
          <p:cNvPr id="5" name="Picture 4" descr="Module 4">
            <a:extLst>
              <a:ext uri="{FF2B5EF4-FFF2-40B4-BE49-F238E27FC236}">
                <a16:creationId xmlns:a16="http://schemas.microsoft.com/office/drawing/2014/main" id="{766C45CC-5AF1-4B6F-B5C6-116D4CE30C9B}"/>
              </a:ext>
            </a:extLst>
          </p:cNvPr>
          <p:cNvPicPr>
            <a:picLocks noChangeAspect="1"/>
          </p:cNvPicPr>
          <p:nvPr/>
        </p:nvPicPr>
        <p:blipFill>
          <a:blip r:embed="rId4"/>
          <a:stretch>
            <a:fillRect/>
          </a:stretch>
        </p:blipFill>
        <p:spPr>
          <a:xfrm>
            <a:off x="5975092" y="5951052"/>
            <a:ext cx="6216907" cy="884088"/>
          </a:xfrm>
          <a:prstGeom prst="rect">
            <a:avLst/>
          </a:prstGeom>
        </p:spPr>
      </p:pic>
    </p:spTree>
    <p:extLst>
      <p:ext uri="{BB962C8B-B14F-4D97-AF65-F5344CB8AC3E}">
        <p14:creationId xmlns:p14="http://schemas.microsoft.com/office/powerpoint/2010/main" val="40357642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78FDC5F5-5E82-FEC7-1EC8-F8C5BAFE9CFB}"/>
              </a:ext>
            </a:extLst>
          </p:cNvPr>
          <p:cNvSpPr txBox="1">
            <a:spLocks noGrp="1"/>
          </p:cNvSpPr>
          <p:nvPr>
            <p:ph type="title" idx="4294967295"/>
          </p:nvPr>
        </p:nvSpPr>
        <p:spPr>
          <a:xfrm>
            <a:off x="5719155" y="146761"/>
            <a:ext cx="6274351" cy="130920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Hazard Communication and NFPA 704</a:t>
            </a:r>
          </a:p>
        </p:txBody>
      </p:sp>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311116"/>
            <a:ext cx="6274351" cy="2308284"/>
          </a:xfrm>
          <a:prstGeom prst="rect">
            <a:avLst/>
          </a:prstGeom>
          <a:noFill/>
          <a:ln>
            <a:noFill/>
          </a:ln>
        </p:spPr>
        <p:txBody>
          <a:bodyPr spcFirstLastPara="1" wrap="square" lIns="91425" tIns="45700" rIns="91425" bIns="45700" anchor="t" anchorCtr="0">
            <a:spAutoFit/>
          </a:bodyPr>
          <a:lstStyle/>
          <a:p>
            <a:r>
              <a:rPr lang="en-US" sz="1800" dirty="0">
                <a:latin typeface="+mj-lt"/>
              </a:rPr>
              <a:t>So, to address this important difference:</a:t>
            </a:r>
          </a:p>
          <a:p>
            <a:endParaRPr lang="en-US" sz="1800" dirty="0">
              <a:latin typeface="+mj-lt"/>
            </a:endParaRPr>
          </a:p>
          <a:p>
            <a:r>
              <a:rPr lang="en-US" sz="1800" dirty="0">
                <a:latin typeface="+mj-lt"/>
              </a:rPr>
              <a:t>NFPA and OSHA developed a Quick Card showing the differences between the two systems.</a:t>
            </a:r>
          </a:p>
          <a:p>
            <a:endParaRPr lang="en-US" sz="1800" dirty="0">
              <a:latin typeface="+mj-lt"/>
            </a:endParaRPr>
          </a:p>
          <a:p>
            <a:r>
              <a:rPr lang="en-US" sz="1800" dirty="0">
                <a:latin typeface="+mj-lt"/>
              </a:rPr>
              <a:t>The Quick Card can be found on the NFPA website at </a:t>
            </a:r>
            <a:r>
              <a:rPr lang="en-US" sz="1800" dirty="0">
                <a:latin typeface="+mj-lt"/>
                <a:hlinkClick r:id="rId3"/>
              </a:rPr>
              <a:t>www.nfpa.org/704</a:t>
            </a:r>
            <a:r>
              <a:rPr lang="en-US" sz="1800" dirty="0">
                <a:latin typeface="+mj-lt"/>
              </a:rPr>
              <a:t> at the bottom of the page under ‘additional information’.</a:t>
            </a:r>
          </a:p>
        </p:txBody>
      </p:sp>
      <p:sp>
        <p:nvSpPr>
          <p:cNvPr id="12" name="Google Shape;102;p2">
            <a:extLst>
              <a:ext uri="{FF2B5EF4-FFF2-40B4-BE49-F238E27FC236}">
                <a16:creationId xmlns:a16="http://schemas.microsoft.com/office/drawing/2014/main" id="{A0873124-9E94-4E95-9958-A3187AB579D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labels</a:t>
            </a:r>
            <a:endParaRPr sz="1400" b="0" i="0" u="none" strike="noStrike" cap="none" dirty="0">
              <a:solidFill>
                <a:srgbClr val="000000"/>
              </a:solidFill>
              <a:latin typeface="Arial"/>
              <a:ea typeface="Arial"/>
              <a:cs typeface="Arial"/>
              <a:sym typeface="Arial"/>
            </a:endParaRPr>
          </a:p>
        </p:txBody>
      </p:sp>
      <p:pic>
        <p:nvPicPr>
          <p:cNvPr id="5" name="Picture 4" descr="Module 4">
            <a:extLst>
              <a:ext uri="{FF2B5EF4-FFF2-40B4-BE49-F238E27FC236}">
                <a16:creationId xmlns:a16="http://schemas.microsoft.com/office/drawing/2014/main" id="{766C45CC-5AF1-4B6F-B5C6-116D4CE30C9B}"/>
              </a:ext>
            </a:extLst>
          </p:cNvPr>
          <p:cNvPicPr>
            <a:picLocks noChangeAspect="1"/>
          </p:cNvPicPr>
          <p:nvPr/>
        </p:nvPicPr>
        <p:blipFill>
          <a:blip r:embed="rId4"/>
          <a:stretch>
            <a:fillRect/>
          </a:stretch>
        </p:blipFill>
        <p:spPr>
          <a:xfrm>
            <a:off x="5975092" y="5951052"/>
            <a:ext cx="6216907" cy="884088"/>
          </a:xfrm>
          <a:prstGeom prst="rect">
            <a:avLst/>
          </a:prstGeom>
        </p:spPr>
      </p:pic>
      <p:pic>
        <p:nvPicPr>
          <p:cNvPr id="3" name="Picture 2">
            <a:extLst>
              <a:ext uri="{FF2B5EF4-FFF2-40B4-BE49-F238E27FC236}">
                <a16:creationId xmlns:a16="http://schemas.microsoft.com/office/drawing/2014/main" id="{139D094B-AC72-4509-A80B-759D32E4EF7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486398" cy="5893356"/>
          </a:xfrm>
          <a:prstGeom prst="rect">
            <a:avLst/>
          </a:prstGeom>
        </p:spPr>
      </p:pic>
    </p:spTree>
    <p:extLst>
      <p:ext uri="{BB962C8B-B14F-4D97-AF65-F5344CB8AC3E}">
        <p14:creationId xmlns:p14="http://schemas.microsoft.com/office/powerpoint/2010/main" val="12844506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4D3CF856-D7E8-8BC0-689F-667EDC985478}"/>
              </a:ext>
            </a:extLst>
          </p:cNvPr>
          <p:cNvSpPr txBox="1">
            <a:spLocks noGrp="1"/>
          </p:cNvSpPr>
          <p:nvPr>
            <p:ph type="title" idx="4294967295"/>
          </p:nvPr>
        </p:nvSpPr>
        <p:spPr>
          <a:xfrm>
            <a:off x="5719155" y="146761"/>
            <a:ext cx="6274351" cy="130920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Hazard Communication and HMIS</a:t>
            </a:r>
            <a:r>
              <a:rPr kumimoji="0" lang="en-US" sz="2400" b="0" i="0" u="none" strike="noStrike" kern="0" cap="none" spc="0" normalizeH="0" baseline="0" noProof="0" dirty="0">
                <a:ln>
                  <a:noFill/>
                </a:ln>
                <a:solidFill>
                  <a:schemeClr val="dk1"/>
                </a:solidFill>
                <a:effectLst/>
                <a:uLnTx/>
                <a:uFillTx/>
                <a:latin typeface="+mj-lt"/>
                <a:ea typeface="Calibri"/>
                <a:cs typeface="Calibri"/>
                <a:sym typeface="Calibri"/>
              </a:rPr>
              <a:t>®</a:t>
            </a:r>
            <a:endPar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endParaRPr>
          </a:p>
        </p:txBody>
      </p:sp>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344985"/>
            <a:ext cx="6274351" cy="2585283"/>
          </a:xfrm>
          <a:prstGeom prst="rect">
            <a:avLst/>
          </a:prstGeom>
          <a:noFill/>
          <a:ln>
            <a:noFill/>
          </a:ln>
        </p:spPr>
        <p:txBody>
          <a:bodyPr spcFirstLastPara="1" wrap="square" lIns="91425" tIns="45700" rIns="91425" bIns="45700" anchor="t" anchorCtr="0">
            <a:spAutoFit/>
          </a:bodyPr>
          <a:lstStyle/>
          <a:p>
            <a:r>
              <a:rPr lang="en-US" sz="1800" dirty="0">
                <a:latin typeface="+mj-lt"/>
              </a:rPr>
              <a:t>Remember, </a:t>
            </a:r>
            <a:r>
              <a:rPr lang="en-US" sz="1800" dirty="0" err="1">
                <a:latin typeface="+mj-lt"/>
              </a:rPr>
              <a:t>HazCom</a:t>
            </a:r>
            <a:r>
              <a:rPr lang="en-US" sz="1800" dirty="0">
                <a:latin typeface="+mj-lt"/>
              </a:rPr>
              <a:t>, aligned with the GHS classification system, is a chemical information system created to provide information and safe work practices about the degree of hazard of chemicals.</a:t>
            </a:r>
          </a:p>
          <a:p>
            <a:endParaRPr lang="en-US" sz="1800" dirty="0">
              <a:latin typeface="+mj-lt"/>
            </a:endParaRPr>
          </a:p>
          <a:p>
            <a:r>
              <a:rPr lang="en-US" sz="1800" dirty="0">
                <a:latin typeface="+mj-lt"/>
              </a:rPr>
              <a:t>The Hazardous Materials Identification System (HMIS) was created by the American Coatings Association (ACA) as a compliance aid for the OSHA Hazard Communication Standard for use on secondary containers.</a:t>
            </a:r>
          </a:p>
        </p:txBody>
      </p:sp>
      <p:sp>
        <p:nvSpPr>
          <p:cNvPr id="12" name="Google Shape;102;p2">
            <a:extLst>
              <a:ext uri="{FF2B5EF4-FFF2-40B4-BE49-F238E27FC236}">
                <a16:creationId xmlns:a16="http://schemas.microsoft.com/office/drawing/2014/main" id="{A0873124-9E94-4E95-9958-A3187AB579DB}"/>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labels</a:t>
            </a:r>
            <a:endParaRPr sz="1400" b="0" i="0" u="none" strike="noStrike" cap="none" dirty="0">
              <a:solidFill>
                <a:srgbClr val="000000"/>
              </a:solidFill>
              <a:latin typeface="Arial"/>
              <a:ea typeface="Arial"/>
              <a:cs typeface="Arial"/>
              <a:sym typeface="Arial"/>
            </a:endParaRPr>
          </a:p>
        </p:txBody>
      </p:sp>
      <p:pic>
        <p:nvPicPr>
          <p:cNvPr id="5" name="Picture 4" descr="Module 4">
            <a:extLst>
              <a:ext uri="{FF2B5EF4-FFF2-40B4-BE49-F238E27FC236}">
                <a16:creationId xmlns:a16="http://schemas.microsoft.com/office/drawing/2014/main" id="{766C45CC-5AF1-4B6F-B5C6-116D4CE30C9B}"/>
              </a:ext>
            </a:extLst>
          </p:cNvPr>
          <p:cNvPicPr>
            <a:picLocks noChangeAspect="1"/>
          </p:cNvPicPr>
          <p:nvPr/>
        </p:nvPicPr>
        <p:blipFill>
          <a:blip r:embed="rId3"/>
          <a:stretch>
            <a:fillRect/>
          </a:stretch>
        </p:blipFill>
        <p:spPr>
          <a:xfrm>
            <a:off x="5975092" y="5951052"/>
            <a:ext cx="6216907" cy="884088"/>
          </a:xfrm>
          <a:prstGeom prst="rect">
            <a:avLst/>
          </a:prstGeom>
        </p:spPr>
      </p:pic>
      <p:pic>
        <p:nvPicPr>
          <p:cNvPr id="4" name="Picture 3">
            <a:extLst>
              <a:ext uri="{FF2B5EF4-FFF2-40B4-BE49-F238E27FC236}">
                <a16:creationId xmlns:a16="http://schemas.microsoft.com/office/drawing/2014/main" id="{3BE7D7E1-98ED-4C7C-8FCB-F772537C46E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5481143" cy="5887711"/>
          </a:xfrm>
          <a:prstGeom prst="rect">
            <a:avLst/>
          </a:prstGeom>
        </p:spPr>
      </p:pic>
    </p:spTree>
    <p:extLst>
      <p:ext uri="{BB962C8B-B14F-4D97-AF65-F5344CB8AC3E}">
        <p14:creationId xmlns:p14="http://schemas.microsoft.com/office/powerpoint/2010/main" val="3337981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B57A8FEE-A7C1-8CEC-F3C6-B48DA05F02FA}"/>
              </a:ext>
            </a:extLst>
          </p:cNvPr>
          <p:cNvSpPr txBox="1">
            <a:spLocks noGrp="1"/>
          </p:cNvSpPr>
          <p:nvPr>
            <p:ph type="title" idx="4294967295"/>
          </p:nvPr>
        </p:nvSpPr>
        <p:spPr>
          <a:xfrm>
            <a:off x="5719155" y="146761"/>
            <a:ext cx="6274351" cy="89683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Physical Hazards</a:t>
            </a:r>
          </a:p>
        </p:txBody>
      </p:sp>
      <p:sp>
        <p:nvSpPr>
          <p:cNvPr id="104" name="Google Shape;104;p2"/>
          <p:cNvSpPr txBox="1"/>
          <p:nvPr/>
        </p:nvSpPr>
        <p:spPr>
          <a:xfrm>
            <a:off x="5719156" y="1043597"/>
            <a:ext cx="6274351" cy="4524275"/>
          </a:xfrm>
          <a:prstGeom prst="rect">
            <a:avLst/>
          </a:prstGeom>
          <a:noFill/>
          <a:ln>
            <a:noFill/>
          </a:ln>
        </p:spPr>
        <p:txBody>
          <a:bodyPr spcFirstLastPara="1" wrap="square" lIns="91425" tIns="45700" rIns="91425" bIns="45700" anchor="t" anchorCtr="0">
            <a:spAutoFit/>
          </a:bodyPr>
          <a:lstStyle/>
          <a:p>
            <a:r>
              <a:rPr lang="en-US" sz="1800" dirty="0"/>
              <a:t>Chemicals are physical hazards when they are classified as posing one of these hazardous effects:</a:t>
            </a:r>
          </a:p>
          <a:p>
            <a:pPr marL="285750" indent="-285750">
              <a:buFont typeface="Arial" panose="020B0604020202020204" pitchFamily="34" charset="0"/>
              <a:buChar char="•"/>
            </a:pPr>
            <a:r>
              <a:rPr lang="en-US" sz="1800" dirty="0"/>
              <a:t>Corrosive to metals</a:t>
            </a:r>
          </a:p>
          <a:p>
            <a:pPr marL="285750" indent="-285750">
              <a:buFont typeface="Arial" panose="020B0604020202020204" pitchFamily="34" charset="0"/>
              <a:buChar char="•"/>
            </a:pPr>
            <a:r>
              <a:rPr lang="en-US" sz="1800" dirty="0"/>
              <a:t>Explosive</a:t>
            </a:r>
          </a:p>
          <a:p>
            <a:pPr marL="285750" indent="-285750">
              <a:buFont typeface="Arial" panose="020B0604020202020204" pitchFamily="34" charset="0"/>
              <a:buChar char="•"/>
            </a:pPr>
            <a:r>
              <a:rPr lang="en-US" sz="1800" dirty="0"/>
              <a:t>Flammable (aerosols, gases, liquids, solids)</a:t>
            </a:r>
          </a:p>
          <a:p>
            <a:pPr marL="285750" indent="-285750">
              <a:buFont typeface="Arial" panose="020B0604020202020204" pitchFamily="34" charset="0"/>
              <a:buChar char="•"/>
            </a:pPr>
            <a:r>
              <a:rPr lang="en-US" sz="1800" dirty="0"/>
              <a:t>Pressurized gases</a:t>
            </a:r>
          </a:p>
          <a:p>
            <a:pPr marL="285750" indent="-285750">
              <a:buFont typeface="Arial" panose="020B0604020202020204" pitchFamily="34" charset="0"/>
              <a:buChar char="•"/>
            </a:pPr>
            <a:r>
              <a:rPr lang="en-US" sz="1800" dirty="0"/>
              <a:t>Organic peroxides</a:t>
            </a:r>
          </a:p>
          <a:p>
            <a:pPr marL="285750" indent="-285750">
              <a:buFont typeface="Arial" panose="020B0604020202020204" pitchFamily="34" charset="0"/>
              <a:buChar char="•"/>
            </a:pPr>
            <a:r>
              <a:rPr lang="en-US" sz="1800" dirty="0"/>
              <a:t>Oxidizers (gases, liquids, solids)</a:t>
            </a:r>
          </a:p>
          <a:p>
            <a:pPr marL="285750" indent="-285750">
              <a:buFont typeface="Arial" panose="020B0604020202020204" pitchFamily="34" charset="0"/>
              <a:buChar char="•"/>
            </a:pPr>
            <a:r>
              <a:rPr lang="en-US" sz="1800" dirty="0"/>
              <a:t>Pyrophoric (liquids, solids)</a:t>
            </a:r>
          </a:p>
          <a:p>
            <a:pPr marL="285750" indent="-285750">
              <a:buFont typeface="Arial" panose="020B0604020202020204" pitchFamily="34" charset="0"/>
              <a:buChar char="•"/>
            </a:pPr>
            <a:r>
              <a:rPr lang="en-US" sz="1800" dirty="0"/>
              <a:t>Self-heating substances</a:t>
            </a:r>
          </a:p>
          <a:p>
            <a:pPr marL="285750" indent="-285750">
              <a:buFont typeface="Arial" panose="020B0604020202020204" pitchFamily="34" charset="0"/>
              <a:buChar char="•"/>
            </a:pPr>
            <a:r>
              <a:rPr lang="en-US" sz="1800" dirty="0"/>
              <a:t>Self-reactive substances</a:t>
            </a:r>
          </a:p>
          <a:p>
            <a:pPr marL="285750" indent="-285750">
              <a:buFont typeface="Arial" panose="020B0604020202020204" pitchFamily="34" charset="0"/>
              <a:buChar char="•"/>
            </a:pPr>
            <a:r>
              <a:rPr lang="en-US" sz="1800" dirty="0"/>
              <a:t>Substances that emit flammable gases in contact with water</a:t>
            </a:r>
          </a:p>
          <a:p>
            <a:endParaRPr lang="en-US" sz="1800" dirty="0"/>
          </a:p>
          <a:p>
            <a:r>
              <a:rPr lang="en-US" sz="1800" dirty="0"/>
              <a:t>Appendix B to 1910.1200 provides information about the classification of physical hazards.</a:t>
            </a:r>
          </a:p>
        </p:txBody>
      </p:sp>
      <p:sp>
        <p:nvSpPr>
          <p:cNvPr id="102" name="Google Shape;102;p2"/>
          <p:cNvSpPr txBox="1"/>
          <p:nvPr/>
        </p:nvSpPr>
        <p:spPr>
          <a:xfrm>
            <a:off x="85400" y="5964835"/>
            <a:ext cx="603610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7" name="Picture 6">
            <a:extLst>
              <a:ext uri="{FF2B5EF4-FFF2-40B4-BE49-F238E27FC236}">
                <a16:creationId xmlns:a16="http://schemas.microsoft.com/office/drawing/2014/main" id="{16982CE1-C27C-4FE9-8882-CED5A444A0F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753"/>
            <a:ext cx="5510177" cy="5918899"/>
          </a:xfrm>
          <a:prstGeom prst="rect">
            <a:avLst/>
          </a:prstGeom>
        </p:spPr>
      </p:pic>
    </p:spTree>
    <p:extLst>
      <p:ext uri="{BB962C8B-B14F-4D97-AF65-F5344CB8AC3E}">
        <p14:creationId xmlns:p14="http://schemas.microsoft.com/office/powerpoint/2010/main" val="27948798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 name="Google Shape;93;p1">
            <a:extLst>
              <a:ext uri="{FF2B5EF4-FFF2-40B4-BE49-F238E27FC236}">
                <a16:creationId xmlns:a16="http://schemas.microsoft.com/office/drawing/2014/main" id="{284EEB71-6BBD-400E-A068-BBDD9EEFC849}"/>
              </a:ext>
            </a:extLst>
          </p:cNvPr>
          <p:cNvSpPr txBox="1">
            <a:spLocks noGrp="1"/>
          </p:cNvSpPr>
          <p:nvPr>
            <p:ph type="title" idx="4294967295"/>
          </p:nvPr>
        </p:nvSpPr>
        <p:spPr>
          <a:xfrm>
            <a:off x="-1" y="2799876"/>
            <a:ext cx="12192001" cy="70788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chemeClr val="lt1"/>
                </a:solidFill>
                <a:effectLst/>
                <a:uLnTx/>
                <a:uFillTx/>
                <a:latin typeface="Verdana"/>
                <a:ea typeface="Verdana"/>
                <a:cs typeface="Verdana"/>
                <a:sym typeface="Verdana"/>
              </a:rPr>
              <a:t>HAZARD COMMUNICATION</a:t>
            </a:r>
          </a:p>
        </p:txBody>
      </p:sp>
      <p:sp>
        <p:nvSpPr>
          <p:cNvPr id="94" name="Google Shape;94;p1"/>
          <p:cNvSpPr txBox="1"/>
          <p:nvPr/>
        </p:nvSpPr>
        <p:spPr>
          <a:xfrm>
            <a:off x="-22209" y="3569317"/>
            <a:ext cx="12214209"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chemeClr val="lt1"/>
                </a:solidFill>
                <a:latin typeface="Verdana"/>
                <a:ea typeface="Verdana"/>
                <a:cs typeface="Verdana"/>
                <a:sym typeface="Verdana"/>
              </a:rPr>
              <a:t>Module 5: </a:t>
            </a:r>
            <a:r>
              <a:rPr lang="en-US" sz="4400" b="1" i="1" u="none" strike="noStrike" cap="none" dirty="0">
                <a:solidFill>
                  <a:schemeClr val="lt1"/>
                </a:solidFill>
                <a:latin typeface="Verdana"/>
                <a:ea typeface="Verdana"/>
                <a:cs typeface="Verdana"/>
                <a:sym typeface="Verdana"/>
              </a:rPr>
              <a:t>Safety Data Sheets</a:t>
            </a:r>
            <a:endParaRPr sz="1400" b="0" i="0" u="none" strike="noStrike" cap="none" dirty="0">
              <a:solidFill>
                <a:srgbClr val="000000"/>
              </a:solidFill>
              <a:latin typeface="Arial"/>
              <a:ea typeface="Arial"/>
              <a:cs typeface="Arial"/>
              <a:sym typeface="Arial"/>
            </a:endParaRPr>
          </a:p>
        </p:txBody>
      </p:sp>
      <p:pic>
        <p:nvPicPr>
          <p:cNvPr id="7" name="Picture 6" descr="DCBS logo">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16398209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DC65D7EE-C174-4A7E-DF24-375919F44C79}"/>
              </a:ext>
            </a:extLst>
          </p:cNvPr>
          <p:cNvSpPr txBox="1">
            <a:spLocks noGrp="1"/>
          </p:cNvSpPr>
          <p:nvPr>
            <p:ph type="title" idx="4294967295"/>
          </p:nvPr>
        </p:nvSpPr>
        <p:spPr>
          <a:xfrm>
            <a:off x="5719155" y="146761"/>
            <a:ext cx="6274351" cy="79168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Welcome to Module 5</a:t>
            </a:r>
          </a:p>
        </p:txBody>
      </p:sp>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938441"/>
            <a:ext cx="6274351" cy="2862282"/>
          </a:xfrm>
          <a:prstGeom prst="rect">
            <a:avLst/>
          </a:prstGeom>
          <a:noFill/>
          <a:ln>
            <a:noFill/>
          </a:ln>
        </p:spPr>
        <p:txBody>
          <a:bodyPr spcFirstLastPara="1" wrap="square" lIns="91425" tIns="45700" rIns="91425" bIns="45700" anchor="t" anchorCtr="0">
            <a:spAutoFit/>
          </a:bodyPr>
          <a:lstStyle/>
          <a:p>
            <a:r>
              <a:rPr lang="en-US" sz="1800" dirty="0">
                <a:latin typeface="+mj-lt"/>
              </a:rPr>
              <a:t>During this module, you’ll learn about:</a:t>
            </a:r>
          </a:p>
          <a:p>
            <a:endParaRPr lang="en-US" sz="1800" dirty="0">
              <a:latin typeface="+mj-lt"/>
            </a:endParaRPr>
          </a:p>
          <a:p>
            <a:pPr marL="285750" indent="-285750">
              <a:buFont typeface="Arial" panose="020B0604020202020204" pitchFamily="34" charset="0"/>
              <a:buChar char="•"/>
            </a:pPr>
            <a:r>
              <a:rPr lang="en-US" sz="1800" dirty="0">
                <a:latin typeface="+mj-lt"/>
              </a:rPr>
              <a:t>What a safety data sheet is (SDS).</a:t>
            </a:r>
          </a:p>
          <a:p>
            <a:pPr marL="285750" indent="-285750">
              <a:buFont typeface="Arial" panose="020B0604020202020204" pitchFamily="34" charset="0"/>
              <a:buChar char="•"/>
            </a:pPr>
            <a:r>
              <a:rPr lang="en-US" sz="1800" dirty="0">
                <a:latin typeface="+mj-lt"/>
              </a:rPr>
              <a:t>How to obtain safety data sheets.</a:t>
            </a:r>
          </a:p>
          <a:p>
            <a:pPr marL="285750" indent="-285750">
              <a:buFont typeface="Arial" panose="020B0604020202020204" pitchFamily="34" charset="0"/>
              <a:buChar char="•"/>
            </a:pPr>
            <a:r>
              <a:rPr lang="en-US" sz="1800" dirty="0">
                <a:latin typeface="+mj-lt"/>
              </a:rPr>
              <a:t>What you need to do with your safety data sheets.</a:t>
            </a:r>
          </a:p>
          <a:p>
            <a:pPr marL="285750" indent="-285750">
              <a:buFont typeface="Arial" panose="020B0604020202020204" pitchFamily="34" charset="0"/>
              <a:buChar char="•"/>
            </a:pPr>
            <a:r>
              <a:rPr lang="en-US" sz="1800" dirty="0">
                <a:latin typeface="+mj-lt"/>
              </a:rPr>
              <a:t>The required format and information of a safety data sheet.</a:t>
            </a:r>
          </a:p>
          <a:p>
            <a:endParaRPr lang="en-US" sz="1800" dirty="0">
              <a:latin typeface="+mj-lt"/>
            </a:endParaRPr>
          </a:p>
          <a:p>
            <a:r>
              <a:rPr lang="en-US" sz="1800" dirty="0">
                <a:latin typeface="+mj-lt"/>
              </a:rPr>
              <a:t>This module should take about 10 minutes for you to complete.</a:t>
            </a:r>
            <a:endParaRPr sz="1400" b="0" i="0" u="none" strike="noStrike" cap="none" dirty="0">
              <a:solidFill>
                <a:srgbClr val="000000"/>
              </a:solidFill>
              <a:latin typeface="+mj-lt"/>
              <a:ea typeface="Arial"/>
              <a:cs typeface="Arial"/>
              <a:sym typeface="Arial"/>
            </a:endParaRPr>
          </a:p>
        </p:txBody>
      </p:sp>
      <p:sp>
        <p:nvSpPr>
          <p:cNvPr id="9" name="Google Shape;102;p2">
            <a:extLst>
              <a:ext uri="{FF2B5EF4-FFF2-40B4-BE49-F238E27FC236}">
                <a16:creationId xmlns:a16="http://schemas.microsoft.com/office/drawing/2014/main" id="{2619AB4E-557B-4979-99FF-CDDB31FBBDD3}"/>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safety data sheets</a:t>
            </a:r>
            <a:endParaRPr sz="1400" b="0" i="0" u="none" strike="noStrike" cap="none" dirty="0">
              <a:solidFill>
                <a:srgbClr val="000000"/>
              </a:solidFill>
              <a:latin typeface="Arial"/>
              <a:ea typeface="Arial"/>
              <a:cs typeface="Arial"/>
              <a:sym typeface="Arial"/>
            </a:endParaRPr>
          </a:p>
        </p:txBody>
      </p:sp>
      <p:pic>
        <p:nvPicPr>
          <p:cNvPr id="3" name="Picture 2" descr="Module 5">
            <a:extLst>
              <a:ext uri="{FF2B5EF4-FFF2-40B4-BE49-F238E27FC236}">
                <a16:creationId xmlns:a16="http://schemas.microsoft.com/office/drawing/2014/main" id="{7AD926CF-824C-4353-9DDA-1DDB4D1CDE02}"/>
              </a:ext>
            </a:extLst>
          </p:cNvPr>
          <p:cNvPicPr>
            <a:picLocks noChangeAspect="1"/>
          </p:cNvPicPr>
          <p:nvPr/>
        </p:nvPicPr>
        <p:blipFill>
          <a:blip r:embed="rId3"/>
          <a:stretch>
            <a:fillRect/>
          </a:stretch>
        </p:blipFill>
        <p:spPr>
          <a:xfrm>
            <a:off x="5946369" y="5951052"/>
            <a:ext cx="6274351" cy="892257"/>
          </a:xfrm>
          <a:prstGeom prst="rect">
            <a:avLst/>
          </a:prstGeom>
        </p:spPr>
      </p:pic>
      <p:pic>
        <p:nvPicPr>
          <p:cNvPr id="11" name="Picture 10">
            <a:extLst>
              <a:ext uri="{FF2B5EF4-FFF2-40B4-BE49-F238E27FC236}">
                <a16:creationId xmlns:a16="http://schemas.microsoft.com/office/drawing/2014/main" id="{7E7203C6-4BE7-4968-AAA3-98FD67E526B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39" y="4197"/>
            <a:ext cx="5482491" cy="5889159"/>
          </a:xfrm>
          <a:prstGeom prst="rect">
            <a:avLst/>
          </a:prstGeom>
        </p:spPr>
      </p:pic>
    </p:spTree>
    <p:extLst>
      <p:ext uri="{BB962C8B-B14F-4D97-AF65-F5344CB8AC3E}">
        <p14:creationId xmlns:p14="http://schemas.microsoft.com/office/powerpoint/2010/main" val="18421621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9DB765DE-7FCC-CEC5-D5D9-B74B5AC5FDC1}"/>
              </a:ext>
            </a:extLst>
          </p:cNvPr>
          <p:cNvSpPr txBox="1">
            <a:spLocks noGrp="1"/>
          </p:cNvSpPr>
          <p:nvPr>
            <p:ph type="title" idx="4294967295"/>
          </p:nvPr>
        </p:nvSpPr>
        <p:spPr>
          <a:xfrm>
            <a:off x="5719155" y="146761"/>
            <a:ext cx="6274351" cy="75781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What is a Safety Data Sheet? </a:t>
            </a:r>
          </a:p>
        </p:txBody>
      </p:sp>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904575"/>
            <a:ext cx="6274351" cy="3416279"/>
          </a:xfrm>
          <a:prstGeom prst="rect">
            <a:avLst/>
          </a:prstGeom>
          <a:noFill/>
          <a:ln>
            <a:noFill/>
          </a:ln>
        </p:spPr>
        <p:txBody>
          <a:bodyPr spcFirstLastPara="1" wrap="square" lIns="91425" tIns="45700" rIns="91425" bIns="45700" anchor="t" anchorCtr="0">
            <a:spAutoFit/>
          </a:bodyPr>
          <a:lstStyle/>
          <a:p>
            <a:r>
              <a:rPr lang="en-US" sz="1800" dirty="0">
                <a:latin typeface="+mj-lt"/>
              </a:rPr>
              <a:t>A safety data sheet contains detailed information about a hazardous chemical.  Information includes:</a:t>
            </a:r>
          </a:p>
          <a:p>
            <a:endParaRPr lang="en-US" sz="1800" dirty="0">
              <a:latin typeface="+mj-lt"/>
            </a:endParaRPr>
          </a:p>
          <a:p>
            <a:pPr marL="285750" indent="-285750">
              <a:buFont typeface="Arial" panose="020B0604020202020204" pitchFamily="34" charset="0"/>
              <a:buChar char="•"/>
            </a:pPr>
            <a:r>
              <a:rPr lang="en-US" sz="1800" dirty="0">
                <a:latin typeface="+mj-lt"/>
              </a:rPr>
              <a:t>The chemical’s health effects.</a:t>
            </a:r>
          </a:p>
          <a:p>
            <a:pPr marL="285750" indent="-285750">
              <a:buFont typeface="Arial" panose="020B0604020202020204" pitchFamily="34" charset="0"/>
              <a:buChar char="•"/>
            </a:pPr>
            <a:r>
              <a:rPr lang="en-US" sz="1800" dirty="0">
                <a:latin typeface="+mj-lt"/>
              </a:rPr>
              <a:t>Its physical and chemical characteristics.</a:t>
            </a:r>
          </a:p>
          <a:p>
            <a:pPr marL="285750" indent="-285750">
              <a:buFont typeface="Arial" panose="020B0604020202020204" pitchFamily="34" charset="0"/>
              <a:buChar char="•"/>
            </a:pPr>
            <a:r>
              <a:rPr lang="en-US" sz="1800" dirty="0">
                <a:latin typeface="+mj-lt"/>
              </a:rPr>
              <a:t>How to use the chemical safely.</a:t>
            </a:r>
          </a:p>
          <a:p>
            <a:pPr marL="285750" indent="-285750">
              <a:buFont typeface="Arial" panose="020B0604020202020204" pitchFamily="34" charset="0"/>
              <a:buChar char="•"/>
            </a:pPr>
            <a:r>
              <a:rPr lang="en-US" sz="1800" dirty="0">
                <a:latin typeface="+mj-lt"/>
              </a:rPr>
              <a:t>What to do in an emergency.</a:t>
            </a:r>
          </a:p>
          <a:p>
            <a:r>
              <a:rPr lang="en-US" sz="1800" dirty="0">
                <a:latin typeface="+mj-lt"/>
              </a:rPr>
              <a:t> </a:t>
            </a:r>
          </a:p>
          <a:p>
            <a:r>
              <a:rPr lang="en-US" sz="1800" dirty="0">
                <a:latin typeface="+mj-lt"/>
              </a:rPr>
              <a:t>You are required to have a current safety data sheet for every hazardous product covered by the Hazard Communication Rule that your employees use or may be exposed to as part of their work.</a:t>
            </a:r>
            <a:endParaRPr sz="1400" b="0" i="0" u="none" strike="noStrike" cap="none" dirty="0">
              <a:solidFill>
                <a:srgbClr val="000000"/>
              </a:solidFill>
              <a:latin typeface="+mj-lt"/>
              <a:ea typeface="Arial"/>
              <a:cs typeface="Arial"/>
              <a:sym typeface="Arial"/>
            </a:endParaRPr>
          </a:p>
        </p:txBody>
      </p:sp>
      <p:sp>
        <p:nvSpPr>
          <p:cNvPr id="9" name="Google Shape;102;p2">
            <a:extLst>
              <a:ext uri="{FF2B5EF4-FFF2-40B4-BE49-F238E27FC236}">
                <a16:creationId xmlns:a16="http://schemas.microsoft.com/office/drawing/2014/main" id="{2619AB4E-557B-4979-99FF-CDDB31FBBDD3}"/>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safety data sheets</a:t>
            </a:r>
            <a:endParaRPr sz="1400" b="0" i="0" u="none" strike="noStrike" cap="none" dirty="0">
              <a:solidFill>
                <a:srgbClr val="000000"/>
              </a:solidFill>
              <a:latin typeface="Arial"/>
              <a:ea typeface="Arial"/>
              <a:cs typeface="Arial"/>
              <a:sym typeface="Arial"/>
            </a:endParaRPr>
          </a:p>
        </p:txBody>
      </p:sp>
      <p:pic>
        <p:nvPicPr>
          <p:cNvPr id="3" name="Picture 2" descr="Module 5">
            <a:extLst>
              <a:ext uri="{FF2B5EF4-FFF2-40B4-BE49-F238E27FC236}">
                <a16:creationId xmlns:a16="http://schemas.microsoft.com/office/drawing/2014/main" id="{7AD926CF-824C-4353-9DDA-1DDB4D1CDE02}"/>
              </a:ext>
            </a:extLst>
          </p:cNvPr>
          <p:cNvPicPr>
            <a:picLocks noChangeAspect="1"/>
          </p:cNvPicPr>
          <p:nvPr/>
        </p:nvPicPr>
        <p:blipFill>
          <a:blip r:embed="rId3"/>
          <a:stretch>
            <a:fillRect/>
          </a:stretch>
        </p:blipFill>
        <p:spPr>
          <a:xfrm>
            <a:off x="5946369" y="5951052"/>
            <a:ext cx="6274351" cy="892257"/>
          </a:xfrm>
          <a:prstGeom prst="rect">
            <a:avLst/>
          </a:prstGeom>
        </p:spPr>
      </p:pic>
      <p:pic>
        <p:nvPicPr>
          <p:cNvPr id="4" name="Picture 3">
            <a:extLst>
              <a:ext uri="{FF2B5EF4-FFF2-40B4-BE49-F238E27FC236}">
                <a16:creationId xmlns:a16="http://schemas.microsoft.com/office/drawing/2014/main" id="{833338C8-7D11-4D28-A063-496DC55BA65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995" y="0"/>
            <a:ext cx="5486398" cy="5893356"/>
          </a:xfrm>
          <a:prstGeom prst="rect">
            <a:avLst/>
          </a:prstGeom>
        </p:spPr>
      </p:pic>
    </p:spTree>
    <p:extLst>
      <p:ext uri="{BB962C8B-B14F-4D97-AF65-F5344CB8AC3E}">
        <p14:creationId xmlns:p14="http://schemas.microsoft.com/office/powerpoint/2010/main" val="21650962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6686D519-1405-85D2-D0E5-BB74719C4E93}"/>
              </a:ext>
            </a:extLst>
          </p:cNvPr>
          <p:cNvSpPr txBox="1">
            <a:spLocks noGrp="1"/>
          </p:cNvSpPr>
          <p:nvPr>
            <p:ph type="title" idx="4294967295"/>
          </p:nvPr>
        </p:nvSpPr>
        <p:spPr>
          <a:xfrm>
            <a:off x="5719155" y="146761"/>
            <a:ext cx="6274351" cy="75781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What is a Safety Data Sheet? </a:t>
            </a:r>
          </a:p>
        </p:txBody>
      </p:sp>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972310"/>
            <a:ext cx="6274351" cy="3970277"/>
          </a:xfrm>
          <a:prstGeom prst="rect">
            <a:avLst/>
          </a:prstGeom>
          <a:noFill/>
          <a:ln>
            <a:noFill/>
          </a:ln>
        </p:spPr>
        <p:txBody>
          <a:bodyPr spcFirstLastPara="1" wrap="square" lIns="91425" tIns="45700" rIns="91425" bIns="45700" anchor="t" anchorCtr="0">
            <a:spAutoFit/>
          </a:bodyPr>
          <a:lstStyle/>
          <a:p>
            <a:r>
              <a:rPr lang="en-US" sz="1800" dirty="0">
                <a:latin typeface="+mj-lt"/>
              </a:rPr>
              <a:t>Safety data sheets also include:</a:t>
            </a:r>
          </a:p>
          <a:p>
            <a:endParaRPr lang="en-US" sz="1800" dirty="0">
              <a:latin typeface="+mj-lt"/>
            </a:endParaRPr>
          </a:p>
          <a:p>
            <a:pPr marL="285750" indent="-285750">
              <a:buFont typeface="Arial" panose="020B0604020202020204" pitchFamily="34" charset="0"/>
              <a:buChar char="•"/>
            </a:pPr>
            <a:r>
              <a:rPr lang="en-US" sz="1800" dirty="0">
                <a:latin typeface="+mj-lt"/>
              </a:rPr>
              <a:t>What to do in an emergency.</a:t>
            </a:r>
          </a:p>
          <a:p>
            <a:pPr marL="285750" indent="-285750">
              <a:buFont typeface="Arial" panose="020B0604020202020204" pitchFamily="34" charset="0"/>
              <a:buChar char="•"/>
            </a:pPr>
            <a:r>
              <a:rPr lang="en-US" sz="1800" dirty="0">
                <a:latin typeface="+mj-lt"/>
              </a:rPr>
              <a:t>How the chemical enters the body.</a:t>
            </a:r>
          </a:p>
          <a:p>
            <a:pPr marL="285750" indent="-285750">
              <a:buFont typeface="Arial" panose="020B0604020202020204" pitchFamily="34" charset="0"/>
              <a:buChar char="•"/>
            </a:pPr>
            <a:r>
              <a:rPr lang="en-US" sz="1800" dirty="0">
                <a:latin typeface="+mj-lt"/>
              </a:rPr>
              <a:t>The physical and health effects of the chemical.</a:t>
            </a:r>
          </a:p>
          <a:p>
            <a:pPr marL="285750" indent="-285750">
              <a:buFont typeface="Arial" panose="020B0604020202020204" pitchFamily="34" charset="0"/>
              <a:buChar char="•"/>
            </a:pPr>
            <a:r>
              <a:rPr lang="en-US" sz="1800" dirty="0">
                <a:latin typeface="+mj-lt"/>
              </a:rPr>
              <a:t>Which personal protective equipment to use.</a:t>
            </a:r>
          </a:p>
          <a:p>
            <a:pPr marL="285750" indent="-285750">
              <a:buFont typeface="Arial" panose="020B0604020202020204" pitchFamily="34" charset="0"/>
              <a:buChar char="•"/>
            </a:pPr>
            <a:r>
              <a:rPr lang="en-US" sz="1800" dirty="0">
                <a:latin typeface="+mj-lt"/>
              </a:rPr>
              <a:t>Pictogram(s) and signal word.</a:t>
            </a:r>
          </a:p>
          <a:p>
            <a:endParaRPr lang="en-US" sz="1800" dirty="0">
              <a:latin typeface="+mj-lt"/>
            </a:endParaRPr>
          </a:p>
          <a:p>
            <a:r>
              <a:rPr lang="en-US" sz="1800" dirty="0">
                <a:latin typeface="+mj-lt"/>
              </a:rPr>
              <a:t>One important use for safety data sheets is to provide information in an emergency for:</a:t>
            </a:r>
          </a:p>
          <a:p>
            <a:endParaRPr lang="en-US" sz="1800" dirty="0">
              <a:latin typeface="+mj-lt"/>
            </a:endParaRPr>
          </a:p>
          <a:p>
            <a:pPr marL="285750" indent="-285750">
              <a:buFont typeface="Arial" panose="020B0604020202020204" pitchFamily="34" charset="0"/>
              <a:buChar char="•"/>
            </a:pPr>
            <a:r>
              <a:rPr lang="en-US" sz="1800" dirty="0">
                <a:latin typeface="+mj-lt"/>
              </a:rPr>
              <a:t>First Aid Responders</a:t>
            </a:r>
          </a:p>
          <a:p>
            <a:pPr marL="285750" indent="-285750">
              <a:buFont typeface="Arial" panose="020B0604020202020204" pitchFamily="34" charset="0"/>
              <a:buChar char="•"/>
            </a:pPr>
            <a:r>
              <a:rPr lang="en-US" sz="1800" dirty="0">
                <a:latin typeface="+mj-lt"/>
              </a:rPr>
              <a:t>Medical Personnel</a:t>
            </a:r>
          </a:p>
          <a:p>
            <a:pPr marL="285750" indent="-285750">
              <a:buFont typeface="Arial" panose="020B0604020202020204" pitchFamily="34" charset="0"/>
              <a:buChar char="•"/>
            </a:pPr>
            <a:r>
              <a:rPr lang="en-US" sz="1800" dirty="0">
                <a:latin typeface="+mj-lt"/>
              </a:rPr>
              <a:t>Hazardous Materials Responders</a:t>
            </a:r>
            <a:endParaRPr sz="1400" b="0" i="0" u="none" strike="noStrike" cap="none" dirty="0">
              <a:solidFill>
                <a:srgbClr val="000000"/>
              </a:solidFill>
              <a:latin typeface="+mj-lt"/>
              <a:ea typeface="Arial"/>
              <a:cs typeface="Arial"/>
              <a:sym typeface="Arial"/>
            </a:endParaRPr>
          </a:p>
        </p:txBody>
      </p:sp>
      <p:sp>
        <p:nvSpPr>
          <p:cNvPr id="9" name="Google Shape;102;p2">
            <a:extLst>
              <a:ext uri="{FF2B5EF4-FFF2-40B4-BE49-F238E27FC236}">
                <a16:creationId xmlns:a16="http://schemas.microsoft.com/office/drawing/2014/main" id="{2619AB4E-557B-4979-99FF-CDDB31FBBDD3}"/>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safety data sheets</a:t>
            </a:r>
            <a:endParaRPr sz="1400" b="0" i="0" u="none" strike="noStrike" cap="none" dirty="0">
              <a:solidFill>
                <a:srgbClr val="000000"/>
              </a:solidFill>
              <a:latin typeface="Arial"/>
              <a:ea typeface="Arial"/>
              <a:cs typeface="Arial"/>
              <a:sym typeface="Arial"/>
            </a:endParaRPr>
          </a:p>
        </p:txBody>
      </p:sp>
      <p:pic>
        <p:nvPicPr>
          <p:cNvPr id="3" name="Picture 2" descr="Module 5">
            <a:extLst>
              <a:ext uri="{FF2B5EF4-FFF2-40B4-BE49-F238E27FC236}">
                <a16:creationId xmlns:a16="http://schemas.microsoft.com/office/drawing/2014/main" id="{7AD926CF-824C-4353-9DDA-1DDB4D1CDE02}"/>
              </a:ext>
            </a:extLst>
          </p:cNvPr>
          <p:cNvPicPr>
            <a:picLocks noChangeAspect="1"/>
          </p:cNvPicPr>
          <p:nvPr/>
        </p:nvPicPr>
        <p:blipFill>
          <a:blip r:embed="rId3"/>
          <a:stretch>
            <a:fillRect/>
          </a:stretch>
        </p:blipFill>
        <p:spPr>
          <a:xfrm>
            <a:off x="5946369" y="5951052"/>
            <a:ext cx="6274351" cy="892257"/>
          </a:xfrm>
          <a:prstGeom prst="rect">
            <a:avLst/>
          </a:prstGeom>
        </p:spPr>
      </p:pic>
      <p:pic>
        <p:nvPicPr>
          <p:cNvPr id="4" name="Picture 3">
            <a:extLst>
              <a:ext uri="{FF2B5EF4-FFF2-40B4-BE49-F238E27FC236}">
                <a16:creationId xmlns:a16="http://schemas.microsoft.com/office/drawing/2014/main" id="{833338C8-7D11-4D28-A063-496DC55BA65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995" y="0"/>
            <a:ext cx="5486398" cy="5893356"/>
          </a:xfrm>
          <a:prstGeom prst="rect">
            <a:avLst/>
          </a:prstGeom>
        </p:spPr>
      </p:pic>
    </p:spTree>
    <p:extLst>
      <p:ext uri="{BB962C8B-B14F-4D97-AF65-F5344CB8AC3E}">
        <p14:creationId xmlns:p14="http://schemas.microsoft.com/office/powerpoint/2010/main" val="13382476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AC79B6B4-AF72-74C9-D541-D6F00ABD4D1F}"/>
              </a:ext>
            </a:extLst>
          </p:cNvPr>
          <p:cNvSpPr txBox="1">
            <a:spLocks noGrp="1"/>
          </p:cNvSpPr>
          <p:nvPr>
            <p:ph type="title" idx="4294967295"/>
          </p:nvPr>
        </p:nvSpPr>
        <p:spPr>
          <a:xfrm>
            <a:off x="5719155" y="146761"/>
            <a:ext cx="6274351" cy="10002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Where do Safety Data Sheets come from? </a:t>
            </a:r>
          </a:p>
        </p:txBody>
      </p:sp>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186800"/>
            <a:ext cx="6274351" cy="4801274"/>
          </a:xfrm>
          <a:prstGeom prst="rect">
            <a:avLst/>
          </a:prstGeom>
          <a:noFill/>
          <a:ln>
            <a:noFill/>
          </a:ln>
        </p:spPr>
        <p:txBody>
          <a:bodyPr spcFirstLastPara="1" wrap="square" lIns="91425" tIns="45700" rIns="91425" bIns="45700" anchor="t" anchorCtr="0">
            <a:spAutoFit/>
          </a:bodyPr>
          <a:lstStyle/>
          <a:p>
            <a:r>
              <a:rPr lang="en-US" sz="1600" dirty="0">
                <a:latin typeface="+mj-lt"/>
              </a:rPr>
              <a:t>Chemical manufacturers and importers are required to prepare or provide a safety data sheet for each hazardous chemical product they supply.</a:t>
            </a:r>
          </a:p>
          <a:p>
            <a:endParaRPr lang="en-US" sz="1000" dirty="0">
              <a:latin typeface="+mj-lt"/>
            </a:endParaRPr>
          </a:p>
          <a:p>
            <a:r>
              <a:rPr lang="en-US" sz="1600" dirty="0">
                <a:latin typeface="+mj-lt"/>
              </a:rPr>
              <a:t>Wholesale distributors are responsible for ensuring that you have a safety data sheet for each hazardous chemical product they sell to you. </a:t>
            </a:r>
          </a:p>
          <a:p>
            <a:endParaRPr lang="en-US" sz="1000" dirty="0">
              <a:latin typeface="+mj-lt"/>
            </a:endParaRPr>
          </a:p>
          <a:p>
            <a:r>
              <a:rPr lang="en-US" sz="1600" dirty="0">
                <a:latin typeface="+mj-lt"/>
              </a:rPr>
              <a:t>If retail distributors sell hazardous chemicals to employers with a commercial account, they must provide safety data sheets to employers upon request.</a:t>
            </a:r>
          </a:p>
          <a:p>
            <a:endParaRPr lang="en-US" sz="1000" dirty="0">
              <a:latin typeface="+mj-lt"/>
            </a:endParaRPr>
          </a:p>
          <a:p>
            <a:r>
              <a:rPr lang="en-US" sz="1600" dirty="0">
                <a:latin typeface="+mj-lt"/>
              </a:rPr>
              <a:t>They must also post a sign or otherwise inform employers that a safety data sheet is available. </a:t>
            </a:r>
          </a:p>
          <a:p>
            <a:endParaRPr lang="en-US" sz="1000" dirty="0">
              <a:latin typeface="+mj-lt"/>
            </a:endParaRPr>
          </a:p>
          <a:p>
            <a:r>
              <a:rPr lang="en-US" sz="1600" dirty="0">
                <a:latin typeface="+mj-lt"/>
              </a:rPr>
              <a:t>If an employer without a commercial account purchases a hazardous chemical from a retail distributor, the retail distributor must provide the employer, upon request, with the name, address, and telephone number of the chemical manufacturer, importer, or distributor where they can obtain a safety data sheet.</a:t>
            </a:r>
            <a:endParaRPr sz="1200" b="0" i="0" u="none" strike="noStrike" cap="none" dirty="0">
              <a:solidFill>
                <a:srgbClr val="000000"/>
              </a:solidFill>
              <a:latin typeface="+mj-lt"/>
              <a:ea typeface="Arial"/>
              <a:cs typeface="Arial"/>
              <a:sym typeface="Arial"/>
            </a:endParaRPr>
          </a:p>
        </p:txBody>
      </p:sp>
      <p:sp>
        <p:nvSpPr>
          <p:cNvPr id="9" name="Google Shape;102;p2">
            <a:extLst>
              <a:ext uri="{FF2B5EF4-FFF2-40B4-BE49-F238E27FC236}">
                <a16:creationId xmlns:a16="http://schemas.microsoft.com/office/drawing/2014/main" id="{2619AB4E-557B-4979-99FF-CDDB31FBBDD3}"/>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safety data sheets</a:t>
            </a:r>
            <a:endParaRPr sz="1400" b="0" i="0" u="none" strike="noStrike" cap="none" dirty="0">
              <a:solidFill>
                <a:srgbClr val="000000"/>
              </a:solidFill>
              <a:latin typeface="Arial"/>
              <a:ea typeface="Arial"/>
              <a:cs typeface="Arial"/>
              <a:sym typeface="Arial"/>
            </a:endParaRPr>
          </a:p>
        </p:txBody>
      </p:sp>
      <p:pic>
        <p:nvPicPr>
          <p:cNvPr id="3" name="Picture 2" descr="Module 5">
            <a:extLst>
              <a:ext uri="{FF2B5EF4-FFF2-40B4-BE49-F238E27FC236}">
                <a16:creationId xmlns:a16="http://schemas.microsoft.com/office/drawing/2014/main" id="{7AD926CF-824C-4353-9DDA-1DDB4D1CDE02}"/>
              </a:ext>
            </a:extLst>
          </p:cNvPr>
          <p:cNvPicPr>
            <a:picLocks noChangeAspect="1"/>
          </p:cNvPicPr>
          <p:nvPr/>
        </p:nvPicPr>
        <p:blipFill>
          <a:blip r:embed="rId3"/>
          <a:stretch>
            <a:fillRect/>
          </a:stretch>
        </p:blipFill>
        <p:spPr>
          <a:xfrm>
            <a:off x="5946369" y="5951052"/>
            <a:ext cx="6274351" cy="892257"/>
          </a:xfrm>
          <a:prstGeom prst="rect">
            <a:avLst/>
          </a:prstGeom>
        </p:spPr>
      </p:pic>
      <p:pic>
        <p:nvPicPr>
          <p:cNvPr id="5" name="Picture 4">
            <a:extLst>
              <a:ext uri="{FF2B5EF4-FFF2-40B4-BE49-F238E27FC236}">
                <a16:creationId xmlns:a16="http://schemas.microsoft.com/office/drawing/2014/main" id="{4CE02637-0D02-48B7-9B9C-2B4B1ACCE0E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5" y="0"/>
            <a:ext cx="5486398" cy="5893356"/>
          </a:xfrm>
          <a:prstGeom prst="rect">
            <a:avLst/>
          </a:prstGeom>
        </p:spPr>
      </p:pic>
    </p:spTree>
    <p:extLst>
      <p:ext uri="{BB962C8B-B14F-4D97-AF65-F5344CB8AC3E}">
        <p14:creationId xmlns:p14="http://schemas.microsoft.com/office/powerpoint/2010/main" val="6843272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774849F9-1A15-4215-0CEC-D4CDAB40E757}"/>
              </a:ext>
            </a:extLst>
          </p:cNvPr>
          <p:cNvSpPr txBox="1">
            <a:spLocks noGrp="1"/>
          </p:cNvSpPr>
          <p:nvPr>
            <p:ph type="title" idx="4294967295"/>
          </p:nvPr>
        </p:nvSpPr>
        <p:spPr>
          <a:xfrm>
            <a:off x="5719155" y="146761"/>
            <a:ext cx="6274351" cy="118532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What Do I Do With My Safety Data Sheets? </a:t>
            </a:r>
          </a:p>
        </p:txBody>
      </p:sp>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367418"/>
            <a:ext cx="6274351" cy="3693278"/>
          </a:xfrm>
          <a:prstGeom prst="rect">
            <a:avLst/>
          </a:prstGeom>
          <a:noFill/>
          <a:ln>
            <a:noFill/>
          </a:ln>
        </p:spPr>
        <p:txBody>
          <a:bodyPr spcFirstLastPara="1" wrap="square" lIns="91425" tIns="45700" rIns="91425" bIns="45700" anchor="t" anchorCtr="0">
            <a:spAutoFit/>
          </a:bodyPr>
          <a:lstStyle/>
          <a:p>
            <a:r>
              <a:rPr lang="en-US" sz="1800" dirty="0">
                <a:latin typeface="+mj-lt"/>
              </a:rPr>
              <a:t>You must ensure that safety data sheets are readily accessible to employees in their work areas. </a:t>
            </a:r>
          </a:p>
          <a:p>
            <a:endParaRPr lang="en-US" sz="1800" dirty="0">
              <a:latin typeface="+mj-lt"/>
            </a:endParaRPr>
          </a:p>
          <a:p>
            <a:r>
              <a:rPr lang="en-US" sz="1800" dirty="0">
                <a:latin typeface="+mj-lt"/>
              </a:rPr>
              <a:t>Whether you keep safety data sheets in a notebook or on a computer, employees must be able to access the information immediately in an emergency.</a:t>
            </a:r>
          </a:p>
          <a:p>
            <a:endParaRPr lang="en-US" sz="1800" dirty="0">
              <a:latin typeface="+mj-lt"/>
            </a:endParaRPr>
          </a:p>
          <a:p>
            <a:r>
              <a:rPr lang="en-US" sz="1800" dirty="0">
                <a:latin typeface="+mj-lt"/>
              </a:rPr>
              <a:t>If you keep safety data sheets electronically or access them on the Internet, you must have a backup system in place.</a:t>
            </a:r>
          </a:p>
          <a:p>
            <a:endParaRPr lang="en-US" sz="1800" dirty="0">
              <a:latin typeface="+mj-lt"/>
            </a:endParaRPr>
          </a:p>
          <a:p>
            <a:r>
              <a:rPr lang="en-US" sz="1800" dirty="0">
                <a:latin typeface="+mj-lt"/>
              </a:rPr>
              <a:t>If your primary system becomes inoperable, such as from loss of power, network outage, or computer crash, you must still have a way for employees to access the information.</a:t>
            </a:r>
            <a:endParaRPr b="0" i="0" u="none" strike="noStrike" cap="none" dirty="0">
              <a:solidFill>
                <a:srgbClr val="000000"/>
              </a:solidFill>
              <a:latin typeface="+mj-lt"/>
              <a:ea typeface="Arial"/>
              <a:cs typeface="Arial"/>
              <a:sym typeface="Arial"/>
            </a:endParaRPr>
          </a:p>
        </p:txBody>
      </p:sp>
      <p:sp>
        <p:nvSpPr>
          <p:cNvPr id="9" name="Google Shape;102;p2">
            <a:extLst>
              <a:ext uri="{FF2B5EF4-FFF2-40B4-BE49-F238E27FC236}">
                <a16:creationId xmlns:a16="http://schemas.microsoft.com/office/drawing/2014/main" id="{2619AB4E-557B-4979-99FF-CDDB31FBBDD3}"/>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safety data sheets</a:t>
            </a:r>
            <a:endParaRPr sz="1400" b="0" i="0" u="none" strike="noStrike" cap="none" dirty="0">
              <a:solidFill>
                <a:srgbClr val="000000"/>
              </a:solidFill>
              <a:latin typeface="Arial"/>
              <a:ea typeface="Arial"/>
              <a:cs typeface="Arial"/>
              <a:sym typeface="Arial"/>
            </a:endParaRPr>
          </a:p>
        </p:txBody>
      </p:sp>
      <p:pic>
        <p:nvPicPr>
          <p:cNvPr id="3" name="Picture 2" descr="Module 5">
            <a:extLst>
              <a:ext uri="{FF2B5EF4-FFF2-40B4-BE49-F238E27FC236}">
                <a16:creationId xmlns:a16="http://schemas.microsoft.com/office/drawing/2014/main" id="{7AD926CF-824C-4353-9DDA-1DDB4D1CDE02}"/>
              </a:ext>
            </a:extLst>
          </p:cNvPr>
          <p:cNvPicPr>
            <a:picLocks noChangeAspect="1"/>
          </p:cNvPicPr>
          <p:nvPr/>
        </p:nvPicPr>
        <p:blipFill>
          <a:blip r:embed="rId3"/>
          <a:stretch>
            <a:fillRect/>
          </a:stretch>
        </p:blipFill>
        <p:spPr>
          <a:xfrm>
            <a:off x="5946369" y="5951052"/>
            <a:ext cx="6274351" cy="892257"/>
          </a:xfrm>
          <a:prstGeom prst="rect">
            <a:avLst/>
          </a:prstGeom>
        </p:spPr>
      </p:pic>
      <p:pic>
        <p:nvPicPr>
          <p:cNvPr id="4" name="Picture 3">
            <a:extLst>
              <a:ext uri="{FF2B5EF4-FFF2-40B4-BE49-F238E27FC236}">
                <a16:creationId xmlns:a16="http://schemas.microsoft.com/office/drawing/2014/main" id="{41748813-61CD-495F-9CFD-22AE29346F5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995" y="0"/>
            <a:ext cx="5486398" cy="5893356"/>
          </a:xfrm>
          <a:prstGeom prst="rect">
            <a:avLst/>
          </a:prstGeom>
        </p:spPr>
      </p:pic>
    </p:spTree>
    <p:extLst>
      <p:ext uri="{BB962C8B-B14F-4D97-AF65-F5344CB8AC3E}">
        <p14:creationId xmlns:p14="http://schemas.microsoft.com/office/powerpoint/2010/main" val="23475069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B624EAFA-63FB-2904-AAB2-51A2A12AC88F}"/>
              </a:ext>
            </a:extLst>
          </p:cNvPr>
          <p:cNvSpPr txBox="1">
            <a:spLocks noGrp="1"/>
          </p:cNvSpPr>
          <p:nvPr>
            <p:ph type="title" idx="4294967295"/>
          </p:nvPr>
        </p:nvSpPr>
        <p:spPr>
          <a:xfrm>
            <a:off x="5719155" y="146761"/>
            <a:ext cx="6274351" cy="118532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What Do I Do With My Safety Data Sheets? </a:t>
            </a:r>
          </a:p>
        </p:txBody>
      </p:sp>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107775"/>
            <a:ext cx="6274351" cy="4985940"/>
          </a:xfrm>
          <a:prstGeom prst="rect">
            <a:avLst/>
          </a:prstGeom>
          <a:noFill/>
          <a:ln>
            <a:noFill/>
          </a:ln>
        </p:spPr>
        <p:txBody>
          <a:bodyPr spcFirstLastPara="1" wrap="square" lIns="91425" tIns="45700" rIns="91425" bIns="45700" anchor="t" anchorCtr="0">
            <a:spAutoFit/>
          </a:bodyPr>
          <a:lstStyle/>
          <a:p>
            <a:r>
              <a:rPr lang="en-US" sz="1600" dirty="0">
                <a:latin typeface="+mj-lt"/>
              </a:rPr>
              <a:t>Your written </a:t>
            </a:r>
            <a:r>
              <a:rPr lang="en-US" sz="1600" dirty="0" err="1">
                <a:latin typeface="+mj-lt"/>
              </a:rPr>
              <a:t>HazCom</a:t>
            </a:r>
            <a:r>
              <a:rPr lang="en-US" sz="1600" dirty="0">
                <a:latin typeface="+mj-lt"/>
              </a:rPr>
              <a:t> program should identify who (a person, a work unit, or a job title) is responsible for managing all the safety data sheets at your workplace. </a:t>
            </a:r>
          </a:p>
          <a:p>
            <a:endParaRPr lang="en-US" sz="1000" dirty="0">
              <a:latin typeface="+mj-lt"/>
            </a:endParaRPr>
          </a:p>
          <a:p>
            <a:r>
              <a:rPr lang="en-US" sz="1600" dirty="0">
                <a:latin typeface="+mj-lt"/>
              </a:rPr>
              <a:t>Their responsibility includes ensuring that:</a:t>
            </a:r>
          </a:p>
          <a:p>
            <a:pPr marL="285750" indent="-285750">
              <a:buFont typeface="Arial" panose="020B0604020202020204" pitchFamily="34" charset="0"/>
              <a:buChar char="•"/>
            </a:pPr>
            <a:r>
              <a:rPr lang="en-US" sz="1600" dirty="0">
                <a:latin typeface="+mj-lt"/>
              </a:rPr>
              <a:t>The list of hazardous chemicals in the workplace is current.</a:t>
            </a:r>
          </a:p>
          <a:p>
            <a:pPr marL="285750" indent="-285750">
              <a:buFont typeface="Arial" panose="020B0604020202020204" pitchFamily="34" charset="0"/>
              <a:buChar char="•"/>
            </a:pPr>
            <a:r>
              <a:rPr lang="en-US" sz="1600" dirty="0">
                <a:latin typeface="+mj-lt"/>
              </a:rPr>
              <a:t>The unique product identifier of each chemical on the list can be easily cross-referenced with the product identifier on its label and with its safety data sheet.</a:t>
            </a:r>
          </a:p>
          <a:p>
            <a:pPr marL="285750" indent="-285750">
              <a:buFont typeface="Arial" panose="020B0604020202020204" pitchFamily="34" charset="0"/>
              <a:buChar char="•"/>
            </a:pPr>
            <a:r>
              <a:rPr lang="en-US" sz="1600" dirty="0">
                <a:latin typeface="+mj-lt"/>
              </a:rPr>
              <a:t>All hazardous chemical containers received have legible labels and safety data sheets.</a:t>
            </a:r>
          </a:p>
          <a:p>
            <a:endParaRPr lang="en-US" sz="1000" dirty="0">
              <a:latin typeface="+mj-lt"/>
            </a:endParaRPr>
          </a:p>
          <a:p>
            <a:r>
              <a:rPr lang="en-US" sz="1600" dirty="0">
                <a:latin typeface="+mj-lt"/>
              </a:rPr>
              <a:t>Another purpose for safety data sheets is as a planning tool for employers. For example, when receiving a safety data sheet, management could also decide:</a:t>
            </a:r>
          </a:p>
          <a:p>
            <a:pPr marL="285750" indent="-285750">
              <a:buFont typeface="Arial" panose="020B0604020202020204" pitchFamily="34" charset="0"/>
              <a:buChar char="•"/>
            </a:pPr>
            <a:r>
              <a:rPr lang="en-US" sz="1600" dirty="0">
                <a:latin typeface="+mj-lt"/>
              </a:rPr>
              <a:t>Who can and cannot have access to the chemical.</a:t>
            </a:r>
          </a:p>
          <a:p>
            <a:pPr marL="285750" indent="-285750">
              <a:buFont typeface="Arial" panose="020B0604020202020204" pitchFamily="34" charset="0"/>
              <a:buChar char="•"/>
            </a:pPr>
            <a:r>
              <a:rPr lang="en-US" sz="1600" dirty="0">
                <a:latin typeface="+mj-lt"/>
              </a:rPr>
              <a:t>The level of supervision and training required by the workers handling the chemical.</a:t>
            </a:r>
          </a:p>
          <a:p>
            <a:pPr marL="285750" indent="-285750">
              <a:buFont typeface="Arial" panose="020B0604020202020204" pitchFamily="34" charset="0"/>
              <a:buChar char="•"/>
            </a:pPr>
            <a:r>
              <a:rPr lang="en-US" sz="1600" dirty="0">
                <a:latin typeface="+mj-lt"/>
              </a:rPr>
              <a:t>What is the appropriate emergency response in the event of a spill or other situation.</a:t>
            </a:r>
            <a:endParaRPr sz="1200" b="0" i="0" u="none" strike="noStrike" cap="none" dirty="0">
              <a:solidFill>
                <a:srgbClr val="000000"/>
              </a:solidFill>
              <a:latin typeface="+mj-lt"/>
              <a:ea typeface="Arial"/>
              <a:cs typeface="Arial"/>
              <a:sym typeface="Arial"/>
            </a:endParaRPr>
          </a:p>
        </p:txBody>
      </p:sp>
      <p:sp>
        <p:nvSpPr>
          <p:cNvPr id="9" name="Google Shape;102;p2">
            <a:extLst>
              <a:ext uri="{FF2B5EF4-FFF2-40B4-BE49-F238E27FC236}">
                <a16:creationId xmlns:a16="http://schemas.microsoft.com/office/drawing/2014/main" id="{2619AB4E-557B-4979-99FF-CDDB31FBBDD3}"/>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safety data sheets</a:t>
            </a:r>
            <a:endParaRPr sz="1400" b="0" i="0" u="none" strike="noStrike" cap="none" dirty="0">
              <a:solidFill>
                <a:srgbClr val="000000"/>
              </a:solidFill>
              <a:latin typeface="Arial"/>
              <a:ea typeface="Arial"/>
              <a:cs typeface="Arial"/>
              <a:sym typeface="Arial"/>
            </a:endParaRPr>
          </a:p>
        </p:txBody>
      </p:sp>
      <p:pic>
        <p:nvPicPr>
          <p:cNvPr id="3" name="Picture 2" descr="Module 5">
            <a:extLst>
              <a:ext uri="{FF2B5EF4-FFF2-40B4-BE49-F238E27FC236}">
                <a16:creationId xmlns:a16="http://schemas.microsoft.com/office/drawing/2014/main" id="{7AD926CF-824C-4353-9DDA-1DDB4D1CDE02}"/>
              </a:ext>
            </a:extLst>
          </p:cNvPr>
          <p:cNvPicPr>
            <a:picLocks noChangeAspect="1"/>
          </p:cNvPicPr>
          <p:nvPr/>
        </p:nvPicPr>
        <p:blipFill>
          <a:blip r:embed="rId3"/>
          <a:stretch>
            <a:fillRect/>
          </a:stretch>
        </p:blipFill>
        <p:spPr>
          <a:xfrm>
            <a:off x="5946369" y="5951052"/>
            <a:ext cx="6274351" cy="892257"/>
          </a:xfrm>
          <a:prstGeom prst="rect">
            <a:avLst/>
          </a:prstGeom>
        </p:spPr>
      </p:pic>
      <p:pic>
        <p:nvPicPr>
          <p:cNvPr id="5" name="Picture 4">
            <a:extLst>
              <a:ext uri="{FF2B5EF4-FFF2-40B4-BE49-F238E27FC236}">
                <a16:creationId xmlns:a16="http://schemas.microsoft.com/office/drawing/2014/main" id="{168DCD72-2A89-44DE-92D9-864E74F5C5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995" y="0"/>
            <a:ext cx="5486398" cy="5893356"/>
          </a:xfrm>
          <a:prstGeom prst="rect">
            <a:avLst/>
          </a:prstGeom>
        </p:spPr>
      </p:pic>
    </p:spTree>
    <p:extLst>
      <p:ext uri="{BB962C8B-B14F-4D97-AF65-F5344CB8AC3E}">
        <p14:creationId xmlns:p14="http://schemas.microsoft.com/office/powerpoint/2010/main" val="31320241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5D92C20D-31EF-4B53-4F4A-81CAB8B19884}"/>
              </a:ext>
            </a:extLst>
          </p:cNvPr>
          <p:cNvSpPr txBox="1">
            <a:spLocks noGrp="1"/>
          </p:cNvSpPr>
          <p:nvPr>
            <p:ph type="title" idx="4294967295"/>
          </p:nvPr>
        </p:nvSpPr>
        <p:spPr>
          <a:xfrm>
            <a:off x="5719155" y="146761"/>
            <a:ext cx="6274351" cy="118532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What Are The Parts of a Safety Data Sheet?</a:t>
            </a:r>
          </a:p>
        </p:txBody>
      </p:sp>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367418"/>
            <a:ext cx="6274351" cy="2308284"/>
          </a:xfrm>
          <a:prstGeom prst="rect">
            <a:avLst/>
          </a:prstGeom>
          <a:noFill/>
          <a:ln>
            <a:noFill/>
          </a:ln>
        </p:spPr>
        <p:txBody>
          <a:bodyPr spcFirstLastPara="1" wrap="square" lIns="91425" tIns="45700" rIns="91425" bIns="45700" anchor="t" anchorCtr="0">
            <a:spAutoFit/>
          </a:bodyPr>
          <a:lstStyle/>
          <a:p>
            <a:r>
              <a:rPr lang="en-US" sz="1800" dirty="0">
                <a:latin typeface="+mj-lt"/>
              </a:rPr>
              <a:t>There are 16 parts to a safety data sheet.</a:t>
            </a:r>
          </a:p>
          <a:p>
            <a:endParaRPr lang="en-US" sz="1800" dirty="0">
              <a:latin typeface="+mj-lt"/>
            </a:endParaRPr>
          </a:p>
          <a:p>
            <a:r>
              <a:rPr lang="en-US" sz="1800" dirty="0">
                <a:latin typeface="+mj-lt"/>
              </a:rPr>
              <a:t>As of June 1, 2015, the Hazard Communication Rule has required all safety data sheets to be in a uniform format and include the section numbers, the headings, and associated information.</a:t>
            </a:r>
          </a:p>
          <a:p>
            <a:endParaRPr lang="en-US" sz="1800" dirty="0">
              <a:latin typeface="+mj-lt"/>
            </a:endParaRPr>
          </a:p>
          <a:p>
            <a:r>
              <a:rPr lang="en-US" sz="1800" dirty="0">
                <a:latin typeface="+mj-lt"/>
              </a:rPr>
              <a:t>See the following slides for descriptions of the sections.</a:t>
            </a:r>
            <a:endParaRPr sz="1400" b="0" i="0" u="none" strike="noStrike" cap="none" dirty="0">
              <a:solidFill>
                <a:srgbClr val="000000"/>
              </a:solidFill>
              <a:latin typeface="+mj-lt"/>
              <a:ea typeface="Arial"/>
              <a:cs typeface="Arial"/>
              <a:sym typeface="Arial"/>
            </a:endParaRPr>
          </a:p>
        </p:txBody>
      </p:sp>
      <p:sp>
        <p:nvSpPr>
          <p:cNvPr id="9" name="Google Shape;102;p2">
            <a:extLst>
              <a:ext uri="{FF2B5EF4-FFF2-40B4-BE49-F238E27FC236}">
                <a16:creationId xmlns:a16="http://schemas.microsoft.com/office/drawing/2014/main" id="{2619AB4E-557B-4979-99FF-CDDB31FBBDD3}"/>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safety data sheets</a:t>
            </a:r>
            <a:endParaRPr sz="1400" b="0" i="0" u="none" strike="noStrike" cap="none" dirty="0">
              <a:solidFill>
                <a:srgbClr val="000000"/>
              </a:solidFill>
              <a:latin typeface="Arial"/>
              <a:ea typeface="Arial"/>
              <a:cs typeface="Arial"/>
              <a:sym typeface="Arial"/>
            </a:endParaRPr>
          </a:p>
        </p:txBody>
      </p:sp>
      <p:pic>
        <p:nvPicPr>
          <p:cNvPr id="3" name="Picture 2" descr="Module 5">
            <a:extLst>
              <a:ext uri="{FF2B5EF4-FFF2-40B4-BE49-F238E27FC236}">
                <a16:creationId xmlns:a16="http://schemas.microsoft.com/office/drawing/2014/main" id="{7AD926CF-824C-4353-9DDA-1DDB4D1CDE02}"/>
              </a:ext>
            </a:extLst>
          </p:cNvPr>
          <p:cNvPicPr>
            <a:picLocks noChangeAspect="1"/>
          </p:cNvPicPr>
          <p:nvPr/>
        </p:nvPicPr>
        <p:blipFill>
          <a:blip r:embed="rId3"/>
          <a:stretch>
            <a:fillRect/>
          </a:stretch>
        </p:blipFill>
        <p:spPr>
          <a:xfrm>
            <a:off x="5946369" y="5951052"/>
            <a:ext cx="6274351" cy="892257"/>
          </a:xfrm>
          <a:prstGeom prst="rect">
            <a:avLst/>
          </a:prstGeom>
        </p:spPr>
      </p:pic>
      <p:pic>
        <p:nvPicPr>
          <p:cNvPr id="4" name="Picture 3">
            <a:extLst>
              <a:ext uri="{FF2B5EF4-FFF2-40B4-BE49-F238E27FC236}">
                <a16:creationId xmlns:a16="http://schemas.microsoft.com/office/drawing/2014/main" id="{833338C8-7D11-4D28-A063-496DC55BA65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995" y="0"/>
            <a:ext cx="5486398" cy="5893356"/>
          </a:xfrm>
          <a:prstGeom prst="rect">
            <a:avLst/>
          </a:prstGeom>
        </p:spPr>
      </p:pic>
    </p:spTree>
    <p:extLst>
      <p:ext uri="{BB962C8B-B14F-4D97-AF65-F5344CB8AC3E}">
        <p14:creationId xmlns:p14="http://schemas.microsoft.com/office/powerpoint/2010/main" val="34087877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8EF09340-EAD7-B91B-8707-B3887FB3FD34}"/>
              </a:ext>
            </a:extLst>
          </p:cNvPr>
          <p:cNvSpPr txBox="1">
            <a:spLocks noGrp="1"/>
          </p:cNvSpPr>
          <p:nvPr>
            <p:ph type="title" idx="4294967295"/>
          </p:nvPr>
        </p:nvSpPr>
        <p:spPr>
          <a:xfrm>
            <a:off x="5719155" y="146761"/>
            <a:ext cx="6274351" cy="118532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What Are The Parts of a Safety Data Sheet?</a:t>
            </a:r>
          </a:p>
        </p:txBody>
      </p:sp>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310973"/>
            <a:ext cx="6274351" cy="4247276"/>
          </a:xfrm>
          <a:prstGeom prst="rect">
            <a:avLst/>
          </a:prstGeom>
          <a:noFill/>
          <a:ln>
            <a:noFill/>
          </a:ln>
        </p:spPr>
        <p:txBody>
          <a:bodyPr spcFirstLastPara="1" wrap="square" lIns="91425" tIns="45700" rIns="91425" bIns="45700" anchor="t" anchorCtr="0">
            <a:spAutoFit/>
          </a:bodyPr>
          <a:lstStyle/>
          <a:p>
            <a:pPr marL="285750" indent="-285750">
              <a:buFont typeface="Arial" panose="020B0604020202020204" pitchFamily="34" charset="0"/>
              <a:buChar char="•"/>
            </a:pPr>
            <a:r>
              <a:rPr lang="en-US" sz="1800" b="1" dirty="0">
                <a:latin typeface="+mj-lt"/>
              </a:rPr>
              <a:t>Identification</a:t>
            </a:r>
            <a:r>
              <a:rPr lang="en-US" sz="1800" dirty="0">
                <a:latin typeface="+mj-lt"/>
              </a:rPr>
              <a:t>: </a:t>
            </a:r>
            <a:r>
              <a:rPr lang="en-US" sz="1800" dirty="0"/>
              <a:t>includes product identifier; manufacturer or distributor name, address, phone number; emergency phone number; recommended use; restrictions on use.</a:t>
            </a:r>
          </a:p>
          <a:p>
            <a:pPr marL="285750" indent="-285750">
              <a:buFont typeface="Arial" panose="020B0604020202020204" pitchFamily="34" charset="0"/>
              <a:buChar char="•"/>
            </a:pPr>
            <a:r>
              <a:rPr lang="en-US" sz="1800" b="1" i="0" u="none" strike="noStrike" cap="none" dirty="0">
                <a:solidFill>
                  <a:srgbClr val="000000"/>
                </a:solidFill>
                <a:latin typeface="+mj-lt"/>
                <a:ea typeface="Arial"/>
                <a:cs typeface="Arial"/>
                <a:sym typeface="Arial"/>
              </a:rPr>
              <a:t>Hazard</a:t>
            </a:r>
            <a:r>
              <a:rPr lang="en-US" sz="1800" b="1" dirty="0">
                <a:latin typeface="+mj-lt"/>
              </a:rPr>
              <a:t>(s) Identification: </a:t>
            </a:r>
            <a:r>
              <a:rPr lang="en-US" sz="1800" dirty="0"/>
              <a:t>includes all hazards regarding the chemical and required label elements.</a:t>
            </a:r>
          </a:p>
          <a:p>
            <a:pPr marL="285750" indent="-285750">
              <a:buFont typeface="Arial" panose="020B0604020202020204" pitchFamily="34" charset="0"/>
              <a:buChar char="•"/>
            </a:pPr>
            <a:r>
              <a:rPr lang="en-US" sz="1800" b="1" dirty="0"/>
              <a:t>Composition/Information on Ingredients:</a:t>
            </a:r>
            <a:r>
              <a:rPr lang="en-US" sz="1800" dirty="0"/>
              <a:t> includes information on chemical ingredients and trade secret claims.</a:t>
            </a:r>
          </a:p>
          <a:p>
            <a:pPr marL="285750" indent="-285750">
              <a:buFont typeface="Arial" panose="020B0604020202020204" pitchFamily="34" charset="0"/>
              <a:buChar char="•"/>
            </a:pPr>
            <a:r>
              <a:rPr lang="en-US" sz="1800" b="1" dirty="0"/>
              <a:t>First-Aid Measures: </a:t>
            </a:r>
            <a:r>
              <a:rPr lang="en-US" sz="1800" dirty="0"/>
              <a:t>includes important symptoms or effects (acute or delayed) and required treatment.</a:t>
            </a:r>
          </a:p>
          <a:p>
            <a:pPr marL="285750" indent="-285750">
              <a:buFont typeface="Arial" panose="020B0604020202020204" pitchFamily="34" charset="0"/>
              <a:buChar char="•"/>
            </a:pPr>
            <a:r>
              <a:rPr lang="en-US" sz="1800" b="1" dirty="0"/>
              <a:t>Fire-Fighting Measures: </a:t>
            </a:r>
            <a:r>
              <a:rPr lang="en-US" sz="1800" dirty="0"/>
              <a:t>lists suitable extinguishing techniques, equipment, and chemical hazards from fire.</a:t>
            </a:r>
          </a:p>
          <a:p>
            <a:pPr marL="285750" indent="-285750">
              <a:buFont typeface="Arial" panose="020B0604020202020204" pitchFamily="34" charset="0"/>
              <a:buChar char="•"/>
            </a:pPr>
            <a:r>
              <a:rPr lang="en-US" sz="1800" b="1" dirty="0"/>
              <a:t>Accidental Release Measures: </a:t>
            </a:r>
            <a:r>
              <a:rPr lang="en-US" sz="1800" dirty="0"/>
              <a:t>lists emergency procedures, protective equipment, and proper methods of containment and cleanup.</a:t>
            </a:r>
            <a:endParaRPr sz="3200" b="0" i="0" u="none" strike="noStrike" cap="none" dirty="0">
              <a:solidFill>
                <a:srgbClr val="000000"/>
              </a:solidFill>
              <a:latin typeface="+mj-lt"/>
              <a:ea typeface="Arial"/>
              <a:cs typeface="Arial"/>
              <a:sym typeface="Arial"/>
            </a:endParaRPr>
          </a:p>
        </p:txBody>
      </p:sp>
      <p:sp>
        <p:nvSpPr>
          <p:cNvPr id="9" name="Google Shape;102;p2">
            <a:extLst>
              <a:ext uri="{FF2B5EF4-FFF2-40B4-BE49-F238E27FC236}">
                <a16:creationId xmlns:a16="http://schemas.microsoft.com/office/drawing/2014/main" id="{2619AB4E-557B-4979-99FF-CDDB31FBBDD3}"/>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safety data sheets</a:t>
            </a:r>
            <a:endParaRPr sz="1400" b="0" i="0" u="none" strike="noStrike" cap="none" dirty="0">
              <a:solidFill>
                <a:srgbClr val="000000"/>
              </a:solidFill>
              <a:latin typeface="Arial"/>
              <a:ea typeface="Arial"/>
              <a:cs typeface="Arial"/>
              <a:sym typeface="Arial"/>
            </a:endParaRPr>
          </a:p>
        </p:txBody>
      </p:sp>
      <p:pic>
        <p:nvPicPr>
          <p:cNvPr id="3" name="Picture 2" descr="Module 5">
            <a:extLst>
              <a:ext uri="{FF2B5EF4-FFF2-40B4-BE49-F238E27FC236}">
                <a16:creationId xmlns:a16="http://schemas.microsoft.com/office/drawing/2014/main" id="{7AD926CF-824C-4353-9DDA-1DDB4D1CDE02}"/>
              </a:ext>
            </a:extLst>
          </p:cNvPr>
          <p:cNvPicPr>
            <a:picLocks noChangeAspect="1"/>
          </p:cNvPicPr>
          <p:nvPr/>
        </p:nvPicPr>
        <p:blipFill>
          <a:blip r:embed="rId3"/>
          <a:stretch>
            <a:fillRect/>
          </a:stretch>
        </p:blipFill>
        <p:spPr>
          <a:xfrm>
            <a:off x="5946369" y="5951052"/>
            <a:ext cx="6274351" cy="892257"/>
          </a:xfrm>
          <a:prstGeom prst="rect">
            <a:avLst/>
          </a:prstGeom>
        </p:spPr>
      </p:pic>
      <p:pic>
        <p:nvPicPr>
          <p:cNvPr id="4" name="Picture 3">
            <a:extLst>
              <a:ext uri="{FF2B5EF4-FFF2-40B4-BE49-F238E27FC236}">
                <a16:creationId xmlns:a16="http://schemas.microsoft.com/office/drawing/2014/main" id="{833338C8-7D11-4D28-A063-496DC55BA65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995" y="0"/>
            <a:ext cx="5486398" cy="5893356"/>
          </a:xfrm>
          <a:prstGeom prst="rect">
            <a:avLst/>
          </a:prstGeom>
        </p:spPr>
      </p:pic>
    </p:spTree>
    <p:extLst>
      <p:ext uri="{BB962C8B-B14F-4D97-AF65-F5344CB8AC3E}">
        <p14:creationId xmlns:p14="http://schemas.microsoft.com/office/powerpoint/2010/main" val="7730257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40C62B63-FAFF-1C32-DA47-F57E170989BE}"/>
              </a:ext>
            </a:extLst>
          </p:cNvPr>
          <p:cNvSpPr txBox="1">
            <a:spLocks noGrp="1"/>
          </p:cNvSpPr>
          <p:nvPr>
            <p:ph type="title" idx="4294967295"/>
          </p:nvPr>
        </p:nvSpPr>
        <p:spPr>
          <a:xfrm>
            <a:off x="5719155" y="146761"/>
            <a:ext cx="6274351" cy="118532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What Are The Parts of a Safety Data Sheet?</a:t>
            </a:r>
          </a:p>
        </p:txBody>
      </p:sp>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367418"/>
            <a:ext cx="6274351" cy="2862282"/>
          </a:xfrm>
          <a:prstGeom prst="rect">
            <a:avLst/>
          </a:prstGeom>
          <a:noFill/>
          <a:ln>
            <a:noFill/>
          </a:ln>
        </p:spPr>
        <p:txBody>
          <a:bodyPr spcFirstLastPara="1" wrap="square" lIns="91425" tIns="45700" rIns="91425" bIns="45700" anchor="t" anchorCtr="0">
            <a:spAutoFit/>
          </a:bodyPr>
          <a:lstStyle/>
          <a:p>
            <a:pPr marL="285750" indent="-285750">
              <a:buFont typeface="Arial" panose="020B0604020202020204" pitchFamily="34" charset="0"/>
              <a:buChar char="•"/>
            </a:pPr>
            <a:r>
              <a:rPr lang="en-US" sz="1800" b="1" dirty="0"/>
              <a:t>Handling and Storage: </a:t>
            </a:r>
            <a:r>
              <a:rPr lang="en-US" sz="1800" dirty="0"/>
              <a:t>lists precautions for safe handling and storage, including incompatibilities.</a:t>
            </a:r>
          </a:p>
          <a:p>
            <a:pPr marL="285750" indent="-285750">
              <a:buFont typeface="Arial" panose="020B0604020202020204" pitchFamily="34" charset="0"/>
              <a:buChar char="•"/>
            </a:pPr>
            <a:r>
              <a:rPr lang="en-US" sz="1800" b="1" dirty="0"/>
              <a:t>Exposure Controls/Personal Protection: </a:t>
            </a:r>
            <a:r>
              <a:rPr lang="en-US" sz="1800" dirty="0"/>
              <a:t>lists OSHA’s permissible exposure limits (PELs), the ACGIH’s threshold limit values (TLVs), appropriate engineering controls, and personal protective equipment (PPE).</a:t>
            </a:r>
          </a:p>
          <a:p>
            <a:pPr marL="285750" indent="-285750">
              <a:buFont typeface="Arial" panose="020B0604020202020204" pitchFamily="34" charset="0"/>
              <a:buChar char="•"/>
            </a:pPr>
            <a:r>
              <a:rPr lang="en-US" sz="1800" b="1" dirty="0"/>
              <a:t>Physical and Chemical Properties: </a:t>
            </a:r>
            <a:r>
              <a:rPr lang="en-US" sz="1800" dirty="0"/>
              <a:t>lists the chemical’s characteristics.</a:t>
            </a:r>
          </a:p>
          <a:p>
            <a:pPr marL="285750" indent="-285750">
              <a:buFont typeface="Arial" panose="020B0604020202020204" pitchFamily="34" charset="0"/>
              <a:buChar char="•"/>
            </a:pPr>
            <a:r>
              <a:rPr lang="en-US" sz="1800" b="1" dirty="0"/>
              <a:t>Stability and Reactivity: </a:t>
            </a:r>
            <a:r>
              <a:rPr lang="en-US" sz="1800" dirty="0"/>
              <a:t>lists chemical stability and possibility of hazardous reactions.</a:t>
            </a:r>
            <a:endParaRPr sz="1800" b="0" i="0" u="none" strike="noStrike" cap="none" dirty="0">
              <a:solidFill>
                <a:srgbClr val="000000"/>
              </a:solidFill>
              <a:latin typeface="+mj-lt"/>
              <a:ea typeface="Arial"/>
              <a:cs typeface="Arial"/>
              <a:sym typeface="Arial"/>
            </a:endParaRPr>
          </a:p>
        </p:txBody>
      </p:sp>
      <p:sp>
        <p:nvSpPr>
          <p:cNvPr id="9" name="Google Shape;102;p2">
            <a:extLst>
              <a:ext uri="{FF2B5EF4-FFF2-40B4-BE49-F238E27FC236}">
                <a16:creationId xmlns:a16="http://schemas.microsoft.com/office/drawing/2014/main" id="{2619AB4E-557B-4979-99FF-CDDB31FBBDD3}"/>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safety data sheets</a:t>
            </a:r>
            <a:endParaRPr sz="1400" b="0" i="0" u="none" strike="noStrike" cap="none" dirty="0">
              <a:solidFill>
                <a:srgbClr val="000000"/>
              </a:solidFill>
              <a:latin typeface="Arial"/>
              <a:ea typeface="Arial"/>
              <a:cs typeface="Arial"/>
              <a:sym typeface="Arial"/>
            </a:endParaRPr>
          </a:p>
        </p:txBody>
      </p:sp>
      <p:pic>
        <p:nvPicPr>
          <p:cNvPr id="3" name="Picture 2" descr="Module 5">
            <a:extLst>
              <a:ext uri="{FF2B5EF4-FFF2-40B4-BE49-F238E27FC236}">
                <a16:creationId xmlns:a16="http://schemas.microsoft.com/office/drawing/2014/main" id="{7AD926CF-824C-4353-9DDA-1DDB4D1CDE02}"/>
              </a:ext>
            </a:extLst>
          </p:cNvPr>
          <p:cNvPicPr>
            <a:picLocks noChangeAspect="1"/>
          </p:cNvPicPr>
          <p:nvPr/>
        </p:nvPicPr>
        <p:blipFill>
          <a:blip r:embed="rId3"/>
          <a:stretch>
            <a:fillRect/>
          </a:stretch>
        </p:blipFill>
        <p:spPr>
          <a:xfrm>
            <a:off x="5946369" y="5951052"/>
            <a:ext cx="6274351" cy="892257"/>
          </a:xfrm>
          <a:prstGeom prst="rect">
            <a:avLst/>
          </a:prstGeom>
        </p:spPr>
      </p:pic>
      <p:pic>
        <p:nvPicPr>
          <p:cNvPr id="4" name="Picture 3">
            <a:extLst>
              <a:ext uri="{FF2B5EF4-FFF2-40B4-BE49-F238E27FC236}">
                <a16:creationId xmlns:a16="http://schemas.microsoft.com/office/drawing/2014/main" id="{833338C8-7D11-4D28-A063-496DC55BA65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995" y="0"/>
            <a:ext cx="5486398" cy="5893356"/>
          </a:xfrm>
          <a:prstGeom prst="rect">
            <a:avLst/>
          </a:prstGeom>
        </p:spPr>
      </p:pic>
    </p:spTree>
    <p:extLst>
      <p:ext uri="{BB962C8B-B14F-4D97-AF65-F5344CB8AC3E}">
        <p14:creationId xmlns:p14="http://schemas.microsoft.com/office/powerpoint/2010/main" val="1996089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EDA1B50C-29E0-931B-B547-5CA0F662C1A3}"/>
              </a:ext>
            </a:extLst>
          </p:cNvPr>
          <p:cNvSpPr txBox="1">
            <a:spLocks noGrp="1"/>
          </p:cNvSpPr>
          <p:nvPr>
            <p:ph type="title" idx="4294967295"/>
          </p:nvPr>
        </p:nvSpPr>
        <p:spPr>
          <a:xfrm>
            <a:off x="5719155" y="146761"/>
            <a:ext cx="6274351" cy="6748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Health Hazards</a:t>
            </a:r>
          </a:p>
        </p:txBody>
      </p:sp>
      <p:sp>
        <p:nvSpPr>
          <p:cNvPr id="104" name="Google Shape;104;p2"/>
          <p:cNvSpPr txBox="1"/>
          <p:nvPr/>
        </p:nvSpPr>
        <p:spPr>
          <a:xfrm>
            <a:off x="5719156" y="827156"/>
            <a:ext cx="6274351" cy="5132134"/>
          </a:xfrm>
          <a:prstGeom prst="rect">
            <a:avLst/>
          </a:prstGeom>
          <a:noFill/>
          <a:ln>
            <a:noFill/>
          </a:ln>
        </p:spPr>
        <p:txBody>
          <a:bodyPr spcFirstLastPara="1" wrap="square" lIns="91425" tIns="45700" rIns="91425" bIns="45700" anchor="t" anchorCtr="0">
            <a:spAutoFit/>
          </a:bodyPr>
          <a:lstStyle/>
          <a:p>
            <a:pPr lvl="0">
              <a:buSzPts val="1600"/>
            </a:pPr>
            <a:r>
              <a:rPr lang="en-US" sz="1800" dirty="0"/>
              <a:t>Chemicals are health hazards when they are classified as posing one of these hazardous effects:</a:t>
            </a:r>
          </a:p>
          <a:p>
            <a:pPr marL="285750" lvl="0" indent="-285750">
              <a:buSzPts val="1600"/>
              <a:buFont typeface="Arial" panose="020B0604020202020204" pitchFamily="34" charset="0"/>
              <a:buChar char="•"/>
            </a:pPr>
            <a:r>
              <a:rPr lang="en-US" sz="1800" dirty="0"/>
              <a:t>Acute toxicity (any route of exposure)</a:t>
            </a:r>
          </a:p>
          <a:p>
            <a:pPr marL="285750" lvl="0" indent="-285750">
              <a:buSzPts val="1600"/>
              <a:buFont typeface="Arial" panose="020B0604020202020204" pitchFamily="34" charset="0"/>
              <a:buChar char="•"/>
            </a:pPr>
            <a:r>
              <a:rPr lang="en-US" sz="1800" dirty="0"/>
              <a:t>Aspiration toxicity</a:t>
            </a:r>
          </a:p>
          <a:p>
            <a:pPr marL="285750" lvl="0" indent="-285750">
              <a:buSzPts val="1600"/>
              <a:buFont typeface="Arial" panose="020B0604020202020204" pitchFamily="34" charset="0"/>
              <a:buChar char="•"/>
            </a:pPr>
            <a:r>
              <a:rPr lang="en-US" sz="1800" dirty="0"/>
              <a:t>Carcinogenicity</a:t>
            </a:r>
          </a:p>
          <a:p>
            <a:pPr marL="285750" lvl="0" indent="-285750">
              <a:buSzPts val="1600"/>
              <a:buFont typeface="Arial" panose="020B0604020202020204" pitchFamily="34" charset="0"/>
              <a:buChar char="•"/>
            </a:pPr>
            <a:r>
              <a:rPr lang="en-US" sz="1800" dirty="0"/>
              <a:t>Germ cell mutagenicity</a:t>
            </a:r>
          </a:p>
          <a:p>
            <a:pPr marL="285750" lvl="0" indent="-285750">
              <a:buSzPts val="1600"/>
              <a:buFont typeface="Arial" panose="020B0604020202020204" pitchFamily="34" charset="0"/>
              <a:buChar char="•"/>
            </a:pPr>
            <a:r>
              <a:rPr lang="en-US" sz="1800" dirty="0"/>
              <a:t>Reproductive toxicity</a:t>
            </a:r>
          </a:p>
          <a:p>
            <a:pPr marL="285750" lvl="0" indent="-285750">
              <a:buSzPts val="1600"/>
              <a:buFont typeface="Arial" panose="020B0604020202020204" pitchFamily="34" charset="0"/>
              <a:buChar char="•"/>
            </a:pPr>
            <a:r>
              <a:rPr lang="en-US" sz="1800" dirty="0"/>
              <a:t>Respiratory or skin sensitization</a:t>
            </a:r>
          </a:p>
          <a:p>
            <a:pPr marL="285750" lvl="0" indent="-285750">
              <a:buSzPts val="1600"/>
              <a:buFont typeface="Arial" panose="020B0604020202020204" pitchFamily="34" charset="0"/>
              <a:buChar char="•"/>
            </a:pPr>
            <a:r>
              <a:rPr lang="en-US" sz="1800" dirty="0"/>
              <a:t>Serious eye damage or eye irritation</a:t>
            </a:r>
          </a:p>
          <a:p>
            <a:pPr marL="285750" lvl="0" indent="-285750">
              <a:buSzPts val="1600"/>
              <a:buFont typeface="Arial" panose="020B0604020202020204" pitchFamily="34" charset="0"/>
              <a:buChar char="•"/>
            </a:pPr>
            <a:r>
              <a:rPr lang="en-US" sz="1800" dirty="0"/>
              <a:t>Skin corrosion and irritation specific target organ toxicity (single or repeated exposure)</a:t>
            </a:r>
          </a:p>
          <a:p>
            <a:pPr lvl="0">
              <a:buSzPts val="1600"/>
            </a:pPr>
            <a:endParaRPr lang="en-US" sz="1050" dirty="0"/>
          </a:p>
          <a:p>
            <a:pPr lvl="0">
              <a:buSzPts val="1600"/>
            </a:pPr>
            <a:r>
              <a:rPr lang="en-US" sz="1800" dirty="0"/>
              <a:t>Health effects can be acute (appearing immediately after an exposure or with symptoms of short duration) or chronic (appearing after long-term exposure or with persistent symptoms).</a:t>
            </a:r>
            <a:br>
              <a:rPr lang="en-US" sz="1800" dirty="0"/>
            </a:br>
            <a:br>
              <a:rPr lang="en-US" sz="1100" dirty="0"/>
            </a:br>
            <a:r>
              <a:rPr lang="en-US" sz="1800" dirty="0"/>
              <a:t>See Appendix A to 1910.1200 for more information about classification of health hazards.</a:t>
            </a:r>
            <a:endParaRPr sz="18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85400" y="5964835"/>
            <a:ext cx="603610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descr="Module 1">
            <a:extLst>
              <a:ext uri="{FF2B5EF4-FFF2-40B4-BE49-F238E27FC236}">
                <a16:creationId xmlns:a16="http://schemas.microsoft.com/office/drawing/2014/main" id="{22396784-5C25-4BCF-89AC-F376C885952B}"/>
              </a:ext>
            </a:extLst>
          </p:cNvPr>
          <p:cNvPicPr>
            <a:picLocks noChangeAspect="1"/>
          </p:cNvPicPr>
          <p:nvPr/>
        </p:nvPicPr>
        <p:blipFill>
          <a:blip r:embed="rId3"/>
          <a:stretch>
            <a:fillRect/>
          </a:stretch>
        </p:blipFill>
        <p:spPr>
          <a:xfrm>
            <a:off x="6142892" y="5999624"/>
            <a:ext cx="6036101" cy="858376"/>
          </a:xfrm>
          <a:prstGeom prst="rect">
            <a:avLst/>
          </a:prstGeom>
        </p:spPr>
      </p:pic>
      <p:pic>
        <p:nvPicPr>
          <p:cNvPr id="7" name="Picture 6">
            <a:extLst>
              <a:ext uri="{FF2B5EF4-FFF2-40B4-BE49-F238E27FC236}">
                <a16:creationId xmlns:a16="http://schemas.microsoft.com/office/drawing/2014/main" id="{B52DEA70-6D59-4C9C-9984-79900D2C178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753"/>
            <a:ext cx="5510177" cy="5918899"/>
          </a:xfrm>
          <a:prstGeom prst="rect">
            <a:avLst/>
          </a:prstGeom>
        </p:spPr>
      </p:pic>
    </p:spTree>
    <p:extLst>
      <p:ext uri="{BB962C8B-B14F-4D97-AF65-F5344CB8AC3E}">
        <p14:creationId xmlns:p14="http://schemas.microsoft.com/office/powerpoint/2010/main" val="39734356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18B66BD3-2A6E-94BE-00DB-46669FC6B674}"/>
              </a:ext>
            </a:extLst>
          </p:cNvPr>
          <p:cNvSpPr txBox="1">
            <a:spLocks noGrp="1"/>
          </p:cNvSpPr>
          <p:nvPr>
            <p:ph type="title" idx="4294967295"/>
          </p:nvPr>
        </p:nvSpPr>
        <p:spPr>
          <a:xfrm>
            <a:off x="5719155" y="146761"/>
            <a:ext cx="6274351" cy="118532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What Are The Parts of a Safety Data Sheet?</a:t>
            </a:r>
          </a:p>
        </p:txBody>
      </p:sp>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367417"/>
            <a:ext cx="6274351" cy="2862282"/>
          </a:xfrm>
          <a:prstGeom prst="rect">
            <a:avLst/>
          </a:prstGeom>
          <a:noFill/>
          <a:ln>
            <a:noFill/>
          </a:ln>
        </p:spPr>
        <p:txBody>
          <a:bodyPr spcFirstLastPara="1" wrap="square" lIns="91425" tIns="45700" rIns="91425" bIns="45700" anchor="t" anchorCtr="0">
            <a:spAutoFit/>
          </a:bodyPr>
          <a:lstStyle/>
          <a:p>
            <a:r>
              <a:rPr lang="en-US" sz="1800" dirty="0"/>
              <a:t>OSHA will not enforce sections Ecological Information, Disposal Considerations, Transport Information, and Regulatory Information, because this information is regulated by other agencies.</a:t>
            </a:r>
          </a:p>
          <a:p>
            <a:endParaRPr lang="en-US" sz="1800" dirty="0"/>
          </a:p>
          <a:p>
            <a:pPr marL="285750" indent="-285750">
              <a:buFont typeface="Arial" panose="020B0604020202020204" pitchFamily="34" charset="0"/>
              <a:buChar char="•"/>
            </a:pPr>
            <a:r>
              <a:rPr lang="en-US" sz="1800" b="1" dirty="0"/>
              <a:t>Toxicological</a:t>
            </a:r>
            <a:r>
              <a:rPr lang="en-US" sz="1800" dirty="0"/>
              <a:t> </a:t>
            </a:r>
            <a:r>
              <a:rPr lang="en-US" sz="1800" b="1" dirty="0"/>
              <a:t>Information:</a:t>
            </a:r>
            <a:r>
              <a:rPr lang="en-US" sz="1800" dirty="0"/>
              <a:t> includes routes of exposure, related symptoms, acute and chronic effects, and numerical measures of toxicity.</a:t>
            </a:r>
          </a:p>
          <a:p>
            <a:pPr marL="285750" indent="-285750">
              <a:buFont typeface="Arial" panose="020B0604020202020204" pitchFamily="34" charset="0"/>
              <a:buChar char="•"/>
            </a:pPr>
            <a:r>
              <a:rPr lang="en-US" sz="1800" b="1" dirty="0"/>
              <a:t>Other Information:</a:t>
            </a:r>
            <a:r>
              <a:rPr lang="en-US" sz="1800" dirty="0"/>
              <a:t> includes preparation and revision dates of the SDS.</a:t>
            </a:r>
          </a:p>
        </p:txBody>
      </p:sp>
      <p:sp>
        <p:nvSpPr>
          <p:cNvPr id="9" name="Google Shape;102;p2">
            <a:extLst>
              <a:ext uri="{FF2B5EF4-FFF2-40B4-BE49-F238E27FC236}">
                <a16:creationId xmlns:a16="http://schemas.microsoft.com/office/drawing/2014/main" id="{2619AB4E-557B-4979-99FF-CDDB31FBBDD3}"/>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safety data sheets</a:t>
            </a:r>
            <a:endParaRPr sz="1400" b="0" i="0" u="none" strike="noStrike" cap="none" dirty="0">
              <a:solidFill>
                <a:srgbClr val="000000"/>
              </a:solidFill>
              <a:latin typeface="Arial"/>
              <a:ea typeface="Arial"/>
              <a:cs typeface="Arial"/>
              <a:sym typeface="Arial"/>
            </a:endParaRPr>
          </a:p>
        </p:txBody>
      </p:sp>
      <p:pic>
        <p:nvPicPr>
          <p:cNvPr id="3" name="Picture 2" descr="Module 5">
            <a:extLst>
              <a:ext uri="{FF2B5EF4-FFF2-40B4-BE49-F238E27FC236}">
                <a16:creationId xmlns:a16="http://schemas.microsoft.com/office/drawing/2014/main" id="{7AD926CF-824C-4353-9DDA-1DDB4D1CDE02}"/>
              </a:ext>
            </a:extLst>
          </p:cNvPr>
          <p:cNvPicPr>
            <a:picLocks noChangeAspect="1"/>
          </p:cNvPicPr>
          <p:nvPr/>
        </p:nvPicPr>
        <p:blipFill>
          <a:blip r:embed="rId3"/>
          <a:stretch>
            <a:fillRect/>
          </a:stretch>
        </p:blipFill>
        <p:spPr>
          <a:xfrm>
            <a:off x="5946369" y="5951052"/>
            <a:ext cx="6274351" cy="892257"/>
          </a:xfrm>
          <a:prstGeom prst="rect">
            <a:avLst/>
          </a:prstGeom>
        </p:spPr>
      </p:pic>
      <p:pic>
        <p:nvPicPr>
          <p:cNvPr id="4" name="Picture 3">
            <a:extLst>
              <a:ext uri="{FF2B5EF4-FFF2-40B4-BE49-F238E27FC236}">
                <a16:creationId xmlns:a16="http://schemas.microsoft.com/office/drawing/2014/main" id="{833338C8-7D11-4D28-A063-496DC55BA65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995" y="0"/>
            <a:ext cx="5486398" cy="5893356"/>
          </a:xfrm>
          <a:prstGeom prst="rect">
            <a:avLst/>
          </a:prstGeom>
        </p:spPr>
      </p:pic>
    </p:spTree>
    <p:extLst>
      <p:ext uri="{BB962C8B-B14F-4D97-AF65-F5344CB8AC3E}">
        <p14:creationId xmlns:p14="http://schemas.microsoft.com/office/powerpoint/2010/main" val="28413752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4174AB46-CDDE-CAD6-7420-A407ACC778E9}"/>
              </a:ext>
            </a:extLst>
          </p:cNvPr>
          <p:cNvSpPr txBox="1">
            <a:spLocks noGrp="1"/>
          </p:cNvSpPr>
          <p:nvPr>
            <p:ph type="title" idx="4294967295"/>
          </p:nvPr>
        </p:nvSpPr>
        <p:spPr>
          <a:xfrm>
            <a:off x="5719155" y="146760"/>
            <a:ext cx="6495115" cy="150141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Do I Have to Keep Safety Data Sheets if I no Longer Use the Chemical?</a:t>
            </a:r>
          </a:p>
        </p:txBody>
      </p:sp>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593198"/>
            <a:ext cx="6274351" cy="4354998"/>
          </a:xfrm>
          <a:prstGeom prst="rect">
            <a:avLst/>
          </a:prstGeom>
          <a:noFill/>
          <a:ln>
            <a:noFill/>
          </a:ln>
        </p:spPr>
        <p:txBody>
          <a:bodyPr spcFirstLastPara="1" wrap="square" lIns="91425" tIns="45700" rIns="91425" bIns="45700" anchor="t" anchorCtr="0">
            <a:spAutoFit/>
          </a:bodyPr>
          <a:lstStyle/>
          <a:p>
            <a:r>
              <a:rPr lang="en-US" sz="1800" dirty="0">
                <a:latin typeface="+mn-lt"/>
              </a:rPr>
              <a:t>The Hazard Communication Rule only requires you to keep safety data sheets for the chemicals that are present in your facility. </a:t>
            </a:r>
          </a:p>
          <a:p>
            <a:endParaRPr lang="en-US" sz="1100" dirty="0">
              <a:latin typeface="+mn-lt"/>
            </a:endParaRPr>
          </a:p>
          <a:p>
            <a:r>
              <a:rPr lang="en-US" sz="1800" dirty="0">
                <a:latin typeface="+mn-lt"/>
              </a:rPr>
              <a:t>However, rule 1910.1020  requires employers to keep a record of employee exposures to hazardous chemicals for at least 30 years. </a:t>
            </a:r>
          </a:p>
          <a:p>
            <a:endParaRPr lang="en-US" sz="1100" dirty="0">
              <a:latin typeface="+mn-lt"/>
            </a:endParaRPr>
          </a:p>
          <a:p>
            <a:r>
              <a:rPr lang="en-US" sz="1800" dirty="0">
                <a:latin typeface="+mn-lt"/>
              </a:rPr>
              <a:t>You can either keep the safety data sheets for these hazardous products that you no longer use; or you can keep another record that includes the chemical’s identity and where and when it was used in your workplace. </a:t>
            </a:r>
          </a:p>
          <a:p>
            <a:endParaRPr lang="en-US" sz="1100" dirty="0">
              <a:latin typeface="+mn-lt"/>
            </a:endParaRPr>
          </a:p>
          <a:p>
            <a:r>
              <a:rPr lang="en-US" sz="1800" dirty="0">
                <a:latin typeface="+mn-lt"/>
              </a:rPr>
              <a:t>For more information about these record-keeping requirements, see: </a:t>
            </a:r>
            <a:r>
              <a:rPr lang="en-US" sz="1800" dirty="0">
                <a:latin typeface="+mn-lt"/>
                <a:hlinkClick r:id="rId3"/>
              </a:rPr>
              <a:t>Division 2/Z, 1910.1020, Access to employee exposure and medical records</a:t>
            </a:r>
            <a:endParaRPr b="0" i="0" u="none" strike="noStrike" cap="none" baseline="30000" dirty="0">
              <a:solidFill>
                <a:srgbClr val="000000"/>
              </a:solidFill>
              <a:latin typeface="+mn-lt"/>
              <a:ea typeface="Arial"/>
              <a:cs typeface="Arial"/>
              <a:sym typeface="Arial"/>
            </a:endParaRPr>
          </a:p>
        </p:txBody>
      </p:sp>
      <p:sp>
        <p:nvSpPr>
          <p:cNvPr id="9" name="Google Shape;102;p2">
            <a:extLst>
              <a:ext uri="{FF2B5EF4-FFF2-40B4-BE49-F238E27FC236}">
                <a16:creationId xmlns:a16="http://schemas.microsoft.com/office/drawing/2014/main" id="{2619AB4E-557B-4979-99FF-CDDB31FBBDD3}"/>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dirty="0">
                <a:solidFill>
                  <a:schemeClr val="lt1"/>
                </a:solidFill>
                <a:latin typeface="Verdana"/>
                <a:ea typeface="Verdana"/>
                <a:cs typeface="Verdana"/>
                <a:sym typeface="Verdana"/>
              </a:rPr>
              <a:t>safety data sheets</a:t>
            </a:r>
            <a:endParaRPr sz="1400" b="0" i="0" u="none" strike="noStrike" cap="none" dirty="0">
              <a:solidFill>
                <a:srgbClr val="000000"/>
              </a:solidFill>
              <a:latin typeface="Arial"/>
              <a:ea typeface="Arial"/>
              <a:cs typeface="Arial"/>
              <a:sym typeface="Arial"/>
            </a:endParaRPr>
          </a:p>
        </p:txBody>
      </p:sp>
      <p:pic>
        <p:nvPicPr>
          <p:cNvPr id="3" name="Picture 2" descr="Module 5">
            <a:extLst>
              <a:ext uri="{FF2B5EF4-FFF2-40B4-BE49-F238E27FC236}">
                <a16:creationId xmlns:a16="http://schemas.microsoft.com/office/drawing/2014/main" id="{7AD926CF-824C-4353-9DDA-1DDB4D1CDE02}"/>
              </a:ext>
            </a:extLst>
          </p:cNvPr>
          <p:cNvPicPr>
            <a:picLocks noChangeAspect="1"/>
          </p:cNvPicPr>
          <p:nvPr/>
        </p:nvPicPr>
        <p:blipFill>
          <a:blip r:embed="rId4"/>
          <a:stretch>
            <a:fillRect/>
          </a:stretch>
        </p:blipFill>
        <p:spPr>
          <a:xfrm>
            <a:off x="5946369" y="5951052"/>
            <a:ext cx="6274351" cy="892257"/>
          </a:xfrm>
          <a:prstGeom prst="rect">
            <a:avLst/>
          </a:prstGeom>
        </p:spPr>
      </p:pic>
      <p:pic>
        <p:nvPicPr>
          <p:cNvPr id="5" name="Picture 4">
            <a:extLst>
              <a:ext uri="{FF2B5EF4-FFF2-40B4-BE49-F238E27FC236}">
                <a16:creationId xmlns:a16="http://schemas.microsoft.com/office/drawing/2014/main" id="{168DCD72-2A89-44DE-92D9-864E74F5C5C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995" y="0"/>
            <a:ext cx="5486398" cy="5893356"/>
          </a:xfrm>
          <a:prstGeom prst="rect">
            <a:avLst/>
          </a:prstGeom>
        </p:spPr>
      </p:pic>
    </p:spTree>
    <p:extLst>
      <p:ext uri="{BB962C8B-B14F-4D97-AF65-F5344CB8AC3E}">
        <p14:creationId xmlns:p14="http://schemas.microsoft.com/office/powerpoint/2010/main" val="30669289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 name="Google Shape;93;p1">
            <a:extLst>
              <a:ext uri="{FF2B5EF4-FFF2-40B4-BE49-F238E27FC236}">
                <a16:creationId xmlns:a16="http://schemas.microsoft.com/office/drawing/2014/main" id="{E329BB8F-8B81-4CA4-8622-6E83E03EBB06}"/>
              </a:ext>
            </a:extLst>
          </p:cNvPr>
          <p:cNvSpPr txBox="1">
            <a:spLocks noGrp="1"/>
          </p:cNvSpPr>
          <p:nvPr>
            <p:ph type="title" idx="4294967295"/>
          </p:nvPr>
        </p:nvSpPr>
        <p:spPr>
          <a:xfrm>
            <a:off x="-1" y="2799876"/>
            <a:ext cx="12192001" cy="70788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chemeClr val="lt1"/>
                </a:solidFill>
                <a:effectLst/>
                <a:uLnTx/>
                <a:uFillTx/>
                <a:latin typeface="Verdana"/>
                <a:ea typeface="Verdana"/>
                <a:cs typeface="Verdana"/>
                <a:sym typeface="Verdana"/>
              </a:rPr>
              <a:t>HAZARD COMMUNICATION</a:t>
            </a:r>
          </a:p>
        </p:txBody>
      </p:sp>
      <p:sp>
        <p:nvSpPr>
          <p:cNvPr id="94" name="Google Shape;94;p1"/>
          <p:cNvSpPr txBox="1"/>
          <p:nvPr/>
        </p:nvSpPr>
        <p:spPr>
          <a:xfrm>
            <a:off x="-22209" y="3569317"/>
            <a:ext cx="12214209"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chemeClr val="lt1"/>
                </a:solidFill>
                <a:latin typeface="Verdana"/>
                <a:ea typeface="Verdana"/>
                <a:cs typeface="Verdana"/>
                <a:sym typeface="Verdana"/>
              </a:rPr>
              <a:t>Module 6: </a:t>
            </a:r>
            <a:r>
              <a:rPr lang="en-US" sz="4400" b="1" i="1" u="none" strike="noStrike" cap="none" dirty="0">
                <a:solidFill>
                  <a:schemeClr val="lt1"/>
                </a:solidFill>
                <a:latin typeface="Verdana"/>
                <a:ea typeface="Verdana"/>
                <a:cs typeface="Verdana"/>
                <a:sym typeface="Verdana"/>
              </a:rPr>
              <a:t>Training</a:t>
            </a:r>
            <a:endParaRPr sz="1400" b="0" i="0" u="none" strike="noStrike" cap="none" dirty="0">
              <a:solidFill>
                <a:srgbClr val="000000"/>
              </a:solidFill>
              <a:latin typeface="Arial"/>
              <a:ea typeface="Arial"/>
              <a:cs typeface="Arial"/>
              <a:sym typeface="Arial"/>
            </a:endParaRPr>
          </a:p>
        </p:txBody>
      </p:sp>
      <p:pic>
        <p:nvPicPr>
          <p:cNvPr id="7" name="Picture 6" descr="DCBS logo">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36781557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D775E168-0B30-DDBD-BE5A-AFCD77D8D3AA}"/>
              </a:ext>
            </a:extLst>
          </p:cNvPr>
          <p:cNvSpPr txBox="1">
            <a:spLocks noGrp="1"/>
          </p:cNvSpPr>
          <p:nvPr>
            <p:ph type="title" idx="4294967295"/>
          </p:nvPr>
        </p:nvSpPr>
        <p:spPr>
          <a:xfrm>
            <a:off x="5719155" y="146761"/>
            <a:ext cx="6274351" cy="79168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Welcome to Module 6</a:t>
            </a:r>
          </a:p>
        </p:txBody>
      </p:sp>
      <p:sp>
        <p:nvSpPr>
          <p:cNvPr id="104" name="Google Shape;104;p2"/>
          <p:cNvSpPr txBox="1"/>
          <p:nvPr/>
        </p:nvSpPr>
        <p:spPr>
          <a:xfrm>
            <a:off x="5719156" y="1017465"/>
            <a:ext cx="6274351" cy="2585283"/>
          </a:xfrm>
          <a:prstGeom prst="rect">
            <a:avLst/>
          </a:prstGeom>
          <a:noFill/>
          <a:ln>
            <a:noFill/>
          </a:ln>
        </p:spPr>
        <p:txBody>
          <a:bodyPr spcFirstLastPara="1" wrap="square" lIns="91425" tIns="45700" rIns="91425" bIns="45700" anchor="t" anchorCtr="0">
            <a:spAutoFit/>
          </a:bodyPr>
          <a:lstStyle/>
          <a:p>
            <a:r>
              <a:rPr lang="en-US" sz="1800" dirty="0">
                <a:latin typeface="+mj-lt"/>
              </a:rPr>
              <a:t>During this module, you’ll learn about:</a:t>
            </a:r>
          </a:p>
          <a:p>
            <a:endParaRPr lang="en-US" sz="1800" dirty="0">
              <a:latin typeface="+mj-lt"/>
            </a:endParaRPr>
          </a:p>
          <a:p>
            <a:pPr marL="285750" indent="-285750">
              <a:buFont typeface="Arial" panose="020B0604020202020204" pitchFamily="34" charset="0"/>
              <a:buChar char="•"/>
            </a:pPr>
            <a:r>
              <a:rPr lang="en-US" sz="1800" dirty="0">
                <a:latin typeface="+mj-lt"/>
              </a:rPr>
              <a:t>The requirements for training employees about chemical hazards.</a:t>
            </a:r>
          </a:p>
          <a:p>
            <a:pPr marL="285750" indent="-285750">
              <a:buFont typeface="Arial" panose="020B0604020202020204" pitchFamily="34" charset="0"/>
              <a:buChar char="•"/>
            </a:pPr>
            <a:r>
              <a:rPr lang="en-US" sz="1800" dirty="0">
                <a:latin typeface="+mj-lt"/>
              </a:rPr>
              <a:t>The topics the training must cover.</a:t>
            </a:r>
          </a:p>
          <a:p>
            <a:pPr marL="285750" indent="-285750">
              <a:buFont typeface="Arial" panose="020B0604020202020204" pitchFamily="34" charset="0"/>
              <a:buChar char="•"/>
            </a:pPr>
            <a:r>
              <a:rPr lang="en-US" sz="1800" dirty="0">
                <a:latin typeface="+mj-lt"/>
              </a:rPr>
              <a:t>Who can deliver the training.</a:t>
            </a:r>
          </a:p>
          <a:p>
            <a:endParaRPr lang="en-US" sz="1800" dirty="0">
              <a:latin typeface="+mj-lt"/>
            </a:endParaRPr>
          </a:p>
          <a:p>
            <a:r>
              <a:rPr lang="en-US" sz="1800" dirty="0">
                <a:latin typeface="+mj-lt"/>
              </a:rPr>
              <a:t>This module should take about 10 minutes for you to complete.</a:t>
            </a:r>
            <a:endParaRPr sz="1400" b="0" i="0" u="none" strike="noStrike" cap="none" dirty="0">
              <a:solidFill>
                <a:srgbClr val="000000"/>
              </a:solidFill>
              <a:latin typeface="+mj-lt"/>
              <a:ea typeface="Arial"/>
              <a:cs typeface="Arial"/>
              <a:sym typeface="Arial"/>
            </a:endParaRPr>
          </a:p>
        </p:txBody>
      </p:sp>
      <p:sp>
        <p:nvSpPr>
          <p:cNvPr id="7" name="Google Shape;102;p2">
            <a:extLst>
              <a:ext uri="{FF2B5EF4-FFF2-40B4-BE49-F238E27FC236}">
                <a16:creationId xmlns:a16="http://schemas.microsoft.com/office/drawing/2014/main" id="{EFE24D71-495A-40EE-98F3-3A1209BF83B1}"/>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training</a:t>
            </a:r>
            <a:endParaRPr sz="1400" b="0" i="0" u="none" strike="noStrike" cap="none" dirty="0">
              <a:solidFill>
                <a:srgbClr val="000000"/>
              </a:solidFill>
              <a:latin typeface="Arial"/>
              <a:ea typeface="Arial"/>
              <a:cs typeface="Arial"/>
              <a:sym typeface="Arial"/>
            </a:endParaRPr>
          </a:p>
        </p:txBody>
      </p:sp>
      <p:pic>
        <p:nvPicPr>
          <p:cNvPr id="3" name="Picture 2" descr="Module 6">
            <a:extLst>
              <a:ext uri="{FF2B5EF4-FFF2-40B4-BE49-F238E27FC236}">
                <a16:creationId xmlns:a16="http://schemas.microsoft.com/office/drawing/2014/main" id="{B7DB424A-1CE5-4FCB-B99C-2E1F0286A0E5}"/>
              </a:ext>
            </a:extLst>
          </p:cNvPr>
          <p:cNvPicPr>
            <a:picLocks noChangeAspect="1"/>
          </p:cNvPicPr>
          <p:nvPr/>
        </p:nvPicPr>
        <p:blipFill>
          <a:blip r:embed="rId3"/>
          <a:stretch>
            <a:fillRect/>
          </a:stretch>
        </p:blipFill>
        <p:spPr>
          <a:xfrm>
            <a:off x="5917649" y="5893356"/>
            <a:ext cx="6274351" cy="892257"/>
          </a:xfrm>
          <a:prstGeom prst="rect">
            <a:avLst/>
          </a:prstGeom>
        </p:spPr>
      </p:pic>
      <p:pic>
        <p:nvPicPr>
          <p:cNvPr id="11" name="Picture 10">
            <a:extLst>
              <a:ext uri="{FF2B5EF4-FFF2-40B4-BE49-F238E27FC236}">
                <a16:creationId xmlns:a16="http://schemas.microsoft.com/office/drawing/2014/main" id="{8479048A-5743-4DF4-B0F5-EAA824444E3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39" y="4197"/>
            <a:ext cx="5482491" cy="5889159"/>
          </a:xfrm>
          <a:prstGeom prst="rect">
            <a:avLst/>
          </a:prstGeom>
        </p:spPr>
      </p:pic>
    </p:spTree>
    <p:extLst>
      <p:ext uri="{BB962C8B-B14F-4D97-AF65-F5344CB8AC3E}">
        <p14:creationId xmlns:p14="http://schemas.microsoft.com/office/powerpoint/2010/main" val="24785365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1B8B95E-B809-9ECA-91A5-72AB85705278}"/>
              </a:ext>
            </a:extLst>
          </p:cNvPr>
          <p:cNvSpPr txBox="1">
            <a:spLocks noGrp="1"/>
          </p:cNvSpPr>
          <p:nvPr>
            <p:ph type="title" idx="4294967295"/>
          </p:nvPr>
        </p:nvSpPr>
        <p:spPr>
          <a:xfrm>
            <a:off x="5719155" y="146761"/>
            <a:ext cx="6274351" cy="79168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When is Training Required?</a:t>
            </a:r>
          </a:p>
        </p:txBody>
      </p:sp>
      <p:sp>
        <p:nvSpPr>
          <p:cNvPr id="104" name="Google Shape;104;p2"/>
          <p:cNvSpPr txBox="1"/>
          <p:nvPr/>
        </p:nvSpPr>
        <p:spPr>
          <a:xfrm>
            <a:off x="5719156" y="1006172"/>
            <a:ext cx="6274351" cy="3416279"/>
          </a:xfrm>
          <a:prstGeom prst="rect">
            <a:avLst/>
          </a:prstGeom>
          <a:noFill/>
          <a:ln>
            <a:noFill/>
          </a:ln>
        </p:spPr>
        <p:txBody>
          <a:bodyPr spcFirstLastPara="1" wrap="square" lIns="91425" tIns="45700" rIns="91425" bIns="45700" anchor="t" anchorCtr="0">
            <a:spAutoFit/>
          </a:bodyPr>
          <a:lstStyle/>
          <a:p>
            <a:r>
              <a:rPr lang="en-US" sz="1800" dirty="0">
                <a:latin typeface="+mj-lt"/>
              </a:rPr>
              <a:t>The Hazardous Communication rule requires that, if you have employees who may be exposed to hazardous chemicals, you must:</a:t>
            </a:r>
          </a:p>
          <a:p>
            <a:endParaRPr lang="en-US" sz="1800" dirty="0">
              <a:latin typeface="+mj-lt"/>
            </a:endParaRPr>
          </a:p>
          <a:p>
            <a:pPr marL="285750" indent="-285750">
              <a:buFont typeface="Arial" panose="020B0604020202020204" pitchFamily="34" charset="0"/>
              <a:buChar char="•"/>
            </a:pPr>
            <a:r>
              <a:rPr lang="en-US" sz="1800" dirty="0">
                <a:latin typeface="+mj-lt"/>
              </a:rPr>
              <a:t>inform them</a:t>
            </a:r>
          </a:p>
          <a:p>
            <a:endParaRPr lang="en-US" sz="1800" dirty="0">
              <a:latin typeface="+mj-lt"/>
            </a:endParaRPr>
          </a:p>
          <a:p>
            <a:r>
              <a:rPr lang="en-US" sz="1800" dirty="0">
                <a:latin typeface="+mj-lt"/>
              </a:rPr>
              <a:t>         and </a:t>
            </a:r>
          </a:p>
          <a:p>
            <a:endParaRPr lang="en-US" sz="1800" dirty="0">
              <a:latin typeface="+mj-lt"/>
            </a:endParaRPr>
          </a:p>
          <a:p>
            <a:pPr marL="285750" indent="-285750">
              <a:buFont typeface="Arial" panose="020B0604020202020204" pitchFamily="34" charset="0"/>
              <a:buChar char="•"/>
            </a:pPr>
            <a:r>
              <a:rPr lang="en-US" sz="1800" dirty="0">
                <a:latin typeface="+mj-lt"/>
              </a:rPr>
              <a:t>train them</a:t>
            </a:r>
          </a:p>
          <a:p>
            <a:endParaRPr lang="en-US" sz="1800" dirty="0">
              <a:latin typeface="+mj-lt"/>
            </a:endParaRPr>
          </a:p>
          <a:p>
            <a:r>
              <a:rPr lang="en-US" sz="1800" dirty="0">
                <a:latin typeface="+mj-lt"/>
              </a:rPr>
              <a:t>before they start their jobs or are exposed to new hazardous chemicals..</a:t>
            </a:r>
            <a:endParaRPr sz="1400" b="0" i="0" u="none" strike="noStrike" cap="none" dirty="0">
              <a:solidFill>
                <a:srgbClr val="000000"/>
              </a:solidFill>
              <a:latin typeface="+mj-lt"/>
              <a:ea typeface="Arial"/>
              <a:cs typeface="Arial"/>
              <a:sym typeface="Arial"/>
            </a:endParaRPr>
          </a:p>
        </p:txBody>
      </p:sp>
      <p:sp>
        <p:nvSpPr>
          <p:cNvPr id="7" name="Google Shape;102;p2">
            <a:extLst>
              <a:ext uri="{FF2B5EF4-FFF2-40B4-BE49-F238E27FC236}">
                <a16:creationId xmlns:a16="http://schemas.microsoft.com/office/drawing/2014/main" id="{EFE24D71-495A-40EE-98F3-3A1209BF83B1}"/>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training</a:t>
            </a:r>
            <a:endParaRPr sz="1400" b="0" i="0" u="none" strike="noStrike" cap="none" dirty="0">
              <a:solidFill>
                <a:srgbClr val="000000"/>
              </a:solidFill>
              <a:latin typeface="Arial"/>
              <a:ea typeface="Arial"/>
              <a:cs typeface="Arial"/>
              <a:sym typeface="Arial"/>
            </a:endParaRPr>
          </a:p>
        </p:txBody>
      </p:sp>
      <p:pic>
        <p:nvPicPr>
          <p:cNvPr id="3" name="Picture 2" descr="Module 6">
            <a:extLst>
              <a:ext uri="{FF2B5EF4-FFF2-40B4-BE49-F238E27FC236}">
                <a16:creationId xmlns:a16="http://schemas.microsoft.com/office/drawing/2014/main" id="{B7DB424A-1CE5-4FCB-B99C-2E1F0286A0E5}"/>
              </a:ext>
            </a:extLst>
          </p:cNvPr>
          <p:cNvPicPr>
            <a:picLocks noChangeAspect="1"/>
          </p:cNvPicPr>
          <p:nvPr/>
        </p:nvPicPr>
        <p:blipFill>
          <a:blip r:embed="rId3"/>
          <a:stretch>
            <a:fillRect/>
          </a:stretch>
        </p:blipFill>
        <p:spPr>
          <a:xfrm>
            <a:off x="5921101" y="5943835"/>
            <a:ext cx="6274351" cy="892257"/>
          </a:xfrm>
          <a:prstGeom prst="rect">
            <a:avLst/>
          </a:prstGeom>
        </p:spPr>
      </p:pic>
      <p:pic>
        <p:nvPicPr>
          <p:cNvPr id="4" name="Picture 3">
            <a:extLst>
              <a:ext uri="{FF2B5EF4-FFF2-40B4-BE49-F238E27FC236}">
                <a16:creationId xmlns:a16="http://schemas.microsoft.com/office/drawing/2014/main" id="{F4C7EAF9-67F0-4FA1-9702-74362178B4C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5" y="0"/>
            <a:ext cx="5486398" cy="5893356"/>
          </a:xfrm>
          <a:prstGeom prst="rect">
            <a:avLst/>
          </a:prstGeom>
        </p:spPr>
      </p:pic>
    </p:spTree>
    <p:extLst>
      <p:ext uri="{BB962C8B-B14F-4D97-AF65-F5344CB8AC3E}">
        <p14:creationId xmlns:p14="http://schemas.microsoft.com/office/powerpoint/2010/main" val="37716397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70C9B363-1F2B-3EBB-BC85-20A393E3F5A4}"/>
              </a:ext>
            </a:extLst>
          </p:cNvPr>
          <p:cNvSpPr txBox="1">
            <a:spLocks noGrp="1"/>
          </p:cNvSpPr>
          <p:nvPr>
            <p:ph type="title" idx="4294967295"/>
          </p:nvPr>
        </p:nvSpPr>
        <p:spPr>
          <a:xfrm>
            <a:off x="5719155" y="146760"/>
            <a:ext cx="6274351" cy="109501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What Must Employees be Informed of?</a:t>
            </a:r>
          </a:p>
        </p:txBody>
      </p:sp>
      <p:sp>
        <p:nvSpPr>
          <p:cNvPr id="104" name="Google Shape;104;p2"/>
          <p:cNvSpPr txBox="1"/>
          <p:nvPr/>
        </p:nvSpPr>
        <p:spPr>
          <a:xfrm>
            <a:off x="5719156" y="1141644"/>
            <a:ext cx="6274351" cy="3970277"/>
          </a:xfrm>
          <a:prstGeom prst="rect">
            <a:avLst/>
          </a:prstGeom>
          <a:noFill/>
          <a:ln>
            <a:noFill/>
          </a:ln>
        </p:spPr>
        <p:txBody>
          <a:bodyPr spcFirstLastPara="1" wrap="square" lIns="91425" tIns="45700" rIns="91425" bIns="45700" anchor="t" anchorCtr="0">
            <a:spAutoFit/>
          </a:bodyPr>
          <a:lstStyle/>
          <a:p>
            <a:pPr lvl="0">
              <a:buSzPts val="1600"/>
            </a:pPr>
            <a:r>
              <a:rPr lang="en-US" sz="1800" dirty="0">
                <a:solidFill>
                  <a:schemeClr val="dk1"/>
                </a:solidFill>
                <a:latin typeface="+mj-lt"/>
                <a:ea typeface="Calibri"/>
                <a:cs typeface="Calibri"/>
                <a:sym typeface="Calibri"/>
              </a:rPr>
              <a:t>There are 3 things employees need to be informed about:</a:t>
            </a:r>
          </a:p>
          <a:p>
            <a:pPr lvl="0">
              <a:buSzPts val="1600"/>
            </a:pPr>
            <a:endParaRPr lang="en-US" sz="1800" dirty="0">
              <a:solidFill>
                <a:schemeClr val="dk1"/>
              </a:solidFill>
              <a:latin typeface="+mj-lt"/>
              <a:ea typeface="Calibri"/>
              <a:cs typeface="Calibri"/>
              <a:sym typeface="Calibri"/>
            </a:endParaRPr>
          </a:p>
          <a:p>
            <a:pPr marL="285750" lvl="0" indent="-285750">
              <a:buSzPts val="1600"/>
              <a:buFont typeface="Arial" panose="020B0604020202020204" pitchFamily="34" charset="0"/>
              <a:buChar char="•"/>
            </a:pPr>
            <a:r>
              <a:rPr lang="en-US" sz="1800" dirty="0">
                <a:solidFill>
                  <a:schemeClr val="dk1"/>
                </a:solidFill>
                <a:latin typeface="+mj-lt"/>
                <a:ea typeface="Calibri"/>
                <a:cs typeface="Calibri"/>
                <a:sym typeface="Calibri"/>
              </a:rPr>
              <a:t>An overview of Oregon OSHA’s hazard communication rules. To open a PDF of the rule, click the link below:</a:t>
            </a:r>
          </a:p>
          <a:p>
            <a:pPr lvl="0">
              <a:buSzPts val="1600"/>
            </a:pPr>
            <a:endParaRPr lang="en-US" sz="1800" dirty="0">
              <a:solidFill>
                <a:schemeClr val="dk1"/>
              </a:solidFill>
              <a:latin typeface="+mj-lt"/>
              <a:ea typeface="Calibri"/>
              <a:cs typeface="Calibri"/>
              <a:sym typeface="Calibri"/>
            </a:endParaRPr>
          </a:p>
          <a:p>
            <a:pPr lvl="0">
              <a:buSzPts val="1600"/>
            </a:pPr>
            <a:r>
              <a:rPr lang="en-US" sz="1800" dirty="0">
                <a:solidFill>
                  <a:schemeClr val="dk1"/>
                </a:solidFill>
                <a:latin typeface="+mj-lt"/>
                <a:ea typeface="Calibri"/>
                <a:cs typeface="Calibri"/>
                <a:sym typeface="Calibri"/>
              </a:rPr>
              <a:t>       </a:t>
            </a:r>
            <a:r>
              <a:rPr lang="en-US" sz="1800" dirty="0">
                <a:solidFill>
                  <a:schemeClr val="dk1"/>
                </a:solidFill>
                <a:latin typeface="+mj-lt"/>
                <a:ea typeface="Calibri"/>
                <a:cs typeface="Calibri"/>
                <a:sym typeface="Calibri"/>
                <a:hlinkClick r:id="rId3"/>
              </a:rPr>
              <a:t>1910.1200 Hazard Communication (AO 4-2013)</a:t>
            </a:r>
            <a:r>
              <a:rPr lang="en-US" sz="1800" dirty="0">
                <a:solidFill>
                  <a:schemeClr val="dk1"/>
                </a:solidFill>
                <a:latin typeface="+mj-lt"/>
                <a:ea typeface="Calibri"/>
                <a:cs typeface="Calibri"/>
                <a:sym typeface="Calibri"/>
              </a:rPr>
              <a:t>  </a:t>
            </a:r>
          </a:p>
          <a:p>
            <a:pPr lvl="0">
              <a:buSzPts val="1600"/>
            </a:pPr>
            <a:endParaRPr lang="en-US" sz="1800" dirty="0">
              <a:solidFill>
                <a:schemeClr val="dk1"/>
              </a:solidFill>
              <a:latin typeface="+mj-lt"/>
              <a:ea typeface="Calibri"/>
              <a:cs typeface="Calibri"/>
              <a:sym typeface="Calibri"/>
            </a:endParaRPr>
          </a:p>
          <a:p>
            <a:pPr marL="285750" lvl="0" indent="-285750">
              <a:buSzPts val="1600"/>
              <a:buFont typeface="Arial" panose="020B0604020202020204" pitchFamily="34" charset="0"/>
              <a:buChar char="•"/>
            </a:pPr>
            <a:r>
              <a:rPr lang="en-US" sz="1800" dirty="0">
                <a:solidFill>
                  <a:schemeClr val="dk1"/>
                </a:solidFill>
                <a:latin typeface="+mj-lt"/>
                <a:ea typeface="Calibri"/>
                <a:cs typeface="Calibri"/>
                <a:sym typeface="Calibri"/>
              </a:rPr>
              <a:t>Any operations in their work areas where hazardous chemicals are present.</a:t>
            </a:r>
          </a:p>
          <a:p>
            <a:pPr lvl="0">
              <a:buSzPts val="1600"/>
            </a:pPr>
            <a:endParaRPr lang="en-US" sz="1800" dirty="0">
              <a:solidFill>
                <a:schemeClr val="dk1"/>
              </a:solidFill>
              <a:latin typeface="+mj-lt"/>
              <a:ea typeface="Calibri"/>
              <a:cs typeface="Calibri"/>
              <a:sym typeface="Calibri"/>
            </a:endParaRPr>
          </a:p>
          <a:p>
            <a:pPr marL="285750" lvl="0" indent="-285750">
              <a:buSzPts val="1600"/>
              <a:buFont typeface="Arial" panose="020B0604020202020204" pitchFamily="34" charset="0"/>
              <a:buChar char="•"/>
            </a:pPr>
            <a:r>
              <a:rPr lang="en-US" sz="1800" dirty="0">
                <a:solidFill>
                  <a:schemeClr val="dk1"/>
                </a:solidFill>
                <a:latin typeface="+mj-lt"/>
                <a:ea typeface="Calibri"/>
                <a:cs typeface="Calibri"/>
                <a:sym typeface="Calibri"/>
              </a:rPr>
              <a:t>The location and availability of the employer’s written hazard communication program, which includes the list of hazardous chemicals and the location of safety data sheets.</a:t>
            </a:r>
            <a:endParaRPr sz="1800" b="0" i="0" u="none" strike="noStrike" cap="none" dirty="0">
              <a:solidFill>
                <a:schemeClr val="dk1"/>
              </a:solidFill>
              <a:latin typeface="+mj-lt"/>
              <a:ea typeface="Calibri"/>
              <a:cs typeface="Calibri"/>
              <a:sym typeface="Calibri"/>
            </a:endParaRPr>
          </a:p>
        </p:txBody>
      </p:sp>
      <p:sp>
        <p:nvSpPr>
          <p:cNvPr id="7" name="Google Shape;102;p2">
            <a:extLst>
              <a:ext uri="{FF2B5EF4-FFF2-40B4-BE49-F238E27FC236}">
                <a16:creationId xmlns:a16="http://schemas.microsoft.com/office/drawing/2014/main" id="{EFE24D71-495A-40EE-98F3-3A1209BF83B1}"/>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training</a:t>
            </a:r>
            <a:endParaRPr sz="1400" b="0" i="0" u="none" strike="noStrike" cap="none" dirty="0">
              <a:solidFill>
                <a:srgbClr val="000000"/>
              </a:solidFill>
              <a:latin typeface="Arial"/>
              <a:ea typeface="Arial"/>
              <a:cs typeface="Arial"/>
              <a:sym typeface="Arial"/>
            </a:endParaRPr>
          </a:p>
        </p:txBody>
      </p:sp>
      <p:pic>
        <p:nvPicPr>
          <p:cNvPr id="3" name="Picture 2" descr="Module 6">
            <a:extLst>
              <a:ext uri="{FF2B5EF4-FFF2-40B4-BE49-F238E27FC236}">
                <a16:creationId xmlns:a16="http://schemas.microsoft.com/office/drawing/2014/main" id="{B7DB424A-1CE5-4FCB-B99C-2E1F0286A0E5}"/>
              </a:ext>
            </a:extLst>
          </p:cNvPr>
          <p:cNvPicPr>
            <a:picLocks noChangeAspect="1"/>
          </p:cNvPicPr>
          <p:nvPr/>
        </p:nvPicPr>
        <p:blipFill>
          <a:blip r:embed="rId4"/>
          <a:stretch>
            <a:fillRect/>
          </a:stretch>
        </p:blipFill>
        <p:spPr>
          <a:xfrm>
            <a:off x="5921101" y="5943835"/>
            <a:ext cx="6274351" cy="892257"/>
          </a:xfrm>
          <a:prstGeom prst="rect">
            <a:avLst/>
          </a:prstGeom>
        </p:spPr>
      </p:pic>
      <p:pic>
        <p:nvPicPr>
          <p:cNvPr id="5" name="Picture 4">
            <a:extLst>
              <a:ext uri="{FF2B5EF4-FFF2-40B4-BE49-F238E27FC236}">
                <a16:creationId xmlns:a16="http://schemas.microsoft.com/office/drawing/2014/main" id="{3130D9A6-7C8A-4ABB-B510-C5E5FA4D611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995" y="0"/>
            <a:ext cx="5486398" cy="5893356"/>
          </a:xfrm>
          <a:prstGeom prst="rect">
            <a:avLst/>
          </a:prstGeom>
        </p:spPr>
      </p:pic>
    </p:spTree>
    <p:extLst>
      <p:ext uri="{BB962C8B-B14F-4D97-AF65-F5344CB8AC3E}">
        <p14:creationId xmlns:p14="http://schemas.microsoft.com/office/powerpoint/2010/main" val="39795932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80913099-48CC-9F39-4220-8DDC8EB5C6D7}"/>
              </a:ext>
            </a:extLst>
          </p:cNvPr>
          <p:cNvSpPr txBox="1">
            <a:spLocks noGrp="1"/>
          </p:cNvSpPr>
          <p:nvPr>
            <p:ph type="title" idx="4294967295"/>
          </p:nvPr>
        </p:nvSpPr>
        <p:spPr>
          <a:xfrm>
            <a:off x="5719155" y="146760"/>
            <a:ext cx="6274351" cy="122065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What are the Required Training Topics?</a:t>
            </a:r>
          </a:p>
        </p:txBody>
      </p:sp>
      <p:sp>
        <p:nvSpPr>
          <p:cNvPr id="104" name="Google Shape;104;p2"/>
          <p:cNvSpPr txBox="1"/>
          <p:nvPr/>
        </p:nvSpPr>
        <p:spPr>
          <a:xfrm>
            <a:off x="5719156" y="1367418"/>
            <a:ext cx="6274351" cy="3139281"/>
          </a:xfrm>
          <a:prstGeom prst="rect">
            <a:avLst/>
          </a:prstGeom>
          <a:noFill/>
          <a:ln>
            <a:noFill/>
          </a:ln>
        </p:spPr>
        <p:txBody>
          <a:bodyPr spcFirstLastPara="1" wrap="square" lIns="91425" tIns="45700" rIns="91425" bIns="45700" anchor="t" anchorCtr="0">
            <a:spAutoFit/>
          </a:bodyPr>
          <a:lstStyle/>
          <a:p>
            <a:pPr lvl="0">
              <a:buSzPts val="1600"/>
            </a:pPr>
            <a:r>
              <a:rPr lang="en-US" sz="1800" dirty="0">
                <a:solidFill>
                  <a:schemeClr val="dk1"/>
                </a:solidFill>
                <a:latin typeface="+mj-lt"/>
                <a:ea typeface="Calibri"/>
                <a:cs typeface="Calibri"/>
                <a:sym typeface="Calibri"/>
              </a:rPr>
              <a:t>Required training must cover:</a:t>
            </a:r>
          </a:p>
          <a:p>
            <a:pPr lvl="0">
              <a:buSzPts val="1600"/>
            </a:pPr>
            <a:endParaRPr lang="en-US" sz="1800" dirty="0">
              <a:solidFill>
                <a:schemeClr val="dk1"/>
              </a:solidFill>
              <a:latin typeface="+mj-lt"/>
              <a:ea typeface="Calibri"/>
              <a:cs typeface="Calibri"/>
              <a:sym typeface="Calibri"/>
            </a:endParaRPr>
          </a:p>
          <a:p>
            <a:pPr marL="285750" lvl="0" indent="-285750">
              <a:buSzPts val="1600"/>
              <a:buFont typeface="Arial" panose="020B0604020202020204" pitchFamily="34" charset="0"/>
              <a:buChar char="•"/>
            </a:pPr>
            <a:r>
              <a:rPr lang="en-US" sz="1800" dirty="0">
                <a:solidFill>
                  <a:schemeClr val="dk1"/>
                </a:solidFill>
                <a:latin typeface="+mj-lt"/>
                <a:ea typeface="Calibri"/>
                <a:cs typeface="Calibri"/>
                <a:sym typeface="Calibri"/>
              </a:rPr>
              <a:t>The methods employers use to detect the presence or release of a hazardous chemical in employees’ work areas, such as exposure monitoring and the appearance or odor of the chemicals.</a:t>
            </a:r>
          </a:p>
          <a:p>
            <a:pPr marL="285750" lvl="0" indent="-285750">
              <a:buSzPts val="1600"/>
              <a:buFont typeface="Arial" panose="020B0604020202020204" pitchFamily="34" charset="0"/>
              <a:buChar char="•"/>
            </a:pPr>
            <a:endParaRPr lang="en-US" sz="1800" dirty="0">
              <a:solidFill>
                <a:schemeClr val="dk1"/>
              </a:solidFill>
              <a:latin typeface="+mj-lt"/>
              <a:ea typeface="Calibri"/>
              <a:cs typeface="Calibri"/>
              <a:sym typeface="Calibri"/>
            </a:endParaRPr>
          </a:p>
          <a:p>
            <a:pPr marL="285750" lvl="0" indent="-285750">
              <a:buSzPts val="1600"/>
              <a:buFont typeface="Arial" panose="020B0604020202020204" pitchFamily="34" charset="0"/>
              <a:buChar char="•"/>
            </a:pPr>
            <a:r>
              <a:rPr lang="en-US" sz="1800" dirty="0">
                <a:solidFill>
                  <a:schemeClr val="dk1"/>
                </a:solidFill>
                <a:latin typeface="+mj-lt"/>
                <a:ea typeface="Calibri"/>
                <a:cs typeface="Calibri"/>
                <a:sym typeface="Calibri"/>
              </a:rPr>
              <a:t>The physical and health hazards of the chemicals in their work areas, including simple asphyxiation, combustible dust, pyrophoric gases, and hazards not otherwise classified.</a:t>
            </a:r>
            <a:endParaRPr sz="1800" b="0" i="0" u="none" strike="noStrike" cap="none" dirty="0">
              <a:solidFill>
                <a:schemeClr val="dk1"/>
              </a:solidFill>
              <a:latin typeface="+mj-lt"/>
              <a:ea typeface="Calibri"/>
              <a:cs typeface="Calibri"/>
              <a:sym typeface="Calibri"/>
            </a:endParaRPr>
          </a:p>
        </p:txBody>
      </p:sp>
      <p:sp>
        <p:nvSpPr>
          <p:cNvPr id="7" name="Google Shape;102;p2">
            <a:extLst>
              <a:ext uri="{FF2B5EF4-FFF2-40B4-BE49-F238E27FC236}">
                <a16:creationId xmlns:a16="http://schemas.microsoft.com/office/drawing/2014/main" id="{EFE24D71-495A-40EE-98F3-3A1209BF83B1}"/>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training</a:t>
            </a:r>
            <a:endParaRPr sz="1400" b="0" i="0" u="none" strike="noStrike" cap="none" dirty="0">
              <a:solidFill>
                <a:srgbClr val="000000"/>
              </a:solidFill>
              <a:latin typeface="Arial"/>
              <a:ea typeface="Arial"/>
              <a:cs typeface="Arial"/>
              <a:sym typeface="Arial"/>
            </a:endParaRPr>
          </a:p>
        </p:txBody>
      </p:sp>
      <p:pic>
        <p:nvPicPr>
          <p:cNvPr id="3" name="Picture 2" descr="Module 6">
            <a:extLst>
              <a:ext uri="{FF2B5EF4-FFF2-40B4-BE49-F238E27FC236}">
                <a16:creationId xmlns:a16="http://schemas.microsoft.com/office/drawing/2014/main" id="{B7DB424A-1CE5-4FCB-B99C-2E1F0286A0E5}"/>
              </a:ext>
            </a:extLst>
          </p:cNvPr>
          <p:cNvPicPr>
            <a:picLocks noChangeAspect="1"/>
          </p:cNvPicPr>
          <p:nvPr/>
        </p:nvPicPr>
        <p:blipFill>
          <a:blip r:embed="rId3"/>
          <a:stretch>
            <a:fillRect/>
          </a:stretch>
        </p:blipFill>
        <p:spPr>
          <a:xfrm>
            <a:off x="5921101" y="5943835"/>
            <a:ext cx="6274351" cy="892257"/>
          </a:xfrm>
          <a:prstGeom prst="rect">
            <a:avLst/>
          </a:prstGeom>
        </p:spPr>
      </p:pic>
      <p:pic>
        <p:nvPicPr>
          <p:cNvPr id="8" name="Picture 7">
            <a:extLst>
              <a:ext uri="{FF2B5EF4-FFF2-40B4-BE49-F238E27FC236}">
                <a16:creationId xmlns:a16="http://schemas.microsoft.com/office/drawing/2014/main" id="{87B225D3-D48E-4648-9E37-A511615E1FE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5" y="0"/>
            <a:ext cx="5486398" cy="5893356"/>
          </a:xfrm>
          <a:prstGeom prst="rect">
            <a:avLst/>
          </a:prstGeom>
        </p:spPr>
      </p:pic>
    </p:spTree>
    <p:extLst>
      <p:ext uri="{BB962C8B-B14F-4D97-AF65-F5344CB8AC3E}">
        <p14:creationId xmlns:p14="http://schemas.microsoft.com/office/powerpoint/2010/main" val="12708230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A12D513D-E8EF-4BDC-99E3-275C8F8FA69A}"/>
              </a:ext>
            </a:extLst>
          </p:cNvPr>
          <p:cNvSpPr txBox="1">
            <a:spLocks noGrp="1"/>
          </p:cNvSpPr>
          <p:nvPr>
            <p:ph type="title" idx="4294967295"/>
          </p:nvPr>
        </p:nvSpPr>
        <p:spPr>
          <a:xfrm>
            <a:off x="5719155" y="146761"/>
            <a:ext cx="6274351" cy="115292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What are the Required Training Topics?</a:t>
            </a:r>
          </a:p>
        </p:txBody>
      </p:sp>
      <p:sp>
        <p:nvSpPr>
          <p:cNvPr id="104" name="Google Shape;104;p2"/>
          <p:cNvSpPr txBox="1"/>
          <p:nvPr/>
        </p:nvSpPr>
        <p:spPr>
          <a:xfrm>
            <a:off x="5719156" y="1299687"/>
            <a:ext cx="6274351" cy="4278054"/>
          </a:xfrm>
          <a:prstGeom prst="rect">
            <a:avLst/>
          </a:prstGeom>
          <a:noFill/>
          <a:ln>
            <a:noFill/>
          </a:ln>
        </p:spPr>
        <p:txBody>
          <a:bodyPr spcFirstLastPara="1" wrap="square" lIns="91425" tIns="45700" rIns="91425" bIns="45700" anchor="t" anchorCtr="0">
            <a:spAutoFit/>
          </a:bodyPr>
          <a:lstStyle/>
          <a:p>
            <a:pPr lvl="0">
              <a:buSzPts val="1600"/>
            </a:pPr>
            <a:r>
              <a:rPr lang="en-US" sz="1600" b="1" dirty="0">
                <a:solidFill>
                  <a:schemeClr val="dk1"/>
                </a:solidFill>
                <a:latin typeface="+mj-lt"/>
                <a:ea typeface="Calibri"/>
                <a:cs typeface="Calibri"/>
                <a:sym typeface="Calibri"/>
              </a:rPr>
              <a:t>Example Situation:</a:t>
            </a:r>
          </a:p>
          <a:p>
            <a:pPr lvl="0">
              <a:buSzPts val="1600"/>
            </a:pPr>
            <a:br>
              <a:rPr lang="en-US" sz="1600" dirty="0"/>
            </a:br>
            <a:r>
              <a:rPr lang="en-US" sz="1600" dirty="0"/>
              <a:t>In March of 2010, two employees were mixing an adhesive compound. A chemical reaction caused the release of steam. Both suffered serious burns to their face, arms, and back and were hospitalized.</a:t>
            </a:r>
            <a:br>
              <a:rPr lang="en-US" sz="1600" dirty="0"/>
            </a:br>
            <a:br>
              <a:rPr lang="en-US" sz="1600" dirty="0"/>
            </a:br>
            <a:r>
              <a:rPr lang="en-US" sz="1600" dirty="0"/>
              <a:t>The company received several citations, including:</a:t>
            </a:r>
            <a:br>
              <a:rPr lang="en-US" sz="1600" dirty="0"/>
            </a:br>
            <a:br>
              <a:rPr lang="en-US" sz="1600" dirty="0"/>
            </a:br>
            <a:r>
              <a:rPr lang="en-US" sz="1600" dirty="0"/>
              <a:t>Employers shall provide employees with effective information and training on hazardous chemicals in their work area at the time of their initial assignment, and whenever a new chemical hazard the employees have not previously been trained about is introduced into their work area.</a:t>
            </a:r>
            <a:br>
              <a:rPr lang="en-US" sz="1600" dirty="0"/>
            </a:br>
            <a:br>
              <a:rPr lang="en-US" sz="1600" dirty="0"/>
            </a:br>
            <a:r>
              <a:rPr lang="en-US" sz="1600" dirty="0"/>
              <a:t>If proper training had been provided, the employees could have recognized the hazards and taken steps to avoid injury.</a:t>
            </a:r>
            <a:endParaRPr sz="1600" b="0" i="0" u="none" strike="noStrike" cap="none" dirty="0">
              <a:solidFill>
                <a:schemeClr val="dk1"/>
              </a:solidFill>
              <a:latin typeface="+mj-lt"/>
              <a:ea typeface="Calibri"/>
              <a:cs typeface="Calibri"/>
              <a:sym typeface="Calibri"/>
            </a:endParaRPr>
          </a:p>
        </p:txBody>
      </p:sp>
      <p:sp>
        <p:nvSpPr>
          <p:cNvPr id="7" name="Google Shape;102;p2">
            <a:extLst>
              <a:ext uri="{FF2B5EF4-FFF2-40B4-BE49-F238E27FC236}">
                <a16:creationId xmlns:a16="http://schemas.microsoft.com/office/drawing/2014/main" id="{EFE24D71-495A-40EE-98F3-3A1209BF83B1}"/>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training</a:t>
            </a:r>
            <a:endParaRPr sz="1400" b="0" i="0" u="none" strike="noStrike" cap="none" dirty="0">
              <a:solidFill>
                <a:srgbClr val="000000"/>
              </a:solidFill>
              <a:latin typeface="Arial"/>
              <a:ea typeface="Arial"/>
              <a:cs typeface="Arial"/>
              <a:sym typeface="Arial"/>
            </a:endParaRPr>
          </a:p>
        </p:txBody>
      </p:sp>
      <p:pic>
        <p:nvPicPr>
          <p:cNvPr id="3" name="Picture 2" descr="Module 6">
            <a:extLst>
              <a:ext uri="{FF2B5EF4-FFF2-40B4-BE49-F238E27FC236}">
                <a16:creationId xmlns:a16="http://schemas.microsoft.com/office/drawing/2014/main" id="{B7DB424A-1CE5-4FCB-B99C-2E1F0286A0E5}"/>
              </a:ext>
            </a:extLst>
          </p:cNvPr>
          <p:cNvPicPr>
            <a:picLocks noChangeAspect="1"/>
          </p:cNvPicPr>
          <p:nvPr/>
        </p:nvPicPr>
        <p:blipFill>
          <a:blip r:embed="rId3"/>
          <a:stretch>
            <a:fillRect/>
          </a:stretch>
        </p:blipFill>
        <p:spPr>
          <a:xfrm>
            <a:off x="5921101" y="5943835"/>
            <a:ext cx="6274351" cy="892257"/>
          </a:xfrm>
          <a:prstGeom prst="rect">
            <a:avLst/>
          </a:prstGeom>
        </p:spPr>
      </p:pic>
      <p:pic>
        <p:nvPicPr>
          <p:cNvPr id="8" name="Picture 7">
            <a:extLst>
              <a:ext uri="{FF2B5EF4-FFF2-40B4-BE49-F238E27FC236}">
                <a16:creationId xmlns:a16="http://schemas.microsoft.com/office/drawing/2014/main" id="{87B225D3-D48E-4648-9E37-A511615E1FE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5" y="0"/>
            <a:ext cx="5486398" cy="5893356"/>
          </a:xfrm>
          <a:prstGeom prst="rect">
            <a:avLst/>
          </a:prstGeom>
        </p:spPr>
      </p:pic>
    </p:spTree>
    <p:extLst>
      <p:ext uri="{BB962C8B-B14F-4D97-AF65-F5344CB8AC3E}">
        <p14:creationId xmlns:p14="http://schemas.microsoft.com/office/powerpoint/2010/main" val="23668264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DD818A04-DE05-3DD3-3788-EBAFFA25F974}"/>
              </a:ext>
            </a:extLst>
          </p:cNvPr>
          <p:cNvSpPr txBox="1">
            <a:spLocks noGrp="1"/>
          </p:cNvSpPr>
          <p:nvPr>
            <p:ph type="title" idx="4294967295"/>
          </p:nvPr>
        </p:nvSpPr>
        <p:spPr>
          <a:xfrm>
            <a:off x="5719155" y="146760"/>
            <a:ext cx="6274351" cy="133208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What are the Required Training Topics? </a:t>
            </a:r>
          </a:p>
        </p:txBody>
      </p:sp>
      <p:sp>
        <p:nvSpPr>
          <p:cNvPr id="104" name="Google Shape;104;p2"/>
          <p:cNvSpPr txBox="1"/>
          <p:nvPr/>
        </p:nvSpPr>
        <p:spPr>
          <a:xfrm>
            <a:off x="5719156" y="1367418"/>
            <a:ext cx="6274351" cy="3693278"/>
          </a:xfrm>
          <a:prstGeom prst="rect">
            <a:avLst/>
          </a:prstGeom>
          <a:noFill/>
          <a:ln>
            <a:noFill/>
          </a:ln>
        </p:spPr>
        <p:txBody>
          <a:bodyPr spcFirstLastPara="1" wrap="square" lIns="91425" tIns="45700" rIns="91425" bIns="45700" anchor="t" anchorCtr="0">
            <a:spAutoFit/>
          </a:bodyPr>
          <a:lstStyle/>
          <a:p>
            <a:pPr lvl="0">
              <a:buSzPts val="1600"/>
            </a:pPr>
            <a:r>
              <a:rPr lang="en-US" sz="1800" dirty="0">
                <a:solidFill>
                  <a:schemeClr val="dk1"/>
                </a:solidFill>
                <a:latin typeface="+mj-lt"/>
                <a:ea typeface="Calibri"/>
                <a:cs typeface="Calibri"/>
                <a:sym typeface="Calibri"/>
              </a:rPr>
              <a:t>Required training must cover:</a:t>
            </a:r>
          </a:p>
          <a:p>
            <a:pPr lvl="0">
              <a:buSzPts val="1600"/>
            </a:pPr>
            <a:endParaRPr lang="en-US" sz="1800" dirty="0">
              <a:solidFill>
                <a:schemeClr val="dk1"/>
              </a:solidFill>
              <a:latin typeface="+mj-lt"/>
              <a:ea typeface="Calibri"/>
              <a:cs typeface="Calibri"/>
              <a:sym typeface="Calibri"/>
            </a:endParaRPr>
          </a:p>
          <a:p>
            <a:pPr marL="285750" lvl="0" indent="-285750">
              <a:buSzPts val="1600"/>
              <a:buFont typeface="Arial" panose="020B0604020202020204" pitchFamily="34" charset="0"/>
              <a:buChar char="•"/>
            </a:pPr>
            <a:r>
              <a:rPr lang="en-US" sz="1800" dirty="0">
                <a:solidFill>
                  <a:schemeClr val="dk1"/>
                </a:solidFill>
                <a:latin typeface="+mj-lt"/>
                <a:ea typeface="Calibri"/>
                <a:cs typeface="Calibri"/>
                <a:sym typeface="Calibri"/>
              </a:rPr>
              <a:t>The measures employees can take to protect themselves from these hazards, including those the employer has implemented, such as appropriate work practices, emergency procedures, and required personal protective equipment.</a:t>
            </a:r>
          </a:p>
          <a:p>
            <a:pPr lvl="0">
              <a:buSzPts val="1600"/>
            </a:pPr>
            <a:endParaRPr lang="en-US" sz="1800" dirty="0">
              <a:solidFill>
                <a:schemeClr val="dk1"/>
              </a:solidFill>
              <a:latin typeface="+mj-lt"/>
              <a:ea typeface="Calibri"/>
              <a:cs typeface="Calibri"/>
              <a:sym typeface="Calibri"/>
            </a:endParaRPr>
          </a:p>
          <a:p>
            <a:pPr lvl="0">
              <a:buSzPts val="1600"/>
            </a:pPr>
            <a:r>
              <a:rPr lang="en-US" sz="1800" dirty="0">
                <a:solidFill>
                  <a:schemeClr val="dk1"/>
                </a:solidFill>
                <a:latin typeface="+mj-lt"/>
                <a:ea typeface="Calibri"/>
                <a:cs typeface="Calibri"/>
                <a:sym typeface="Calibri"/>
              </a:rPr>
              <a:t>Information and training may be designed to cover categories of hazards (e.g., flammability, carcinogenicity) or specific chemicals. Chemical-specific information must always be available through labels and material safety data sheets.</a:t>
            </a:r>
            <a:endParaRPr sz="1600" i="0" u="none" strike="noStrike" cap="none" dirty="0">
              <a:solidFill>
                <a:schemeClr val="dk1"/>
              </a:solidFill>
              <a:latin typeface="+mj-lt"/>
              <a:ea typeface="Calibri"/>
              <a:cs typeface="Calibri"/>
              <a:sym typeface="Calibri"/>
            </a:endParaRPr>
          </a:p>
        </p:txBody>
      </p:sp>
      <p:sp>
        <p:nvSpPr>
          <p:cNvPr id="7" name="Google Shape;102;p2">
            <a:extLst>
              <a:ext uri="{FF2B5EF4-FFF2-40B4-BE49-F238E27FC236}">
                <a16:creationId xmlns:a16="http://schemas.microsoft.com/office/drawing/2014/main" id="{EFE24D71-495A-40EE-98F3-3A1209BF83B1}"/>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training</a:t>
            </a:r>
            <a:endParaRPr sz="1400" b="0" i="0" u="none" strike="noStrike" cap="none" dirty="0">
              <a:solidFill>
                <a:srgbClr val="000000"/>
              </a:solidFill>
              <a:latin typeface="Arial"/>
              <a:ea typeface="Arial"/>
              <a:cs typeface="Arial"/>
              <a:sym typeface="Arial"/>
            </a:endParaRPr>
          </a:p>
        </p:txBody>
      </p:sp>
      <p:pic>
        <p:nvPicPr>
          <p:cNvPr id="3" name="Picture 2" descr="Module 6">
            <a:extLst>
              <a:ext uri="{FF2B5EF4-FFF2-40B4-BE49-F238E27FC236}">
                <a16:creationId xmlns:a16="http://schemas.microsoft.com/office/drawing/2014/main" id="{B7DB424A-1CE5-4FCB-B99C-2E1F0286A0E5}"/>
              </a:ext>
            </a:extLst>
          </p:cNvPr>
          <p:cNvPicPr>
            <a:picLocks noChangeAspect="1"/>
          </p:cNvPicPr>
          <p:nvPr/>
        </p:nvPicPr>
        <p:blipFill>
          <a:blip r:embed="rId3"/>
          <a:stretch>
            <a:fillRect/>
          </a:stretch>
        </p:blipFill>
        <p:spPr>
          <a:xfrm>
            <a:off x="5921101" y="5943835"/>
            <a:ext cx="6274351" cy="892257"/>
          </a:xfrm>
          <a:prstGeom prst="rect">
            <a:avLst/>
          </a:prstGeom>
        </p:spPr>
      </p:pic>
      <p:pic>
        <p:nvPicPr>
          <p:cNvPr id="4" name="Picture 3">
            <a:extLst>
              <a:ext uri="{FF2B5EF4-FFF2-40B4-BE49-F238E27FC236}">
                <a16:creationId xmlns:a16="http://schemas.microsoft.com/office/drawing/2014/main" id="{EEA88C7D-D97A-4052-885E-1E752395DEE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995" y="0"/>
            <a:ext cx="5486398" cy="5893356"/>
          </a:xfrm>
          <a:prstGeom prst="rect">
            <a:avLst/>
          </a:prstGeom>
        </p:spPr>
      </p:pic>
    </p:spTree>
    <p:extLst>
      <p:ext uri="{BB962C8B-B14F-4D97-AF65-F5344CB8AC3E}">
        <p14:creationId xmlns:p14="http://schemas.microsoft.com/office/powerpoint/2010/main" val="12068996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F997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6" name="Title 1">
            <a:extLst>
              <a:ext uri="{FF2B5EF4-FFF2-40B4-BE49-F238E27FC236}">
                <a16:creationId xmlns:a16="http://schemas.microsoft.com/office/drawing/2014/main" id="{3AD7B645-CB0A-186F-277F-E6C21CD6A1A6}"/>
              </a:ext>
            </a:extLst>
          </p:cNvPr>
          <p:cNvSpPr txBox="1">
            <a:spLocks noGrp="1"/>
          </p:cNvSpPr>
          <p:nvPr>
            <p:ph type="title" idx="4294967295"/>
          </p:nvPr>
        </p:nvSpPr>
        <p:spPr>
          <a:xfrm>
            <a:off x="5719155" y="146760"/>
            <a:ext cx="6274351" cy="133208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What are the Required Training Topics? </a:t>
            </a:r>
          </a:p>
        </p:txBody>
      </p:sp>
      <p:sp>
        <p:nvSpPr>
          <p:cNvPr id="104" name="Google Shape;104;p2"/>
          <p:cNvSpPr txBox="1"/>
          <p:nvPr/>
        </p:nvSpPr>
        <p:spPr>
          <a:xfrm>
            <a:off x="5719156" y="1254531"/>
            <a:ext cx="6274351" cy="4308831"/>
          </a:xfrm>
          <a:prstGeom prst="rect">
            <a:avLst/>
          </a:prstGeom>
          <a:noFill/>
          <a:ln>
            <a:noFill/>
          </a:ln>
        </p:spPr>
        <p:txBody>
          <a:bodyPr spcFirstLastPara="1" wrap="square" lIns="91425" tIns="45700" rIns="91425" bIns="45700" anchor="t" anchorCtr="0">
            <a:spAutoFit/>
          </a:bodyPr>
          <a:lstStyle/>
          <a:p>
            <a:pPr lvl="0">
              <a:buSzPts val="1600"/>
            </a:pPr>
            <a:r>
              <a:rPr lang="en-US" sz="1600" b="1" dirty="0">
                <a:solidFill>
                  <a:schemeClr val="dk1"/>
                </a:solidFill>
                <a:latin typeface="+mj-lt"/>
                <a:ea typeface="Calibri"/>
                <a:cs typeface="Calibri"/>
                <a:sym typeface="Calibri"/>
              </a:rPr>
              <a:t>Example Situation:</a:t>
            </a:r>
            <a:br>
              <a:rPr lang="en-US" sz="1600" b="1" dirty="0">
                <a:solidFill>
                  <a:schemeClr val="dk1"/>
                </a:solidFill>
                <a:latin typeface="+mj-lt"/>
                <a:ea typeface="Calibri"/>
                <a:cs typeface="Calibri"/>
                <a:sym typeface="Calibri"/>
              </a:rPr>
            </a:br>
            <a:endParaRPr lang="en-US" sz="1000" b="1" dirty="0">
              <a:solidFill>
                <a:schemeClr val="dk1"/>
              </a:solidFill>
              <a:latin typeface="+mj-lt"/>
              <a:ea typeface="Calibri"/>
              <a:cs typeface="Calibri"/>
              <a:sym typeface="Calibri"/>
            </a:endParaRPr>
          </a:p>
          <a:p>
            <a:pPr lvl="0">
              <a:buSzPts val="1600"/>
            </a:pPr>
            <a:r>
              <a:rPr lang="en-US" sz="1600" dirty="0"/>
              <a:t>In November of 2009, a sanitation worker was cleaning a vegetable tank. The worker experienced a burning sensation. He was hospitalized in a burn unit for chemical burns from the cleaning solution.</a:t>
            </a:r>
            <a:br>
              <a:rPr lang="en-US" sz="1600" dirty="0"/>
            </a:br>
            <a:br>
              <a:rPr lang="en-US" sz="1000" dirty="0"/>
            </a:br>
            <a:r>
              <a:rPr lang="en-US" sz="1600" dirty="0"/>
              <a:t>The company was cited for:</a:t>
            </a:r>
            <a:br>
              <a:rPr lang="en-US" sz="1600" dirty="0"/>
            </a:br>
            <a:br>
              <a:rPr lang="en-US" sz="1000" dirty="0"/>
            </a:br>
            <a:r>
              <a:rPr lang="en-US" sz="1600" dirty="0"/>
              <a:t>Employee training shall include at least: </a:t>
            </a:r>
            <a:br>
              <a:rPr lang="en-US" sz="1600" dirty="0"/>
            </a:br>
            <a:br>
              <a:rPr lang="en-US" sz="1000" dirty="0"/>
            </a:br>
            <a:r>
              <a:rPr lang="en-US" sz="1600" dirty="0"/>
              <a:t>The measures employees can take to protect themselves from these hazards, including specific procedures the employer has implemented to protect employees from exposure to hazardous chemicals, such as appropriate work practices, emergency procedures, and personal protective equipment to be used.</a:t>
            </a:r>
            <a:br>
              <a:rPr lang="en-US" sz="1600" dirty="0"/>
            </a:br>
            <a:br>
              <a:rPr lang="en-US" sz="1000" dirty="0"/>
            </a:br>
            <a:r>
              <a:rPr lang="en-US" sz="1600" dirty="0"/>
              <a:t>If the worker had been properly trained to protect himself, he could have avoided injury.</a:t>
            </a:r>
            <a:endParaRPr sz="1600" i="0" u="none" strike="noStrike" cap="none" dirty="0">
              <a:solidFill>
                <a:schemeClr val="dk1"/>
              </a:solidFill>
              <a:latin typeface="+mj-lt"/>
              <a:ea typeface="Calibri"/>
              <a:cs typeface="Calibri"/>
              <a:sym typeface="Calibri"/>
            </a:endParaRPr>
          </a:p>
        </p:txBody>
      </p:sp>
      <p:sp>
        <p:nvSpPr>
          <p:cNvPr id="7" name="Google Shape;102;p2">
            <a:extLst>
              <a:ext uri="{FF2B5EF4-FFF2-40B4-BE49-F238E27FC236}">
                <a16:creationId xmlns:a16="http://schemas.microsoft.com/office/drawing/2014/main" id="{EFE24D71-495A-40EE-98F3-3A1209BF83B1}"/>
              </a:ext>
            </a:extLst>
          </p:cNvPr>
          <p:cNvSpPr txBox="1"/>
          <p:nvPr/>
        </p:nvSpPr>
        <p:spPr>
          <a:xfrm>
            <a:off x="1" y="5998539"/>
            <a:ext cx="62750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HAZARD COMMUNICATION: </a:t>
            </a:r>
            <a:r>
              <a:rPr lang="en-US" sz="2000" b="1" i="1" u="none" strike="noStrike" cap="none" dirty="0">
                <a:solidFill>
                  <a:schemeClr val="lt1"/>
                </a:solidFill>
                <a:latin typeface="Verdana"/>
                <a:ea typeface="Verdana"/>
                <a:cs typeface="Verdana"/>
                <a:sym typeface="Verdana"/>
              </a:rPr>
              <a:t>training</a:t>
            </a:r>
            <a:endParaRPr sz="1400" b="0" i="0" u="none" strike="noStrike" cap="none" dirty="0">
              <a:solidFill>
                <a:srgbClr val="000000"/>
              </a:solidFill>
              <a:latin typeface="Arial"/>
              <a:ea typeface="Arial"/>
              <a:cs typeface="Arial"/>
              <a:sym typeface="Arial"/>
            </a:endParaRPr>
          </a:p>
        </p:txBody>
      </p:sp>
      <p:pic>
        <p:nvPicPr>
          <p:cNvPr id="3" name="Picture 2" descr="Module 6">
            <a:extLst>
              <a:ext uri="{FF2B5EF4-FFF2-40B4-BE49-F238E27FC236}">
                <a16:creationId xmlns:a16="http://schemas.microsoft.com/office/drawing/2014/main" id="{B7DB424A-1CE5-4FCB-B99C-2E1F0286A0E5}"/>
              </a:ext>
            </a:extLst>
          </p:cNvPr>
          <p:cNvPicPr>
            <a:picLocks noChangeAspect="1"/>
          </p:cNvPicPr>
          <p:nvPr/>
        </p:nvPicPr>
        <p:blipFill>
          <a:blip r:embed="rId3"/>
          <a:stretch>
            <a:fillRect/>
          </a:stretch>
        </p:blipFill>
        <p:spPr>
          <a:xfrm>
            <a:off x="5921101" y="5943835"/>
            <a:ext cx="6274351" cy="892257"/>
          </a:xfrm>
          <a:prstGeom prst="rect">
            <a:avLst/>
          </a:prstGeom>
        </p:spPr>
      </p:pic>
      <p:pic>
        <p:nvPicPr>
          <p:cNvPr id="4" name="Picture 3">
            <a:extLst>
              <a:ext uri="{FF2B5EF4-FFF2-40B4-BE49-F238E27FC236}">
                <a16:creationId xmlns:a16="http://schemas.microsoft.com/office/drawing/2014/main" id="{EEA88C7D-D97A-4052-885E-1E752395DEE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995" y="0"/>
            <a:ext cx="5486398" cy="5893356"/>
          </a:xfrm>
          <a:prstGeom prst="rect">
            <a:avLst/>
          </a:prstGeom>
        </p:spPr>
      </p:pic>
    </p:spTree>
    <p:extLst>
      <p:ext uri="{BB962C8B-B14F-4D97-AF65-F5344CB8AC3E}">
        <p14:creationId xmlns:p14="http://schemas.microsoft.com/office/powerpoint/2010/main" val="134545962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6349</TotalTime>
  <Words>9801</Words>
  <Application>Microsoft Office PowerPoint</Application>
  <PresentationFormat>Widescreen</PresentationFormat>
  <Paragraphs>1275</Paragraphs>
  <Slides>132</Slides>
  <Notes>132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132</vt:i4>
      </vt:variant>
    </vt:vector>
  </HeadingPairs>
  <TitlesOfParts>
    <vt:vector size="137" baseType="lpstr">
      <vt:lpstr>Arial</vt:lpstr>
      <vt:lpstr>Arial Narrow</vt:lpstr>
      <vt:lpstr>Calibri</vt:lpstr>
      <vt:lpstr>Verdana</vt:lpstr>
      <vt:lpstr>Office Theme</vt:lpstr>
      <vt:lpstr>HAZARD COMMUNICATION</vt:lpstr>
      <vt:lpstr>This material is intended to inform employers of compliance requirements of Oregon OSHA standards and should not be considered a substitute for any provisions of the Oregon Safe Employment Act or any standards issued by Oregon OSHA. It remains the employer’s responsibility to ensure all training requirements are met, including any site-specific information. Manufacturers, products, or services displayed in this material are for informational purposes only and do not constitute an endorsement by Oregon OSHA.   Specific questions concerning chemicals or procedures at your workplace may require contacting an Oregon OSHA consultant or technical representative.</vt:lpstr>
      <vt:lpstr>Module Objectives</vt:lpstr>
      <vt:lpstr>Hazard Communication (HazCom) Introduction</vt:lpstr>
      <vt:lpstr>Hazard Communication (HazCom) Introduction</vt:lpstr>
      <vt:lpstr>Hazard Communication (HazCom) Introduction</vt:lpstr>
      <vt:lpstr>Hazardous Chemicals</vt:lpstr>
      <vt:lpstr>Physical Hazards</vt:lpstr>
      <vt:lpstr>Health Hazards</vt:lpstr>
      <vt:lpstr>Simple Asphyxiant</vt:lpstr>
      <vt:lpstr>Simple Asphyxiant  A simple asphyxiant is a substance or mixture that displaces oxygen in the ambient atmosphere and can cause oxygen deprivation in those who are exposed, leading to unconsciousness and death.  Combustible Dust  Combustible dust, a term not formally defined in the rule, is a particulate solid that becomes a fire or explosion hazard when suspended in air or in another oxidizing medium over a range of concentrations, regardless of the particle size or shape.  Pyrophoric Gas  A pyrophoric gas is a chemical in a gaseous state that will ignite spontaneously in air at or below a temperature of 130 degrees Fahrenheit.</vt:lpstr>
      <vt:lpstr>Hazards Not Otherwise Classified</vt:lpstr>
      <vt:lpstr>What is HazCom and GHS?</vt:lpstr>
      <vt:lpstr>What is HazCom and GHS?</vt:lpstr>
      <vt:lpstr>Who does HazCom apply to?</vt:lpstr>
      <vt:lpstr>Who does HazCom apply to?</vt:lpstr>
      <vt:lpstr>General Industry</vt:lpstr>
      <vt:lpstr>Construction</vt:lpstr>
      <vt:lpstr>Agriculture</vt:lpstr>
      <vt:lpstr>Forest Activities</vt:lpstr>
      <vt:lpstr>Who does HazCom apply to?</vt:lpstr>
      <vt:lpstr>Who does HazCom apply to?</vt:lpstr>
      <vt:lpstr>Warehouse/Retail</vt:lpstr>
      <vt:lpstr>Laboratory</vt:lpstr>
      <vt:lpstr>Who does HazCom apply to?</vt:lpstr>
      <vt:lpstr>How Do You Comply?</vt:lpstr>
      <vt:lpstr>HAZARD COMMUNICATION</vt:lpstr>
      <vt:lpstr>Module 2 Intro</vt:lpstr>
      <vt:lpstr>Overview</vt:lpstr>
      <vt:lpstr>Overview</vt:lpstr>
      <vt:lpstr>Overview</vt:lpstr>
      <vt:lpstr>Health Hazards</vt:lpstr>
      <vt:lpstr>Health Hazards</vt:lpstr>
      <vt:lpstr>Health Hazards</vt:lpstr>
      <vt:lpstr>Health Hazards</vt:lpstr>
      <vt:lpstr>Health Hazards</vt:lpstr>
      <vt:lpstr>Health Hazards</vt:lpstr>
      <vt:lpstr>Physical Hazards</vt:lpstr>
      <vt:lpstr>Physical Hazards</vt:lpstr>
      <vt:lpstr>Physical Hazards</vt:lpstr>
      <vt:lpstr>Physical Hazards</vt:lpstr>
      <vt:lpstr>Label Elements and Safety Data Sheets</vt:lpstr>
      <vt:lpstr>Label Elements and Safety Data Sheets</vt:lpstr>
      <vt:lpstr>Label Elements and Safety Data Sheets</vt:lpstr>
      <vt:lpstr>Label Elements and Safety Data Sheets</vt:lpstr>
      <vt:lpstr>HAZARD COMMUNICATION</vt:lpstr>
      <vt:lpstr>Welcome to Module 3!</vt:lpstr>
      <vt:lpstr>What is a Pictogram?</vt:lpstr>
      <vt:lpstr>What are the parts of a Pictogram?</vt:lpstr>
      <vt:lpstr>What are the Health Hazard Pictograms?</vt:lpstr>
      <vt:lpstr>Health Hazard</vt:lpstr>
      <vt:lpstr>Skull and Crossbones</vt:lpstr>
      <vt:lpstr>Exclamation Mark</vt:lpstr>
      <vt:lpstr>Corrosion</vt:lpstr>
      <vt:lpstr>What are the Physical Hazard Pictograms?</vt:lpstr>
      <vt:lpstr>Flame</vt:lpstr>
      <vt:lpstr>Flame Over Circle</vt:lpstr>
      <vt:lpstr>Exploding Bomb</vt:lpstr>
      <vt:lpstr>Gas Cylinder</vt:lpstr>
      <vt:lpstr>Environmental Pollutant</vt:lpstr>
      <vt:lpstr>HAZARD COMMUNICATION</vt:lpstr>
      <vt:lpstr>Welcome to Module 4</vt:lpstr>
      <vt:lpstr>What is a Label?</vt:lpstr>
      <vt:lpstr>What is a Label?</vt:lpstr>
      <vt:lpstr>HAZARD COMMUNICATION: labels</vt:lpstr>
      <vt:lpstr>What is a Label?</vt:lpstr>
      <vt:lpstr>Labeling Containers</vt:lpstr>
      <vt:lpstr>Labeling Containers</vt:lpstr>
      <vt:lpstr>Labeling Containers</vt:lpstr>
      <vt:lpstr>Labeling Containers</vt:lpstr>
      <vt:lpstr>Labeling Containers</vt:lpstr>
      <vt:lpstr>Labeling Pipes</vt:lpstr>
      <vt:lpstr>Labeling Pipes</vt:lpstr>
      <vt:lpstr>Labeling Pipes</vt:lpstr>
      <vt:lpstr>Hazard Communication and NFPA 704</vt:lpstr>
      <vt:lpstr>HAZARD COMMUNICATION: labels</vt:lpstr>
      <vt:lpstr>Hazard Communication and NFPA 704</vt:lpstr>
      <vt:lpstr>Hazard Communication and NFPA 704</vt:lpstr>
      <vt:lpstr>Hazard Communication and HMIS®</vt:lpstr>
      <vt:lpstr>HAZARD COMMUNICATION</vt:lpstr>
      <vt:lpstr>Welcome to Module 5</vt:lpstr>
      <vt:lpstr>What is a Safety Data Sheet? </vt:lpstr>
      <vt:lpstr>What is a Safety Data Sheet? </vt:lpstr>
      <vt:lpstr>Where do Safety Data Sheets come from? </vt:lpstr>
      <vt:lpstr>What Do I Do With My Safety Data Sheets? </vt:lpstr>
      <vt:lpstr>What Do I Do With My Safety Data Sheets? </vt:lpstr>
      <vt:lpstr>What Are The Parts of a Safety Data Sheet?</vt:lpstr>
      <vt:lpstr>What Are The Parts of a Safety Data Sheet?</vt:lpstr>
      <vt:lpstr>What Are The Parts of a Safety Data Sheet?</vt:lpstr>
      <vt:lpstr>What Are The Parts of a Safety Data Sheet?</vt:lpstr>
      <vt:lpstr>Do I Have to Keep Safety Data Sheets if I no Longer Use the Chemical?</vt:lpstr>
      <vt:lpstr>HAZARD COMMUNICATION</vt:lpstr>
      <vt:lpstr>Welcome to Module 6</vt:lpstr>
      <vt:lpstr>When is Training Required?</vt:lpstr>
      <vt:lpstr>What Must Employees be Informed of?</vt:lpstr>
      <vt:lpstr>What are the Required Training Topics?</vt:lpstr>
      <vt:lpstr>What are the Required Training Topics?</vt:lpstr>
      <vt:lpstr>What are the Required Training Topics? </vt:lpstr>
      <vt:lpstr>What are the Required Training Topics? </vt:lpstr>
      <vt:lpstr>What are the Required Training Topics? </vt:lpstr>
      <vt:lpstr>Who Can Train Employees?</vt:lpstr>
      <vt:lpstr>Training Form Samples</vt:lpstr>
      <vt:lpstr>HAZARD COMMUNICATION</vt:lpstr>
      <vt:lpstr>Welcome to Module 7</vt:lpstr>
      <vt:lpstr>Who Needs a Written Program? </vt:lpstr>
      <vt:lpstr>Who Needs a Written Program? </vt:lpstr>
      <vt:lpstr>Who Needs a Written Program? </vt:lpstr>
      <vt:lpstr>What are the Parts of a Written Program? </vt:lpstr>
      <vt:lpstr>What are the Parts of a Written Program? </vt:lpstr>
      <vt:lpstr>Listing the Hazardous Chemicals</vt:lpstr>
      <vt:lpstr>Listing the Hazardous Chemicals</vt:lpstr>
      <vt:lpstr>Listing the Hazardous Chemicals</vt:lpstr>
      <vt:lpstr>Labeling the Containers of Hazardous Chemicals</vt:lpstr>
      <vt:lpstr>Making the Safety Data Sheets Available</vt:lpstr>
      <vt:lpstr>Making the Safety Data Sheets Available</vt:lpstr>
      <vt:lpstr>Training Employees about Chemical Hazards</vt:lpstr>
      <vt:lpstr>Informing Employees who Perform Non-routine Tasks about Chemical Hazards</vt:lpstr>
      <vt:lpstr>HAZARD COMMUNICATION: written program</vt:lpstr>
      <vt:lpstr>Informing Employees about Hazardous Chemicals in Pipes and Asbestos-insulated Pipes</vt:lpstr>
      <vt:lpstr>Contractors and Hazardous Chemicals</vt:lpstr>
      <vt:lpstr>Written Program Samples</vt:lpstr>
      <vt:lpstr>HAZARD COMMUNICATION - QUIZ    </vt:lpstr>
      <vt:lpstr>HAZARD COMMUNICATION - QUIZ    </vt:lpstr>
      <vt:lpstr>HAZARD COMMUNICATION - QUIZ    </vt:lpstr>
      <vt:lpstr>HAZARD COMMUNICATION - QUIZ    </vt:lpstr>
      <vt:lpstr>HAZARD COMMUNICATION - QUIZ    </vt:lpstr>
      <vt:lpstr>HAZARD COMMUNICATION - QUIZ    </vt:lpstr>
      <vt:lpstr>HAZARD COMMUNICATION - QUIZ    </vt:lpstr>
      <vt:lpstr>HAZARD COMMUNICATION - QUIZ ANSWERS     </vt:lpstr>
      <vt:lpstr>Where To Go From Here</vt:lpstr>
      <vt:lpstr>HAZARD COMMUNICATION: written program</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Aubol Zachary T</dc:creator>
  <cp:lastModifiedBy>STEVENS Tammi E * DCBS</cp:lastModifiedBy>
  <cp:revision>300</cp:revision>
  <dcterms:created xsi:type="dcterms:W3CDTF">2018-12-06T15:15:36Z</dcterms:created>
  <dcterms:modified xsi:type="dcterms:W3CDTF">2025-05-01T18:22:32Z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2025-04-30T20:12:16Z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96606651-11a9-4174-9074-a4f6a0580c9f</vt:lpwstr>
  </property>
  <property fmtid="{D5CDD505-2E9C-101B-9397-08002B2CF9AE}" pid="8" name="MSIP_Label_09b73270-2993-4076-be47-9c78f42a1e84_ContentBits">
    <vt:lpwstr>0</vt:lpwstr>
  </property>
  <property fmtid="{D5CDD505-2E9C-101B-9397-08002B2CF9AE}" pid="9" name="MSIP_Label_09b73270-2993-4076-be47-9c78f42a1e84_Tag">
    <vt:lpwstr>10, 0, 1, 1</vt:lpwstr>
  </property>
</Properties>
</file>