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89"/>
  </p:notesMasterIdLst>
  <p:sldIdLst>
    <p:sldId id="256" r:id="rId2"/>
    <p:sldId id="390" r:id="rId3"/>
    <p:sldId id="259" r:id="rId4"/>
    <p:sldId id="393" r:id="rId5"/>
    <p:sldId id="257" r:id="rId6"/>
    <p:sldId id="392" r:id="rId7"/>
    <p:sldId id="398" r:id="rId8"/>
    <p:sldId id="396" r:id="rId9"/>
    <p:sldId id="399" r:id="rId10"/>
    <p:sldId id="397" r:id="rId11"/>
    <p:sldId id="395" r:id="rId12"/>
    <p:sldId id="394" r:id="rId13"/>
    <p:sldId id="404" r:id="rId14"/>
    <p:sldId id="403" r:id="rId15"/>
    <p:sldId id="402" r:id="rId16"/>
    <p:sldId id="401" r:id="rId17"/>
    <p:sldId id="400" r:id="rId18"/>
    <p:sldId id="405" r:id="rId19"/>
    <p:sldId id="406" r:id="rId20"/>
    <p:sldId id="407" r:id="rId21"/>
    <p:sldId id="408" r:id="rId22"/>
    <p:sldId id="412" r:id="rId23"/>
    <p:sldId id="411" r:id="rId24"/>
    <p:sldId id="410" r:id="rId25"/>
    <p:sldId id="319" r:id="rId26"/>
    <p:sldId id="383" r:id="rId27"/>
    <p:sldId id="323" r:id="rId28"/>
    <p:sldId id="419" r:id="rId29"/>
    <p:sldId id="418" r:id="rId30"/>
    <p:sldId id="417" r:id="rId31"/>
    <p:sldId id="416" r:id="rId32"/>
    <p:sldId id="415" r:id="rId33"/>
    <p:sldId id="414" r:id="rId34"/>
    <p:sldId id="413" r:id="rId35"/>
    <p:sldId id="424" r:id="rId36"/>
    <p:sldId id="423" r:id="rId37"/>
    <p:sldId id="422" r:id="rId38"/>
    <p:sldId id="421" r:id="rId39"/>
    <p:sldId id="420" r:id="rId40"/>
    <p:sldId id="426" r:id="rId41"/>
    <p:sldId id="425" r:id="rId42"/>
    <p:sldId id="322" r:id="rId43"/>
    <p:sldId id="355" r:id="rId44"/>
    <p:sldId id="324" r:id="rId45"/>
    <p:sldId id="441" r:id="rId46"/>
    <p:sldId id="440" r:id="rId47"/>
    <p:sldId id="439" r:id="rId48"/>
    <p:sldId id="438" r:id="rId49"/>
    <p:sldId id="437" r:id="rId50"/>
    <p:sldId id="436" r:id="rId51"/>
    <p:sldId id="435" r:id="rId52"/>
    <p:sldId id="434" r:id="rId53"/>
    <p:sldId id="433" r:id="rId54"/>
    <p:sldId id="432" r:id="rId55"/>
    <p:sldId id="428" r:id="rId56"/>
    <p:sldId id="430" r:id="rId57"/>
    <p:sldId id="429" r:id="rId58"/>
    <p:sldId id="427" r:id="rId59"/>
    <p:sldId id="443" r:id="rId60"/>
    <p:sldId id="321" r:id="rId61"/>
    <p:sldId id="325" r:id="rId62"/>
    <p:sldId id="447" r:id="rId63"/>
    <p:sldId id="446" r:id="rId64"/>
    <p:sldId id="445" r:id="rId65"/>
    <p:sldId id="320" r:id="rId66"/>
    <p:sldId id="386" r:id="rId67"/>
    <p:sldId id="451" r:id="rId68"/>
    <p:sldId id="450" r:id="rId69"/>
    <p:sldId id="449" r:id="rId70"/>
    <p:sldId id="448" r:id="rId71"/>
    <p:sldId id="452" r:id="rId72"/>
    <p:sldId id="385" r:id="rId73"/>
    <p:sldId id="389" r:id="rId74"/>
    <p:sldId id="457" r:id="rId75"/>
    <p:sldId id="456" r:id="rId76"/>
    <p:sldId id="455" r:id="rId77"/>
    <p:sldId id="454" r:id="rId78"/>
    <p:sldId id="453" r:id="rId79"/>
    <p:sldId id="309" r:id="rId80"/>
    <p:sldId id="458" r:id="rId81"/>
    <p:sldId id="459" r:id="rId82"/>
    <p:sldId id="460" r:id="rId83"/>
    <p:sldId id="461" r:id="rId84"/>
    <p:sldId id="314" r:id="rId85"/>
    <p:sldId id="315" r:id="rId86"/>
    <p:sldId id="318" r:id="rId87"/>
    <p:sldId id="316" r:id="rId8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odule 1" id="{A9C84054-D6C2-4406-B830-38CF38104E35}">
          <p14:sldIdLst>
            <p14:sldId id="256"/>
            <p14:sldId id="390"/>
            <p14:sldId id="259"/>
            <p14:sldId id="393"/>
            <p14:sldId id="257"/>
            <p14:sldId id="392"/>
            <p14:sldId id="398"/>
            <p14:sldId id="396"/>
            <p14:sldId id="399"/>
            <p14:sldId id="397"/>
            <p14:sldId id="395"/>
            <p14:sldId id="394"/>
            <p14:sldId id="404"/>
            <p14:sldId id="403"/>
            <p14:sldId id="402"/>
            <p14:sldId id="401"/>
            <p14:sldId id="400"/>
            <p14:sldId id="405"/>
            <p14:sldId id="406"/>
            <p14:sldId id="407"/>
            <p14:sldId id="408"/>
            <p14:sldId id="412"/>
            <p14:sldId id="411"/>
            <p14:sldId id="410"/>
          </p14:sldIdLst>
        </p14:section>
        <p14:section name="Module 2" id="{D803A64E-A5A2-4735-AE70-A642B81EFCFB}">
          <p14:sldIdLst>
            <p14:sldId id="319"/>
            <p14:sldId id="383"/>
            <p14:sldId id="323"/>
            <p14:sldId id="419"/>
            <p14:sldId id="418"/>
            <p14:sldId id="417"/>
            <p14:sldId id="416"/>
            <p14:sldId id="415"/>
            <p14:sldId id="414"/>
            <p14:sldId id="413"/>
            <p14:sldId id="424"/>
            <p14:sldId id="423"/>
            <p14:sldId id="422"/>
            <p14:sldId id="421"/>
            <p14:sldId id="420"/>
            <p14:sldId id="426"/>
            <p14:sldId id="425"/>
          </p14:sldIdLst>
        </p14:section>
        <p14:section name="Module 3" id="{B295E95E-7629-4ACE-807B-22619DF53F1E}">
          <p14:sldIdLst>
            <p14:sldId id="322"/>
            <p14:sldId id="355"/>
            <p14:sldId id="324"/>
            <p14:sldId id="441"/>
            <p14:sldId id="440"/>
            <p14:sldId id="439"/>
            <p14:sldId id="438"/>
            <p14:sldId id="437"/>
            <p14:sldId id="436"/>
            <p14:sldId id="435"/>
            <p14:sldId id="434"/>
            <p14:sldId id="433"/>
            <p14:sldId id="432"/>
            <p14:sldId id="428"/>
            <p14:sldId id="430"/>
            <p14:sldId id="429"/>
            <p14:sldId id="427"/>
            <p14:sldId id="443"/>
            <p14:sldId id="321"/>
            <p14:sldId id="325"/>
            <p14:sldId id="447"/>
            <p14:sldId id="446"/>
            <p14:sldId id="445"/>
            <p14:sldId id="320"/>
            <p14:sldId id="386"/>
            <p14:sldId id="451"/>
            <p14:sldId id="450"/>
            <p14:sldId id="449"/>
            <p14:sldId id="448"/>
            <p14:sldId id="452"/>
            <p14:sldId id="385"/>
            <p14:sldId id="389"/>
            <p14:sldId id="457"/>
            <p14:sldId id="456"/>
            <p14:sldId id="455"/>
            <p14:sldId id="454"/>
            <p14:sldId id="453"/>
            <p14:sldId id="309"/>
            <p14:sldId id="458"/>
            <p14:sldId id="459"/>
            <p14:sldId id="460"/>
            <p14:sldId id="461"/>
            <p14:sldId id="314"/>
            <p14:sldId id="315"/>
            <p14:sldId id="318"/>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hcinHJO4xHeFPu+6163RVrGzjW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y Anthony A" initials="DAA" lastIdx="2" clrIdx="0">
    <p:extLst>
      <p:ext uri="{19B8F6BF-5375-455C-9EA6-DF929625EA0E}">
        <p15:presenceInfo xmlns:p15="http://schemas.microsoft.com/office/powerpoint/2012/main" userId="Dey Anthony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2F2FF"/>
    <a:srgbClr val="5F557D"/>
    <a:srgbClr val="AB9E3E"/>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6" autoAdjust="0"/>
    <p:restoredTop sz="94648" autoAdjust="0"/>
  </p:normalViewPr>
  <p:slideViewPr>
    <p:cSldViewPr snapToGrid="0">
      <p:cViewPr>
        <p:scale>
          <a:sx n="70" d="100"/>
          <a:sy n="70" d="100"/>
        </p:scale>
        <p:origin x="216" y="18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97"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9401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06459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45239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85532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1802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74005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10403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81064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327777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60123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176508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29240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504681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917281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575863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838148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887488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202042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70705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581166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47840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4249409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748102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647301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746024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893157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20076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61902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817088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94009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794466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698583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2040212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2264679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2021892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559307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19513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2201018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543967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541170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627082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054241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358667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3833291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1120403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2495928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827699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865030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624180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244823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5710869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2837269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19688383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4155396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1919829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413079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6836880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35610643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29273421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40653000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26694682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41873345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961670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35478180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2337236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16050516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509276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31071226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5634316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1771951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2507899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95739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[1]</a:t>
            </a:r>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5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[1]</a:t>
            </a:r>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osha.oregon.gov/OSHARules/div1/437-001-0765.pdf#page=3"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osha.oregon.gov/OSHARules/div1/437-001-0765.pdf#page=3"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hyperlink" Target="https://osha.oregon.gov/consult/Pages/index.aspx"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showcase/9124738/video/633341805"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hyperlink" Target="https://vimeo.com/showcase/9124738/video/633342867"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osha.oregon.gov/OSHARules/div1/437-001-0765.pdf"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hyperlink" Target="https://osha.oregon.gov/OSHAPubs/0989.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showcase/9124738/video/63331529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hyperlink" Target="https://vimeo.com/showcase/9124738/video/633345787"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hyperlink" Target="https://vimeo.com/showcase/9124738/video/633403236"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OSHARules/div1/437-001-0760.pdf#page=1"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hyperlink" Target="https://osha.oregon.gov/OSHAPubs/checklists/5871.pdf"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vimeo.com/showcase/9124738/video/633425425"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showcase/9124738/video/633428130"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vimeo.com/showcase/9124738/video/633432688"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hyperlink" Target="https://osha.oregon.gov/edu/courses/Pages/accident-investigation-online-course.asp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hyperlink" Target="https://osha.oregon.gov/consult/Pages/index.aspx"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hyperlink" Target="http://osha.oregon.gov/edu/Pages/index.aspx"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hyperlink" Target="https://osha.oregon.gov/OSHARules/div1/437-001-0760.pdf#page=4"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hyperlink" Target="https://osha.oregon.gov/OSHARules/div1/437-001-0765.pdf#page=3"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hyperlink" Target="https://osha.oregon.gov/Pages/topics/hazard-identification.aspx"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3" Type="http://schemas.openxmlformats.org/officeDocument/2006/relationships/hyperlink" Target="https://vimeo.com/showcase/9124738/video/634075127"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cbs.state.or.us/osha/pubed/courses/safety-committees-meetings/course/scm-module-1/index.html"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osha.oregon.gov/consult/Pages/index.aspx" TargetMode="External"/><Relationship Id="rId7"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hyperlink" Target="https://osha.oregon.gov/Pages/topics/hazard-identification.aspx" TargetMode="External"/><Relationship Id="rId5" Type="http://schemas.openxmlformats.org/officeDocument/2006/relationships/hyperlink" Target="https://osha.oregon.gov/Pages/az-index.aspx" TargetMode="External"/><Relationship Id="rId4" Type="http://schemas.openxmlformats.org/officeDocument/2006/relationships/hyperlink" Target="https://osha.oregon.gov/workers/Pages/index.aspx"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hyperlink" Target="https://vimeo.com/showcase/9124738/video/63332710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17837" y="0"/>
            <a:ext cx="12209837" cy="6858000"/>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17839" y="2799876"/>
            <a:ext cx="12209839"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IDENTIFICATION</a:t>
            </a:r>
          </a:p>
        </p:txBody>
      </p:sp>
      <p:sp>
        <p:nvSpPr>
          <p:cNvPr id="94" name="Google Shape;94;p1"/>
          <p:cNvSpPr txBox="1"/>
          <p:nvPr/>
        </p:nvSpPr>
        <p:spPr>
          <a:xfrm>
            <a:off x="-17837" y="3569317"/>
            <a:ext cx="12209837"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1: </a:t>
            </a:r>
            <a:r>
              <a:rPr lang="en-US" sz="4400" b="1" i="1" u="none" strike="noStrike" cap="none"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CFE9B6BD-4860-0F90-4642-0F1046F2FBD8}"/>
              </a:ext>
            </a:extLst>
          </p:cNvPr>
          <p:cNvSpPr/>
          <p:nvPr/>
        </p:nvSpPr>
        <p:spPr>
          <a:xfrm>
            <a:off x="1155032" y="5426246"/>
            <a:ext cx="9865894" cy="1426124"/>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Please note: If the online course contains videos, the video </a:t>
            </a:r>
            <a:r>
              <a:rPr lang="en-US" sz="1800" i="1" dirty="0"/>
              <a:t>links</a:t>
            </a:r>
            <a:r>
              <a:rPr lang="en-US" sz="1800" dirty="0"/>
              <a:t> are included in this PPT.</a:t>
            </a:r>
          </a:p>
          <a:p>
            <a:pPr algn="ctr"/>
            <a:r>
              <a:rPr lang="en-US" sz="1800" dirty="0"/>
              <a:t>You will need to have an internet connection to play the videos </a:t>
            </a:r>
            <a:r>
              <a:rPr lang="en-US" sz="1800" i="1" u="sng" dirty="0"/>
              <a:t>or</a:t>
            </a:r>
            <a:r>
              <a:rPr lang="en-US" sz="1800" dirty="0"/>
              <a:t> </a:t>
            </a:r>
          </a:p>
          <a:p>
            <a:pPr algn="ctr"/>
            <a:r>
              <a:rPr lang="en-US" sz="1800" dirty="0"/>
              <a:t>you can download the videos and embed them into your copy of this PPT presentation.</a:t>
            </a:r>
          </a:p>
        </p:txBody>
      </p:sp>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F89E82A-5FA3-DEB4-CC96-605290701D24}"/>
              </a:ext>
            </a:extLst>
          </p:cNvPr>
          <p:cNvSpPr txBox="1">
            <a:spLocks/>
          </p:cNvSpPr>
          <p:nvPr/>
        </p:nvSpPr>
        <p:spPr>
          <a:xfrm>
            <a:off x="5736909" y="268869"/>
            <a:ext cx="6256597" cy="11027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Rules Requiring Hazard Identification</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55202"/>
            <a:ext cx="6274351" cy="4539664"/>
          </a:xfrm>
          <a:prstGeom prst="rect">
            <a:avLst/>
          </a:prstGeom>
          <a:noFill/>
          <a:ln>
            <a:noFill/>
          </a:ln>
        </p:spPr>
        <p:txBody>
          <a:bodyPr spcFirstLastPara="1" wrap="square" lIns="91425" tIns="45700" rIns="91425" bIns="45700" anchor="t" anchorCtr="0">
            <a:spAutoFit/>
          </a:bodyPr>
          <a:lstStyle/>
          <a:p>
            <a:r>
              <a:rPr lang="en-US" sz="1800" dirty="0"/>
              <a:t>According to Oregon Administrative Rule 437-001-0765(7), your safety committee must establish procedures for conducting workplace safety and health inspections. Persons trained in hazard identification must conduct inspections as follows:</a:t>
            </a:r>
          </a:p>
          <a:p>
            <a:endParaRPr lang="en-US" sz="900" dirty="0"/>
          </a:p>
          <a:p>
            <a:pPr marL="285750" indent="-285750">
              <a:buFont typeface="Arial" panose="020B0604020202020204" pitchFamily="34" charset="0"/>
              <a:buChar char="•"/>
            </a:pPr>
            <a:r>
              <a:rPr lang="en-US" sz="1800" dirty="0"/>
              <a:t>Inspections of primary fixed locations conducted quarterly.</a:t>
            </a:r>
          </a:p>
          <a:p>
            <a:pPr marL="285750" indent="-285750">
              <a:buFont typeface="Arial" panose="020B0604020202020204" pitchFamily="34" charset="0"/>
              <a:buChar char="•"/>
            </a:pPr>
            <a:r>
              <a:rPr lang="en-US" sz="1800" dirty="0"/>
              <a:t>Inspections of office environments, by safety committee members, or designated person, conducted quarterly.</a:t>
            </a:r>
          </a:p>
          <a:p>
            <a:pPr marL="285750" indent="-285750">
              <a:buFont typeface="Arial" panose="020B0604020202020204" pitchFamily="34" charset="0"/>
              <a:buChar char="•"/>
            </a:pPr>
            <a:r>
              <a:rPr lang="en-US" sz="1800" dirty="0"/>
              <a:t>Inspections of auxiliary and satellite locations conducted quarterly.</a:t>
            </a:r>
          </a:p>
          <a:p>
            <a:pPr marL="285750" indent="-285750">
              <a:buFont typeface="Arial" panose="020B0604020202020204" pitchFamily="34" charset="0"/>
              <a:buChar char="•"/>
            </a:pPr>
            <a:r>
              <a:rPr lang="en-US" sz="1800" dirty="0"/>
              <a:t>Inspections of mobile locations, infrequently visited sites, and sites that do not lend themselves to quarterly inspections as determined necessary.</a:t>
            </a:r>
          </a:p>
          <a:p>
            <a:endParaRPr lang="en-US" sz="1000" dirty="0"/>
          </a:p>
          <a:p>
            <a:r>
              <a:rPr lang="en-US" sz="1800" dirty="0"/>
              <a:t>To read the full rule, click on this </a:t>
            </a:r>
            <a:r>
              <a:rPr lang="en-US" sz="1800" dirty="0">
                <a:hlinkClick r:id="rId3"/>
              </a:rPr>
              <a:t>link</a:t>
            </a:r>
            <a:r>
              <a:rPr lang="en-US" sz="1800" dirty="0"/>
              <a:t>.</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A78FC157-A4F9-4F7B-A30B-89C888D78D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3033" cy="5921966"/>
          </a:xfrm>
          <a:prstGeom prst="rect">
            <a:avLst/>
          </a:prstGeom>
        </p:spPr>
      </p:pic>
    </p:spTree>
    <p:extLst>
      <p:ext uri="{BB962C8B-B14F-4D97-AF65-F5344CB8AC3E}">
        <p14:creationId xmlns:p14="http://schemas.microsoft.com/office/powerpoint/2010/main" val="396083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A440E54-40BD-5A45-2E14-C135DD32F2BA}"/>
              </a:ext>
            </a:extLst>
          </p:cNvPr>
          <p:cNvSpPr txBox="1">
            <a:spLocks/>
          </p:cNvSpPr>
          <p:nvPr/>
        </p:nvSpPr>
        <p:spPr>
          <a:xfrm>
            <a:off x="5715019" y="268869"/>
            <a:ext cx="6274351" cy="113882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latin typeface="+mj-lt"/>
              </a:rPr>
              <a:t>Rules Requiring Hazard Identification (continued)</a:t>
            </a:r>
          </a:p>
        </p:txBody>
      </p:sp>
      <p:sp>
        <p:nvSpPr>
          <p:cNvPr id="104" name="Google Shape;104;p2"/>
          <p:cNvSpPr txBox="1"/>
          <p:nvPr/>
        </p:nvSpPr>
        <p:spPr>
          <a:xfrm>
            <a:off x="5715019" y="1112505"/>
            <a:ext cx="6274351" cy="4801274"/>
          </a:xfrm>
          <a:prstGeom prst="rect">
            <a:avLst/>
          </a:prstGeom>
          <a:noFill/>
          <a:ln>
            <a:noFill/>
          </a:ln>
        </p:spPr>
        <p:txBody>
          <a:bodyPr spcFirstLastPara="1" wrap="square" lIns="91425" tIns="45700" rIns="91425" bIns="45700" anchor="t" anchorCtr="0">
            <a:spAutoFit/>
          </a:bodyPr>
          <a:lstStyle/>
          <a:p>
            <a:r>
              <a:rPr lang="en-US" sz="1800" dirty="0"/>
              <a:t>As directed in Oregon Administrative Rule 437-001-0765(8) your safety committee must also:</a:t>
            </a:r>
          </a:p>
          <a:p>
            <a:pPr marL="285750" indent="-285750">
              <a:buFont typeface="Arial" panose="020B0604020202020204" pitchFamily="34" charset="0"/>
              <a:buChar char="•"/>
            </a:pPr>
            <a:r>
              <a:rPr lang="en-US" sz="1800" dirty="0"/>
              <a:t>Work with management to establish, amend, or adopt accident investigation procedures that will identify and correct hazards.</a:t>
            </a:r>
          </a:p>
          <a:p>
            <a:pPr marL="285750" indent="-285750">
              <a:buFont typeface="Arial" panose="020B0604020202020204" pitchFamily="34" charset="0"/>
              <a:buChar char="•"/>
            </a:pPr>
            <a:r>
              <a:rPr lang="en-US" sz="1800" dirty="0"/>
              <a:t>Have a system that allows employees an opportunity to report hazards and safety and health related suggestions.</a:t>
            </a:r>
          </a:p>
          <a:p>
            <a:pPr marL="285750" indent="-285750">
              <a:buFont typeface="Arial" panose="020B0604020202020204" pitchFamily="34" charset="0"/>
              <a:buChar char="•"/>
            </a:pPr>
            <a:r>
              <a:rPr lang="en-US" sz="1800" dirty="0"/>
              <a:t>Establish procedures for reviewing inspection reports and for making recommendations to management.</a:t>
            </a:r>
          </a:p>
          <a:p>
            <a:pPr marL="285750" indent="-285750">
              <a:buFont typeface="Arial" panose="020B0604020202020204" pitchFamily="34" charset="0"/>
              <a:buChar char="•"/>
            </a:pPr>
            <a:r>
              <a:rPr lang="en-US" sz="1800" dirty="0"/>
              <a:t>Evaluate all accident and incident investigations and make recommendations for ways to prevent similar events from occurring.</a:t>
            </a:r>
          </a:p>
          <a:p>
            <a:pPr marL="285750" indent="-285750">
              <a:buFont typeface="Arial" panose="020B0604020202020204" pitchFamily="34" charset="0"/>
              <a:buChar char="•"/>
            </a:pPr>
            <a:r>
              <a:rPr lang="en-US" sz="1800" dirty="0"/>
              <a:t>Make safety committee meeting minutes available for all employees to review.</a:t>
            </a:r>
          </a:p>
          <a:p>
            <a:pPr marL="285750" indent="-285750">
              <a:buFont typeface="Arial" panose="020B0604020202020204" pitchFamily="34" charset="0"/>
              <a:buChar char="•"/>
            </a:pPr>
            <a:endParaRPr lang="en-US" sz="1800" dirty="0"/>
          </a:p>
          <a:p>
            <a:r>
              <a:rPr lang="en-US" sz="1800" dirty="0"/>
              <a:t>To read the full rule click on this </a:t>
            </a:r>
            <a:r>
              <a:rPr lang="en-US" sz="1800" dirty="0">
                <a:hlinkClick r:id="rId3"/>
              </a:rPr>
              <a:t>link</a:t>
            </a:r>
            <a:r>
              <a:rPr lang="en-US" sz="1800" dirty="0"/>
              <a:t>.</a:t>
            </a:r>
            <a:r>
              <a:rPr lang="en-US" sz="1800" baseline="30000" dirty="0"/>
              <a:t> </a:t>
            </a:r>
            <a:r>
              <a:rPr lang="en-US" sz="1800" dirty="0"/>
              <a:t>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80694B82-0A92-427F-A0D7-87EEFE812EF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9" cy="5920652"/>
          </a:xfrm>
          <a:prstGeom prst="rect">
            <a:avLst/>
          </a:prstGeom>
        </p:spPr>
      </p:pic>
    </p:spTree>
    <p:extLst>
      <p:ext uri="{BB962C8B-B14F-4D97-AF65-F5344CB8AC3E}">
        <p14:creationId xmlns:p14="http://schemas.microsoft.com/office/powerpoint/2010/main" val="415062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2261883-D402-C090-DC92-8697E8A125D1}"/>
              </a:ext>
            </a:extLst>
          </p:cNvPr>
          <p:cNvSpPr txBox="1">
            <a:spLocks/>
          </p:cNvSpPr>
          <p:nvPr/>
        </p:nvSpPr>
        <p:spPr>
          <a:xfrm>
            <a:off x="5736910" y="268869"/>
            <a:ext cx="5933722" cy="12460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Understanding Workplace Hazards</a:t>
            </a:r>
          </a:p>
        </p:txBody>
      </p:sp>
      <p:sp>
        <p:nvSpPr>
          <p:cNvPr id="104" name="Google Shape;104;p2"/>
          <p:cNvSpPr txBox="1"/>
          <p:nvPr/>
        </p:nvSpPr>
        <p:spPr>
          <a:xfrm>
            <a:off x="5736910" y="1478923"/>
            <a:ext cx="6191233" cy="2862282"/>
          </a:xfrm>
          <a:prstGeom prst="rect">
            <a:avLst/>
          </a:prstGeom>
          <a:noFill/>
          <a:ln>
            <a:noFill/>
          </a:ln>
        </p:spPr>
        <p:txBody>
          <a:bodyPr spcFirstLastPara="1" wrap="square" lIns="91425" tIns="45700" rIns="91425" bIns="45700" anchor="t" anchorCtr="0">
            <a:spAutoFit/>
          </a:bodyPr>
          <a:lstStyle/>
          <a:p>
            <a:r>
              <a:rPr lang="en-US" sz="1800" dirty="0"/>
              <a:t>Now we’ll look more closely at workplace hazards, looking into the types of risks present in the workplace.</a:t>
            </a:r>
          </a:p>
          <a:p>
            <a:endParaRPr lang="en-US" sz="1800" dirty="0"/>
          </a:p>
          <a:p>
            <a:r>
              <a:rPr lang="en-US" sz="1800" b="1" dirty="0"/>
              <a:t>Falls</a:t>
            </a:r>
            <a:r>
              <a:rPr lang="en-US" sz="1800" dirty="0"/>
              <a:t>: Falls are the most common types of accidents, specifically falls to the same surface, and falls to below. The severity of injury from a fall depends on three factors:</a:t>
            </a:r>
          </a:p>
          <a:p>
            <a:pPr marL="285750" indent="-285750">
              <a:buFont typeface="Arial" panose="020B0604020202020204" pitchFamily="34" charset="0"/>
              <a:buChar char="•"/>
            </a:pPr>
            <a:r>
              <a:rPr lang="en-US" sz="1800" dirty="0"/>
              <a:t>Velocity of initial impact,</a:t>
            </a:r>
          </a:p>
          <a:p>
            <a:pPr marL="285750" indent="-285750">
              <a:buFont typeface="Arial" panose="020B0604020202020204" pitchFamily="34" charset="0"/>
              <a:buChar char="•"/>
            </a:pPr>
            <a:r>
              <a:rPr lang="en-US" sz="1800" dirty="0"/>
              <a:t>Magnitude of deceleration - due to hardness of the surface, and</a:t>
            </a:r>
          </a:p>
          <a:p>
            <a:pPr marL="285750" indent="-285750">
              <a:buFont typeface="Arial" panose="020B0604020202020204" pitchFamily="34" charset="0"/>
              <a:buChar char="•"/>
            </a:pPr>
            <a:r>
              <a:rPr lang="en-US" sz="1800" dirty="0"/>
              <a:t>Orientation of the body on impact.</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0EABCF9D-2340-4C2C-9D90-FC7FCE242C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1911" cy="5931503"/>
          </a:xfrm>
          <a:prstGeom prst="rect">
            <a:avLst/>
          </a:prstGeom>
        </p:spPr>
      </p:pic>
    </p:spTree>
    <p:extLst>
      <p:ext uri="{BB962C8B-B14F-4D97-AF65-F5344CB8AC3E}">
        <p14:creationId xmlns:p14="http://schemas.microsoft.com/office/powerpoint/2010/main" val="3803955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EFC006B-18E7-621E-8A51-63AC4D7BC0A9}"/>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Impacts and Mechanical</a:t>
            </a:r>
          </a:p>
        </p:txBody>
      </p:sp>
      <p:sp>
        <p:nvSpPr>
          <p:cNvPr id="104" name="Google Shape;104;p2"/>
          <p:cNvSpPr txBox="1"/>
          <p:nvPr/>
        </p:nvSpPr>
        <p:spPr>
          <a:xfrm>
            <a:off x="5719156" y="1014902"/>
            <a:ext cx="6274351" cy="4801274"/>
          </a:xfrm>
          <a:prstGeom prst="rect">
            <a:avLst/>
          </a:prstGeom>
          <a:noFill/>
          <a:ln>
            <a:noFill/>
          </a:ln>
        </p:spPr>
        <p:txBody>
          <a:bodyPr spcFirstLastPara="1" wrap="square" lIns="91425" tIns="45700" rIns="91425" bIns="45700" anchor="t" anchorCtr="0">
            <a:spAutoFit/>
          </a:bodyPr>
          <a:lstStyle/>
          <a:p>
            <a:r>
              <a:rPr lang="en-US" sz="1800" b="1" dirty="0"/>
              <a:t>Impact:</a:t>
            </a:r>
            <a:r>
              <a:rPr lang="en-US" sz="1800" dirty="0"/>
              <a:t> Impacts resulting in struck by and struck against may cause serious accidents. The severity of injury from impacting objects depends on three factors:</a:t>
            </a:r>
          </a:p>
          <a:p>
            <a:pPr marL="285750" indent="-285750">
              <a:buFont typeface="Arial" panose="020B0604020202020204" pitchFamily="34" charset="0"/>
              <a:buChar char="•"/>
            </a:pPr>
            <a:r>
              <a:rPr lang="en-US" sz="1800" dirty="0"/>
              <a:t>Velocity of the impact,</a:t>
            </a:r>
          </a:p>
          <a:p>
            <a:pPr marL="285750" indent="-285750">
              <a:buFont typeface="Arial" panose="020B0604020202020204" pitchFamily="34" charset="0"/>
              <a:buChar char="•"/>
            </a:pPr>
            <a:r>
              <a:rPr lang="en-US" sz="1800" dirty="0"/>
              <a:t>Characteristics of the object (size, hardness, shape, etc.) and</a:t>
            </a:r>
          </a:p>
          <a:p>
            <a:pPr marL="285750" indent="-285750">
              <a:buFont typeface="Arial" panose="020B0604020202020204" pitchFamily="34" charset="0"/>
              <a:buChar char="•"/>
            </a:pPr>
            <a:r>
              <a:rPr lang="en-US" sz="1800" dirty="0"/>
              <a:t>Body part(s) impacted.</a:t>
            </a:r>
          </a:p>
          <a:p>
            <a:endParaRPr lang="en-US" sz="1800" dirty="0"/>
          </a:p>
          <a:p>
            <a:r>
              <a:rPr lang="en-US" sz="1800" b="1" dirty="0"/>
              <a:t>Mechanical: </a:t>
            </a:r>
            <a:r>
              <a:rPr lang="en-US" sz="1800" dirty="0"/>
              <a:t>There are as many hazards created by moving machine parts as there are types of machines. Mechanical hazards cause caught-in, caught-on, and crush accidents that can cut, crush, amputate, break bones, strain muscles, and even asphyxiation. Mechanical hazards motions include:</a:t>
            </a:r>
          </a:p>
          <a:p>
            <a:pPr marL="285750" indent="-285750">
              <a:buFont typeface="Arial" panose="020B0604020202020204" pitchFamily="34" charset="0"/>
              <a:buChar char="•"/>
            </a:pPr>
            <a:r>
              <a:rPr lang="en-US" sz="1800" dirty="0"/>
              <a:t>Rotating</a:t>
            </a:r>
          </a:p>
          <a:p>
            <a:pPr marL="285750" indent="-285750">
              <a:buFont typeface="Arial" panose="020B0604020202020204" pitchFamily="34" charset="0"/>
              <a:buChar char="•"/>
            </a:pPr>
            <a:r>
              <a:rPr lang="en-US" sz="1800" dirty="0"/>
              <a:t>Reciprocation</a:t>
            </a:r>
          </a:p>
          <a:p>
            <a:pPr marL="285750" indent="-285750">
              <a:buFont typeface="Arial" panose="020B0604020202020204" pitchFamily="34" charset="0"/>
              <a:buChar char="•"/>
            </a:pPr>
            <a:r>
              <a:rPr lang="en-US" sz="1800" dirty="0"/>
              <a:t>Transverse</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EE9F4733-3D43-41B0-8AF3-4C94BAE2C2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51835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2BD180D-A9F4-C777-950B-195EB4216F94}"/>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Vibration and Noise</a:t>
            </a:r>
          </a:p>
        </p:txBody>
      </p:sp>
      <p:sp>
        <p:nvSpPr>
          <p:cNvPr id="104" name="Google Shape;104;p2"/>
          <p:cNvSpPr txBox="1"/>
          <p:nvPr/>
        </p:nvSpPr>
        <p:spPr>
          <a:xfrm>
            <a:off x="5710278" y="1014904"/>
            <a:ext cx="6274351" cy="3693278"/>
          </a:xfrm>
          <a:prstGeom prst="rect">
            <a:avLst/>
          </a:prstGeom>
          <a:noFill/>
          <a:ln>
            <a:noFill/>
          </a:ln>
        </p:spPr>
        <p:txBody>
          <a:bodyPr spcFirstLastPara="1" wrap="square" lIns="91425" tIns="45700" rIns="91425" bIns="45700" anchor="t" anchorCtr="0">
            <a:spAutoFit/>
          </a:bodyPr>
          <a:lstStyle/>
          <a:p>
            <a:r>
              <a:rPr lang="en-US" sz="1800" b="1" dirty="0"/>
              <a:t>Vibration and noise: </a:t>
            </a:r>
            <a:r>
              <a:rPr lang="en-US" sz="1800" dirty="0"/>
              <a:t>Tools, equipment, and surfaces that vibrate, can create noise, and potentially expose a worker to vibration-related hazards. </a:t>
            </a:r>
          </a:p>
          <a:p>
            <a:endParaRPr lang="en-US" sz="1800" dirty="0"/>
          </a:p>
          <a:p>
            <a:r>
              <a:rPr lang="en-US" sz="1800" dirty="0"/>
              <a:t>These include:</a:t>
            </a:r>
          </a:p>
          <a:p>
            <a:pPr marL="285750" indent="-285750">
              <a:buFont typeface="Arial" panose="020B0604020202020204" pitchFamily="34" charset="0"/>
              <a:buChar char="•"/>
            </a:pPr>
            <a:r>
              <a:rPr lang="en-US" sz="1800" b="1" dirty="0"/>
              <a:t>Segmental vibration: </a:t>
            </a:r>
            <a:r>
              <a:rPr lang="en-US" sz="1800" dirty="0"/>
              <a:t>This is when the hands or some other body part is exposed to a vibrating tool or work-surface. Segmental vibration is a known source for injuries to the hands, wrists, forearms, and upper body.</a:t>
            </a:r>
          </a:p>
          <a:p>
            <a:pPr marL="285750" indent="-285750">
              <a:buFont typeface="Arial" panose="020B0604020202020204" pitchFamily="34" charset="0"/>
              <a:buChar char="•"/>
            </a:pPr>
            <a:r>
              <a:rPr lang="en-US" sz="1800" b="1" dirty="0"/>
              <a:t>Whole-body vibrations: </a:t>
            </a:r>
            <a:r>
              <a:rPr lang="en-US" sz="1800" dirty="0"/>
              <a:t>This is most commonly experienced in moving vehicles and impacts the spine.  The lower back is particularly susceptible to fatigue and injury from exposures.</a:t>
            </a: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C7BBF415-129C-4A74-8BF3-56FC73B91C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30788" cy="5941038"/>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3031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7316A1E-6B7D-80F1-6D05-57CB279CDD65}"/>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Toxics</a:t>
            </a:r>
          </a:p>
        </p:txBody>
      </p:sp>
      <p:sp>
        <p:nvSpPr>
          <p:cNvPr id="104" name="Google Shape;104;p2"/>
          <p:cNvSpPr txBox="1"/>
          <p:nvPr/>
        </p:nvSpPr>
        <p:spPr>
          <a:xfrm>
            <a:off x="5736910" y="1028546"/>
            <a:ext cx="6256597" cy="3970277"/>
          </a:xfrm>
          <a:prstGeom prst="rect">
            <a:avLst/>
          </a:prstGeom>
          <a:noFill/>
          <a:ln>
            <a:noFill/>
          </a:ln>
        </p:spPr>
        <p:txBody>
          <a:bodyPr spcFirstLastPara="1" wrap="square" lIns="91425" tIns="45700" rIns="91425" bIns="45700" anchor="t" anchorCtr="0">
            <a:spAutoFit/>
          </a:bodyPr>
          <a:lstStyle/>
          <a:p>
            <a:r>
              <a:rPr lang="en-US" sz="1800" b="1" dirty="0"/>
              <a:t>Toxics:</a:t>
            </a:r>
            <a:r>
              <a:rPr lang="en-US" sz="1800" dirty="0"/>
              <a:t> A material is toxic if a small quantity can cause an injurious effect, such as tissue damage, cancer, and/or mutations. It’s important to consider the routes of entry of toxic materials into the human body.</a:t>
            </a:r>
          </a:p>
          <a:p>
            <a:r>
              <a:rPr lang="en-US" sz="1800" dirty="0"/>
              <a:t> </a:t>
            </a:r>
          </a:p>
          <a:p>
            <a:r>
              <a:rPr lang="en-US" sz="1800" dirty="0"/>
              <a:t>There are four possible routes of entry:</a:t>
            </a:r>
          </a:p>
          <a:p>
            <a:pPr marL="285750" indent="-285750">
              <a:buFont typeface="Arial" panose="020B0604020202020204" pitchFamily="34" charset="0"/>
              <a:buChar char="•"/>
            </a:pPr>
            <a:r>
              <a:rPr lang="en-US" sz="1800" b="1" dirty="0"/>
              <a:t>Inhalation: </a:t>
            </a:r>
            <a:r>
              <a:rPr lang="en-US" sz="1800" dirty="0"/>
              <a:t>Breathing in toxics is the most common and dangerous route.</a:t>
            </a:r>
          </a:p>
          <a:p>
            <a:pPr marL="285750" indent="-285750">
              <a:buFont typeface="Arial" panose="020B0604020202020204" pitchFamily="34" charset="0"/>
              <a:buChar char="•"/>
            </a:pPr>
            <a:r>
              <a:rPr lang="en-US" sz="1800" b="1" dirty="0"/>
              <a:t>Ingestion: </a:t>
            </a:r>
            <a:r>
              <a:rPr lang="en-US" sz="1800" dirty="0"/>
              <a:t>Toxics enter through the gastrointestinal tract.</a:t>
            </a:r>
          </a:p>
          <a:p>
            <a:pPr marL="285750" indent="-285750">
              <a:buFont typeface="Arial" panose="020B0604020202020204" pitchFamily="34" charset="0"/>
              <a:buChar char="•"/>
            </a:pPr>
            <a:r>
              <a:rPr lang="en-US" sz="1800" b="1" dirty="0"/>
              <a:t>Absorption: </a:t>
            </a:r>
            <a:r>
              <a:rPr lang="en-US" sz="1800" dirty="0"/>
              <a:t>Toxics pass through the skin into the bloodstream.</a:t>
            </a:r>
          </a:p>
          <a:p>
            <a:pPr marL="285750" indent="-285750">
              <a:buFont typeface="Arial" panose="020B0604020202020204" pitchFamily="34" charset="0"/>
              <a:buChar char="•"/>
            </a:pPr>
            <a:r>
              <a:rPr lang="en-US" sz="1800" b="1" dirty="0"/>
              <a:t>Injection: </a:t>
            </a:r>
            <a:r>
              <a:rPr lang="en-US" sz="1800" dirty="0"/>
              <a:t>Toxics can be injected into the body (needles, etc.) the least common, yet most direct, route of entry.</a:t>
            </a: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A4EB9D0E-521E-4532-8EC7-C6B9694D8D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284427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B712367-DD0A-7203-DF2E-A93B5B002815}"/>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Heat and Temperature</a:t>
            </a:r>
          </a:p>
        </p:txBody>
      </p:sp>
      <p:sp>
        <p:nvSpPr>
          <p:cNvPr id="104" name="Google Shape;104;p2"/>
          <p:cNvSpPr txBox="1"/>
          <p:nvPr/>
        </p:nvSpPr>
        <p:spPr>
          <a:xfrm>
            <a:off x="5885565" y="1032658"/>
            <a:ext cx="6274351" cy="4524275"/>
          </a:xfrm>
          <a:prstGeom prst="rect">
            <a:avLst/>
          </a:prstGeom>
          <a:noFill/>
          <a:ln>
            <a:noFill/>
          </a:ln>
        </p:spPr>
        <p:txBody>
          <a:bodyPr spcFirstLastPara="1" wrap="square" lIns="91425" tIns="45700" rIns="91425" bIns="45700" anchor="t" anchorCtr="0">
            <a:spAutoFit/>
          </a:bodyPr>
          <a:lstStyle/>
          <a:p>
            <a:r>
              <a:rPr lang="en-US" sz="1800" b="1" dirty="0"/>
              <a:t>Heat and temperature: </a:t>
            </a:r>
            <a:r>
              <a:rPr lang="en-US" sz="1800" dirty="0"/>
              <a:t>Overexposure to heat and temperature extremes may result in a range of injuries from burns to frostbite. Temperature indicates the level of heat present. Heat is produced as a result of: chemical reaction, combustion, electrical current, mechanical motion, and metabolism. </a:t>
            </a:r>
          </a:p>
          <a:p>
            <a:endParaRPr lang="en-US" sz="1800" dirty="0"/>
          </a:p>
          <a:p>
            <a:r>
              <a:rPr lang="en-US" sz="1800" dirty="0"/>
              <a:t>Heat is transferred by: </a:t>
            </a:r>
          </a:p>
          <a:p>
            <a:endParaRPr lang="en-US" sz="1800" dirty="0"/>
          </a:p>
          <a:p>
            <a:pPr marL="285750" indent="-285750">
              <a:buFont typeface="Arial" panose="020B0604020202020204" pitchFamily="34" charset="0"/>
              <a:buChar char="•"/>
            </a:pPr>
            <a:r>
              <a:rPr lang="en-US" sz="1800" b="1" dirty="0"/>
              <a:t>Convection: </a:t>
            </a:r>
            <a:r>
              <a:rPr lang="en-US" sz="1800" dirty="0"/>
              <a:t>Heat is transferred by molecules moving through a fluid, gas, or liquid.</a:t>
            </a:r>
          </a:p>
          <a:p>
            <a:pPr marL="285750" indent="-285750">
              <a:buFont typeface="Arial" panose="020B0604020202020204" pitchFamily="34" charset="0"/>
              <a:buChar char="•"/>
            </a:pPr>
            <a:r>
              <a:rPr lang="en-US" sz="1800" b="1" dirty="0"/>
              <a:t>Radiation: </a:t>
            </a:r>
            <a:r>
              <a:rPr lang="en-US" sz="1800" dirty="0"/>
              <a:t>Occurs when a body’s temperature is above absolute zero.</a:t>
            </a:r>
          </a:p>
          <a:p>
            <a:pPr marL="285750" indent="-285750">
              <a:buFont typeface="Arial" panose="020B0604020202020204" pitchFamily="34" charset="0"/>
              <a:buChar char="•"/>
            </a:pPr>
            <a:r>
              <a:rPr lang="en-US" sz="1800" b="1" dirty="0"/>
              <a:t>Conduction: </a:t>
            </a:r>
            <a:r>
              <a:rPr lang="en-US" sz="1800" dirty="0"/>
              <a:t>Heat is transferred through a substance or between substances without physical movement of the substance itself.</a:t>
            </a: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51C09C42-0A74-4BE2-84D2-4D84E57AA2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1911" cy="5931503"/>
          </a:xfrm>
          <a:prstGeom prst="rect">
            <a:avLst/>
          </a:prstGeom>
        </p:spPr>
      </p:pic>
    </p:spTree>
    <p:extLst>
      <p:ext uri="{BB962C8B-B14F-4D97-AF65-F5344CB8AC3E}">
        <p14:creationId xmlns:p14="http://schemas.microsoft.com/office/powerpoint/2010/main" val="425555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E3D68AA-77C4-E58D-714E-705E33D67D79}"/>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Fire and Explosives</a:t>
            </a:r>
          </a:p>
        </p:txBody>
      </p:sp>
      <p:sp>
        <p:nvSpPr>
          <p:cNvPr id="104" name="Google Shape;104;p2"/>
          <p:cNvSpPr txBox="1"/>
          <p:nvPr/>
        </p:nvSpPr>
        <p:spPr>
          <a:xfrm>
            <a:off x="5719156" y="1014900"/>
            <a:ext cx="6274351" cy="3416279"/>
          </a:xfrm>
          <a:prstGeom prst="rect">
            <a:avLst/>
          </a:prstGeom>
          <a:noFill/>
          <a:ln>
            <a:noFill/>
          </a:ln>
        </p:spPr>
        <p:txBody>
          <a:bodyPr spcFirstLastPara="1" wrap="square" lIns="91425" tIns="45700" rIns="91425" bIns="45700" anchor="t" anchorCtr="0">
            <a:spAutoFit/>
          </a:bodyPr>
          <a:lstStyle/>
          <a:p>
            <a:r>
              <a:rPr lang="en-US" sz="1800" b="1" dirty="0"/>
              <a:t>Flammability/fire: </a:t>
            </a:r>
            <a:r>
              <a:rPr lang="en-US" sz="1800" dirty="0"/>
              <a:t>Fire may cause burn injuries. In order for combustion to take place, the fuel and oxidizer (oxygen) must be present in gaseous form. Flammable materials include fuel, solvents, cleaning agents, lubricants, coatings, chemicals, refrigerants, insecticides, plastics, hydraulic fluid, vegetation, wood/paper, fabrics, metals, and rubber products.</a:t>
            </a:r>
          </a:p>
          <a:p>
            <a:r>
              <a:rPr lang="en-US" sz="1800" dirty="0"/>
              <a:t>	</a:t>
            </a:r>
          </a:p>
          <a:p>
            <a:r>
              <a:rPr lang="en-US" sz="1800" b="1" dirty="0"/>
              <a:t>Explosives: </a:t>
            </a:r>
            <a:r>
              <a:rPr lang="en-US" sz="1800" dirty="0"/>
              <a:t>The results of an explosion may range from minor injury to major catastrophe. Many types of explosions may occur due to chemicals, dusts, solids, vapors, gases, and equipment.</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96028AE8-FA1D-487E-92ED-0CB65B0F6C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9726" cy="5939898"/>
          </a:xfrm>
          <a:prstGeom prst="rect">
            <a:avLst/>
          </a:prstGeom>
        </p:spPr>
      </p:pic>
    </p:spTree>
    <p:extLst>
      <p:ext uri="{BB962C8B-B14F-4D97-AF65-F5344CB8AC3E}">
        <p14:creationId xmlns:p14="http://schemas.microsoft.com/office/powerpoint/2010/main" val="3056626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7A4192E-D8D6-B2C5-B000-6337B6641205}"/>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Pressure Hazards</a:t>
            </a:r>
          </a:p>
        </p:txBody>
      </p:sp>
      <p:sp>
        <p:nvSpPr>
          <p:cNvPr id="104" name="Google Shape;104;p2"/>
          <p:cNvSpPr txBox="1"/>
          <p:nvPr/>
        </p:nvSpPr>
        <p:spPr>
          <a:xfrm>
            <a:off x="5719156" y="1028547"/>
            <a:ext cx="6274351" cy="4524275"/>
          </a:xfrm>
          <a:prstGeom prst="rect">
            <a:avLst/>
          </a:prstGeom>
          <a:noFill/>
          <a:ln>
            <a:noFill/>
          </a:ln>
        </p:spPr>
        <p:txBody>
          <a:bodyPr spcFirstLastPara="1" wrap="square" lIns="91425" tIns="45700" rIns="91425" bIns="45700" anchor="t" anchorCtr="0">
            <a:spAutoFit/>
          </a:bodyPr>
          <a:lstStyle/>
          <a:p>
            <a:pPr lvl="0">
              <a:buSzPts val="4800"/>
            </a:pPr>
            <a:r>
              <a:rPr lang="en-US" sz="1800" b="1" dirty="0"/>
              <a:t>Pressure hazards: </a:t>
            </a:r>
            <a:r>
              <a:rPr lang="en-US" sz="1800" dirty="0"/>
              <a:t>High and low pressure hazards include:</a:t>
            </a:r>
          </a:p>
          <a:p>
            <a:pPr lvl="0">
              <a:buSzPts val="4800"/>
            </a:pPr>
            <a:endParaRPr lang="en-US" sz="1800" dirty="0"/>
          </a:p>
          <a:p>
            <a:pPr lvl="0">
              <a:buSzPts val="4800"/>
            </a:pPr>
            <a:r>
              <a:rPr lang="en-US" sz="1800" b="1" dirty="0"/>
              <a:t>Ruptured cylinders: </a:t>
            </a:r>
            <a:r>
              <a:rPr lang="en-US" sz="1800" dirty="0"/>
              <a:t>The thrust generated by gas flowing through a puncture or rupture of a cylinder can be 20 times greater than the weight of the cylinder and reach the velocity of 50 feet per second in 1/10th of a second.</a:t>
            </a:r>
          </a:p>
          <a:p>
            <a:pPr lvl="0">
              <a:buSzPts val="4800"/>
            </a:pPr>
            <a:endParaRPr lang="en-US" sz="1800" dirty="0"/>
          </a:p>
          <a:p>
            <a:pPr lvl="0">
              <a:buSzPts val="4800"/>
            </a:pPr>
            <a:r>
              <a:rPr lang="en-US" sz="1800" b="1" dirty="0"/>
              <a:t>Whipping hoses and lines: </a:t>
            </a:r>
            <a:r>
              <a:rPr lang="en-US" sz="1800" dirty="0"/>
              <a:t>Compressed air and water hoses can kill when end fittings become loose. Such hoses and lines should be restrained by weighting with sand bags at short intervals, chained, clamped, etc. Never try to grab a whipping hose or line; turn off the controlling valve.</a:t>
            </a:r>
          </a:p>
          <a:p>
            <a:pPr lvl="0">
              <a:buSzPts val="4800"/>
            </a:pPr>
            <a:endParaRPr lang="en-US" sz="1800" dirty="0"/>
          </a:p>
          <a:p>
            <a:pPr lvl="0">
              <a:buSzPts val="4800"/>
            </a:pPr>
            <a:r>
              <a:rPr lang="en-US" sz="1800" b="1" dirty="0"/>
              <a:t>Water hammer: </a:t>
            </a:r>
            <a:r>
              <a:rPr lang="en-US" sz="1800" dirty="0"/>
              <a:t>The effect caused by a sudden stop of liquid flow causing a shock wave (water hammer) that can cause a line rupture.</a:t>
            </a: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75096D9-A5BE-4F55-85BA-4EE010BB5D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21295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FB3E037-A405-3C49-A930-2407EB8B56DD}"/>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Electrical Contact</a:t>
            </a:r>
          </a:p>
        </p:txBody>
      </p:sp>
      <p:sp>
        <p:nvSpPr>
          <p:cNvPr id="104" name="Google Shape;104;p2"/>
          <p:cNvSpPr txBox="1"/>
          <p:nvPr/>
        </p:nvSpPr>
        <p:spPr>
          <a:xfrm>
            <a:off x="5719156" y="973957"/>
            <a:ext cx="6274351" cy="4801274"/>
          </a:xfrm>
          <a:prstGeom prst="rect">
            <a:avLst/>
          </a:prstGeom>
          <a:noFill/>
          <a:ln>
            <a:noFill/>
          </a:ln>
        </p:spPr>
        <p:txBody>
          <a:bodyPr spcFirstLastPara="1" wrap="square" lIns="91425" tIns="45700" rIns="91425" bIns="45700" anchor="t" anchorCtr="0">
            <a:spAutoFit/>
          </a:bodyPr>
          <a:lstStyle/>
          <a:p>
            <a:pPr lvl="0">
              <a:buSzPts val="4800"/>
            </a:pPr>
            <a:r>
              <a:rPr lang="en-US" sz="1800" b="1" dirty="0"/>
              <a:t>Electrical contact: </a:t>
            </a:r>
            <a:r>
              <a:rPr lang="en-US" sz="1800" dirty="0"/>
              <a:t>Exposure to electrical current. There are four principal categories of electrical hazards:</a:t>
            </a:r>
          </a:p>
          <a:p>
            <a:pPr lvl="0">
              <a:buSzPts val="4800"/>
            </a:pPr>
            <a:endParaRPr lang="en-US" sz="1800" dirty="0"/>
          </a:p>
          <a:p>
            <a:pPr lvl="0">
              <a:buSzPts val="4800"/>
            </a:pPr>
            <a:r>
              <a:rPr lang="en-US" sz="1800" b="1" dirty="0"/>
              <a:t>Shock: </a:t>
            </a:r>
            <a:r>
              <a:rPr lang="en-US" sz="1800" dirty="0"/>
              <a:t>Electrical shock is a sudden and accidental stimulation of the body’s nervous system by an electrical current. Look for bare conductors, insulation failures, buildup of static electricity, and faulty electrical equipment.</a:t>
            </a:r>
          </a:p>
          <a:p>
            <a:pPr lvl="0">
              <a:buSzPts val="4800"/>
            </a:pPr>
            <a:endParaRPr lang="en-US" sz="1800" dirty="0"/>
          </a:p>
          <a:p>
            <a:pPr lvl="0">
              <a:buSzPts val="4800"/>
            </a:pPr>
            <a:r>
              <a:rPr lang="en-US" sz="1800" b="1" dirty="0"/>
              <a:t>Ignition of combustible (or explosive) material: </a:t>
            </a:r>
            <a:r>
              <a:rPr lang="en-US" sz="1800" dirty="0"/>
              <a:t>Ignition is usually caused by a spark, arc, or corona effect.</a:t>
            </a:r>
          </a:p>
          <a:p>
            <a:pPr lvl="0">
              <a:buSzPts val="4800"/>
            </a:pPr>
            <a:endParaRPr lang="en-US" sz="1800" dirty="0"/>
          </a:p>
          <a:p>
            <a:pPr lvl="0">
              <a:buSzPts val="4800"/>
            </a:pPr>
            <a:r>
              <a:rPr lang="en-US" sz="1800" b="1" dirty="0"/>
              <a:t>Overheating</a:t>
            </a:r>
            <a:r>
              <a:rPr lang="en-US" sz="1800" dirty="0"/>
              <a:t>: High current/high heat that can result in fires, equipment burnout, and burns to employees.</a:t>
            </a:r>
          </a:p>
          <a:p>
            <a:pPr lvl="0">
              <a:buSzPts val="4800"/>
            </a:pPr>
            <a:endParaRPr lang="en-US" sz="1800" dirty="0"/>
          </a:p>
          <a:p>
            <a:pPr lvl="0">
              <a:buSzPts val="4800"/>
            </a:pPr>
            <a:r>
              <a:rPr lang="en-US" sz="1800" b="1" dirty="0"/>
              <a:t>Electrical explosions: </a:t>
            </a:r>
            <a:r>
              <a:rPr lang="en-US" sz="1800" dirty="0"/>
              <a:t>Rapid overheating of circuit breakers, transformers, and other equipment may result in an explosion.</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03075F28-A7E6-49B5-973B-FF8C0DA2CF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96" y="0"/>
            <a:ext cx="5516267" cy="5925440"/>
          </a:xfrm>
          <a:prstGeom prst="rect">
            <a:avLst/>
          </a:prstGeom>
        </p:spPr>
      </p:pic>
    </p:spTree>
    <p:extLst>
      <p:ext uri="{BB962C8B-B14F-4D97-AF65-F5344CB8AC3E}">
        <p14:creationId xmlns:p14="http://schemas.microsoft.com/office/powerpoint/2010/main" val="3208682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B046C9E-2C5B-2ED4-F30F-9CA54F8D5CC3}"/>
              </a:ext>
            </a:extLst>
          </p:cNvPr>
          <p:cNvSpPr txBox="1">
            <a:spLocks/>
          </p:cNvSpPr>
          <p:nvPr/>
        </p:nvSpPr>
        <p:spPr>
          <a:xfrm>
            <a:off x="5736910" y="268869"/>
            <a:ext cx="593372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Disclaimer</a:t>
            </a:r>
          </a:p>
        </p:txBody>
      </p:sp>
      <p:sp>
        <p:nvSpPr>
          <p:cNvPr id="104" name="Google Shape;104;p2"/>
          <p:cNvSpPr txBox="1">
            <a:spLocks noGrp="1"/>
          </p:cNvSpPr>
          <p:nvPr>
            <p:ph type="title" idx="4294967295"/>
          </p:nvPr>
        </p:nvSpPr>
        <p:spPr>
          <a:xfrm>
            <a:off x="5736910" y="1125163"/>
            <a:ext cx="6031977" cy="313928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800" b="0" i="0" u="none" strike="noStrike" kern="0" cap="none" spc="0" normalizeH="0" baseline="0" noProof="0" dirty="0">
                <a:ln>
                  <a:noFill/>
                </a:ln>
                <a:solidFill>
                  <a:schemeClr val="dk1"/>
                </a:solidFill>
                <a:effectLst/>
                <a:uLnTx/>
                <a:uFillTx/>
                <a:latin typeface="+mj-lt"/>
                <a:ea typeface="Calibri"/>
                <a:cs typeface="Calibri"/>
                <a:sym typeface="Calibri"/>
              </a:rPr>
              <a:t>This is not to substitute for, or an addition to, the Oregon Safe Employment Act or any rules issued by Oregon OSHA. This training course is provided as a public service, intended to assist employers to comply with Oregon occupational safety and health rules. Manufacturers, products, or services displayed in this material are for informational purposes only and do not constitute an endorsement by Oregon OSHA.</a:t>
            </a: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8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800" b="0" i="0" u="none" strike="noStrike" kern="0" cap="none" spc="0" normalizeH="0" baseline="0" noProof="0" dirty="0">
                <a:ln>
                  <a:noFill/>
                </a:ln>
                <a:solidFill>
                  <a:schemeClr val="dk1"/>
                </a:solidFill>
                <a:effectLst/>
                <a:uLnTx/>
                <a:uFillTx/>
                <a:latin typeface="+mj-lt"/>
                <a:ea typeface="Calibri"/>
                <a:cs typeface="Calibri"/>
                <a:sym typeface="Calibri"/>
              </a:rPr>
              <a:t>This class helps meet the safety committees training requirements.</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7" name="Picture 6">
            <a:extLst>
              <a:ext uri="{FF2B5EF4-FFF2-40B4-BE49-F238E27FC236}">
                <a16:creationId xmlns:a16="http://schemas.microsoft.com/office/drawing/2014/main" id="{FBEDB17B-FBC3-4881-8D6E-8D5269FF66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8222"/>
            <a:ext cx="5504155" cy="5912430"/>
          </a:xfrm>
          <a:prstGeom prst="rect">
            <a:avLst/>
          </a:prstGeom>
        </p:spPr>
      </p:pic>
    </p:spTree>
    <p:extLst>
      <p:ext uri="{BB962C8B-B14F-4D97-AF65-F5344CB8AC3E}">
        <p14:creationId xmlns:p14="http://schemas.microsoft.com/office/powerpoint/2010/main" val="2783441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9D9B059-EDD8-D8A6-8866-66AC11F8D4BE}"/>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Ergonomics</a:t>
            </a:r>
          </a:p>
        </p:txBody>
      </p:sp>
      <p:sp>
        <p:nvSpPr>
          <p:cNvPr id="104" name="Google Shape;104;p2"/>
          <p:cNvSpPr txBox="1"/>
          <p:nvPr/>
        </p:nvSpPr>
        <p:spPr>
          <a:xfrm>
            <a:off x="5719156" y="1014901"/>
            <a:ext cx="6274351" cy="3693278"/>
          </a:xfrm>
          <a:prstGeom prst="rect">
            <a:avLst/>
          </a:prstGeom>
          <a:noFill/>
          <a:ln>
            <a:noFill/>
          </a:ln>
        </p:spPr>
        <p:txBody>
          <a:bodyPr spcFirstLastPara="1" wrap="square" lIns="91425" tIns="45700" rIns="91425" bIns="45700" anchor="t" anchorCtr="0">
            <a:spAutoFit/>
          </a:bodyPr>
          <a:lstStyle/>
          <a:p>
            <a:r>
              <a:rPr lang="en-US" sz="1800" b="1" dirty="0"/>
              <a:t>Ergonomics: </a:t>
            </a:r>
            <a:r>
              <a:rPr lang="en-US" sz="1800" dirty="0"/>
              <a:t>Improper lifting, lowering, pushing, pulling, and twisting can cause strains and sprains. Ergonomics-related hazards are the most common source of injury in the workplace. </a:t>
            </a:r>
          </a:p>
          <a:p>
            <a:endParaRPr lang="en-US" sz="1800" dirty="0"/>
          </a:p>
          <a:p>
            <a:r>
              <a:rPr lang="en-US" sz="1800" dirty="0"/>
              <a:t>Ergonomic hazards exist in:</a:t>
            </a:r>
          </a:p>
          <a:p>
            <a:pPr marL="285750" indent="-285750">
              <a:buFont typeface="Arial" panose="020B0604020202020204" pitchFamily="34" charset="0"/>
              <a:buChar char="•"/>
            </a:pPr>
            <a:r>
              <a:rPr lang="en-US" sz="1800" b="1" dirty="0"/>
              <a:t>The task: </a:t>
            </a:r>
            <a:r>
              <a:rPr lang="en-US" sz="1800" dirty="0"/>
              <a:t>Work that includes high force, repetition, frequency, duration, inappropriate posture, and point of operation.</a:t>
            </a:r>
          </a:p>
          <a:p>
            <a:pPr marL="285750" indent="-285750">
              <a:buFont typeface="Arial" panose="020B0604020202020204" pitchFamily="34" charset="0"/>
              <a:buChar char="•"/>
            </a:pPr>
            <a:r>
              <a:rPr lang="en-US" sz="1800" b="1" dirty="0"/>
              <a:t>The environment: </a:t>
            </a:r>
            <a:r>
              <a:rPr lang="en-US" sz="1800" dirty="0"/>
              <a:t>Noise, temperature, humidity, color, etc.</a:t>
            </a:r>
          </a:p>
          <a:p>
            <a:pPr marL="285750" indent="-285750">
              <a:buFont typeface="Arial" panose="020B0604020202020204" pitchFamily="34" charset="0"/>
              <a:buChar char="•"/>
            </a:pPr>
            <a:r>
              <a:rPr lang="en-US" sz="1800" b="1" dirty="0"/>
              <a:t>The worker: </a:t>
            </a:r>
            <a:r>
              <a:rPr lang="en-US" sz="1800" dirty="0"/>
              <a:t>Physical/mental capabilities, pre-existing conditions, etc.</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2762B0A9-B5CF-420E-B058-91D2D34E3C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247167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55F2B23-2B7A-2B88-016E-07D41FB6490B}"/>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Biohazards</a:t>
            </a:r>
          </a:p>
        </p:txBody>
      </p:sp>
      <p:sp>
        <p:nvSpPr>
          <p:cNvPr id="104" name="Google Shape;104;p2"/>
          <p:cNvSpPr txBox="1"/>
          <p:nvPr/>
        </p:nvSpPr>
        <p:spPr>
          <a:xfrm>
            <a:off x="5604683" y="992303"/>
            <a:ext cx="6384398" cy="4801274"/>
          </a:xfrm>
          <a:prstGeom prst="rect">
            <a:avLst/>
          </a:prstGeom>
          <a:noFill/>
          <a:ln>
            <a:noFill/>
          </a:ln>
        </p:spPr>
        <p:txBody>
          <a:bodyPr spcFirstLastPara="1" wrap="square" lIns="91425" tIns="45700" rIns="91425" bIns="45700" anchor="t" anchorCtr="0">
            <a:spAutoFit/>
          </a:bodyPr>
          <a:lstStyle/>
          <a:p>
            <a:r>
              <a:rPr lang="en-US" sz="1800" b="1" u="sng" dirty="0"/>
              <a:t>Biohazards</a:t>
            </a:r>
            <a:r>
              <a:rPr lang="en-US" sz="1800" b="1" dirty="0"/>
              <a:t>: </a:t>
            </a:r>
            <a:r>
              <a:rPr lang="en-US" sz="1800" dirty="0"/>
              <a:t>Exposure to plants, animals, or their products that may be infectious, toxic, or contain allergens, may cause illness and disease. People who work with animals, animal products, or animal waste have great risk of infection. </a:t>
            </a:r>
          </a:p>
          <a:p>
            <a:endParaRPr lang="en-US" sz="1800" dirty="0"/>
          </a:p>
          <a:p>
            <a:r>
              <a:rPr lang="en-US" sz="1800" dirty="0"/>
              <a:t>Biohazard agents include:</a:t>
            </a:r>
          </a:p>
          <a:p>
            <a:pPr marL="285750" indent="-285750">
              <a:buFont typeface="Arial" panose="020B0604020202020204" pitchFamily="34" charset="0"/>
              <a:buChar char="•"/>
            </a:pPr>
            <a:r>
              <a:rPr lang="en-US" sz="1800" b="1" dirty="0"/>
              <a:t>Bacteria: </a:t>
            </a:r>
            <a:r>
              <a:rPr lang="en-US" sz="1800" dirty="0"/>
              <a:t>Microscopic living organisms, usually one-celled, that can be found everywhere. They can be dangerous, such as when they cause infection, or beneficial, as in the process of fermentation.</a:t>
            </a:r>
          </a:p>
          <a:p>
            <a:pPr marL="285750" indent="-285750">
              <a:buFont typeface="Arial" panose="020B0604020202020204" pitchFamily="34" charset="0"/>
              <a:buChar char="•"/>
            </a:pPr>
            <a:r>
              <a:rPr lang="en-US" sz="1800" b="1" dirty="0"/>
              <a:t>Viruses: </a:t>
            </a:r>
            <a:r>
              <a:rPr lang="en-US" sz="1800" dirty="0"/>
              <a:t>Organisms that depend on a host cell for development and reproduction. </a:t>
            </a:r>
          </a:p>
          <a:p>
            <a:pPr marL="285750" indent="-285750">
              <a:buFont typeface="Arial" panose="020B0604020202020204" pitchFamily="34" charset="0"/>
              <a:buChar char="•"/>
            </a:pPr>
            <a:r>
              <a:rPr lang="en-US" sz="1800" b="1" dirty="0"/>
              <a:t>Fungi: </a:t>
            </a:r>
            <a:r>
              <a:rPr lang="en-US" sz="1800" dirty="0"/>
              <a:t>May be small or large (mushroom), parasitic organisms growing in a living or dead plant or animal matter.</a:t>
            </a:r>
          </a:p>
          <a:p>
            <a:pPr marL="285750" indent="-285750">
              <a:buFont typeface="Arial" panose="020B0604020202020204" pitchFamily="34" charset="0"/>
              <a:buChar char="•"/>
            </a:pPr>
            <a:r>
              <a:rPr lang="en-US" sz="1800" b="1" dirty="0"/>
              <a:t>Protozoa: </a:t>
            </a:r>
            <a:r>
              <a:rPr lang="en-US" sz="1800" dirty="0"/>
              <a:t>Any of a large group of one-celled organisms (called protists) that live in water as parasites.</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6C9254A2-832B-44BE-A0A7-B8932E7D1F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2414674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C8DF7B1-EA91-D1A3-7B46-3F34B47E9F83}"/>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Bloodborne Pathogens</a:t>
            </a:r>
          </a:p>
        </p:txBody>
      </p:sp>
      <p:sp>
        <p:nvSpPr>
          <p:cNvPr id="104" name="Google Shape;104;p2"/>
          <p:cNvSpPr txBox="1"/>
          <p:nvPr/>
        </p:nvSpPr>
        <p:spPr>
          <a:xfrm>
            <a:off x="5736910" y="830908"/>
            <a:ext cx="6142123" cy="5078273"/>
          </a:xfrm>
          <a:prstGeom prst="rect">
            <a:avLst/>
          </a:prstGeom>
          <a:noFill/>
          <a:ln>
            <a:noFill/>
          </a:ln>
        </p:spPr>
        <p:txBody>
          <a:bodyPr spcFirstLastPara="1" wrap="square" lIns="91425" tIns="45700" rIns="91425" bIns="45700" anchor="t" anchorCtr="0">
            <a:spAutoFit/>
          </a:bodyPr>
          <a:lstStyle/>
          <a:p>
            <a:r>
              <a:rPr lang="en-US" sz="1800" b="1" dirty="0"/>
              <a:t>Bloodborne pathogens occupational exposure </a:t>
            </a:r>
            <a:r>
              <a:rPr lang="en-US" sz="1800" dirty="0"/>
              <a:t>means reasonably anticipated skin, eye, mucus membrane, or parenteral contact with blood or other potentially infectious materials that may result from the performance of an employee’s duties. </a:t>
            </a:r>
          </a:p>
          <a:p>
            <a:endParaRPr lang="en-US" sz="1800" b="1" dirty="0"/>
          </a:p>
          <a:p>
            <a:r>
              <a:rPr lang="en-US" sz="1800" b="1" dirty="0"/>
              <a:t>Bloodborne pathogens </a:t>
            </a:r>
            <a:r>
              <a:rPr lang="en-US" sz="1800" dirty="0"/>
              <a:t>are microorganisms that are transmitted via human blood and cause disease. They can be transmitted by means of blood, tissue, body fluids, and other potentially infectious materials (OPIM). </a:t>
            </a:r>
          </a:p>
          <a:p>
            <a:endParaRPr lang="en-US" sz="1800" dirty="0"/>
          </a:p>
          <a:p>
            <a:r>
              <a:rPr lang="en-US" sz="1800" dirty="0"/>
              <a:t>While there are many types of pathogens, the focus of this program is on bloodborne pathogens and what employers need to know to be in compliance with Oregon OSHA. In general, the purpose of the standard is to protect employees from the hepatitis B virus (HBV), the human immunodeficiency virus (HIV), and the hepatitis C virus (HCV).</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457CE716-CFDC-4206-8D05-90B4930DEF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96" y="0"/>
            <a:ext cx="5529726" cy="5939898"/>
          </a:xfrm>
          <a:prstGeom prst="rect">
            <a:avLst/>
          </a:prstGeom>
        </p:spPr>
      </p:pic>
    </p:spTree>
    <p:extLst>
      <p:ext uri="{BB962C8B-B14F-4D97-AF65-F5344CB8AC3E}">
        <p14:creationId xmlns:p14="http://schemas.microsoft.com/office/powerpoint/2010/main" val="24056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8C7D587-3727-324C-CB59-E3AADAF9BFE9}"/>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Workplace Violence</a:t>
            </a:r>
          </a:p>
        </p:txBody>
      </p:sp>
      <p:sp>
        <p:nvSpPr>
          <p:cNvPr id="104" name="Google Shape;104;p2"/>
          <p:cNvSpPr txBox="1"/>
          <p:nvPr/>
        </p:nvSpPr>
        <p:spPr>
          <a:xfrm>
            <a:off x="5719156" y="1014900"/>
            <a:ext cx="6274351" cy="4524275"/>
          </a:xfrm>
          <a:prstGeom prst="rect">
            <a:avLst/>
          </a:prstGeom>
          <a:noFill/>
          <a:ln>
            <a:noFill/>
          </a:ln>
        </p:spPr>
        <p:txBody>
          <a:bodyPr spcFirstLastPara="1" wrap="square" lIns="91425" tIns="45700" rIns="91425" bIns="45700" anchor="t" anchorCtr="0">
            <a:spAutoFit/>
          </a:bodyPr>
          <a:lstStyle/>
          <a:p>
            <a:r>
              <a:rPr lang="en-US" sz="1800" b="1" dirty="0"/>
              <a:t>Workplace violence: </a:t>
            </a:r>
            <a:r>
              <a:rPr lang="en-US" sz="1800" dirty="0"/>
              <a:t>Any violent act that occurs in the workplace and creates a hostile work environment that affects employees’ physical or psychological well-being. A risk factor is a condition or circumstance that may increase the likelihood of violence occurring in a particular setting. </a:t>
            </a:r>
          </a:p>
          <a:p>
            <a:endParaRPr lang="en-US" sz="1800" dirty="0"/>
          </a:p>
          <a:p>
            <a:r>
              <a:rPr lang="en-US" sz="1800" dirty="0"/>
              <a:t>Risk factors include: </a:t>
            </a:r>
          </a:p>
          <a:p>
            <a:pPr marL="285750" indent="-285750">
              <a:buFont typeface="Arial" panose="020B0604020202020204" pitchFamily="34" charset="0"/>
              <a:buChar char="•"/>
            </a:pPr>
            <a:r>
              <a:rPr lang="en-US" sz="1800" dirty="0"/>
              <a:t>Employee contact with the public</a:t>
            </a:r>
          </a:p>
          <a:p>
            <a:pPr marL="285750" indent="-285750">
              <a:buFont typeface="Arial" panose="020B0604020202020204" pitchFamily="34" charset="0"/>
              <a:buChar char="•"/>
            </a:pPr>
            <a:r>
              <a:rPr lang="en-US" sz="1800" dirty="0"/>
              <a:t>Exchanging money</a:t>
            </a:r>
          </a:p>
          <a:p>
            <a:pPr marL="285750" indent="-285750">
              <a:buFont typeface="Arial" panose="020B0604020202020204" pitchFamily="34" charset="0"/>
              <a:buChar char="•"/>
            </a:pPr>
            <a:r>
              <a:rPr lang="en-US" sz="1800" dirty="0"/>
              <a:t>Selling/dispensing alcohol or drugs</a:t>
            </a:r>
          </a:p>
          <a:p>
            <a:pPr marL="285750" indent="-285750">
              <a:buFont typeface="Arial" panose="020B0604020202020204" pitchFamily="34" charset="0"/>
              <a:buChar char="•"/>
            </a:pPr>
            <a:r>
              <a:rPr lang="en-US" sz="1800" dirty="0"/>
              <a:t>Delivering passengers, goods, or services</a:t>
            </a:r>
          </a:p>
          <a:p>
            <a:pPr marL="285750" indent="-285750">
              <a:buFont typeface="Arial" panose="020B0604020202020204" pitchFamily="34" charset="0"/>
              <a:buChar char="•"/>
            </a:pPr>
            <a:r>
              <a:rPr lang="en-US" sz="1800" dirty="0"/>
              <a:t>Mobile workplace (such as taxicabs or police cruisers)</a:t>
            </a:r>
          </a:p>
          <a:p>
            <a:pPr marL="285750" indent="-285750">
              <a:buFont typeface="Arial" panose="020B0604020202020204" pitchFamily="34" charset="0"/>
              <a:buChar char="•"/>
            </a:pPr>
            <a:r>
              <a:rPr lang="en-US" sz="1800" dirty="0"/>
              <a:t>Exposure to unstable or volatile persons (such as in health care or social services) </a:t>
            </a:r>
          </a:p>
          <a:p>
            <a:pPr marL="285750" indent="-285750">
              <a:buFont typeface="Arial" panose="020B0604020202020204" pitchFamily="34" charset="0"/>
              <a:buChar char="•"/>
            </a:pPr>
            <a:r>
              <a:rPr lang="en-US" sz="1800" dirty="0"/>
              <a:t>Employees working alone, late at night/early morning, or in small numbers</a:t>
            </a: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9A9E3813-CA5D-4C05-A186-177B90F8F8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3508375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B02EA28-3857-237D-B3D4-6AD5085C6F32}"/>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Creating a Safe Workplace</a:t>
            </a:r>
          </a:p>
        </p:txBody>
      </p:sp>
      <p:sp>
        <p:nvSpPr>
          <p:cNvPr id="104" name="Google Shape;104;p2"/>
          <p:cNvSpPr txBox="1"/>
          <p:nvPr/>
        </p:nvSpPr>
        <p:spPr>
          <a:xfrm>
            <a:off x="5719156" y="1001252"/>
            <a:ext cx="6274351" cy="4247276"/>
          </a:xfrm>
          <a:prstGeom prst="rect">
            <a:avLst/>
          </a:prstGeom>
          <a:noFill/>
          <a:ln>
            <a:noFill/>
          </a:ln>
        </p:spPr>
        <p:txBody>
          <a:bodyPr spcFirstLastPara="1" wrap="square" lIns="91425" tIns="45700" rIns="91425" bIns="45700" anchor="t" anchorCtr="0">
            <a:spAutoFit/>
          </a:bodyPr>
          <a:lstStyle/>
          <a:p>
            <a:r>
              <a:rPr lang="en-US" sz="1800" dirty="0"/>
              <a:t>Now that you understand workplace hazards, how can you identify them? Oregon OSHA can help. Contact Oregon OSHA Consultation to schedule your free workplace walk-through.</a:t>
            </a:r>
          </a:p>
          <a:p>
            <a:endParaRPr lang="en-US" sz="1800" dirty="0"/>
          </a:p>
          <a:p>
            <a:r>
              <a:rPr lang="en-US" sz="1800" dirty="0"/>
              <a:t>Oregon OSHA Consultation provides many no-cost confidential services, including:</a:t>
            </a:r>
          </a:p>
          <a:p>
            <a:pPr marL="285750" indent="-285750">
              <a:buFont typeface="Arial" panose="020B0604020202020204" pitchFamily="34" charset="0"/>
              <a:buChar char="•"/>
            </a:pPr>
            <a:r>
              <a:rPr lang="en-US" sz="1800" dirty="0"/>
              <a:t>Safety, health, and ergonomic hazard assessments</a:t>
            </a:r>
          </a:p>
          <a:p>
            <a:pPr marL="285750" indent="-285750">
              <a:buFont typeface="Arial" panose="020B0604020202020204" pitchFamily="34" charset="0"/>
              <a:buChar char="•"/>
            </a:pPr>
            <a:r>
              <a:rPr lang="en-US" sz="1800" dirty="0"/>
              <a:t>Recommendations to control and eliminate hazards</a:t>
            </a:r>
          </a:p>
          <a:p>
            <a:pPr marL="285750" indent="-285750">
              <a:buFont typeface="Arial" panose="020B0604020202020204" pitchFamily="34" charset="0"/>
              <a:buChar char="•"/>
            </a:pPr>
            <a:r>
              <a:rPr lang="en-US" sz="1800" dirty="0"/>
              <a:t>Written program evaluations</a:t>
            </a:r>
          </a:p>
          <a:p>
            <a:pPr marL="285750" indent="-285750">
              <a:buFont typeface="Arial" panose="020B0604020202020204" pitchFamily="34" charset="0"/>
              <a:buChar char="•"/>
            </a:pPr>
            <a:r>
              <a:rPr lang="en-US" sz="1800" dirty="0"/>
              <a:t>Industrial hygiene services, such as noise monitoring</a:t>
            </a:r>
          </a:p>
          <a:p>
            <a:pPr marL="285750" indent="-285750">
              <a:buFont typeface="Arial" panose="020B0604020202020204" pitchFamily="34" charset="0"/>
              <a:buChar char="•"/>
            </a:pPr>
            <a:r>
              <a:rPr lang="en-US" sz="1800" dirty="0"/>
              <a:t>Hands-on training on health and safety topics</a:t>
            </a:r>
          </a:p>
          <a:p>
            <a:endParaRPr lang="en-US" sz="1800" dirty="0"/>
          </a:p>
          <a:p>
            <a:r>
              <a:rPr lang="en-US" sz="1800" dirty="0"/>
              <a:t>For more information, call our toll-free number 800-922-2689 or click </a:t>
            </a:r>
            <a:r>
              <a:rPr lang="en-US" sz="1800" dirty="0">
                <a:hlinkClick r:id="rId3"/>
              </a:rPr>
              <a:t>here</a:t>
            </a:r>
            <a:r>
              <a:rPr lang="en-US" sz="1800" dirty="0"/>
              <a:t>.</a:t>
            </a:r>
            <a:r>
              <a:rPr lang="en-US" sz="1800" baseline="30000" dirty="0"/>
              <a:t> </a:t>
            </a:r>
            <a:r>
              <a:rPr lang="en-US" sz="1800" dirty="0"/>
              <a:t>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204A6864-F02A-4869-89ED-7BD02F2480B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3033" cy="5921966"/>
          </a:xfrm>
          <a:prstGeom prst="rect">
            <a:avLst/>
          </a:prstGeom>
        </p:spPr>
      </p:pic>
    </p:spTree>
    <p:extLst>
      <p:ext uri="{BB962C8B-B14F-4D97-AF65-F5344CB8AC3E}">
        <p14:creationId xmlns:p14="http://schemas.microsoft.com/office/powerpoint/2010/main" val="2726854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6979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HAZARD IDENTIFICATION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0" y="3569317"/>
            <a:ext cx="121920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2: </a:t>
            </a:r>
            <a:r>
              <a:rPr lang="en-US" sz="4400" b="1" i="1"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0"/>
              </a:ext>
            </a:extLst>
          </p:cNvPr>
          <p:cNvSpPr/>
          <p:nvPr/>
        </p:nvSpPr>
        <p:spPr>
          <a:xfrm>
            <a:off x="0" y="17445"/>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Video: </a:t>
            </a:r>
            <a:r>
              <a:rPr lang="en-US" sz="3600" dirty="0">
                <a:hlinkClick r:id="rId3"/>
              </a:rPr>
              <a:t>Safety Inspection</a:t>
            </a:r>
            <a:endParaRPr lang="en-US" sz="3600" dirty="0"/>
          </a:p>
        </p:txBody>
      </p:sp>
      <p:sp>
        <p:nvSpPr>
          <p:cNvPr id="7" name="Google Shape;102;p2">
            <a:extLst>
              <a:ext uri="{FF2B5EF4-FFF2-40B4-BE49-F238E27FC236}">
                <a16:creationId xmlns:a16="http://schemas.microsoft.com/office/drawing/2014/main" id="{2E09B48E-1DF3-4AA4-A5C1-B08FE8E59172}"/>
              </a:ext>
            </a:extLst>
          </p:cNvPr>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19E2082E-E0AF-4123-B0E6-BAD548A1D2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68412" y="5938471"/>
            <a:ext cx="5623588" cy="937265"/>
          </a:xfrm>
          <a:prstGeom prst="rect">
            <a:avLst/>
          </a:prstGeom>
        </p:spPr>
      </p:pic>
    </p:spTree>
    <p:extLst>
      <p:ext uri="{BB962C8B-B14F-4D97-AF65-F5344CB8AC3E}">
        <p14:creationId xmlns:p14="http://schemas.microsoft.com/office/powerpoint/2010/main" val="3079254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9CCB2F4-8452-6E6F-0EC5-60B83BCB31E6}"/>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Types of Inspections</a:t>
            </a:r>
          </a:p>
        </p:txBody>
      </p:sp>
      <p:sp>
        <p:nvSpPr>
          <p:cNvPr id="104" name="Google Shape;104;p2"/>
          <p:cNvSpPr txBox="1"/>
          <p:nvPr/>
        </p:nvSpPr>
        <p:spPr>
          <a:xfrm>
            <a:off x="5719156" y="1110436"/>
            <a:ext cx="6274351" cy="4524275"/>
          </a:xfrm>
          <a:prstGeom prst="rect">
            <a:avLst/>
          </a:prstGeom>
          <a:noFill/>
          <a:ln>
            <a:noFill/>
          </a:ln>
        </p:spPr>
        <p:txBody>
          <a:bodyPr spcFirstLastPara="1" wrap="square" lIns="91425" tIns="45700" rIns="91425" bIns="45700" anchor="t" anchorCtr="0">
            <a:spAutoFit/>
          </a:bodyPr>
          <a:lstStyle/>
          <a:p>
            <a:r>
              <a:rPr lang="en-US" sz="1800" dirty="0"/>
              <a:t>Let’s look a little more in-depth at the types of inspections: </a:t>
            </a:r>
          </a:p>
          <a:p>
            <a:endParaRPr lang="en-US" sz="1800" dirty="0"/>
          </a:p>
          <a:p>
            <a:r>
              <a:rPr lang="en-US" sz="1800" b="1" dirty="0"/>
              <a:t>Ongoing: </a:t>
            </a:r>
            <a:r>
              <a:rPr lang="en-US" sz="1800" dirty="0"/>
              <a:t>Supervisors and workers continually conduct ongoing inspections as part of their job responsibilities. This includes identifying hazardous conditions and either correcting them immediately or reporting them for corrective action. An example of this is a daily equipment check.</a:t>
            </a:r>
          </a:p>
          <a:p>
            <a:endParaRPr lang="en-US" sz="1800" dirty="0"/>
          </a:p>
          <a:p>
            <a:r>
              <a:rPr lang="en-US" sz="1800" b="1" dirty="0"/>
              <a:t>Pre-use: </a:t>
            </a:r>
            <a:r>
              <a:rPr lang="en-US" sz="1800" dirty="0"/>
              <a:t>Inspection of new or modified equipment or processes. </a:t>
            </a:r>
          </a:p>
          <a:p>
            <a:endParaRPr lang="en-US" sz="1800" dirty="0"/>
          </a:p>
          <a:p>
            <a:r>
              <a:rPr lang="en-US" sz="1800" b="1" dirty="0"/>
              <a:t>Periodic inspections: </a:t>
            </a:r>
            <a:r>
              <a:rPr lang="en-US" sz="1800" dirty="0"/>
              <a:t>Is a safety committee walk-through, which is required to cover the entire facility once a quarter. During these inspections, you should look at all safety and health concerns, not just the big issues.</a:t>
            </a:r>
            <a:br>
              <a:rPr lang="en-US" sz="1800" dirty="0"/>
            </a:b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23323357-A7B0-488E-A5FC-738C772E90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p:nvPr/>
        </p:nvSpPr>
        <p:spPr>
          <a:xfrm>
            <a:off x="1491450" y="2531200"/>
            <a:ext cx="875338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dirty="0">
                <a:solidFill>
                  <a:schemeClr val="bg1"/>
                </a:solidFill>
              </a:rPr>
              <a:t>Video: </a:t>
            </a:r>
            <a:r>
              <a:rPr lang="en-US" sz="3600" dirty="0">
                <a:solidFill>
                  <a:schemeClr val="bg1"/>
                </a:solidFill>
                <a:hlinkClick r:id="rId3"/>
              </a:rPr>
              <a:t>How to Plan a Safety Inspection</a:t>
            </a:r>
            <a:endParaRPr lang="en-US" sz="3600" dirty="0">
              <a:solidFill>
                <a:schemeClr val="bg1"/>
              </a:solidFill>
            </a:endParaRPr>
          </a:p>
        </p:txBody>
      </p:sp>
      <p:sp>
        <p:nvSpPr>
          <p:cNvPr id="7" name="Google Shape;102;p2">
            <a:extLst>
              <a:ext uri="{FF2B5EF4-FFF2-40B4-BE49-F238E27FC236}">
                <a16:creationId xmlns:a16="http://schemas.microsoft.com/office/drawing/2014/main" id="{2E09B48E-1DF3-4AA4-A5C1-B08FE8E59172}"/>
              </a:ext>
            </a:extLst>
          </p:cNvPr>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19E2082E-E0AF-4123-B0E6-BAD548A1D2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68412" y="5938471"/>
            <a:ext cx="5623588" cy="937265"/>
          </a:xfrm>
          <a:prstGeom prst="rect">
            <a:avLst/>
          </a:prstGeom>
        </p:spPr>
      </p:pic>
    </p:spTree>
    <p:extLst>
      <p:ext uri="{BB962C8B-B14F-4D97-AF65-F5344CB8AC3E}">
        <p14:creationId xmlns:p14="http://schemas.microsoft.com/office/powerpoint/2010/main" val="249756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1D1A83D-0BB9-37D5-76F1-C66C3D6DCB4F}"/>
              </a:ext>
            </a:extLst>
          </p:cNvPr>
          <p:cNvSpPr txBox="1">
            <a:spLocks/>
          </p:cNvSpPr>
          <p:nvPr/>
        </p:nvSpPr>
        <p:spPr>
          <a:xfrm>
            <a:off x="5736910" y="268869"/>
            <a:ext cx="6136642" cy="104131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Importance of Safety Inspections</a:t>
            </a:r>
          </a:p>
        </p:txBody>
      </p:sp>
      <p:sp>
        <p:nvSpPr>
          <p:cNvPr id="104" name="Google Shape;104;p2"/>
          <p:cNvSpPr txBox="1"/>
          <p:nvPr/>
        </p:nvSpPr>
        <p:spPr>
          <a:xfrm>
            <a:off x="5719156" y="1042196"/>
            <a:ext cx="6274351" cy="3139281"/>
          </a:xfrm>
          <a:prstGeom prst="rect">
            <a:avLst/>
          </a:prstGeom>
          <a:noFill/>
          <a:ln>
            <a:noFill/>
          </a:ln>
        </p:spPr>
        <p:txBody>
          <a:bodyPr spcFirstLastPara="1" wrap="square" lIns="91425" tIns="45700" rIns="91425" bIns="45700" anchor="t" anchorCtr="0">
            <a:spAutoFit/>
          </a:bodyPr>
          <a:lstStyle/>
          <a:p>
            <a:r>
              <a:rPr lang="en-US" sz="1800" dirty="0"/>
              <a:t>As the Safety Committee prepares to perform their quarterly workplace inspection, it can be helpful to review the Oregon OSHA rules and use the rules that apply to your workplace. Become familiar with these rules which, if violated, could result in serious physical harm or fatality.  </a:t>
            </a:r>
          </a:p>
          <a:p>
            <a:endParaRPr lang="en-US" sz="1800" dirty="0"/>
          </a:p>
          <a:p>
            <a:r>
              <a:rPr lang="en-US" sz="1800" dirty="0">
                <a:hlinkClick r:id="rId3"/>
              </a:rPr>
              <a:t>View</a:t>
            </a:r>
            <a:r>
              <a:rPr lang="en-US" sz="1800" dirty="0"/>
              <a:t> the Oregon OSHA Administrative Rules for safety committees and safety walk-throughs.</a:t>
            </a:r>
          </a:p>
          <a:p>
            <a:endParaRPr lang="en-US" sz="1800" dirty="0"/>
          </a:p>
          <a:p>
            <a:r>
              <a:rPr lang="en-US" sz="1800" dirty="0">
                <a:hlinkClick r:id="rId4"/>
              </a:rPr>
              <a:t>View</a:t>
            </a:r>
            <a:r>
              <a:rPr lang="en-US" sz="1800" dirty="0"/>
              <a:t> our Safety Committees and Safety Meetings booklet.</a:t>
            </a:r>
            <a:br>
              <a:rPr lang="en-US" sz="1800" dirty="0"/>
            </a:b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EED09C31-9E2C-44CB-99DE-05BD6985B91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11808" cy="5920651"/>
          </a:xfrm>
          <a:prstGeom prst="rect">
            <a:avLst/>
          </a:prstGeom>
        </p:spPr>
      </p:pic>
    </p:spTree>
    <p:extLst>
      <p:ext uri="{BB962C8B-B14F-4D97-AF65-F5344CB8AC3E}">
        <p14:creationId xmlns:p14="http://schemas.microsoft.com/office/powerpoint/2010/main" val="180350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 uri="{C183D7F6-B498-43B3-948B-1728B52AA6E4}">
                <adec:decorative xmlns:adec="http://schemas.microsoft.com/office/drawing/2017/decorative" val="0"/>
              </a:ext>
            </a:extLst>
          </p:cNvPr>
          <p:cNvSpPr>
            <a:spLocks noGrp="1"/>
          </p:cNvSpPr>
          <p:nvPr>
            <p:ph type="title" idx="4294967295"/>
          </p:nvPr>
        </p:nvSpPr>
        <p:spPr>
          <a:xfrm>
            <a:off x="0" y="25857"/>
            <a:ext cx="12192000" cy="582292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lt1"/>
                </a:solidFill>
                <a:effectLst/>
                <a:uLnTx/>
                <a:uFillTx/>
                <a:latin typeface="+mn-lt"/>
                <a:ea typeface="+mn-ea"/>
                <a:cs typeface="+mn-cs"/>
                <a:sym typeface="Arial"/>
              </a:rPr>
              <a:t>Video: </a:t>
            </a:r>
            <a:r>
              <a:rPr kumimoji="0" lang="en-US" sz="3600" b="0" i="0" u="none" strike="noStrike" kern="0" cap="none" spc="0" normalizeH="0" baseline="0" noProof="0" dirty="0">
                <a:ln>
                  <a:noFill/>
                </a:ln>
                <a:solidFill>
                  <a:schemeClr val="lt1"/>
                </a:solidFill>
                <a:effectLst/>
                <a:uLnTx/>
                <a:uFillTx/>
                <a:latin typeface="+mn-lt"/>
                <a:ea typeface="+mn-ea"/>
                <a:cs typeface="+mn-cs"/>
                <a:sym typeface="Arial"/>
                <a:hlinkClick r:id="rId3"/>
              </a:rPr>
              <a:t>An Introduction to Hazard Identification</a:t>
            </a:r>
            <a:endParaRPr kumimoji="0" lang="en-US" sz="3600" b="0" i="0" u="none" strike="noStrike" kern="0" cap="none" spc="0" normalizeH="0" baseline="0" noProof="0" dirty="0">
              <a:ln>
                <a:noFill/>
              </a:ln>
              <a:solidFill>
                <a:schemeClr val="lt1"/>
              </a:solidFill>
              <a:effectLst/>
              <a:uLnTx/>
              <a:uFillTx/>
              <a:latin typeface="+mn-lt"/>
              <a:ea typeface="+mn-ea"/>
              <a:cs typeface="+mn-cs"/>
              <a:sym typeface="Arial"/>
            </a:endParaRPr>
          </a:p>
        </p:txBody>
      </p:sp>
      <p:sp>
        <p:nvSpPr>
          <p:cNvPr id="8" name="Google Shape;102;p2">
            <a:extLst>
              <a:ext uri="{FF2B5EF4-FFF2-40B4-BE49-F238E27FC236}">
                <a16:creationId xmlns:a16="http://schemas.microsoft.com/office/drawing/2014/main" id="{23EFD471-C13C-4159-88A8-8CE0E9C85483}"/>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F441F2C3-C0FC-47AD-81FF-03E57FF22C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7319" y="5917153"/>
            <a:ext cx="5655426" cy="94257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C3BD8253-F35D-5867-CA2F-5CCBD672A0A9}"/>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Assigning Inspection Duties</a:t>
            </a:r>
          </a:p>
        </p:txBody>
      </p:sp>
      <p:sp>
        <p:nvSpPr>
          <p:cNvPr id="104" name="Google Shape;104;p2"/>
          <p:cNvSpPr txBox="1"/>
          <p:nvPr/>
        </p:nvSpPr>
        <p:spPr>
          <a:xfrm>
            <a:off x="5719156" y="1042194"/>
            <a:ext cx="6274351" cy="4801274"/>
          </a:xfrm>
          <a:prstGeom prst="rect">
            <a:avLst/>
          </a:prstGeom>
          <a:noFill/>
          <a:ln>
            <a:noFill/>
          </a:ln>
        </p:spPr>
        <p:txBody>
          <a:bodyPr spcFirstLastPara="1" wrap="square" lIns="91425" tIns="45700" rIns="91425" bIns="45700" anchor="t" anchorCtr="0">
            <a:spAutoFit/>
          </a:bodyPr>
          <a:lstStyle/>
          <a:p>
            <a:r>
              <a:rPr lang="en-US" sz="1800" dirty="0"/>
              <a:t>Those who do safety committee inspections must be trained in hazard identification, but do not have to be safety committee members. This ensures existing and potential hazards are identified and corrective actions are provided to the safety committee for recommendations to management.</a:t>
            </a:r>
          </a:p>
          <a:p>
            <a:endParaRPr lang="en-US" sz="1800" dirty="0"/>
          </a:p>
          <a:p>
            <a:r>
              <a:rPr lang="en-US" sz="1800" dirty="0"/>
              <a:t>A workplace may have equipment and processes in use which would require inspectors to have additional training and knowledge to prevent exposing themselves or others to a hazard. Examples of such equipment and processes include, but are not limited to:</a:t>
            </a:r>
          </a:p>
          <a:p>
            <a:pPr marL="285750" indent="-285750">
              <a:buFont typeface="Arial" panose="020B0604020202020204" pitchFamily="34" charset="0"/>
              <a:buChar char="•"/>
            </a:pPr>
            <a:r>
              <a:rPr lang="en-US" sz="1800" dirty="0"/>
              <a:t>Electrical equipment</a:t>
            </a:r>
          </a:p>
          <a:p>
            <a:pPr marL="285750" indent="-285750">
              <a:buFont typeface="Arial" panose="020B0604020202020204" pitchFamily="34" charset="0"/>
              <a:buChar char="•"/>
            </a:pPr>
            <a:r>
              <a:rPr lang="en-US" sz="1800" dirty="0"/>
              <a:t>Lockout/tagout</a:t>
            </a:r>
          </a:p>
          <a:p>
            <a:pPr marL="285750" indent="-285750">
              <a:buFont typeface="Arial" panose="020B0604020202020204" pitchFamily="34" charset="0"/>
              <a:buChar char="•"/>
            </a:pPr>
            <a:r>
              <a:rPr lang="en-US" sz="1800" dirty="0"/>
              <a:t>Fall protection</a:t>
            </a:r>
          </a:p>
          <a:p>
            <a:pPr marL="285750" indent="-285750">
              <a:buFont typeface="Arial" panose="020B0604020202020204" pitchFamily="34" charset="0"/>
              <a:buChar char="•"/>
            </a:pPr>
            <a:r>
              <a:rPr lang="en-US" sz="1800" dirty="0"/>
              <a:t>Chemical labeling</a:t>
            </a:r>
          </a:p>
          <a:p>
            <a:pPr marL="285750" indent="-285750">
              <a:buFont typeface="Arial" panose="020B0604020202020204" pitchFamily="34" charset="0"/>
              <a:buChar char="•"/>
            </a:pPr>
            <a:r>
              <a:rPr lang="en-US" sz="1800" dirty="0"/>
              <a:t>Machine guarding</a:t>
            </a:r>
          </a:p>
          <a:p>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23CACB46-40CD-4FBA-9870-8EFA62C20E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2317957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9847C69-AE42-B093-2291-66D04EDF0598}"/>
              </a:ext>
            </a:extLst>
          </p:cNvPr>
          <p:cNvSpPr txBox="1">
            <a:spLocks/>
          </p:cNvSpPr>
          <p:nvPr/>
        </p:nvSpPr>
        <p:spPr>
          <a:xfrm>
            <a:off x="5736909" y="268869"/>
            <a:ext cx="6455091"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Inspection Duties – A Closer Look</a:t>
            </a:r>
          </a:p>
        </p:txBody>
      </p:sp>
      <p:sp>
        <p:nvSpPr>
          <p:cNvPr id="104" name="Google Shape;104;p2"/>
          <p:cNvSpPr txBox="1"/>
          <p:nvPr/>
        </p:nvSpPr>
        <p:spPr>
          <a:xfrm>
            <a:off x="5736908" y="1083131"/>
            <a:ext cx="6245826" cy="4801274"/>
          </a:xfrm>
          <a:prstGeom prst="rect">
            <a:avLst/>
          </a:prstGeom>
          <a:noFill/>
          <a:ln>
            <a:noFill/>
          </a:ln>
        </p:spPr>
        <p:txBody>
          <a:bodyPr spcFirstLastPara="1" wrap="square" lIns="91425" tIns="45700" rIns="91425" bIns="45700" anchor="t" anchorCtr="0">
            <a:spAutoFit/>
          </a:bodyPr>
          <a:lstStyle/>
          <a:p>
            <a:r>
              <a:rPr lang="en-US" sz="1700" dirty="0"/>
              <a:t>Here are a few examples of what safety committees should and should not do: </a:t>
            </a:r>
          </a:p>
          <a:p>
            <a:endParaRPr lang="en-US" sz="1700" dirty="0"/>
          </a:p>
          <a:p>
            <a:r>
              <a:rPr lang="en-US" sz="1700" b="1" dirty="0"/>
              <a:t>YES:</a:t>
            </a:r>
            <a:r>
              <a:rPr lang="en-US" sz="1700" dirty="0"/>
              <a:t> Check to make sure lockout/tagout supplies are available, when applicable.</a:t>
            </a:r>
          </a:p>
          <a:p>
            <a:r>
              <a:rPr lang="en-US" sz="1700" b="1" dirty="0"/>
              <a:t>NO: </a:t>
            </a:r>
            <a:r>
              <a:rPr lang="en-US" sz="1700" dirty="0"/>
              <a:t>Go over lockout/tagout policies in-depth with employees.</a:t>
            </a:r>
          </a:p>
          <a:p>
            <a:endParaRPr lang="en-US" sz="1700" dirty="0"/>
          </a:p>
          <a:p>
            <a:r>
              <a:rPr lang="en-US" sz="1700" b="1" dirty="0"/>
              <a:t>YES: </a:t>
            </a:r>
            <a:r>
              <a:rPr lang="en-US" sz="1700" dirty="0"/>
              <a:t>Ensure fall protection equipment is available if needed.</a:t>
            </a:r>
          </a:p>
          <a:p>
            <a:r>
              <a:rPr lang="en-US" sz="1700" b="1" dirty="0"/>
              <a:t>NO: </a:t>
            </a:r>
            <a:r>
              <a:rPr lang="en-US" sz="1700" dirty="0"/>
              <a:t>Check the fall protection anchorage on the roof to ensure it will still hold 5,000 pounds.</a:t>
            </a:r>
          </a:p>
          <a:p>
            <a:endParaRPr lang="en-US" sz="1700" dirty="0"/>
          </a:p>
          <a:p>
            <a:r>
              <a:rPr lang="en-US" sz="1700" b="1" dirty="0"/>
              <a:t>YES: </a:t>
            </a:r>
            <a:r>
              <a:rPr lang="en-US" sz="1700" dirty="0"/>
              <a:t>Ensure electric equipment is safe with a broad overview: frayed cables, missing ground plugs, checking for reverse polarity, or daisy-chained power strips. </a:t>
            </a:r>
          </a:p>
          <a:p>
            <a:r>
              <a:rPr lang="en-US" sz="1700" b="1" dirty="0"/>
              <a:t>NO: </a:t>
            </a:r>
            <a:r>
              <a:rPr lang="en-US" sz="1700" dirty="0"/>
              <a:t>An in-depth inspection of electrical equipment requiring the removal of covers, guards, or panels that may expose energized parts.</a:t>
            </a:r>
            <a:br>
              <a:rPr lang="en-US" sz="1700" dirty="0"/>
            </a:br>
            <a:endParaRPr sz="17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66BA6A85-9B96-4387-B083-D306CB37F9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712500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F6DCCE2-ADC3-4ACF-694D-53B06A98F102}"/>
              </a:ext>
            </a:extLst>
          </p:cNvPr>
          <p:cNvSpPr txBox="1">
            <a:spLocks/>
          </p:cNvSpPr>
          <p:nvPr/>
        </p:nvSpPr>
        <p:spPr>
          <a:xfrm>
            <a:off x="5736910" y="268869"/>
            <a:ext cx="6455090"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Workplace Elements to Focus On</a:t>
            </a:r>
          </a:p>
        </p:txBody>
      </p:sp>
      <p:sp>
        <p:nvSpPr>
          <p:cNvPr id="104" name="Google Shape;104;p2"/>
          <p:cNvSpPr txBox="1"/>
          <p:nvPr/>
        </p:nvSpPr>
        <p:spPr>
          <a:xfrm>
            <a:off x="5736910" y="1096787"/>
            <a:ext cx="6256597" cy="3693278"/>
          </a:xfrm>
          <a:prstGeom prst="rect">
            <a:avLst/>
          </a:prstGeom>
          <a:noFill/>
          <a:ln>
            <a:noFill/>
          </a:ln>
        </p:spPr>
        <p:txBody>
          <a:bodyPr spcFirstLastPara="1" wrap="square" lIns="91425" tIns="45700" rIns="91425" bIns="45700" anchor="t" anchorCtr="0">
            <a:spAutoFit/>
          </a:bodyPr>
          <a:lstStyle/>
          <a:p>
            <a:r>
              <a:rPr lang="en-US" sz="1800" dirty="0"/>
              <a:t>Look at all workplace elements:  </a:t>
            </a:r>
          </a:p>
          <a:p>
            <a:pPr marL="285750" indent="-285750">
              <a:buFont typeface="Arial" panose="020B0604020202020204" pitchFamily="34" charset="0"/>
              <a:buChar char="•"/>
            </a:pPr>
            <a:r>
              <a:rPr lang="en-US" sz="1800" dirty="0"/>
              <a:t>Environment</a:t>
            </a:r>
          </a:p>
          <a:p>
            <a:pPr marL="285750" indent="-285750">
              <a:buFont typeface="Arial" panose="020B0604020202020204" pitchFamily="34" charset="0"/>
              <a:buChar char="•"/>
            </a:pPr>
            <a:r>
              <a:rPr lang="en-US" sz="1800" dirty="0"/>
              <a:t>Equipment</a:t>
            </a:r>
          </a:p>
          <a:p>
            <a:pPr marL="285750" indent="-285750">
              <a:buFont typeface="Arial" panose="020B0604020202020204" pitchFamily="34" charset="0"/>
              <a:buChar char="•"/>
            </a:pPr>
            <a:r>
              <a:rPr lang="en-US" sz="1800" dirty="0"/>
              <a:t>Processes</a:t>
            </a:r>
          </a:p>
          <a:p>
            <a:pPr marL="285750" indent="-285750">
              <a:buFont typeface="Arial" panose="020B0604020202020204" pitchFamily="34" charset="0"/>
              <a:buChar char="•"/>
            </a:pPr>
            <a:r>
              <a:rPr lang="en-US" sz="1800" dirty="0"/>
              <a:t>People</a:t>
            </a:r>
          </a:p>
          <a:p>
            <a:endParaRPr lang="en-US" sz="1800" dirty="0"/>
          </a:p>
          <a:p>
            <a:r>
              <a:rPr lang="en-US" sz="1800" b="1" dirty="0"/>
              <a:t>Environment: </a:t>
            </a:r>
            <a:r>
              <a:rPr lang="en-US" sz="1800" dirty="0"/>
              <a:t>Includes such hazards as noise, vibration, lighting, temperature, and ventilation.</a:t>
            </a:r>
          </a:p>
          <a:p>
            <a:endParaRPr lang="en-US" sz="1800" dirty="0"/>
          </a:p>
          <a:p>
            <a:r>
              <a:rPr lang="en-US" sz="1800" b="1" dirty="0"/>
              <a:t>Equipment: </a:t>
            </a:r>
            <a:r>
              <a:rPr lang="en-US" sz="1800" dirty="0"/>
              <a:t>Includes materials, tools, and apparatus for producing a product or a service. The process involves how the worker interacts with the other elements in a series of tasks or operations.</a:t>
            </a:r>
            <a:endParaRPr sz="18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19D6819-FBBE-4E14-AAAA-C1B496AAD4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3223115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2DF865F7-B82A-6816-6852-618CF949B814}"/>
              </a:ext>
            </a:extLst>
          </p:cNvPr>
          <p:cNvSpPr txBox="1">
            <a:spLocks/>
          </p:cNvSpPr>
          <p:nvPr/>
        </p:nvSpPr>
        <p:spPr>
          <a:xfrm>
            <a:off x="5736910" y="268869"/>
            <a:ext cx="6302922" cy="11777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Workplace Elements to Focus On (continued)</a:t>
            </a: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sp>
        <p:nvSpPr>
          <p:cNvPr id="104" name="Google Shape;104;p2"/>
          <p:cNvSpPr txBox="1"/>
          <p:nvPr/>
        </p:nvSpPr>
        <p:spPr>
          <a:xfrm>
            <a:off x="5639257" y="1474817"/>
            <a:ext cx="6274351" cy="2308284"/>
          </a:xfrm>
          <a:prstGeom prst="rect">
            <a:avLst/>
          </a:prstGeom>
          <a:noFill/>
          <a:ln>
            <a:noFill/>
          </a:ln>
        </p:spPr>
        <p:txBody>
          <a:bodyPr spcFirstLastPara="1" wrap="square" lIns="91425" tIns="45700" rIns="91425" bIns="45700" anchor="t" anchorCtr="0">
            <a:spAutoFit/>
          </a:bodyPr>
          <a:lstStyle/>
          <a:p>
            <a:r>
              <a:rPr lang="en-US" sz="1800" b="1" dirty="0"/>
              <a:t>Processes: </a:t>
            </a:r>
            <a:r>
              <a:rPr lang="en-US" sz="1800" dirty="0"/>
              <a:t>Involves how the worker interacts with the other elements in a series of tasks or operations. This also includes safety procedures you have in place.</a:t>
            </a:r>
          </a:p>
          <a:p>
            <a:endParaRPr lang="en-US" sz="1800" dirty="0"/>
          </a:p>
          <a:p>
            <a:r>
              <a:rPr lang="en-US" sz="1800" b="1" dirty="0"/>
              <a:t>People: </a:t>
            </a:r>
            <a:r>
              <a:rPr lang="en-US" sz="1800" dirty="0"/>
              <a:t>Includes employee behavior such as following safety procedures, engaging in horseplay, removing safety controls, such as guards, and coming to work under medication or distracted/tired.</a:t>
            </a: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8EE27ABF-E243-464E-A74D-B3C6934434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994132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89B5296-C339-446C-DDE8-0F61318F703B}"/>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The Power of Conversation</a:t>
            </a:r>
          </a:p>
        </p:txBody>
      </p:sp>
      <p:sp>
        <p:nvSpPr>
          <p:cNvPr id="104" name="Google Shape;104;p2"/>
          <p:cNvSpPr txBox="1"/>
          <p:nvPr/>
        </p:nvSpPr>
        <p:spPr>
          <a:xfrm>
            <a:off x="5719156" y="1096786"/>
            <a:ext cx="6274351" cy="3139281"/>
          </a:xfrm>
          <a:prstGeom prst="rect">
            <a:avLst/>
          </a:prstGeom>
          <a:noFill/>
          <a:ln>
            <a:noFill/>
          </a:ln>
        </p:spPr>
        <p:txBody>
          <a:bodyPr spcFirstLastPara="1" wrap="square" lIns="91425" tIns="45700" rIns="91425" bIns="45700" anchor="t" anchorCtr="0">
            <a:spAutoFit/>
          </a:bodyPr>
          <a:lstStyle/>
          <a:p>
            <a:r>
              <a:rPr lang="en-US" sz="1800" dirty="0"/>
              <a:t>During your safety walk-through, you should talk to employees about their safety concerns.</a:t>
            </a:r>
          </a:p>
          <a:p>
            <a:endParaRPr lang="en-US" sz="1800" dirty="0"/>
          </a:p>
          <a:p>
            <a:r>
              <a:rPr lang="en-US" sz="1800" dirty="0"/>
              <a:t>These conversations help involve the employees in the safety culture and can point out additional safety issues not observed during the walk-through.</a:t>
            </a:r>
          </a:p>
          <a:p>
            <a:endParaRPr lang="en-US" sz="1800" dirty="0"/>
          </a:p>
          <a:p>
            <a:r>
              <a:rPr lang="en-US" sz="1800" dirty="0"/>
              <a:t>Before your walk-through, you may find it helpful to prepare questions in advance. This will help you engage employees in different roles to best identify safety and health issues.</a:t>
            </a:r>
            <a:br>
              <a:rPr lang="en-US" sz="1800" dirty="0"/>
            </a:b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6FA93BAF-8162-4259-BC05-08473F6282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32172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DDCFF45-0EDF-7F0F-112F-04BD8E26E32D}"/>
              </a:ext>
            </a:extLst>
          </p:cNvPr>
          <p:cNvSpPr txBox="1">
            <a:spLocks/>
          </p:cNvSpPr>
          <p:nvPr/>
        </p:nvSpPr>
        <p:spPr>
          <a:xfrm>
            <a:off x="5736910" y="268869"/>
            <a:ext cx="6136642" cy="165546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Documenting Hazards for the Inspection Report</a:t>
            </a:r>
          </a:p>
        </p:txBody>
      </p:sp>
      <p:sp>
        <p:nvSpPr>
          <p:cNvPr id="104" name="Google Shape;104;p2"/>
          <p:cNvSpPr txBox="1"/>
          <p:nvPr/>
        </p:nvSpPr>
        <p:spPr>
          <a:xfrm>
            <a:off x="5719156" y="1465277"/>
            <a:ext cx="6274351" cy="2585283"/>
          </a:xfrm>
          <a:prstGeom prst="rect">
            <a:avLst/>
          </a:prstGeom>
          <a:noFill/>
          <a:ln>
            <a:noFill/>
          </a:ln>
        </p:spPr>
        <p:txBody>
          <a:bodyPr spcFirstLastPara="1" wrap="square" lIns="91425" tIns="45700" rIns="91425" bIns="45700" anchor="t" anchorCtr="0">
            <a:spAutoFit/>
          </a:bodyPr>
          <a:lstStyle/>
          <a:p>
            <a:r>
              <a:rPr lang="en-US" sz="1800" dirty="0"/>
              <a:t>As you conduct your inspections, it helps to keep in mind what you may include in your inspection report: </a:t>
            </a:r>
          </a:p>
          <a:p>
            <a:pPr marL="285750" indent="-285750">
              <a:buFont typeface="Arial" panose="020B0604020202020204" pitchFamily="34" charset="0"/>
              <a:buChar char="•"/>
            </a:pPr>
            <a:r>
              <a:rPr lang="en-US" sz="1800" b="1" dirty="0"/>
              <a:t>Who: </a:t>
            </a:r>
            <a:r>
              <a:rPr lang="en-US" sz="1800" dirty="0"/>
              <a:t>a list of employees, contractors, etc.</a:t>
            </a:r>
          </a:p>
          <a:p>
            <a:pPr marL="285750" indent="-285750">
              <a:buFont typeface="Arial" panose="020B0604020202020204" pitchFamily="34" charset="0"/>
              <a:buChar char="•"/>
            </a:pPr>
            <a:r>
              <a:rPr lang="en-US" sz="1800" b="1" dirty="0"/>
              <a:t>What: </a:t>
            </a:r>
            <a:r>
              <a:rPr lang="en-US" sz="1800" dirty="0"/>
              <a:t>process, equipment, chemicals, etc.</a:t>
            </a:r>
          </a:p>
          <a:p>
            <a:pPr marL="285750" indent="-285750">
              <a:buFont typeface="Arial" panose="020B0604020202020204" pitchFamily="34" charset="0"/>
              <a:buChar char="•"/>
            </a:pPr>
            <a:r>
              <a:rPr lang="en-US" sz="1800" b="1" dirty="0"/>
              <a:t>Where: </a:t>
            </a:r>
            <a:r>
              <a:rPr lang="en-US" sz="1800" dirty="0"/>
              <a:t>specific location, building, etc.</a:t>
            </a:r>
          </a:p>
          <a:p>
            <a:pPr marL="285750" indent="-285750">
              <a:buFont typeface="Arial" panose="020B0604020202020204" pitchFamily="34" charset="0"/>
              <a:buChar char="•"/>
            </a:pPr>
            <a:r>
              <a:rPr lang="en-US" sz="1800" b="1" dirty="0"/>
              <a:t>When: </a:t>
            </a:r>
            <a:r>
              <a:rPr lang="en-US" sz="1800" dirty="0"/>
              <a:t>shift, date, time, weather, etc.</a:t>
            </a:r>
          </a:p>
          <a:p>
            <a:pPr marL="285750" indent="-285750">
              <a:buFont typeface="Arial" panose="020B0604020202020204" pitchFamily="34" charset="0"/>
              <a:buChar char="•"/>
            </a:pPr>
            <a:r>
              <a:rPr lang="en-US" sz="1800" b="1" dirty="0"/>
              <a:t>Why: </a:t>
            </a:r>
            <a:r>
              <a:rPr lang="en-US" sz="1800" dirty="0"/>
              <a:t>time for quarterly inspection, accident or near miss, lack of training, new task, new equipment, etc.</a:t>
            </a:r>
            <a:br>
              <a:rPr lang="en-US" sz="1800" dirty="0"/>
            </a:br>
            <a:endParaRPr sz="18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2ADD87F1-C55F-4F22-87AB-FFDC7CA64E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393031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7A8D3AD-1406-94D0-586B-64BC09CDADF1}"/>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Roles in Making Safety Changes</a:t>
            </a:r>
          </a:p>
        </p:txBody>
      </p:sp>
      <p:sp>
        <p:nvSpPr>
          <p:cNvPr id="104" name="Google Shape;104;p2"/>
          <p:cNvSpPr txBox="1"/>
          <p:nvPr/>
        </p:nvSpPr>
        <p:spPr>
          <a:xfrm>
            <a:off x="5719156" y="1083142"/>
            <a:ext cx="6274351" cy="4801274"/>
          </a:xfrm>
          <a:prstGeom prst="rect">
            <a:avLst/>
          </a:prstGeom>
          <a:noFill/>
          <a:ln>
            <a:noFill/>
          </a:ln>
        </p:spPr>
        <p:txBody>
          <a:bodyPr spcFirstLastPara="1" wrap="square" lIns="91425" tIns="45700" rIns="91425" bIns="45700" anchor="t" anchorCtr="0">
            <a:spAutoFit/>
          </a:bodyPr>
          <a:lstStyle/>
          <a:p>
            <a:r>
              <a:rPr lang="en-US" sz="1800" dirty="0"/>
              <a:t>Once the safety committee has identified a safety issue in the report, committee members will then recommend ways for management to fix the problem. When doing this, remember there is more than one way to fix a hazard.</a:t>
            </a:r>
          </a:p>
          <a:p>
            <a:endParaRPr lang="en-US" sz="1800" dirty="0"/>
          </a:p>
          <a:p>
            <a:r>
              <a:rPr lang="en-US" sz="1800" dirty="0"/>
              <a:t>Management will then consider the suggestions and assign a qualified person to address the needed changes.</a:t>
            </a:r>
          </a:p>
          <a:p>
            <a:endParaRPr lang="en-US" sz="1800" dirty="0"/>
          </a:p>
          <a:p>
            <a:r>
              <a:rPr lang="en-US" sz="1800" dirty="0"/>
              <a:t>Ultimately, it’s the safety committee’s job to alert management to safety concerns and provide suggestions for correction. While it is management’s responsibility to provide a safe workplace, that does not mean management must do everything recommended by the safety committee. Management and the safety committee should have open communication about what changes will be made and when. </a:t>
            </a:r>
            <a:br>
              <a:rPr lang="en-US" sz="1800" dirty="0"/>
            </a:br>
            <a:endParaRPr sz="18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3B1F2C4F-49C6-4406-A0B7-8DFDC0749E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935006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65759A7-0331-51B5-3E71-D09B51BA2C8F}"/>
              </a:ext>
            </a:extLst>
          </p:cNvPr>
          <p:cNvSpPr txBox="1">
            <a:spLocks/>
          </p:cNvSpPr>
          <p:nvPr/>
        </p:nvSpPr>
        <p:spPr>
          <a:xfrm>
            <a:off x="5736910" y="268869"/>
            <a:ext cx="6136642" cy="14916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Wrapping Up the Safety Walk-Through</a:t>
            </a:r>
          </a:p>
        </p:txBody>
      </p:sp>
      <p:sp>
        <p:nvSpPr>
          <p:cNvPr id="104" name="Google Shape;104;p2"/>
          <p:cNvSpPr txBox="1"/>
          <p:nvPr/>
        </p:nvSpPr>
        <p:spPr>
          <a:xfrm>
            <a:off x="5719156" y="1451632"/>
            <a:ext cx="6274351" cy="4247276"/>
          </a:xfrm>
          <a:prstGeom prst="rect">
            <a:avLst/>
          </a:prstGeom>
          <a:noFill/>
          <a:ln>
            <a:noFill/>
          </a:ln>
        </p:spPr>
        <p:txBody>
          <a:bodyPr spcFirstLastPara="1" wrap="square" lIns="91425" tIns="45700" rIns="91425" bIns="45700" anchor="t" anchorCtr="0">
            <a:spAutoFit/>
          </a:bodyPr>
          <a:lstStyle/>
          <a:p>
            <a:r>
              <a:rPr lang="en-US" sz="1800" dirty="0"/>
              <a:t>Why shouldn’t you just fix a safety issue during the walk-through and not report it?  </a:t>
            </a:r>
          </a:p>
          <a:p>
            <a:endParaRPr lang="en-US" sz="1800" dirty="0"/>
          </a:p>
          <a:p>
            <a:r>
              <a:rPr lang="en-US" sz="1800" dirty="0"/>
              <a:t>While many hazards in the workplace should be corrected immediately, just correcting them without documenting them may not get to the root of the problem or prevent occurrence. By including all observed hazards and employee concerns in your report, management can develop a better understanding of trending issues and concerns.  </a:t>
            </a:r>
          </a:p>
          <a:p>
            <a:endParaRPr lang="en-US" sz="1800" dirty="0"/>
          </a:p>
          <a:p>
            <a:r>
              <a:rPr lang="en-US" sz="1800" dirty="0"/>
              <a:t>Also, correcting some hazards, such as replacing a guard to a machine, may require specific training to do so safely. Report such hazards to the person responsible for the area.</a:t>
            </a:r>
            <a:br>
              <a:rPr lang="en-US" sz="1800" dirty="0"/>
            </a:b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110B6278-FBCA-41C5-921E-06CC41B902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404942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7D770857-D4E6-359C-F337-5C58FB81B197}"/>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To Schedule or Not to Schedule</a:t>
            </a:r>
          </a:p>
        </p:txBody>
      </p:sp>
      <p:sp>
        <p:nvSpPr>
          <p:cNvPr id="104" name="Google Shape;104;p2"/>
          <p:cNvSpPr txBox="1"/>
          <p:nvPr/>
        </p:nvSpPr>
        <p:spPr>
          <a:xfrm>
            <a:off x="5736910" y="1096785"/>
            <a:ext cx="6256597" cy="3693278"/>
          </a:xfrm>
          <a:prstGeom prst="rect">
            <a:avLst/>
          </a:prstGeom>
          <a:noFill/>
          <a:ln>
            <a:noFill/>
          </a:ln>
        </p:spPr>
        <p:txBody>
          <a:bodyPr spcFirstLastPara="1" wrap="square" lIns="91425" tIns="45700" rIns="91425" bIns="45700" anchor="t" anchorCtr="0">
            <a:spAutoFit/>
          </a:bodyPr>
          <a:lstStyle/>
          <a:p>
            <a:r>
              <a:rPr lang="en-US" sz="1800" dirty="0"/>
              <a:t>It’s your choice whether or not to schedule an inspection in advance. Some things to consider include: </a:t>
            </a:r>
          </a:p>
          <a:p>
            <a:pPr marL="285750" indent="-285750">
              <a:buFont typeface="Arial" panose="020B0604020202020204" pitchFamily="34" charset="0"/>
              <a:buChar char="•"/>
            </a:pPr>
            <a:r>
              <a:rPr lang="en-US" sz="1800" dirty="0"/>
              <a:t>Allotting enough time. To accurately estimate how long each inspection will take, the time required for each inspection depends on what is found, how many questions are asked, and the size of the work area.  </a:t>
            </a:r>
          </a:p>
          <a:p>
            <a:pPr marL="285750" indent="-285750">
              <a:buFont typeface="Arial" panose="020B0604020202020204" pitchFamily="34" charset="0"/>
              <a:buChar char="•"/>
            </a:pPr>
            <a:r>
              <a:rPr lang="en-US" sz="1800" dirty="0"/>
              <a:t>Announcing the inspections in advance is discouraged as employees may change their work environment and behavior.</a:t>
            </a:r>
          </a:p>
          <a:p>
            <a:pPr marL="285750" indent="-285750">
              <a:buFont typeface="Arial" panose="020B0604020202020204" pitchFamily="34" charset="0"/>
              <a:buChar char="•"/>
            </a:pPr>
            <a:endParaRPr lang="en-US" sz="1800" dirty="0"/>
          </a:p>
          <a:p>
            <a:r>
              <a:rPr lang="en-US" sz="1800" dirty="0"/>
              <a:t>Keep in mind, different shifts may have alternative work tasks and safety cultures.</a:t>
            </a:r>
            <a:br>
              <a:rPr lang="en-US" sz="1800" dirty="0"/>
            </a:br>
            <a:endParaRPr sz="18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83908E1C-46A8-4137-B32E-46CF83147C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42189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96B20A26-D22C-A133-9868-1ED3088B9247}"/>
              </a:ext>
            </a:extLst>
          </p:cNvPr>
          <p:cNvSpPr txBox="1">
            <a:spLocks/>
          </p:cNvSpPr>
          <p:nvPr/>
        </p:nvSpPr>
        <p:spPr>
          <a:xfrm>
            <a:off x="5736910" y="268869"/>
            <a:ext cx="6136642" cy="13961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How Many Inspections are Needed</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3" name="Picture 2">
            <a:extLst>
              <a:ext uri="{FF2B5EF4-FFF2-40B4-BE49-F238E27FC236}">
                <a16:creationId xmlns:a16="http://schemas.microsoft.com/office/drawing/2014/main" id="{16AA42E8-43F9-475E-99F0-9DE6A8030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
        <p:nvSpPr>
          <p:cNvPr id="104" name="Google Shape;104;p2"/>
          <p:cNvSpPr txBox="1"/>
          <p:nvPr/>
        </p:nvSpPr>
        <p:spPr>
          <a:xfrm>
            <a:off x="5719156" y="1492571"/>
            <a:ext cx="6274351" cy="4247276"/>
          </a:xfrm>
          <a:prstGeom prst="rect">
            <a:avLst/>
          </a:prstGeom>
          <a:noFill/>
          <a:ln>
            <a:noFill/>
          </a:ln>
        </p:spPr>
        <p:txBody>
          <a:bodyPr spcFirstLastPara="1" wrap="square" lIns="91425" tIns="45700" rIns="91425" bIns="45700" anchor="t" anchorCtr="0">
            <a:spAutoFit/>
          </a:bodyPr>
          <a:lstStyle/>
          <a:p>
            <a:r>
              <a:rPr lang="en-US" sz="1800" dirty="0"/>
              <a:t>To decide how many inspections are necessary, how long the inspections should last, and how often they are needed, consider:</a:t>
            </a:r>
          </a:p>
          <a:p>
            <a:endParaRPr lang="en-US" sz="1200" dirty="0"/>
          </a:p>
          <a:p>
            <a:pPr marL="285750" indent="-285750">
              <a:buFont typeface="Arial" panose="020B0604020202020204" pitchFamily="34" charset="0"/>
              <a:buChar char="•"/>
            </a:pPr>
            <a:r>
              <a:rPr lang="en-US" sz="1800" dirty="0"/>
              <a:t>Fixed locations, such as a factory, must be inspected once a quarter.</a:t>
            </a:r>
          </a:p>
          <a:p>
            <a:pPr marL="285750" indent="-285750">
              <a:buFont typeface="Arial" panose="020B0604020202020204" pitchFamily="34" charset="0"/>
              <a:buChar char="•"/>
            </a:pPr>
            <a:r>
              <a:rPr lang="en-US" sz="1800" dirty="0"/>
              <a:t>Office environments must conduct an inspection once a quarter.</a:t>
            </a:r>
          </a:p>
          <a:p>
            <a:pPr marL="285750" indent="-285750">
              <a:buFont typeface="Arial" panose="020B0604020202020204" pitchFamily="34" charset="0"/>
              <a:buChar char="•"/>
            </a:pPr>
            <a:r>
              <a:rPr lang="en-US" sz="1800" dirty="0"/>
              <a:t>Auxiliary/satellite locations, such as an unmanned warehouse, where workers do not work on a daily basis. These locations must be inspected quarterly.  </a:t>
            </a:r>
          </a:p>
          <a:p>
            <a:pPr marL="285750" indent="-285750">
              <a:buFont typeface="Arial" panose="020B0604020202020204" pitchFamily="34" charset="0"/>
              <a:buChar char="•"/>
            </a:pPr>
            <a:r>
              <a:rPr lang="en-US" sz="1800" dirty="0"/>
              <a:t>Mobile work locations, such as remote electrical substations, must be inspected as often as the safety committee determines necessary.</a:t>
            </a:r>
            <a:br>
              <a:rPr lang="en-US" sz="1800" dirty="0"/>
            </a:b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25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D43E5EF-8A24-752D-820D-299E93ABE78F}"/>
              </a:ext>
            </a:extLst>
          </p:cNvPr>
          <p:cNvSpPr>
            <a:spLocks noGrp="1"/>
          </p:cNvSpPr>
          <p:nvPr>
            <p:ph type="title" idx="4294967295"/>
          </p:nvPr>
        </p:nvSpPr>
        <p:spPr>
          <a:xfrm>
            <a:off x="5736910" y="268869"/>
            <a:ext cx="5933722" cy="862099"/>
          </a:xfrm>
        </p:spPr>
        <p:txBody>
          <a:bodyPr anchor="t">
            <a:normAutofit/>
          </a:bodyPr>
          <a:lstStyle/>
          <a:p>
            <a:r>
              <a:rPr lang="en-US" sz="3200" dirty="0">
                <a:latin typeface="+mj-lt"/>
              </a:rPr>
              <a:t>Course Objectives</a:t>
            </a:r>
          </a:p>
        </p:txBody>
      </p:sp>
      <p:sp>
        <p:nvSpPr>
          <p:cNvPr id="104" name="Google Shape;104;p2"/>
          <p:cNvSpPr txBox="1"/>
          <p:nvPr/>
        </p:nvSpPr>
        <p:spPr>
          <a:xfrm>
            <a:off x="5736911" y="1003127"/>
            <a:ext cx="6274351" cy="3693278"/>
          </a:xfrm>
          <a:prstGeom prst="rect">
            <a:avLst/>
          </a:prstGeom>
          <a:noFill/>
          <a:ln>
            <a:noFill/>
          </a:ln>
        </p:spPr>
        <p:txBody>
          <a:bodyPr spcFirstLastPara="1" wrap="square" lIns="91425" tIns="45700" rIns="91425" bIns="45700" anchor="t" anchorCtr="0">
            <a:spAutoFit/>
          </a:bodyPr>
          <a:lstStyle/>
          <a:p>
            <a:r>
              <a:rPr lang="en-US" sz="1800" dirty="0"/>
              <a:t>This online course will help employees, safety committee members, and management to understand their role in:</a:t>
            </a:r>
          </a:p>
          <a:p>
            <a:endParaRPr lang="en-US" sz="1800" dirty="0"/>
          </a:p>
          <a:p>
            <a:pPr marL="285750" indent="-285750">
              <a:buFont typeface="Arial" panose="020B0604020202020204" pitchFamily="34" charset="0"/>
              <a:buChar char="•"/>
            </a:pPr>
            <a:r>
              <a:rPr lang="en-US" sz="1800" dirty="0"/>
              <a:t>Identifying workplace hazards</a:t>
            </a:r>
          </a:p>
          <a:p>
            <a:pPr marL="285750" indent="-285750">
              <a:buFont typeface="Arial" panose="020B0604020202020204" pitchFamily="34" charset="0"/>
              <a:buChar char="•"/>
            </a:pPr>
            <a:r>
              <a:rPr lang="en-US" sz="1800" dirty="0"/>
              <a:t>Conducting safety and health inspections </a:t>
            </a:r>
          </a:p>
          <a:p>
            <a:pPr marL="285750" indent="-285750">
              <a:buFont typeface="Arial" panose="020B0604020202020204" pitchFamily="34" charset="0"/>
              <a:buChar char="•"/>
            </a:pPr>
            <a:r>
              <a:rPr lang="en-US" sz="1800" dirty="0"/>
              <a:t>Analyzing hazards</a:t>
            </a:r>
          </a:p>
          <a:p>
            <a:pPr marL="285750" indent="-285750">
              <a:buFont typeface="Arial" panose="020B0604020202020204" pitchFamily="34" charset="0"/>
              <a:buChar char="•"/>
            </a:pPr>
            <a:r>
              <a:rPr lang="en-US" sz="1800" dirty="0"/>
              <a:t>Incident and accident analysis</a:t>
            </a:r>
          </a:p>
          <a:p>
            <a:pPr marL="285750" indent="-285750">
              <a:buFont typeface="Arial" panose="020B0604020202020204" pitchFamily="34" charset="0"/>
              <a:buChar char="•"/>
            </a:pPr>
            <a:r>
              <a:rPr lang="en-US" sz="1800" dirty="0"/>
              <a:t>Controlling hazards</a:t>
            </a:r>
          </a:p>
          <a:p>
            <a:endParaRPr lang="en-US" sz="1800" dirty="0"/>
          </a:p>
          <a:p>
            <a:r>
              <a:rPr lang="en-US" sz="1800" dirty="0"/>
              <a:t>We’ll discuss the many types of hazards that may exist in the workplace, the various elements of an effective hazard control program, and the nature of hazards in the workplace.</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C633DE53-6E34-4B96-A597-06FDE0829E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3810" cy="5933543"/>
          </a:xfrm>
          <a:prstGeom prst="rect">
            <a:avLst/>
          </a:prstGeom>
        </p:spPr>
      </p:pic>
    </p:spTree>
    <p:extLst>
      <p:ext uri="{BB962C8B-B14F-4D97-AF65-F5344CB8AC3E}">
        <p14:creationId xmlns:p14="http://schemas.microsoft.com/office/powerpoint/2010/main" val="350736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17DF030-359B-33A1-4F0C-84705277414B}"/>
              </a:ext>
            </a:extLst>
          </p:cNvPr>
          <p:cNvSpPr txBox="1">
            <a:spLocks/>
          </p:cNvSpPr>
          <p:nvPr/>
        </p:nvSpPr>
        <p:spPr>
          <a:xfrm>
            <a:off x="5736910" y="268869"/>
            <a:ext cx="6136642" cy="14643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Example Safety Walk-Through Video </a:t>
            </a:r>
          </a:p>
        </p:txBody>
      </p:sp>
      <p:sp>
        <p:nvSpPr>
          <p:cNvPr id="104" name="Google Shape;104;p2"/>
          <p:cNvSpPr txBox="1"/>
          <p:nvPr/>
        </p:nvSpPr>
        <p:spPr>
          <a:xfrm>
            <a:off x="5719156" y="1492571"/>
            <a:ext cx="6274351" cy="2800726"/>
          </a:xfrm>
          <a:prstGeom prst="rect">
            <a:avLst/>
          </a:prstGeom>
          <a:noFill/>
          <a:ln>
            <a:noFill/>
          </a:ln>
        </p:spPr>
        <p:txBody>
          <a:bodyPr spcFirstLastPara="1" wrap="square" lIns="91425" tIns="45700" rIns="91425" bIns="45700" anchor="t" anchorCtr="0">
            <a:spAutoFit/>
          </a:bodyPr>
          <a:lstStyle/>
          <a:p>
            <a:r>
              <a:rPr lang="en-US" sz="1600" dirty="0"/>
              <a:t>In the next slide, you will see an example safety walk-through video. This video shows a safety committee that includes Ken, a corporate safety manager, along with Lynn and Tom, the two employee representatives.  </a:t>
            </a:r>
          </a:p>
          <a:p>
            <a:endParaRPr lang="en-US" sz="1600" dirty="0"/>
          </a:p>
          <a:p>
            <a:r>
              <a:rPr lang="en-US" sz="1600" dirty="0"/>
              <a:t>Instead of having a safety committee monthly meeting, they will be conducting their quarterly safety walk-through. </a:t>
            </a:r>
          </a:p>
          <a:p>
            <a:endParaRPr lang="en-US" sz="1600" dirty="0"/>
          </a:p>
          <a:p>
            <a:r>
              <a:rPr lang="en-US" sz="1600" dirty="0"/>
              <a:t>This walk-through takes place at a business that is both an office and a factory with less than 20 employees.</a:t>
            </a:r>
            <a:br>
              <a:rPr lang="en-US" sz="1600" dirty="0"/>
            </a:br>
            <a:endParaRPr sz="16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8412" y="5970314"/>
            <a:ext cx="5623588" cy="937265"/>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91D972BE-6489-47D3-8EFD-CECB76B56A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988162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p:nvPr/>
        </p:nvSpPr>
        <p:spPr>
          <a:xfrm>
            <a:off x="1313895" y="2513445"/>
            <a:ext cx="884215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dirty="0">
                <a:solidFill>
                  <a:schemeClr val="bg1"/>
                </a:solidFill>
                <a:latin typeface="Calibri"/>
                <a:cs typeface="Calibri"/>
                <a:sym typeface="Calibri"/>
              </a:rPr>
              <a:t>Video: </a:t>
            </a:r>
            <a:r>
              <a:rPr lang="en-US" sz="3600" dirty="0">
                <a:solidFill>
                  <a:schemeClr val="bg1"/>
                </a:solidFill>
                <a:latin typeface="Calibri"/>
                <a:cs typeface="Calibri"/>
                <a:sym typeface="Calibri"/>
                <a:hlinkClick r:id="rId3"/>
              </a:rPr>
              <a:t>Safety Inspection Walkthrough</a:t>
            </a:r>
            <a:endParaRPr lang="en-US" sz="3600" dirty="0">
              <a:solidFill>
                <a:schemeClr val="bg1"/>
              </a:solidFill>
            </a:endParaRPr>
          </a:p>
        </p:txBody>
      </p:sp>
      <p:sp>
        <p:nvSpPr>
          <p:cNvPr id="7" name="Google Shape;102;p2">
            <a:extLst>
              <a:ext uri="{FF2B5EF4-FFF2-40B4-BE49-F238E27FC236}">
                <a16:creationId xmlns:a16="http://schemas.microsoft.com/office/drawing/2014/main" id="{2E09B48E-1DF3-4AA4-A5C1-B08FE8E59172}"/>
              </a:ext>
            </a:extLst>
          </p:cNvPr>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inspections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19E2082E-E0AF-4123-B0E6-BAD548A1D2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68412" y="5938471"/>
            <a:ext cx="5623588" cy="937265"/>
          </a:xfrm>
          <a:prstGeom prst="rect">
            <a:avLst/>
          </a:prstGeom>
        </p:spPr>
      </p:pic>
    </p:spTree>
    <p:extLst>
      <p:ext uri="{BB962C8B-B14F-4D97-AF65-F5344CB8AC3E}">
        <p14:creationId xmlns:p14="http://schemas.microsoft.com/office/powerpoint/2010/main" val="1882546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6979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HAZARD IDENTIFICATION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2209" y="3569317"/>
            <a:ext cx="1221420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3: </a:t>
            </a:r>
            <a:r>
              <a:rPr lang="en-US" sz="44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743200" y="2531200"/>
            <a:ext cx="657096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strike="noStrike" cap="none" dirty="0">
                <a:solidFill>
                  <a:schemeClr val="bg1"/>
                </a:solidFill>
                <a:latin typeface="Calibri"/>
                <a:ea typeface="Calibri"/>
                <a:cs typeface="Calibri"/>
                <a:sym typeface="Calibri"/>
              </a:rPr>
              <a:t>Video: </a:t>
            </a:r>
            <a:r>
              <a:rPr lang="en-US" sz="3600" b="0" i="0" strike="noStrike" cap="none" dirty="0">
                <a:solidFill>
                  <a:schemeClr val="bg1"/>
                </a:solidFill>
                <a:latin typeface="Calibri"/>
                <a:ea typeface="Calibri"/>
                <a:cs typeface="Calibri"/>
                <a:sym typeface="Calibri"/>
                <a:hlinkClick r:id="rId3"/>
              </a:rPr>
              <a:t>Job Hazard Analysis</a:t>
            </a:r>
            <a:endParaRPr lang="en-US" sz="3600" dirty="0">
              <a:solidFill>
                <a:schemeClr val="bg1"/>
              </a:solidFill>
            </a:endParaRPr>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20AF28D5-24BC-413E-9693-38DC5102CA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7810" y="5923968"/>
            <a:ext cx="5604190" cy="934032"/>
          </a:xfrm>
          <a:prstGeom prst="rect">
            <a:avLst/>
          </a:prstGeom>
        </p:spPr>
      </p:pic>
    </p:spTree>
    <p:extLst>
      <p:ext uri="{BB962C8B-B14F-4D97-AF65-F5344CB8AC3E}">
        <p14:creationId xmlns:p14="http://schemas.microsoft.com/office/powerpoint/2010/main" val="3900526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E847319B-ED6E-DD67-834C-6E612E5ACCC0}"/>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Understanding Hazard Analysis</a:t>
            </a:r>
          </a:p>
        </p:txBody>
      </p:sp>
      <p:sp>
        <p:nvSpPr>
          <p:cNvPr id="104" name="Google Shape;104;p2"/>
          <p:cNvSpPr txBox="1"/>
          <p:nvPr/>
        </p:nvSpPr>
        <p:spPr>
          <a:xfrm>
            <a:off x="5719156" y="1042195"/>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b="1" dirty="0"/>
              <a:t>Job Hazard Analysis (JHA) </a:t>
            </a:r>
            <a:r>
              <a:rPr lang="en-US" sz="1800" dirty="0"/>
              <a:t>is known by many other names, such as Task Hazard Analysis and Job Safety Analysis. Regardless of what it is called, hazard analysis is a method of identifying, assessing, and controlling hazards associated with specific tasks or jobs. The JHA focuses on the relationship between the worker, the task, the tools, and the work environment.</a:t>
            </a:r>
          </a:p>
          <a:p>
            <a:pPr lvl="0">
              <a:buSzPts val="1600"/>
            </a:pPr>
            <a:endParaRPr lang="en-US" sz="1800" dirty="0"/>
          </a:p>
          <a:p>
            <a:pPr lvl="0">
              <a:buSzPts val="1600"/>
            </a:pPr>
            <a:r>
              <a:rPr lang="en-US" sz="1800" dirty="0"/>
              <a:t>While JHAs are especially useful to identify hazards before they occur, they are also used for jobs with a history of injuries or near misses.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4" name="Picture 3">
            <a:extLst>
              <a:ext uri="{FF2B5EF4-FFF2-40B4-BE49-F238E27FC236}">
                <a16:creationId xmlns:a16="http://schemas.microsoft.com/office/drawing/2014/main" id="{4C70B805-E1D2-43E7-9918-E77949CE12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08A453C-77DE-F9DE-13C4-835D7E6E5CA7}"/>
              </a:ext>
            </a:extLst>
          </p:cNvPr>
          <p:cNvSpPr txBox="1">
            <a:spLocks/>
          </p:cNvSpPr>
          <p:nvPr/>
        </p:nvSpPr>
        <p:spPr>
          <a:xfrm>
            <a:off x="5736910" y="268869"/>
            <a:ext cx="613664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How is a Job Defined?</a:t>
            </a:r>
          </a:p>
        </p:txBody>
      </p:sp>
      <p:sp>
        <p:nvSpPr>
          <p:cNvPr id="104" name="Google Shape;104;p2"/>
          <p:cNvSpPr txBox="1"/>
          <p:nvPr/>
        </p:nvSpPr>
        <p:spPr>
          <a:xfrm>
            <a:off x="5719156" y="1042197"/>
            <a:ext cx="6274351" cy="3970277"/>
          </a:xfrm>
          <a:prstGeom prst="rect">
            <a:avLst/>
          </a:prstGeom>
          <a:noFill/>
          <a:ln>
            <a:noFill/>
          </a:ln>
        </p:spPr>
        <p:txBody>
          <a:bodyPr spcFirstLastPara="1" wrap="square" lIns="91425" tIns="45700" rIns="91425" bIns="45700" anchor="t" anchorCtr="0">
            <a:spAutoFit/>
          </a:bodyPr>
          <a:lstStyle/>
          <a:p>
            <a:pPr lvl="0">
              <a:buSzPts val="1600"/>
            </a:pPr>
            <a:r>
              <a:rPr lang="en-US" sz="1800" dirty="0"/>
              <a:t>As you begin to undertake the process of the JHA, it’s important to understand that a “job” in this procedure does not refer to the employees’ job title or occupation, such as forklift operator or roofer. A JHA focuses on the various tasks within each role.</a:t>
            </a:r>
          </a:p>
          <a:p>
            <a:pPr lvl="0">
              <a:buSzPts val="1600"/>
            </a:pPr>
            <a:endParaRPr lang="en-US" sz="1800" dirty="0"/>
          </a:p>
          <a:p>
            <a:pPr lvl="0">
              <a:buSzPts val="1600"/>
            </a:pPr>
            <a:r>
              <a:rPr lang="en-US" sz="1800" dirty="0"/>
              <a:t>Analyzing a “task” is composed of a series of steps. A typical job includes a number of tasks. For instance, a forklift operator not only operates the forklift, but may perform maintenance, manually load and unload materials, change batteries, or exchange out fuel cylinders, etc. There are hazards associated with each of these essential tasks that can be better managed with the development and use of the JHA.</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6" name="Picture 5">
            <a:extLst>
              <a:ext uri="{FF2B5EF4-FFF2-40B4-BE49-F238E27FC236}">
                <a16:creationId xmlns:a16="http://schemas.microsoft.com/office/drawing/2014/main" id="{F90A90B5-9BA7-824B-9693-E24E9933DD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9104" cy="5907004"/>
          </a:xfrm>
          <a:prstGeom prst="rect">
            <a:avLst/>
          </a:prstGeom>
        </p:spPr>
      </p:pic>
    </p:spTree>
    <p:extLst>
      <p:ext uri="{BB962C8B-B14F-4D97-AF65-F5344CB8AC3E}">
        <p14:creationId xmlns:p14="http://schemas.microsoft.com/office/powerpoint/2010/main" val="416205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D35E652-3A70-EF94-0652-96C9A0929256}"/>
              </a:ext>
            </a:extLst>
          </p:cNvPr>
          <p:cNvSpPr txBox="1">
            <a:spLocks/>
          </p:cNvSpPr>
          <p:nvPr/>
        </p:nvSpPr>
        <p:spPr>
          <a:xfrm>
            <a:off x="5736910" y="268869"/>
            <a:ext cx="6136642" cy="13142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Why Develop a Job Hazard Analysis? </a:t>
            </a:r>
          </a:p>
        </p:txBody>
      </p:sp>
      <p:sp>
        <p:nvSpPr>
          <p:cNvPr id="104" name="Google Shape;104;p2"/>
          <p:cNvSpPr txBox="1"/>
          <p:nvPr/>
        </p:nvSpPr>
        <p:spPr>
          <a:xfrm>
            <a:off x="5719156" y="1451631"/>
            <a:ext cx="6274351" cy="2031285"/>
          </a:xfrm>
          <a:prstGeom prst="rect">
            <a:avLst/>
          </a:prstGeom>
          <a:noFill/>
          <a:ln>
            <a:noFill/>
          </a:ln>
        </p:spPr>
        <p:txBody>
          <a:bodyPr spcFirstLastPara="1" wrap="square" lIns="91425" tIns="45700" rIns="91425" bIns="45700" anchor="t" anchorCtr="0">
            <a:spAutoFit/>
          </a:bodyPr>
          <a:lstStyle/>
          <a:p>
            <a:pPr lvl="0">
              <a:buSzPts val="1600"/>
            </a:pPr>
            <a:r>
              <a:rPr lang="en-US" sz="1800" dirty="0"/>
              <a:t>Oregon OSHA rules do not specifically require the employer to develop a JHA. However, the employer is required to provide a safe and healthy workplace. The JHA helps fulfill this requirement.</a:t>
            </a:r>
          </a:p>
          <a:p>
            <a:pPr lvl="0">
              <a:buSzPts val="1600"/>
            </a:pPr>
            <a:endParaRPr lang="en-US" sz="1800" dirty="0"/>
          </a:p>
          <a:p>
            <a:pPr lvl="0">
              <a:buSzPts val="1600"/>
            </a:pPr>
            <a:r>
              <a:rPr lang="en-US" sz="1800" dirty="0"/>
              <a:t>To read more about Oregon OSHA’s standards specific to furnishing a safe workplace, </a:t>
            </a:r>
            <a:r>
              <a:rPr lang="en-US" sz="1800" dirty="0">
                <a:hlinkClick r:id="rId3"/>
              </a:rPr>
              <a:t>click here</a:t>
            </a:r>
            <a:r>
              <a:rPr lang="en-US" sz="1800" dirty="0"/>
              <a:t>.</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6" name="Picture 5">
            <a:extLst>
              <a:ext uri="{FF2B5EF4-FFF2-40B4-BE49-F238E27FC236}">
                <a16:creationId xmlns:a16="http://schemas.microsoft.com/office/drawing/2014/main" id="{AF0A1BA7-ACEC-A3C7-E207-BBB286BBC0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88" y="0"/>
            <a:ext cx="5511808" cy="5920651"/>
          </a:xfrm>
          <a:prstGeom prst="rect">
            <a:avLst/>
          </a:prstGeom>
        </p:spPr>
      </p:pic>
    </p:spTree>
    <p:extLst>
      <p:ext uri="{BB962C8B-B14F-4D97-AF65-F5344CB8AC3E}">
        <p14:creationId xmlns:p14="http://schemas.microsoft.com/office/powerpoint/2010/main" val="3175805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4A8F3AA-F81F-6739-E0EB-C04322D88CDE}"/>
              </a:ext>
            </a:extLst>
          </p:cNvPr>
          <p:cNvSpPr txBox="1">
            <a:spLocks/>
          </p:cNvSpPr>
          <p:nvPr/>
        </p:nvSpPr>
        <p:spPr>
          <a:xfrm>
            <a:off x="5736910" y="268869"/>
            <a:ext cx="6136642" cy="14916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Developing the Job Hazard Analysis</a:t>
            </a:r>
          </a:p>
        </p:txBody>
      </p:sp>
      <p:sp>
        <p:nvSpPr>
          <p:cNvPr id="104" name="Google Shape;104;p2"/>
          <p:cNvSpPr txBox="1"/>
          <p:nvPr/>
        </p:nvSpPr>
        <p:spPr>
          <a:xfrm>
            <a:off x="5736910" y="1492573"/>
            <a:ext cx="6256597" cy="3693278"/>
          </a:xfrm>
          <a:prstGeom prst="rect">
            <a:avLst/>
          </a:prstGeom>
          <a:noFill/>
          <a:ln>
            <a:noFill/>
          </a:ln>
        </p:spPr>
        <p:txBody>
          <a:bodyPr spcFirstLastPara="1" wrap="square" lIns="91425" tIns="45700" rIns="91425" bIns="45700" anchor="t" anchorCtr="0">
            <a:spAutoFit/>
          </a:bodyPr>
          <a:lstStyle/>
          <a:p>
            <a:pPr lvl="0">
              <a:buSzPts val="1600"/>
            </a:pPr>
            <a:r>
              <a:rPr lang="en-US" sz="1800" dirty="0"/>
              <a:t>JHAs for complex jobs can take time and expertise to develop.  </a:t>
            </a:r>
          </a:p>
          <a:p>
            <a:pPr lvl="0">
              <a:buSzPts val="1600"/>
            </a:pPr>
            <a:endParaRPr lang="en-US" sz="1800" dirty="0"/>
          </a:p>
          <a:p>
            <a:pPr lvl="0">
              <a:buSzPts val="1600"/>
            </a:pPr>
            <a:r>
              <a:rPr lang="en-US" sz="1800" dirty="0"/>
              <a:t>JHAs can be done individually or as a small team. As you consider this, keep in mind that involving the employees performing the jobs throughout the JHA process can provide you with a better understanding of the tasks within the job. Employee involvement can also help you implement needed changes. You may also find it helpful to involve someone with safety training.</a:t>
            </a:r>
          </a:p>
          <a:p>
            <a:pPr lvl="0">
              <a:buSzPts val="1600"/>
            </a:pPr>
            <a:endParaRPr lang="en-US" sz="1800" dirty="0"/>
          </a:p>
          <a:p>
            <a:pPr lvl="0">
              <a:buSzPts val="1600"/>
            </a:pPr>
            <a:r>
              <a:rPr lang="en-US" sz="1800" dirty="0"/>
              <a:t>The JHA process is also an opportunity for management to involve employees in developing safe work procedures.</a:t>
            </a:r>
            <a:endParaRPr sz="18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D14A54A1-4AC7-4EF5-8B30-22579B2D07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1911" cy="5931503"/>
          </a:xfrm>
          <a:prstGeom prst="rect">
            <a:avLst/>
          </a:prstGeom>
        </p:spPr>
      </p:pic>
    </p:spTree>
    <p:extLst>
      <p:ext uri="{BB962C8B-B14F-4D97-AF65-F5344CB8AC3E}">
        <p14:creationId xmlns:p14="http://schemas.microsoft.com/office/powerpoint/2010/main" val="273987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EE57EB1-5EE7-93BC-B00F-46DBCD0F8C50}"/>
              </a:ext>
            </a:extLst>
          </p:cNvPr>
          <p:cNvSpPr txBox="1">
            <a:spLocks/>
          </p:cNvSpPr>
          <p:nvPr/>
        </p:nvSpPr>
        <p:spPr>
          <a:xfrm>
            <a:off x="5736910" y="268869"/>
            <a:ext cx="6136642" cy="91848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Creating a JHA Worksheet</a:t>
            </a:r>
          </a:p>
        </p:txBody>
      </p:sp>
      <p:sp>
        <p:nvSpPr>
          <p:cNvPr id="104" name="Google Shape;104;p2"/>
          <p:cNvSpPr txBox="1"/>
          <p:nvPr/>
        </p:nvSpPr>
        <p:spPr>
          <a:xfrm>
            <a:off x="5719156" y="1014901"/>
            <a:ext cx="6274351" cy="4247276"/>
          </a:xfrm>
          <a:prstGeom prst="rect">
            <a:avLst/>
          </a:prstGeom>
          <a:noFill/>
          <a:ln>
            <a:noFill/>
          </a:ln>
        </p:spPr>
        <p:txBody>
          <a:bodyPr spcFirstLastPara="1" wrap="square" lIns="91425" tIns="45700" rIns="91425" bIns="45700" anchor="t" anchorCtr="0">
            <a:spAutoFit/>
          </a:bodyPr>
          <a:lstStyle/>
          <a:p>
            <a:pPr lvl="0">
              <a:buSzPts val="1600"/>
            </a:pPr>
            <a:r>
              <a:rPr lang="en-US" sz="1800" dirty="0"/>
              <a:t>You may choose to make a Job Hazard Analysis form for your business to meet your operational needs. Should you choose to make your own JHA sheet, here are a few things to include:</a:t>
            </a:r>
          </a:p>
          <a:p>
            <a:pPr lvl="0">
              <a:buSzPts val="1600"/>
            </a:pPr>
            <a:endParaRPr lang="en-US" sz="1800" dirty="0"/>
          </a:p>
          <a:p>
            <a:pPr lvl="0">
              <a:buSzPts val="1600"/>
            </a:pPr>
            <a:r>
              <a:rPr lang="en-US" sz="1800" dirty="0"/>
              <a:t>A JHA worksheet should:</a:t>
            </a:r>
          </a:p>
          <a:p>
            <a:pPr marL="285750" lvl="0" indent="-285750">
              <a:buSzPts val="1600"/>
              <a:buFont typeface="Arial" panose="020B0604020202020204" pitchFamily="34" charset="0"/>
              <a:buChar char="•"/>
            </a:pPr>
            <a:r>
              <a:rPr lang="en-US" sz="1800" dirty="0"/>
              <a:t>Be easy to understand</a:t>
            </a:r>
          </a:p>
          <a:p>
            <a:pPr marL="285750" lvl="0" indent="-285750">
              <a:buSzPts val="1600"/>
              <a:buFont typeface="Arial" panose="020B0604020202020204" pitchFamily="34" charset="0"/>
              <a:buChar char="•"/>
            </a:pPr>
            <a:r>
              <a:rPr lang="en-US" sz="1800" dirty="0"/>
              <a:t>Be completed for each essential task</a:t>
            </a:r>
          </a:p>
          <a:p>
            <a:pPr marL="285750" lvl="0" indent="-285750">
              <a:buSzPts val="1600"/>
              <a:buFont typeface="Arial" panose="020B0604020202020204" pitchFamily="34" charset="0"/>
              <a:buChar char="•"/>
            </a:pPr>
            <a:r>
              <a:rPr lang="en-US" sz="1800" dirty="0"/>
              <a:t>Contain descriptions of job tasks to be performed</a:t>
            </a:r>
          </a:p>
          <a:p>
            <a:pPr marL="285750" lvl="0" indent="-285750">
              <a:buSzPts val="1600"/>
              <a:buFont typeface="Arial" panose="020B0604020202020204" pitchFamily="34" charset="0"/>
              <a:buChar char="•"/>
            </a:pPr>
            <a:r>
              <a:rPr lang="en-US" sz="1800" dirty="0"/>
              <a:t>List the basic steps to complete the job</a:t>
            </a:r>
          </a:p>
          <a:p>
            <a:pPr marL="285750" lvl="0" indent="-285750">
              <a:buSzPts val="1600"/>
              <a:buFont typeface="Arial" panose="020B0604020202020204" pitchFamily="34" charset="0"/>
              <a:buChar char="•"/>
            </a:pPr>
            <a:r>
              <a:rPr lang="en-US" sz="1800" dirty="0"/>
              <a:t>List the hazards</a:t>
            </a:r>
          </a:p>
          <a:p>
            <a:pPr marL="285750" lvl="0" indent="-285750">
              <a:buSzPts val="1600"/>
              <a:buFont typeface="Arial" panose="020B0604020202020204" pitchFamily="34" charset="0"/>
              <a:buChar char="•"/>
            </a:pPr>
            <a:r>
              <a:rPr lang="en-US" sz="1800" dirty="0"/>
              <a:t>Include measures to be taken to avoid hazards</a:t>
            </a:r>
          </a:p>
          <a:p>
            <a:pPr marL="285750" lvl="0" indent="-285750">
              <a:buSzPts val="1600"/>
              <a:buFont typeface="Arial" panose="020B0604020202020204" pitchFamily="34" charset="0"/>
              <a:buChar char="•"/>
            </a:pPr>
            <a:endParaRPr lang="en-US" sz="1800" dirty="0"/>
          </a:p>
          <a:p>
            <a:pPr lvl="0">
              <a:buSzPts val="1600"/>
            </a:pPr>
            <a:r>
              <a:rPr lang="en-US" sz="1800" dirty="0"/>
              <a:t>Once you have completed your JHA it can be included in a job description if desired.</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4" name="Picture 3">
            <a:extLst>
              <a:ext uri="{FF2B5EF4-FFF2-40B4-BE49-F238E27FC236}">
                <a16:creationId xmlns:a16="http://schemas.microsoft.com/office/drawing/2014/main" id="{118A01A2-ACEA-4B8A-B969-E140C58755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0663" cy="5930162"/>
          </a:xfrm>
          <a:prstGeom prst="rect">
            <a:avLst/>
          </a:prstGeom>
        </p:spPr>
      </p:pic>
    </p:spTree>
    <p:extLst>
      <p:ext uri="{BB962C8B-B14F-4D97-AF65-F5344CB8AC3E}">
        <p14:creationId xmlns:p14="http://schemas.microsoft.com/office/powerpoint/2010/main" val="835094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E092F31-48D0-BBED-9567-87C573BC3D03}"/>
              </a:ext>
            </a:extLst>
          </p:cNvPr>
          <p:cNvSpPr txBox="1">
            <a:spLocks/>
          </p:cNvSpPr>
          <p:nvPr/>
        </p:nvSpPr>
        <p:spPr>
          <a:xfrm>
            <a:off x="5736910" y="268868"/>
            <a:ext cx="6136642" cy="11827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JHA Development – List Jobs to Include</a:t>
            </a:r>
          </a:p>
        </p:txBody>
      </p:sp>
      <p:sp>
        <p:nvSpPr>
          <p:cNvPr id="104" name="Google Shape;104;p2"/>
          <p:cNvSpPr txBox="1"/>
          <p:nvPr/>
        </p:nvSpPr>
        <p:spPr>
          <a:xfrm>
            <a:off x="5719156" y="1465282"/>
            <a:ext cx="6274351" cy="1754286"/>
          </a:xfrm>
          <a:prstGeom prst="rect">
            <a:avLst/>
          </a:prstGeom>
          <a:noFill/>
          <a:ln>
            <a:noFill/>
          </a:ln>
        </p:spPr>
        <p:txBody>
          <a:bodyPr spcFirstLastPara="1" wrap="square" lIns="91425" tIns="45700" rIns="91425" bIns="45700" anchor="t" anchorCtr="0">
            <a:spAutoFit/>
          </a:bodyPr>
          <a:lstStyle/>
          <a:p>
            <a:pPr lvl="0">
              <a:buSzPts val="1600"/>
            </a:pPr>
            <a:r>
              <a:rPr lang="en-US" sz="1800" dirty="0"/>
              <a:t>Next, list jobs. Ask supervisors and employees to identify the various jobs that will require an evaluation in each department.  </a:t>
            </a:r>
          </a:p>
          <a:p>
            <a:pPr lvl="0">
              <a:buSzPts val="1600"/>
            </a:pPr>
            <a:endParaRPr lang="en-US" sz="1800" dirty="0"/>
          </a:p>
          <a:p>
            <a:pPr lvl="0">
              <a:buSzPts val="1600"/>
            </a:pPr>
            <a:r>
              <a:rPr lang="en-US" sz="1800" dirty="0"/>
              <a:t>The number of jobs listed will vary depending on the size of the company, complexity, and type of production processes.</a:t>
            </a:r>
            <a:endParaRPr sz="18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CEDC6F70-791E-4993-82C9-37FA2A8D65A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753449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57FAF1E-4470-47F4-256A-961D7A7B18AD}"/>
              </a:ext>
            </a:extLst>
          </p:cNvPr>
          <p:cNvSpPr txBox="1">
            <a:spLocks/>
          </p:cNvSpPr>
          <p:nvPr/>
        </p:nvSpPr>
        <p:spPr>
          <a:xfrm>
            <a:off x="5736910" y="268869"/>
            <a:ext cx="5933722" cy="86209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a:latin typeface="+mj-lt"/>
              </a:rPr>
              <a:t>Course Objectives</a:t>
            </a:r>
            <a:endParaRPr lang="en-US" sz="3200" dirty="0">
              <a:latin typeface="+mj-lt"/>
            </a:endParaRPr>
          </a:p>
        </p:txBody>
      </p:sp>
      <p:sp>
        <p:nvSpPr>
          <p:cNvPr id="104" name="Google Shape;104;p2"/>
          <p:cNvSpPr txBox="1"/>
          <p:nvPr/>
        </p:nvSpPr>
        <p:spPr>
          <a:xfrm>
            <a:off x="5859379" y="1078467"/>
            <a:ext cx="6134128" cy="3693278"/>
          </a:xfrm>
          <a:prstGeom prst="rect">
            <a:avLst/>
          </a:prstGeom>
          <a:noFill/>
          <a:ln>
            <a:noFill/>
          </a:ln>
        </p:spPr>
        <p:txBody>
          <a:bodyPr spcFirstLastPara="1" wrap="square" lIns="91425" tIns="45700" rIns="91425" bIns="45700" anchor="t" anchorCtr="0">
            <a:spAutoFit/>
          </a:bodyPr>
          <a:lstStyle/>
          <a:p>
            <a:r>
              <a:rPr lang="en-US" sz="1800" dirty="0"/>
              <a:t>In the next few slides, we’re going to briefly examine the rules that apply to hazard identification. Understanding these rules form the basis of this course and empower you to implement them in your workplace.</a:t>
            </a:r>
          </a:p>
          <a:p>
            <a:endParaRPr lang="en-US" sz="1800" dirty="0"/>
          </a:p>
          <a:p>
            <a:r>
              <a:rPr lang="en-US" sz="1800" dirty="0"/>
              <a:t>What are the benefits of applying the lessons in this course?</a:t>
            </a:r>
          </a:p>
          <a:p>
            <a:endParaRPr lang="en-US" sz="1800" dirty="0"/>
          </a:p>
          <a:p>
            <a:pPr marL="285750" indent="-285750">
              <a:buFont typeface="Arial" panose="020B0604020202020204" pitchFamily="34" charset="0"/>
              <a:buChar char="•"/>
            </a:pPr>
            <a:r>
              <a:rPr lang="en-US" sz="1800" dirty="0"/>
              <a:t>A safer workplace</a:t>
            </a:r>
          </a:p>
          <a:p>
            <a:pPr marL="285750" indent="-285750">
              <a:buFont typeface="Arial" panose="020B0604020202020204" pitchFamily="34" charset="0"/>
              <a:buChar char="•"/>
            </a:pPr>
            <a:r>
              <a:rPr lang="en-US" sz="1800" dirty="0"/>
              <a:t>A better understanding of how to avoid or repeat injuries</a:t>
            </a:r>
          </a:p>
          <a:p>
            <a:pPr marL="285750" indent="-285750">
              <a:buFont typeface="Arial" panose="020B0604020202020204" pitchFamily="34" charset="0"/>
              <a:buChar char="•"/>
            </a:pPr>
            <a:r>
              <a:rPr lang="en-US" sz="1800" dirty="0"/>
              <a:t>A strong culture of safety</a:t>
            </a:r>
          </a:p>
          <a:p>
            <a:pPr marL="285750" indent="-285750">
              <a:buFont typeface="Arial" panose="020B0604020202020204" pitchFamily="34" charset="0"/>
              <a:buChar char="•"/>
            </a:pPr>
            <a:r>
              <a:rPr lang="en-US" sz="1800" dirty="0"/>
              <a:t>Addressing employees safety and health concerns</a:t>
            </a: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7319" y="5939898"/>
            <a:ext cx="5655426" cy="942571"/>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492A9B66-2C99-4721-A3CB-AF2545E025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A515AD22-F7A9-422C-8569-51A09015F820}"/>
              </a:ext>
            </a:extLst>
          </p:cNvPr>
          <p:cNvSpPr txBox="1">
            <a:spLocks/>
          </p:cNvSpPr>
          <p:nvPr/>
        </p:nvSpPr>
        <p:spPr>
          <a:xfrm>
            <a:off x="5736910" y="268868"/>
            <a:ext cx="6136642" cy="11827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JHA Development – Records Review</a:t>
            </a:r>
          </a:p>
        </p:txBody>
      </p:sp>
      <p:sp>
        <p:nvSpPr>
          <p:cNvPr id="104" name="Google Shape;104;p2"/>
          <p:cNvSpPr txBox="1"/>
          <p:nvPr/>
        </p:nvSpPr>
        <p:spPr>
          <a:xfrm>
            <a:off x="5764206" y="1492571"/>
            <a:ext cx="6256597" cy="3139281"/>
          </a:xfrm>
          <a:prstGeom prst="rect">
            <a:avLst/>
          </a:prstGeom>
          <a:noFill/>
          <a:ln>
            <a:noFill/>
          </a:ln>
        </p:spPr>
        <p:txBody>
          <a:bodyPr spcFirstLastPara="1" wrap="square" lIns="91425" tIns="45700" rIns="91425" bIns="45700" anchor="t" anchorCtr="0">
            <a:spAutoFit/>
          </a:bodyPr>
          <a:lstStyle/>
          <a:p>
            <a:pPr lvl="0">
              <a:buSzPts val="1600"/>
            </a:pPr>
            <a:r>
              <a:rPr lang="en-US" sz="1800" dirty="0"/>
              <a:t>Review the following documents:</a:t>
            </a:r>
          </a:p>
          <a:p>
            <a:pPr marL="285750" lvl="0" indent="-285750">
              <a:buSzPts val="1600"/>
              <a:buFont typeface="Arial" panose="020B0604020202020204" pitchFamily="34" charset="0"/>
              <a:buChar char="•"/>
            </a:pPr>
            <a:r>
              <a:rPr lang="en-US" sz="1800" dirty="0"/>
              <a:t>Safety Committee meeting minutes</a:t>
            </a:r>
          </a:p>
          <a:p>
            <a:pPr marL="285750" lvl="0" indent="-285750">
              <a:buSzPts val="1600"/>
              <a:buFont typeface="Arial" panose="020B0604020202020204" pitchFamily="34" charset="0"/>
              <a:buChar char="•"/>
            </a:pPr>
            <a:r>
              <a:rPr lang="en-US" sz="1800" dirty="0"/>
              <a:t>OSHA 300 logs documenting injuries</a:t>
            </a:r>
          </a:p>
          <a:p>
            <a:pPr marL="285750" lvl="0" indent="-285750">
              <a:buSzPts val="1600"/>
              <a:buFont typeface="Arial" panose="020B0604020202020204" pitchFamily="34" charset="0"/>
              <a:buChar char="•"/>
            </a:pPr>
            <a:r>
              <a:rPr lang="en-US" sz="1800" dirty="0">
                <a:hlinkClick r:id="rId3"/>
              </a:rPr>
              <a:t>Personal Protective Equipment (PPE) analysis for tasks</a:t>
            </a:r>
            <a:endParaRPr lang="en-US" sz="1800" dirty="0"/>
          </a:p>
          <a:p>
            <a:pPr marL="285750" lvl="0" indent="-285750">
              <a:buSzPts val="1600"/>
              <a:buFont typeface="Arial" panose="020B0604020202020204" pitchFamily="34" charset="0"/>
              <a:buChar char="•"/>
            </a:pPr>
            <a:r>
              <a:rPr lang="en-US" sz="1800" dirty="0"/>
              <a:t>Safety Data Sheets associated with tasks</a:t>
            </a:r>
          </a:p>
          <a:p>
            <a:pPr marL="285750" lvl="0" indent="-285750">
              <a:buSzPts val="1600"/>
              <a:buFont typeface="Arial" panose="020B0604020202020204" pitchFamily="34" charset="0"/>
              <a:buChar char="•"/>
            </a:pPr>
            <a:r>
              <a:rPr lang="en-US" sz="1800" dirty="0"/>
              <a:t>Machinery/Equipment manuals</a:t>
            </a:r>
          </a:p>
          <a:p>
            <a:pPr marL="285750" lvl="0" indent="-285750">
              <a:buSzPts val="1600"/>
              <a:buFont typeface="Arial" panose="020B0604020202020204" pitchFamily="34" charset="0"/>
              <a:buChar char="•"/>
            </a:pPr>
            <a:r>
              <a:rPr lang="en-US" sz="1800" dirty="0"/>
              <a:t>Accident investigations and incident reports</a:t>
            </a:r>
          </a:p>
          <a:p>
            <a:pPr lvl="0">
              <a:buSzPts val="1600"/>
            </a:pPr>
            <a:endParaRPr lang="en-US" sz="1800" dirty="0"/>
          </a:p>
          <a:p>
            <a:pPr lvl="0">
              <a:buSzPts val="1600"/>
            </a:pPr>
            <a:r>
              <a:rPr lang="en-US" sz="1800" dirty="0"/>
              <a:t>This will give you a more complete idea of the past hazards, safety concerns noted previously, and manufacturer requirements and recommendations.</a:t>
            </a:r>
            <a:endParaRPr sz="18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D3A4FFE8-02D0-AF61-EF73-40E3A2A989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99104" cy="5907004"/>
          </a:xfrm>
          <a:prstGeom prst="rect">
            <a:avLst/>
          </a:prstGeom>
        </p:spPr>
      </p:pic>
    </p:spTree>
    <p:extLst>
      <p:ext uri="{BB962C8B-B14F-4D97-AF65-F5344CB8AC3E}">
        <p14:creationId xmlns:p14="http://schemas.microsoft.com/office/powerpoint/2010/main" val="2850291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9B6C94B-3261-46BA-4EA1-8FBB237CE44A}"/>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Preparing to Conduct Your JHA</a:t>
            </a:r>
          </a:p>
        </p:txBody>
      </p:sp>
      <p:sp>
        <p:nvSpPr>
          <p:cNvPr id="104" name="Google Shape;104;p2"/>
          <p:cNvSpPr txBox="1"/>
          <p:nvPr/>
        </p:nvSpPr>
        <p:spPr>
          <a:xfrm>
            <a:off x="5719156" y="1001252"/>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dirty="0"/>
              <a:t>As you begin your JHA, the first thing you should do is conduct an initial job review.</a:t>
            </a:r>
          </a:p>
          <a:p>
            <a:pPr lvl="0">
              <a:buSzPts val="1600"/>
            </a:pPr>
            <a:endParaRPr lang="en-US" sz="1800" dirty="0"/>
          </a:p>
          <a:p>
            <a:pPr lvl="0">
              <a:buSzPts val="1600"/>
            </a:pPr>
            <a:r>
              <a:rPr lang="en-US" sz="1800" dirty="0"/>
              <a:t>Discuss with your employees the jobs and related hazards they know exist in their current work area. Ask them for ideas to eliminate or control those hazards.</a:t>
            </a:r>
          </a:p>
          <a:p>
            <a:pPr lvl="0">
              <a:buSzPts val="1600"/>
            </a:pPr>
            <a:endParaRPr lang="en-US" sz="1800" dirty="0"/>
          </a:p>
          <a:p>
            <a:pPr lvl="0">
              <a:buSzPts val="1600"/>
            </a:pPr>
            <a:r>
              <a:rPr lang="en-US" sz="1800" dirty="0"/>
              <a:t>Any problems that can be corrected easily should be noted and corrected as soon as possible. Do not wait to complete the JHA. This will demonstrate a commitment to safety and health and enable you to focus on the hazards and jobs that need more consideration because of their complexity.</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4" name="Picture 3">
            <a:extLst>
              <a:ext uri="{FF2B5EF4-FFF2-40B4-BE49-F238E27FC236}">
                <a16:creationId xmlns:a16="http://schemas.microsoft.com/office/drawing/2014/main" id="{4B963C47-2B93-4AEE-9005-BCF1F987AB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808969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7F20815-54CA-CF0E-3855-E532E52A880A}"/>
              </a:ext>
            </a:extLst>
          </p:cNvPr>
          <p:cNvSpPr txBox="1">
            <a:spLocks/>
          </p:cNvSpPr>
          <p:nvPr/>
        </p:nvSpPr>
        <p:spPr>
          <a:xfrm>
            <a:off x="5736910" y="268869"/>
            <a:ext cx="6136642" cy="112320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JHA Development – Accident History Review </a:t>
            </a:r>
          </a:p>
        </p:txBody>
      </p:sp>
      <p:sp>
        <p:nvSpPr>
          <p:cNvPr id="104" name="Google Shape;104;p2"/>
          <p:cNvSpPr txBox="1"/>
          <p:nvPr/>
        </p:nvSpPr>
        <p:spPr>
          <a:xfrm>
            <a:off x="5719156" y="1492573"/>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dirty="0"/>
              <a:t>Review accident history:</a:t>
            </a:r>
          </a:p>
          <a:p>
            <a:pPr marL="285750" lvl="0" indent="-285750">
              <a:buSzPts val="1600"/>
              <a:buFont typeface="Arial" panose="020B0604020202020204" pitchFamily="34" charset="0"/>
              <a:buChar char="•"/>
            </a:pPr>
            <a:r>
              <a:rPr lang="en-US" sz="1800" dirty="0"/>
              <a:t>Review the history of accidents and illnesses and any “near misses”.  </a:t>
            </a:r>
          </a:p>
          <a:p>
            <a:pPr marL="285750" lvl="0" indent="-285750">
              <a:buSzPts val="1600"/>
              <a:buFont typeface="Arial" panose="020B0604020202020204" pitchFamily="34" charset="0"/>
              <a:buChar char="•"/>
            </a:pPr>
            <a:r>
              <a:rPr lang="en-US" sz="1800" dirty="0"/>
              <a:t>These events may indicate existing hazard controls (if any) may not be adequate and deserve a closer look.</a:t>
            </a:r>
          </a:p>
          <a:p>
            <a:pPr lvl="0">
              <a:buSzPts val="1600"/>
            </a:pPr>
            <a:endParaRPr lang="en-US" sz="1800" dirty="0"/>
          </a:p>
          <a:p>
            <a:pPr lvl="0">
              <a:buSzPts val="1600"/>
            </a:pPr>
            <a:r>
              <a:rPr lang="en-US" sz="1800" dirty="0"/>
              <a:t>You may discover more “near misses” by discussing the work process with employees doing the tasks.</a:t>
            </a:r>
          </a:p>
          <a:p>
            <a:pPr lvl="0">
              <a:buSzPts val="1600"/>
            </a:pPr>
            <a:endParaRPr lang="en-US" sz="1800" b="0" i="0" u="none" strike="noStrike" cap="none" dirty="0">
              <a:solidFill>
                <a:srgbClr val="000000"/>
              </a:solidFill>
              <a:latin typeface="Arial"/>
              <a:ea typeface="Arial"/>
              <a:cs typeface="Arial"/>
              <a:sym typeface="Arial"/>
            </a:endParaRPr>
          </a:p>
          <a:p>
            <a:pPr lvl="0">
              <a:buSzPts val="1600"/>
            </a:pPr>
            <a:r>
              <a:rPr lang="en-US" sz="1800" b="0" i="1" u="none" strike="noStrike" cap="none" dirty="0">
                <a:solidFill>
                  <a:srgbClr val="000000"/>
                </a:solidFill>
                <a:latin typeface="Arial"/>
                <a:ea typeface="Arial"/>
                <a:cs typeface="Arial"/>
                <a:sym typeface="Arial"/>
              </a:rPr>
              <a:t>Note: A “near miss” is a narrowly avoided collision or other accident. </a:t>
            </a:r>
            <a:endParaRPr sz="18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CC640AAA-908A-943C-BF95-9F555ED04B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648" y="0"/>
            <a:ext cx="5513696" cy="5922679"/>
          </a:xfrm>
          <a:prstGeom prst="rect">
            <a:avLst/>
          </a:prstGeom>
        </p:spPr>
      </p:pic>
    </p:spTree>
    <p:extLst>
      <p:ext uri="{BB962C8B-B14F-4D97-AF65-F5344CB8AC3E}">
        <p14:creationId xmlns:p14="http://schemas.microsoft.com/office/powerpoint/2010/main" val="1612785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E515AFF-24B7-8965-809C-6A7B9EDEC221}"/>
              </a:ext>
            </a:extLst>
          </p:cNvPr>
          <p:cNvSpPr txBox="1">
            <a:spLocks/>
          </p:cNvSpPr>
          <p:nvPr/>
        </p:nvSpPr>
        <p:spPr>
          <a:xfrm>
            <a:off x="5736910" y="268869"/>
            <a:ext cx="6136642" cy="105496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JHA Development – Prioritizing Risks</a:t>
            </a:r>
          </a:p>
        </p:txBody>
      </p:sp>
      <p:sp>
        <p:nvSpPr>
          <p:cNvPr id="104" name="Google Shape;104;p2"/>
          <p:cNvSpPr txBox="1"/>
          <p:nvPr/>
        </p:nvSpPr>
        <p:spPr>
          <a:xfrm>
            <a:off x="5719156" y="1437982"/>
            <a:ext cx="6274351" cy="3970277"/>
          </a:xfrm>
          <a:prstGeom prst="rect">
            <a:avLst/>
          </a:prstGeom>
          <a:noFill/>
          <a:ln>
            <a:noFill/>
          </a:ln>
        </p:spPr>
        <p:txBody>
          <a:bodyPr spcFirstLastPara="1" wrap="square" lIns="91425" tIns="45700" rIns="91425" bIns="45700" anchor="t" anchorCtr="0">
            <a:spAutoFit/>
          </a:bodyPr>
          <a:lstStyle/>
          <a:p>
            <a:pPr lvl="0">
              <a:buSzPts val="1600"/>
            </a:pPr>
            <a:r>
              <a:rPr lang="en-US" sz="1800" dirty="0"/>
              <a:t>Analyzing risk factors can help you decide which JHA to complete first.  </a:t>
            </a:r>
          </a:p>
          <a:p>
            <a:pPr lvl="0">
              <a:buSzPts val="1600"/>
            </a:pPr>
            <a:endParaRPr lang="en-US" sz="1800" dirty="0"/>
          </a:p>
          <a:p>
            <a:pPr lvl="0">
              <a:buSzPts val="1600"/>
            </a:pPr>
            <a:r>
              <a:rPr lang="en-US" sz="1800" dirty="0"/>
              <a:t>Factors that can increase risk include:</a:t>
            </a:r>
          </a:p>
          <a:p>
            <a:pPr marL="285750" lvl="0" indent="-285750">
              <a:buSzPts val="1600"/>
              <a:buFont typeface="Arial" panose="020B0604020202020204" pitchFamily="34" charset="0"/>
              <a:buChar char="•"/>
            </a:pPr>
            <a:r>
              <a:rPr lang="en-US" sz="1800" dirty="0"/>
              <a:t>Jobs with history of sustained injuries and illnesses</a:t>
            </a:r>
          </a:p>
          <a:p>
            <a:pPr marL="285750" lvl="0" indent="-285750">
              <a:buSzPts val="1600"/>
              <a:buFont typeface="Arial" panose="020B0604020202020204" pitchFamily="34" charset="0"/>
              <a:buChar char="•"/>
            </a:pPr>
            <a:r>
              <a:rPr lang="en-US" sz="1800" dirty="0"/>
              <a:t>Jobs associated with near misses</a:t>
            </a:r>
          </a:p>
          <a:p>
            <a:pPr marL="285750" lvl="0" indent="-285750">
              <a:buSzPts val="1600"/>
              <a:buFont typeface="Arial" panose="020B0604020202020204" pitchFamily="34" charset="0"/>
              <a:buChar char="•"/>
            </a:pPr>
            <a:r>
              <a:rPr lang="en-US" sz="1800" dirty="0"/>
              <a:t>Number of employees exposed</a:t>
            </a:r>
          </a:p>
          <a:p>
            <a:pPr marL="285750" lvl="0" indent="-285750">
              <a:buSzPts val="1600"/>
              <a:buFont typeface="Arial" panose="020B0604020202020204" pitchFamily="34" charset="0"/>
              <a:buChar char="•"/>
            </a:pPr>
            <a:r>
              <a:rPr lang="en-US" sz="1800" dirty="0"/>
              <a:t>Frequency of each exposure</a:t>
            </a:r>
          </a:p>
          <a:p>
            <a:pPr marL="285750" lvl="0" indent="-285750">
              <a:buSzPts val="1600"/>
              <a:buFont typeface="Arial" panose="020B0604020202020204" pitchFamily="34" charset="0"/>
              <a:buChar char="•"/>
            </a:pPr>
            <a:r>
              <a:rPr lang="en-US" sz="1800" dirty="0"/>
              <a:t>Duration of each exposure</a:t>
            </a:r>
          </a:p>
          <a:p>
            <a:pPr marL="285750" lvl="0" indent="-285750">
              <a:buSzPts val="1600"/>
              <a:buFont typeface="Arial" panose="020B0604020202020204" pitchFamily="34" charset="0"/>
              <a:buChar char="•"/>
            </a:pPr>
            <a:r>
              <a:rPr lang="en-US" sz="1800" dirty="0"/>
              <a:t>Proximity of employees to the point of danger</a:t>
            </a:r>
          </a:p>
          <a:p>
            <a:pPr marL="285750" lvl="0" indent="-285750">
              <a:buSzPts val="1600"/>
              <a:buFont typeface="Arial" panose="020B0604020202020204" pitchFamily="34" charset="0"/>
              <a:buChar char="•"/>
            </a:pPr>
            <a:r>
              <a:rPr lang="en-US" sz="1800" dirty="0"/>
              <a:t>Unreasonable workload</a:t>
            </a:r>
          </a:p>
          <a:p>
            <a:pPr marL="285750" lvl="0" indent="-285750">
              <a:buSzPts val="1600"/>
              <a:buFont typeface="Arial" panose="020B0604020202020204" pitchFamily="34" charset="0"/>
              <a:buChar char="•"/>
            </a:pPr>
            <a:r>
              <a:rPr lang="en-US" sz="1800" dirty="0"/>
              <a:t>Working under stress (hurry, fatigue, illness, personal problems, etc.)</a:t>
            </a:r>
          </a:p>
          <a:p>
            <a:pPr marL="285750" lvl="0" indent="-285750">
              <a:buSzPts val="1600"/>
              <a:buFont typeface="Arial" panose="020B0604020202020204" pitchFamily="34" charset="0"/>
              <a:buChar char="•"/>
            </a:pPr>
            <a:r>
              <a:rPr lang="en-US" sz="1800" dirty="0"/>
              <a:t>Environment (noise, light, wind, &amp; rain)</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6" name="Picture 5">
            <a:extLst>
              <a:ext uri="{FF2B5EF4-FFF2-40B4-BE49-F238E27FC236}">
                <a16:creationId xmlns:a16="http://schemas.microsoft.com/office/drawing/2014/main" id="{27F74303-D7D5-7612-0767-8092355322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14" y="9016"/>
            <a:ext cx="5503415" cy="5911635"/>
          </a:xfrm>
          <a:prstGeom prst="rect">
            <a:avLst/>
          </a:prstGeom>
        </p:spPr>
      </p:pic>
    </p:spTree>
    <p:extLst>
      <p:ext uri="{BB962C8B-B14F-4D97-AF65-F5344CB8AC3E}">
        <p14:creationId xmlns:p14="http://schemas.microsoft.com/office/powerpoint/2010/main" val="1979518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6C87058-848B-BFA7-2FA8-09391695893A}"/>
              </a:ext>
            </a:extLst>
          </p:cNvPr>
          <p:cNvSpPr txBox="1">
            <a:spLocks/>
          </p:cNvSpPr>
          <p:nvPr/>
        </p:nvSpPr>
        <p:spPr>
          <a:xfrm>
            <a:off x="5736910" y="268869"/>
            <a:ext cx="6136642" cy="11368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Types of Hazards in the Workplace</a:t>
            </a:r>
          </a:p>
        </p:txBody>
      </p:sp>
      <p:sp>
        <p:nvSpPr>
          <p:cNvPr id="104" name="Google Shape;104;p2"/>
          <p:cNvSpPr txBox="1"/>
          <p:nvPr/>
        </p:nvSpPr>
        <p:spPr>
          <a:xfrm>
            <a:off x="5719156" y="1547164"/>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dirty="0"/>
              <a:t>As you prepare to conduct your JHA, remember the most common types of hazards:</a:t>
            </a:r>
          </a:p>
          <a:p>
            <a:pPr marL="285750" lvl="0" indent="-285750">
              <a:buSzPts val="1600"/>
              <a:buFont typeface="Arial" panose="020B0604020202020204" pitchFamily="34" charset="0"/>
              <a:buChar char="•"/>
            </a:pPr>
            <a:r>
              <a:rPr lang="en-US" sz="1800" dirty="0"/>
              <a:t>Falls</a:t>
            </a:r>
          </a:p>
          <a:p>
            <a:pPr marL="285750" lvl="0" indent="-285750">
              <a:buSzPts val="1600"/>
              <a:buFont typeface="Arial" panose="020B0604020202020204" pitchFamily="34" charset="0"/>
              <a:buChar char="•"/>
            </a:pPr>
            <a:r>
              <a:rPr lang="en-US" sz="1800" dirty="0"/>
              <a:t>Impact</a:t>
            </a:r>
          </a:p>
          <a:p>
            <a:pPr marL="285750" lvl="0" indent="-285750">
              <a:buSzPts val="1600"/>
              <a:buFont typeface="Arial" panose="020B0604020202020204" pitchFamily="34" charset="0"/>
              <a:buChar char="•"/>
            </a:pPr>
            <a:r>
              <a:rPr lang="en-US" sz="1800" dirty="0"/>
              <a:t>Mechanical</a:t>
            </a:r>
          </a:p>
          <a:p>
            <a:pPr marL="285750" lvl="0" indent="-285750">
              <a:buSzPts val="1600"/>
              <a:buFont typeface="Arial" panose="020B0604020202020204" pitchFamily="34" charset="0"/>
              <a:buChar char="•"/>
            </a:pPr>
            <a:r>
              <a:rPr lang="en-US" sz="1800" dirty="0"/>
              <a:t>Heat and Temperature</a:t>
            </a:r>
          </a:p>
          <a:p>
            <a:pPr marL="285750" lvl="0" indent="-285750">
              <a:buSzPts val="1600"/>
              <a:buFont typeface="Arial" panose="020B0604020202020204" pitchFamily="34" charset="0"/>
              <a:buChar char="•"/>
            </a:pPr>
            <a:r>
              <a:rPr lang="en-US" sz="1800" dirty="0"/>
              <a:t>Flammability/Fire</a:t>
            </a:r>
          </a:p>
          <a:p>
            <a:pPr marL="285750" lvl="0" indent="-285750">
              <a:buSzPts val="1600"/>
              <a:buFont typeface="Arial" panose="020B0604020202020204" pitchFamily="34" charset="0"/>
              <a:buChar char="•"/>
            </a:pPr>
            <a:r>
              <a:rPr lang="en-US" sz="1800" dirty="0"/>
              <a:t>Explosives</a:t>
            </a:r>
          </a:p>
          <a:p>
            <a:pPr marL="285750" lvl="0" indent="-285750">
              <a:buSzPts val="1600"/>
              <a:buFont typeface="Arial" panose="020B0604020202020204" pitchFamily="34" charset="0"/>
              <a:buChar char="•"/>
            </a:pPr>
            <a:r>
              <a:rPr lang="en-US" sz="1800" dirty="0"/>
              <a:t>Pressure Hazards</a:t>
            </a:r>
          </a:p>
          <a:p>
            <a:pPr marL="285750" lvl="0" indent="-285750">
              <a:buSzPts val="1600"/>
              <a:buFont typeface="Arial" panose="020B0604020202020204" pitchFamily="34" charset="0"/>
              <a:buChar char="•"/>
            </a:pPr>
            <a:r>
              <a:rPr lang="en-US" sz="1800" dirty="0"/>
              <a:t>Electrical Contact</a:t>
            </a:r>
          </a:p>
          <a:p>
            <a:pPr marL="285750" lvl="0" indent="-285750">
              <a:buSzPts val="1600"/>
              <a:buFont typeface="Arial" panose="020B0604020202020204" pitchFamily="34" charset="0"/>
              <a:buChar char="•"/>
            </a:pPr>
            <a:r>
              <a:rPr lang="en-US" sz="1800" dirty="0"/>
              <a:t>Ergonomics</a:t>
            </a:r>
          </a:p>
          <a:p>
            <a:pPr marL="285750" lvl="0" indent="-285750">
              <a:buSzPts val="1600"/>
              <a:buFont typeface="Arial" panose="020B0604020202020204" pitchFamily="34" charset="0"/>
              <a:buChar char="•"/>
            </a:pPr>
            <a:r>
              <a:rPr lang="en-US" sz="1800" dirty="0"/>
              <a:t>Biohazards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4" name="Picture 3">
            <a:extLst>
              <a:ext uri="{FF2B5EF4-FFF2-40B4-BE49-F238E27FC236}">
                <a16:creationId xmlns:a16="http://schemas.microsoft.com/office/drawing/2014/main" id="{CF14BD15-5B3C-4F60-8AF7-A35324AF97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1047004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5964073"/>
            <a:ext cx="5604190" cy="934032"/>
          </a:xfrm>
          <a:prstGeom prst="rect">
            <a:avLst/>
          </a:prstGeom>
        </p:spPr>
      </p:pic>
      <p:sp>
        <p:nvSpPr>
          <p:cNvPr id="9" name="Google Shape;104;p2">
            <a:extLst>
              <a:ext uri="{FF2B5EF4-FFF2-40B4-BE49-F238E27FC236}">
                <a16:creationId xmlns:a16="http://schemas.microsoft.com/office/drawing/2014/main" id="{D4286B97-C320-4426-AD3A-8E50AF607901}"/>
              </a:ext>
            </a:extLst>
          </p:cNvPr>
          <p:cNvSpPr txBox="1"/>
          <p:nvPr/>
        </p:nvSpPr>
        <p:spPr>
          <a:xfrm>
            <a:off x="1757779" y="2531200"/>
            <a:ext cx="830949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strike="noStrike" cap="none" dirty="0">
                <a:solidFill>
                  <a:schemeClr val="bg1"/>
                </a:solidFill>
                <a:latin typeface="Calibri"/>
                <a:ea typeface="Calibri"/>
                <a:cs typeface="Calibri"/>
                <a:sym typeface="Calibri"/>
              </a:rPr>
              <a:t>Video: </a:t>
            </a:r>
            <a:r>
              <a:rPr lang="en-US" sz="3600" b="0" i="0" strike="noStrike" cap="none" dirty="0">
                <a:solidFill>
                  <a:schemeClr val="bg1"/>
                </a:solidFill>
                <a:latin typeface="Calibri"/>
                <a:ea typeface="Calibri"/>
                <a:cs typeface="Calibri"/>
                <a:sym typeface="Calibri"/>
                <a:hlinkClick r:id="rId4"/>
              </a:rPr>
              <a:t>Observe the Jobs and List the Steps</a:t>
            </a:r>
            <a:endParaRPr lang="en-US" sz="3600" dirty="0">
              <a:solidFill>
                <a:schemeClr val="bg1"/>
              </a:solidFill>
            </a:endParaRPr>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76836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B8AAE4E-1243-0EDD-02DD-4A42F6158C49}"/>
              </a:ext>
            </a:extLst>
          </p:cNvPr>
          <p:cNvSpPr txBox="1">
            <a:spLocks/>
          </p:cNvSpPr>
          <p:nvPr/>
        </p:nvSpPr>
        <p:spPr>
          <a:xfrm>
            <a:off x="5736910" y="268869"/>
            <a:ext cx="6136642" cy="11095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Continued Preparation for Your JHA – Analyze Hazards</a:t>
            </a:r>
          </a:p>
        </p:txBody>
      </p:sp>
      <p:sp>
        <p:nvSpPr>
          <p:cNvPr id="104" name="Google Shape;104;p2"/>
          <p:cNvSpPr txBox="1"/>
          <p:nvPr/>
        </p:nvSpPr>
        <p:spPr>
          <a:xfrm>
            <a:off x="5719156" y="1506217"/>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dirty="0"/>
              <a:t>The hazards presenting the most risk need to be analyzed first.  </a:t>
            </a:r>
          </a:p>
          <a:p>
            <a:pPr lvl="0">
              <a:buSzPts val="1600"/>
            </a:pPr>
            <a:endParaRPr lang="en-US" sz="1800" dirty="0"/>
          </a:p>
          <a:p>
            <a:pPr lvl="0">
              <a:buSzPts val="1600"/>
            </a:pPr>
            <a:r>
              <a:rPr lang="en-US" sz="1800" dirty="0"/>
              <a:t>To determine risk objectively, use a structured method to prioritize hazards. </a:t>
            </a:r>
          </a:p>
          <a:p>
            <a:pPr lvl="0">
              <a:buSzPts val="1600"/>
            </a:pPr>
            <a:endParaRPr lang="en-US" sz="1800" dirty="0"/>
          </a:p>
          <a:p>
            <a:pPr lvl="0">
              <a:buSzPts val="1600"/>
            </a:pPr>
            <a:r>
              <a:rPr lang="en-US" sz="1800" dirty="0"/>
              <a:t>In the next slide we will explore ways to observe the job and list the steps.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4" name="Picture 3">
            <a:extLst>
              <a:ext uri="{FF2B5EF4-FFF2-40B4-BE49-F238E27FC236}">
                <a16:creationId xmlns:a16="http://schemas.microsoft.com/office/drawing/2014/main" id="{37412928-5596-4BD3-947F-434CC87A9B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3033" cy="5921966"/>
          </a:xfrm>
          <a:prstGeom prst="rect">
            <a:avLst/>
          </a:prstGeom>
        </p:spPr>
      </p:pic>
    </p:spTree>
    <p:extLst>
      <p:ext uri="{BB962C8B-B14F-4D97-AF65-F5344CB8AC3E}">
        <p14:creationId xmlns:p14="http://schemas.microsoft.com/office/powerpoint/2010/main" val="3661413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743200" y="2531200"/>
            <a:ext cx="657096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strike="noStrike" cap="none" dirty="0">
                <a:solidFill>
                  <a:schemeClr val="bg1"/>
                </a:solidFill>
                <a:latin typeface="Calibri"/>
                <a:ea typeface="Calibri"/>
                <a:cs typeface="Calibri"/>
                <a:sym typeface="Calibri"/>
              </a:rPr>
              <a:t>Video: </a:t>
            </a:r>
            <a:r>
              <a:rPr lang="en-US" sz="3600" b="0" i="0" strike="noStrike" cap="none" dirty="0">
                <a:solidFill>
                  <a:schemeClr val="bg1"/>
                </a:solidFill>
                <a:latin typeface="Calibri"/>
                <a:ea typeface="Calibri"/>
                <a:cs typeface="Calibri"/>
                <a:sym typeface="Calibri"/>
                <a:hlinkClick r:id="rId3"/>
              </a:rPr>
              <a:t>How to Identify Hazards</a:t>
            </a:r>
            <a:endParaRPr lang="en-US" sz="3600" dirty="0">
              <a:solidFill>
                <a:schemeClr val="bg1"/>
              </a:solidFill>
            </a:endParaRPr>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20AF28D5-24BC-413E-9693-38DC5102CA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0366" y="5964073"/>
            <a:ext cx="5604190" cy="934032"/>
          </a:xfrm>
          <a:prstGeom prst="rect">
            <a:avLst/>
          </a:prstGeom>
        </p:spPr>
      </p:pic>
    </p:spTree>
    <p:extLst>
      <p:ext uri="{BB962C8B-B14F-4D97-AF65-F5344CB8AC3E}">
        <p14:creationId xmlns:p14="http://schemas.microsoft.com/office/powerpoint/2010/main" val="4141323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5964073"/>
            <a:ext cx="5604190" cy="934032"/>
          </a:xfrm>
          <a:prstGeom prst="rect">
            <a:avLst/>
          </a:prstGeom>
        </p:spPr>
      </p:pic>
      <p:sp>
        <p:nvSpPr>
          <p:cNvPr id="9" name="Google Shape;104;p2">
            <a:extLst>
              <a:ext uri="{FF2B5EF4-FFF2-40B4-BE49-F238E27FC236}">
                <a16:creationId xmlns:a16="http://schemas.microsoft.com/office/drawing/2014/main" id="{D4286B97-C320-4426-AD3A-8E50AF607901}"/>
              </a:ext>
            </a:extLst>
          </p:cNvPr>
          <p:cNvSpPr txBox="1"/>
          <p:nvPr/>
        </p:nvSpPr>
        <p:spPr>
          <a:xfrm>
            <a:off x="2263806" y="2531200"/>
            <a:ext cx="774132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strike="noStrike" cap="none" dirty="0">
                <a:solidFill>
                  <a:schemeClr val="bg1"/>
                </a:solidFill>
                <a:latin typeface="Calibri"/>
                <a:ea typeface="Calibri"/>
                <a:cs typeface="Calibri"/>
                <a:sym typeface="Calibri"/>
              </a:rPr>
              <a:t>Video: </a:t>
            </a:r>
            <a:r>
              <a:rPr lang="en-US" sz="3600" b="0" i="0" strike="noStrike" cap="none" dirty="0">
                <a:solidFill>
                  <a:schemeClr val="bg1"/>
                </a:solidFill>
                <a:latin typeface="Calibri"/>
                <a:ea typeface="Calibri"/>
                <a:cs typeface="Calibri"/>
                <a:sym typeface="Calibri"/>
                <a:hlinkClick r:id="rId4"/>
              </a:rPr>
              <a:t>Understanding Hazard Controls</a:t>
            </a:r>
            <a:endParaRPr lang="en-US" sz="3600" dirty="0">
              <a:solidFill>
                <a:schemeClr val="bg1"/>
              </a:solidFill>
            </a:endParaRPr>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96731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738F907-99D5-5CBF-9259-6752BFBFAF85}"/>
              </a:ext>
            </a:extLst>
          </p:cNvPr>
          <p:cNvSpPr txBox="1">
            <a:spLocks/>
          </p:cNvSpPr>
          <p:nvPr/>
        </p:nvSpPr>
        <p:spPr>
          <a:xfrm>
            <a:off x="5736910" y="268868"/>
            <a:ext cx="6136642" cy="143710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Reviewing JHAs for Continual Improvement</a:t>
            </a:r>
          </a:p>
        </p:txBody>
      </p:sp>
      <p:sp>
        <p:nvSpPr>
          <p:cNvPr id="104" name="Google Shape;104;p2"/>
          <p:cNvSpPr txBox="1"/>
          <p:nvPr/>
        </p:nvSpPr>
        <p:spPr>
          <a:xfrm>
            <a:off x="5719156" y="1437981"/>
            <a:ext cx="6274351" cy="3970277"/>
          </a:xfrm>
          <a:prstGeom prst="rect">
            <a:avLst/>
          </a:prstGeom>
          <a:noFill/>
          <a:ln>
            <a:noFill/>
          </a:ln>
        </p:spPr>
        <p:txBody>
          <a:bodyPr spcFirstLastPara="1" wrap="square" lIns="91425" tIns="45700" rIns="91425" bIns="45700" anchor="t" anchorCtr="0">
            <a:spAutoFit/>
          </a:bodyPr>
          <a:lstStyle/>
          <a:p>
            <a:pPr lvl="0">
              <a:buSzPts val="1600"/>
            </a:pPr>
            <a:r>
              <a:rPr lang="en-US" sz="1800" dirty="0"/>
              <a:t>Periodically reviewing the job hazard analysis ensures that it remains current and continues to help reduce workplace accidents and injuries. Even if the job has not changed, it is possible that during the review process you will identify hazards that were not identified in the initial analysis.</a:t>
            </a:r>
          </a:p>
          <a:p>
            <a:pPr lvl="0">
              <a:buSzPts val="1600"/>
            </a:pPr>
            <a:endParaRPr lang="en-US" sz="1800" dirty="0"/>
          </a:p>
          <a:p>
            <a:pPr lvl="0">
              <a:buSzPts val="1600"/>
            </a:pPr>
            <a:r>
              <a:rPr lang="en-US" sz="1800" dirty="0"/>
              <a:t>It is particularly important to review the job hazard analysis if an illness or injury occurs on a specific job. Based on the circumstances, you may determine that you need to change the job procedure to prevent similar incidents in the future.</a:t>
            </a:r>
          </a:p>
          <a:p>
            <a:pPr lvl="0">
              <a:buSzPts val="1600"/>
            </a:pPr>
            <a:endParaRPr lang="en-US" sz="1800" dirty="0"/>
          </a:p>
          <a:p>
            <a:pPr lvl="0">
              <a:buSzPts val="1600"/>
            </a:pPr>
            <a:r>
              <a:rPr lang="en-US" sz="1800" dirty="0"/>
              <a:t>Any time you revise a JHA, it is important to train all employees affected by the changes in the new job materials, procedures, or protective measures used.</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6" name="Picture 5">
            <a:extLst>
              <a:ext uri="{FF2B5EF4-FFF2-40B4-BE49-F238E27FC236}">
                <a16:creationId xmlns:a16="http://schemas.microsoft.com/office/drawing/2014/main" id="{CACB1EBD-FD12-8B95-83AB-CA3D3E53D8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8" cy="5920651"/>
          </a:xfrm>
          <a:prstGeom prst="rect">
            <a:avLst/>
          </a:prstGeom>
        </p:spPr>
      </p:pic>
    </p:spTree>
    <p:extLst>
      <p:ext uri="{BB962C8B-B14F-4D97-AF65-F5344CB8AC3E}">
        <p14:creationId xmlns:p14="http://schemas.microsoft.com/office/powerpoint/2010/main" val="412816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0CDAA693-A1B9-247E-E352-91CC9AD8B763}"/>
              </a:ext>
            </a:extLst>
          </p:cNvPr>
          <p:cNvSpPr txBox="1">
            <a:spLocks/>
          </p:cNvSpPr>
          <p:nvPr/>
        </p:nvSpPr>
        <p:spPr>
          <a:xfrm>
            <a:off x="5736910" y="268869"/>
            <a:ext cx="5933722" cy="1403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Rules Requiring Hazard Identification</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36910" y="1463477"/>
            <a:ext cx="6256597" cy="2862282"/>
          </a:xfrm>
          <a:prstGeom prst="rect">
            <a:avLst/>
          </a:prstGeom>
          <a:noFill/>
          <a:ln>
            <a:noFill/>
          </a:ln>
        </p:spPr>
        <p:txBody>
          <a:bodyPr spcFirstLastPara="1" wrap="square" lIns="91425" tIns="45700" rIns="91425" bIns="45700" anchor="t" anchorCtr="0">
            <a:spAutoFit/>
          </a:bodyPr>
          <a:lstStyle/>
          <a:p>
            <a:r>
              <a:rPr lang="en-US" sz="1800" dirty="0"/>
              <a:t>Oregon Revised Statute 654.010 requires employers to furnish a safe place of employment. As described in the statute, every employer shall:</a:t>
            </a:r>
          </a:p>
          <a:p>
            <a:r>
              <a:rPr lang="en-US" sz="1800" dirty="0"/>
              <a:t>	</a:t>
            </a:r>
          </a:p>
          <a:p>
            <a:pPr marL="285750" indent="-285750">
              <a:buFont typeface="Arial" panose="020B0604020202020204" pitchFamily="34" charset="0"/>
              <a:buChar char="•"/>
            </a:pPr>
            <a:r>
              <a:rPr lang="en-US" sz="1800" dirty="0"/>
              <a:t>Furnish employment and a place of employment which are safe and healthful for employees therein, and</a:t>
            </a:r>
          </a:p>
          <a:p>
            <a:pPr marL="285750" indent="-285750">
              <a:buFont typeface="Arial" panose="020B0604020202020204" pitchFamily="34" charset="0"/>
              <a:buChar char="•"/>
            </a:pPr>
            <a:r>
              <a:rPr lang="en-US" sz="1800" dirty="0"/>
              <a:t>Do every other thing reasonably necessary to protect the life, safety, and health of such employees.</a:t>
            </a:r>
          </a:p>
          <a:p>
            <a:endParaRPr lang="en-US" sz="1800" dirty="0"/>
          </a:p>
          <a:p>
            <a:r>
              <a:rPr lang="en-US" sz="1800" dirty="0"/>
              <a:t>To read the full statute, click on this </a:t>
            </a:r>
            <a:r>
              <a:rPr lang="en-US" sz="1800" dirty="0">
                <a:hlinkClick r:id="rId3"/>
              </a:rPr>
              <a:t>link</a:t>
            </a:r>
            <a:r>
              <a:rPr lang="en-US" sz="1800" baseline="30000" dirty="0"/>
              <a:t>. </a:t>
            </a:r>
            <a:r>
              <a:rPr lang="en-US" sz="1800" dirty="0"/>
              <a:t>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238581CD-0728-4B15-9CBC-C35AEB4BB3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3033" cy="5921966"/>
          </a:xfrm>
          <a:prstGeom prst="rect">
            <a:avLst/>
          </a:prstGeom>
        </p:spPr>
      </p:pic>
    </p:spTree>
    <p:extLst>
      <p:ext uri="{BB962C8B-B14F-4D97-AF65-F5344CB8AC3E}">
        <p14:creationId xmlns:p14="http://schemas.microsoft.com/office/powerpoint/2010/main" val="1324675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21421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HAZARD IDENTIFICATION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2209" y="3569317"/>
            <a:ext cx="12192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4: </a:t>
            </a:r>
            <a:r>
              <a:rPr lang="en-US" sz="4000" b="1" i="1" dirty="0">
                <a:solidFill>
                  <a:schemeClr val="lt1"/>
                </a:solidFill>
                <a:latin typeface="Verdana"/>
                <a:ea typeface="Verdana"/>
                <a:cs typeface="Verdana"/>
                <a:sym typeface="Verdana"/>
              </a:rPr>
              <a:t>Incident &amp; Accident Analysis</a:t>
            </a:r>
            <a:endParaRPr sz="40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C502542-D6A2-9D81-15DD-F43DA634EDCE}"/>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Basics</a:t>
            </a:r>
          </a:p>
        </p:txBody>
      </p:sp>
      <p:sp>
        <p:nvSpPr>
          <p:cNvPr id="104" name="Google Shape;104;p2"/>
          <p:cNvSpPr txBox="1"/>
          <p:nvPr/>
        </p:nvSpPr>
        <p:spPr>
          <a:xfrm>
            <a:off x="5719156" y="1042196"/>
            <a:ext cx="6274351" cy="4462720"/>
          </a:xfrm>
          <a:prstGeom prst="rect">
            <a:avLst/>
          </a:prstGeom>
          <a:noFill/>
          <a:ln>
            <a:noFill/>
          </a:ln>
        </p:spPr>
        <p:txBody>
          <a:bodyPr spcFirstLastPara="1" wrap="square" lIns="91425" tIns="45700" rIns="91425" bIns="45700" anchor="t" anchorCtr="0">
            <a:spAutoFit/>
          </a:bodyPr>
          <a:lstStyle/>
          <a:p>
            <a:r>
              <a:rPr lang="en-US" sz="1800" dirty="0"/>
              <a:t>You should investigate unsafe conditions and behaviors, whether or not they will cause an injury. No matter how minor, these issues should be analyzed to identify and control hazards.</a:t>
            </a:r>
          </a:p>
          <a:p>
            <a:endParaRPr lang="en-US" sz="1800" dirty="0"/>
          </a:p>
          <a:p>
            <a:pPr marL="342900" indent="-342900">
              <a:buFont typeface="+mj-lt"/>
              <a:buAutoNum type="arabicPeriod"/>
            </a:pPr>
            <a:r>
              <a:rPr lang="en-US" sz="1800" b="1" dirty="0"/>
              <a:t>Incident analysis: </a:t>
            </a:r>
            <a:r>
              <a:rPr lang="en-US" sz="1800" dirty="0"/>
              <a:t>Allows you to identify, eliminate, and control hazards before they cause an injury. It’s always good practice to carefully analyze non-injury incidents.</a:t>
            </a:r>
          </a:p>
          <a:p>
            <a:pPr marL="342900" indent="-342900">
              <a:buFont typeface="+mj-lt"/>
              <a:buAutoNum type="arabicPeriod"/>
            </a:pPr>
            <a:endParaRPr lang="en-US" sz="1800" dirty="0"/>
          </a:p>
          <a:p>
            <a:pPr marL="342900" indent="-342900">
              <a:buFont typeface="+mj-lt"/>
              <a:buAutoNum type="arabicPeriod"/>
            </a:pPr>
            <a:r>
              <a:rPr lang="en-US" sz="1800" b="1" dirty="0"/>
              <a:t>Accident analysis: </a:t>
            </a:r>
            <a:r>
              <a:rPr lang="en-US" sz="1800" dirty="0"/>
              <a:t>Is an effective tool for uncovering hazards that either were missed earlier or have managed to slip out of the control planned for them.</a:t>
            </a:r>
          </a:p>
          <a:p>
            <a:endParaRPr lang="en-US" sz="1800" dirty="0"/>
          </a:p>
          <a:p>
            <a:r>
              <a:rPr lang="en-US" sz="1800" dirty="0"/>
              <a:t>Both processes are most useful when done with the goal of discovering all of the underlying contributing root causes.</a:t>
            </a:r>
            <a:br>
              <a:rPr lang="en-US" sz="1600" dirty="0"/>
            </a:br>
            <a:endParaRPr sz="1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5957315"/>
            <a:ext cx="57894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incident &amp;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accident analysis</a:t>
            </a:r>
            <a:endParaRPr sz="2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3" name="Picture 2">
            <a:extLst>
              <a:ext uri="{FF2B5EF4-FFF2-40B4-BE49-F238E27FC236}">
                <a16:creationId xmlns:a16="http://schemas.microsoft.com/office/drawing/2014/main" id="{E4E4EB21-BE3D-45F6-A661-A01458A866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5278" cy="5902894"/>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0AE55C7-F744-7D2F-B70D-C713B0F5D2CA}"/>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Two Phases</a:t>
            </a:r>
          </a:p>
        </p:txBody>
      </p:sp>
      <p:sp>
        <p:nvSpPr>
          <p:cNvPr id="104" name="Google Shape;104;p2"/>
          <p:cNvSpPr txBox="1"/>
          <p:nvPr/>
        </p:nvSpPr>
        <p:spPr>
          <a:xfrm>
            <a:off x="5719156" y="987601"/>
            <a:ext cx="6274351" cy="4524275"/>
          </a:xfrm>
          <a:prstGeom prst="rect">
            <a:avLst/>
          </a:prstGeom>
          <a:noFill/>
          <a:ln>
            <a:noFill/>
          </a:ln>
        </p:spPr>
        <p:txBody>
          <a:bodyPr spcFirstLastPara="1" wrap="square" lIns="91425" tIns="45700" rIns="91425" bIns="45700" anchor="t" anchorCtr="0">
            <a:spAutoFit/>
          </a:bodyPr>
          <a:lstStyle/>
          <a:p>
            <a:r>
              <a:rPr lang="en-US" sz="1800" dirty="0"/>
              <a:t>The two primary phases in the incident/accident analysis process are:</a:t>
            </a:r>
          </a:p>
          <a:p>
            <a:endParaRPr lang="en-US" sz="1800" dirty="0"/>
          </a:p>
          <a:p>
            <a:pPr marL="342900" indent="-342900">
              <a:buFont typeface="+mj-lt"/>
              <a:buAutoNum type="arabicPeriod"/>
            </a:pPr>
            <a:r>
              <a:rPr lang="en-US" sz="1800" b="1" dirty="0"/>
              <a:t>Event analysis: </a:t>
            </a:r>
            <a:r>
              <a:rPr lang="en-US" sz="1800" dirty="0"/>
              <a:t>Analyze the events (near-misses, accidents) to determine what happened. Identify the events that occurred during and after the injury event or near miss.</a:t>
            </a:r>
          </a:p>
          <a:p>
            <a:pPr marL="342900" indent="-342900">
              <a:buFont typeface="+mj-lt"/>
              <a:buAutoNum type="arabicPeriod"/>
            </a:pPr>
            <a:r>
              <a:rPr lang="en-US" sz="1800" b="1" dirty="0"/>
              <a:t>Cause analysis: </a:t>
            </a:r>
            <a:r>
              <a:rPr lang="en-US" sz="1800" dirty="0"/>
              <a:t>Evaluate each event for direct and contributing causes.  </a:t>
            </a:r>
          </a:p>
          <a:p>
            <a:endParaRPr lang="en-US" sz="1800" dirty="0"/>
          </a:p>
          <a:p>
            <a:r>
              <a:rPr lang="en-US" sz="1800" dirty="0"/>
              <a:t>During your incident/accident analysis process, please keep in mind there could be multiple causes to an event. It is common for employers to stop looking once they have identified the first cause, but it’s important to take an in-depth look to identify other potential causes.</a:t>
            </a:r>
            <a:br>
              <a:rPr lang="en-US" sz="1800" dirty="0"/>
            </a:b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5957315"/>
            <a:ext cx="57894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incident &amp;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accident analysis</a:t>
            </a:r>
            <a:endParaRPr sz="2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3" name="Picture 2">
            <a:extLst>
              <a:ext uri="{FF2B5EF4-FFF2-40B4-BE49-F238E27FC236}">
                <a16:creationId xmlns:a16="http://schemas.microsoft.com/office/drawing/2014/main" id="{B481B8FE-8E41-43A9-BA7F-A675EAA9C6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1947088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70833A9-8C72-03F8-CEA7-C0EE77499339}"/>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Perform a Root Cause Analysis</a:t>
            </a:r>
          </a:p>
        </p:txBody>
      </p:sp>
      <p:sp>
        <p:nvSpPr>
          <p:cNvPr id="104" name="Google Shape;104;p2"/>
          <p:cNvSpPr txBox="1"/>
          <p:nvPr/>
        </p:nvSpPr>
        <p:spPr>
          <a:xfrm>
            <a:off x="5719156" y="1042197"/>
            <a:ext cx="6274351" cy="4462720"/>
          </a:xfrm>
          <a:prstGeom prst="rect">
            <a:avLst/>
          </a:prstGeom>
          <a:noFill/>
          <a:ln>
            <a:noFill/>
          </a:ln>
        </p:spPr>
        <p:txBody>
          <a:bodyPr spcFirstLastPara="1" wrap="square" lIns="91425" tIns="45700" rIns="91425" bIns="45700" anchor="t" anchorCtr="0">
            <a:spAutoFit/>
          </a:bodyPr>
          <a:lstStyle/>
          <a:p>
            <a:r>
              <a:rPr lang="en-US" sz="1800" dirty="0"/>
              <a:t>Evaluate the root cause in the safety management system to identify any failure that may have contributed to the incident or accident. Ask if the system is failing to perform in one or more of these 5 areas:</a:t>
            </a:r>
          </a:p>
          <a:p>
            <a:endParaRPr lang="en-US" sz="1800" dirty="0"/>
          </a:p>
          <a:p>
            <a:pPr marL="342900" indent="-342900">
              <a:buFont typeface="+mj-lt"/>
              <a:buAutoNum type="arabicPeriod"/>
            </a:pPr>
            <a:r>
              <a:rPr lang="en-US" sz="1800" b="1" dirty="0"/>
              <a:t>Training: </a:t>
            </a:r>
            <a:r>
              <a:rPr lang="en-US" sz="1800" dirty="0"/>
              <a:t>Was training adequately designed, presented, and documented?</a:t>
            </a:r>
          </a:p>
          <a:p>
            <a:pPr marL="342900" indent="-342900">
              <a:buFont typeface="+mj-lt"/>
              <a:buAutoNum type="arabicPeriod"/>
            </a:pPr>
            <a:r>
              <a:rPr lang="en-US" sz="1800" b="1" dirty="0"/>
              <a:t>Resources: </a:t>
            </a:r>
            <a:r>
              <a:rPr lang="en-US" sz="1800" dirty="0"/>
              <a:t>Were adequate resources and support provided?</a:t>
            </a:r>
          </a:p>
          <a:p>
            <a:pPr marL="342900" indent="-342900">
              <a:buFont typeface="+mj-lt"/>
              <a:buAutoNum type="arabicPeriod"/>
            </a:pPr>
            <a:r>
              <a:rPr lang="en-US" sz="1800" b="1" dirty="0"/>
              <a:t>Enforcement: </a:t>
            </a:r>
            <a:r>
              <a:rPr lang="en-US" sz="1800" dirty="0"/>
              <a:t>Are safety polices and rules consistently enforced?</a:t>
            </a:r>
          </a:p>
          <a:p>
            <a:pPr marL="342900" indent="-342900">
              <a:buFont typeface="+mj-lt"/>
              <a:buAutoNum type="arabicPeriod"/>
            </a:pPr>
            <a:r>
              <a:rPr lang="en-US" sz="1800" b="1" dirty="0"/>
              <a:t>Supervision: </a:t>
            </a:r>
            <a:r>
              <a:rPr lang="en-US" sz="1800" dirty="0"/>
              <a:t>Are supervisors identifying and correcting hazards before workers get hurt?</a:t>
            </a:r>
          </a:p>
          <a:p>
            <a:pPr marL="342900" indent="-342900">
              <a:buFont typeface="+mj-lt"/>
              <a:buAutoNum type="arabicPeriod"/>
            </a:pPr>
            <a:r>
              <a:rPr lang="en-US" sz="1800" b="1" dirty="0"/>
              <a:t>Leadership: </a:t>
            </a:r>
            <a:r>
              <a:rPr lang="en-US" sz="1800" dirty="0"/>
              <a:t>Are supervisors and managers meeting health &amp; safety obligations?</a:t>
            </a:r>
            <a:br>
              <a:rPr lang="en-US" sz="1600" dirty="0"/>
            </a:br>
            <a:endParaRPr sz="1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5957315"/>
            <a:ext cx="57894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incident &amp;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accident analysis</a:t>
            </a:r>
            <a:endParaRPr sz="2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3" name="Picture 2">
            <a:extLst>
              <a:ext uri="{FF2B5EF4-FFF2-40B4-BE49-F238E27FC236}">
                <a16:creationId xmlns:a16="http://schemas.microsoft.com/office/drawing/2014/main" id="{1DF7E48C-0380-4D11-988D-A5D1AF48FE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25604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1">
            <a:extLst>
              <a:ext uri="{FF2B5EF4-FFF2-40B4-BE49-F238E27FC236}">
                <a16:creationId xmlns:a16="http://schemas.microsoft.com/office/drawing/2014/main" id="{12DD82BB-7FD6-D685-6882-DEC46BD63534}"/>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Creating a Safe Workplace</a:t>
            </a:r>
          </a:p>
        </p:txBody>
      </p:sp>
      <p:sp>
        <p:nvSpPr>
          <p:cNvPr id="104" name="Google Shape;104;p2"/>
          <p:cNvSpPr txBox="1"/>
          <p:nvPr/>
        </p:nvSpPr>
        <p:spPr>
          <a:xfrm>
            <a:off x="5736910" y="1042197"/>
            <a:ext cx="6286768" cy="3970277"/>
          </a:xfrm>
          <a:prstGeom prst="rect">
            <a:avLst/>
          </a:prstGeom>
          <a:noFill/>
          <a:ln>
            <a:noFill/>
          </a:ln>
        </p:spPr>
        <p:txBody>
          <a:bodyPr spcFirstLastPara="1" wrap="square" lIns="91425" tIns="45700" rIns="91425" bIns="45700" anchor="t" anchorCtr="0">
            <a:spAutoFit/>
          </a:bodyPr>
          <a:lstStyle/>
          <a:p>
            <a:r>
              <a:rPr lang="en-US" sz="1800" dirty="0"/>
              <a:t>To continue learning about incident and accident analysis, please consider taking our Accident Investigation course. This online training program was created to help you gain the basic skills necessary to conduct an effective accident investigation and complete an Accident Investigation Report. </a:t>
            </a:r>
          </a:p>
          <a:p>
            <a:endParaRPr lang="en-US" sz="1800" dirty="0"/>
          </a:p>
          <a:p>
            <a:r>
              <a:rPr lang="en-US" sz="1800" dirty="0"/>
              <a:t>The Accident Investigation course covers the following topics: securing the scene, collecting the facts, conducting interviews, developing a sequence of events, determining cause, making recommendations, and writing a report. </a:t>
            </a:r>
          </a:p>
          <a:p>
            <a:endParaRPr lang="en-US" sz="1800" dirty="0"/>
          </a:p>
          <a:p>
            <a:r>
              <a:rPr lang="en-US" sz="1800" dirty="0"/>
              <a:t>Click the button below to open the Accident Investigation online course (takes you out of this course).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8178" y="5947135"/>
            <a:ext cx="5686566" cy="947761"/>
          </a:xfrm>
          <a:prstGeom prst="rect">
            <a:avLst/>
          </a:prstGeom>
        </p:spPr>
      </p:pic>
      <p:sp>
        <p:nvSpPr>
          <p:cNvPr id="2" name="Rectangle 1">
            <a:hlinkClick r:id="rId4"/>
            <a:extLst>
              <a:ext uri="{FF2B5EF4-FFF2-40B4-BE49-F238E27FC236}">
                <a16:creationId xmlns:a16="http://schemas.microsoft.com/office/drawing/2014/main" id="{25B792C6-5791-4646-A25A-F19B45C29FE6}"/>
              </a:ext>
            </a:extLst>
          </p:cNvPr>
          <p:cNvSpPr/>
          <p:nvPr/>
        </p:nvSpPr>
        <p:spPr>
          <a:xfrm>
            <a:off x="6818049" y="5308847"/>
            <a:ext cx="3417903" cy="5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Accident Investigation Course</a:t>
            </a:r>
          </a:p>
        </p:txBody>
      </p:sp>
      <p:sp>
        <p:nvSpPr>
          <p:cNvPr id="102" name="Google Shape;102;p2"/>
          <p:cNvSpPr txBox="1"/>
          <p:nvPr/>
        </p:nvSpPr>
        <p:spPr>
          <a:xfrm>
            <a:off x="202630" y="5957315"/>
            <a:ext cx="57894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incident &amp;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accident analysis</a:t>
            </a:r>
            <a:endParaRPr sz="28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61D29DBC-EB08-467E-8291-0B25ACE66E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1071"/>
            <a:ext cx="5466933" cy="5872447"/>
          </a:xfrm>
          <a:prstGeom prst="rect">
            <a:avLst/>
          </a:prstGeom>
        </p:spPr>
      </p:pic>
    </p:spTree>
    <p:extLst>
      <p:ext uri="{BB962C8B-B14F-4D97-AF65-F5344CB8AC3E}">
        <p14:creationId xmlns:p14="http://schemas.microsoft.com/office/powerpoint/2010/main" val="4177547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4758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HAZARD IDENTIFICATION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2209" y="3569317"/>
            <a:ext cx="1214758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5: </a:t>
            </a:r>
            <a:r>
              <a:rPr lang="en-US" sz="4400" b="1" i="1" u="none" strike="noStrike" cap="none"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2431C6DE-6495-7156-8C43-6F2D859BBB70}"/>
              </a:ext>
            </a:extLst>
          </p:cNvPr>
          <p:cNvSpPr txBox="1">
            <a:spLocks/>
          </p:cNvSpPr>
          <p:nvPr/>
        </p:nvSpPr>
        <p:spPr>
          <a:xfrm>
            <a:off x="5736910" y="268868"/>
            <a:ext cx="6136642" cy="1178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Anticipating and Controlling Hazards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533519"/>
            <a:ext cx="6274351" cy="3693278"/>
          </a:xfrm>
          <a:prstGeom prst="rect">
            <a:avLst/>
          </a:prstGeom>
          <a:noFill/>
          <a:ln>
            <a:noFill/>
          </a:ln>
        </p:spPr>
        <p:txBody>
          <a:bodyPr spcFirstLastPara="1" wrap="square" lIns="91425" tIns="45700" rIns="91425" bIns="45700" anchor="t" anchorCtr="0">
            <a:spAutoFit/>
          </a:bodyPr>
          <a:lstStyle/>
          <a:p>
            <a:r>
              <a:rPr lang="en-US" sz="1800" dirty="0"/>
              <a:t>In the last module, we learned how to identify the cause of unsafe work conditions and behaviors. Now, we are going to learn how to control the identified hazards.</a:t>
            </a:r>
          </a:p>
          <a:p>
            <a:endParaRPr lang="en-US" sz="1800" dirty="0"/>
          </a:p>
          <a:p>
            <a:r>
              <a:rPr lang="en-US" sz="1800" dirty="0"/>
              <a:t>To most effectively improve the safety and health management system, we need to anticipate potential hazards before they exist; this is the point of the Safety Audit. If the hazard cannot be anticipated, we need to control existing hazards when they’ve been identified.</a:t>
            </a:r>
          </a:p>
          <a:p>
            <a:endParaRPr lang="en-US" sz="1800" dirty="0"/>
          </a:p>
          <a:p>
            <a:r>
              <a:rPr lang="en-US" sz="1800" dirty="0"/>
              <a:t>Experts agree there are two primary control strategies:</a:t>
            </a:r>
          </a:p>
          <a:p>
            <a:pPr marL="285750" indent="-285750">
              <a:buFont typeface="Arial" panose="020B0604020202020204" pitchFamily="34" charset="0"/>
              <a:buChar char="•"/>
            </a:pPr>
            <a:r>
              <a:rPr lang="en-US" sz="1800" dirty="0"/>
              <a:t>Control the hazard, and</a:t>
            </a:r>
          </a:p>
          <a:p>
            <a:pPr marL="285750" indent="-285750">
              <a:buFont typeface="Arial" panose="020B0604020202020204" pitchFamily="34" charset="0"/>
              <a:buChar char="•"/>
            </a:pPr>
            <a:r>
              <a:rPr lang="en-US" sz="1800" dirty="0"/>
              <a:t>Control the exposure to the hazard.</a:t>
            </a:r>
            <a:endParaRPr sz="14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58808134-6059-4666-AAA2-00F02C0C147C}"/>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1627" y="5964403"/>
            <a:ext cx="5602217" cy="933703"/>
          </a:xfrm>
          <a:prstGeom prst="rect">
            <a:avLst/>
          </a:prstGeom>
        </p:spPr>
      </p:pic>
      <p:pic>
        <p:nvPicPr>
          <p:cNvPr id="3" name="Picture 2">
            <a:extLst>
              <a:ext uri="{FF2B5EF4-FFF2-40B4-BE49-F238E27FC236}">
                <a16:creationId xmlns:a16="http://schemas.microsoft.com/office/drawing/2014/main" id="{8DC8C552-B457-42BF-8C87-5E122C427B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1842162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9E5446A-269F-E68A-0DEA-6EF785B47094}"/>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Understanding Hazard Controls</a:t>
            </a:r>
          </a:p>
        </p:txBody>
      </p:sp>
      <p:sp>
        <p:nvSpPr>
          <p:cNvPr id="104" name="Google Shape;104;p2"/>
          <p:cNvSpPr txBox="1"/>
          <p:nvPr/>
        </p:nvSpPr>
        <p:spPr>
          <a:xfrm>
            <a:off x="5719156" y="1042194"/>
            <a:ext cx="6274351" cy="3416279"/>
          </a:xfrm>
          <a:prstGeom prst="rect">
            <a:avLst/>
          </a:prstGeom>
          <a:noFill/>
          <a:ln>
            <a:noFill/>
          </a:ln>
        </p:spPr>
        <p:txBody>
          <a:bodyPr spcFirstLastPara="1" wrap="square" lIns="91425" tIns="45700" rIns="91425" bIns="45700" anchor="t" anchorCtr="0">
            <a:spAutoFit/>
          </a:bodyPr>
          <a:lstStyle/>
          <a:p>
            <a:r>
              <a:rPr lang="en-US" sz="1800" dirty="0"/>
              <a:t>Eliminating hazards is always the most direct path to workplace safety. When hazards cannot be eliminated, many resources will talk about a hierarchy of controls, starting with Engineering Controls, then Administrative Controls, and Personal Protective Equipment. </a:t>
            </a:r>
          </a:p>
          <a:p>
            <a:endParaRPr lang="en-US" sz="1800" dirty="0"/>
          </a:p>
          <a:p>
            <a:r>
              <a:rPr lang="en-US" sz="1800" dirty="0"/>
              <a:t>Other materials may use different terminology, but the basic principles behind the hierarchy of controls are relatively simple. Fully eliminating the hazard is preferred over a control that limits exposure. Controls that work without employee involvement are more effective than controls that rely on employee behavior.</a:t>
            </a:r>
            <a:endParaRPr sz="14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58808134-6059-4666-AAA2-00F02C0C147C}"/>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1627" y="5964403"/>
            <a:ext cx="5602217" cy="933703"/>
          </a:xfrm>
          <a:prstGeom prst="rect">
            <a:avLst/>
          </a:prstGeom>
        </p:spPr>
      </p:pic>
      <p:pic>
        <p:nvPicPr>
          <p:cNvPr id="3" name="Picture 2">
            <a:extLst>
              <a:ext uri="{FF2B5EF4-FFF2-40B4-BE49-F238E27FC236}">
                <a16:creationId xmlns:a16="http://schemas.microsoft.com/office/drawing/2014/main" id="{1AA07E23-7C7F-4749-81B8-7CA387520D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3594418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FB33284-1E4A-2079-A334-96E72DE8F770}"/>
              </a:ext>
            </a:extLst>
          </p:cNvPr>
          <p:cNvSpPr txBox="1">
            <a:spLocks/>
          </p:cNvSpPr>
          <p:nvPr/>
        </p:nvSpPr>
        <p:spPr>
          <a:xfrm>
            <a:off x="5736910" y="268868"/>
            <a:ext cx="6136642" cy="1178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Controlling Hazards in Your Workplace</a:t>
            </a:r>
          </a:p>
        </p:txBody>
      </p:sp>
      <p:sp>
        <p:nvSpPr>
          <p:cNvPr id="104" name="Google Shape;104;p2"/>
          <p:cNvSpPr txBox="1"/>
          <p:nvPr/>
        </p:nvSpPr>
        <p:spPr>
          <a:xfrm>
            <a:off x="5719156" y="1519869"/>
            <a:ext cx="6274351" cy="3693278"/>
          </a:xfrm>
          <a:prstGeom prst="rect">
            <a:avLst/>
          </a:prstGeom>
          <a:noFill/>
          <a:ln>
            <a:noFill/>
          </a:ln>
        </p:spPr>
        <p:txBody>
          <a:bodyPr spcFirstLastPara="1" wrap="square" lIns="91425" tIns="45700" rIns="91425" bIns="45700" anchor="t" anchorCtr="0">
            <a:spAutoFit/>
          </a:bodyPr>
          <a:lstStyle/>
          <a:p>
            <a:r>
              <a:rPr lang="en-US" sz="1800" dirty="0"/>
              <a:t>Now that you have a better understanding of the importance of hazard elimination and control, how can you accomplish these goals in your workplace? Oregon OSHA can help. Contact Oregon OSHA Consultation to schedule your free workplace walk-through.</a:t>
            </a:r>
          </a:p>
          <a:p>
            <a:endParaRPr lang="en-US" sz="1800" dirty="0"/>
          </a:p>
          <a:p>
            <a:r>
              <a:rPr lang="en-US" sz="1800" dirty="0"/>
              <a:t>The Oregon OSHA Consultation team will make an appointment to visit your workplace, and after a walk-through with your staff, make recommendations to control and eliminate hazards specific to your work.</a:t>
            </a:r>
          </a:p>
          <a:p>
            <a:endParaRPr lang="en-US" sz="1800" dirty="0"/>
          </a:p>
          <a:p>
            <a:r>
              <a:rPr lang="en-US" sz="1800" dirty="0"/>
              <a:t>For more information, call our toll-free number 800-922-2689 or click </a:t>
            </a:r>
            <a:r>
              <a:rPr lang="en-US" sz="1800" dirty="0">
                <a:hlinkClick r:id="rId3"/>
              </a:rPr>
              <a:t>here</a:t>
            </a:r>
            <a:r>
              <a:rPr lang="en-US" sz="1800" dirty="0"/>
              <a:t> to learn more.</a:t>
            </a:r>
            <a:endParaRPr sz="14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58808134-6059-4666-AAA2-00F02C0C147C}"/>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1627" y="5964403"/>
            <a:ext cx="5602217" cy="933703"/>
          </a:xfrm>
          <a:prstGeom prst="rect">
            <a:avLst/>
          </a:prstGeom>
        </p:spPr>
      </p:pic>
      <p:pic>
        <p:nvPicPr>
          <p:cNvPr id="6" name="Picture 5">
            <a:extLst>
              <a:ext uri="{FF2B5EF4-FFF2-40B4-BE49-F238E27FC236}">
                <a16:creationId xmlns:a16="http://schemas.microsoft.com/office/drawing/2014/main" id="{14851507-ABEB-4F96-B20B-ADE6EBBCAC6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400" cy="5893358"/>
          </a:xfrm>
          <a:prstGeom prst="rect">
            <a:avLst/>
          </a:prstGeom>
        </p:spPr>
      </p:pic>
    </p:spTree>
    <p:extLst>
      <p:ext uri="{BB962C8B-B14F-4D97-AF65-F5344CB8AC3E}">
        <p14:creationId xmlns:p14="http://schemas.microsoft.com/office/powerpoint/2010/main" val="878127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784BCEE-9159-3B1A-9ED4-47264DA4C5E9}"/>
              </a:ext>
            </a:extLst>
          </p:cNvPr>
          <p:cNvSpPr txBox="1">
            <a:spLocks/>
          </p:cNvSpPr>
          <p:nvPr/>
        </p:nvSpPr>
        <p:spPr>
          <a:xfrm>
            <a:off x="5736910" y="268869"/>
            <a:ext cx="6136642" cy="1000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Controlling Hazards in the Workplace</a:t>
            </a:r>
          </a:p>
        </p:txBody>
      </p:sp>
      <p:sp>
        <p:nvSpPr>
          <p:cNvPr id="104" name="Google Shape;104;p2"/>
          <p:cNvSpPr txBox="1"/>
          <p:nvPr/>
        </p:nvSpPr>
        <p:spPr>
          <a:xfrm>
            <a:off x="5907041" y="1487804"/>
            <a:ext cx="6274351" cy="3970277"/>
          </a:xfrm>
          <a:prstGeom prst="rect">
            <a:avLst/>
          </a:prstGeom>
          <a:noFill/>
          <a:ln>
            <a:noFill/>
          </a:ln>
        </p:spPr>
        <p:txBody>
          <a:bodyPr spcFirstLastPara="1" wrap="square" lIns="91425" tIns="45700" rIns="91425" bIns="45700" anchor="t" anchorCtr="0">
            <a:spAutoFit/>
          </a:bodyPr>
          <a:lstStyle/>
          <a:p>
            <a:r>
              <a:rPr lang="en-US" sz="1800" dirty="0"/>
              <a:t>For additional help understanding Hazard Control, you may consider taking an Oregon OSHA workshop offered around the state.  </a:t>
            </a:r>
          </a:p>
          <a:p>
            <a:endParaRPr lang="en-US" sz="1800" dirty="0"/>
          </a:p>
          <a:p>
            <a:r>
              <a:rPr lang="en-US" sz="1800" dirty="0"/>
              <a:t>These in person training opportunities allow you to:</a:t>
            </a:r>
          </a:p>
          <a:p>
            <a:pPr marL="285750" indent="-285750">
              <a:buFont typeface="Arial" panose="020B0604020202020204" pitchFamily="34" charset="0"/>
              <a:buChar char="•"/>
            </a:pPr>
            <a:r>
              <a:rPr lang="en-US" sz="1800" dirty="0"/>
              <a:t>Learn even more about Hazard Identification and Control.</a:t>
            </a:r>
          </a:p>
          <a:p>
            <a:pPr marL="285750" indent="-285750">
              <a:buFont typeface="Arial" panose="020B0604020202020204" pitchFamily="34" charset="0"/>
              <a:buChar char="•"/>
            </a:pPr>
            <a:r>
              <a:rPr lang="en-US" sz="1800" dirty="0"/>
              <a:t>Ask specific questions from an experienced Oregon OSHA staff member.</a:t>
            </a:r>
          </a:p>
          <a:p>
            <a:pPr marL="285750" indent="-285750">
              <a:buFont typeface="Arial" panose="020B0604020202020204" pitchFamily="34" charset="0"/>
              <a:buChar char="•"/>
            </a:pPr>
            <a:r>
              <a:rPr lang="en-US" sz="1800" dirty="0"/>
              <a:t>Engage in group exercises.</a:t>
            </a:r>
          </a:p>
          <a:p>
            <a:pPr marL="285750" indent="-285750">
              <a:buFont typeface="Arial" panose="020B0604020202020204" pitchFamily="34" charset="0"/>
              <a:buChar char="•"/>
            </a:pPr>
            <a:r>
              <a:rPr lang="en-US" sz="1800" dirty="0"/>
              <a:t>Hear real-life examples.</a:t>
            </a:r>
          </a:p>
          <a:p>
            <a:endParaRPr lang="en-US" sz="1800" dirty="0"/>
          </a:p>
          <a:p>
            <a:r>
              <a:rPr lang="en-US" sz="1800" dirty="0"/>
              <a:t>Visit the Oregon OSHA Public Education page by </a:t>
            </a:r>
            <a:r>
              <a:rPr lang="en-US" sz="1800" dirty="0">
                <a:hlinkClick r:id="rId3"/>
              </a:rPr>
              <a:t>clicking here</a:t>
            </a:r>
            <a:r>
              <a:rPr lang="en-US" sz="1800" baseline="30000" dirty="0"/>
              <a:t> </a:t>
            </a:r>
            <a:r>
              <a:rPr lang="en-US" sz="1800" dirty="0"/>
              <a:t>or call us at 503-947-7443.</a:t>
            </a:r>
            <a:endParaRPr sz="14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58808134-6059-4666-AAA2-00F02C0C147C}"/>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1627" y="5964403"/>
            <a:ext cx="5602217" cy="933703"/>
          </a:xfrm>
          <a:prstGeom prst="rect">
            <a:avLst/>
          </a:prstGeom>
        </p:spPr>
      </p:pic>
      <p:pic>
        <p:nvPicPr>
          <p:cNvPr id="10" name="Picture 9">
            <a:extLst>
              <a:ext uri="{FF2B5EF4-FFF2-40B4-BE49-F238E27FC236}">
                <a16:creationId xmlns:a16="http://schemas.microsoft.com/office/drawing/2014/main" id="{35F28D69-7D39-46FB-9C6B-B35994123C3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400" cy="5893358"/>
          </a:xfrm>
          <a:prstGeom prst="rect">
            <a:avLst/>
          </a:prstGeom>
        </p:spPr>
      </p:pic>
    </p:spTree>
    <p:extLst>
      <p:ext uri="{BB962C8B-B14F-4D97-AF65-F5344CB8AC3E}">
        <p14:creationId xmlns:p14="http://schemas.microsoft.com/office/powerpoint/2010/main" val="124620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5609C8A-8762-FF28-FBA5-BE95B1BD5755}"/>
              </a:ext>
            </a:extLst>
          </p:cNvPr>
          <p:cNvSpPr txBox="1">
            <a:spLocks/>
          </p:cNvSpPr>
          <p:nvPr/>
        </p:nvSpPr>
        <p:spPr>
          <a:xfrm>
            <a:off x="5736910" y="268869"/>
            <a:ext cx="5933722" cy="14155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Rules Requiring Hazard Identification</a:t>
            </a:r>
          </a:p>
        </p:txBody>
      </p:sp>
      <p:sp>
        <p:nvSpPr>
          <p:cNvPr id="104" name="Google Shape;104;p2"/>
          <p:cNvSpPr txBox="1"/>
          <p:nvPr/>
        </p:nvSpPr>
        <p:spPr>
          <a:xfrm>
            <a:off x="5736910" y="1475513"/>
            <a:ext cx="6256597" cy="4247276"/>
          </a:xfrm>
          <a:prstGeom prst="rect">
            <a:avLst/>
          </a:prstGeom>
          <a:noFill/>
          <a:ln>
            <a:noFill/>
          </a:ln>
        </p:spPr>
        <p:txBody>
          <a:bodyPr spcFirstLastPara="1" wrap="square" lIns="91425" tIns="45700" rIns="91425" bIns="45700" anchor="t" anchorCtr="0">
            <a:spAutoFit/>
          </a:bodyPr>
          <a:lstStyle/>
          <a:p>
            <a:r>
              <a:rPr lang="en-US" sz="1800" dirty="0"/>
              <a:t>Additionally, Oregon Administrative Rule 437-001-0760(7)(a)-(b) states:</a:t>
            </a:r>
          </a:p>
          <a:p>
            <a:endParaRPr lang="en-US" sz="1800" dirty="0"/>
          </a:p>
          <a:p>
            <a:r>
              <a:rPr lang="en-US" sz="1800" dirty="0"/>
              <a:t>“(a) All places of employment must be inspected by a qualified person or persons as often as the type of operation or the character of the equipment requires. Defective equipment or unsafe conditions found by these inspections must be replaced or repaired or remedied promptly.</a:t>
            </a:r>
          </a:p>
          <a:p>
            <a:r>
              <a:rPr lang="en-US" sz="1800" dirty="0"/>
              <a:t>(b) Wherever required in this safety code, a written and dated report, signed by the person or persons making the inspection must be kept.”</a:t>
            </a:r>
          </a:p>
          <a:p>
            <a:endParaRPr lang="en-US" sz="1800" dirty="0"/>
          </a:p>
          <a:p>
            <a:r>
              <a:rPr lang="en-US" sz="1800" dirty="0"/>
              <a:t>You may view the full rule </a:t>
            </a:r>
            <a:r>
              <a:rPr lang="en-US" sz="1800" dirty="0">
                <a:hlinkClick r:id="rId3"/>
              </a:rPr>
              <a:t>here</a:t>
            </a:r>
            <a:r>
              <a:rPr lang="en-US" sz="1800" dirty="0"/>
              <a:t>. Inspections are further clarified in the safety committee rules </a:t>
            </a:r>
            <a:r>
              <a:rPr lang="en-US" sz="1800" dirty="0">
                <a:hlinkClick r:id="rId4"/>
              </a:rPr>
              <a:t>here</a:t>
            </a:r>
            <a:r>
              <a:rPr lang="en-US" sz="1800" dirty="0"/>
              <a:t>.</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87319" y="5939898"/>
            <a:ext cx="5655426" cy="942571"/>
          </a:xfrm>
          <a:prstGeom prst="rect">
            <a:avLst/>
          </a:prstGeom>
        </p:spPr>
      </p:pic>
      <p:pic>
        <p:nvPicPr>
          <p:cNvPr id="4" name="Picture 3">
            <a:extLst>
              <a:ext uri="{FF2B5EF4-FFF2-40B4-BE49-F238E27FC236}">
                <a16:creationId xmlns:a16="http://schemas.microsoft.com/office/drawing/2014/main" id="{2DFA6216-6898-4A0F-8BDF-ACC3F721E26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21911" cy="5931503"/>
          </a:xfrm>
          <a:prstGeom prst="rect">
            <a:avLst/>
          </a:prstGeom>
        </p:spPr>
      </p:pic>
    </p:spTree>
    <p:extLst>
      <p:ext uri="{BB962C8B-B14F-4D97-AF65-F5344CB8AC3E}">
        <p14:creationId xmlns:p14="http://schemas.microsoft.com/office/powerpoint/2010/main" val="30105674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A680DAD-6D28-FF6C-8B0E-D05D818711F6}"/>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Hazard Tracking Procedures</a:t>
            </a:r>
          </a:p>
        </p:txBody>
      </p:sp>
      <p:sp>
        <p:nvSpPr>
          <p:cNvPr id="104" name="Google Shape;104;p2"/>
          <p:cNvSpPr txBox="1"/>
          <p:nvPr/>
        </p:nvSpPr>
        <p:spPr>
          <a:xfrm>
            <a:off x="5719156" y="1028546"/>
            <a:ext cx="6274351" cy="3139281"/>
          </a:xfrm>
          <a:prstGeom prst="rect">
            <a:avLst/>
          </a:prstGeom>
          <a:noFill/>
          <a:ln>
            <a:noFill/>
          </a:ln>
        </p:spPr>
        <p:txBody>
          <a:bodyPr spcFirstLastPara="1" wrap="square" lIns="91425" tIns="45700" rIns="91425" bIns="45700" anchor="t" anchorCtr="0">
            <a:spAutoFit/>
          </a:bodyPr>
          <a:lstStyle/>
          <a:p>
            <a:r>
              <a:rPr lang="en-US" sz="1800" dirty="0"/>
              <a:t>Tracking hazards is an essential part of any day-to-day safety and health effort. Correcting hazards and documenting these corrections is important, particularly for larger work sites.</a:t>
            </a:r>
          </a:p>
          <a:p>
            <a:endParaRPr lang="en-US" sz="1800" dirty="0"/>
          </a:p>
          <a:p>
            <a:r>
              <a:rPr lang="en-US" sz="1800" dirty="0"/>
              <a:t>Documentation is important because:</a:t>
            </a:r>
          </a:p>
          <a:p>
            <a:pPr marL="285750" indent="-285750">
              <a:buFont typeface="Arial" panose="020B0604020202020204" pitchFamily="34" charset="0"/>
              <a:buChar char="•"/>
            </a:pPr>
            <a:r>
              <a:rPr lang="en-US" sz="1800" dirty="0"/>
              <a:t>It keeps management aware of the status of long-term corrective items.</a:t>
            </a:r>
          </a:p>
          <a:p>
            <a:pPr marL="285750" indent="-285750">
              <a:buFont typeface="Arial" panose="020B0604020202020204" pitchFamily="34" charset="0"/>
              <a:buChar char="•"/>
            </a:pPr>
            <a:r>
              <a:rPr lang="en-US" sz="1800" dirty="0"/>
              <a:t>It provides a record of what occurred, should the hazard reappear at a later date.</a:t>
            </a:r>
          </a:p>
          <a:p>
            <a:pPr marL="285750" indent="-285750">
              <a:buFont typeface="Arial" panose="020B0604020202020204" pitchFamily="34" charset="0"/>
              <a:buChar char="•"/>
            </a:pPr>
            <a:r>
              <a:rPr lang="en-US" sz="1800" dirty="0"/>
              <a:t>It provides timely and accurate feedback.</a:t>
            </a:r>
            <a:endParaRPr sz="14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58808134-6059-4666-AAA2-00F02C0C147C}"/>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1627" y="5964403"/>
            <a:ext cx="5602217" cy="933703"/>
          </a:xfrm>
          <a:prstGeom prst="rect">
            <a:avLst/>
          </a:prstGeom>
        </p:spPr>
      </p:pic>
      <p:pic>
        <p:nvPicPr>
          <p:cNvPr id="3" name="Picture 2">
            <a:extLst>
              <a:ext uri="{FF2B5EF4-FFF2-40B4-BE49-F238E27FC236}">
                <a16:creationId xmlns:a16="http://schemas.microsoft.com/office/drawing/2014/main" id="{762907CF-3F7E-4889-A2CA-E377901F4F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2675188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314F9C8-B32D-534D-2EEF-64994DA6E22B}"/>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Conclusion</a:t>
            </a:r>
          </a:p>
        </p:txBody>
      </p:sp>
      <p:sp>
        <p:nvSpPr>
          <p:cNvPr id="104" name="Google Shape;104;p2"/>
          <p:cNvSpPr txBox="1"/>
          <p:nvPr/>
        </p:nvSpPr>
        <p:spPr>
          <a:xfrm>
            <a:off x="5719156" y="1014900"/>
            <a:ext cx="6274351" cy="1754286"/>
          </a:xfrm>
          <a:prstGeom prst="rect">
            <a:avLst/>
          </a:prstGeom>
          <a:noFill/>
          <a:ln>
            <a:noFill/>
          </a:ln>
        </p:spPr>
        <p:txBody>
          <a:bodyPr spcFirstLastPara="1" wrap="square" lIns="91425" tIns="45700" rIns="91425" bIns="45700" anchor="t" anchorCtr="0">
            <a:spAutoFit/>
          </a:bodyPr>
          <a:lstStyle/>
          <a:p>
            <a:r>
              <a:rPr lang="en-US" sz="1800" dirty="0"/>
              <a:t>In the next module, we’ll wrap up all the work we’ve done so far by learning how to write the report.</a:t>
            </a:r>
          </a:p>
          <a:p>
            <a:endParaRPr lang="en-US" sz="1800" dirty="0"/>
          </a:p>
          <a:p>
            <a:r>
              <a:rPr lang="en-US" sz="1800" dirty="0"/>
              <a:t>Now is a great time to collect all your notes, photographs, and documentation. That way you’ll have everything you need ready to go.</a:t>
            </a:r>
            <a:endParaRPr sz="14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58808134-6059-4666-AAA2-00F02C0C147C}"/>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dirty="0">
                <a:solidFill>
                  <a:schemeClr val="lt1"/>
                </a:solidFill>
                <a:latin typeface="Verdana"/>
                <a:ea typeface="Verdana"/>
                <a:cs typeface="Verdana"/>
                <a:sym typeface="Verdana"/>
              </a:rPr>
              <a:t>controlling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1627" y="5964403"/>
            <a:ext cx="5602217" cy="933703"/>
          </a:xfrm>
          <a:prstGeom prst="rect">
            <a:avLst/>
          </a:prstGeom>
        </p:spPr>
      </p:pic>
      <p:pic>
        <p:nvPicPr>
          <p:cNvPr id="3" name="Picture 2">
            <a:extLst>
              <a:ext uri="{FF2B5EF4-FFF2-40B4-BE49-F238E27FC236}">
                <a16:creationId xmlns:a16="http://schemas.microsoft.com/office/drawing/2014/main" id="{4F009C1D-C1A5-4550-BDE4-C84E6E50AB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2389368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9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HAZARD IDENTIFICATION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0" y="3569317"/>
            <a:ext cx="121920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6: </a:t>
            </a:r>
            <a:r>
              <a:rPr lang="en-US" sz="4400" b="1" i="1" u="none" strike="noStrike" cap="none"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678155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81CE8EE-FD76-C82E-0E2A-BF75F8B1AF6D}"/>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Drafting the Final Report</a:t>
            </a:r>
          </a:p>
        </p:txBody>
      </p:sp>
      <p:sp>
        <p:nvSpPr>
          <p:cNvPr id="104" name="Google Shape;104;p2"/>
          <p:cNvSpPr txBox="1"/>
          <p:nvPr/>
        </p:nvSpPr>
        <p:spPr>
          <a:xfrm>
            <a:off x="5719156" y="1042191"/>
            <a:ext cx="6274351" cy="3693278"/>
          </a:xfrm>
          <a:prstGeom prst="rect">
            <a:avLst/>
          </a:prstGeom>
          <a:noFill/>
          <a:ln>
            <a:noFill/>
          </a:ln>
        </p:spPr>
        <p:txBody>
          <a:bodyPr spcFirstLastPara="1" wrap="square" lIns="91425" tIns="45700" rIns="91425" bIns="45700" anchor="t" anchorCtr="0">
            <a:spAutoFit/>
          </a:bodyPr>
          <a:lstStyle/>
          <a:p>
            <a:r>
              <a:rPr lang="en-US" sz="1800" dirty="0"/>
              <a:t>Now that the inspection is complete, the hazards have been assessed, and hazard controls have been identified, the next step is to write a final report. It should include:</a:t>
            </a:r>
          </a:p>
          <a:p>
            <a:pPr marL="285750" indent="-285750">
              <a:buFont typeface="Arial" panose="020B0604020202020204" pitchFamily="34" charset="0"/>
              <a:buChar char="•"/>
            </a:pPr>
            <a:r>
              <a:rPr lang="en-US" sz="1800" dirty="0"/>
              <a:t>The department or area affected.</a:t>
            </a:r>
          </a:p>
          <a:p>
            <a:pPr marL="285750" indent="-285750">
              <a:buFont typeface="Arial" panose="020B0604020202020204" pitchFamily="34" charset="0"/>
              <a:buChar char="•"/>
            </a:pPr>
            <a:r>
              <a:rPr lang="en-US" sz="1800" dirty="0"/>
              <a:t>Date of the inspection along with team members names and titles.</a:t>
            </a:r>
          </a:p>
          <a:p>
            <a:pPr marL="285750" indent="-285750">
              <a:buFont typeface="Arial" panose="020B0604020202020204" pitchFamily="34" charset="0"/>
              <a:buChar char="•"/>
            </a:pPr>
            <a:r>
              <a:rPr lang="en-US" sz="1800" dirty="0"/>
              <a:t>All observed unsafe conditions.</a:t>
            </a:r>
          </a:p>
          <a:p>
            <a:pPr marL="285750" indent="-285750">
              <a:buFont typeface="Arial" panose="020B0604020202020204" pitchFamily="34" charset="0"/>
              <a:buChar char="•"/>
            </a:pPr>
            <a:r>
              <a:rPr lang="en-US" sz="1800" dirty="0"/>
              <a:t>Recommended methods of control.</a:t>
            </a:r>
          </a:p>
          <a:p>
            <a:endParaRPr lang="en-US" sz="1800" dirty="0"/>
          </a:p>
          <a:p>
            <a:r>
              <a:rPr lang="en-US" sz="1800" dirty="0"/>
              <a:t>Your report should describe exactly what hazards were seen and clearly identify its location. Instead of writing “machine guard missing,” write “table saw #2 in the main building is missing the self-adjusting blade guard.”</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10" name="Google Shape;102;p2">
            <a:extLst>
              <a:ext uri="{FF2B5EF4-FFF2-40B4-BE49-F238E27FC236}">
                <a16:creationId xmlns:a16="http://schemas.microsoft.com/office/drawing/2014/main" id="{B656A1F6-ED8D-427A-8E18-FE6E6F8C6F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ADC9B23-034B-42A9-8041-9F7A184DB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2478536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6A2DF0E-8724-ACB6-FAEA-1C50E08C675B}"/>
              </a:ext>
            </a:extLst>
          </p:cNvPr>
          <p:cNvSpPr txBox="1">
            <a:spLocks/>
          </p:cNvSpPr>
          <p:nvPr/>
        </p:nvSpPr>
        <p:spPr>
          <a:xfrm>
            <a:off x="5736910" y="268869"/>
            <a:ext cx="6136642" cy="116414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Drafting the Final Report (continued)</a:t>
            </a:r>
          </a:p>
        </p:txBody>
      </p:sp>
      <p:sp>
        <p:nvSpPr>
          <p:cNvPr id="104" name="Google Shape;104;p2"/>
          <p:cNvSpPr txBox="1"/>
          <p:nvPr/>
        </p:nvSpPr>
        <p:spPr>
          <a:xfrm>
            <a:off x="5719156" y="1519869"/>
            <a:ext cx="6274351" cy="2862282"/>
          </a:xfrm>
          <a:prstGeom prst="rect">
            <a:avLst/>
          </a:prstGeom>
          <a:noFill/>
          <a:ln>
            <a:noFill/>
          </a:ln>
        </p:spPr>
        <p:txBody>
          <a:bodyPr spcFirstLastPara="1" wrap="square" lIns="91425" tIns="45700" rIns="91425" bIns="45700" anchor="t" anchorCtr="0">
            <a:spAutoFit/>
          </a:bodyPr>
          <a:lstStyle/>
          <a:p>
            <a:r>
              <a:rPr lang="en-US" sz="1800" dirty="0"/>
              <a:t>Report concerns in a brief, factual way. A reader should be able to understand and evaluate the problem and determine how to fix the issue.</a:t>
            </a:r>
          </a:p>
          <a:p>
            <a:endParaRPr lang="en-US" sz="1800" dirty="0"/>
          </a:p>
          <a:p>
            <a:r>
              <a:rPr lang="en-US" sz="1800" dirty="0"/>
              <a:t>After each hazard, you should specify what action you recommend to correct the hazard and set a corrective action date if possible and appropriate. </a:t>
            </a:r>
          </a:p>
          <a:p>
            <a:endParaRPr lang="en-US" sz="1800" dirty="0"/>
          </a:p>
          <a:p>
            <a:r>
              <a:rPr lang="en-US" sz="1800" dirty="0"/>
              <a:t>Each inspection team member should review the report for clarity, accuracy, and completeness.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10" name="Google Shape;102;p2">
            <a:extLst>
              <a:ext uri="{FF2B5EF4-FFF2-40B4-BE49-F238E27FC236}">
                <a16:creationId xmlns:a16="http://schemas.microsoft.com/office/drawing/2014/main" id="{B656A1F6-ED8D-427A-8E18-FE6E6F8C6F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3097E0C7-F3C9-252D-54A4-872DEA49CC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0048" cy="5908018"/>
          </a:xfrm>
          <a:prstGeom prst="rect">
            <a:avLst/>
          </a:prstGeom>
        </p:spPr>
      </p:pic>
    </p:spTree>
    <p:extLst>
      <p:ext uri="{BB962C8B-B14F-4D97-AF65-F5344CB8AC3E}">
        <p14:creationId xmlns:p14="http://schemas.microsoft.com/office/powerpoint/2010/main" val="2429116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61B5F01-C35D-9E87-39D6-FAB6F1325EB7}"/>
              </a:ext>
            </a:extLst>
          </p:cNvPr>
          <p:cNvSpPr txBox="1">
            <a:spLocks/>
          </p:cNvSpPr>
          <p:nvPr/>
        </p:nvSpPr>
        <p:spPr>
          <a:xfrm>
            <a:off x="5736910" y="268868"/>
            <a:ext cx="6136642" cy="119144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List of Aspects to Include in Final Report </a:t>
            </a:r>
          </a:p>
        </p:txBody>
      </p:sp>
      <p:sp>
        <p:nvSpPr>
          <p:cNvPr id="104" name="Google Shape;104;p2"/>
          <p:cNvSpPr txBox="1"/>
          <p:nvPr/>
        </p:nvSpPr>
        <p:spPr>
          <a:xfrm>
            <a:off x="5719156" y="1492572"/>
            <a:ext cx="6274351" cy="2585283"/>
          </a:xfrm>
          <a:prstGeom prst="rect">
            <a:avLst/>
          </a:prstGeom>
          <a:noFill/>
          <a:ln>
            <a:noFill/>
          </a:ln>
        </p:spPr>
        <p:txBody>
          <a:bodyPr spcFirstLastPara="1" wrap="square" lIns="91425" tIns="45700" rIns="91425" bIns="45700" anchor="t" anchorCtr="0">
            <a:spAutoFit/>
          </a:bodyPr>
          <a:lstStyle/>
          <a:p>
            <a:r>
              <a:rPr lang="en-US" sz="1800" dirty="0"/>
              <a:t>As you write your report, keep these factors in mind:</a:t>
            </a:r>
          </a:p>
          <a:p>
            <a:pPr marL="285750" indent="-285750">
              <a:buFont typeface="Arial" panose="020B0604020202020204" pitchFamily="34" charset="0"/>
              <a:buChar char="•"/>
            </a:pPr>
            <a:r>
              <a:rPr lang="en-US" sz="1800" dirty="0"/>
              <a:t>Information on chemicals (SDSs)</a:t>
            </a:r>
          </a:p>
          <a:p>
            <a:pPr marL="285750" indent="-285750">
              <a:buFont typeface="Arial" panose="020B0604020202020204" pitchFamily="34" charset="0"/>
              <a:buChar char="•"/>
            </a:pPr>
            <a:r>
              <a:rPr lang="en-US" sz="1800" dirty="0"/>
              <a:t>Personal Protective Equipment (PPE)</a:t>
            </a:r>
          </a:p>
          <a:p>
            <a:pPr marL="285750" indent="-285750">
              <a:buFont typeface="Arial" panose="020B0604020202020204" pitchFamily="34" charset="0"/>
              <a:buChar char="•"/>
            </a:pPr>
            <a:r>
              <a:rPr lang="en-US" sz="1800" dirty="0"/>
              <a:t>Worker complaints about hazards in the workplace</a:t>
            </a:r>
          </a:p>
          <a:p>
            <a:pPr marL="285750" indent="-285750">
              <a:buFont typeface="Arial" panose="020B0604020202020204" pitchFamily="34" charset="0"/>
              <a:buChar char="•"/>
            </a:pPr>
            <a:r>
              <a:rPr lang="en-US" sz="1800" dirty="0"/>
              <a:t>Workplace rules and regulations - if not being followed</a:t>
            </a:r>
          </a:p>
          <a:p>
            <a:pPr marL="285750" indent="-285750">
              <a:buFont typeface="Arial" panose="020B0604020202020204" pitchFamily="34" charset="0"/>
              <a:buChar char="•"/>
            </a:pPr>
            <a:r>
              <a:rPr lang="en-US" sz="1800" dirty="0"/>
              <a:t>Job procedures and safe work practices</a:t>
            </a:r>
          </a:p>
          <a:p>
            <a:pPr marL="285750" indent="-285750">
              <a:buFont typeface="Arial" panose="020B0604020202020204" pitchFamily="34" charset="0"/>
              <a:buChar char="•"/>
            </a:pPr>
            <a:r>
              <a:rPr lang="en-US" sz="1800" dirty="0"/>
              <a:t>Engineering controls</a:t>
            </a:r>
          </a:p>
          <a:p>
            <a:pPr marL="285750" indent="-285750">
              <a:buFont typeface="Arial" panose="020B0604020202020204" pitchFamily="34" charset="0"/>
              <a:buChar char="•"/>
            </a:pPr>
            <a:r>
              <a:rPr lang="en-US" sz="1800" dirty="0"/>
              <a:t>Emergency procedures - fire, first aid, &amp; rescue</a:t>
            </a:r>
          </a:p>
          <a:p>
            <a:pPr marL="285750" indent="-285750">
              <a:buFont typeface="Arial" panose="020B0604020202020204" pitchFamily="34" charset="0"/>
              <a:buChar char="•"/>
            </a:pPr>
            <a:r>
              <a:rPr lang="en-US" sz="1800" dirty="0"/>
              <a:t>Recommendations from the safety committee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10" name="Google Shape;102;p2">
            <a:extLst>
              <a:ext uri="{FF2B5EF4-FFF2-40B4-BE49-F238E27FC236}">
                <a16:creationId xmlns:a16="http://schemas.microsoft.com/office/drawing/2014/main" id="{B656A1F6-ED8D-427A-8E18-FE6E6F8C6F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2A740CF-2DCD-4320-B03F-7C7A0AD021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28323190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E9471ED0-5A68-4AA0-3E7D-0EF89517AF0D}"/>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Follow Up and Monitoring</a:t>
            </a:r>
          </a:p>
        </p:txBody>
      </p:sp>
      <p:sp>
        <p:nvSpPr>
          <p:cNvPr id="104" name="Google Shape;104;p2"/>
          <p:cNvSpPr txBox="1"/>
          <p:nvPr/>
        </p:nvSpPr>
        <p:spPr>
          <a:xfrm>
            <a:off x="5585991" y="1059287"/>
            <a:ext cx="6274351" cy="2862282"/>
          </a:xfrm>
          <a:prstGeom prst="rect">
            <a:avLst/>
          </a:prstGeom>
          <a:noFill/>
          <a:ln>
            <a:noFill/>
          </a:ln>
        </p:spPr>
        <p:txBody>
          <a:bodyPr spcFirstLastPara="1" wrap="square" lIns="91425" tIns="45700" rIns="91425" bIns="45700" anchor="t" anchorCtr="0">
            <a:spAutoFit/>
          </a:bodyPr>
          <a:lstStyle/>
          <a:p>
            <a:r>
              <a:rPr lang="en-US" sz="1800" dirty="0"/>
              <a:t>Once you finish your report, what should you do for follow up and monitoring in your workplace?</a:t>
            </a:r>
          </a:p>
          <a:p>
            <a:pPr marL="285750" indent="-285750">
              <a:buFont typeface="Arial" panose="020B0604020202020204" pitchFamily="34" charset="0"/>
              <a:buChar char="•"/>
            </a:pPr>
            <a:r>
              <a:rPr lang="en-US" sz="1800" dirty="0"/>
              <a:t>Review the information collected from previous inspections to see where corrective action was needed. Find out if these changes have been made.  </a:t>
            </a:r>
          </a:p>
          <a:p>
            <a:pPr marL="285750" indent="-285750">
              <a:buFont typeface="Arial" panose="020B0604020202020204" pitchFamily="34" charset="0"/>
              <a:buChar char="•"/>
            </a:pPr>
            <a:r>
              <a:rPr lang="en-US" sz="1800" dirty="0"/>
              <a:t>Review accident and injury logs to see if there are any trends.</a:t>
            </a:r>
          </a:p>
          <a:p>
            <a:pPr marL="285750" indent="-285750">
              <a:buFont typeface="Arial" panose="020B0604020202020204" pitchFamily="34" charset="0"/>
              <a:buChar char="•"/>
            </a:pPr>
            <a:r>
              <a:rPr lang="en-US" sz="1800" dirty="0"/>
              <a:t>As tasks and jobs change, re-evaluate risks.</a:t>
            </a:r>
          </a:p>
          <a:p>
            <a:pPr marL="285750" indent="-285750">
              <a:buFont typeface="Arial" panose="020B0604020202020204" pitchFamily="34" charset="0"/>
              <a:buChar char="•"/>
            </a:pPr>
            <a:r>
              <a:rPr lang="en-US" sz="1800" dirty="0"/>
              <a:t>Continue conducting JHAs as new jobs or tasks are introduced.</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10" name="Google Shape;102;p2">
            <a:extLst>
              <a:ext uri="{FF2B5EF4-FFF2-40B4-BE49-F238E27FC236}">
                <a16:creationId xmlns:a16="http://schemas.microsoft.com/office/drawing/2014/main" id="{B656A1F6-ED8D-427A-8E18-FE6E6F8C6F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2F9FE140-135A-2F43-0F10-D7F01F7ABD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15501" cy="5817200"/>
          </a:xfrm>
          <a:prstGeom prst="rect">
            <a:avLst/>
          </a:prstGeom>
        </p:spPr>
      </p:pic>
    </p:spTree>
    <p:extLst>
      <p:ext uri="{BB962C8B-B14F-4D97-AF65-F5344CB8AC3E}">
        <p14:creationId xmlns:p14="http://schemas.microsoft.com/office/powerpoint/2010/main" val="4088609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CFCE212-9DFD-FFAD-B451-BDDF5CD83610}"/>
              </a:ext>
            </a:extLst>
          </p:cNvPr>
          <p:cNvSpPr txBox="1">
            <a:spLocks/>
          </p:cNvSpPr>
          <p:nvPr/>
        </p:nvSpPr>
        <p:spPr>
          <a:xfrm>
            <a:off x="5723262"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Course Conclusion</a:t>
            </a:r>
          </a:p>
        </p:txBody>
      </p:sp>
      <p:sp>
        <p:nvSpPr>
          <p:cNvPr id="104" name="Google Shape;104;p2"/>
          <p:cNvSpPr txBox="1"/>
          <p:nvPr/>
        </p:nvSpPr>
        <p:spPr>
          <a:xfrm>
            <a:off x="5719156" y="1028543"/>
            <a:ext cx="6274351" cy="2862282"/>
          </a:xfrm>
          <a:prstGeom prst="rect">
            <a:avLst/>
          </a:prstGeom>
          <a:noFill/>
          <a:ln>
            <a:noFill/>
          </a:ln>
        </p:spPr>
        <p:txBody>
          <a:bodyPr spcFirstLastPara="1" wrap="square" lIns="91425" tIns="45700" rIns="91425" bIns="45700" anchor="t" anchorCtr="0">
            <a:spAutoFit/>
          </a:bodyPr>
          <a:lstStyle/>
          <a:p>
            <a:r>
              <a:rPr lang="en-US" sz="1800" dirty="0"/>
              <a:t>Workplace safety is a continual improvement process which requires commitment to the wellbeing of employees. Oregon OSHA has many resources to help, including a sample safety inspection report.  </a:t>
            </a:r>
          </a:p>
          <a:p>
            <a:endParaRPr lang="en-US" sz="1800" dirty="0"/>
          </a:p>
          <a:p>
            <a:r>
              <a:rPr lang="en-US" sz="1800" dirty="0"/>
              <a:t>Additional resources for Hazard Identification are available on the </a:t>
            </a:r>
            <a:r>
              <a:rPr lang="en-US" sz="1800" dirty="0">
                <a:hlinkClick r:id="rId3"/>
              </a:rPr>
              <a:t>Oregon OSHA website</a:t>
            </a:r>
            <a:r>
              <a:rPr lang="en-US" sz="1800" dirty="0"/>
              <a:t>.</a:t>
            </a:r>
            <a:r>
              <a:rPr lang="en-US" sz="1800" baseline="30000" dirty="0"/>
              <a:t> </a:t>
            </a:r>
            <a:endParaRPr lang="en-US" sz="1800" dirty="0"/>
          </a:p>
          <a:p>
            <a:endParaRPr lang="en-US" sz="1800" dirty="0"/>
          </a:p>
          <a:p>
            <a:r>
              <a:rPr lang="en-US" sz="1800" dirty="0"/>
              <a:t>Next up, there is a short quiz. After passing the quiz, you will be given your certificate of completion.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73672" y="5947952"/>
            <a:ext cx="5673629" cy="945605"/>
          </a:xfrm>
          <a:prstGeom prst="rect">
            <a:avLst/>
          </a:prstGeom>
        </p:spPr>
      </p:pic>
      <p:sp>
        <p:nvSpPr>
          <p:cNvPr id="10" name="Google Shape;102;p2">
            <a:extLst>
              <a:ext uri="{FF2B5EF4-FFF2-40B4-BE49-F238E27FC236}">
                <a16:creationId xmlns:a16="http://schemas.microsoft.com/office/drawing/2014/main" id="{B656A1F6-ED8D-427A-8E18-FE6E6F8C6F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4FB923C5-B1CA-487B-B6F6-9B762C9034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400" cy="5893358"/>
          </a:xfrm>
          <a:prstGeom prst="rect">
            <a:avLst/>
          </a:prstGeom>
        </p:spPr>
      </p:pic>
    </p:spTree>
    <p:extLst>
      <p:ext uri="{BB962C8B-B14F-4D97-AF65-F5344CB8AC3E}">
        <p14:creationId xmlns:p14="http://schemas.microsoft.com/office/powerpoint/2010/main" val="3397924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743200" y="2531200"/>
            <a:ext cx="657096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strike="noStrike" cap="none" dirty="0">
                <a:solidFill>
                  <a:schemeClr val="bg1"/>
                </a:solidFill>
                <a:latin typeface="Calibri"/>
                <a:ea typeface="Calibri"/>
                <a:cs typeface="Calibri"/>
                <a:sym typeface="Calibri"/>
              </a:rPr>
              <a:t>Video: </a:t>
            </a:r>
            <a:r>
              <a:rPr lang="en-US" sz="3600" b="0" i="0" strike="noStrike" cap="none" dirty="0">
                <a:solidFill>
                  <a:schemeClr val="bg1"/>
                </a:solidFill>
                <a:latin typeface="Calibri"/>
                <a:ea typeface="Calibri"/>
                <a:cs typeface="Calibri"/>
                <a:sym typeface="Calibri"/>
                <a:hlinkClick r:id="rId3"/>
              </a:rPr>
              <a:t>Module 6</a:t>
            </a:r>
            <a:endParaRPr lang="en-US" sz="3600" dirty="0">
              <a:solidFill>
                <a:schemeClr val="bg1"/>
              </a:solidFill>
            </a:endParaRPr>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0937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6: </a:t>
            </a:r>
            <a:r>
              <a:rPr lang="en-US" sz="2800" b="1" i="1" dirty="0">
                <a:solidFill>
                  <a:schemeClr val="lt1"/>
                </a:solidFill>
                <a:latin typeface="Verdana"/>
                <a:ea typeface="Verdana"/>
                <a:cs typeface="Verdana"/>
                <a:sym typeface="Verdana"/>
              </a:rPr>
              <a:t>analyzing hazards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20AF28D5-24BC-413E-9693-38DC5102CA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0366" y="5964073"/>
            <a:ext cx="5604190" cy="934032"/>
          </a:xfrm>
          <a:prstGeom prst="rect">
            <a:avLst/>
          </a:prstGeom>
        </p:spPr>
      </p:pic>
    </p:spTree>
    <p:extLst>
      <p:ext uri="{BB962C8B-B14F-4D97-AF65-F5344CB8AC3E}">
        <p14:creationId xmlns:p14="http://schemas.microsoft.com/office/powerpoint/2010/main" val="1181551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0" y="-16625"/>
            <a:ext cx="12148275"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dirty="0">
                <a:solidFill>
                  <a:schemeClr val="dk1"/>
                </a:solidFill>
                <a:latin typeface="Calibri"/>
                <a:ea typeface="Calibri"/>
                <a:cs typeface="Calibri"/>
                <a:sym typeface="Calibri"/>
              </a:rPr>
              <a:t>HAZARD IDENTIFICATION - QUIZ</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774972" y="1130524"/>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1: Employers must do everything (_______) (_______) to protect the life, safety and health of such employees.</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Cost and effective</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Employee requested</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Reasonably necessary</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2: The most common type of accidents are related to:</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Heat and Temperature</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Falls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Ergonomics</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A83DDA1-475F-4074-CFFC-68EED4FCA1E2}"/>
              </a:ext>
            </a:extLst>
          </p:cNvPr>
          <p:cNvSpPr txBox="1">
            <a:spLocks/>
          </p:cNvSpPr>
          <p:nvPr/>
        </p:nvSpPr>
        <p:spPr>
          <a:xfrm>
            <a:off x="5736910" y="268869"/>
            <a:ext cx="5933722" cy="1403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Safety Committees Role in the Workplace</a:t>
            </a:r>
          </a:p>
        </p:txBody>
      </p:sp>
      <p:sp>
        <p:nvSpPr>
          <p:cNvPr id="104" name="Google Shape;104;p2"/>
          <p:cNvSpPr txBox="1"/>
          <p:nvPr/>
        </p:nvSpPr>
        <p:spPr>
          <a:xfrm>
            <a:off x="5719156" y="1463481"/>
            <a:ext cx="6274351" cy="3693278"/>
          </a:xfrm>
          <a:prstGeom prst="rect">
            <a:avLst/>
          </a:prstGeom>
          <a:noFill/>
          <a:ln>
            <a:noFill/>
          </a:ln>
        </p:spPr>
        <p:txBody>
          <a:bodyPr spcFirstLastPara="1" wrap="square" lIns="91425" tIns="45700" rIns="91425" bIns="45700" anchor="t" anchorCtr="0">
            <a:spAutoFit/>
          </a:bodyPr>
          <a:lstStyle/>
          <a:p>
            <a:r>
              <a:rPr lang="en-US" sz="1800" dirty="0"/>
              <a:t>To best understand how to provide a safe and healthy workplace, it’s important to understand the role of the Safety Committee. In the next few slides we’ll explore:</a:t>
            </a:r>
          </a:p>
          <a:p>
            <a:endParaRPr lang="en-US" sz="1800" dirty="0"/>
          </a:p>
          <a:p>
            <a:pPr marL="285750" indent="-285750">
              <a:buFont typeface="Arial" panose="020B0604020202020204" pitchFamily="34" charset="0"/>
              <a:buChar char="•"/>
            </a:pPr>
            <a:r>
              <a:rPr lang="en-US" sz="1800" dirty="0"/>
              <a:t>The expectations of Safety Committees</a:t>
            </a:r>
          </a:p>
          <a:p>
            <a:pPr marL="285750" indent="-285750">
              <a:buFont typeface="Arial" panose="020B0604020202020204" pitchFamily="34" charset="0"/>
              <a:buChar char="•"/>
            </a:pPr>
            <a:r>
              <a:rPr lang="en-US" sz="1800" dirty="0"/>
              <a:t>A review of the rules and requirements, and</a:t>
            </a:r>
          </a:p>
          <a:p>
            <a:pPr marL="285750" indent="-285750">
              <a:buFont typeface="Arial" panose="020B0604020202020204" pitchFamily="34" charset="0"/>
              <a:buChar char="•"/>
            </a:pPr>
            <a:r>
              <a:rPr lang="en-US" sz="1800" dirty="0"/>
              <a:t>Selecting Safety Committee members.</a:t>
            </a:r>
          </a:p>
          <a:p>
            <a:endParaRPr lang="en-US" sz="1800" dirty="0"/>
          </a:p>
          <a:p>
            <a:r>
              <a:rPr lang="en-US" sz="1800" dirty="0"/>
              <a:t>To learn more about Safety Committee and Meetings requirements take the Oregon OSHA full online course.</a:t>
            </a:r>
          </a:p>
          <a:p>
            <a:endParaRPr lang="en-US" sz="1800" dirty="0"/>
          </a:p>
          <a:p>
            <a:r>
              <a:rPr lang="en-US" sz="1800" dirty="0">
                <a:hlinkClick r:id="rId3"/>
              </a:rPr>
              <a:t>Click Here </a:t>
            </a:r>
            <a:r>
              <a:rPr lang="en-US" sz="1800" baseline="30000" dirty="0"/>
              <a:t> </a:t>
            </a:r>
            <a:r>
              <a:rPr lang="en-US" sz="1800" dirty="0"/>
              <a:t>to begin the Safety Committees and Meetings Online Course</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4F7F1E8-836C-4C32-AD5F-7B9B25950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37278" y="5915429"/>
            <a:ext cx="5655426" cy="942571"/>
          </a:xfrm>
          <a:prstGeom prst="rect">
            <a:avLst/>
          </a:prstGeom>
        </p:spPr>
      </p:pic>
      <p:pic>
        <p:nvPicPr>
          <p:cNvPr id="4" name="Picture 3">
            <a:extLst>
              <a:ext uri="{FF2B5EF4-FFF2-40B4-BE49-F238E27FC236}">
                <a16:creationId xmlns:a16="http://schemas.microsoft.com/office/drawing/2014/main" id="{5895A943-9252-4B26-BD2A-272EFFA8567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9" cy="5920652"/>
          </a:xfrm>
          <a:prstGeom prst="rect">
            <a:avLst/>
          </a:prstGeom>
        </p:spPr>
      </p:pic>
    </p:spTree>
    <p:extLst>
      <p:ext uri="{BB962C8B-B14F-4D97-AF65-F5344CB8AC3E}">
        <p14:creationId xmlns:p14="http://schemas.microsoft.com/office/powerpoint/2010/main" val="20711748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0" y="-16625"/>
            <a:ext cx="12148275"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dirty="0">
                <a:solidFill>
                  <a:schemeClr val="dk1"/>
                </a:solidFill>
                <a:latin typeface="Calibri"/>
                <a:ea typeface="Calibri"/>
                <a:cs typeface="Calibri"/>
                <a:sym typeface="Calibri"/>
              </a:rPr>
              <a:t>HAZARD IDENTIFICATION - QUIZ</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620297" y="1070689"/>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3: It’s helpful to post the schedule for safety inspections in advance so employees can clean their work area and prepare ahead of time.</a:t>
            </a:r>
          </a:p>
          <a:p>
            <a:pPr lvl="0">
              <a:buClr>
                <a:schemeClr val="dk1"/>
              </a:buClr>
              <a:buSzPts val="1100"/>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True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False</a:t>
            </a:r>
            <a:endParaRPr sz="1800" dirty="0">
              <a:solidFill>
                <a:schemeClr val="dk1"/>
              </a:solidFill>
              <a:latin typeface="Calibri"/>
              <a:ea typeface="Calibri"/>
              <a:cs typeface="Calibri"/>
              <a:sym typeface="Calibri"/>
            </a:endParaRPr>
          </a:p>
          <a:p>
            <a:pPr lvl="0" algn="l" rtl="0">
              <a:spcBef>
                <a:spcPts val="0"/>
              </a:spcBef>
              <a:spcAft>
                <a:spcPts val="0"/>
              </a:spcAft>
              <a:buClr>
                <a:schemeClr val="dk1"/>
              </a:buClr>
              <a:buSzPts val="1100"/>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4: To decide how many inspections are necessary, how long the inspections should last, and how often they are needed, consider:</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The company budget to fix issues.</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Size &amp; variety of work operations, shifts, equipment &amp; work process.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Employee evaluations so no one gets in trouble.</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777928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0" y="-16625"/>
            <a:ext cx="12148275"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dirty="0">
                <a:solidFill>
                  <a:schemeClr val="dk1"/>
                </a:solidFill>
                <a:latin typeface="Calibri"/>
                <a:ea typeface="Calibri"/>
                <a:cs typeface="Calibri"/>
                <a:sym typeface="Calibri"/>
              </a:rPr>
              <a:t>HAZARD IDENTIFICATION - QUIZ</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5: How often must office environments conduct a workplace inspection?</a:t>
            </a:r>
          </a:p>
          <a:p>
            <a:pPr lvl="0">
              <a:buClr>
                <a:schemeClr val="dk1"/>
              </a:buClr>
              <a:buSzPts val="1100"/>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Quarterly</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Annually </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Biannually </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6: You need to _________ potential hazards before they exist.</a:t>
            </a:r>
          </a:p>
          <a:p>
            <a:pPr lvl="0">
              <a:buClr>
                <a:schemeClr val="dk1"/>
              </a:buClr>
              <a:buSzPts val="1100"/>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Rationalize </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Anticipate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Hide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6743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0" y="-16625"/>
            <a:ext cx="12148275"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dirty="0">
                <a:solidFill>
                  <a:schemeClr val="dk1"/>
                </a:solidFill>
                <a:latin typeface="Calibri"/>
                <a:ea typeface="Calibri"/>
                <a:cs typeface="Calibri"/>
                <a:sym typeface="Calibri"/>
              </a:rPr>
              <a:t>HAZARD IDENTIFICATION - QUIZ</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7: Job Hazard Analysis is:</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Also known as task hazard analysis.</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Identifying, assessing, and controlling hazards associated with a task.</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Focuses on the relationship between the worker, the task, tools, and the environment.</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All of the above. </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8: Your inspection/walk-through report should:</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Describe exactly what hazards were seen and clearly identify their location.</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Be as brief as possible.</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Include just a few notes about the walk-through you completed.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48473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0" y="-16625"/>
            <a:ext cx="12148275"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dirty="0">
                <a:solidFill>
                  <a:schemeClr val="dk1"/>
                </a:solidFill>
                <a:latin typeface="Calibri"/>
                <a:ea typeface="Calibri"/>
                <a:cs typeface="Calibri"/>
                <a:sym typeface="Calibri"/>
              </a:rPr>
              <a:t>HAZARD IDENTIFICATION - QUIZ</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9: During your safety walk-through you notice a sign posted for a piece of equipment you have gotten rid of, what do you do?</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Make a note to recommend removing the sign as it’s no longer needed.</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Realize it won’t hurt to keep the sign posted and move on.</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Remember the old machine fondly and move on.</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Calibri"/>
                <a:ea typeface="Calibri"/>
                <a:cs typeface="Calibri"/>
                <a:sym typeface="Calibri"/>
              </a:rPr>
              <a:t>Question 10: Some of the responsibilities of the safety committee are to:</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Conduct a quarterly walk-through.</a:t>
            </a:r>
          </a:p>
          <a:p>
            <a:pPr marL="457200" lvl="0" indent="-342900">
              <a:buClr>
                <a:schemeClr val="dk1"/>
              </a:buClr>
              <a:buSzPts val="18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Evaluate all accidents &amp; incidents investigations and make recommendations for ways to prevent similar events.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Have a system which allows employees an opportunity to report hazards and safety &amp; health related suggestions.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All of the above. </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76835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0" y="-16625"/>
            <a:ext cx="12148275" cy="851400"/>
          </a:xfrm>
          <a:prstGeom prst="rect">
            <a:avLst/>
          </a:prstGeom>
          <a:noFill/>
          <a:ln>
            <a:noFill/>
          </a:ln>
        </p:spPr>
        <p:txBody>
          <a:bodyPr spcFirstLastPara="1" wrap="square" lIns="91425" tIns="45700" rIns="91425" bIns="45700" anchor="t" anchorCtr="0">
            <a:noAutofit/>
          </a:bodyPr>
          <a:lstStyle/>
          <a:p>
            <a:pPr lvl="0" algn="ctr">
              <a:buSzPts val="1100"/>
            </a:pPr>
            <a:r>
              <a:rPr lang="en-US" sz="3900" u="sng" dirty="0">
                <a:solidFill>
                  <a:schemeClr val="dk1"/>
                </a:solidFill>
                <a:latin typeface="Calibri"/>
                <a:ea typeface="Calibri"/>
                <a:cs typeface="Calibri"/>
                <a:sym typeface="Calibri"/>
              </a:rPr>
              <a:t>HAZARD IDENTIFICATION - QUIZ ANSWERS</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C</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B</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B</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B</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B</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a:t>
            </a:r>
            <a:endParaRPr sz="1800" dirty="0">
              <a:solidFill>
                <a:schemeClr val="dk1"/>
              </a:solidFill>
              <a:latin typeface="Calibri"/>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Calibri"/>
                <a:ea typeface="Calibri"/>
                <a:cs typeface="Calibri"/>
                <a:sym typeface="Calibri"/>
              </a:rPr>
              <a:t>9)  A</a:t>
            </a:r>
            <a:endParaRPr sz="1800" dirty="0">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latin typeface="Calibri"/>
              <a:ea typeface="Calibri"/>
              <a:cs typeface="Calibri"/>
              <a:sym typeface="Calibri"/>
            </a:endParaRPr>
          </a:p>
          <a:p>
            <a:pPr lvl="0" algn="l" rtl="0">
              <a:spcBef>
                <a:spcPts val="0"/>
              </a:spcBef>
              <a:spcAft>
                <a:spcPts val="0"/>
              </a:spcAft>
            </a:pPr>
            <a:r>
              <a:rPr lang="en-US" sz="1800" dirty="0">
                <a:latin typeface="Calibri"/>
                <a:ea typeface="Calibri"/>
                <a:cs typeface="Calibri"/>
                <a:sym typeface="Calibri"/>
              </a:rPr>
              <a:t>10) D  </a:t>
            </a:r>
            <a:endParaRPr sz="1800" dirty="0">
              <a:latin typeface="Calibri"/>
              <a:ea typeface="Calibri"/>
              <a:cs typeface="Calibri"/>
              <a:sym typeface="Calibri"/>
            </a:endParaRPr>
          </a:p>
        </p:txBody>
      </p:sp>
      <p:pic>
        <p:nvPicPr>
          <p:cNvPr id="10" name="Picture 9">
            <a:extLst>
              <a:ext uri="{FF2B5EF4-FFF2-40B4-BE49-F238E27FC236}">
                <a16:creationId xmlns:a16="http://schemas.microsoft.com/office/drawing/2014/main" id="{FE7209C8-6CC6-4591-A322-47CC6BA20D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16107"/>
            <a:ext cx="5673629" cy="945605"/>
          </a:xfrm>
          <a:prstGeom prst="rect">
            <a:avLst/>
          </a:prstGeom>
        </p:spPr>
      </p:pic>
      <p:sp>
        <p:nvSpPr>
          <p:cNvPr id="11" name="Google Shape;102;p2">
            <a:extLst>
              <a:ext uri="{FF2B5EF4-FFF2-40B4-BE49-F238E27FC236}">
                <a16:creationId xmlns:a16="http://schemas.microsoft.com/office/drawing/2014/main" id="{5749D8E8-3718-4149-8056-766D283EADFA}"/>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8CE114C8-7CDD-EA3C-0CE9-734AD47A5B6D}"/>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Where To Go From Here</a:t>
            </a:r>
          </a:p>
        </p:txBody>
      </p:sp>
      <p:sp>
        <p:nvSpPr>
          <p:cNvPr id="687" name="Google Shape;687;gaabb6530bf_0_8"/>
          <p:cNvSpPr txBox="1"/>
          <p:nvPr/>
        </p:nvSpPr>
        <p:spPr>
          <a:xfrm>
            <a:off x="5708174" y="815893"/>
            <a:ext cx="6439975" cy="27086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3"/>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000" b="0" i="0" u="none" strike="noStrike" cap="none" dirty="0">
              <a:solidFill>
                <a:schemeClr val="dk1"/>
              </a:solidFill>
              <a:latin typeface="+mj-lt"/>
              <a:ea typeface="Calibri"/>
              <a:cs typeface="Calibri"/>
              <a:sym typeface="Calibri"/>
            </a:endParaRPr>
          </a:p>
        </p:txBody>
      </p:sp>
      <p:sp>
        <p:nvSpPr>
          <p:cNvPr id="691" name="Google Shape;691;gaabb6530bf_0_8">
            <a:hlinkClick r:id="rId4"/>
          </p:cNvPr>
          <p:cNvSpPr/>
          <p:nvPr/>
        </p:nvSpPr>
        <p:spPr>
          <a:xfrm>
            <a:off x="5708175" y="340160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5"/>
          </p:cNvPr>
          <p:cNvSpPr/>
          <p:nvPr/>
        </p:nvSpPr>
        <p:spPr>
          <a:xfrm>
            <a:off x="5708175" y="404606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693" name="Google Shape;693;gaabb6530bf_0_8">
            <a:hlinkClick r:id="rId3"/>
          </p:cNvPr>
          <p:cNvSpPr/>
          <p:nvPr/>
        </p:nvSpPr>
        <p:spPr>
          <a:xfrm>
            <a:off x="5708175" y="466355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6"/>
          </p:cNvPr>
          <p:cNvSpPr/>
          <p:nvPr/>
        </p:nvSpPr>
        <p:spPr>
          <a:xfrm>
            <a:off x="5708175" y="526071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Hazard Identification Resources</a:t>
            </a:r>
            <a:endParaRPr sz="3000" dirty="0">
              <a:solidFill>
                <a:srgbClr val="FFFFFF"/>
              </a:solidFill>
            </a:endParaRPr>
          </a:p>
        </p:txBody>
      </p:sp>
      <p:pic>
        <p:nvPicPr>
          <p:cNvPr id="14" name="Picture 13">
            <a:extLst>
              <a:ext uri="{FF2B5EF4-FFF2-40B4-BE49-F238E27FC236}">
                <a16:creationId xmlns:a16="http://schemas.microsoft.com/office/drawing/2014/main" id="{021A34C9-410C-472F-8DA0-20E39EB2F79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73672" y="5920658"/>
            <a:ext cx="5673629" cy="945605"/>
          </a:xfrm>
          <a:prstGeom prst="rect">
            <a:avLst/>
          </a:prstGeom>
        </p:spPr>
      </p:pic>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3" name="Google Shape;690;gaabb6530bf_0_8">
            <a:extLst>
              <a:ext uri="{FF2B5EF4-FFF2-40B4-BE49-F238E27FC236}">
                <a16:creationId xmlns:a16="http://schemas.microsoft.com/office/drawing/2014/main" id="{310F0783-FBB8-980C-DA18-E1EC9B10FBD5}"/>
              </a:ex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16555" y="-5192"/>
            <a:ext cx="5453381" cy="585787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Questions? Call 503-947-7443 or 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pic>
        <p:nvPicPr>
          <p:cNvPr id="8" name="Picture 7">
            <a:extLst>
              <a:ext uri="{FF2B5EF4-FFF2-40B4-BE49-F238E27FC236}">
                <a16:creationId xmlns:a16="http://schemas.microsoft.com/office/drawing/2014/main" id="{69935C15-D99E-47E1-A92E-9A8C09886C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73672" y="5938854"/>
            <a:ext cx="5673629" cy="945605"/>
          </a:xfrm>
          <a:prstGeom prst="rect">
            <a:avLst/>
          </a:prstGeom>
        </p:spPr>
      </p:pic>
      <p:sp>
        <p:nvSpPr>
          <p:cNvPr id="9" name="Google Shape;102;p2">
            <a:extLst>
              <a:ext uri="{FF2B5EF4-FFF2-40B4-BE49-F238E27FC236}">
                <a16:creationId xmlns:a16="http://schemas.microsoft.com/office/drawing/2014/main" id="{ED5BBDB4-D025-47AC-9808-D3538E72D863}"/>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4" name="Title 1">
            <a:extLst>
              <a:ext uri="{FF2B5EF4-FFF2-40B4-BE49-F238E27FC236}">
                <a16:creationId xmlns:a16="http://schemas.microsoft.com/office/drawing/2014/main" id="{2DA59C83-E4A3-D554-4288-3722A02C21AA}"/>
              </a:ext>
            </a:extLst>
          </p:cNvPr>
          <p:cNvSpPr txBox="1">
            <a:spLocks/>
          </p:cNvSpPr>
          <p:nvPr/>
        </p:nvSpPr>
        <p:spPr>
          <a:xfrm>
            <a:off x="5736910" y="268869"/>
            <a:ext cx="6136642" cy="7820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Credits</a:t>
            </a:r>
          </a:p>
        </p:txBody>
      </p:sp>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736909" y="1047902"/>
            <a:ext cx="6136641" cy="3445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n-lt"/>
                <a:ea typeface="Calibri"/>
                <a:cs typeface="Calibri"/>
                <a:sym typeface="Calibri"/>
              </a:rPr>
              <a:t>You’ve completed the Hazard Identification course! </a:t>
            </a:r>
            <a:endParaRPr sz="16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dirty="0">
                <a:solidFill>
                  <a:schemeClr val="dk1"/>
                </a:solidFill>
                <a:latin typeface="+mn-lt"/>
                <a:ea typeface="Calibri"/>
                <a:cs typeface="Calibri"/>
                <a:sym typeface="Calibri"/>
              </a:rPr>
              <a:t>Produced by the Public Education Team of Oregon OSHA:</a:t>
            </a:r>
            <a:endParaRPr sz="1600" b="1"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i="1" dirty="0">
                <a:solidFill>
                  <a:schemeClr val="dk1"/>
                </a:solidFill>
                <a:latin typeface="+mn-lt"/>
                <a:ea typeface="Calibri"/>
                <a:cs typeface="Calibri"/>
                <a:sym typeface="Calibri"/>
              </a:rPr>
              <a:t>Roy Kroker, Phillip Wade, Ricardo Rodríguez, Angelina Cox, Tammi Stevens, Tim Wade, Anthony Dey</a:t>
            </a:r>
            <a:endParaRPr sz="1600" i="1"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n-lt"/>
              <a:ea typeface="Calibri"/>
              <a:cs typeface="Calibri"/>
              <a:sym typeface="Calibri"/>
            </a:endParaRPr>
          </a:p>
          <a:p>
            <a:pPr lvl="0">
              <a:buClr>
                <a:schemeClr val="dk1"/>
              </a:buClr>
              <a:buSzPts val="1100"/>
            </a:pPr>
            <a:endParaRPr sz="1600" i="1"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dirty="0">
                <a:solidFill>
                  <a:schemeClr val="dk1"/>
                </a:solidFill>
                <a:latin typeface="+mn-lt"/>
                <a:ea typeface="Calibri"/>
                <a:cs typeface="Calibri"/>
                <a:sym typeface="Calibri"/>
              </a:rPr>
              <a:t>Stock Images provided by: </a:t>
            </a:r>
            <a:r>
              <a:rPr lang="en-US" sz="1600" i="1" dirty="0">
                <a:solidFill>
                  <a:schemeClr val="dk1"/>
                </a:solidFill>
                <a:latin typeface="+mn-lt"/>
                <a:ea typeface="Calibri"/>
                <a:cs typeface="Calibri"/>
                <a:sym typeface="Calibri"/>
              </a:rPr>
              <a:t>Getty Images Inc.</a:t>
            </a:r>
          </a:p>
          <a:p>
            <a:pPr marL="0" marR="0" lvl="0" indent="0" algn="l" rtl="0">
              <a:lnSpc>
                <a:spcPct val="100000"/>
              </a:lnSpc>
              <a:spcBef>
                <a:spcPts val="0"/>
              </a:spcBef>
              <a:spcAft>
                <a:spcPts val="0"/>
              </a:spcAft>
              <a:buClr>
                <a:schemeClr val="dk1"/>
              </a:buClr>
              <a:buSzPts val="1100"/>
              <a:buFont typeface="Arial"/>
              <a:buNone/>
            </a:pPr>
            <a:endParaRPr lang="en-US" sz="1600" b="0" i="1"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600" b="0" i="1" u="none" strike="noStrike" cap="none" dirty="0">
              <a:solidFill>
                <a:schemeClr val="dk1"/>
              </a:solidFill>
              <a:latin typeface="+mn-lt"/>
              <a:ea typeface="Calibri"/>
              <a:cs typeface="Calibri"/>
              <a:sym typeface="Calibri"/>
            </a:endParaRPr>
          </a:p>
          <a:p>
            <a:pPr lvl="0">
              <a:buClr>
                <a:schemeClr val="dk1"/>
              </a:buClr>
              <a:buSzPts val="1100"/>
            </a:pPr>
            <a:r>
              <a:rPr lang="en-US" sz="1800" dirty="0">
                <a:solidFill>
                  <a:schemeClr val="dk1"/>
                </a:solidFill>
                <a:latin typeface="+mn-lt"/>
                <a:ea typeface="Calibri"/>
                <a:cs typeface="Calibri"/>
                <a:sym typeface="Calibri"/>
              </a:rPr>
              <a:t>Special</a:t>
            </a:r>
            <a:r>
              <a:rPr lang="en-US" sz="1600" dirty="0">
                <a:solidFill>
                  <a:schemeClr val="dk1"/>
                </a:solidFill>
                <a:latin typeface="+mn-lt"/>
                <a:ea typeface="Calibri"/>
                <a:cs typeface="Calibri"/>
                <a:sym typeface="Calibri"/>
              </a:rPr>
              <a:t> thanks goes to Capitol Community Television for their support in developing this course.</a:t>
            </a:r>
            <a:endParaRPr sz="1600" b="0" u="none" strike="noStrike" cap="none" dirty="0">
              <a:solidFill>
                <a:schemeClr val="dk1"/>
              </a:solidFill>
              <a:latin typeface="+mn-lt"/>
              <a:ea typeface="Calibri"/>
              <a:cs typeface="Calibri"/>
              <a:sym typeface="Calibri"/>
            </a:endParaRPr>
          </a:p>
        </p:txBody>
      </p:sp>
      <p:pic>
        <p:nvPicPr>
          <p:cNvPr id="9" name="Picture 8">
            <a:extLst>
              <a:ext uri="{FF2B5EF4-FFF2-40B4-BE49-F238E27FC236}">
                <a16:creationId xmlns:a16="http://schemas.microsoft.com/office/drawing/2014/main" id="{CBFE361E-8F1A-4565-ABDA-4D1B4035B4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3672" y="5920658"/>
            <a:ext cx="5673629" cy="945605"/>
          </a:xfrm>
          <a:prstGeom prst="rect">
            <a:avLst/>
          </a:prstGeom>
        </p:spPr>
      </p:pic>
      <p:sp>
        <p:nvSpPr>
          <p:cNvPr id="10" name="Google Shape;102;p2">
            <a:extLst>
              <a:ext uri="{FF2B5EF4-FFF2-40B4-BE49-F238E27FC236}">
                <a16:creationId xmlns:a16="http://schemas.microsoft.com/office/drawing/2014/main" id="{79D4B8F8-F15E-4926-B1B0-DAB0DB70B22C}"/>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writing the report</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0119705A-3952-B67C-3D76-4486821872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45743" cy="58496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17477"/>
            <a:ext cx="12192000" cy="5822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Video: </a:t>
            </a:r>
            <a:r>
              <a:rPr lang="en-US" sz="3600" dirty="0">
                <a:hlinkClick r:id="rId3"/>
              </a:rPr>
              <a:t>Safety Committees </a:t>
            </a:r>
            <a:endParaRPr lang="en-US" sz="3600" dirty="0"/>
          </a:p>
          <a:p>
            <a:pPr algn="ctr"/>
            <a:endParaRPr lang="en-US" sz="3600" dirty="0"/>
          </a:p>
        </p:txBody>
      </p:sp>
      <p:sp>
        <p:nvSpPr>
          <p:cNvPr id="8" name="Google Shape;102;p2">
            <a:extLst>
              <a:ext uri="{FF2B5EF4-FFF2-40B4-BE49-F238E27FC236}">
                <a16:creationId xmlns:a16="http://schemas.microsoft.com/office/drawing/2014/main" id="{23EFD471-C13C-4159-88A8-8CE0E9C85483}"/>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identifying hazards</a:t>
            </a:r>
            <a:endParaRPr sz="14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F441F2C3-C0FC-47AD-81FF-03E57FF22C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19217" y="5897952"/>
            <a:ext cx="5655426" cy="942571"/>
          </a:xfrm>
          <a:prstGeom prst="rect">
            <a:avLst/>
          </a:prstGeom>
        </p:spPr>
      </p:pic>
    </p:spTree>
    <p:extLst>
      <p:ext uri="{BB962C8B-B14F-4D97-AF65-F5344CB8AC3E}">
        <p14:creationId xmlns:p14="http://schemas.microsoft.com/office/powerpoint/2010/main" val="198051563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6262</TotalTime>
  <Words>7138</Words>
  <Application>Microsoft Office PowerPoint</Application>
  <PresentationFormat>Widescreen</PresentationFormat>
  <Paragraphs>791</Paragraphs>
  <Slides>87</Slides>
  <Notes>87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87</vt:i4>
      </vt:variant>
    </vt:vector>
  </HeadingPairs>
  <TitlesOfParts>
    <vt:vector size="91" baseType="lpstr">
      <vt:lpstr>Arial</vt:lpstr>
      <vt:lpstr>Calibri</vt:lpstr>
      <vt:lpstr>Verdana</vt:lpstr>
      <vt:lpstr>Office Theme</vt:lpstr>
      <vt:lpstr>HAZARD IDENTIFICATION</vt:lpstr>
      <vt:lpstr>This is not to substitute for, or an addition to, the Oregon Safe Employment Act or any rules issued by Oregon OSHA. This training course is provided as a public service, intended to assist employers to comply with Oregon occupational safety and health rules. Manufacturers, products, or services displayed in this material are for informational purposes only and do not constitute an endorsement by Oregon OSHA.  This class helps meet the safety committees training requirements.</vt:lpstr>
      <vt:lpstr>Video: An Introduction to Hazard Identification</vt:lpstr>
      <vt:lpstr>Course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224</cp:revision>
  <dcterms:created xsi:type="dcterms:W3CDTF">2018-12-06T15:15:36Z</dcterms:created>
  <dcterms:modified xsi:type="dcterms:W3CDTF">2025-05-02T21:02:48Z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2024-09-25T00:21:05Z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34690967-61cf-48f5-a200-45ed1b56fc8f</vt:lpwstr>
  </property>
  <property fmtid="{D5CDD505-2E9C-101B-9397-08002B2CF9AE}" pid="8" name="MSIP_Label_09b73270-2993-4076-be47-9c78f42a1e84_ContentBits">
    <vt:lpwstr>0</vt:lpwstr>
  </property>
</Properties>
</file>