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2" r:id="rId16"/>
    <p:sldId id="259" r:id="rId17"/>
    <p:sldId id="331" r:id="rId18"/>
    <p:sldId id="333" r:id="rId19"/>
    <p:sldId id="334" r:id="rId20"/>
    <p:sldId id="337" r:id="rId21"/>
    <p:sldId id="338" r:id="rId22"/>
    <p:sldId id="339" r:id="rId23"/>
    <p:sldId id="335" r:id="rId24"/>
    <p:sldId id="336" r:id="rId25"/>
    <p:sldId id="340" r:id="rId26"/>
    <p:sldId id="341" r:id="rId27"/>
    <p:sldId id="263" r:id="rId28"/>
    <p:sldId id="346" r:id="rId29"/>
    <p:sldId id="309" r:id="rId30"/>
    <p:sldId id="342" r:id="rId31"/>
    <p:sldId id="343" r:id="rId32"/>
    <p:sldId id="344" r:id="rId33"/>
    <p:sldId id="345" r:id="rId34"/>
    <p:sldId id="314" r:id="rId35"/>
    <p:sldId id="315" r:id="rId36"/>
    <p:sldId id="318" r:id="rId37"/>
    <p:sldId id="316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hcinHJO4xHeFPu+6163RVrGzjW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60D"/>
    <a:srgbClr val="AB9E3E"/>
    <a:srgbClr val="5F557D"/>
    <a:srgbClr val="332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2" autoAdjust="0"/>
    <p:restoredTop sz="82993" autoAdjust="0"/>
  </p:normalViewPr>
  <p:slideViewPr>
    <p:cSldViewPr snapToGrid="0">
      <p:cViewPr varScale="1">
        <p:scale>
          <a:sx n="105" d="100"/>
          <a:sy n="105" d="100"/>
        </p:scale>
        <p:origin x="1880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6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5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6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7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11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osha.oregon.gov/OSHARules/div2/div2J.pdf#page=101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102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9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osha.oregon.gov/OSHARules/div2/div2J.pdf#page=108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osha.oregon.gov/OSHARules/div4/div4J.pdf#page=34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157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772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061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580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https://osha.oregon.gov/OSHARules/div2/div2J.pdf#page=95</a:t>
            </a:r>
            <a:endParaRPr lang="en-US" sz="18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421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807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/CYb0GzvffX4</a:t>
            </a:r>
            <a:endParaRPr dirty="0"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7771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https://osha.oregon.gov/OSHARules/div2/div2J.pdf#page=96</a:t>
            </a:r>
            <a:r>
              <a:rPr lang="en-US" dirty="0">
                <a:effectLst/>
              </a:rPr>
              <a:t> 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688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https://osha.oregon.gov/OSHARules/div2/div2J.pdf#page=97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56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</a:t>
            </a:r>
            <a:r>
              <a:rPr lang="en-US" dirty="0" err="1"/>
              <a:t>OSHARules</a:t>
            </a:r>
            <a:r>
              <a:rPr lang="en-US" dirty="0"/>
              <a:t>/div2/div2J.pdf#page=95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</a:t>
            </a:r>
            <a:r>
              <a:rPr lang="en-US" dirty="0" err="1"/>
              <a:t>OSHARules</a:t>
            </a:r>
            <a:r>
              <a:rPr lang="en-US" dirty="0"/>
              <a:t>/div4/div4J.pdf#page=34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https://osha.oregon.gov/OSHARules/div2/div2J.pdf#page=110</a:t>
            </a:r>
            <a:endParaRPr lang="en-US" sz="18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800" u="sng" dirty="0">
              <a:solidFill>
                <a:srgbClr val="0000FF"/>
              </a:solidFill>
              <a:effectLst/>
              <a:latin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https://osha.oregon.gov/OSHARules/div2/div2J.pdf#page=101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324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413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https://osha.oregon.gov/OSHARules/div2/div2J.pdf#page=102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808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773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https://osha.oregon.gov/OSHARules/div2/div2J.pdf#page=99</a:t>
            </a:r>
            <a:endParaRPr lang="en-US" sz="18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800" u="sng" dirty="0">
              <a:solidFill>
                <a:srgbClr val="0000FF"/>
              </a:solidFill>
              <a:effectLst/>
              <a:latin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https://osha.oregon.gov/OSHARules/div2/div2J.pdf#page=108</a:t>
            </a:r>
            <a:endParaRPr lang="en-US"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089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901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111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9516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https://osha.oregon.gov/OSHARules/div2/div2J.pdf#page=95</a:t>
            </a:r>
            <a:endParaRPr lang="en-US" dirty="0">
              <a:effectLst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>
              <a:effectLst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https://osha.oregon.gov/OSHARules/div4/div4J.pdf#page=34</a:t>
            </a:r>
            <a:endParaRPr lang="en-US" sz="18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800" u="sng" dirty="0">
              <a:solidFill>
                <a:srgbClr val="0000FF"/>
              </a:solidFill>
              <a:effectLst/>
              <a:latin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osha.oregon.gov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OSHARules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/div2/div2J.pdf#page=102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4451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843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087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508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731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afa52f66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afa52f666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Answers</a:t>
            </a:r>
            <a:endParaRPr/>
          </a:p>
        </p:txBody>
      </p:sp>
      <p:sp>
        <p:nvSpPr>
          <p:cNvPr id="673" name="Google Shape;673;gafa52f666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aabb6530b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gaabb6530bf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84" name="Google Shape;684;gaabb6530bf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7" name="Google Shape;7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aabb6530b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aabb6530bf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8" name="Google Shape;698;gaabb6530bf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06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611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663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27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179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25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heat-exposure/personal-risk-factors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rlandohealth.com/content-hub/how-heat-can-trigger-asthma-symptoms?msclkid=f1a9d731cf3311ec868b70500fc2fb61" TargetMode="External"/><Relationship Id="rId5" Type="http://schemas.openxmlformats.org/officeDocument/2006/relationships/hyperlink" Target="https://www.cdc.gov/diabetes/library/features/manage-diabetes-heat.html?msclkid=275956a9cf2211eca7848bdf97c94d3c" TargetMode="External"/><Relationship Id="rId4" Type="http://schemas.openxmlformats.org/officeDocument/2006/relationships/hyperlink" Target="https://www.heart.org/en/health-topics/consumer-healthcare/what-is-cardiovascular-disease/protect-your-heart-in-the-heat?msclkid=4d28e87bcf2f11ecbc21e58d57967b4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975627/?msclkid=ebe732c8cf2b11ecb670c723838f74f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www.tn.gov/content/dam/tn/health/documents/heatrelatedillness_medications.pdf?msclkid=d5e3e7e7cf2611ec95b412219e2f0aff" TargetMode="External"/><Relationship Id="rId4" Type="http://schemas.openxmlformats.org/officeDocument/2006/relationships/hyperlink" Target="https://www.kidneyfund.org/sites/default/files/media/documents/beat-the-heat-fluid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iosh/topics/heatstress/heatapp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Yb0GzvffX4?feature=oembed" TargetMode="Externa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osha.oregon.gov/OSHARules/div4/div4J.pdf#page=3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11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hyperlink" Target="https://osha.oregon.gov/OSHARules/div2/div2J.pdf#page=10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K.pdf#page=8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ha.oregon.gov/OSHARules/div7/div7C.pdf#page=6" TargetMode="External"/><Relationship Id="rId5" Type="http://schemas.openxmlformats.org/officeDocument/2006/relationships/hyperlink" Target="https://osha.oregon.gov/OSHARules/div4/div4K.pdf" TargetMode="External"/><Relationship Id="rId4" Type="http://schemas.openxmlformats.org/officeDocument/2006/relationships/hyperlink" Target="https://osha.oregon.gov/OSHARules/div3/div3D.pdf#1926-5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10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K.pdf#page=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hyperlink" Target="https://osha.oregon.gov/OSHARules/div4/div4K.pdf#page=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9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https://osha.oregon.gov/OSHARules/div2/div2J.pdf#page=10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maps.asp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osha.oregon.gov/edu/courses/espanol/Pages/whistleblower-online-course.aspx" TargetMode="External"/><Relationship Id="rId4" Type="http://schemas.openxmlformats.org/officeDocument/2006/relationships/hyperlink" Target="https://www.oregon.gov/boli/workers/Pages/complaint.asp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sha.gov/heat-exposure/personal-risk-factors" TargetMode="External"/><Relationship Id="rId13" Type="http://schemas.openxmlformats.org/officeDocument/2006/relationships/hyperlink" Target="https://www.kidneyfund.org/sites/default/files/media/documents/beat-the-heat-fluids.pdf" TargetMode="External"/><Relationship Id="rId3" Type="http://schemas.openxmlformats.org/officeDocument/2006/relationships/hyperlink" Target="https://osha.oregon.gov/OSHARules/div2/div2J.pdf#page=95" TargetMode="External"/><Relationship Id="rId7" Type="http://schemas.openxmlformats.org/officeDocument/2006/relationships/hyperlink" Target="https://www.cdc.gov/niosh/topics/heatstress/heatrelillness.html" TargetMode="External"/><Relationship Id="rId12" Type="http://schemas.openxmlformats.org/officeDocument/2006/relationships/hyperlink" Target="https://www.ncbi.nlm.nih.gov/pmc/articles/PMC3975627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regon.gov/bcd/Documents/eo-energy-20-04.pdf#page=13" TargetMode="External"/><Relationship Id="rId11" Type="http://schemas.openxmlformats.org/officeDocument/2006/relationships/hyperlink" Target="https://www.orlandohealth.com/content-hub/how-heat-can-trigger-asthma-symptoms" TargetMode="External"/><Relationship Id="rId5" Type="http://schemas.openxmlformats.org/officeDocument/2006/relationships/hyperlink" Target="https://osha.oregon.gov/OSHARules/div2/div2J.pdf#page=102" TargetMode="External"/><Relationship Id="rId10" Type="http://schemas.openxmlformats.org/officeDocument/2006/relationships/hyperlink" Target="https://www.cdc.gov/diabetes/library/features/manage-diabetes-heat.html" TargetMode="External"/><Relationship Id="rId4" Type="http://schemas.openxmlformats.org/officeDocument/2006/relationships/hyperlink" Target="https://osha.oregon.gov/OSHARules/div4/div4J.pdf#page=34" TargetMode="External"/><Relationship Id="rId9" Type="http://schemas.openxmlformats.org/officeDocument/2006/relationships/hyperlink" Target="https://www.heart.org/en/health-topics/consumer-healthcare/what-is-cardiovascular-disease/protect-your-heart-in-the-heat" TargetMode="External"/><Relationship Id="rId14" Type="http://schemas.openxmlformats.org/officeDocument/2006/relationships/hyperlink" Target="https://www.tn.gov/content/dam/tn/health/documents/heatrelatedillness_medications.pdf?msclkid=d5e3e7e7cf2611ec95b412219e2f0af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osha.oregon.gov/OSHARules/div2/div2K.pdf#page=8" TargetMode="External"/><Relationship Id="rId13" Type="http://schemas.openxmlformats.org/officeDocument/2006/relationships/hyperlink" Target="https://osha.oregon.gov/OSHARules/div4/div4K.pdf#page=3" TargetMode="External"/><Relationship Id="rId18" Type="http://schemas.openxmlformats.org/officeDocument/2006/relationships/hyperlink" Target="https://osha.oregon.gov/edu/courses/espanol/Pages/whistleblower-online-course.aspx" TargetMode="External"/><Relationship Id="rId3" Type="http://schemas.openxmlformats.org/officeDocument/2006/relationships/hyperlink" Target="https://www.cdc.gov/niosh/topics/heatstress/heatapp.html" TargetMode="External"/><Relationship Id="rId7" Type="http://schemas.openxmlformats.org/officeDocument/2006/relationships/hyperlink" Target="https://osha.oregon.gov/OSHARules/div2/div2J.pdf#page=101" TargetMode="External"/><Relationship Id="rId12" Type="http://schemas.openxmlformats.org/officeDocument/2006/relationships/hyperlink" Target="https://osha.oregon.gov/OSHARules/div2/div2J.pdf#page=102" TargetMode="External"/><Relationship Id="rId17" Type="http://schemas.openxmlformats.org/officeDocument/2006/relationships/hyperlink" Target="https://www.oregon.gov/boli/workers/Pages/complaint.aspx" TargetMode="External"/><Relationship Id="rId2" Type="http://schemas.openxmlformats.org/officeDocument/2006/relationships/notesSlide" Target="../notesSlides/notesSlide28.xml"/><Relationship Id="rId16" Type="http://schemas.openxmlformats.org/officeDocument/2006/relationships/hyperlink" Target="https://osha.oregon.gov/Pages/maps.asp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ha.oregon.gov/OSHARules/div2/div2J.pdf#page=110" TargetMode="External"/><Relationship Id="rId11" Type="http://schemas.openxmlformats.org/officeDocument/2006/relationships/hyperlink" Target="https://osha.oregon.gov/OSHARules/div7/div7C.pdf#page=6" TargetMode="External"/><Relationship Id="rId5" Type="http://schemas.openxmlformats.org/officeDocument/2006/relationships/hyperlink" Target="https://osha.oregon.gov/OSHARules/div2/div2J.pdf#page=97" TargetMode="External"/><Relationship Id="rId15" Type="http://schemas.openxmlformats.org/officeDocument/2006/relationships/hyperlink" Target="https://osha.oregon.gov/OSHARules/div2/div2J.pdf#page=108" TargetMode="External"/><Relationship Id="rId10" Type="http://schemas.openxmlformats.org/officeDocument/2006/relationships/hyperlink" Target="https://osha.oregon.gov/OSHARules/div4/div4K.pdf" TargetMode="External"/><Relationship Id="rId4" Type="http://schemas.openxmlformats.org/officeDocument/2006/relationships/hyperlink" Target="https://osha.oregon.gov/OSHARules/div2/div2J.pdf#page=96" TargetMode="External"/><Relationship Id="rId9" Type="http://schemas.openxmlformats.org/officeDocument/2006/relationships/hyperlink" Target="https://osha.oregon.gov/OSHARules/div3/div3D.pdf#1926-50#page=7" TargetMode="External"/><Relationship Id="rId14" Type="http://schemas.openxmlformats.org/officeDocument/2006/relationships/hyperlink" Target="https://osha.oregon.gov/OSHARules/div2/div2J.pdf#page=99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J.pdf#page=9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osha.oregon.gov/OSHARules/div2/div2J.pdf#page=102" TargetMode="External"/><Relationship Id="rId4" Type="http://schemas.openxmlformats.org/officeDocument/2006/relationships/hyperlink" Target="https://osha.oregon.gov/OSHARules/div4/div4J.pdf#page=3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osha.oregon.gov/Pages/topics/heat-stress.aspx" TargetMode="External"/><Relationship Id="rId3" Type="http://schemas.openxmlformats.org/officeDocument/2006/relationships/hyperlink" Target="https://osha.oregon.gov/Pages/az-index.aspx" TargetMode="External"/><Relationship Id="rId7" Type="http://schemas.openxmlformats.org/officeDocument/2006/relationships/hyperlink" Target="http://osha.oregon.gov/consult/Pages/index.asp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ha.oregon.gov/workers/Pages/index.aspx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osha.oregon.gov/consult/Pages/index.aspx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d.web@dcbs.oregon.go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.gov/bcd/Documents/eo-energy-20-04.pdf#page=1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iosh/topics/heatstress/heatrelillnes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0" y="3017672"/>
            <a:ext cx="1219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000"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 </a:t>
            </a:r>
            <a:r>
              <a:rPr lang="en-US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V2.1YT</a:t>
            </a:r>
            <a:endParaRPr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  <p:sp>
        <p:nvSpPr>
          <p:cNvPr id="8" name="Google Shape;92;p1">
            <a:extLst>
              <a:ext uri="{FF2B5EF4-FFF2-40B4-BE49-F238E27FC236}">
                <a16:creationId xmlns:a16="http://schemas.microsoft.com/office/drawing/2014/main" id="{0DDB95E3-4C5A-46BC-9A1B-EA19B1C94235}"/>
              </a:ext>
            </a:extLst>
          </p:cNvPr>
          <p:cNvSpPr/>
          <p:nvPr/>
        </p:nvSpPr>
        <p:spPr>
          <a:xfrm>
            <a:off x="917438" y="5689602"/>
            <a:ext cx="10357123" cy="11683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CB460D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800"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Tenga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contiene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videos,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enlaces de video se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incluyen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PPT.</a:t>
            </a:r>
          </a:p>
          <a:p>
            <a:pPr lvl="0" algn="ctr">
              <a:buSzPts val="1800"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Deberá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conexión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Internet para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reproducir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 o</a:t>
            </a:r>
          </a:p>
          <a:p>
            <a:pPr lvl="0" algn="ctr">
              <a:buSzPts val="1800"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descargar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 e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incrustarlos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copia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PPT.</a:t>
            </a:r>
            <a:endParaRPr sz="16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Calambres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600" dirty="0"/>
          </a:p>
          <a:p>
            <a:r>
              <a:rPr lang="en-US" sz="1600" dirty="0"/>
              <a:t>Los </a:t>
            </a:r>
            <a:r>
              <a:rPr lang="en-US" sz="1600" dirty="0" err="1"/>
              <a:t>calambres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 </a:t>
            </a:r>
            <a:r>
              <a:rPr lang="en-US" sz="1600" dirty="0" err="1"/>
              <a:t>suelen</a:t>
            </a:r>
            <a:r>
              <a:rPr lang="en-US" sz="1600" dirty="0"/>
              <a:t> </a:t>
            </a:r>
            <a:r>
              <a:rPr lang="en-US" sz="1600" dirty="0" err="1"/>
              <a:t>afectar</a:t>
            </a:r>
            <a:r>
              <a:rPr lang="en-US" sz="1600" dirty="0"/>
              <a:t> 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trabajadores</a:t>
            </a:r>
            <a:r>
              <a:rPr lang="en-US" sz="1600" dirty="0"/>
              <a:t> que </a:t>
            </a:r>
            <a:r>
              <a:rPr lang="en-US" sz="1600" dirty="0" err="1"/>
              <a:t>sudan</a:t>
            </a:r>
            <a:r>
              <a:rPr lang="en-US" sz="1600" dirty="0"/>
              <a:t> </a:t>
            </a:r>
            <a:r>
              <a:rPr lang="en-US" sz="1600" dirty="0" err="1"/>
              <a:t>abundantemente</a:t>
            </a:r>
            <a:r>
              <a:rPr lang="en-US" sz="1600" dirty="0"/>
              <a:t> </a:t>
            </a:r>
            <a:r>
              <a:rPr lang="en-US" sz="1600" dirty="0" err="1"/>
              <a:t>durante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actividad</a:t>
            </a:r>
            <a:r>
              <a:rPr lang="en-US" sz="1600" dirty="0"/>
              <a:t> </a:t>
            </a:r>
            <a:r>
              <a:rPr lang="en-US" sz="1600" dirty="0" err="1"/>
              <a:t>extenuante</a:t>
            </a:r>
            <a:r>
              <a:rPr lang="en-US" sz="1600" dirty="0"/>
              <a:t>, </a:t>
            </a:r>
            <a:r>
              <a:rPr lang="en-US" sz="1600" dirty="0" err="1"/>
              <a:t>porque</a:t>
            </a:r>
            <a:r>
              <a:rPr lang="en-US" sz="1600" dirty="0"/>
              <a:t> la </a:t>
            </a:r>
            <a:r>
              <a:rPr lang="en-US" sz="1600" dirty="0" err="1"/>
              <a:t>sudoración</a:t>
            </a:r>
            <a:r>
              <a:rPr lang="en-US" sz="1600" dirty="0"/>
              <a:t> </a:t>
            </a:r>
            <a:r>
              <a:rPr lang="en-US" sz="1600" dirty="0" err="1"/>
              <a:t>agota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niveles</a:t>
            </a:r>
            <a:r>
              <a:rPr lang="en-US" sz="1600" dirty="0"/>
              <a:t> de </a:t>
            </a:r>
            <a:r>
              <a:rPr lang="en-US" sz="1600" dirty="0" err="1"/>
              <a:t>sal</a:t>
            </a:r>
            <a:r>
              <a:rPr lang="en-US" sz="1600" dirty="0"/>
              <a:t> y </a:t>
            </a:r>
            <a:r>
              <a:rPr lang="en-US" sz="1600" dirty="0" err="1"/>
              <a:t>humedad</a:t>
            </a:r>
            <a:r>
              <a:rPr lang="en-US" sz="1600" dirty="0"/>
              <a:t> del </a:t>
            </a:r>
            <a:r>
              <a:rPr lang="en-US" sz="1600" dirty="0" err="1"/>
              <a:t>cuerpo</a:t>
            </a:r>
            <a:r>
              <a:rPr lang="en-US" sz="1600" dirty="0"/>
              <a:t>. Los </a:t>
            </a:r>
            <a:r>
              <a:rPr lang="en-US" sz="1600" dirty="0" err="1"/>
              <a:t>bajos</a:t>
            </a:r>
            <a:r>
              <a:rPr lang="en-US" sz="1600" dirty="0"/>
              <a:t> </a:t>
            </a:r>
            <a:r>
              <a:rPr lang="en-US" sz="1600" dirty="0" err="1"/>
              <a:t>niveles</a:t>
            </a:r>
            <a:r>
              <a:rPr lang="en-US" sz="1600" dirty="0"/>
              <a:t> de </a:t>
            </a:r>
            <a:r>
              <a:rPr lang="en-US" sz="1600" dirty="0" err="1"/>
              <a:t>sal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músculos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causar</a:t>
            </a:r>
            <a:r>
              <a:rPr lang="en-US" sz="1600" dirty="0"/>
              <a:t> </a:t>
            </a:r>
            <a:r>
              <a:rPr lang="en-US" sz="1600" dirty="0" err="1"/>
              <a:t>calambres</a:t>
            </a:r>
            <a:r>
              <a:rPr lang="en-US" sz="1600" dirty="0"/>
              <a:t> </a:t>
            </a:r>
            <a:r>
              <a:rPr lang="en-US" sz="1600" dirty="0" err="1"/>
              <a:t>dolorosos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 err="1"/>
              <a:t>Síntomas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Dolores o </a:t>
            </a:r>
            <a:r>
              <a:rPr lang="en-US" sz="1600" dirty="0" err="1"/>
              <a:t>calambres</a:t>
            </a:r>
            <a:r>
              <a:rPr lang="en-US" sz="1600" dirty="0"/>
              <a:t> </a:t>
            </a:r>
            <a:r>
              <a:rPr lang="en-US" sz="1600" dirty="0" err="1"/>
              <a:t>musculares</a:t>
            </a:r>
            <a:r>
              <a:rPr lang="en-US" sz="1600" dirty="0"/>
              <a:t>, o </a:t>
            </a:r>
            <a:r>
              <a:rPr lang="en-US" sz="1600" dirty="0" err="1"/>
              <a:t>espasmos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abdomen,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brazos</a:t>
            </a:r>
            <a:r>
              <a:rPr lang="en-US" sz="1600" dirty="0"/>
              <a:t> o las </a:t>
            </a:r>
            <a:r>
              <a:rPr lang="en-US" sz="1600" dirty="0" err="1"/>
              <a:t>piernas</a:t>
            </a:r>
            <a:r>
              <a:rPr lang="en-US" sz="1600" dirty="0"/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Los </a:t>
            </a:r>
            <a:r>
              <a:rPr lang="en-US" sz="1600" dirty="0" err="1"/>
              <a:t>calambres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ser un </a:t>
            </a:r>
            <a:r>
              <a:rPr lang="en-US" sz="1600" dirty="0" err="1"/>
              <a:t>síntoma</a:t>
            </a:r>
            <a:r>
              <a:rPr lang="en-US" sz="1600" dirty="0"/>
              <a:t> de </a:t>
            </a:r>
            <a:r>
              <a:rPr lang="en-US" sz="1600" dirty="0" err="1"/>
              <a:t>agotamiento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 err="1"/>
              <a:t>Primeros</a:t>
            </a:r>
            <a:r>
              <a:rPr lang="en-US" sz="1600" dirty="0"/>
              <a:t> </a:t>
            </a:r>
            <a:r>
              <a:rPr lang="en-US" sz="1600" dirty="0" err="1"/>
              <a:t>auxilios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Beber</a:t>
            </a:r>
            <a:r>
              <a:rPr lang="en-US" sz="1600" dirty="0"/>
              <a:t> </a:t>
            </a:r>
            <a:r>
              <a:rPr lang="en-US" sz="1600" dirty="0" err="1"/>
              <a:t>agua</a:t>
            </a:r>
            <a:r>
              <a:rPr lang="en-US" sz="1600" dirty="0"/>
              <a:t> y comer un </a:t>
            </a:r>
            <a:r>
              <a:rPr lang="en-US" sz="1600" dirty="0" err="1"/>
              <a:t>bocadillo</a:t>
            </a:r>
            <a:r>
              <a:rPr lang="en-US" sz="1600" dirty="0"/>
              <a:t> </a:t>
            </a:r>
            <a:r>
              <a:rPr lang="en-US" sz="1600" dirty="0" err="1"/>
              <a:t>cada</a:t>
            </a:r>
            <a:r>
              <a:rPr lang="en-US" sz="1600" dirty="0"/>
              <a:t> 15 o 20 </a:t>
            </a:r>
            <a:r>
              <a:rPr lang="en-US" sz="1600" dirty="0" err="1"/>
              <a:t>minutos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Evitar</a:t>
            </a:r>
            <a:r>
              <a:rPr lang="en-US" sz="1600" dirty="0"/>
              <a:t> las pastillas de </a:t>
            </a:r>
            <a:r>
              <a:rPr lang="en-US" sz="1600" dirty="0" err="1"/>
              <a:t>sal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Buscar</a:t>
            </a:r>
            <a:r>
              <a:rPr lang="en-US" sz="1600" dirty="0"/>
              <a:t> </a:t>
            </a:r>
            <a:r>
              <a:rPr lang="en-US" sz="1600" dirty="0" err="1"/>
              <a:t>ayuda</a:t>
            </a:r>
            <a:r>
              <a:rPr lang="en-US" sz="1600" dirty="0"/>
              <a:t> </a:t>
            </a:r>
            <a:r>
              <a:rPr lang="en-US" sz="1600" dirty="0" err="1"/>
              <a:t>médica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trabajador</a:t>
            </a:r>
            <a:r>
              <a:rPr lang="en-US" sz="1600" dirty="0"/>
              <a:t> </a:t>
            </a:r>
            <a:r>
              <a:rPr lang="en-US" sz="1600" dirty="0" err="1"/>
              <a:t>tiene</a:t>
            </a:r>
            <a:r>
              <a:rPr lang="en-US" sz="1600" dirty="0"/>
              <a:t> </a:t>
            </a:r>
            <a:r>
              <a:rPr lang="en-US" sz="1600" dirty="0" err="1"/>
              <a:t>afecciones</a:t>
            </a:r>
            <a:r>
              <a:rPr lang="en-US" sz="1600" dirty="0"/>
              <a:t> </a:t>
            </a:r>
            <a:r>
              <a:rPr lang="en-US" sz="1600" dirty="0" err="1"/>
              <a:t>cardíacas</a:t>
            </a:r>
            <a:r>
              <a:rPr lang="en-US" sz="1600" dirty="0"/>
              <a:t> </a:t>
            </a:r>
            <a:r>
              <a:rPr lang="en-US" sz="1600" dirty="0" err="1"/>
              <a:t>preexistentes</a:t>
            </a:r>
            <a:r>
              <a:rPr lang="en-US" sz="1600" dirty="0"/>
              <a:t>,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sigue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dieta</a:t>
            </a:r>
            <a:r>
              <a:rPr lang="en-US" sz="1600" dirty="0"/>
              <a:t> </a:t>
            </a:r>
            <a:r>
              <a:rPr lang="en-US" sz="1600" dirty="0" err="1"/>
              <a:t>baja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sodio o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calambres</a:t>
            </a:r>
            <a:r>
              <a:rPr lang="en-US" sz="1600" dirty="0"/>
              <a:t> no se </a:t>
            </a:r>
            <a:r>
              <a:rPr lang="en-US" sz="1600" dirty="0" err="1"/>
              <a:t>alivian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1 hora.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" y="60319"/>
            <a:ext cx="5403240" cy="580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Respuesta a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signos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síntomas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/>
              <a:t>Dado que las </a:t>
            </a:r>
            <a:r>
              <a:rPr lang="en-US" sz="1800" dirty="0" err="1"/>
              <a:t>enfermedades</a:t>
            </a:r>
            <a:r>
              <a:rPr lang="en-US" sz="1800" dirty="0"/>
              <a:t> </a:t>
            </a:r>
            <a:r>
              <a:rPr lang="en-US" sz="1800" dirty="0" err="1"/>
              <a:t>causadas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calor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pasar </a:t>
            </a:r>
            <a:r>
              <a:rPr lang="en-US" sz="1800" dirty="0" err="1"/>
              <a:t>rápidamente</a:t>
            </a:r>
            <a:r>
              <a:rPr lang="en-US" sz="1800" dirty="0"/>
              <a:t> de ser </a:t>
            </a:r>
            <a:r>
              <a:rPr lang="en-US" sz="1800" dirty="0" err="1"/>
              <a:t>síntomas</a:t>
            </a:r>
            <a:r>
              <a:rPr lang="en-US" sz="1800" dirty="0"/>
              <a:t> </a:t>
            </a:r>
            <a:r>
              <a:rPr lang="en-US" sz="1800" dirty="0" err="1"/>
              <a:t>leves</a:t>
            </a:r>
            <a:r>
              <a:rPr lang="en-US" sz="1800" dirty="0"/>
              <a:t> a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afección</a:t>
            </a:r>
            <a:r>
              <a:rPr lang="en-US" sz="1800" dirty="0"/>
              <a:t> grave o </a:t>
            </a:r>
            <a:r>
              <a:rPr lang="en-US" sz="1800" dirty="0" err="1"/>
              <a:t>potencialmente</a:t>
            </a:r>
            <a:r>
              <a:rPr lang="en-US" sz="1800" dirty="0"/>
              <a:t> mortal, es fundamental responder </a:t>
            </a:r>
            <a:r>
              <a:rPr lang="en-US" sz="1800" dirty="0" err="1"/>
              <a:t>inmediatamente</a:t>
            </a:r>
            <a:r>
              <a:rPr lang="en-US" sz="1800" dirty="0"/>
              <a:t>. </a:t>
            </a:r>
            <a:r>
              <a:rPr lang="en-US" sz="1800" dirty="0" err="1"/>
              <a:t>Además</a:t>
            </a:r>
            <a:r>
              <a:rPr lang="en-US" sz="1800" dirty="0"/>
              <a:t> de las </a:t>
            </a:r>
            <a:r>
              <a:rPr lang="en-US" sz="1800" dirty="0" err="1"/>
              <a:t>respuestas</a:t>
            </a:r>
            <a:r>
              <a:rPr lang="en-US" sz="1800" dirty="0"/>
              <a:t> de </a:t>
            </a:r>
            <a:r>
              <a:rPr lang="en-US" sz="1800" dirty="0" err="1"/>
              <a:t>primeros</a:t>
            </a:r>
            <a:r>
              <a:rPr lang="en-US" sz="1800" dirty="0"/>
              <a:t> </a:t>
            </a:r>
            <a:r>
              <a:rPr lang="en-US" sz="1800" dirty="0" err="1"/>
              <a:t>auxilios</a:t>
            </a:r>
            <a:r>
              <a:rPr lang="en-US" sz="1800" dirty="0"/>
              <a:t> que </a:t>
            </a:r>
            <a:r>
              <a:rPr lang="en-US" sz="1800" dirty="0" err="1"/>
              <a:t>hemos</a:t>
            </a:r>
            <a:r>
              <a:rPr lang="en-US" sz="1800" dirty="0"/>
              <a:t> </a:t>
            </a:r>
            <a:r>
              <a:rPr lang="en-US" sz="1800" dirty="0" err="1"/>
              <a:t>discutido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diapositivas</a:t>
            </a:r>
            <a:r>
              <a:rPr lang="en-US" sz="1800" dirty="0"/>
              <a:t> </a:t>
            </a:r>
            <a:r>
              <a:rPr lang="en-US" sz="1800" dirty="0" err="1"/>
              <a:t>anteriores</a:t>
            </a:r>
            <a:r>
              <a:rPr lang="en-US" sz="1800" dirty="0"/>
              <a:t>, </a:t>
            </a:r>
            <a:r>
              <a:rPr lang="en-US" sz="1800" dirty="0" err="1"/>
              <a:t>asegúrese</a:t>
            </a:r>
            <a:r>
              <a:rPr lang="en-US" sz="1800" dirty="0"/>
              <a:t> de </a:t>
            </a:r>
            <a:r>
              <a:rPr lang="en-US" sz="1800" dirty="0" err="1"/>
              <a:t>informar</a:t>
            </a:r>
            <a:r>
              <a:rPr lang="en-US" sz="1800" dirty="0"/>
              <a:t> </a:t>
            </a:r>
            <a:r>
              <a:rPr lang="en-US" sz="1800" dirty="0" err="1"/>
              <a:t>rápidamente</a:t>
            </a:r>
            <a:r>
              <a:rPr lang="en-US" sz="1800" dirty="0"/>
              <a:t> a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empleador</a:t>
            </a:r>
            <a:r>
              <a:rPr lang="en-US" sz="1800" dirty="0"/>
              <a:t> o supervisor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signos</a:t>
            </a:r>
            <a:r>
              <a:rPr lang="en-US" sz="1800" dirty="0"/>
              <a:t> y </a:t>
            </a:r>
            <a:r>
              <a:rPr lang="en-US" sz="1800" dirty="0" err="1"/>
              <a:t>síntomas</a:t>
            </a:r>
            <a:r>
              <a:rPr lang="en-US" sz="1800" dirty="0"/>
              <a:t> de las </a:t>
            </a:r>
            <a:r>
              <a:rPr lang="en-US" sz="1800" dirty="0" err="1"/>
              <a:t>enfermedades</a:t>
            </a:r>
            <a:r>
              <a:rPr lang="en-US" sz="1800" dirty="0"/>
              <a:t> </a:t>
            </a:r>
            <a:r>
              <a:rPr lang="en-US" sz="1800" dirty="0" err="1"/>
              <a:t>relacionadas</a:t>
            </a:r>
            <a:r>
              <a:rPr lang="en-US" sz="1800" dirty="0"/>
              <a:t> con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calor</a:t>
            </a:r>
            <a:r>
              <a:rPr lang="en-US" sz="1800" dirty="0"/>
              <a:t>. </a:t>
            </a:r>
            <a:r>
              <a:rPr lang="en-US" sz="1800" dirty="0" err="1"/>
              <a:t>Esto</a:t>
            </a:r>
            <a:r>
              <a:rPr lang="en-US" sz="1800" dirty="0"/>
              <a:t> les </a:t>
            </a:r>
            <a:r>
              <a:rPr lang="en-US" sz="1800" dirty="0" err="1"/>
              <a:t>ayudará</a:t>
            </a:r>
            <a:r>
              <a:rPr lang="en-US" sz="1800" dirty="0"/>
              <a:t> a responder </a:t>
            </a:r>
            <a:r>
              <a:rPr lang="en-US" sz="1800" dirty="0" err="1"/>
              <a:t>rápidamente</a:t>
            </a:r>
            <a:r>
              <a:rPr lang="en-US" sz="1800" dirty="0"/>
              <a:t> a la </a:t>
            </a:r>
            <a:r>
              <a:rPr lang="en-US" sz="1800" dirty="0" err="1"/>
              <a:t>situación</a:t>
            </a:r>
            <a:r>
              <a:rPr lang="en-US" sz="1800" dirty="0"/>
              <a:t>, </a:t>
            </a:r>
            <a:r>
              <a:rPr lang="en-US" sz="1800" dirty="0" err="1"/>
              <a:t>así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a </a:t>
            </a:r>
            <a:r>
              <a:rPr lang="en-US" sz="1800" dirty="0" err="1"/>
              <a:t>ajustar</a:t>
            </a:r>
            <a:r>
              <a:rPr lang="en-US" sz="1800" dirty="0"/>
              <a:t> la mano de </a:t>
            </a:r>
            <a:r>
              <a:rPr lang="en-US" sz="1800" dirty="0" err="1"/>
              <a:t>obra</a:t>
            </a:r>
            <a:r>
              <a:rPr lang="en-US" sz="1800" dirty="0"/>
              <a:t> o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entorno</a:t>
            </a:r>
            <a:r>
              <a:rPr lang="en-US" sz="1800" dirty="0"/>
              <a:t> </a:t>
            </a:r>
            <a:r>
              <a:rPr lang="en-US" sz="1800" dirty="0" err="1"/>
              <a:t>laboral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es </a:t>
            </a:r>
            <a:r>
              <a:rPr lang="en-US" sz="1800" dirty="0" err="1"/>
              <a:t>necesario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Si </a:t>
            </a:r>
            <a:r>
              <a:rPr lang="en-US" sz="1800" dirty="0" err="1"/>
              <a:t>usted</a:t>
            </a:r>
            <a:r>
              <a:rPr lang="en-US" sz="1800" dirty="0"/>
              <a:t> </a:t>
            </a:r>
            <a:r>
              <a:rPr lang="en-US" sz="1800" dirty="0" err="1"/>
              <a:t>trabaja</a:t>
            </a:r>
            <a:r>
              <a:rPr lang="en-US" sz="1800" dirty="0"/>
              <a:t> solo, </a:t>
            </a:r>
            <a:r>
              <a:rPr lang="en-US" sz="1800" dirty="0" err="1"/>
              <a:t>preste</a:t>
            </a:r>
            <a:r>
              <a:rPr lang="en-US" sz="1800" dirty="0"/>
              <a:t> </a:t>
            </a:r>
            <a:r>
              <a:rPr lang="en-US" sz="1800" dirty="0" err="1"/>
              <a:t>atención</a:t>
            </a:r>
            <a:r>
              <a:rPr lang="en-US" sz="1800" dirty="0"/>
              <a:t> a </a:t>
            </a:r>
            <a:r>
              <a:rPr lang="en-US" sz="1800" dirty="0" err="1"/>
              <a:t>cualquier</a:t>
            </a:r>
            <a:r>
              <a:rPr lang="en-US" sz="1800" dirty="0"/>
              <a:t> </a:t>
            </a:r>
            <a:r>
              <a:rPr lang="en-US" sz="1800" dirty="0" err="1"/>
              <a:t>signo</a:t>
            </a:r>
            <a:r>
              <a:rPr lang="en-US" sz="1800" dirty="0"/>
              <a:t> o </a:t>
            </a:r>
            <a:r>
              <a:rPr lang="en-US" sz="1800" dirty="0" err="1"/>
              <a:t>síntoma</a:t>
            </a:r>
            <a:r>
              <a:rPr lang="en-US" sz="1800" dirty="0"/>
              <a:t> que </a:t>
            </a:r>
            <a:r>
              <a:rPr lang="en-US" sz="1800" dirty="0" err="1"/>
              <a:t>pueda</a:t>
            </a:r>
            <a:r>
              <a:rPr lang="en-US" sz="1800" dirty="0"/>
              <a:t> </a:t>
            </a:r>
            <a:r>
              <a:rPr lang="en-US" sz="1800" dirty="0" err="1"/>
              <a:t>estar</a:t>
            </a:r>
            <a:r>
              <a:rPr lang="en-US" sz="1800" dirty="0"/>
              <a:t> </a:t>
            </a:r>
            <a:r>
              <a:rPr lang="en-US" sz="1800" dirty="0" err="1"/>
              <a:t>relacionado</a:t>
            </a:r>
            <a:r>
              <a:rPr lang="en-US" sz="1800" dirty="0"/>
              <a:t> con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calor</a:t>
            </a:r>
            <a:r>
              <a:rPr lang="en-US" sz="1800" dirty="0"/>
              <a:t> y </a:t>
            </a:r>
            <a:r>
              <a:rPr lang="en-US" sz="1800" dirty="0" err="1"/>
              <a:t>asegúrese</a:t>
            </a:r>
            <a:r>
              <a:rPr lang="en-US" sz="1800" dirty="0"/>
              <a:t> de que </a:t>
            </a:r>
            <a:r>
              <a:rPr lang="en-US" sz="1800" dirty="0" err="1"/>
              <a:t>haya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forma de </a:t>
            </a:r>
            <a:r>
              <a:rPr lang="en-US" sz="1800" dirty="0" err="1"/>
              <a:t>contactarse</a:t>
            </a:r>
            <a:r>
              <a:rPr lang="en-US" sz="1800" dirty="0"/>
              <a:t> con la </a:t>
            </a:r>
            <a:r>
              <a:rPr lang="en-US" sz="1800" dirty="0" err="1"/>
              <a:t>ayuda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fuera</a:t>
            </a:r>
            <a:r>
              <a:rPr lang="en-US" sz="1800" dirty="0"/>
              <a:t> </a:t>
            </a:r>
            <a:r>
              <a:rPr lang="en-US" sz="1800" dirty="0" err="1"/>
              <a:t>necesario</a:t>
            </a:r>
            <a:r>
              <a:rPr lang="en-US" sz="1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" y="60319"/>
            <a:ext cx="5403240" cy="58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3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334648" cy="561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Factores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no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ocupacionales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personales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700" dirty="0"/>
          </a:p>
          <a:p>
            <a:r>
              <a:rPr lang="en-US" sz="1500" dirty="0"/>
              <a:t>Hay </a:t>
            </a:r>
            <a:r>
              <a:rPr lang="en-US" sz="1500" dirty="0" err="1"/>
              <a:t>muchos</a:t>
            </a:r>
            <a:r>
              <a:rPr lang="en-US" sz="1500" dirty="0"/>
              <a:t> </a:t>
            </a:r>
            <a:r>
              <a:rPr lang="en-US" sz="1500" dirty="0" err="1">
                <a:hlinkClick r:id="rId3"/>
              </a:rPr>
              <a:t>factores</a:t>
            </a:r>
            <a:r>
              <a:rPr lang="en-US" sz="1500" dirty="0">
                <a:hlinkClick r:id="rId3"/>
              </a:rPr>
              <a:t> de </a:t>
            </a:r>
            <a:r>
              <a:rPr lang="en-US" sz="1500" dirty="0" err="1">
                <a:hlinkClick r:id="rId3"/>
              </a:rPr>
              <a:t>riesgo</a:t>
            </a:r>
            <a:r>
              <a:rPr lang="en-US" sz="1500" baseline="30000" dirty="0"/>
              <a:t>(6) </a:t>
            </a:r>
            <a:r>
              <a:rPr lang="en-US" sz="1500" dirty="0"/>
              <a:t>no </a:t>
            </a:r>
            <a:r>
              <a:rPr lang="en-US" sz="1500" dirty="0" err="1"/>
              <a:t>ocupacionales</a:t>
            </a:r>
            <a:r>
              <a:rPr lang="en-US" sz="1500" dirty="0"/>
              <a:t> y </a:t>
            </a:r>
            <a:r>
              <a:rPr lang="en-US" sz="1500" dirty="0" err="1"/>
              <a:t>personales</a:t>
            </a:r>
            <a:r>
              <a:rPr lang="en-US" sz="1500" dirty="0"/>
              <a:t> que </a:t>
            </a:r>
            <a:r>
              <a:rPr lang="en-US" sz="1500" dirty="0" err="1"/>
              <a:t>pueden</a:t>
            </a:r>
            <a:r>
              <a:rPr lang="en-US" sz="1500" dirty="0"/>
              <a:t> </a:t>
            </a:r>
            <a:r>
              <a:rPr lang="en-US" sz="1500" dirty="0" err="1"/>
              <a:t>aumentar</a:t>
            </a:r>
            <a:r>
              <a:rPr lang="en-US" sz="1500" dirty="0"/>
              <a:t> la </a:t>
            </a:r>
            <a:r>
              <a:rPr lang="en-US" sz="1500" dirty="0" err="1"/>
              <a:t>sensibilidad</a:t>
            </a:r>
            <a:r>
              <a:rPr lang="en-US" sz="1500" dirty="0"/>
              <a:t> del </a:t>
            </a:r>
            <a:r>
              <a:rPr lang="en-US" sz="1500" dirty="0" err="1"/>
              <a:t>cuerpo</a:t>
            </a:r>
            <a:r>
              <a:rPr lang="en-US" sz="1500" dirty="0"/>
              <a:t> al </a:t>
            </a:r>
            <a:r>
              <a:rPr lang="en-US" sz="1500" dirty="0" err="1"/>
              <a:t>calor</a:t>
            </a:r>
            <a:r>
              <a:rPr lang="en-US" sz="1500" dirty="0"/>
              <a:t>. </a:t>
            </a:r>
            <a:r>
              <a:rPr lang="en-US" sz="1500" dirty="0" err="1"/>
              <a:t>En</a:t>
            </a:r>
            <a:r>
              <a:rPr lang="en-US" sz="1500" dirty="0"/>
              <a:t> las dos </a:t>
            </a:r>
            <a:r>
              <a:rPr lang="en-US" sz="1500" dirty="0" err="1"/>
              <a:t>siguientes</a:t>
            </a:r>
            <a:r>
              <a:rPr lang="en-US" sz="1500" dirty="0"/>
              <a:t> </a:t>
            </a:r>
            <a:r>
              <a:rPr lang="en-US" sz="1500" dirty="0" err="1"/>
              <a:t>diapositivas</a:t>
            </a:r>
            <a:r>
              <a:rPr lang="en-US" sz="1500" dirty="0"/>
              <a:t>, </a:t>
            </a:r>
            <a:r>
              <a:rPr lang="en-US" sz="1500" dirty="0" err="1"/>
              <a:t>describiremos</a:t>
            </a:r>
            <a:r>
              <a:rPr lang="en-US" sz="1500" dirty="0"/>
              <a:t> </a:t>
            </a:r>
            <a:r>
              <a:rPr lang="en-US" sz="1500" dirty="0" err="1"/>
              <a:t>algunos</a:t>
            </a:r>
            <a:r>
              <a:rPr lang="en-US" sz="1500" dirty="0"/>
              <a:t> </a:t>
            </a:r>
            <a:r>
              <a:rPr lang="en-US" sz="1500" dirty="0" err="1"/>
              <a:t>factores</a:t>
            </a:r>
            <a:r>
              <a:rPr lang="en-US" sz="1500" dirty="0"/>
              <a:t> de </a:t>
            </a:r>
            <a:r>
              <a:rPr lang="en-US" sz="1500" dirty="0" err="1"/>
              <a:t>riesgo</a:t>
            </a:r>
            <a:r>
              <a:rPr lang="en-US" sz="1500" dirty="0"/>
              <a:t>, </a:t>
            </a:r>
            <a:r>
              <a:rPr lang="en-US" sz="1500" dirty="0" err="1"/>
              <a:t>pero</a:t>
            </a:r>
            <a:r>
              <a:rPr lang="en-US" sz="1500" dirty="0"/>
              <a:t> no </a:t>
            </a:r>
            <a:r>
              <a:rPr lang="en-US" sz="1500" dirty="0" err="1"/>
              <a:t>todos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hlinkClick r:id="rId4"/>
              </a:rPr>
              <a:t>Enfermedades</a:t>
            </a:r>
            <a:r>
              <a:rPr lang="en-US" sz="1500" dirty="0">
                <a:hlinkClick r:id="rId4"/>
              </a:rPr>
              <a:t> </a:t>
            </a:r>
            <a:r>
              <a:rPr lang="en-US" sz="1500" dirty="0" err="1">
                <a:hlinkClick r:id="rId4"/>
              </a:rPr>
              <a:t>cardíacas</a:t>
            </a:r>
            <a:r>
              <a:rPr lang="en-US" sz="1500" dirty="0"/>
              <a:t>:</a:t>
            </a:r>
            <a:r>
              <a:rPr lang="en-US" sz="1500" baseline="30000" dirty="0">
                <a:sym typeface="Wingdings" pitchFamily="2" charset="2"/>
              </a:rPr>
              <a:t>(7)</a:t>
            </a:r>
            <a:r>
              <a:rPr lang="en-US" sz="1500" baseline="300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exceso</a:t>
            </a:r>
            <a:r>
              <a:rPr lang="en-US" sz="1500" dirty="0"/>
              <a:t> de </a:t>
            </a:r>
            <a:r>
              <a:rPr lang="en-US" sz="1500" dirty="0" err="1"/>
              <a:t>calor</a:t>
            </a:r>
            <a:r>
              <a:rPr lang="en-US" sz="1500" dirty="0"/>
              <a:t> </a:t>
            </a:r>
            <a:r>
              <a:rPr lang="en-US" sz="1500" dirty="0" err="1"/>
              <a:t>provoca</a:t>
            </a:r>
            <a:r>
              <a:rPr lang="en-US" sz="1500" dirty="0"/>
              <a:t> </a:t>
            </a:r>
            <a:r>
              <a:rPr lang="en-US" sz="1500" dirty="0" err="1"/>
              <a:t>una</a:t>
            </a:r>
            <a:r>
              <a:rPr lang="en-US" sz="1500" dirty="0"/>
              <a:t> carga de </a:t>
            </a:r>
            <a:r>
              <a:rPr lang="en-US" sz="1500" dirty="0" err="1"/>
              <a:t>trabajo</a:t>
            </a:r>
            <a:r>
              <a:rPr lang="en-US" sz="1500" dirty="0"/>
              <a:t> </a:t>
            </a:r>
            <a:r>
              <a:rPr lang="en-US" sz="1500" dirty="0" err="1"/>
              <a:t>adicional</a:t>
            </a:r>
            <a:r>
              <a:rPr lang="en-US" sz="1500" dirty="0"/>
              <a:t> para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corazón</a:t>
            </a:r>
            <a:r>
              <a:rPr lang="en-US" sz="1500" dirty="0"/>
              <a:t> y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vasos</a:t>
            </a:r>
            <a:r>
              <a:rPr lang="en-US" sz="1500" dirty="0"/>
              <a:t> </a:t>
            </a:r>
            <a:r>
              <a:rPr lang="en-US" sz="1500" dirty="0" err="1"/>
              <a:t>sanguíneos</a:t>
            </a:r>
            <a:r>
              <a:rPr lang="en-US" sz="1500" dirty="0"/>
              <a:t> que </a:t>
            </a:r>
            <a:r>
              <a:rPr lang="en-US" sz="1500" dirty="0" err="1"/>
              <a:t>ya</a:t>
            </a:r>
            <a:r>
              <a:rPr lang="en-US" sz="1500" dirty="0"/>
              <a:t> </a:t>
            </a:r>
            <a:r>
              <a:rPr lang="en-US" sz="1500" dirty="0" err="1"/>
              <a:t>están</a:t>
            </a:r>
            <a:r>
              <a:rPr lang="en-US" sz="1500" dirty="0"/>
              <a:t> </a:t>
            </a:r>
            <a:r>
              <a:rPr lang="en-US" sz="1500" dirty="0" err="1"/>
              <a:t>sometidos</a:t>
            </a:r>
            <a:r>
              <a:rPr lang="en-US" sz="1500" dirty="0"/>
              <a:t> a </a:t>
            </a:r>
            <a:r>
              <a:rPr lang="en-US" sz="1500" dirty="0" err="1"/>
              <a:t>una</a:t>
            </a:r>
            <a:r>
              <a:rPr lang="en-US" sz="1500" dirty="0"/>
              <a:t> gran </a:t>
            </a:r>
            <a:r>
              <a:rPr lang="en-US" sz="1500" dirty="0" err="1"/>
              <a:t>presión</a:t>
            </a:r>
            <a:r>
              <a:rPr lang="en-US" sz="1500" dirty="0"/>
              <a:t>, lo </a:t>
            </a:r>
            <a:r>
              <a:rPr lang="en-US" sz="1500" dirty="0" err="1"/>
              <a:t>cual</a:t>
            </a:r>
            <a:r>
              <a:rPr lang="en-US" sz="1500" dirty="0"/>
              <a:t> </a:t>
            </a:r>
            <a:r>
              <a:rPr lang="en-US" sz="1500" dirty="0" err="1"/>
              <a:t>bloquea</a:t>
            </a:r>
            <a:r>
              <a:rPr lang="en-US" sz="1500" dirty="0"/>
              <a:t> la </a:t>
            </a:r>
            <a:r>
              <a:rPr lang="en-US" sz="1500" dirty="0" err="1"/>
              <a:t>capacidad</a:t>
            </a:r>
            <a:r>
              <a:rPr lang="en-US" sz="1500" dirty="0"/>
              <a:t> del </a:t>
            </a:r>
            <a:r>
              <a:rPr lang="en-US" sz="1500" dirty="0" err="1"/>
              <a:t>cuerpo</a:t>
            </a:r>
            <a:r>
              <a:rPr lang="en-US" sz="1500" dirty="0"/>
              <a:t> para </a:t>
            </a:r>
            <a:r>
              <a:rPr lang="en-US" sz="1500" dirty="0" err="1"/>
              <a:t>enfriarse</a:t>
            </a:r>
            <a:r>
              <a:rPr lang="en-US" sz="15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hlinkClick r:id="rId5"/>
              </a:rPr>
              <a:t>Diabetes</a:t>
            </a:r>
            <a:r>
              <a:rPr lang="en-US" sz="1500" dirty="0">
                <a:sym typeface="Wingdings" pitchFamily="2" charset="2"/>
              </a:rPr>
              <a:t>:</a:t>
            </a:r>
            <a:r>
              <a:rPr lang="en-US" sz="1500" baseline="30000" dirty="0">
                <a:sym typeface="Wingdings" pitchFamily="2" charset="2"/>
              </a:rPr>
              <a:t>(8)</a:t>
            </a:r>
            <a:r>
              <a:rPr lang="en-US" sz="1500" baseline="30000" dirty="0"/>
              <a:t> </a:t>
            </a:r>
            <a:r>
              <a:rPr lang="en-US" sz="1500" dirty="0" err="1"/>
              <a:t>puede</a:t>
            </a:r>
            <a:r>
              <a:rPr lang="en-US" sz="1500" dirty="0"/>
              <a:t> </a:t>
            </a:r>
            <a:r>
              <a:rPr lang="en-US" sz="1500" dirty="0" err="1"/>
              <a:t>afectar</a:t>
            </a:r>
            <a:r>
              <a:rPr lang="en-US" sz="1500" dirty="0"/>
              <a:t> a las </a:t>
            </a:r>
            <a:r>
              <a:rPr lang="en-US" sz="1500" dirty="0" err="1"/>
              <a:t>glándulas</a:t>
            </a:r>
            <a:r>
              <a:rPr lang="en-US" sz="1500" dirty="0"/>
              <a:t> </a:t>
            </a:r>
            <a:r>
              <a:rPr lang="en-US" sz="1500" dirty="0" err="1"/>
              <a:t>sudoríparas</a:t>
            </a:r>
            <a:r>
              <a:rPr lang="en-US" sz="1500" dirty="0"/>
              <a:t>, </a:t>
            </a:r>
            <a:r>
              <a:rPr lang="en-US" sz="1500" dirty="0" err="1"/>
              <a:t>hacer</a:t>
            </a:r>
            <a:r>
              <a:rPr lang="en-US" sz="1500" dirty="0"/>
              <a:t> que la </a:t>
            </a:r>
            <a:r>
              <a:rPr lang="en-US" sz="1500" dirty="0" err="1"/>
              <a:t>deshidratación</a:t>
            </a:r>
            <a:r>
              <a:rPr lang="en-US" sz="1500" dirty="0"/>
              <a:t> </a:t>
            </a:r>
            <a:r>
              <a:rPr lang="en-US" sz="1500" dirty="0" err="1"/>
              <a:t>ocurra</a:t>
            </a:r>
            <a:r>
              <a:rPr lang="en-US" sz="1500" dirty="0"/>
              <a:t> antes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cuerpo</a:t>
            </a:r>
            <a:r>
              <a:rPr lang="en-US" sz="1500" dirty="0"/>
              <a:t> y </a:t>
            </a:r>
            <a:r>
              <a:rPr lang="en-US" sz="1500" dirty="0" err="1"/>
              <a:t>afectar</a:t>
            </a:r>
            <a:r>
              <a:rPr lang="en-US" sz="1500" dirty="0"/>
              <a:t> a la forma </a:t>
            </a:r>
            <a:r>
              <a:rPr lang="en-US" sz="1500" dirty="0" err="1"/>
              <a:t>en</a:t>
            </a:r>
            <a:r>
              <a:rPr lang="en-US" sz="1500" dirty="0"/>
              <a:t> que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cuerpo</a:t>
            </a:r>
            <a:r>
              <a:rPr lang="en-US" sz="1500" dirty="0"/>
              <a:t> </a:t>
            </a:r>
            <a:r>
              <a:rPr lang="en-US" sz="1500" dirty="0" err="1"/>
              <a:t>utiliza</a:t>
            </a:r>
            <a:r>
              <a:rPr lang="en-US" sz="1500" dirty="0"/>
              <a:t> la </a:t>
            </a:r>
            <a:r>
              <a:rPr lang="en-US" sz="1500" dirty="0" err="1"/>
              <a:t>insulina</a:t>
            </a:r>
            <a:r>
              <a:rPr lang="en-US" sz="15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hlinkClick r:id="rId6"/>
              </a:rPr>
              <a:t>Asma</a:t>
            </a:r>
            <a:r>
              <a:rPr lang="en-US" sz="1500" baseline="30000" dirty="0"/>
              <a:t>(9) </a:t>
            </a:r>
            <a:r>
              <a:rPr lang="en-US" sz="1500" dirty="0"/>
              <a:t>y </a:t>
            </a:r>
            <a:r>
              <a:rPr lang="en-US" sz="1500" dirty="0" err="1"/>
              <a:t>enfermedad</a:t>
            </a:r>
            <a:r>
              <a:rPr lang="en-US" sz="1500" dirty="0"/>
              <a:t> </a:t>
            </a:r>
            <a:r>
              <a:rPr lang="en-US" sz="1500" dirty="0" err="1"/>
              <a:t>pulmonar</a:t>
            </a:r>
            <a:r>
              <a:rPr lang="en-US" sz="1500" dirty="0"/>
              <a:t> </a:t>
            </a:r>
            <a:r>
              <a:rPr lang="en-US" sz="1500" dirty="0" err="1"/>
              <a:t>obstructiva</a:t>
            </a:r>
            <a:r>
              <a:rPr lang="en-US" sz="1500" dirty="0"/>
              <a:t> </a:t>
            </a:r>
            <a:r>
              <a:rPr lang="en-US" sz="1500" dirty="0" err="1"/>
              <a:t>crónica</a:t>
            </a:r>
            <a:r>
              <a:rPr lang="en-US" sz="1500" dirty="0"/>
              <a:t> (EPOC </a:t>
            </a:r>
            <a:r>
              <a:rPr lang="en-US" sz="1500" dirty="0" err="1"/>
              <a:t>por</a:t>
            </a:r>
            <a:r>
              <a:rPr lang="en-US" sz="1500" dirty="0"/>
              <a:t> sus </a:t>
            </a:r>
            <a:r>
              <a:rPr lang="en-US" sz="1500" dirty="0" err="1"/>
              <a:t>siglas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Inglés</a:t>
            </a:r>
            <a:r>
              <a:rPr lang="en-US" sz="1500" dirty="0"/>
              <a:t>):</a:t>
            </a:r>
            <a:r>
              <a:rPr lang="en-US" sz="1500" baseline="30000" dirty="0"/>
              <a:t>(9) </a:t>
            </a:r>
            <a:r>
              <a:rPr lang="en-US" sz="1500" dirty="0" err="1"/>
              <a:t>el</a:t>
            </a:r>
            <a:r>
              <a:rPr lang="en-US" sz="1500" dirty="0"/>
              <a:t> bajo </a:t>
            </a:r>
            <a:r>
              <a:rPr lang="en-US" sz="1500" dirty="0" err="1"/>
              <a:t>flujo</a:t>
            </a:r>
            <a:r>
              <a:rPr lang="en-US" sz="1500" dirty="0"/>
              <a:t> de </a:t>
            </a:r>
            <a:r>
              <a:rPr lang="en-US" sz="1500" dirty="0" err="1"/>
              <a:t>aire</a:t>
            </a:r>
            <a:r>
              <a:rPr lang="en-US" sz="1500" dirty="0"/>
              <a:t> </a:t>
            </a:r>
            <a:r>
              <a:rPr lang="en-US" sz="1500" dirty="0" err="1"/>
              <a:t>durante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 </a:t>
            </a:r>
            <a:r>
              <a:rPr lang="en-US" sz="1500" dirty="0" err="1"/>
              <a:t>excesivo</a:t>
            </a:r>
            <a:r>
              <a:rPr lang="en-US" sz="1500" dirty="0"/>
              <a:t> y </a:t>
            </a:r>
            <a:r>
              <a:rPr lang="en-US" sz="1500" dirty="0" err="1"/>
              <a:t>el</a:t>
            </a:r>
            <a:r>
              <a:rPr lang="en-US" sz="1500" dirty="0"/>
              <a:t> alto </a:t>
            </a:r>
            <a:r>
              <a:rPr lang="en-US" sz="1500" dirty="0" err="1"/>
              <a:t>nivel</a:t>
            </a:r>
            <a:r>
              <a:rPr lang="en-US" sz="1500" dirty="0"/>
              <a:t> de </a:t>
            </a:r>
            <a:r>
              <a:rPr lang="en-US" sz="1500" dirty="0" err="1"/>
              <a:t>humedad</a:t>
            </a:r>
            <a:r>
              <a:rPr lang="en-US" sz="1500" dirty="0"/>
              <a:t> </a:t>
            </a:r>
            <a:r>
              <a:rPr lang="en-US" sz="1500" dirty="0" err="1"/>
              <a:t>hace</a:t>
            </a:r>
            <a:r>
              <a:rPr lang="en-US" sz="1500" dirty="0"/>
              <a:t> que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contaminantes</a:t>
            </a:r>
            <a:r>
              <a:rPr lang="en-US" sz="1500" dirty="0"/>
              <a:t> </a:t>
            </a:r>
            <a:r>
              <a:rPr lang="en-US" sz="1500" dirty="0" err="1"/>
              <a:t>queden</a:t>
            </a:r>
            <a:r>
              <a:rPr lang="en-US" sz="1500" dirty="0"/>
              <a:t> </a:t>
            </a:r>
            <a:r>
              <a:rPr lang="en-US" sz="1500" dirty="0" err="1"/>
              <a:t>atrapados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aire</a:t>
            </a:r>
            <a:r>
              <a:rPr lang="en-US" sz="1500" dirty="0"/>
              <a:t>, lo que </a:t>
            </a:r>
            <a:r>
              <a:rPr lang="en-US" sz="1500" dirty="0" err="1"/>
              <a:t>provoca</a:t>
            </a:r>
            <a:r>
              <a:rPr lang="en-US" sz="1500" dirty="0"/>
              <a:t> </a:t>
            </a:r>
            <a:r>
              <a:rPr lang="en-US" sz="1500" dirty="0" err="1"/>
              <a:t>dificultades</a:t>
            </a:r>
            <a:r>
              <a:rPr lang="en-US" sz="1500" dirty="0"/>
              <a:t> </a:t>
            </a:r>
            <a:r>
              <a:rPr lang="en-US" sz="1500" dirty="0" err="1"/>
              <a:t>respiratorias</a:t>
            </a:r>
            <a:r>
              <a:rPr lang="en-US" sz="1500" dirty="0"/>
              <a:t> y crisis de </a:t>
            </a:r>
            <a:r>
              <a:rPr lang="en-US" sz="1500" dirty="0" err="1"/>
              <a:t>asma</a:t>
            </a:r>
            <a:r>
              <a:rPr lang="en-US" sz="1500" dirty="0"/>
              <a:t>.</a:t>
            </a:r>
          </a:p>
          <a:p>
            <a:r>
              <a:rPr lang="en-US" sz="1500" dirty="0"/>
              <a:t>(La </a:t>
            </a:r>
            <a:r>
              <a:rPr lang="en-US" sz="1500" dirty="0" err="1"/>
              <a:t>lista</a:t>
            </a:r>
            <a:r>
              <a:rPr lang="en-US" sz="1500" dirty="0"/>
              <a:t> </a:t>
            </a:r>
            <a:r>
              <a:rPr lang="en-US" sz="1500" dirty="0" err="1"/>
              <a:t>continúa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la </a:t>
            </a:r>
            <a:r>
              <a:rPr lang="en-US" sz="1500" dirty="0" err="1"/>
              <a:t>siguiente</a:t>
            </a:r>
            <a:r>
              <a:rPr lang="en-US" sz="1500" dirty="0"/>
              <a:t> </a:t>
            </a:r>
            <a:r>
              <a:rPr lang="en-US" sz="1500" dirty="0" err="1"/>
              <a:t>diapositiva</a:t>
            </a:r>
            <a:r>
              <a:rPr lang="en-US" sz="1500" dirty="0"/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5" y="60319"/>
            <a:ext cx="5403239" cy="58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0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Factores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continuación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Obesidad</a:t>
            </a:r>
            <a:r>
              <a:rPr lang="en-US" dirty="0">
                <a:sym typeface="Wingdings" pitchFamily="2" charset="2"/>
              </a:rPr>
              <a:t>:</a:t>
            </a:r>
            <a:r>
              <a:rPr lang="en-US" baseline="30000" dirty="0">
                <a:sym typeface="Wingdings" pitchFamily="2" charset="2"/>
              </a:rPr>
              <a:t>(10)</a:t>
            </a:r>
            <a:r>
              <a:rPr lang="en-US" baseline="30000" dirty="0"/>
              <a:t> </a:t>
            </a:r>
            <a:r>
              <a:rPr lang="en-US" dirty="0"/>
              <a:t>reduce la </a:t>
            </a:r>
            <a:r>
              <a:rPr lang="en-US" dirty="0" err="1"/>
              <a:t>eficacia</a:t>
            </a:r>
            <a:r>
              <a:rPr lang="en-US" dirty="0"/>
              <a:t> que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para </a:t>
            </a:r>
            <a:r>
              <a:rPr lang="en-US" dirty="0" err="1"/>
              <a:t>eliminar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exceso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y regular la </a:t>
            </a:r>
            <a:r>
              <a:rPr lang="en-US" dirty="0" err="1"/>
              <a:t>temperatura</a:t>
            </a:r>
            <a:r>
              <a:rPr lang="en-US" dirty="0"/>
              <a:t> corporal.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Enfermedad renal</a:t>
            </a:r>
            <a:r>
              <a:rPr lang="en-US" dirty="0">
                <a:sym typeface="Wingdings" pitchFamily="2" charset="2"/>
              </a:rPr>
              <a:t>:</a:t>
            </a:r>
            <a:r>
              <a:rPr lang="en-US" baseline="30000" dirty="0">
                <a:sym typeface="Wingdings" pitchFamily="2" charset="2"/>
              </a:rPr>
              <a:t>(11)</a:t>
            </a:r>
            <a:r>
              <a:rPr lang="en-US" baseline="30000" dirty="0"/>
              <a:t> </a:t>
            </a:r>
            <a:r>
              <a:rPr lang="en-US" dirty="0"/>
              <a:t>la ingesta </a:t>
            </a:r>
            <a:r>
              <a:rPr lang="en-US" dirty="0" err="1"/>
              <a:t>excesiva</a:t>
            </a:r>
            <a:r>
              <a:rPr lang="en-US" dirty="0"/>
              <a:t> de </a:t>
            </a:r>
            <a:r>
              <a:rPr lang="en-US" dirty="0" err="1"/>
              <a:t>líquidos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provocar</a:t>
            </a:r>
            <a:r>
              <a:rPr lang="en-US" dirty="0"/>
              <a:t> </a:t>
            </a:r>
            <a:r>
              <a:rPr lang="en-US" dirty="0" err="1"/>
              <a:t>hinchazón</a:t>
            </a:r>
            <a:r>
              <a:rPr lang="en-US" dirty="0"/>
              <a:t>, </a:t>
            </a:r>
            <a:r>
              <a:rPr lang="en-US" dirty="0" err="1"/>
              <a:t>presión</a:t>
            </a:r>
            <a:r>
              <a:rPr lang="en-US" dirty="0"/>
              <a:t> arterial </a:t>
            </a:r>
            <a:r>
              <a:rPr lang="en-US" dirty="0" err="1"/>
              <a:t>alta</a:t>
            </a:r>
            <a:r>
              <a:rPr lang="en-US" dirty="0"/>
              <a:t>, </a:t>
            </a:r>
            <a:r>
              <a:rPr lang="en-US" dirty="0" err="1"/>
              <a:t>problemas</a:t>
            </a:r>
            <a:r>
              <a:rPr lang="en-US" dirty="0"/>
              <a:t> para </a:t>
            </a:r>
            <a:r>
              <a:rPr lang="en-US" dirty="0" err="1"/>
              <a:t>respirar</a:t>
            </a:r>
            <a:r>
              <a:rPr lang="en-US" dirty="0"/>
              <a:t> e </a:t>
            </a:r>
            <a:r>
              <a:rPr lang="en-US" dirty="0" err="1"/>
              <a:t>insuficiencia</a:t>
            </a:r>
            <a:r>
              <a:rPr lang="en-US" dirty="0"/>
              <a:t> </a:t>
            </a:r>
            <a:r>
              <a:rPr lang="en-US" dirty="0" err="1"/>
              <a:t>cardíaca</a:t>
            </a:r>
            <a:r>
              <a:rPr lang="en-US" dirty="0"/>
              <a:t>. El </a:t>
            </a:r>
            <a:r>
              <a:rPr lang="en-US" dirty="0" err="1"/>
              <a:t>exceso</a:t>
            </a:r>
            <a:r>
              <a:rPr lang="en-US" dirty="0"/>
              <a:t> de </a:t>
            </a:r>
            <a:r>
              <a:rPr lang="en-US" dirty="0" err="1"/>
              <a:t>líquido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tratamientos</a:t>
            </a:r>
            <a:r>
              <a:rPr lang="en-US" dirty="0"/>
              <a:t> de </a:t>
            </a:r>
            <a:r>
              <a:rPr lang="en-US" dirty="0" err="1"/>
              <a:t>diálisis</a:t>
            </a:r>
            <a:r>
              <a:rPr lang="en-US" dirty="0"/>
              <a:t>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difíciles</a:t>
            </a:r>
            <a:r>
              <a:rPr lang="en-US" dirty="0"/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Uso de medicamentos</a:t>
            </a:r>
            <a:r>
              <a:rPr lang="en-US" dirty="0"/>
              <a:t>:</a:t>
            </a:r>
            <a:r>
              <a:rPr lang="en-US" baseline="30000" dirty="0"/>
              <a:t>(12)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deshidratar</a:t>
            </a:r>
            <a:r>
              <a:rPr lang="en-US" dirty="0"/>
              <a:t> al </a:t>
            </a:r>
            <a:r>
              <a:rPr lang="en-US" dirty="0" err="1"/>
              <a:t>cuerpo</a:t>
            </a:r>
            <a:r>
              <a:rPr lang="en-US" dirty="0"/>
              <a:t>, </a:t>
            </a:r>
            <a:r>
              <a:rPr lang="en-US" dirty="0" err="1"/>
              <a:t>disminuir</a:t>
            </a:r>
            <a:r>
              <a:rPr lang="en-US" dirty="0"/>
              <a:t> la </a:t>
            </a:r>
            <a:r>
              <a:rPr lang="en-US" dirty="0" err="1"/>
              <a:t>capacidad</a:t>
            </a:r>
            <a:r>
              <a:rPr lang="en-US" dirty="0"/>
              <a:t> del </a:t>
            </a:r>
            <a:r>
              <a:rPr lang="en-US" dirty="0" err="1"/>
              <a:t>cuerpo</a:t>
            </a:r>
            <a:r>
              <a:rPr lang="en-US" dirty="0"/>
              <a:t> para regular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, </a:t>
            </a:r>
            <a:r>
              <a:rPr lang="en-US" dirty="0" err="1"/>
              <a:t>aumentar</a:t>
            </a:r>
            <a:r>
              <a:rPr lang="en-US" dirty="0"/>
              <a:t> la </a:t>
            </a:r>
            <a:r>
              <a:rPr lang="en-US" dirty="0" err="1"/>
              <a:t>sensibilidad</a:t>
            </a:r>
            <a:r>
              <a:rPr lang="en-US" dirty="0"/>
              <a:t> al </a:t>
            </a:r>
            <a:r>
              <a:rPr lang="en-US" dirty="0" err="1"/>
              <a:t>calor</a:t>
            </a:r>
            <a:r>
              <a:rPr lang="en-US" dirty="0"/>
              <a:t> y </a:t>
            </a:r>
            <a:r>
              <a:rPr lang="en-US" dirty="0" err="1"/>
              <a:t>aumentar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riesgo</a:t>
            </a:r>
            <a:r>
              <a:rPr lang="en-US" dirty="0"/>
              <a:t> de </a:t>
            </a:r>
            <a:r>
              <a:rPr lang="en-US" dirty="0" err="1"/>
              <a:t>padecer</a:t>
            </a:r>
            <a:r>
              <a:rPr lang="en-US" dirty="0"/>
              <a:t>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drogas</a:t>
            </a:r>
            <a:r>
              <a:rPr lang="en-US" dirty="0"/>
              <a:t> o alcohol: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deshidratar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, </a:t>
            </a:r>
            <a:r>
              <a:rPr lang="en-US" dirty="0" err="1"/>
              <a:t>aumentar</a:t>
            </a:r>
            <a:r>
              <a:rPr lang="en-US" dirty="0"/>
              <a:t> la </a:t>
            </a:r>
            <a:r>
              <a:rPr lang="en-US" dirty="0" err="1"/>
              <a:t>temperatura</a:t>
            </a:r>
            <a:r>
              <a:rPr lang="en-US" dirty="0"/>
              <a:t> corporal interna, </a:t>
            </a:r>
            <a:r>
              <a:rPr lang="en-US" dirty="0" err="1"/>
              <a:t>generar</a:t>
            </a:r>
            <a:r>
              <a:rPr lang="en-US" dirty="0"/>
              <a:t> un mayor </a:t>
            </a:r>
            <a:r>
              <a:rPr lang="en-US" dirty="0" err="1"/>
              <a:t>estrés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hígado</a:t>
            </a:r>
            <a:r>
              <a:rPr lang="en-US" dirty="0"/>
              <a:t> y </a:t>
            </a:r>
            <a:r>
              <a:rPr lang="en-US" dirty="0" err="1"/>
              <a:t>afectar</a:t>
            </a:r>
            <a:r>
              <a:rPr lang="en-US" dirty="0"/>
              <a:t> </a:t>
            </a:r>
            <a:r>
              <a:rPr lang="en-US" dirty="0" err="1"/>
              <a:t>negativamente</a:t>
            </a:r>
            <a:r>
              <a:rPr lang="en-US" dirty="0"/>
              <a:t> a las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dirty="0" err="1"/>
              <a:t>normales</a:t>
            </a:r>
            <a:r>
              <a:rPr lang="en-US" dirty="0"/>
              <a:t> de </a:t>
            </a:r>
            <a:r>
              <a:rPr lang="en-US" dirty="0" err="1"/>
              <a:t>respuesta</a:t>
            </a:r>
            <a:r>
              <a:rPr lang="en-US" dirty="0"/>
              <a:t> del </a:t>
            </a:r>
            <a:r>
              <a:rPr lang="en-US" dirty="0" err="1"/>
              <a:t>cerebro</a:t>
            </a:r>
            <a:r>
              <a:rPr lang="en-US" dirty="0"/>
              <a:t> y del </a:t>
            </a:r>
            <a:r>
              <a:rPr lang="en-US" dirty="0" err="1"/>
              <a:t>cuerpo</a:t>
            </a:r>
            <a:r>
              <a:rPr lang="en-US" dirty="0"/>
              <a:t>.    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fontAlgn="base"/>
            <a:r>
              <a:rPr lang="en-US" dirty="0" err="1"/>
              <a:t>Cada</a:t>
            </a:r>
            <a:r>
              <a:rPr lang="en-US" dirty="0"/>
              <a:t> persona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antecedentes</a:t>
            </a:r>
            <a:r>
              <a:rPr lang="en-US" dirty="0"/>
              <a:t> de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únicos</a:t>
            </a:r>
            <a:r>
              <a:rPr lang="en-US" dirty="0"/>
              <a:t> que </a:t>
            </a:r>
            <a:r>
              <a:rPr lang="en-US" dirty="0" err="1"/>
              <a:t>influyen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forma </a:t>
            </a:r>
            <a:r>
              <a:rPr lang="en-US" dirty="0" err="1"/>
              <a:t>en</a:t>
            </a:r>
            <a:r>
              <a:rPr lang="en-US" dirty="0"/>
              <a:t> que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</a:t>
            </a:r>
            <a:r>
              <a:rPr lang="en-US" dirty="0" err="1"/>
              <a:t>maneja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. Si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afección</a:t>
            </a:r>
            <a:r>
              <a:rPr lang="en-US" dirty="0"/>
              <a:t> </a:t>
            </a:r>
            <a:r>
              <a:rPr lang="en-US" dirty="0" err="1"/>
              <a:t>subyacente</a:t>
            </a:r>
            <a:r>
              <a:rPr lang="en-US" dirty="0"/>
              <a:t> o </a:t>
            </a:r>
            <a:r>
              <a:rPr lang="en-US" dirty="0" err="1"/>
              <a:t>utiliza</a:t>
            </a:r>
            <a:r>
              <a:rPr lang="en-US" dirty="0"/>
              <a:t> </a:t>
            </a:r>
            <a:r>
              <a:rPr lang="en-US" dirty="0" err="1"/>
              <a:t>medicamentos</a:t>
            </a:r>
            <a:r>
              <a:rPr lang="en-US" dirty="0"/>
              <a:t>, lea </a:t>
            </a:r>
            <a:r>
              <a:rPr lang="en-US" dirty="0" err="1"/>
              <a:t>atentamente</a:t>
            </a:r>
            <a:r>
              <a:rPr lang="en-US" dirty="0"/>
              <a:t> las </a:t>
            </a:r>
            <a:r>
              <a:rPr lang="en-US" dirty="0" err="1"/>
              <a:t>advertencias</a:t>
            </a:r>
            <a:r>
              <a:rPr lang="en-US" dirty="0"/>
              <a:t> y </a:t>
            </a:r>
            <a:r>
              <a:rPr lang="en-US" dirty="0" err="1"/>
              <a:t>consulte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médico</a:t>
            </a:r>
            <a:r>
              <a:rPr lang="en-US" dirty="0"/>
              <a:t> para saber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problemas</a:t>
            </a:r>
            <a:r>
              <a:rPr lang="en-US" dirty="0"/>
              <a:t> </a:t>
            </a:r>
            <a:r>
              <a:rPr lang="en-US" dirty="0" err="1"/>
              <a:t>específicos</a:t>
            </a:r>
            <a:r>
              <a:rPr lang="en-US" dirty="0"/>
              <a:t> </a:t>
            </a:r>
            <a:r>
              <a:rPr lang="en-US" dirty="0" err="1"/>
              <a:t>relacionados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relacionados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afección</a:t>
            </a:r>
            <a:r>
              <a:rPr lang="en-US" dirty="0"/>
              <a:t> o </a:t>
            </a:r>
            <a:r>
              <a:rPr lang="en-US" dirty="0" err="1"/>
              <a:t>medicamento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85" y="60319"/>
            <a:ext cx="5403239" cy="58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02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causadas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endParaRPr lang="en-US" sz="3600" dirty="0"/>
          </a:p>
          <a:p>
            <a:endParaRPr lang="en-US" sz="1600" dirty="0"/>
          </a:p>
          <a:p>
            <a:r>
              <a:rPr lang="en-US" sz="1600" dirty="0" err="1"/>
              <a:t>Ahora</a:t>
            </a:r>
            <a:r>
              <a:rPr lang="en-US" sz="1600" dirty="0"/>
              <a:t> es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momento</a:t>
            </a:r>
            <a:r>
              <a:rPr lang="en-US" sz="1600" dirty="0"/>
              <a:t> de </a:t>
            </a:r>
            <a:r>
              <a:rPr lang="en-US" sz="1600" dirty="0" err="1"/>
              <a:t>hablar</a:t>
            </a:r>
            <a:r>
              <a:rPr lang="en-US" sz="1600" dirty="0"/>
              <a:t> de las </a:t>
            </a:r>
            <a:r>
              <a:rPr lang="en-US" sz="1600" dirty="0">
                <a:hlinkClick r:id="rId3"/>
              </a:rPr>
              <a:t>reglas</a:t>
            </a:r>
            <a:r>
              <a:rPr lang="en-US" sz="1600" baseline="30000" dirty="0"/>
              <a:t>(13) </a:t>
            </a:r>
            <a:r>
              <a:rPr lang="en-US" sz="1600" dirty="0"/>
              <a:t>de </a:t>
            </a:r>
            <a:r>
              <a:rPr lang="en-US" sz="1600" dirty="0" err="1"/>
              <a:t>Prevención</a:t>
            </a:r>
            <a:r>
              <a:rPr lang="en-US" sz="1600" dirty="0"/>
              <a:t> de </a:t>
            </a:r>
            <a:r>
              <a:rPr lang="en-US" sz="1600" dirty="0" err="1"/>
              <a:t>Enfermedades</a:t>
            </a:r>
            <a:r>
              <a:rPr lang="en-US" sz="1600" dirty="0"/>
              <a:t> </a:t>
            </a:r>
            <a:r>
              <a:rPr lang="en-US" sz="1600" dirty="0" err="1"/>
              <a:t>causadas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 y las </a:t>
            </a:r>
            <a:r>
              <a:rPr lang="en-US" sz="1600" dirty="0" err="1"/>
              <a:t>protecciones</a:t>
            </a:r>
            <a:r>
              <a:rPr lang="en-US" sz="1600" dirty="0"/>
              <a:t> </a:t>
            </a:r>
            <a:r>
              <a:rPr lang="en-US" sz="1600" dirty="0" err="1"/>
              <a:t>mencionadas</a:t>
            </a:r>
            <a:r>
              <a:rPr lang="en-US" sz="1600" dirty="0"/>
              <a:t> </a:t>
            </a:r>
            <a:r>
              <a:rPr lang="en-US" sz="1600" dirty="0" err="1"/>
              <a:t>anteriormente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curso</a:t>
            </a:r>
            <a:r>
              <a:rPr lang="en-US" sz="1600" dirty="0"/>
              <a:t>. Las </a:t>
            </a:r>
            <a:r>
              <a:rPr lang="en-US" sz="1600" dirty="0" err="1"/>
              <a:t>reglas</a:t>
            </a:r>
            <a:r>
              <a:rPr lang="en-US" sz="1600" baseline="30000" dirty="0"/>
              <a:t>(1, 2) </a:t>
            </a:r>
            <a:r>
              <a:rPr lang="en-US" sz="1600" dirty="0" err="1"/>
              <a:t>requieren</a:t>
            </a:r>
            <a:r>
              <a:rPr lang="en-US" sz="1600" dirty="0"/>
              <a:t> que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empleadores</a:t>
            </a:r>
            <a:r>
              <a:rPr lang="en-US" sz="1600" dirty="0"/>
              <a:t> </a:t>
            </a:r>
            <a:r>
              <a:rPr lang="en-US" sz="1600" dirty="0" err="1"/>
              <a:t>apliquen</a:t>
            </a:r>
            <a:r>
              <a:rPr lang="en-US" sz="1600" dirty="0"/>
              <a:t> </a:t>
            </a:r>
            <a:r>
              <a:rPr lang="en-US" sz="1600" dirty="0" err="1"/>
              <a:t>varias</a:t>
            </a:r>
            <a:r>
              <a:rPr lang="en-US" sz="1600" dirty="0"/>
              <a:t> </a:t>
            </a:r>
            <a:r>
              <a:rPr lang="en-US" sz="1600" dirty="0" err="1"/>
              <a:t>prácticas</a:t>
            </a:r>
            <a:r>
              <a:rPr lang="en-US" sz="1600" dirty="0"/>
              <a:t> </a:t>
            </a:r>
            <a:r>
              <a:rPr lang="en-US" sz="1600" dirty="0" err="1"/>
              <a:t>preventivas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diferentes</a:t>
            </a:r>
            <a:r>
              <a:rPr lang="en-US" sz="1600" dirty="0"/>
              <a:t> </a:t>
            </a:r>
            <a:r>
              <a:rPr lang="en-US" sz="1600" dirty="0" err="1"/>
              <a:t>umbrales</a:t>
            </a:r>
            <a:r>
              <a:rPr lang="en-US" sz="1600" dirty="0"/>
              <a:t> de </a:t>
            </a:r>
            <a:r>
              <a:rPr lang="en-US" sz="1600" dirty="0" err="1"/>
              <a:t>índice</a:t>
            </a:r>
            <a:r>
              <a:rPr lang="en-US" sz="1600" dirty="0"/>
              <a:t> de </a:t>
            </a:r>
            <a:r>
              <a:rPr lang="en-US" sz="1600" dirty="0" err="1"/>
              <a:t>calor</a:t>
            </a:r>
            <a:r>
              <a:rPr lang="en-US" sz="1600" dirty="0"/>
              <a:t> y </a:t>
            </a:r>
            <a:r>
              <a:rPr lang="en-US" sz="1600" dirty="0" err="1"/>
              <a:t>explican</a:t>
            </a:r>
            <a:r>
              <a:rPr lang="en-US" sz="1600" dirty="0"/>
              <a:t> que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empleadores</a:t>
            </a:r>
            <a:r>
              <a:rPr lang="en-US" sz="1600" dirty="0"/>
              <a:t>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proporcionar</a:t>
            </a:r>
            <a:r>
              <a:rPr lang="en-US" sz="1600" dirty="0"/>
              <a:t> 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lo </a:t>
            </a:r>
            <a:r>
              <a:rPr lang="en-US" sz="1600" dirty="0" err="1"/>
              <a:t>siguiente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acceso</a:t>
            </a:r>
            <a:r>
              <a:rPr lang="en-US" sz="1600" dirty="0"/>
              <a:t> a la sombra,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agua</a:t>
            </a:r>
            <a:r>
              <a:rPr lang="en-US" sz="1600" dirty="0"/>
              <a:t> potable fresca o </a:t>
            </a:r>
            <a:r>
              <a:rPr lang="en-US" sz="1600" dirty="0" err="1"/>
              <a:t>fría</a:t>
            </a:r>
            <a:r>
              <a:rPr lang="en-US" sz="16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planes </a:t>
            </a:r>
            <a:r>
              <a:rPr lang="en-US" sz="1600" dirty="0" err="1"/>
              <a:t>escritos</a:t>
            </a:r>
            <a:r>
              <a:rPr lang="en-US" sz="1600" dirty="0"/>
              <a:t> para la </a:t>
            </a:r>
            <a:r>
              <a:rPr lang="en-US" sz="1600" dirty="0" err="1"/>
              <a:t>aclimatación</a:t>
            </a:r>
            <a:r>
              <a:rPr lang="en-US" sz="1600" dirty="0"/>
              <a:t>, las </a:t>
            </a:r>
            <a:r>
              <a:rPr lang="en-US" sz="1600" dirty="0" err="1"/>
              <a:t>emergencias</a:t>
            </a:r>
            <a:r>
              <a:rPr lang="en-US" sz="1600" dirty="0"/>
              <a:t> </a:t>
            </a:r>
            <a:r>
              <a:rPr lang="en-US" sz="1600" dirty="0" err="1"/>
              <a:t>médicas</a:t>
            </a:r>
            <a:r>
              <a:rPr lang="en-US" sz="1600" dirty="0"/>
              <a:t> y la </a:t>
            </a:r>
            <a:r>
              <a:rPr lang="en-US" sz="1600" dirty="0" err="1"/>
              <a:t>prevención</a:t>
            </a:r>
            <a:r>
              <a:rPr lang="en-US" sz="1600" dirty="0"/>
              <a:t> de </a:t>
            </a:r>
            <a:r>
              <a:rPr lang="en-US" sz="1600" dirty="0" err="1"/>
              <a:t>enfermedades</a:t>
            </a:r>
            <a:r>
              <a:rPr lang="en-US" sz="1600" dirty="0"/>
              <a:t> </a:t>
            </a:r>
            <a:r>
              <a:rPr lang="en-US" sz="1600" dirty="0" err="1"/>
              <a:t>causadas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,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</a:t>
            </a:r>
            <a:r>
              <a:rPr lang="en-US" sz="1600" dirty="0" err="1"/>
              <a:t>prácticas</a:t>
            </a:r>
            <a:r>
              <a:rPr lang="en-US" sz="1600" dirty="0"/>
              <a:t> para </a:t>
            </a:r>
            <a:r>
              <a:rPr lang="en-US" sz="1600" dirty="0" err="1"/>
              <a:t>altas</a:t>
            </a:r>
            <a:r>
              <a:rPr lang="en-US" sz="1600" dirty="0"/>
              <a:t> </a:t>
            </a:r>
            <a:r>
              <a:rPr lang="en-US" sz="1600" dirty="0" err="1"/>
              <a:t>temperaturas</a:t>
            </a:r>
            <a:r>
              <a:rPr lang="en-US" sz="1600" dirty="0"/>
              <a:t>” (</a:t>
            </a:r>
            <a:r>
              <a:rPr lang="en-US" sz="1600" dirty="0" err="1"/>
              <a:t>comunicaciones</a:t>
            </a:r>
            <a:r>
              <a:rPr lang="en-US" sz="1600" dirty="0"/>
              <a:t>, </a:t>
            </a:r>
            <a:r>
              <a:rPr lang="en-US" sz="1600" dirty="0" err="1"/>
              <a:t>descansos</a:t>
            </a:r>
            <a:r>
              <a:rPr lang="en-US" sz="1600" dirty="0"/>
              <a:t> </a:t>
            </a:r>
            <a:r>
              <a:rPr lang="en-US" sz="1600" dirty="0" err="1"/>
              <a:t>programados</a:t>
            </a:r>
            <a:r>
              <a:rPr lang="en-US" sz="1600" dirty="0"/>
              <a:t>).</a:t>
            </a:r>
          </a:p>
          <a:p>
            <a:endParaRPr lang="en-US" sz="1600" dirty="0"/>
          </a:p>
          <a:p>
            <a:r>
              <a:rPr lang="en-US" sz="1600" dirty="0" err="1"/>
              <a:t>En</a:t>
            </a:r>
            <a:r>
              <a:rPr lang="en-US" sz="1600" dirty="0"/>
              <a:t> las </a:t>
            </a:r>
            <a:r>
              <a:rPr lang="en-US" sz="1600" dirty="0" err="1"/>
              <a:t>próximas</a:t>
            </a:r>
            <a:r>
              <a:rPr lang="en-US" sz="1600" dirty="0"/>
              <a:t> </a:t>
            </a:r>
            <a:r>
              <a:rPr lang="en-US" sz="1600" dirty="0" err="1"/>
              <a:t>diapositivas</a:t>
            </a:r>
            <a:r>
              <a:rPr lang="en-US" sz="1600" dirty="0"/>
              <a:t>, </a:t>
            </a:r>
            <a:r>
              <a:rPr lang="en-US" sz="1600" dirty="0" err="1"/>
              <a:t>analizaremos</a:t>
            </a:r>
            <a:r>
              <a:rPr lang="en-US" sz="1600" dirty="0"/>
              <a:t> </a:t>
            </a:r>
            <a:r>
              <a:rPr lang="en-US" sz="1600" dirty="0" err="1"/>
              <a:t>estos</a:t>
            </a:r>
            <a:r>
              <a:rPr lang="en-US" sz="1600" dirty="0"/>
              <a:t> </a:t>
            </a:r>
            <a:r>
              <a:rPr lang="en-US" sz="1600" dirty="0" err="1"/>
              <a:t>aspectos</a:t>
            </a:r>
            <a:r>
              <a:rPr lang="en-US" sz="1600" dirty="0"/>
              <a:t> con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detalle</a:t>
            </a:r>
            <a:r>
              <a:rPr lang="en-US" sz="1600" dirty="0"/>
              <a:t>, </a:t>
            </a:r>
            <a:r>
              <a:rPr lang="en-US" sz="1600" dirty="0" err="1"/>
              <a:t>pero</a:t>
            </a:r>
            <a:r>
              <a:rPr lang="en-US" sz="1600" dirty="0"/>
              <a:t> primero </a:t>
            </a:r>
            <a:r>
              <a:rPr lang="en-US" sz="1600" dirty="0" err="1"/>
              <a:t>vamos</a:t>
            </a:r>
            <a:r>
              <a:rPr lang="en-US" sz="1600" dirty="0"/>
              <a:t> a </a:t>
            </a:r>
            <a:r>
              <a:rPr lang="en-US" sz="1600" dirty="0" err="1"/>
              <a:t>hablar</a:t>
            </a:r>
            <a:r>
              <a:rPr lang="en-US" sz="1600" dirty="0"/>
              <a:t> del </a:t>
            </a:r>
            <a:r>
              <a:rPr lang="en-US" sz="1600" dirty="0" err="1"/>
              <a:t>índice</a:t>
            </a:r>
            <a:r>
              <a:rPr lang="en-US" sz="1600" dirty="0"/>
              <a:t> de </a:t>
            </a:r>
            <a:r>
              <a:rPr lang="en-US" sz="1600" dirty="0" err="1"/>
              <a:t>calor</a:t>
            </a:r>
            <a:r>
              <a:rPr lang="en-US" sz="1600" dirty="0"/>
              <a:t> y de </a:t>
            </a:r>
            <a:r>
              <a:rPr lang="en-US" sz="1600" dirty="0" err="1"/>
              <a:t>algunos</a:t>
            </a:r>
            <a:r>
              <a:rPr lang="en-US" sz="1600" dirty="0"/>
              <a:t> </a:t>
            </a:r>
            <a:r>
              <a:rPr lang="en-US" sz="1600" dirty="0" err="1"/>
              <a:t>factores</a:t>
            </a:r>
            <a:r>
              <a:rPr lang="en-US" sz="1600" dirty="0"/>
              <a:t> de </a:t>
            </a:r>
            <a:r>
              <a:rPr lang="en-US" sz="1600" dirty="0" err="1"/>
              <a:t>riesgo</a:t>
            </a:r>
            <a:r>
              <a:rPr lang="en-US" sz="1600" dirty="0"/>
              <a:t> </a:t>
            </a:r>
            <a:r>
              <a:rPr lang="en-US" sz="1600" dirty="0" err="1"/>
              <a:t>ambientales</a:t>
            </a:r>
            <a:r>
              <a:rPr lang="en-US" sz="1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5" y="60319"/>
            <a:ext cx="5403239" cy="58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2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7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Índice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700" dirty="0"/>
              <a:t>El </a:t>
            </a:r>
            <a:r>
              <a:rPr lang="en-US" sz="1700" dirty="0" err="1"/>
              <a:t>índice</a:t>
            </a:r>
            <a:r>
              <a:rPr lang="en-US" sz="1700" dirty="0"/>
              <a:t> de </a:t>
            </a:r>
            <a:r>
              <a:rPr lang="en-US" sz="1700" dirty="0" err="1"/>
              <a:t>calor</a:t>
            </a:r>
            <a:r>
              <a:rPr lang="en-US" sz="1700" dirty="0"/>
              <a:t> es la forma </a:t>
            </a:r>
            <a:r>
              <a:rPr lang="en-US" sz="1700" dirty="0" err="1"/>
              <a:t>en</a:t>
            </a:r>
            <a:r>
              <a:rPr lang="en-US" sz="1700" dirty="0"/>
              <a:t> que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cuerpo</a:t>
            </a:r>
            <a:r>
              <a:rPr lang="en-US" sz="1700" dirty="0"/>
              <a:t> </a:t>
            </a:r>
            <a:r>
              <a:rPr lang="en-US" sz="1700" dirty="0" err="1"/>
              <a:t>humano</a:t>
            </a:r>
            <a:r>
              <a:rPr lang="en-US" sz="1700" dirty="0"/>
              <a:t> </a:t>
            </a:r>
            <a:r>
              <a:rPr lang="en-US" sz="1700" dirty="0" err="1"/>
              <a:t>siente</a:t>
            </a:r>
            <a:r>
              <a:rPr lang="en-US" sz="1700" dirty="0"/>
              <a:t> la </a:t>
            </a:r>
            <a:r>
              <a:rPr lang="en-US" sz="1700" dirty="0" err="1"/>
              <a:t>temperatura</a:t>
            </a:r>
            <a:r>
              <a:rPr lang="en-US" sz="1700" dirty="0"/>
              <a:t> </a:t>
            </a:r>
            <a:r>
              <a:rPr lang="en-US" sz="1700" dirty="0" err="1"/>
              <a:t>cuando</a:t>
            </a:r>
            <a:r>
              <a:rPr lang="en-US" sz="1700" dirty="0"/>
              <a:t> la </a:t>
            </a:r>
            <a:r>
              <a:rPr lang="en-US" sz="1700" dirty="0" err="1"/>
              <a:t>humedad</a:t>
            </a:r>
            <a:r>
              <a:rPr lang="en-US" sz="1700" dirty="0"/>
              <a:t> </a:t>
            </a:r>
            <a:r>
              <a:rPr lang="en-US" sz="1700" dirty="0" err="1"/>
              <a:t>relativa</a:t>
            </a:r>
            <a:r>
              <a:rPr lang="en-US" sz="1700" dirty="0"/>
              <a:t> se </a:t>
            </a:r>
            <a:r>
              <a:rPr lang="en-US" sz="1700" dirty="0" err="1"/>
              <a:t>combina</a:t>
            </a:r>
            <a:r>
              <a:rPr lang="en-US" sz="1700" dirty="0"/>
              <a:t> con la </a:t>
            </a:r>
            <a:r>
              <a:rPr lang="en-US" sz="1700" dirty="0" err="1"/>
              <a:t>temperatura</a:t>
            </a:r>
            <a:r>
              <a:rPr lang="en-US" sz="1700" dirty="0"/>
              <a:t> del </a:t>
            </a:r>
            <a:r>
              <a:rPr lang="en-US" sz="1700" dirty="0" err="1"/>
              <a:t>aire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la sombra. La </a:t>
            </a:r>
            <a:r>
              <a:rPr lang="en-US" sz="1700" dirty="0" err="1"/>
              <a:t>humedad</a:t>
            </a:r>
            <a:r>
              <a:rPr lang="en-US" sz="1700" dirty="0"/>
              <a:t> </a:t>
            </a:r>
            <a:r>
              <a:rPr lang="en-US" sz="1700" dirty="0" err="1"/>
              <a:t>influye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la </a:t>
            </a:r>
            <a:r>
              <a:rPr lang="en-US" sz="1700" dirty="0" err="1"/>
              <a:t>comodidad</a:t>
            </a:r>
            <a:r>
              <a:rPr lang="en-US" sz="1700" dirty="0"/>
              <a:t> del </a:t>
            </a:r>
            <a:r>
              <a:rPr lang="en-US" sz="1700" dirty="0" err="1"/>
              <a:t>cuerpo</a:t>
            </a:r>
            <a:r>
              <a:rPr lang="en-US" sz="1700" dirty="0"/>
              <a:t> y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 </a:t>
            </a:r>
            <a:r>
              <a:rPr lang="en-US" sz="1700" dirty="0" err="1"/>
              <a:t>capacidad</a:t>
            </a:r>
            <a:r>
              <a:rPr lang="en-US" sz="1700" dirty="0"/>
              <a:t> para regular la </a:t>
            </a:r>
            <a:r>
              <a:rPr lang="en-US" sz="1700" dirty="0" err="1"/>
              <a:t>temperatura</a:t>
            </a:r>
            <a:r>
              <a:rPr lang="en-US" sz="1700" dirty="0"/>
              <a:t> interna; se </a:t>
            </a:r>
            <a:r>
              <a:rPr lang="en-US" sz="1700" dirty="0" err="1"/>
              <a:t>siente</a:t>
            </a:r>
            <a:r>
              <a:rPr lang="en-US" sz="1700" dirty="0"/>
              <a:t> </a:t>
            </a:r>
            <a:r>
              <a:rPr lang="en-US" sz="1700" dirty="0" err="1"/>
              <a:t>más</a:t>
            </a:r>
            <a:r>
              <a:rPr lang="en-US" sz="1700" dirty="0"/>
              <a:t> </a:t>
            </a:r>
            <a:r>
              <a:rPr lang="en-US" sz="1700" dirty="0" err="1"/>
              <a:t>calor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condiciones</a:t>
            </a:r>
            <a:r>
              <a:rPr lang="en-US" sz="1700" dirty="0"/>
              <a:t> </a:t>
            </a:r>
            <a:r>
              <a:rPr lang="en-US" sz="1700" dirty="0" err="1"/>
              <a:t>húmedas</a:t>
            </a:r>
            <a:r>
              <a:rPr lang="en-US" sz="1700" dirty="0"/>
              <a:t> y </a:t>
            </a:r>
            <a:r>
              <a:rPr lang="en-US" sz="1700" dirty="0" err="1"/>
              <a:t>más</a:t>
            </a:r>
            <a:r>
              <a:rPr lang="en-US" sz="1700" dirty="0"/>
              <a:t> </a:t>
            </a:r>
            <a:r>
              <a:rPr lang="en-US" sz="1700" dirty="0" err="1"/>
              <a:t>frío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condiciones</a:t>
            </a:r>
            <a:r>
              <a:rPr lang="en-US" sz="1700" dirty="0"/>
              <a:t> </a:t>
            </a:r>
            <a:r>
              <a:rPr lang="en-US" sz="1700" dirty="0" err="1"/>
              <a:t>secas</a:t>
            </a:r>
            <a:r>
              <a:rPr lang="en-US" sz="1700" dirty="0"/>
              <a:t>. El </a:t>
            </a:r>
            <a:r>
              <a:rPr lang="en-US" sz="1700" dirty="0" err="1"/>
              <a:t>índice</a:t>
            </a:r>
            <a:r>
              <a:rPr lang="en-US" sz="1700" dirty="0"/>
              <a:t> de </a:t>
            </a:r>
            <a:r>
              <a:rPr lang="en-US" sz="1700" dirty="0" err="1"/>
              <a:t>calor</a:t>
            </a:r>
            <a:r>
              <a:rPr lang="en-US" sz="1700" dirty="0"/>
              <a:t> no </a:t>
            </a:r>
            <a:r>
              <a:rPr lang="en-US" sz="1700" dirty="0" err="1"/>
              <a:t>mide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efectos</a:t>
            </a:r>
            <a:r>
              <a:rPr lang="en-US" sz="1700" dirty="0"/>
              <a:t> del </a:t>
            </a:r>
            <a:r>
              <a:rPr lang="en-US" sz="1700" dirty="0" err="1"/>
              <a:t>viento</a:t>
            </a:r>
            <a:r>
              <a:rPr lang="en-US" sz="1700" dirty="0"/>
              <a:t>, la luz solar,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calor</a:t>
            </a:r>
            <a:r>
              <a:rPr lang="en-US" sz="1700" dirty="0"/>
              <a:t> </a:t>
            </a:r>
            <a:r>
              <a:rPr lang="en-US" sz="1700" dirty="0" err="1"/>
              <a:t>radiante</a:t>
            </a:r>
            <a:r>
              <a:rPr lang="en-US" sz="1700" dirty="0"/>
              <a:t>, la carga de </a:t>
            </a:r>
            <a:r>
              <a:rPr lang="en-US" sz="1700" dirty="0" err="1"/>
              <a:t>trabajo</a:t>
            </a:r>
            <a:r>
              <a:rPr lang="en-US" sz="1700" dirty="0"/>
              <a:t> </a:t>
            </a:r>
            <a:r>
              <a:rPr lang="en-US" sz="1700" dirty="0" err="1"/>
              <a:t>ni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esfuerzo</a:t>
            </a:r>
            <a:r>
              <a:rPr lang="en-US" sz="1700" dirty="0"/>
              <a:t>. Sin embargo,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empleadores</a:t>
            </a:r>
            <a:r>
              <a:rPr lang="en-US" sz="1700" dirty="0"/>
              <a:t> </a:t>
            </a:r>
            <a:r>
              <a:rPr lang="en-US" sz="1700" dirty="0" err="1"/>
              <a:t>deben</a:t>
            </a:r>
            <a:r>
              <a:rPr lang="en-US" sz="1700" dirty="0"/>
              <a:t> </a:t>
            </a:r>
            <a:r>
              <a:rPr lang="en-US" sz="1700" dirty="0" err="1"/>
              <a:t>tener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cuenta</a:t>
            </a:r>
            <a:r>
              <a:rPr lang="en-US" sz="1700" dirty="0"/>
              <a:t> </a:t>
            </a:r>
            <a:r>
              <a:rPr lang="en-US" sz="1700" dirty="0" err="1"/>
              <a:t>estos</a:t>
            </a:r>
            <a:r>
              <a:rPr lang="en-US" sz="1700" dirty="0"/>
              <a:t> </a:t>
            </a:r>
            <a:r>
              <a:rPr lang="en-US" sz="1700" dirty="0" err="1"/>
              <a:t>factores</a:t>
            </a:r>
            <a:r>
              <a:rPr lang="en-US" sz="1700" dirty="0"/>
              <a:t> a la hora de </a:t>
            </a:r>
            <a:r>
              <a:rPr lang="en-US" sz="1700" dirty="0" err="1"/>
              <a:t>planificar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horarios</a:t>
            </a:r>
            <a:r>
              <a:rPr lang="en-US" sz="1700" dirty="0"/>
              <a:t> de </a:t>
            </a:r>
            <a:r>
              <a:rPr lang="en-US" sz="1700" dirty="0" err="1"/>
              <a:t>trabajo</a:t>
            </a:r>
            <a:r>
              <a:rPr lang="en-US" sz="1700" dirty="0"/>
              <a:t>, </a:t>
            </a:r>
            <a:r>
              <a:rPr lang="en-US" sz="1700" dirty="0" err="1"/>
              <a:t>ya</a:t>
            </a:r>
            <a:r>
              <a:rPr lang="en-US" sz="1700" dirty="0"/>
              <a:t> que </a:t>
            </a:r>
            <a:r>
              <a:rPr lang="en-US" sz="1700" dirty="0" err="1"/>
              <a:t>todos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factores</a:t>
            </a:r>
            <a:r>
              <a:rPr lang="en-US" sz="1700" dirty="0"/>
              <a:t> </a:t>
            </a:r>
            <a:r>
              <a:rPr lang="en-US" sz="1700" dirty="0" err="1"/>
              <a:t>pueden</a:t>
            </a:r>
            <a:r>
              <a:rPr lang="en-US" sz="1700" dirty="0"/>
              <a:t> </a:t>
            </a:r>
            <a:r>
              <a:rPr lang="en-US" sz="1700" dirty="0" err="1"/>
              <a:t>repercutir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la </a:t>
            </a:r>
            <a:r>
              <a:rPr lang="en-US" sz="1700" dirty="0" err="1"/>
              <a:t>salud</a:t>
            </a:r>
            <a:r>
              <a:rPr lang="en-US" sz="1700" dirty="0"/>
              <a:t> y la </a:t>
            </a:r>
            <a:r>
              <a:rPr lang="en-US" sz="1700" dirty="0" err="1"/>
              <a:t>seguridad</a:t>
            </a:r>
            <a:r>
              <a:rPr lang="en-US" sz="1700" dirty="0"/>
              <a:t> de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. Por </a:t>
            </a:r>
            <a:r>
              <a:rPr lang="en-US" sz="1700" dirty="0" err="1"/>
              <a:t>ejemplo</a:t>
            </a:r>
            <a:r>
              <a:rPr lang="en-US" sz="1700" dirty="0"/>
              <a:t>, ¡la luz solar </a:t>
            </a:r>
            <a:r>
              <a:rPr lang="en-US" sz="1700" dirty="0" err="1"/>
              <a:t>directa</a:t>
            </a:r>
            <a:r>
              <a:rPr lang="en-US" sz="1700" dirty="0"/>
              <a:t>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aumentar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índice</a:t>
            </a:r>
            <a:r>
              <a:rPr lang="en-US" sz="1700" dirty="0"/>
              <a:t> de </a:t>
            </a:r>
            <a:r>
              <a:rPr lang="en-US" sz="1700" dirty="0" err="1"/>
              <a:t>calor</a:t>
            </a:r>
            <a:r>
              <a:rPr lang="en-US" sz="1700" dirty="0"/>
              <a:t> hasta 15°!</a:t>
            </a:r>
          </a:p>
          <a:p>
            <a:endParaRPr lang="en-US" sz="1700" dirty="0"/>
          </a:p>
          <a:p>
            <a:r>
              <a:rPr lang="en-US" sz="1700" dirty="0"/>
              <a:t>Una forma </a:t>
            </a:r>
            <a:r>
              <a:rPr lang="en-US" sz="1700" dirty="0" err="1"/>
              <a:t>fácil</a:t>
            </a:r>
            <a:r>
              <a:rPr lang="en-US" sz="1700" dirty="0"/>
              <a:t> y </a:t>
            </a:r>
            <a:r>
              <a:rPr lang="en-US" sz="1700" dirty="0" err="1"/>
              <a:t>rápida</a:t>
            </a:r>
            <a:r>
              <a:rPr lang="en-US" sz="1700" dirty="0"/>
              <a:t> de </a:t>
            </a:r>
            <a:r>
              <a:rPr lang="en-US" sz="1700" dirty="0" err="1"/>
              <a:t>calcular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índice</a:t>
            </a:r>
            <a:r>
              <a:rPr lang="en-US" sz="1700" dirty="0"/>
              <a:t> de </a:t>
            </a:r>
            <a:r>
              <a:rPr lang="en-US" sz="1700" dirty="0" err="1"/>
              <a:t>calor</a:t>
            </a:r>
            <a:r>
              <a:rPr lang="en-US" sz="1700" dirty="0"/>
              <a:t> es </a:t>
            </a:r>
            <a:r>
              <a:rPr lang="en-US" sz="1700" dirty="0" err="1"/>
              <a:t>utilizar</a:t>
            </a:r>
            <a:r>
              <a:rPr lang="en-US" sz="1700" dirty="0"/>
              <a:t> la Heat Safety Tool (</a:t>
            </a:r>
            <a:r>
              <a:rPr lang="en-US" sz="1700" dirty="0" err="1"/>
              <a:t>Herramienta</a:t>
            </a:r>
            <a:r>
              <a:rPr lang="en-US" sz="1700" dirty="0"/>
              <a:t> de </a:t>
            </a:r>
            <a:r>
              <a:rPr lang="en-US" sz="1700" dirty="0" err="1"/>
              <a:t>seguridad</a:t>
            </a:r>
            <a:r>
              <a:rPr lang="en-US" sz="1700" dirty="0"/>
              <a:t> contra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calor</a:t>
            </a:r>
            <a:r>
              <a:rPr lang="en-US" sz="1700" dirty="0"/>
              <a:t>) </a:t>
            </a:r>
            <a:r>
              <a:rPr lang="en-US" sz="1700" dirty="0" err="1"/>
              <a:t>desarrollada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>
                <a:hlinkClick r:id="rId3"/>
              </a:rPr>
              <a:t>NIOSH y OSHA</a:t>
            </a:r>
            <a:r>
              <a:rPr lang="en-US" sz="1700" baseline="30000" dirty="0"/>
              <a:t>(14)</a:t>
            </a:r>
            <a:r>
              <a:rPr lang="en-US" sz="1700" dirty="0"/>
              <a:t>. ¡</a:t>
            </a:r>
            <a:r>
              <a:rPr lang="en-US" sz="1700" dirty="0" err="1"/>
              <a:t>Vea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breve video tutorial </a:t>
            </a:r>
            <a:r>
              <a:rPr lang="en-US" sz="1700" dirty="0" err="1"/>
              <a:t>en</a:t>
            </a:r>
            <a:r>
              <a:rPr lang="en-US" sz="1700" dirty="0"/>
              <a:t> la </a:t>
            </a:r>
            <a:r>
              <a:rPr lang="en-US" sz="1700" dirty="0" err="1"/>
              <a:t>siguiente</a:t>
            </a:r>
            <a:r>
              <a:rPr lang="en-US" sz="1700" dirty="0"/>
              <a:t> </a:t>
            </a:r>
            <a:r>
              <a:rPr lang="en-US" sz="1700" dirty="0" err="1"/>
              <a:t>diapositiva</a:t>
            </a:r>
            <a:r>
              <a:rPr lang="en-US" sz="1700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5286883" cy="586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>
            <a:off x="0" y="5848778"/>
            <a:ext cx="12192000" cy="1000125"/>
          </a:xfrm>
          <a:prstGeom prst="rect">
            <a:avLst/>
          </a:prstGeom>
          <a:solidFill>
            <a:srgbClr val="CB460D"/>
          </a:solidFill>
          <a:ln>
            <a:solidFill>
              <a:srgbClr val="CB460D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23EFD471-C13C-4159-88A8-8CE0E9C85483}"/>
              </a:ext>
            </a:extLst>
          </p:cNvPr>
          <p:cNvSpPr txBox="1"/>
          <p:nvPr/>
        </p:nvSpPr>
        <p:spPr>
          <a:xfrm>
            <a:off x="202630" y="609378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pic>
        <p:nvPicPr>
          <p:cNvPr id="3" name="Online Media 2" descr="Guía completa de herramientas de seguridad contra el calor - OSHA/NIOSH 2022">
            <a:hlinkClick r:id="" action="ppaction://media"/>
            <a:extLst>
              <a:ext uri="{FF2B5EF4-FFF2-40B4-BE49-F238E27FC236}">
                <a16:creationId xmlns:a16="http://schemas.microsoft.com/office/drawing/2014/main" id="{85D261E7-3788-9B38-9540-A21BF9633F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47392" y="30850"/>
            <a:ext cx="10297216" cy="581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222781"/>
            <a:ext cx="6274351" cy="594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Factores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ambientales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dirty="0"/>
              <a:t>A </a:t>
            </a:r>
            <a:r>
              <a:rPr lang="en-US" dirty="0" err="1"/>
              <a:t>medida</a:t>
            </a:r>
            <a:r>
              <a:rPr lang="en-US" dirty="0"/>
              <a:t> que </a:t>
            </a:r>
            <a:r>
              <a:rPr lang="en-US" dirty="0" err="1"/>
              <a:t>aumenta</a:t>
            </a:r>
            <a:r>
              <a:rPr lang="en-US" dirty="0"/>
              <a:t> la </a:t>
            </a:r>
            <a:r>
              <a:rPr lang="en-US" dirty="0" err="1"/>
              <a:t>temperatura</a:t>
            </a:r>
            <a:r>
              <a:rPr lang="en-US" dirty="0"/>
              <a:t> del </a:t>
            </a:r>
            <a:r>
              <a:rPr lang="en-US" dirty="0" err="1"/>
              <a:t>aire</a:t>
            </a:r>
            <a:r>
              <a:rPr lang="en-US" dirty="0"/>
              <a:t>,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factores</a:t>
            </a:r>
            <a:r>
              <a:rPr lang="en-US" dirty="0"/>
              <a:t> </a:t>
            </a:r>
            <a:r>
              <a:rPr lang="en-US" dirty="0" err="1"/>
              <a:t>ambientales</a:t>
            </a:r>
            <a:r>
              <a:rPr lang="en-US" dirty="0"/>
              <a:t> que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influir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condiciones</a:t>
            </a:r>
            <a:r>
              <a:rPr lang="en-US" dirty="0"/>
              <a:t> </a:t>
            </a:r>
            <a:r>
              <a:rPr lang="en-US" dirty="0" err="1"/>
              <a:t>laborales</a:t>
            </a:r>
            <a:r>
              <a:rPr lang="en-US" dirty="0"/>
              <a:t> </a:t>
            </a:r>
            <a:r>
              <a:rPr lang="en-US" dirty="0" err="1"/>
              <a:t>incluyen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siguientes</a:t>
            </a:r>
            <a:r>
              <a:rPr lang="en-US" dirty="0"/>
              <a:t>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 luz solar </a:t>
            </a:r>
            <a:r>
              <a:rPr lang="en-US" dirty="0" err="1"/>
              <a:t>directa</a:t>
            </a:r>
            <a:r>
              <a:rPr lang="en-US" dirty="0"/>
              <a:t>, la </a:t>
            </a:r>
            <a:r>
              <a:rPr lang="en-US" dirty="0" err="1"/>
              <a:t>velocidad</a:t>
            </a:r>
            <a:r>
              <a:rPr lang="en-US" dirty="0"/>
              <a:t> del </a:t>
            </a:r>
            <a:r>
              <a:rPr lang="en-US" dirty="0" err="1"/>
              <a:t>aire</a:t>
            </a:r>
            <a:r>
              <a:rPr lang="en-US" dirty="0"/>
              <a:t> y la </a:t>
            </a:r>
            <a:r>
              <a:rPr lang="en-US" dirty="0" err="1"/>
              <a:t>humedad</a:t>
            </a:r>
            <a:r>
              <a:rPr lang="en-US" dirty="0"/>
              <a:t>. </a:t>
            </a:r>
            <a:r>
              <a:rPr lang="en-US" dirty="0" err="1"/>
              <a:t>Cualquiera</a:t>
            </a:r>
            <a:r>
              <a:rPr lang="en-US" dirty="0"/>
              <a:t> de </a:t>
            </a:r>
            <a:r>
              <a:rPr lang="en-US" dirty="0" err="1"/>
              <a:t>ellos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aumentar</a:t>
            </a:r>
            <a:r>
              <a:rPr lang="en-US" dirty="0"/>
              <a:t> la carga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. Por </a:t>
            </a:r>
            <a:r>
              <a:rPr lang="en-US" dirty="0" err="1"/>
              <a:t>ejemplo</a:t>
            </a:r>
            <a:r>
              <a:rPr lang="en-US" dirty="0"/>
              <a:t>, un alto </a:t>
            </a:r>
            <a:r>
              <a:rPr lang="en-US" dirty="0" err="1"/>
              <a:t>nivel</a:t>
            </a:r>
            <a:r>
              <a:rPr lang="en-US" dirty="0"/>
              <a:t> de </a:t>
            </a:r>
            <a:r>
              <a:rPr lang="en-US" dirty="0" err="1"/>
              <a:t>humedad</a:t>
            </a:r>
            <a:r>
              <a:rPr lang="en-US" dirty="0"/>
              <a:t> </a:t>
            </a:r>
            <a:r>
              <a:rPr lang="en-US" dirty="0" err="1"/>
              <a:t>dificulta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enfriamiento</a:t>
            </a:r>
            <a:r>
              <a:rPr lang="en-US" dirty="0"/>
              <a:t> del </a:t>
            </a:r>
            <a:r>
              <a:rPr lang="en-US" dirty="0" err="1"/>
              <a:t>cuerpo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del sudor.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 días </a:t>
            </a:r>
            <a:r>
              <a:rPr lang="en-US" dirty="0" err="1"/>
              <a:t>consecutivos</a:t>
            </a:r>
            <a:r>
              <a:rPr lang="en-US" dirty="0"/>
              <a:t> de </a:t>
            </a:r>
            <a:r>
              <a:rPr lang="en-US" dirty="0" err="1"/>
              <a:t>cualquiera</a:t>
            </a:r>
            <a:r>
              <a:rPr lang="en-US" dirty="0"/>
              <a:t> de las </a:t>
            </a:r>
            <a:r>
              <a:rPr lang="en-US" dirty="0" err="1"/>
              <a:t>condiciones</a:t>
            </a:r>
            <a:r>
              <a:rPr lang="en-US" dirty="0"/>
              <a:t> </a:t>
            </a:r>
            <a:r>
              <a:rPr lang="en-US" dirty="0" err="1"/>
              <a:t>ambientales</a:t>
            </a:r>
            <a:r>
              <a:rPr lang="en-US" dirty="0"/>
              <a:t> </a:t>
            </a:r>
            <a:r>
              <a:rPr lang="en-US" dirty="0" err="1"/>
              <a:t>mencionadas</a:t>
            </a:r>
            <a:r>
              <a:rPr lang="en-US" dirty="0"/>
              <a:t> </a:t>
            </a:r>
            <a:r>
              <a:rPr lang="en-US" dirty="0" err="1"/>
              <a:t>anteriormente</a:t>
            </a:r>
            <a:r>
              <a:rPr lang="en-US" dirty="0"/>
              <a:t>. La carga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aumenta</a:t>
            </a:r>
            <a:r>
              <a:rPr lang="en-US" dirty="0"/>
              <a:t> </a:t>
            </a:r>
            <a:r>
              <a:rPr lang="en-US" dirty="0" err="1"/>
              <a:t>porque</a:t>
            </a:r>
            <a:r>
              <a:rPr lang="en-US" dirty="0"/>
              <a:t> las </a:t>
            </a:r>
            <a:r>
              <a:rPr lang="en-US" dirty="0" err="1"/>
              <a:t>temperaturas</a:t>
            </a:r>
            <a:r>
              <a:rPr lang="en-US" dirty="0"/>
              <a:t> </a:t>
            </a:r>
            <a:r>
              <a:rPr lang="en-US" dirty="0" err="1"/>
              <a:t>nocturnas</a:t>
            </a:r>
            <a:r>
              <a:rPr lang="en-US" dirty="0"/>
              <a:t> no </a:t>
            </a:r>
            <a:r>
              <a:rPr lang="en-US" dirty="0" err="1"/>
              <a:t>descienden</a:t>
            </a:r>
            <a:r>
              <a:rPr lang="en-US" dirty="0"/>
              <a:t> lo </a:t>
            </a:r>
            <a:r>
              <a:rPr lang="en-US" dirty="0" err="1"/>
              <a:t>suficiente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para </a:t>
            </a:r>
            <a:r>
              <a:rPr lang="en-US" dirty="0" err="1"/>
              <a:t>proporcionar</a:t>
            </a:r>
            <a:r>
              <a:rPr lang="en-US" dirty="0"/>
              <a:t> </a:t>
            </a:r>
            <a:r>
              <a:rPr lang="en-US" dirty="0" err="1"/>
              <a:t>alivio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 </a:t>
            </a:r>
            <a:r>
              <a:rPr lang="en-US" dirty="0" err="1"/>
              <a:t>fuentes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hornos</a:t>
            </a:r>
            <a:r>
              <a:rPr lang="en-US" dirty="0"/>
              <a:t> y las estufas, que </a:t>
            </a:r>
            <a:r>
              <a:rPr lang="en-US" dirty="0" err="1"/>
              <a:t>producen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radiante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equipos</a:t>
            </a:r>
            <a:r>
              <a:rPr lang="en-US" dirty="0"/>
              <a:t> de </a:t>
            </a:r>
            <a:r>
              <a:rPr lang="en-US" dirty="0" err="1"/>
              <a:t>protección</a:t>
            </a:r>
            <a:r>
              <a:rPr lang="en-US" dirty="0"/>
              <a:t> personal (PPE por sus </a:t>
            </a:r>
            <a:r>
              <a:rPr lang="en-US" dirty="0" err="1"/>
              <a:t>siglas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) y de </a:t>
            </a:r>
            <a:r>
              <a:rPr lang="en-US" dirty="0" err="1"/>
              <a:t>ropa</a:t>
            </a:r>
            <a:r>
              <a:rPr lang="en-US" dirty="0"/>
              <a:t> que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atrapar</a:t>
            </a:r>
            <a:r>
              <a:rPr lang="en-US" dirty="0"/>
              <a:t> el </a:t>
            </a:r>
            <a:r>
              <a:rPr lang="en-US" dirty="0" err="1"/>
              <a:t>calor</a:t>
            </a:r>
            <a:r>
              <a:rPr lang="en-US" dirty="0"/>
              <a:t> y </a:t>
            </a:r>
            <a:r>
              <a:rPr lang="en-US" dirty="0" err="1"/>
              <a:t>reducir</a:t>
            </a:r>
            <a:r>
              <a:rPr lang="en-US" dirty="0"/>
              <a:t> la </a:t>
            </a:r>
            <a:r>
              <a:rPr lang="en-US" dirty="0" err="1"/>
              <a:t>capacidad</a:t>
            </a:r>
            <a:r>
              <a:rPr lang="en-US" dirty="0"/>
              <a:t> del </a:t>
            </a:r>
            <a:r>
              <a:rPr lang="en-US" dirty="0" err="1"/>
              <a:t>cuerpo</a:t>
            </a:r>
            <a:r>
              <a:rPr lang="en-US" dirty="0"/>
              <a:t> para </a:t>
            </a:r>
            <a:r>
              <a:rPr lang="en-US" dirty="0" err="1"/>
              <a:t>eliminar</a:t>
            </a:r>
            <a:r>
              <a:rPr lang="en-US" dirty="0"/>
              <a:t> el </a:t>
            </a:r>
            <a:r>
              <a:rPr lang="en-US" dirty="0" err="1"/>
              <a:t>exceso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. Se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quitar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PPE </a:t>
            </a:r>
            <a:r>
              <a:rPr lang="en-US" dirty="0" err="1"/>
              <a:t>durante</a:t>
            </a:r>
            <a:r>
              <a:rPr lang="en-US" dirty="0"/>
              <a:t> las </a:t>
            </a:r>
            <a:r>
              <a:rPr lang="en-US" dirty="0" err="1"/>
              <a:t>pausas</a:t>
            </a:r>
            <a:r>
              <a:rPr lang="en-US" dirty="0"/>
              <a:t> de </a:t>
            </a:r>
            <a:r>
              <a:rPr lang="en-US" dirty="0" err="1"/>
              <a:t>descanso</a:t>
            </a:r>
            <a:r>
              <a:rPr lang="en-US" dirty="0"/>
              <a:t> </a:t>
            </a:r>
            <a:r>
              <a:rPr lang="en-US" dirty="0" err="1"/>
              <a:t>preventivas</a:t>
            </a:r>
            <a:r>
              <a:rPr lang="en-US" dirty="0"/>
              <a:t> para </a:t>
            </a:r>
            <a:r>
              <a:rPr lang="en-US" dirty="0" err="1"/>
              <a:t>ayudar</a:t>
            </a:r>
            <a:r>
              <a:rPr lang="en-US" dirty="0"/>
              <a:t> al </a:t>
            </a:r>
            <a:r>
              <a:rPr lang="en-US" dirty="0" err="1"/>
              <a:t>cuerpo</a:t>
            </a:r>
            <a:r>
              <a:rPr lang="en-US" dirty="0"/>
              <a:t> a </a:t>
            </a:r>
            <a:r>
              <a:rPr lang="en-US" dirty="0" err="1"/>
              <a:t>enfriarse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 </a:t>
            </a:r>
            <a:r>
              <a:rPr lang="en-US" dirty="0" err="1"/>
              <a:t>nivel</a:t>
            </a:r>
            <a:r>
              <a:rPr lang="en-US" dirty="0"/>
              <a:t> de </a:t>
            </a:r>
            <a:r>
              <a:rPr lang="en-US" dirty="0" err="1"/>
              <a:t>actividad</a:t>
            </a:r>
            <a:r>
              <a:rPr lang="en-US" dirty="0"/>
              <a:t> </a:t>
            </a:r>
            <a:r>
              <a:rPr lang="en-US" dirty="0" err="1"/>
              <a:t>física</a:t>
            </a:r>
            <a:r>
              <a:rPr lang="en-US" dirty="0"/>
              <a:t> que se </a:t>
            </a:r>
            <a:r>
              <a:rPr lang="en-US" dirty="0" err="1"/>
              <a:t>hace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Los </a:t>
            </a:r>
            <a:r>
              <a:rPr lang="en-US" b="1" dirty="0" err="1"/>
              <a:t>empleadores</a:t>
            </a:r>
            <a:r>
              <a:rPr lang="en-US" b="1" dirty="0"/>
              <a:t> </a:t>
            </a:r>
            <a:r>
              <a:rPr lang="en-US" b="1" dirty="0" err="1"/>
              <a:t>deben</a:t>
            </a:r>
            <a:r>
              <a:rPr lang="en-US" b="1" dirty="0"/>
              <a:t> </a:t>
            </a:r>
            <a:r>
              <a:rPr lang="en-US" b="1" dirty="0" err="1"/>
              <a:t>tener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cuenta</a:t>
            </a:r>
            <a:r>
              <a:rPr lang="en-US" b="1" dirty="0"/>
              <a:t> </a:t>
            </a:r>
            <a:r>
              <a:rPr lang="en-US" b="1" dirty="0" err="1"/>
              <a:t>estos</a:t>
            </a:r>
            <a:r>
              <a:rPr lang="en-US" b="1" dirty="0"/>
              <a:t> </a:t>
            </a:r>
            <a:r>
              <a:rPr lang="en-US" b="1" dirty="0" err="1"/>
              <a:t>factores</a:t>
            </a:r>
            <a:r>
              <a:rPr lang="en-US" b="1" dirty="0"/>
              <a:t> a la hora de </a:t>
            </a:r>
            <a:r>
              <a:rPr lang="en-US" b="1" dirty="0" err="1"/>
              <a:t>programar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turnos</a:t>
            </a:r>
            <a:r>
              <a:rPr lang="en-US" b="1" dirty="0"/>
              <a:t> de </a:t>
            </a:r>
            <a:r>
              <a:rPr lang="en-US" b="1" dirty="0" err="1"/>
              <a:t>trabajo</a:t>
            </a:r>
            <a:r>
              <a:rPr lang="en-US" b="1" dirty="0"/>
              <a:t>, las </a:t>
            </a:r>
            <a:r>
              <a:rPr lang="en-US" b="1" dirty="0" err="1"/>
              <a:t>pausas</a:t>
            </a:r>
            <a:r>
              <a:rPr lang="en-US" b="1" dirty="0"/>
              <a:t> de </a:t>
            </a:r>
            <a:r>
              <a:rPr lang="en-US" b="1" dirty="0" err="1"/>
              <a:t>descanso</a:t>
            </a:r>
            <a:r>
              <a:rPr lang="en-US" b="1" dirty="0"/>
              <a:t> y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períodos</a:t>
            </a:r>
            <a:r>
              <a:rPr lang="en-US" b="1" dirty="0"/>
              <a:t> de </a:t>
            </a:r>
            <a:r>
              <a:rPr lang="en-US" b="1" dirty="0" err="1"/>
              <a:t>recuperación</a:t>
            </a:r>
            <a:r>
              <a:rPr lang="en-US" b="1" dirty="0"/>
              <a:t>. </a:t>
            </a:r>
            <a:r>
              <a:rPr lang="en-US" b="1" dirty="0" err="1"/>
              <a:t>Ahora</a:t>
            </a:r>
            <a:r>
              <a:rPr lang="en-US" b="1" dirty="0"/>
              <a:t>, </a:t>
            </a:r>
            <a:r>
              <a:rPr lang="en-US" b="1" dirty="0" err="1"/>
              <a:t>exploremos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requisitos</a:t>
            </a:r>
            <a:r>
              <a:rPr lang="en-US" b="1" dirty="0"/>
              <a:t> de la </a:t>
            </a:r>
            <a:r>
              <a:rPr lang="en-US" b="1" dirty="0" err="1"/>
              <a:t>regla</a:t>
            </a:r>
            <a:r>
              <a:rPr lang="en-US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" y="60319"/>
            <a:ext cx="5403239" cy="58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0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Acceso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la sombra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700" dirty="0" err="1"/>
              <a:t>En</a:t>
            </a:r>
            <a:r>
              <a:rPr lang="en-US" sz="1700" dirty="0"/>
              <a:t> las </a:t>
            </a:r>
            <a:r>
              <a:rPr lang="en-US" sz="1700" dirty="0" err="1"/>
              <a:t>reglas</a:t>
            </a:r>
            <a:r>
              <a:rPr lang="en-US" sz="1700" dirty="0"/>
              <a:t> de </a:t>
            </a:r>
            <a:r>
              <a:rPr lang="en-US" sz="1700" dirty="0" err="1"/>
              <a:t>Prevención</a:t>
            </a:r>
            <a:r>
              <a:rPr lang="en-US" sz="1700" dirty="0"/>
              <a:t> de </a:t>
            </a:r>
            <a:r>
              <a:rPr lang="en-US" sz="1700" dirty="0" err="1"/>
              <a:t>Enfermedades</a:t>
            </a:r>
            <a:r>
              <a:rPr lang="en-US" sz="1700" dirty="0"/>
              <a:t> </a:t>
            </a:r>
            <a:r>
              <a:rPr lang="en-US" sz="1700" dirty="0" err="1"/>
              <a:t>causadas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Calor</a:t>
            </a:r>
            <a:r>
              <a:rPr lang="en-US" sz="1700" dirty="0"/>
              <a:t>, la sombra se define </a:t>
            </a:r>
            <a:r>
              <a:rPr lang="en-US" sz="1700" dirty="0" err="1"/>
              <a:t>como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bloqueo</a:t>
            </a:r>
            <a:r>
              <a:rPr lang="en-US" sz="1700" dirty="0"/>
              <a:t> de la luz solar </a:t>
            </a:r>
            <a:r>
              <a:rPr lang="en-US" sz="1700" dirty="0" err="1"/>
              <a:t>directa</a:t>
            </a:r>
            <a:r>
              <a:rPr lang="en-US" sz="1700" dirty="0"/>
              <a:t>. Para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 que se </a:t>
            </a:r>
            <a:r>
              <a:rPr lang="en-US" sz="1700" dirty="0" err="1"/>
              <a:t>encuentran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un </a:t>
            </a:r>
            <a:r>
              <a:rPr lang="en-US" sz="1700" dirty="0" err="1"/>
              <a:t>área</a:t>
            </a:r>
            <a:r>
              <a:rPr lang="en-US" sz="1700" dirty="0"/>
              <a:t> de </a:t>
            </a:r>
            <a:r>
              <a:rPr lang="en-US" sz="1700" dirty="0" err="1"/>
              <a:t>trabajo</a:t>
            </a:r>
            <a:r>
              <a:rPr lang="en-US" sz="1700" dirty="0"/>
              <a:t> al </a:t>
            </a:r>
            <a:r>
              <a:rPr lang="en-US" sz="1700" dirty="0" err="1"/>
              <a:t>aire</a:t>
            </a:r>
            <a:r>
              <a:rPr lang="en-US" sz="1700" dirty="0"/>
              <a:t> libre con un </a:t>
            </a:r>
            <a:r>
              <a:rPr lang="en-US" sz="1700" dirty="0" err="1"/>
              <a:t>índice</a:t>
            </a:r>
            <a:r>
              <a:rPr lang="en-US" sz="1700" dirty="0"/>
              <a:t> de </a:t>
            </a:r>
            <a:r>
              <a:rPr lang="en-US" sz="1700" dirty="0" err="1"/>
              <a:t>calor</a:t>
            </a:r>
            <a:r>
              <a:rPr lang="en-US" sz="1700" dirty="0"/>
              <a:t> de 80° Fahrenheit o </a:t>
            </a:r>
            <a:r>
              <a:rPr lang="en-US" sz="1700" dirty="0" err="1"/>
              <a:t>más</a:t>
            </a:r>
            <a:r>
              <a:rPr lang="en-US" sz="1700" dirty="0"/>
              <a:t>,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empleador</a:t>
            </a:r>
            <a:r>
              <a:rPr lang="en-US" sz="1700" dirty="0"/>
              <a:t> </a:t>
            </a:r>
            <a:r>
              <a:rPr lang="en-US" sz="1700" dirty="0" err="1"/>
              <a:t>debe</a:t>
            </a:r>
            <a:r>
              <a:rPr lang="en-US" sz="1700" dirty="0"/>
              <a:t> </a:t>
            </a:r>
            <a:r>
              <a:rPr lang="en-US" sz="1700" dirty="0" err="1"/>
              <a:t>proporcionar</a:t>
            </a:r>
            <a:r>
              <a:rPr lang="en-US" sz="1700" dirty="0"/>
              <a:t> </a:t>
            </a:r>
            <a:r>
              <a:rPr lang="en-US" sz="1700" dirty="0" err="1"/>
              <a:t>acceso</a:t>
            </a:r>
            <a:r>
              <a:rPr lang="en-US" sz="1700" dirty="0"/>
              <a:t> a un </a:t>
            </a:r>
            <a:r>
              <a:rPr lang="en-US" sz="1700" dirty="0" err="1"/>
              <a:t>área</a:t>
            </a:r>
            <a:r>
              <a:rPr lang="en-US" sz="1700" dirty="0"/>
              <a:t> con sombra. La sombra </a:t>
            </a:r>
            <a:r>
              <a:rPr lang="en-US" sz="1700" dirty="0" err="1"/>
              <a:t>debe</a:t>
            </a:r>
            <a:r>
              <a:rPr lang="en-US" sz="1700" dirty="0"/>
              <a:t> </a:t>
            </a:r>
            <a:r>
              <a:rPr lang="en-US" sz="1700" dirty="0" err="1"/>
              <a:t>estar</a:t>
            </a:r>
            <a:r>
              <a:rPr lang="en-US" sz="1700" dirty="0"/>
              <a:t> </a:t>
            </a:r>
            <a:r>
              <a:rPr lang="en-US" sz="1700" dirty="0" err="1"/>
              <a:t>fácilmente</a:t>
            </a:r>
            <a:r>
              <a:rPr lang="en-US" sz="1700" dirty="0"/>
              <a:t> disponible y ser lo </a:t>
            </a:r>
            <a:r>
              <a:rPr lang="en-US" sz="1700" dirty="0" err="1"/>
              <a:t>suficientemente</a:t>
            </a:r>
            <a:r>
              <a:rPr lang="en-US" sz="1700" dirty="0"/>
              <a:t> </a:t>
            </a:r>
            <a:r>
              <a:rPr lang="en-US" sz="1700" dirty="0" err="1"/>
              <a:t>grande</a:t>
            </a:r>
            <a:r>
              <a:rPr lang="en-US" sz="1700" dirty="0"/>
              <a:t> </a:t>
            </a:r>
            <a:r>
              <a:rPr lang="en-US" sz="1700" dirty="0" err="1"/>
              <a:t>como</a:t>
            </a:r>
            <a:r>
              <a:rPr lang="en-US" sz="1700" dirty="0"/>
              <a:t> para </a:t>
            </a:r>
            <a:r>
              <a:rPr lang="en-US" sz="1700" dirty="0" err="1"/>
              <a:t>alojar</a:t>
            </a:r>
            <a:r>
              <a:rPr lang="en-US" sz="1700" dirty="0"/>
              <a:t> a </a:t>
            </a:r>
            <a:r>
              <a:rPr lang="en-US" sz="1700" dirty="0" err="1"/>
              <a:t>todos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período</a:t>
            </a:r>
            <a:r>
              <a:rPr lang="en-US" sz="1700" dirty="0"/>
              <a:t> de </a:t>
            </a:r>
            <a:r>
              <a:rPr lang="en-US" sz="1700" dirty="0" err="1"/>
              <a:t>descanso</a:t>
            </a:r>
            <a:r>
              <a:rPr lang="en-US" sz="1700" dirty="0"/>
              <a:t> o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período</a:t>
            </a:r>
            <a:r>
              <a:rPr lang="en-US" sz="1700" dirty="0"/>
              <a:t> para comer, a fin de que </a:t>
            </a:r>
            <a:r>
              <a:rPr lang="en-US" sz="1700" dirty="0" err="1"/>
              <a:t>puedan</a:t>
            </a:r>
            <a:r>
              <a:rPr lang="en-US" sz="1700" dirty="0"/>
              <a:t> </a:t>
            </a:r>
            <a:r>
              <a:rPr lang="en-US" sz="1700" dirty="0" err="1"/>
              <a:t>sentarse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postura</a:t>
            </a:r>
            <a:r>
              <a:rPr lang="en-US" sz="1700" dirty="0"/>
              <a:t> normal y </a:t>
            </a:r>
            <a:r>
              <a:rPr lang="en-US" sz="1700" dirty="0" err="1"/>
              <a:t>estar</a:t>
            </a:r>
            <a:r>
              <a:rPr lang="en-US" sz="1700" dirty="0"/>
              <a:t> </a:t>
            </a:r>
            <a:r>
              <a:rPr lang="en-US" sz="1700" dirty="0" err="1"/>
              <a:t>completamente</a:t>
            </a:r>
            <a:r>
              <a:rPr lang="en-US" sz="1700" dirty="0"/>
              <a:t> a la sombra. El </a:t>
            </a:r>
            <a:r>
              <a:rPr lang="en-US" sz="1700" dirty="0" err="1"/>
              <a:t>área</a:t>
            </a:r>
            <a:r>
              <a:rPr lang="en-US" sz="1700" dirty="0"/>
              <a:t> de sombra </a:t>
            </a:r>
            <a:r>
              <a:rPr lang="en-US" sz="1700" dirty="0" err="1"/>
              <a:t>debe</a:t>
            </a:r>
            <a:r>
              <a:rPr lang="en-US" sz="1700" dirty="0"/>
              <a:t> </a:t>
            </a:r>
            <a:r>
              <a:rPr lang="en-US" sz="1700" dirty="0" err="1"/>
              <a:t>estar</a:t>
            </a:r>
            <a:r>
              <a:rPr lang="en-US" sz="1700" dirty="0"/>
              <a:t> </a:t>
            </a:r>
            <a:r>
              <a:rPr lang="en-US" sz="1700" dirty="0" err="1"/>
              <a:t>situada</a:t>
            </a:r>
            <a:r>
              <a:rPr lang="en-US" sz="1700" dirty="0"/>
              <a:t> </a:t>
            </a:r>
            <a:r>
              <a:rPr lang="en-US" sz="1700" dirty="0" err="1"/>
              <a:t>cerca</a:t>
            </a:r>
            <a:r>
              <a:rPr lang="en-US" sz="1700" dirty="0"/>
              <a:t> del </a:t>
            </a:r>
            <a:r>
              <a:rPr lang="en-US" sz="1700" dirty="0" err="1"/>
              <a:t>área</a:t>
            </a:r>
            <a:r>
              <a:rPr lang="en-US" sz="1700" dirty="0"/>
              <a:t> de </a:t>
            </a:r>
            <a:r>
              <a:rPr lang="en-US" sz="1700" dirty="0" err="1"/>
              <a:t>trabajo</a:t>
            </a:r>
            <a:r>
              <a:rPr lang="en-US" sz="1700" dirty="0"/>
              <a:t> y </a:t>
            </a:r>
            <a:r>
              <a:rPr lang="en-US" sz="1700" dirty="0" err="1"/>
              <a:t>estar</a:t>
            </a:r>
            <a:r>
              <a:rPr lang="en-US" sz="1700" dirty="0"/>
              <a:t> </a:t>
            </a:r>
            <a:r>
              <a:rPr lang="en-US" sz="1700" dirty="0" err="1"/>
              <a:t>abierta</a:t>
            </a:r>
            <a:r>
              <a:rPr lang="en-US" sz="1700" dirty="0"/>
              <a:t> al exterior; </a:t>
            </a:r>
            <a:r>
              <a:rPr lang="en-US" sz="1700" dirty="0" err="1"/>
              <a:t>si</a:t>
            </a:r>
            <a:r>
              <a:rPr lang="en-US" sz="1700" dirty="0"/>
              <a:t> no, </a:t>
            </a:r>
            <a:r>
              <a:rPr lang="en-US" sz="1700" dirty="0" err="1"/>
              <a:t>proporcionar</a:t>
            </a:r>
            <a:r>
              <a:rPr lang="en-US" sz="1700" dirty="0"/>
              <a:t>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ventilación</a:t>
            </a:r>
            <a:r>
              <a:rPr lang="en-US" sz="1700" dirty="0"/>
              <a:t> </a:t>
            </a:r>
            <a:r>
              <a:rPr lang="en-US" sz="1700" dirty="0" err="1"/>
              <a:t>mecánica</a:t>
            </a:r>
            <a:r>
              <a:rPr lang="en-US" sz="1700" dirty="0"/>
              <a:t> para </a:t>
            </a:r>
            <a:r>
              <a:rPr lang="en-US" sz="1700" dirty="0" err="1"/>
              <a:t>refrescar</a:t>
            </a:r>
            <a:r>
              <a:rPr lang="en-US" sz="1700" dirty="0"/>
              <a:t>. Se </a:t>
            </a:r>
            <a:r>
              <a:rPr lang="en-US" sz="1700" dirty="0" err="1"/>
              <a:t>pueden</a:t>
            </a:r>
            <a:r>
              <a:rPr lang="en-US" sz="1700" dirty="0"/>
              <a:t> </a:t>
            </a:r>
            <a:r>
              <a:rPr lang="en-US" sz="1700" dirty="0" err="1"/>
              <a:t>utilizar</a:t>
            </a:r>
            <a:r>
              <a:rPr lang="en-US" sz="1700" dirty="0"/>
              <a:t> </a:t>
            </a:r>
            <a:r>
              <a:rPr lang="en-US" sz="1700" dirty="0" err="1"/>
              <a:t>árboles</a:t>
            </a:r>
            <a:r>
              <a:rPr lang="en-US" sz="1700" dirty="0"/>
              <a:t> o </a:t>
            </a:r>
            <a:r>
              <a:rPr lang="en-US" sz="1700" dirty="0" err="1"/>
              <a:t>arbustos</a:t>
            </a:r>
            <a:r>
              <a:rPr lang="en-US" sz="1700" dirty="0"/>
              <a:t> </a:t>
            </a:r>
            <a:r>
              <a:rPr lang="en-US" sz="1700" dirty="0" err="1"/>
              <a:t>siempre</a:t>
            </a:r>
            <a:r>
              <a:rPr lang="en-US" sz="1700" dirty="0"/>
              <a:t> que la forma del </a:t>
            </a:r>
            <a:r>
              <a:rPr lang="en-US" sz="1700" dirty="0" err="1"/>
              <a:t>área</a:t>
            </a:r>
            <a:r>
              <a:rPr lang="en-US" sz="1700" dirty="0"/>
              <a:t> de sombra </a:t>
            </a:r>
            <a:r>
              <a:rPr lang="en-US" sz="1700" dirty="0" err="1"/>
              <a:t>proporcione</a:t>
            </a:r>
            <a:r>
              <a:rPr lang="en-US" sz="1700" dirty="0"/>
              <a:t> la </a:t>
            </a:r>
            <a:r>
              <a:rPr lang="en-US" sz="1700" dirty="0" err="1"/>
              <a:t>suficiente</a:t>
            </a:r>
            <a:r>
              <a:rPr lang="en-US" sz="1700" dirty="0"/>
              <a:t> sombra para </a:t>
            </a:r>
            <a:r>
              <a:rPr lang="en-US" sz="1700" dirty="0" err="1"/>
              <a:t>proteger</a:t>
            </a:r>
            <a:r>
              <a:rPr lang="en-US" sz="1700" dirty="0"/>
              <a:t> a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. </a:t>
            </a:r>
          </a:p>
          <a:p>
            <a:endParaRPr lang="en-US" sz="1700" dirty="0"/>
          </a:p>
          <a:p>
            <a:r>
              <a:rPr lang="en-US" sz="1700" dirty="0"/>
              <a:t>Para </a:t>
            </a:r>
            <a:r>
              <a:rPr lang="en-US" sz="1700" dirty="0" err="1"/>
              <a:t>obtener</a:t>
            </a:r>
            <a:r>
              <a:rPr lang="en-US" sz="1700" dirty="0"/>
              <a:t> </a:t>
            </a:r>
            <a:r>
              <a:rPr lang="en-US" sz="1700" dirty="0" err="1"/>
              <a:t>más</a:t>
            </a:r>
            <a:r>
              <a:rPr lang="en-US" sz="1700" dirty="0"/>
              <a:t> </a:t>
            </a:r>
            <a:r>
              <a:rPr lang="en-US" sz="1700" dirty="0" err="1"/>
              <a:t>detalles</a:t>
            </a:r>
            <a:r>
              <a:rPr lang="en-US" sz="1700" dirty="0"/>
              <a:t> y </a:t>
            </a:r>
            <a:r>
              <a:rPr lang="en-US" sz="1700" dirty="0" err="1"/>
              <a:t>excepciones</a:t>
            </a:r>
            <a:r>
              <a:rPr lang="en-US" sz="1700" dirty="0"/>
              <a:t> del </a:t>
            </a:r>
            <a:r>
              <a:rPr lang="en-US" sz="1700" dirty="0" err="1"/>
              <a:t>requisito</a:t>
            </a:r>
            <a:r>
              <a:rPr lang="en-US" sz="1700" dirty="0"/>
              <a:t> de sombra, revise la </a:t>
            </a:r>
            <a:r>
              <a:rPr lang="en-US" sz="1700" dirty="0">
                <a:hlinkClick r:id="rId3"/>
              </a:rPr>
              <a:t>sección (3)</a:t>
            </a:r>
            <a:r>
              <a:rPr lang="en-US" sz="1700" baseline="30000" dirty="0">
                <a:hlinkClick r:id="rId3"/>
              </a:rPr>
              <a:t>(</a:t>
            </a:r>
            <a:r>
              <a:rPr lang="en-US" sz="1700" baseline="30000" dirty="0"/>
              <a:t>15)</a:t>
            </a:r>
            <a:r>
              <a:rPr lang="en-US" sz="17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5" y="60319"/>
            <a:ext cx="5403238" cy="58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39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234973"/>
            <a:ext cx="6274351" cy="541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Agua potable</a:t>
            </a:r>
            <a:endParaRPr lang="en-US" sz="3600" dirty="0"/>
          </a:p>
          <a:p>
            <a:endParaRPr lang="en-US" sz="1600" dirty="0"/>
          </a:p>
          <a:p>
            <a:r>
              <a:rPr lang="en-US" dirty="0"/>
              <a:t>El </a:t>
            </a:r>
            <a:r>
              <a:rPr lang="en-US" dirty="0" err="1"/>
              <a:t>mantener</a:t>
            </a:r>
            <a:r>
              <a:rPr lang="en-US" dirty="0"/>
              <a:t> </a:t>
            </a:r>
            <a:r>
              <a:rPr lang="en-US" dirty="0" err="1"/>
              <a:t>frecuentemente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</a:t>
            </a:r>
            <a:r>
              <a:rPr lang="en-US" dirty="0" err="1"/>
              <a:t>hidratado</a:t>
            </a:r>
            <a:r>
              <a:rPr lang="en-US" dirty="0"/>
              <a:t> con </a:t>
            </a:r>
            <a:r>
              <a:rPr lang="en-US" dirty="0" err="1"/>
              <a:t>pequeños</a:t>
            </a:r>
            <a:r>
              <a:rPr lang="en-US" dirty="0"/>
              <a:t> </a:t>
            </a:r>
            <a:r>
              <a:rPr lang="en-US" dirty="0" err="1"/>
              <a:t>tragos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 a lo largo del día es </a:t>
            </a:r>
            <a:r>
              <a:rPr lang="en-US" dirty="0" err="1"/>
              <a:t>una</a:t>
            </a:r>
            <a:r>
              <a:rPr lang="en-US" dirty="0"/>
              <a:t> de las </a:t>
            </a:r>
            <a:r>
              <a:rPr lang="en-US" dirty="0" err="1"/>
              <a:t>formas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efectivas</a:t>
            </a:r>
            <a:r>
              <a:rPr lang="en-US" dirty="0"/>
              <a:t> de </a:t>
            </a:r>
            <a:r>
              <a:rPr lang="en-US" dirty="0" err="1"/>
              <a:t>prevenir</a:t>
            </a:r>
            <a:r>
              <a:rPr lang="en-US" dirty="0"/>
              <a:t> las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. </a:t>
            </a:r>
            <a:r>
              <a:rPr lang="en-US" dirty="0" err="1"/>
              <a:t>Normalmente</a:t>
            </a:r>
            <a:r>
              <a:rPr lang="en-US" dirty="0"/>
              <a:t>, </a:t>
            </a:r>
            <a:r>
              <a:rPr lang="en-US" dirty="0" err="1"/>
              <a:t>trabajar</a:t>
            </a:r>
            <a:r>
              <a:rPr lang="en-US" dirty="0"/>
              <a:t> al </a:t>
            </a:r>
            <a:r>
              <a:rPr lang="en-US" dirty="0" err="1"/>
              <a:t>aire</a:t>
            </a:r>
            <a:r>
              <a:rPr lang="en-US" dirty="0"/>
              <a:t> libre con </a:t>
            </a:r>
            <a:r>
              <a:rPr lang="en-US" dirty="0" err="1"/>
              <a:t>mucho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y </a:t>
            </a:r>
            <a:r>
              <a:rPr lang="en-US" dirty="0" err="1"/>
              <a:t>una</a:t>
            </a:r>
            <a:r>
              <a:rPr lang="en-US" dirty="0"/>
              <a:t> gran carga de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hace</a:t>
            </a:r>
            <a:r>
              <a:rPr lang="en-US" dirty="0"/>
              <a:t> que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</a:t>
            </a:r>
            <a:r>
              <a:rPr lang="en-US" dirty="0" err="1"/>
              <a:t>sude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;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agua</a:t>
            </a:r>
            <a:r>
              <a:rPr lang="en-US" dirty="0"/>
              <a:t> y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electrolitos</a:t>
            </a:r>
            <a:r>
              <a:rPr lang="en-US" dirty="0"/>
              <a:t> se </a:t>
            </a:r>
            <a:r>
              <a:rPr lang="en-US" dirty="0" err="1"/>
              <a:t>pierden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medio del sudor, lo que </a:t>
            </a:r>
            <a:r>
              <a:rPr lang="en-US" dirty="0" err="1"/>
              <a:t>acelera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proceso</a:t>
            </a:r>
            <a:r>
              <a:rPr lang="en-US" dirty="0"/>
              <a:t> de </a:t>
            </a:r>
            <a:r>
              <a:rPr lang="en-US" dirty="0" err="1"/>
              <a:t>deshidratación</a:t>
            </a:r>
            <a:r>
              <a:rPr lang="en-US" dirty="0"/>
              <a:t>. Al </a:t>
            </a:r>
            <a:r>
              <a:rPr lang="en-US" dirty="0" err="1"/>
              <a:t>cuerpo</a:t>
            </a:r>
            <a:r>
              <a:rPr lang="en-US" dirty="0"/>
              <a:t> le </a:t>
            </a:r>
            <a:r>
              <a:rPr lang="en-US" dirty="0" err="1"/>
              <a:t>resulta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fácil</a:t>
            </a:r>
            <a:r>
              <a:rPr lang="en-US" dirty="0"/>
              <a:t> </a:t>
            </a:r>
            <a:r>
              <a:rPr lang="en-US" dirty="0" err="1"/>
              <a:t>mantenerse</a:t>
            </a:r>
            <a:r>
              <a:rPr lang="en-US" dirty="0"/>
              <a:t> </a:t>
            </a:r>
            <a:r>
              <a:rPr lang="en-US" dirty="0" err="1"/>
              <a:t>hidratado</a:t>
            </a:r>
            <a:r>
              <a:rPr lang="en-US" dirty="0"/>
              <a:t> con </a:t>
            </a:r>
            <a:r>
              <a:rPr lang="en-US" dirty="0" err="1"/>
              <a:t>pequeñas</a:t>
            </a:r>
            <a:r>
              <a:rPr lang="en-US" dirty="0"/>
              <a:t> y </a:t>
            </a:r>
            <a:r>
              <a:rPr lang="en-US" dirty="0" err="1"/>
              <a:t>frecuentes</a:t>
            </a:r>
            <a:r>
              <a:rPr lang="en-US" dirty="0"/>
              <a:t> </a:t>
            </a:r>
            <a:r>
              <a:rPr lang="en-US" dirty="0" err="1"/>
              <a:t>cantidades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 de </a:t>
            </a:r>
            <a:r>
              <a:rPr lang="en-US" dirty="0" err="1"/>
              <a:t>intentar</a:t>
            </a:r>
            <a:r>
              <a:rPr lang="en-US" dirty="0"/>
              <a:t> </a:t>
            </a:r>
            <a:r>
              <a:rPr lang="en-US" dirty="0" err="1"/>
              <a:t>procesar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tragos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 poco </a:t>
            </a:r>
            <a:r>
              <a:rPr lang="en-US" dirty="0" err="1"/>
              <a:t>frecuentes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la </a:t>
            </a:r>
            <a:r>
              <a:rPr lang="en-US" dirty="0" err="1"/>
              <a:t>deshidratación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se ha </a:t>
            </a:r>
            <a:r>
              <a:rPr lang="en-US" dirty="0" err="1"/>
              <a:t>producido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Teniendo</a:t>
            </a:r>
            <a:r>
              <a:rPr lang="en-US" dirty="0"/>
              <a:t>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, las </a:t>
            </a:r>
            <a:r>
              <a:rPr lang="en-US" dirty="0" err="1"/>
              <a:t>reglas</a:t>
            </a:r>
            <a:r>
              <a:rPr lang="en-US" dirty="0"/>
              <a:t> </a:t>
            </a:r>
            <a:r>
              <a:rPr lang="en-US" dirty="0" err="1"/>
              <a:t>exigen</a:t>
            </a:r>
            <a:r>
              <a:rPr lang="en-US" dirty="0"/>
              <a:t> que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empleador</a:t>
            </a:r>
            <a:r>
              <a:rPr lang="en-US" dirty="0"/>
              <a:t> </a:t>
            </a:r>
            <a:r>
              <a:rPr lang="en-US" dirty="0" err="1"/>
              <a:t>suministre</a:t>
            </a:r>
            <a:r>
              <a:rPr lang="en-US" dirty="0"/>
              <a:t> </a:t>
            </a:r>
            <a:r>
              <a:rPr lang="en-US" dirty="0" err="1"/>
              <a:t>suficiente</a:t>
            </a:r>
            <a:r>
              <a:rPr lang="en-US" dirty="0"/>
              <a:t> </a:t>
            </a:r>
            <a:r>
              <a:rPr lang="en-US" dirty="0" err="1"/>
              <a:t>agua</a:t>
            </a:r>
            <a:r>
              <a:rPr lang="en-US" dirty="0"/>
              <a:t> potable </a:t>
            </a:r>
            <a:r>
              <a:rPr lang="en-US" dirty="0" err="1"/>
              <a:t>fría</a:t>
            </a:r>
            <a:r>
              <a:rPr lang="en-US" dirty="0"/>
              <a:t> o fresca (35-77° F) para que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empleado</a:t>
            </a:r>
            <a:r>
              <a:rPr lang="en-US" dirty="0"/>
              <a:t> </a:t>
            </a:r>
            <a:r>
              <a:rPr lang="en-US" dirty="0" err="1"/>
              <a:t>beba</a:t>
            </a:r>
            <a:r>
              <a:rPr lang="en-US" dirty="0"/>
              <a:t> hasta 32 </a:t>
            </a:r>
            <a:r>
              <a:rPr lang="en-US" dirty="0" err="1"/>
              <a:t>onzas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hora, sin </a:t>
            </a:r>
            <a:r>
              <a:rPr lang="en-US" dirty="0" err="1"/>
              <a:t>costo</a:t>
            </a:r>
            <a:r>
              <a:rPr lang="en-US" dirty="0"/>
              <a:t> </a:t>
            </a:r>
            <a:r>
              <a:rPr lang="en-US" dirty="0" err="1"/>
              <a:t>alguno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empleado</a:t>
            </a:r>
            <a:r>
              <a:rPr lang="en-US" dirty="0"/>
              <a:t>,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índice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sea de 80° F o </a:t>
            </a:r>
            <a:r>
              <a:rPr lang="en-US" dirty="0" err="1"/>
              <a:t>más</a:t>
            </a:r>
            <a:r>
              <a:rPr lang="en-US" dirty="0"/>
              <a:t>. </a:t>
            </a:r>
            <a:r>
              <a:rPr lang="en-US" dirty="0" err="1"/>
              <a:t>También</a:t>
            </a:r>
            <a:r>
              <a:rPr lang="en-US" dirty="0"/>
              <a:t> se les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 </a:t>
            </a:r>
            <a:r>
              <a:rPr lang="en-US" dirty="0" err="1"/>
              <a:t>muchas</a:t>
            </a:r>
            <a:r>
              <a:rPr lang="en-US" dirty="0"/>
              <a:t> </a:t>
            </a:r>
            <a:r>
              <a:rPr lang="en-US" dirty="0" err="1"/>
              <a:t>oportunidades</a:t>
            </a:r>
            <a:r>
              <a:rPr lang="en-US" dirty="0"/>
              <a:t> para </a:t>
            </a:r>
            <a:r>
              <a:rPr lang="en-US" dirty="0" err="1"/>
              <a:t>beber</a:t>
            </a:r>
            <a:r>
              <a:rPr lang="en-US" dirty="0"/>
              <a:t> </a:t>
            </a:r>
            <a:r>
              <a:rPr lang="en-US" dirty="0" err="1"/>
              <a:t>agua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Es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señalar</a:t>
            </a:r>
            <a:r>
              <a:rPr lang="en-US" dirty="0"/>
              <a:t> que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reglas</a:t>
            </a:r>
            <a:r>
              <a:rPr lang="en-US" dirty="0"/>
              <a:t> de Oregon OSHA </a:t>
            </a:r>
            <a:r>
              <a:rPr lang="en-US" dirty="0" err="1"/>
              <a:t>exigen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empleadores</a:t>
            </a:r>
            <a:r>
              <a:rPr lang="en-US" dirty="0"/>
              <a:t> </a:t>
            </a:r>
            <a:r>
              <a:rPr lang="en-US" dirty="0" err="1"/>
              <a:t>proporcionen</a:t>
            </a:r>
            <a:r>
              <a:rPr lang="en-US" dirty="0"/>
              <a:t> </a:t>
            </a:r>
            <a:r>
              <a:rPr lang="en-US" dirty="0" err="1"/>
              <a:t>agua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las </a:t>
            </a:r>
            <a:r>
              <a:rPr lang="en-US" dirty="0" err="1"/>
              <a:t>cantidades</a:t>
            </a:r>
            <a:r>
              <a:rPr lang="en-US" dirty="0"/>
              <a:t> no se </a:t>
            </a:r>
            <a:r>
              <a:rPr lang="en-US" dirty="0" err="1"/>
              <a:t>detallan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Prevención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causadas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. Para </a:t>
            </a: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detalles</a:t>
            </a:r>
            <a:r>
              <a:rPr lang="en-US" dirty="0"/>
              <a:t> y </a:t>
            </a:r>
            <a:r>
              <a:rPr lang="en-US" dirty="0" err="1"/>
              <a:t>excepciones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requisitos</a:t>
            </a:r>
            <a:r>
              <a:rPr lang="en-US" dirty="0"/>
              <a:t> de la </a:t>
            </a:r>
            <a:r>
              <a:rPr lang="en-US" dirty="0" err="1"/>
              <a:t>cantidad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, revise la </a:t>
            </a:r>
            <a:r>
              <a:rPr lang="en-US" dirty="0">
                <a:hlinkClick r:id="rId3"/>
              </a:rPr>
              <a:t>sección (4)</a:t>
            </a:r>
            <a:r>
              <a:rPr lang="en-US" baseline="30000" dirty="0">
                <a:hlinkClick r:id="rId3"/>
              </a:rPr>
              <a:t>(</a:t>
            </a:r>
            <a:r>
              <a:rPr lang="en-US" baseline="30000" dirty="0"/>
              <a:t>16)</a:t>
            </a:r>
            <a:r>
              <a:rPr lang="en-US" dirty="0"/>
              <a:t>.</a:t>
            </a:r>
            <a:endParaRPr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5" y="60319"/>
            <a:ext cx="5403238" cy="580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7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30364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27469" y="65243"/>
            <a:ext cx="6274351" cy="585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48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Descargo</a:t>
            </a:r>
            <a:r>
              <a:rPr lang="en-US" sz="48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48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responsabilidad</a:t>
            </a:r>
            <a:endParaRPr sz="24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50" dirty="0"/>
              <a:t>Este material de </a:t>
            </a:r>
            <a:r>
              <a:rPr lang="en-US" sz="1250" dirty="0" err="1"/>
              <a:t>capacitación</a:t>
            </a:r>
            <a:r>
              <a:rPr lang="en-US" sz="1250" dirty="0"/>
              <a:t> se </a:t>
            </a:r>
            <a:r>
              <a:rPr lang="en-US" sz="1250" dirty="0" err="1"/>
              <a:t>utiliza</a:t>
            </a:r>
            <a:r>
              <a:rPr lang="en-US" sz="1250" dirty="0"/>
              <a:t> para </a:t>
            </a:r>
            <a:r>
              <a:rPr lang="en-US" sz="1250" dirty="0" err="1"/>
              <a:t>informar</a:t>
            </a:r>
            <a:r>
              <a:rPr lang="en-US" sz="1250" dirty="0"/>
              <a:t> a </a:t>
            </a:r>
            <a:r>
              <a:rPr lang="en-US" sz="1250" dirty="0" err="1"/>
              <a:t>los</a:t>
            </a:r>
            <a:r>
              <a:rPr lang="en-US" sz="1250" dirty="0"/>
              <a:t> </a:t>
            </a:r>
            <a:r>
              <a:rPr lang="en-US" sz="1250" dirty="0" err="1"/>
              <a:t>empleadores</a:t>
            </a:r>
            <a:r>
              <a:rPr lang="en-US" sz="1250" dirty="0"/>
              <a:t> y a </a:t>
            </a:r>
            <a:r>
              <a:rPr lang="en-US" sz="1250" dirty="0" err="1"/>
              <a:t>los</a:t>
            </a:r>
            <a:r>
              <a:rPr lang="en-US" sz="1250" dirty="0"/>
              <a:t> </a:t>
            </a:r>
            <a:r>
              <a:rPr lang="en-US" sz="1250" dirty="0" err="1"/>
              <a:t>empleados</a:t>
            </a:r>
            <a:r>
              <a:rPr lang="en-US" sz="1250" dirty="0"/>
              <a:t> </a:t>
            </a:r>
            <a:r>
              <a:rPr lang="en-US" sz="1250" dirty="0" err="1"/>
              <a:t>sobre</a:t>
            </a:r>
            <a:r>
              <a:rPr lang="en-US" sz="1250" dirty="0"/>
              <a:t> </a:t>
            </a:r>
            <a:r>
              <a:rPr lang="en-US" sz="1250" dirty="0" err="1"/>
              <a:t>los</a:t>
            </a:r>
            <a:r>
              <a:rPr lang="en-US" sz="1250" dirty="0"/>
              <a:t> </a:t>
            </a:r>
            <a:r>
              <a:rPr lang="en-US" sz="1250" dirty="0" err="1"/>
              <a:t>requisitos</a:t>
            </a:r>
            <a:r>
              <a:rPr lang="en-US" sz="1250" dirty="0"/>
              <a:t> de </a:t>
            </a:r>
            <a:r>
              <a:rPr lang="en-US" sz="1250" dirty="0" err="1"/>
              <a:t>cumplimiento</a:t>
            </a:r>
            <a:r>
              <a:rPr lang="en-US" sz="1250" dirty="0"/>
              <a:t> </a:t>
            </a:r>
            <a:r>
              <a:rPr lang="en-US" sz="1250" dirty="0" err="1"/>
              <a:t>mediante</a:t>
            </a:r>
            <a:r>
              <a:rPr lang="en-US" sz="1250" dirty="0"/>
              <a:t> la </a:t>
            </a:r>
            <a:r>
              <a:rPr lang="en-US" sz="1250" dirty="0" err="1"/>
              <a:t>simplificación</a:t>
            </a:r>
            <a:r>
              <a:rPr lang="en-US" sz="1250" dirty="0"/>
              <a:t> de las </a:t>
            </a:r>
            <a:r>
              <a:rPr lang="en-US" sz="1250" dirty="0" err="1"/>
              <a:t>regulaciones</a:t>
            </a:r>
            <a:r>
              <a:rPr lang="en-US" sz="1250" dirty="0"/>
              <a:t>. No </a:t>
            </a:r>
            <a:r>
              <a:rPr lang="en-US" sz="1250" dirty="0" err="1"/>
              <a:t>debe</a:t>
            </a:r>
            <a:r>
              <a:rPr lang="en-US" sz="1250" dirty="0"/>
              <a:t> </a:t>
            </a:r>
            <a:r>
              <a:rPr lang="en-US" sz="1250" dirty="0" err="1"/>
              <a:t>considerarse</a:t>
            </a:r>
            <a:r>
              <a:rPr lang="en-US" sz="1250" dirty="0"/>
              <a:t> </a:t>
            </a:r>
            <a:r>
              <a:rPr lang="en-US" sz="1250" dirty="0" err="1"/>
              <a:t>como</a:t>
            </a:r>
            <a:r>
              <a:rPr lang="en-US" sz="1250" dirty="0"/>
              <a:t> </a:t>
            </a:r>
            <a:r>
              <a:rPr lang="en-US" sz="1250" dirty="0" err="1"/>
              <a:t>sustituto</a:t>
            </a:r>
            <a:r>
              <a:rPr lang="en-US" sz="1250" dirty="0"/>
              <a:t> de </a:t>
            </a:r>
            <a:r>
              <a:rPr lang="en-US" sz="1250" dirty="0" err="1"/>
              <a:t>ninguna</a:t>
            </a:r>
            <a:r>
              <a:rPr lang="en-US" sz="1250" dirty="0"/>
              <a:t> </a:t>
            </a:r>
            <a:r>
              <a:rPr lang="en-US" sz="1250" dirty="0" err="1"/>
              <a:t>disposición</a:t>
            </a:r>
            <a:r>
              <a:rPr lang="en-US" sz="1250" dirty="0"/>
              <a:t> de la Ley de </a:t>
            </a:r>
            <a:r>
              <a:rPr lang="en-US" sz="1250" dirty="0" err="1"/>
              <a:t>Empleo</a:t>
            </a:r>
            <a:r>
              <a:rPr lang="en-US" sz="1250" dirty="0"/>
              <a:t> Seguro de </a:t>
            </a:r>
            <a:r>
              <a:rPr lang="en-US" sz="1250" dirty="0" err="1"/>
              <a:t>Oregón</a:t>
            </a:r>
            <a:r>
              <a:rPr lang="en-US" sz="1250" dirty="0"/>
              <a:t> (OSEA) </a:t>
            </a:r>
            <a:r>
              <a:rPr lang="en-US" sz="1250" dirty="0" err="1"/>
              <a:t>ni</a:t>
            </a:r>
            <a:r>
              <a:rPr lang="en-US" sz="1250" dirty="0"/>
              <a:t> de </a:t>
            </a:r>
            <a:r>
              <a:rPr lang="en-US" sz="1250" dirty="0" err="1"/>
              <a:t>ninguna</a:t>
            </a:r>
            <a:r>
              <a:rPr lang="en-US" sz="1250" dirty="0"/>
              <a:t> </a:t>
            </a:r>
            <a:r>
              <a:rPr lang="en-US" sz="1250" dirty="0" err="1"/>
              <a:t>regla</a:t>
            </a:r>
            <a:r>
              <a:rPr lang="en-US" sz="1250" dirty="0"/>
              <a:t> </a:t>
            </a:r>
            <a:r>
              <a:rPr lang="en-US" sz="1250" dirty="0" err="1"/>
              <a:t>emitida</a:t>
            </a:r>
            <a:r>
              <a:rPr lang="en-US" sz="1250" dirty="0"/>
              <a:t> </a:t>
            </a:r>
            <a:r>
              <a:rPr lang="en-US" sz="1250" dirty="0" err="1"/>
              <a:t>por</a:t>
            </a:r>
            <a:r>
              <a:rPr lang="en-US" sz="1250" dirty="0"/>
              <a:t> Oregon OSHA.</a:t>
            </a:r>
          </a:p>
          <a:p>
            <a:endParaRPr lang="en-US" sz="1250" dirty="0"/>
          </a:p>
          <a:p>
            <a:r>
              <a:rPr lang="en-US" sz="1250" dirty="0"/>
              <a:t>La </a:t>
            </a:r>
            <a:r>
              <a:rPr lang="en-US" sz="1250" dirty="0" err="1"/>
              <a:t>regla</a:t>
            </a:r>
            <a:r>
              <a:rPr lang="en-US" sz="1250" dirty="0"/>
              <a:t> de </a:t>
            </a:r>
            <a:r>
              <a:rPr lang="en-US" sz="1250" dirty="0" err="1"/>
              <a:t>Prevención</a:t>
            </a:r>
            <a:r>
              <a:rPr lang="en-US" sz="1250" dirty="0"/>
              <a:t> de </a:t>
            </a:r>
            <a:r>
              <a:rPr lang="en-US" sz="1250" dirty="0" err="1"/>
              <a:t>Enfermedades</a:t>
            </a:r>
            <a:r>
              <a:rPr lang="en-US" sz="1250" dirty="0"/>
              <a:t> </a:t>
            </a:r>
            <a:r>
              <a:rPr lang="en-US" sz="1250" dirty="0" err="1"/>
              <a:t>causadas</a:t>
            </a:r>
            <a:r>
              <a:rPr lang="en-US" sz="1250" dirty="0"/>
              <a:t> </a:t>
            </a:r>
            <a:r>
              <a:rPr lang="en-US" sz="1250" dirty="0" err="1"/>
              <a:t>por</a:t>
            </a:r>
            <a:r>
              <a:rPr lang="en-US" sz="1250" dirty="0"/>
              <a:t> </a:t>
            </a:r>
            <a:r>
              <a:rPr lang="en-US" sz="1250" dirty="0" err="1"/>
              <a:t>el</a:t>
            </a:r>
            <a:r>
              <a:rPr lang="en-US" sz="1250" dirty="0"/>
              <a:t> </a:t>
            </a:r>
            <a:r>
              <a:rPr lang="en-US" sz="1250" dirty="0" err="1"/>
              <a:t>Calor</a:t>
            </a:r>
            <a:r>
              <a:rPr lang="en-US" sz="1250" dirty="0"/>
              <a:t> se </a:t>
            </a:r>
            <a:r>
              <a:rPr lang="en-US" sz="1250" dirty="0" err="1"/>
              <a:t>aplica</a:t>
            </a:r>
            <a:r>
              <a:rPr lang="en-US" sz="1250" dirty="0"/>
              <a:t> a </a:t>
            </a:r>
            <a:r>
              <a:rPr lang="en-US" sz="1250" dirty="0" err="1"/>
              <a:t>todos</a:t>
            </a:r>
            <a:r>
              <a:rPr lang="en-US" sz="1250" dirty="0"/>
              <a:t> </a:t>
            </a:r>
            <a:r>
              <a:rPr lang="en-US" sz="1250" dirty="0" err="1"/>
              <a:t>los</a:t>
            </a:r>
            <a:r>
              <a:rPr lang="en-US" sz="1250" dirty="0"/>
              <a:t> </a:t>
            </a:r>
            <a:r>
              <a:rPr lang="en-US" sz="1250" dirty="0" err="1"/>
              <a:t>trabajadores</a:t>
            </a:r>
            <a:r>
              <a:rPr lang="en-US" sz="1250" dirty="0"/>
              <a:t> de </a:t>
            </a:r>
            <a:r>
              <a:rPr lang="en-US" sz="1250" dirty="0" err="1"/>
              <a:t>Oregón</a:t>
            </a:r>
            <a:r>
              <a:rPr lang="en-US" sz="1250" dirty="0"/>
              <a:t> </a:t>
            </a:r>
            <a:r>
              <a:rPr lang="en-US" sz="1250" dirty="0" err="1"/>
              <a:t>contemplados</a:t>
            </a:r>
            <a:r>
              <a:rPr lang="en-US" sz="1250" dirty="0"/>
              <a:t> </a:t>
            </a:r>
            <a:r>
              <a:rPr lang="en-US" sz="1250" dirty="0" err="1"/>
              <a:t>por</a:t>
            </a:r>
            <a:r>
              <a:rPr lang="en-US" sz="1250" dirty="0"/>
              <a:t> la OSEA y se </a:t>
            </a:r>
            <a:r>
              <a:rPr lang="en-US" sz="1250" dirty="0" err="1"/>
              <a:t>encuentra</a:t>
            </a:r>
            <a:r>
              <a:rPr lang="en-US" sz="1250" dirty="0"/>
              <a:t> </a:t>
            </a:r>
            <a:r>
              <a:rPr lang="en-US" sz="1250" dirty="0" err="1"/>
              <a:t>en</a:t>
            </a:r>
            <a:r>
              <a:rPr lang="en-US" sz="1250" dirty="0"/>
              <a:t> dos </a:t>
            </a:r>
            <a:r>
              <a:rPr lang="en-US" sz="1250" dirty="0" err="1"/>
              <a:t>divisiones</a:t>
            </a:r>
            <a:r>
              <a:rPr lang="en-US" sz="1250" dirty="0"/>
              <a:t>: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250" dirty="0"/>
              <a:t>La </a:t>
            </a:r>
            <a:r>
              <a:rPr lang="en-US" sz="1250" dirty="0">
                <a:hlinkClick r:id="rId3"/>
              </a:rPr>
              <a:t>OAR 437-002-0156</a:t>
            </a:r>
            <a:r>
              <a:rPr lang="en-US" sz="1250" baseline="30000" dirty="0">
                <a:hlinkClick r:id="rId3"/>
              </a:rPr>
              <a:t>(1</a:t>
            </a:r>
            <a:r>
              <a:rPr lang="en-US" sz="1250" baseline="30000" dirty="0"/>
              <a:t>)</a:t>
            </a:r>
            <a:r>
              <a:rPr lang="en-US" sz="1250" dirty="0"/>
              <a:t>para las </a:t>
            </a:r>
            <a:r>
              <a:rPr lang="en-US" sz="1250" dirty="0" err="1"/>
              <a:t>actividades</a:t>
            </a:r>
            <a:r>
              <a:rPr lang="en-US" sz="1250" dirty="0"/>
              <a:t> </a:t>
            </a:r>
            <a:r>
              <a:rPr lang="en-US" sz="1250" dirty="0" err="1"/>
              <a:t>laborales</a:t>
            </a:r>
            <a:r>
              <a:rPr lang="en-US" sz="1250" dirty="0"/>
              <a:t> </a:t>
            </a:r>
            <a:r>
              <a:rPr lang="en-US" sz="1250" dirty="0" err="1"/>
              <a:t>contempladas</a:t>
            </a:r>
            <a:r>
              <a:rPr lang="en-US" sz="1250" dirty="0"/>
              <a:t> </a:t>
            </a:r>
            <a:r>
              <a:rPr lang="en-US" sz="1250" dirty="0" err="1"/>
              <a:t>en</a:t>
            </a:r>
            <a:r>
              <a:rPr lang="en-US" sz="1250" dirty="0"/>
              <a:t> la División 2 (</a:t>
            </a:r>
            <a:r>
              <a:rPr lang="en-US" sz="1250" dirty="0" err="1"/>
              <a:t>Industria</a:t>
            </a:r>
            <a:r>
              <a:rPr lang="en-US" sz="1250" dirty="0"/>
              <a:t> general).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250" dirty="0"/>
              <a:t>La </a:t>
            </a:r>
            <a:r>
              <a:rPr lang="en-US" sz="1250" dirty="0">
                <a:hlinkClick r:id="rId4"/>
              </a:rPr>
              <a:t>OAR 437-004-1131</a:t>
            </a:r>
            <a:r>
              <a:rPr lang="en-US" sz="1250" baseline="30000" dirty="0"/>
              <a:t>(2)</a:t>
            </a:r>
            <a:r>
              <a:rPr lang="en-US" sz="1250" dirty="0"/>
              <a:t>para </a:t>
            </a:r>
            <a:r>
              <a:rPr lang="en-US" sz="1250" dirty="0" err="1"/>
              <a:t>los</a:t>
            </a:r>
            <a:r>
              <a:rPr lang="en-US" sz="1250" dirty="0"/>
              <a:t> </a:t>
            </a:r>
            <a:r>
              <a:rPr lang="en-US" sz="1250" dirty="0" err="1"/>
              <a:t>empleadores</a:t>
            </a:r>
            <a:r>
              <a:rPr lang="en-US" sz="1250" dirty="0"/>
              <a:t> </a:t>
            </a:r>
            <a:r>
              <a:rPr lang="en-US" sz="1250" dirty="0" err="1"/>
              <a:t>contemplados</a:t>
            </a:r>
            <a:r>
              <a:rPr lang="en-US" sz="1250" dirty="0"/>
              <a:t> </a:t>
            </a:r>
            <a:r>
              <a:rPr lang="en-US" sz="1250" dirty="0" err="1"/>
              <a:t>en</a:t>
            </a:r>
            <a:r>
              <a:rPr lang="en-US" sz="1250" dirty="0"/>
              <a:t> la División 4 (Agricultura).</a:t>
            </a:r>
          </a:p>
          <a:p>
            <a:endParaRPr lang="en-US" sz="1250" dirty="0"/>
          </a:p>
          <a:p>
            <a:r>
              <a:rPr lang="en-US" sz="1250" dirty="0"/>
              <a:t>Dado que la </a:t>
            </a:r>
            <a:r>
              <a:rPr lang="en-US" sz="1250" dirty="0" err="1"/>
              <a:t>exposición</a:t>
            </a:r>
            <a:r>
              <a:rPr lang="en-US" sz="1250" dirty="0"/>
              <a:t> a </a:t>
            </a:r>
            <a:r>
              <a:rPr lang="en-US" sz="1250" dirty="0" err="1"/>
              <a:t>condiciones</a:t>
            </a:r>
            <a:r>
              <a:rPr lang="en-US" sz="1250" dirty="0"/>
              <a:t> de </a:t>
            </a:r>
            <a:r>
              <a:rPr lang="en-US" sz="1250" dirty="0" err="1"/>
              <a:t>alta</a:t>
            </a:r>
            <a:r>
              <a:rPr lang="en-US" sz="1250" dirty="0"/>
              <a:t> </a:t>
            </a:r>
            <a:r>
              <a:rPr lang="en-US" sz="1250" dirty="0" err="1"/>
              <a:t>temperatura</a:t>
            </a:r>
            <a:r>
              <a:rPr lang="en-US" sz="1250" dirty="0"/>
              <a:t> no se </a:t>
            </a:r>
            <a:r>
              <a:rPr lang="en-US" sz="1250" dirty="0" err="1"/>
              <a:t>limita</a:t>
            </a:r>
            <a:r>
              <a:rPr lang="en-US" sz="1250" dirty="0"/>
              <a:t> a </a:t>
            </a:r>
            <a:r>
              <a:rPr lang="en-US" sz="1250" dirty="0" err="1"/>
              <a:t>una</a:t>
            </a:r>
            <a:r>
              <a:rPr lang="en-US" sz="1250" dirty="0"/>
              <a:t> </a:t>
            </a:r>
            <a:r>
              <a:rPr lang="en-US" sz="1250" dirty="0" err="1"/>
              <a:t>industria</a:t>
            </a:r>
            <a:r>
              <a:rPr lang="en-US" sz="1250" dirty="0"/>
              <a:t> </a:t>
            </a:r>
            <a:r>
              <a:rPr lang="en-US" sz="1250" dirty="0" err="1"/>
              <a:t>específica</a:t>
            </a:r>
            <a:r>
              <a:rPr lang="en-US" sz="1250" dirty="0"/>
              <a:t>, las </a:t>
            </a:r>
            <a:r>
              <a:rPr lang="en-US" sz="1250" dirty="0" err="1"/>
              <a:t>actividades</a:t>
            </a:r>
            <a:r>
              <a:rPr lang="en-US" sz="1250" dirty="0"/>
              <a:t> </a:t>
            </a:r>
            <a:r>
              <a:rPr lang="en-US" sz="1250" dirty="0" err="1"/>
              <a:t>laborales</a:t>
            </a:r>
            <a:r>
              <a:rPr lang="en-US" sz="1250" dirty="0"/>
              <a:t> </a:t>
            </a:r>
            <a:r>
              <a:rPr lang="en-US" sz="1250" dirty="0" err="1"/>
              <a:t>contempladas</a:t>
            </a:r>
            <a:r>
              <a:rPr lang="en-US" sz="1250" dirty="0"/>
              <a:t> </a:t>
            </a:r>
            <a:r>
              <a:rPr lang="en-US" sz="1250" dirty="0" err="1"/>
              <a:t>en</a:t>
            </a:r>
            <a:r>
              <a:rPr lang="en-US" sz="1250" dirty="0"/>
              <a:t> la División 3 (</a:t>
            </a:r>
            <a:r>
              <a:rPr lang="en-US" sz="1250" dirty="0" err="1"/>
              <a:t>Construcción</a:t>
            </a:r>
            <a:r>
              <a:rPr lang="en-US" sz="1250" dirty="0"/>
              <a:t>) y la División 7 (</a:t>
            </a:r>
            <a:r>
              <a:rPr lang="en-US" sz="1250" dirty="0" err="1"/>
              <a:t>Actividades</a:t>
            </a:r>
            <a:r>
              <a:rPr lang="en-US" sz="1250" dirty="0"/>
              <a:t> </a:t>
            </a:r>
            <a:r>
              <a:rPr lang="en-US" sz="1250" dirty="0" err="1"/>
              <a:t>forestales</a:t>
            </a:r>
            <a:r>
              <a:rPr lang="en-US" sz="1250" dirty="0"/>
              <a:t>) </a:t>
            </a:r>
            <a:r>
              <a:rPr lang="en-US" sz="1250" dirty="0" err="1"/>
              <a:t>también</a:t>
            </a:r>
            <a:r>
              <a:rPr lang="en-US" sz="1250" dirty="0"/>
              <a:t> </a:t>
            </a:r>
            <a:r>
              <a:rPr lang="en-US" sz="1250" dirty="0" err="1"/>
              <a:t>deben</a:t>
            </a:r>
            <a:r>
              <a:rPr lang="en-US" sz="1250" dirty="0"/>
              <a:t> </a:t>
            </a:r>
            <a:r>
              <a:rPr lang="en-US" sz="1250" dirty="0" err="1"/>
              <a:t>cumplir</a:t>
            </a:r>
            <a:r>
              <a:rPr lang="en-US" sz="1250" dirty="0"/>
              <a:t> con la OAR 437-002-0156.</a:t>
            </a:r>
          </a:p>
          <a:p>
            <a:endParaRPr lang="en-US" sz="1250" dirty="0"/>
          </a:p>
          <a:p>
            <a:r>
              <a:rPr lang="en-US" sz="1250" dirty="0"/>
              <a:t>Las </a:t>
            </a:r>
            <a:r>
              <a:rPr lang="en-US" sz="1250" dirty="0" err="1"/>
              <a:t>reglas</a:t>
            </a:r>
            <a:r>
              <a:rPr lang="en-US" sz="1250" dirty="0"/>
              <a:t> de </a:t>
            </a:r>
            <a:r>
              <a:rPr lang="en-US" sz="1250" dirty="0" err="1"/>
              <a:t>Prevención</a:t>
            </a:r>
            <a:r>
              <a:rPr lang="en-US" sz="1250" dirty="0"/>
              <a:t> de </a:t>
            </a:r>
            <a:r>
              <a:rPr lang="en-US" sz="1250" dirty="0" err="1"/>
              <a:t>Enfermedades</a:t>
            </a:r>
            <a:r>
              <a:rPr lang="en-US" sz="1250" dirty="0"/>
              <a:t> </a:t>
            </a:r>
            <a:r>
              <a:rPr lang="en-US" sz="1250" dirty="0" err="1"/>
              <a:t>causadas</a:t>
            </a:r>
            <a:r>
              <a:rPr lang="en-US" sz="1250" dirty="0"/>
              <a:t> por el </a:t>
            </a:r>
            <a:r>
              <a:rPr lang="en-US" sz="1250" dirty="0" err="1"/>
              <a:t>Calor</a:t>
            </a:r>
            <a:r>
              <a:rPr lang="en-US" sz="1250" dirty="0"/>
              <a:t> </a:t>
            </a:r>
            <a:r>
              <a:rPr lang="en-US" sz="1250" dirty="0" err="1"/>
              <a:t>enumeran</a:t>
            </a:r>
            <a:r>
              <a:rPr lang="en-US" sz="1250" dirty="0"/>
              <a:t> 7 </a:t>
            </a:r>
            <a:r>
              <a:rPr lang="en-US" sz="1250" dirty="0" err="1"/>
              <a:t>requisitos</a:t>
            </a:r>
            <a:r>
              <a:rPr lang="en-US" sz="1250" dirty="0"/>
              <a:t> de </a:t>
            </a:r>
            <a:r>
              <a:rPr lang="en-US" sz="1250" dirty="0" err="1"/>
              <a:t>capacitación</a:t>
            </a:r>
            <a:r>
              <a:rPr lang="en-US" sz="1250" dirty="0"/>
              <a:t> y </a:t>
            </a:r>
            <a:r>
              <a:rPr lang="en-US" sz="1250" dirty="0" err="1"/>
              <a:t>este</a:t>
            </a:r>
            <a:r>
              <a:rPr lang="en-US" sz="1250" dirty="0"/>
              <a:t> </a:t>
            </a:r>
            <a:r>
              <a:rPr lang="en-US" sz="1250" dirty="0" err="1"/>
              <a:t>curso</a:t>
            </a:r>
            <a:r>
              <a:rPr lang="en-US" sz="1250" dirty="0"/>
              <a:t> </a:t>
            </a:r>
            <a:r>
              <a:rPr lang="en-US" sz="1250" dirty="0" err="1"/>
              <a:t>satisface</a:t>
            </a:r>
            <a:r>
              <a:rPr lang="en-US" sz="1250" dirty="0"/>
              <a:t> 5 de </a:t>
            </a:r>
            <a:r>
              <a:rPr lang="en-US" sz="1250" dirty="0" err="1"/>
              <a:t>ellos</a:t>
            </a:r>
            <a:r>
              <a:rPr lang="en-US" sz="1250" dirty="0"/>
              <a:t>: 9(a), 9(c), 9(e), 9(f) y 9(g). </a:t>
            </a:r>
          </a:p>
          <a:p>
            <a:endParaRPr lang="en-US" sz="1250" dirty="0"/>
          </a:p>
          <a:p>
            <a:r>
              <a:rPr lang="en-US" sz="1250" b="1" dirty="0" err="1"/>
              <a:t>Su</a:t>
            </a:r>
            <a:r>
              <a:rPr lang="en-US" sz="1250" b="1" dirty="0"/>
              <a:t> </a:t>
            </a:r>
            <a:r>
              <a:rPr lang="en-US" sz="1250" b="1" dirty="0" err="1"/>
              <a:t>empleador</a:t>
            </a:r>
            <a:r>
              <a:rPr lang="en-US" sz="1250" b="1" dirty="0"/>
              <a:t> es </a:t>
            </a:r>
            <a:r>
              <a:rPr lang="en-US" sz="1250" b="1" dirty="0" err="1"/>
              <a:t>el</a:t>
            </a:r>
            <a:r>
              <a:rPr lang="en-US" sz="1250" b="1" dirty="0"/>
              <a:t> </a:t>
            </a:r>
            <a:r>
              <a:rPr lang="en-US" sz="1250" b="1" dirty="0" err="1"/>
              <a:t>responsable</a:t>
            </a:r>
            <a:r>
              <a:rPr lang="en-US" sz="1250" b="1" dirty="0"/>
              <a:t> de </a:t>
            </a:r>
            <a:r>
              <a:rPr lang="en-US" sz="1250" b="1" dirty="0" err="1"/>
              <a:t>todos</a:t>
            </a:r>
            <a:r>
              <a:rPr lang="en-US" sz="1250" b="1" dirty="0"/>
              <a:t> </a:t>
            </a:r>
            <a:r>
              <a:rPr lang="en-US" sz="1250" b="1" dirty="0" err="1"/>
              <a:t>los</a:t>
            </a:r>
            <a:r>
              <a:rPr lang="en-US" sz="1250" b="1" dirty="0"/>
              <a:t> </a:t>
            </a:r>
            <a:r>
              <a:rPr lang="en-US" sz="1250" b="1" dirty="0" err="1"/>
              <a:t>demás</a:t>
            </a:r>
            <a:r>
              <a:rPr lang="en-US" sz="1250" b="1" dirty="0"/>
              <a:t> </a:t>
            </a:r>
            <a:r>
              <a:rPr lang="en-US" sz="1250" b="1" dirty="0" err="1"/>
              <a:t>requisitos</a:t>
            </a:r>
            <a:r>
              <a:rPr lang="en-US" sz="125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37289" cy="59206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Aclimatación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650" dirty="0" err="1"/>
              <a:t>Aclimatación</a:t>
            </a:r>
            <a:r>
              <a:rPr lang="en-US" sz="1650" dirty="0"/>
              <a:t> </a:t>
            </a:r>
            <a:r>
              <a:rPr lang="en-US" sz="1650" dirty="0" err="1"/>
              <a:t>significa</a:t>
            </a:r>
            <a:r>
              <a:rPr lang="en-US" sz="1650" dirty="0"/>
              <a:t> </a:t>
            </a:r>
            <a:r>
              <a:rPr lang="en-US" sz="1650" dirty="0" err="1"/>
              <a:t>dejar</a:t>
            </a:r>
            <a:r>
              <a:rPr lang="en-US" sz="1650" dirty="0"/>
              <a:t> que </a:t>
            </a:r>
            <a:r>
              <a:rPr lang="en-US" sz="1650" dirty="0" err="1"/>
              <a:t>el</a:t>
            </a:r>
            <a:r>
              <a:rPr lang="en-US" sz="1650" dirty="0"/>
              <a:t> </a:t>
            </a:r>
            <a:r>
              <a:rPr lang="en-US" sz="1650" dirty="0" err="1"/>
              <a:t>cuerpo</a:t>
            </a:r>
            <a:r>
              <a:rPr lang="en-US" sz="1650" dirty="0"/>
              <a:t> se </a:t>
            </a:r>
            <a:r>
              <a:rPr lang="en-US" sz="1650" dirty="0" err="1"/>
              <a:t>adapte</a:t>
            </a:r>
            <a:r>
              <a:rPr lang="en-US" sz="1650" dirty="0"/>
              <a:t> </a:t>
            </a:r>
            <a:r>
              <a:rPr lang="en-US" sz="1650" dirty="0" err="1"/>
              <a:t>gradualmente</a:t>
            </a:r>
            <a:r>
              <a:rPr lang="en-US" sz="1650" dirty="0"/>
              <a:t> al nuevo </a:t>
            </a:r>
            <a:r>
              <a:rPr lang="en-US" sz="1650" dirty="0" err="1"/>
              <a:t>clima</a:t>
            </a:r>
            <a:r>
              <a:rPr lang="en-US" sz="1650" dirty="0"/>
              <a:t> o a las </a:t>
            </a:r>
            <a:r>
              <a:rPr lang="en-US" sz="1650" dirty="0" err="1"/>
              <a:t>nuevas</a:t>
            </a:r>
            <a:r>
              <a:rPr lang="en-US" sz="1650" dirty="0"/>
              <a:t> </a:t>
            </a:r>
            <a:r>
              <a:rPr lang="en-US" sz="1650" dirty="0" err="1"/>
              <a:t>condiciones</a:t>
            </a:r>
            <a:r>
              <a:rPr lang="en-US" sz="1650" dirty="0"/>
              <a:t>. Por lo general, para </a:t>
            </a:r>
            <a:r>
              <a:rPr lang="en-US" sz="1650" dirty="0" err="1"/>
              <a:t>una</a:t>
            </a:r>
            <a:r>
              <a:rPr lang="en-US" sz="1650" dirty="0"/>
              <a:t> persona </a:t>
            </a:r>
            <a:r>
              <a:rPr lang="en-US" sz="1650" dirty="0" err="1"/>
              <a:t>físicamente</a:t>
            </a:r>
            <a:r>
              <a:rPr lang="en-US" sz="1650" dirty="0"/>
              <a:t> </a:t>
            </a:r>
            <a:r>
              <a:rPr lang="en-US" sz="1650" dirty="0" err="1"/>
              <a:t>sana</a:t>
            </a:r>
            <a:r>
              <a:rPr lang="en-US" sz="1650" dirty="0"/>
              <a:t> y </a:t>
            </a:r>
            <a:r>
              <a:rPr lang="en-US" sz="1650" dirty="0" err="1"/>
              <a:t>en</a:t>
            </a:r>
            <a:r>
              <a:rPr lang="en-US" sz="1650" dirty="0"/>
              <a:t> forma, </a:t>
            </a:r>
            <a:r>
              <a:rPr lang="en-US" sz="1650" dirty="0" err="1"/>
              <a:t>el</a:t>
            </a:r>
            <a:r>
              <a:rPr lang="en-US" sz="1650" dirty="0"/>
              <a:t> </a:t>
            </a:r>
            <a:r>
              <a:rPr lang="en-US" sz="1650" dirty="0" err="1"/>
              <a:t>proceso</a:t>
            </a:r>
            <a:r>
              <a:rPr lang="en-US" sz="1650" dirty="0"/>
              <a:t> de </a:t>
            </a:r>
            <a:r>
              <a:rPr lang="en-US" sz="1650" dirty="0" err="1"/>
              <a:t>aclimatación</a:t>
            </a:r>
            <a:r>
              <a:rPr lang="en-US" sz="1650" dirty="0"/>
              <a:t> le </a:t>
            </a:r>
            <a:r>
              <a:rPr lang="en-US" sz="1650" dirty="0" err="1"/>
              <a:t>lleva</a:t>
            </a:r>
            <a:r>
              <a:rPr lang="en-US" sz="1650" dirty="0"/>
              <a:t> entre 1 o 2 </a:t>
            </a:r>
            <a:r>
              <a:rPr lang="en-US" sz="1650" dirty="0" err="1"/>
              <a:t>semanas</a:t>
            </a:r>
            <a:r>
              <a:rPr lang="en-US" sz="1650" dirty="0"/>
              <a:t> de, al </a:t>
            </a:r>
            <a:r>
              <a:rPr lang="en-US" sz="1650" dirty="0" err="1"/>
              <a:t>menos</a:t>
            </a:r>
            <a:r>
              <a:rPr lang="en-US" sz="1650" dirty="0"/>
              <a:t>, 2 horas </a:t>
            </a:r>
            <a:r>
              <a:rPr lang="en-US" sz="1650" dirty="0" err="1"/>
              <a:t>por</a:t>
            </a:r>
            <a:r>
              <a:rPr lang="en-US" sz="1650" dirty="0"/>
              <a:t> día de </a:t>
            </a:r>
            <a:r>
              <a:rPr lang="en-US" sz="1650" dirty="0" err="1"/>
              <a:t>trabajo</a:t>
            </a:r>
            <a:r>
              <a:rPr lang="en-US" sz="1650" dirty="0"/>
              <a:t> con </a:t>
            </a:r>
            <a:r>
              <a:rPr lang="en-US" sz="1650" dirty="0" err="1"/>
              <a:t>calor</a:t>
            </a:r>
            <a:r>
              <a:rPr lang="en-US" sz="1650" dirty="0"/>
              <a:t>. Una </a:t>
            </a:r>
            <a:r>
              <a:rPr lang="en-US" sz="1650" dirty="0" err="1"/>
              <a:t>vez</a:t>
            </a:r>
            <a:r>
              <a:rPr lang="en-US" sz="1650" dirty="0"/>
              <a:t> </a:t>
            </a:r>
            <a:r>
              <a:rPr lang="en-US" sz="1650" dirty="0" err="1"/>
              <a:t>aclimatado</a:t>
            </a:r>
            <a:r>
              <a:rPr lang="en-US" sz="1650" dirty="0"/>
              <a:t> al </a:t>
            </a:r>
            <a:r>
              <a:rPr lang="en-US" sz="1650" dirty="0" err="1"/>
              <a:t>calor</a:t>
            </a:r>
            <a:r>
              <a:rPr lang="en-US" sz="1650" dirty="0"/>
              <a:t>, </a:t>
            </a:r>
            <a:r>
              <a:rPr lang="en-US" sz="1650" dirty="0" err="1"/>
              <a:t>algunos</a:t>
            </a:r>
            <a:r>
              <a:rPr lang="en-US" sz="1650" dirty="0"/>
              <a:t> de </a:t>
            </a:r>
            <a:r>
              <a:rPr lang="en-US" sz="1650" dirty="0" err="1"/>
              <a:t>los</a:t>
            </a:r>
            <a:r>
              <a:rPr lang="en-US" sz="1650" dirty="0"/>
              <a:t> </a:t>
            </a:r>
            <a:r>
              <a:rPr lang="en-US" sz="1650" dirty="0" err="1"/>
              <a:t>ajustes</a:t>
            </a:r>
            <a:r>
              <a:rPr lang="en-US" sz="1650" dirty="0"/>
              <a:t> </a:t>
            </a:r>
            <a:r>
              <a:rPr lang="en-US" sz="1650" dirty="0" err="1"/>
              <a:t>beneficiosos</a:t>
            </a:r>
            <a:r>
              <a:rPr lang="en-US" sz="1650" dirty="0"/>
              <a:t> </a:t>
            </a:r>
            <a:r>
              <a:rPr lang="en-US" sz="1650" dirty="0" err="1"/>
              <a:t>incluyen</a:t>
            </a:r>
            <a:r>
              <a:rPr lang="en-US" sz="1650" dirty="0"/>
              <a:t> lo </a:t>
            </a:r>
            <a:r>
              <a:rPr lang="en-US" sz="1650" dirty="0" err="1"/>
              <a:t>siguiente</a:t>
            </a:r>
            <a:r>
              <a:rPr lang="en-US" sz="1650" dirty="0"/>
              <a:t>:</a:t>
            </a:r>
          </a:p>
          <a:p>
            <a:endParaRPr lang="en-US" sz="16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 err="1"/>
              <a:t>una</a:t>
            </a:r>
            <a:r>
              <a:rPr lang="en-US" sz="1650" dirty="0"/>
              <a:t> </a:t>
            </a:r>
            <a:r>
              <a:rPr lang="en-US" sz="1650" dirty="0" err="1"/>
              <a:t>sudoración</a:t>
            </a:r>
            <a:r>
              <a:rPr lang="en-US" sz="1650" dirty="0"/>
              <a:t> </a:t>
            </a:r>
            <a:r>
              <a:rPr lang="en-US" sz="1650" dirty="0" err="1"/>
              <a:t>más</a:t>
            </a:r>
            <a:r>
              <a:rPr lang="en-US" sz="1650" dirty="0"/>
              <a:t> </a:t>
            </a:r>
            <a:r>
              <a:rPr lang="en-US" sz="1650" dirty="0" err="1"/>
              <a:t>eficiente</a:t>
            </a:r>
            <a:r>
              <a:rPr lang="en-US" sz="1650" dirty="0"/>
              <a:t> con </a:t>
            </a:r>
            <a:r>
              <a:rPr lang="en-US" sz="1650" dirty="0" err="1"/>
              <a:t>menos</a:t>
            </a:r>
            <a:r>
              <a:rPr lang="en-US" sz="1650" dirty="0"/>
              <a:t> </a:t>
            </a:r>
            <a:r>
              <a:rPr lang="en-US" sz="1650" dirty="0" err="1"/>
              <a:t>pérdida</a:t>
            </a:r>
            <a:r>
              <a:rPr lang="en-US" sz="1650" dirty="0"/>
              <a:t> de </a:t>
            </a:r>
            <a:r>
              <a:rPr lang="en-US" sz="1650" dirty="0" err="1"/>
              <a:t>electrolitos</a:t>
            </a:r>
            <a:r>
              <a:rPr lang="en-US" sz="165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/>
              <a:t>la </a:t>
            </a:r>
            <a:r>
              <a:rPr lang="en-US" sz="1650" dirty="0" err="1"/>
              <a:t>estabilización</a:t>
            </a:r>
            <a:r>
              <a:rPr lang="en-US" sz="1650" dirty="0"/>
              <a:t> de la </a:t>
            </a:r>
            <a:r>
              <a:rPr lang="en-US" sz="1650" dirty="0" err="1"/>
              <a:t>circulación</a:t>
            </a:r>
            <a:r>
              <a:rPr lang="en-US" sz="1650" dirty="0"/>
              <a:t>,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/>
              <a:t>la </a:t>
            </a:r>
            <a:r>
              <a:rPr lang="en-US" sz="1650" dirty="0" err="1"/>
              <a:t>capacidad</a:t>
            </a:r>
            <a:r>
              <a:rPr lang="en-US" sz="1650" dirty="0"/>
              <a:t> para </a:t>
            </a:r>
            <a:r>
              <a:rPr lang="en-US" sz="1650" dirty="0" err="1"/>
              <a:t>trabajar</a:t>
            </a:r>
            <a:r>
              <a:rPr lang="en-US" sz="1650" dirty="0"/>
              <a:t> con </a:t>
            </a:r>
            <a:r>
              <a:rPr lang="en-US" sz="1650" dirty="0" err="1"/>
              <a:t>una</a:t>
            </a:r>
            <a:r>
              <a:rPr lang="en-US" sz="1650" dirty="0"/>
              <a:t> </a:t>
            </a:r>
            <a:r>
              <a:rPr lang="en-US" sz="1650" dirty="0" err="1"/>
              <a:t>temperatura</a:t>
            </a:r>
            <a:r>
              <a:rPr lang="en-US" sz="1650" dirty="0"/>
              <a:t> central y </a:t>
            </a:r>
            <a:r>
              <a:rPr lang="en-US" sz="1650" dirty="0" err="1"/>
              <a:t>una</a:t>
            </a:r>
            <a:r>
              <a:rPr lang="en-US" sz="1650" dirty="0"/>
              <a:t> </a:t>
            </a:r>
            <a:r>
              <a:rPr lang="en-US" sz="1650" dirty="0" err="1"/>
              <a:t>frecuencia</a:t>
            </a:r>
            <a:r>
              <a:rPr lang="en-US" sz="1650" dirty="0"/>
              <a:t> </a:t>
            </a:r>
            <a:r>
              <a:rPr lang="en-US" sz="1650" dirty="0" err="1"/>
              <a:t>cardíaca</a:t>
            </a:r>
            <a:r>
              <a:rPr lang="en-US" sz="1650" dirty="0"/>
              <a:t> </a:t>
            </a:r>
            <a:r>
              <a:rPr lang="en-US" sz="1650" dirty="0" err="1"/>
              <a:t>más</a:t>
            </a:r>
            <a:r>
              <a:rPr lang="en-US" sz="1650" dirty="0"/>
              <a:t> </a:t>
            </a:r>
            <a:r>
              <a:rPr lang="en-US" sz="1650" dirty="0" err="1"/>
              <a:t>bajas</a:t>
            </a:r>
            <a:r>
              <a:rPr lang="en-US" sz="1650" dirty="0"/>
              <a:t>.</a:t>
            </a:r>
          </a:p>
          <a:p>
            <a:r>
              <a:rPr lang="en-US" sz="1650" dirty="0"/>
              <a:t> </a:t>
            </a:r>
          </a:p>
          <a:p>
            <a:r>
              <a:rPr lang="en-US" sz="1650" dirty="0"/>
              <a:t>La </a:t>
            </a:r>
            <a:r>
              <a:rPr lang="en-US" sz="1650" dirty="0" err="1"/>
              <a:t>regla</a:t>
            </a:r>
            <a:r>
              <a:rPr lang="en-US" sz="1650" dirty="0"/>
              <a:t> </a:t>
            </a:r>
            <a:r>
              <a:rPr lang="en-US" sz="1650" dirty="0" err="1"/>
              <a:t>exige</a:t>
            </a:r>
            <a:r>
              <a:rPr lang="en-US" sz="1650" dirty="0"/>
              <a:t> a </a:t>
            </a:r>
            <a:r>
              <a:rPr lang="en-US" sz="1650" dirty="0" err="1"/>
              <a:t>los</a:t>
            </a:r>
            <a:r>
              <a:rPr lang="en-US" sz="1650" dirty="0"/>
              <a:t> </a:t>
            </a:r>
            <a:r>
              <a:rPr lang="en-US" sz="1650" dirty="0" err="1"/>
              <a:t>empleadores</a:t>
            </a:r>
            <a:r>
              <a:rPr lang="en-US" sz="1650" dirty="0"/>
              <a:t> que </a:t>
            </a:r>
            <a:r>
              <a:rPr lang="en-US" sz="1650" dirty="0" err="1"/>
              <a:t>creen</a:t>
            </a:r>
            <a:r>
              <a:rPr lang="en-US" sz="1650" dirty="0"/>
              <a:t> un plan de </a:t>
            </a:r>
            <a:r>
              <a:rPr lang="en-US" sz="1650" dirty="0" err="1"/>
              <a:t>aclimatación</a:t>
            </a:r>
            <a:r>
              <a:rPr lang="en-US" sz="1650" dirty="0"/>
              <a:t> o que </a:t>
            </a:r>
            <a:r>
              <a:rPr lang="en-US" sz="1650" dirty="0" err="1"/>
              <a:t>elijan</a:t>
            </a:r>
            <a:r>
              <a:rPr lang="en-US" sz="1650" dirty="0"/>
              <a:t> uno </a:t>
            </a:r>
            <a:r>
              <a:rPr lang="en-US" sz="1650" dirty="0" err="1"/>
              <a:t>ya</a:t>
            </a:r>
            <a:r>
              <a:rPr lang="en-US" sz="1650" dirty="0"/>
              <a:t> </a:t>
            </a:r>
            <a:r>
              <a:rPr lang="en-US" sz="1650" dirty="0">
                <a:hlinkClick r:id="rId3"/>
              </a:rPr>
              <a:t>existente</a:t>
            </a:r>
            <a:r>
              <a:rPr lang="en-US" sz="1650" baseline="30000" dirty="0"/>
              <a:t>(17) </a:t>
            </a:r>
            <a:r>
              <a:rPr lang="en-US" sz="1650" dirty="0" err="1"/>
              <a:t>desarrollado</a:t>
            </a:r>
            <a:r>
              <a:rPr lang="en-US" sz="1650" dirty="0"/>
              <a:t> </a:t>
            </a:r>
            <a:r>
              <a:rPr lang="en-US" sz="1650" dirty="0" err="1"/>
              <a:t>por</a:t>
            </a:r>
            <a:r>
              <a:rPr lang="en-US" sz="1650" dirty="0"/>
              <a:t> </a:t>
            </a:r>
            <a:r>
              <a:rPr lang="en-US" sz="1650" dirty="0" err="1"/>
              <a:t>los</a:t>
            </a:r>
            <a:r>
              <a:rPr lang="en-US" sz="1650" dirty="0"/>
              <a:t> CDC y </a:t>
            </a:r>
            <a:r>
              <a:rPr lang="en-US" sz="1650" dirty="0" err="1"/>
              <a:t>el</a:t>
            </a:r>
            <a:r>
              <a:rPr lang="en-US" sz="1650" dirty="0"/>
              <a:t> NIOSH. Los </a:t>
            </a:r>
            <a:r>
              <a:rPr lang="en-US" sz="1650" dirty="0" err="1"/>
              <a:t>empleadores</a:t>
            </a:r>
            <a:r>
              <a:rPr lang="en-US" sz="1650" dirty="0"/>
              <a:t> </a:t>
            </a:r>
            <a:r>
              <a:rPr lang="en-US" sz="1650" dirty="0" err="1"/>
              <a:t>deben</a:t>
            </a:r>
            <a:r>
              <a:rPr lang="en-US" sz="1650" dirty="0"/>
              <a:t> </a:t>
            </a:r>
            <a:r>
              <a:rPr lang="en-US" sz="1650" dirty="0" err="1"/>
              <a:t>cumplir</a:t>
            </a:r>
            <a:r>
              <a:rPr lang="en-US" sz="1650" dirty="0"/>
              <a:t> </a:t>
            </a:r>
            <a:r>
              <a:rPr lang="en-US" sz="1650" dirty="0" err="1"/>
              <a:t>el</a:t>
            </a:r>
            <a:r>
              <a:rPr lang="en-US" sz="1650" dirty="0"/>
              <a:t> </a:t>
            </a:r>
            <a:r>
              <a:rPr lang="en-US" sz="1650" dirty="0" err="1"/>
              <a:t>requisito</a:t>
            </a:r>
            <a:r>
              <a:rPr lang="en-US" sz="1650" dirty="0"/>
              <a:t> de </a:t>
            </a:r>
            <a:r>
              <a:rPr lang="en-US" sz="1650" dirty="0" err="1"/>
              <a:t>capacitar</a:t>
            </a:r>
            <a:r>
              <a:rPr lang="en-US" sz="1650" dirty="0"/>
              <a:t> a sus </a:t>
            </a:r>
            <a:r>
              <a:rPr lang="en-US" sz="1650" dirty="0" err="1"/>
              <a:t>empleados</a:t>
            </a:r>
            <a:r>
              <a:rPr lang="en-US" sz="1650" dirty="0"/>
              <a:t> </a:t>
            </a:r>
            <a:r>
              <a:rPr lang="en-US" sz="1650" dirty="0" err="1"/>
              <a:t>en</a:t>
            </a:r>
            <a:r>
              <a:rPr lang="en-US" sz="1650" dirty="0"/>
              <a:t> </a:t>
            </a:r>
            <a:r>
              <a:rPr lang="en-US" sz="1650" dirty="0" err="1"/>
              <a:t>cuanto</a:t>
            </a:r>
            <a:r>
              <a:rPr lang="en-US" sz="1650" dirty="0"/>
              <a:t> a </a:t>
            </a:r>
            <a:r>
              <a:rPr lang="en-US" sz="1650" dirty="0" err="1"/>
              <a:t>los</a:t>
            </a:r>
            <a:r>
              <a:rPr lang="en-US" sz="1650" dirty="0"/>
              <a:t> </a:t>
            </a:r>
            <a:r>
              <a:rPr lang="en-US" sz="1650" dirty="0" err="1"/>
              <a:t>métodos</a:t>
            </a:r>
            <a:r>
              <a:rPr lang="en-US" sz="1650" dirty="0"/>
              <a:t> de </a:t>
            </a:r>
            <a:r>
              <a:rPr lang="en-US" sz="1650" dirty="0" err="1"/>
              <a:t>su</a:t>
            </a:r>
            <a:r>
              <a:rPr lang="en-US" sz="1650" dirty="0"/>
              <a:t> plan de </a:t>
            </a:r>
            <a:r>
              <a:rPr lang="en-US" sz="1650" dirty="0" err="1"/>
              <a:t>aclimatación</a:t>
            </a:r>
            <a:r>
              <a:rPr lang="en-US" sz="1650" dirty="0"/>
              <a:t> y la </a:t>
            </a:r>
            <a:r>
              <a:rPr lang="en-US" sz="1650" dirty="0" err="1"/>
              <a:t>importancia</a:t>
            </a:r>
            <a:r>
              <a:rPr lang="en-US" sz="1650" dirty="0"/>
              <a:t> de </a:t>
            </a:r>
            <a:r>
              <a:rPr lang="en-US" sz="1650" dirty="0" err="1"/>
              <a:t>ella</a:t>
            </a:r>
            <a:r>
              <a:rPr lang="en-US" sz="1650" dirty="0"/>
              <a:t>. (</a:t>
            </a:r>
            <a:r>
              <a:rPr lang="en-US" sz="1650" dirty="0" err="1"/>
              <a:t>Véase</a:t>
            </a:r>
            <a:r>
              <a:rPr lang="en-US" sz="1650" dirty="0"/>
              <a:t> la </a:t>
            </a:r>
            <a:r>
              <a:rPr lang="en-US" sz="1650" dirty="0">
                <a:hlinkClick r:id="rId4"/>
              </a:rPr>
              <a:t>sección 7</a:t>
            </a:r>
            <a:r>
              <a:rPr lang="en-US" sz="1650" baseline="30000" dirty="0"/>
              <a:t>(18)</a:t>
            </a:r>
            <a:r>
              <a:rPr lang="en-US" sz="1650" dirty="0"/>
              <a:t>.)</a:t>
            </a:r>
            <a:endParaRPr lang="en-US" sz="165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5" y="60319"/>
            <a:ext cx="5403237" cy="580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4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Planes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específicos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endParaRPr lang="en-US" sz="3600" dirty="0"/>
          </a:p>
          <a:p>
            <a:pPr lvl="0">
              <a:buSzPts val="4800"/>
            </a:pPr>
            <a:r>
              <a:rPr lang="en-US" sz="1500" dirty="0" err="1"/>
              <a:t>Además</a:t>
            </a:r>
            <a:r>
              <a:rPr lang="en-US" sz="1500" dirty="0"/>
              <a:t> de un plan de </a:t>
            </a:r>
            <a:r>
              <a:rPr lang="en-US" sz="1500" dirty="0" err="1"/>
              <a:t>aclimatación</a:t>
            </a:r>
            <a:r>
              <a:rPr lang="en-US" sz="1500" dirty="0"/>
              <a:t>, </a:t>
            </a:r>
            <a:r>
              <a:rPr lang="en-US" sz="1500" dirty="0" err="1"/>
              <a:t>en</a:t>
            </a:r>
            <a:r>
              <a:rPr lang="en-US" sz="1500" dirty="0"/>
              <a:t> las </a:t>
            </a:r>
            <a:r>
              <a:rPr lang="en-US" sz="1500" dirty="0" err="1"/>
              <a:t>siguientes</a:t>
            </a:r>
            <a:r>
              <a:rPr lang="en-US" sz="1500" dirty="0"/>
              <a:t> </a:t>
            </a:r>
            <a:r>
              <a:rPr lang="en-US" sz="1500" dirty="0" err="1"/>
              <a:t>diapositivas</a:t>
            </a:r>
            <a:r>
              <a:rPr lang="en-US" sz="1500" dirty="0"/>
              <a:t> </a:t>
            </a:r>
            <a:r>
              <a:rPr lang="en-US" sz="1500" dirty="0" err="1"/>
              <a:t>hablaremos</a:t>
            </a:r>
            <a:r>
              <a:rPr lang="en-US" sz="1500" dirty="0"/>
              <a:t> de </a:t>
            </a:r>
            <a:r>
              <a:rPr lang="en-US" sz="1500" dirty="0" err="1"/>
              <a:t>otros</a:t>
            </a:r>
            <a:r>
              <a:rPr lang="en-US" sz="1500" dirty="0"/>
              <a:t> 2 planes que </a:t>
            </a:r>
            <a:r>
              <a:rPr lang="en-US" sz="1500" dirty="0" err="1"/>
              <a:t>deben</a:t>
            </a:r>
            <a:r>
              <a:rPr lang="en-US" sz="1500" dirty="0"/>
              <a:t> </a:t>
            </a:r>
            <a:r>
              <a:rPr lang="en-US" sz="1500" dirty="0" err="1"/>
              <a:t>tener</a:t>
            </a:r>
            <a:r>
              <a:rPr lang="en-US" sz="1500" dirty="0"/>
              <a:t> </a:t>
            </a:r>
            <a:r>
              <a:rPr lang="en-US" sz="1500" dirty="0" err="1"/>
              <a:t>implementados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empleadores</a:t>
            </a:r>
            <a:r>
              <a:rPr lang="en-US" sz="1500" dirty="0"/>
              <a:t>:</a:t>
            </a:r>
          </a:p>
          <a:p>
            <a:pPr lvl="0">
              <a:buSzPts val="4800"/>
            </a:pPr>
            <a:endParaRPr lang="en-US" sz="1500" dirty="0"/>
          </a:p>
          <a:p>
            <a:pPr lvl="3">
              <a:buSzPts val="4800"/>
            </a:pPr>
            <a:r>
              <a:rPr lang="en-US" sz="1500" dirty="0"/>
              <a:t>1.   Plan Médico de </a:t>
            </a:r>
            <a:r>
              <a:rPr lang="en-US" sz="1500" dirty="0" err="1"/>
              <a:t>Emergencia</a:t>
            </a:r>
            <a:r>
              <a:rPr lang="en-US" sz="1500" dirty="0"/>
              <a:t> </a:t>
            </a:r>
          </a:p>
          <a:p>
            <a:pPr lvl="2">
              <a:buSzPts val="4800"/>
            </a:pPr>
            <a:r>
              <a:rPr lang="en-US" sz="1500" dirty="0"/>
              <a:t>2.   Plan de </a:t>
            </a:r>
            <a:r>
              <a:rPr lang="en-US" sz="1500" dirty="0" err="1"/>
              <a:t>Prevención</a:t>
            </a:r>
            <a:r>
              <a:rPr lang="en-US" sz="1500" dirty="0"/>
              <a:t> de la </a:t>
            </a:r>
            <a:r>
              <a:rPr lang="en-US" sz="1500" dirty="0" err="1"/>
              <a:t>Enfermedad</a:t>
            </a:r>
            <a:r>
              <a:rPr lang="en-US" sz="1500" dirty="0"/>
              <a:t> por el </a:t>
            </a:r>
            <a:r>
              <a:rPr lang="en-US" sz="1500" dirty="0" err="1"/>
              <a:t>Calor</a:t>
            </a:r>
            <a:endParaRPr lang="en-US" sz="1500" dirty="0"/>
          </a:p>
          <a:p>
            <a:pPr lvl="2">
              <a:buSzPts val="4800"/>
            </a:pPr>
            <a:endParaRPr lang="en-US" sz="1500" dirty="0"/>
          </a:p>
          <a:p>
            <a:pPr lvl="0">
              <a:buSzPts val="4800"/>
            </a:pPr>
            <a:r>
              <a:rPr lang="en-US" sz="1500" dirty="0" err="1"/>
              <a:t>Todos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empleadores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Oregon </a:t>
            </a:r>
            <a:r>
              <a:rPr lang="en-US" sz="1500" dirty="0" err="1"/>
              <a:t>ya</a:t>
            </a:r>
            <a:r>
              <a:rPr lang="en-US" sz="1500" dirty="0"/>
              <a:t> </a:t>
            </a:r>
            <a:r>
              <a:rPr lang="en-US" sz="1500" dirty="0" err="1"/>
              <a:t>están</a:t>
            </a:r>
            <a:r>
              <a:rPr lang="en-US" sz="1500" dirty="0"/>
              <a:t> </a:t>
            </a:r>
            <a:r>
              <a:rPr lang="en-US" sz="1500" dirty="0" err="1"/>
              <a:t>obligados</a:t>
            </a:r>
            <a:r>
              <a:rPr lang="en-US" sz="1500" dirty="0"/>
              <a:t> a </a:t>
            </a:r>
            <a:r>
              <a:rPr lang="en-US" sz="1500" dirty="0" err="1"/>
              <a:t>tener</a:t>
            </a:r>
            <a:r>
              <a:rPr lang="en-US" sz="1500" dirty="0"/>
              <a:t> un Plan Médico de </a:t>
            </a:r>
            <a:r>
              <a:rPr lang="en-US" sz="1500" dirty="0" err="1"/>
              <a:t>Emergencia</a:t>
            </a:r>
            <a:r>
              <a:rPr lang="en-US" sz="1500" dirty="0"/>
              <a:t>. Las </a:t>
            </a:r>
            <a:r>
              <a:rPr lang="en-US" sz="1500" dirty="0" err="1"/>
              <a:t>reglas</a:t>
            </a:r>
            <a:r>
              <a:rPr lang="en-US" sz="1500" dirty="0"/>
              <a:t> de </a:t>
            </a:r>
            <a:r>
              <a:rPr lang="en-US" sz="1500" dirty="0" err="1"/>
              <a:t>Prevención</a:t>
            </a:r>
            <a:r>
              <a:rPr lang="en-US" sz="1500" dirty="0"/>
              <a:t> de </a:t>
            </a:r>
            <a:r>
              <a:rPr lang="en-US" sz="1500" dirty="0" err="1"/>
              <a:t>Enfermedades</a:t>
            </a:r>
            <a:r>
              <a:rPr lang="en-US" sz="1500" dirty="0"/>
              <a:t> </a:t>
            </a:r>
            <a:r>
              <a:rPr lang="en-US" sz="1500" dirty="0" err="1"/>
              <a:t>Causadas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 </a:t>
            </a:r>
            <a:r>
              <a:rPr lang="en-US" sz="1500" dirty="0" err="1"/>
              <a:t>exigen</a:t>
            </a:r>
            <a:r>
              <a:rPr lang="en-US" sz="1500" dirty="0"/>
              <a:t> que las </a:t>
            </a:r>
            <a:r>
              <a:rPr lang="en-US" sz="1500" dirty="0" err="1"/>
              <a:t>condiciones</a:t>
            </a:r>
            <a:r>
              <a:rPr lang="en-US" sz="1500" dirty="0"/>
              <a:t> </a:t>
            </a:r>
            <a:r>
              <a:rPr lang="en-US" sz="1500" dirty="0" err="1"/>
              <a:t>relacionadas</a:t>
            </a:r>
            <a:r>
              <a:rPr lang="en-US" sz="1500" dirty="0"/>
              <a:t> con la </a:t>
            </a:r>
            <a:r>
              <a:rPr lang="en-US" sz="1500" dirty="0" err="1"/>
              <a:t>exposición</a:t>
            </a:r>
            <a:r>
              <a:rPr lang="en-US" sz="1500" dirty="0"/>
              <a:t> </a:t>
            </a:r>
            <a:r>
              <a:rPr lang="en-US" sz="1500" dirty="0" err="1"/>
              <a:t>excesiva</a:t>
            </a:r>
            <a:r>
              <a:rPr lang="en-US" sz="1500" dirty="0"/>
              <a:t> al </a:t>
            </a:r>
            <a:r>
              <a:rPr lang="en-US" sz="1500" dirty="0" err="1"/>
              <a:t>calor</a:t>
            </a:r>
            <a:r>
              <a:rPr lang="en-US" sz="1500" dirty="0"/>
              <a:t> para que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empleados</a:t>
            </a:r>
            <a:r>
              <a:rPr lang="en-US" sz="1500" dirty="0"/>
              <a:t> se </a:t>
            </a:r>
            <a:r>
              <a:rPr lang="en-US" sz="1500" dirty="0" err="1"/>
              <a:t>incluyan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ese plan. </a:t>
            </a:r>
            <a:r>
              <a:rPr lang="en-US" sz="1500" dirty="0" err="1"/>
              <a:t>Haga</a:t>
            </a:r>
            <a:r>
              <a:rPr lang="en-US" sz="1500" dirty="0"/>
              <a:t> </a:t>
            </a:r>
            <a:r>
              <a:rPr lang="en-US" sz="1500" dirty="0" err="1"/>
              <a:t>clic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enlaces a </a:t>
            </a:r>
            <a:r>
              <a:rPr lang="en-US" sz="1500" dirty="0" err="1"/>
              <a:t>continuación</a:t>
            </a:r>
            <a:r>
              <a:rPr lang="en-US" sz="1500" dirty="0"/>
              <a:t> para </a:t>
            </a:r>
            <a:r>
              <a:rPr lang="en-US" sz="1500" dirty="0" err="1"/>
              <a:t>obtener</a:t>
            </a:r>
            <a:r>
              <a:rPr lang="en-US" sz="1500" dirty="0"/>
              <a:t> </a:t>
            </a:r>
            <a:r>
              <a:rPr lang="en-US" sz="1500" dirty="0" err="1"/>
              <a:t>más</a:t>
            </a:r>
            <a:r>
              <a:rPr lang="en-US" sz="1500" dirty="0"/>
              <a:t> </a:t>
            </a:r>
            <a:r>
              <a:rPr lang="en-US" sz="1500" dirty="0" err="1"/>
              <a:t>información</a:t>
            </a:r>
            <a:r>
              <a:rPr lang="en-US" sz="1500" dirty="0"/>
              <a:t> </a:t>
            </a:r>
            <a:r>
              <a:rPr lang="en-US" sz="1500" dirty="0" err="1"/>
              <a:t>sobre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planes </a:t>
            </a:r>
            <a:r>
              <a:rPr lang="en-US" sz="1500" dirty="0" err="1"/>
              <a:t>médicos</a:t>
            </a:r>
            <a:r>
              <a:rPr lang="en-US" sz="1500" dirty="0"/>
              <a:t> de </a:t>
            </a:r>
            <a:r>
              <a:rPr lang="en-US" sz="1500" dirty="0" err="1"/>
              <a:t>emergencia</a:t>
            </a:r>
            <a:r>
              <a:rPr lang="en-US" sz="1500" dirty="0"/>
              <a:t> para </a:t>
            </a:r>
            <a:r>
              <a:rPr lang="en-US" sz="1500" dirty="0" err="1"/>
              <a:t>cada</a:t>
            </a:r>
            <a:r>
              <a:rPr lang="en-US" sz="1500" dirty="0"/>
              <a:t> </a:t>
            </a:r>
            <a:r>
              <a:rPr lang="en-US" sz="1500" dirty="0" err="1"/>
              <a:t>división</a:t>
            </a:r>
            <a:r>
              <a:rPr lang="en-US" sz="1500" dirty="0"/>
              <a:t>: </a:t>
            </a:r>
          </a:p>
          <a:p>
            <a:pPr lvl="0">
              <a:buSzPts val="4800"/>
            </a:pPr>
            <a:endParaRPr lang="en-US" sz="1500" dirty="0"/>
          </a:p>
          <a:p>
            <a:pPr lvl="0">
              <a:buSzPts val="4800"/>
            </a:pPr>
            <a:r>
              <a:rPr lang="en-US" sz="1500" dirty="0">
                <a:hlinkClick r:id="rId3"/>
              </a:rPr>
              <a:t>División 2 (Industria general) OAR 437-002-0161(4)</a:t>
            </a:r>
            <a:r>
              <a:rPr lang="en-US" sz="1500" baseline="30000" dirty="0"/>
              <a:t>(19)</a:t>
            </a:r>
          </a:p>
          <a:p>
            <a:pPr lvl="0">
              <a:buSzPts val="4800"/>
            </a:pPr>
            <a:r>
              <a:rPr lang="en-US" sz="1500" dirty="0">
                <a:hlinkClick r:id="rId4"/>
              </a:rPr>
              <a:t>División 3 (Construcción) OAR 29 CFR 1910.50</a:t>
            </a:r>
            <a:r>
              <a:rPr lang="en-US" sz="1500" baseline="30000" dirty="0"/>
              <a:t>(20)</a:t>
            </a:r>
          </a:p>
          <a:p>
            <a:pPr lvl="0">
              <a:buSzPts val="4800"/>
            </a:pPr>
            <a:r>
              <a:rPr lang="en-US" sz="1500" dirty="0">
                <a:hlinkClick r:id="rId5"/>
              </a:rPr>
              <a:t>División 4 (Agricultura) OAR 437-004-1305(4)</a:t>
            </a:r>
            <a:r>
              <a:rPr lang="en-US" sz="1500" baseline="30000" dirty="0"/>
              <a:t>(21)</a:t>
            </a:r>
          </a:p>
          <a:p>
            <a:pPr lvl="0">
              <a:buSzPts val="4800"/>
            </a:pPr>
            <a:r>
              <a:rPr lang="en-US" sz="1500" dirty="0">
                <a:hlinkClick r:id="rId6"/>
              </a:rPr>
              <a:t>División 7 (Actividades Forestales) OAR 437-007-0220</a:t>
            </a:r>
            <a:r>
              <a:rPr lang="en-US" sz="1500" baseline="30000" dirty="0"/>
              <a:t>(22)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5" y="60319"/>
            <a:ext cx="5403236" cy="5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14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29" y="6154748"/>
            <a:ext cx="119256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210589"/>
            <a:ext cx="6274351" cy="5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Plan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endParaRPr lang="en-US" sz="1200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dirty="0"/>
              <a:t>Los </a:t>
            </a:r>
            <a:r>
              <a:rPr lang="en-US" dirty="0" err="1"/>
              <a:t>empleadores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y </a:t>
            </a:r>
            <a:r>
              <a:rPr lang="en-US" dirty="0" err="1"/>
              <a:t>mantener</a:t>
            </a:r>
            <a:r>
              <a:rPr lang="en-US" dirty="0"/>
              <a:t> un Plan de </a:t>
            </a:r>
            <a:r>
              <a:rPr lang="en-US" dirty="0" err="1"/>
              <a:t>Prevención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causadas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escrito</a:t>
            </a:r>
            <a:r>
              <a:rPr lang="en-US" dirty="0"/>
              <a:t> y </a:t>
            </a:r>
            <a:r>
              <a:rPr lang="en-US" dirty="0" err="1"/>
              <a:t>tenerlo</a:t>
            </a:r>
            <a:r>
              <a:rPr lang="en-US" dirty="0"/>
              <a:t> disponible </a:t>
            </a:r>
            <a:r>
              <a:rPr lang="en-US" dirty="0" err="1"/>
              <a:t>en</a:t>
            </a:r>
            <a:r>
              <a:rPr lang="en-US" dirty="0"/>
              <a:t> sus </a:t>
            </a:r>
            <a:r>
              <a:rPr lang="en-US" dirty="0" err="1"/>
              <a:t>lugares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 y Oregon OSHA. El plan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describir</a:t>
            </a:r>
            <a:r>
              <a:rPr lang="en-US" dirty="0"/>
              <a:t> lo </a:t>
            </a:r>
            <a:r>
              <a:rPr lang="en-US" dirty="0" err="1"/>
              <a:t>siguiente</a:t>
            </a:r>
            <a:r>
              <a:rPr lang="en-US" dirty="0"/>
              <a:t>:</a:t>
            </a:r>
          </a:p>
          <a:p>
            <a:pPr lvl="0">
              <a:buSzPts val="4800"/>
            </a:pPr>
            <a:endParaRPr lang="en-US" dirty="0"/>
          </a:p>
          <a:p>
            <a:pPr lvl="2">
              <a:buSzPts val="4800"/>
            </a:pPr>
            <a:r>
              <a:rPr lang="en-US" dirty="0"/>
              <a:t>•   el </a:t>
            </a:r>
            <a:r>
              <a:rPr lang="en-US" dirty="0" err="1"/>
              <a:t>peligro</a:t>
            </a:r>
            <a:r>
              <a:rPr lang="en-US" dirty="0"/>
              <a:t> del </a:t>
            </a:r>
            <a:r>
              <a:rPr lang="en-US" dirty="0" err="1"/>
              <a:t>calor</a:t>
            </a:r>
            <a:r>
              <a:rPr lang="en-US" dirty="0"/>
              <a:t> y la </a:t>
            </a:r>
            <a:r>
              <a:rPr lang="en-US" dirty="0" err="1"/>
              <a:t>capacitación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prevención</a:t>
            </a:r>
            <a:r>
              <a:rPr lang="en-US" dirty="0"/>
              <a:t> para los </a:t>
            </a:r>
            <a:r>
              <a:rPr lang="en-US" dirty="0" err="1"/>
              <a:t>empleados</a:t>
            </a:r>
            <a:r>
              <a:rPr lang="en-US" dirty="0"/>
              <a:t>, </a:t>
            </a:r>
          </a:p>
          <a:p>
            <a:pPr lvl="1">
              <a:buSzPts val="4800"/>
            </a:pPr>
            <a:r>
              <a:rPr lang="en-US" dirty="0"/>
              <a:t>•  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reconocer</a:t>
            </a:r>
            <a:r>
              <a:rPr lang="en-US" dirty="0"/>
              <a:t> y responder a los </a:t>
            </a:r>
            <a:r>
              <a:rPr lang="en-US" dirty="0" err="1"/>
              <a:t>síntomas</a:t>
            </a:r>
            <a:r>
              <a:rPr lang="en-US" dirty="0"/>
              <a:t> de </a:t>
            </a:r>
            <a:r>
              <a:rPr lang="en-US" dirty="0" err="1"/>
              <a:t>deshidratación</a:t>
            </a:r>
            <a:r>
              <a:rPr lang="en-US" dirty="0"/>
              <a:t> y </a:t>
            </a:r>
            <a:r>
              <a:rPr lang="en-US" dirty="0" err="1"/>
              <a:t>enfermedades</a:t>
            </a:r>
            <a:r>
              <a:rPr lang="en-US" dirty="0"/>
              <a:t> por </a:t>
            </a:r>
            <a:r>
              <a:rPr lang="en-US" dirty="0" err="1"/>
              <a:t>calor</a:t>
            </a:r>
            <a:r>
              <a:rPr lang="en-US" dirty="0"/>
              <a:t>,</a:t>
            </a:r>
          </a:p>
          <a:p>
            <a:pPr lvl="1">
              <a:buSzPts val="4800"/>
            </a:pPr>
            <a:r>
              <a:rPr lang="en-US" dirty="0"/>
              <a:t>•   </a:t>
            </a:r>
            <a:r>
              <a:rPr lang="en-US" dirty="0" err="1"/>
              <a:t>cómo</a:t>
            </a:r>
            <a:r>
              <a:rPr lang="en-US" dirty="0"/>
              <a:t> se </a:t>
            </a:r>
            <a:r>
              <a:rPr lang="en-US" dirty="0" err="1"/>
              <a:t>proporcionará</a:t>
            </a:r>
            <a:r>
              <a:rPr lang="en-US" dirty="0"/>
              <a:t> </a:t>
            </a:r>
            <a:r>
              <a:rPr lang="en-US" dirty="0" err="1"/>
              <a:t>agua</a:t>
            </a:r>
            <a:r>
              <a:rPr lang="en-US" dirty="0"/>
              <a:t> potable al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,</a:t>
            </a:r>
          </a:p>
          <a:p>
            <a:pPr lvl="1">
              <a:buSzPts val="4800"/>
            </a:pPr>
            <a:r>
              <a:rPr lang="en-US" dirty="0"/>
              <a:t>•   </a:t>
            </a:r>
            <a:r>
              <a:rPr lang="en-US" dirty="0" err="1"/>
              <a:t>cómo</a:t>
            </a:r>
            <a:r>
              <a:rPr lang="en-US" dirty="0"/>
              <a:t> y </a:t>
            </a:r>
            <a:r>
              <a:rPr lang="en-US" dirty="0" err="1"/>
              <a:t>dónde</a:t>
            </a:r>
            <a:r>
              <a:rPr lang="en-US" dirty="0"/>
              <a:t> se </a:t>
            </a:r>
            <a:r>
              <a:rPr lang="en-US" dirty="0" err="1"/>
              <a:t>proporcionarán</a:t>
            </a:r>
            <a:r>
              <a:rPr lang="en-US" dirty="0"/>
              <a:t> las </a:t>
            </a:r>
            <a:r>
              <a:rPr lang="en-US" dirty="0" err="1"/>
              <a:t>áreas</a:t>
            </a:r>
            <a:r>
              <a:rPr lang="en-US" dirty="0"/>
              <a:t> de </a:t>
            </a:r>
            <a:r>
              <a:rPr lang="en-US" dirty="0" err="1"/>
              <a:t>descanso</a:t>
            </a:r>
            <a:r>
              <a:rPr lang="en-US" dirty="0"/>
              <a:t> y </a:t>
            </a:r>
            <a:r>
              <a:rPr lang="en-US" dirty="0" err="1"/>
              <a:t>recuperación</a:t>
            </a:r>
            <a:r>
              <a:rPr lang="en-US" dirty="0"/>
              <a:t> a la sombra,</a:t>
            </a:r>
          </a:p>
          <a:p>
            <a:pPr lvl="1">
              <a:buSzPts val="4800"/>
            </a:pPr>
            <a:r>
              <a:rPr lang="en-US" dirty="0"/>
              <a:t>•   el </a:t>
            </a:r>
            <a:r>
              <a:rPr lang="en-US" dirty="0" err="1"/>
              <a:t>horario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o </a:t>
            </a:r>
            <a:r>
              <a:rPr lang="en-US" dirty="0" err="1"/>
              <a:t>descanso</a:t>
            </a:r>
            <a:r>
              <a:rPr lang="en-US" dirty="0"/>
              <a:t>, y </a:t>
            </a:r>
          </a:p>
          <a:p>
            <a:pPr lvl="1">
              <a:buSzPts val="4800"/>
            </a:pPr>
            <a:r>
              <a:rPr lang="en-US" dirty="0"/>
              <a:t>•   los </a:t>
            </a:r>
            <a:r>
              <a:rPr lang="en-US" dirty="0" err="1"/>
              <a:t>procedimientos</a:t>
            </a:r>
            <a:r>
              <a:rPr lang="en-US" dirty="0"/>
              <a:t> de </a:t>
            </a:r>
            <a:r>
              <a:rPr lang="en-US" dirty="0" err="1"/>
              <a:t>aclimatación</a:t>
            </a:r>
            <a:r>
              <a:rPr lang="en-US" dirty="0"/>
              <a:t>.</a:t>
            </a:r>
          </a:p>
          <a:p>
            <a:pPr lvl="0">
              <a:buSzPts val="4800"/>
            </a:pPr>
            <a:endParaRPr lang="en-US" dirty="0"/>
          </a:p>
          <a:p>
            <a:pPr lvl="0">
              <a:buSzPts val="4800"/>
            </a:pPr>
            <a:r>
              <a:rPr lang="en-US" dirty="0" err="1"/>
              <a:t>Vea</a:t>
            </a:r>
            <a:r>
              <a:rPr lang="en-US" dirty="0"/>
              <a:t> la </a:t>
            </a:r>
            <a:r>
              <a:rPr lang="en-US" dirty="0">
                <a:hlinkClick r:id="rId3"/>
              </a:rPr>
              <a:t>sección 8</a:t>
            </a:r>
            <a:r>
              <a:rPr lang="en-US" baseline="30000" dirty="0"/>
              <a:t>(23) </a:t>
            </a:r>
            <a:r>
              <a:rPr lang="en-US" dirty="0"/>
              <a:t>para </a:t>
            </a: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detalles</a:t>
            </a:r>
            <a:r>
              <a:rPr lang="en-US" dirty="0"/>
              <a:t> que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incluirse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planes, y revise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 de plan</a:t>
            </a:r>
            <a:r>
              <a:rPr lang="en-US" b="1" dirty="0"/>
              <a:t>. ¡</a:t>
            </a:r>
            <a:r>
              <a:rPr lang="en-US" b="1" dirty="0" err="1"/>
              <a:t>Consulte</a:t>
            </a:r>
            <a:r>
              <a:rPr lang="en-US" b="1" dirty="0"/>
              <a:t> a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empleador</a:t>
            </a:r>
            <a:r>
              <a:rPr lang="en-US" b="1" dirty="0"/>
              <a:t> para </a:t>
            </a:r>
            <a:r>
              <a:rPr lang="en-US" b="1" dirty="0" err="1"/>
              <a:t>conocer</a:t>
            </a:r>
            <a:r>
              <a:rPr lang="en-US" b="1" dirty="0"/>
              <a:t> los planes </a:t>
            </a:r>
            <a:r>
              <a:rPr lang="en-US" b="1" dirty="0" err="1"/>
              <a:t>desarrollados</a:t>
            </a:r>
            <a:r>
              <a:rPr lang="en-US" b="1" dirty="0"/>
              <a:t> </a:t>
            </a:r>
            <a:r>
              <a:rPr lang="en-US" b="1" dirty="0" err="1"/>
              <a:t>específicamente</a:t>
            </a:r>
            <a:r>
              <a:rPr lang="en-US" b="1" dirty="0"/>
              <a:t> para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lugar</a:t>
            </a:r>
            <a:r>
              <a:rPr lang="en-US" b="1" dirty="0"/>
              <a:t> de </a:t>
            </a:r>
            <a:r>
              <a:rPr lang="en-US" b="1" dirty="0" err="1"/>
              <a:t>trabajo</a:t>
            </a:r>
            <a:r>
              <a:rPr lang="en-US" b="1" dirty="0"/>
              <a:t>!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22041"/>
            <a:ext cx="5286880" cy="58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44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Prácticas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altas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temperaturas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dirty="0"/>
              <a:t>Las </a:t>
            </a:r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Prevención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causadas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exigen</a:t>
            </a:r>
            <a:r>
              <a:rPr lang="en-US" dirty="0"/>
              <a:t> </a:t>
            </a:r>
            <a:r>
              <a:rPr lang="en-US" dirty="0" err="1"/>
              <a:t>protecciones</a:t>
            </a:r>
            <a:r>
              <a:rPr lang="en-US" dirty="0"/>
              <a:t> </a:t>
            </a:r>
            <a:r>
              <a:rPr lang="en-US" dirty="0" err="1"/>
              <a:t>adicionales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índice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alcanza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90° F. Si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empleadores</a:t>
            </a:r>
            <a:r>
              <a:rPr lang="en-US" dirty="0"/>
              <a:t> </a:t>
            </a:r>
            <a:r>
              <a:rPr lang="en-US" dirty="0" err="1"/>
              <a:t>utilizan</a:t>
            </a:r>
            <a:r>
              <a:rPr lang="en-US" dirty="0"/>
              <a:t> </a:t>
            </a:r>
            <a:r>
              <a:rPr lang="en-US" dirty="0" err="1"/>
              <a:t>controles</a:t>
            </a:r>
            <a:r>
              <a:rPr lang="en-US" dirty="0"/>
              <a:t> de </a:t>
            </a:r>
            <a:r>
              <a:rPr lang="en-US" dirty="0" err="1"/>
              <a:t>peligro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programar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las </a:t>
            </a:r>
            <a:r>
              <a:rPr lang="en-US" dirty="0" err="1"/>
              <a:t>partes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frescas del día o </a:t>
            </a:r>
            <a:r>
              <a:rPr lang="en-US" dirty="0" err="1"/>
              <a:t>agregar</a:t>
            </a:r>
            <a:r>
              <a:rPr lang="en-US" dirty="0"/>
              <a:t> </a:t>
            </a:r>
            <a:r>
              <a:rPr lang="en-US" dirty="0" err="1"/>
              <a:t>aire</a:t>
            </a:r>
            <a:r>
              <a:rPr lang="en-US" dirty="0"/>
              <a:t> </a:t>
            </a:r>
            <a:r>
              <a:rPr lang="en-US" dirty="0" err="1"/>
              <a:t>acondicionado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índice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del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del </a:t>
            </a:r>
            <a:r>
              <a:rPr lang="en-US" dirty="0" err="1"/>
              <a:t>empleado</a:t>
            </a:r>
            <a:r>
              <a:rPr lang="en-US" dirty="0"/>
              <a:t> </a:t>
            </a:r>
            <a:r>
              <a:rPr lang="en-US" dirty="0" err="1"/>
              <a:t>sigue</a:t>
            </a:r>
            <a:r>
              <a:rPr lang="en-US" dirty="0"/>
              <a:t> </a:t>
            </a:r>
            <a:r>
              <a:rPr lang="en-US" dirty="0" err="1"/>
              <a:t>siendo</a:t>
            </a:r>
            <a:r>
              <a:rPr lang="en-US" dirty="0"/>
              <a:t> de 90° F o </a:t>
            </a:r>
            <a:r>
              <a:rPr lang="en-US" dirty="0" err="1"/>
              <a:t>más</a:t>
            </a:r>
            <a:r>
              <a:rPr lang="en-US" dirty="0"/>
              <a:t>, se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seguir</a:t>
            </a:r>
            <a:r>
              <a:rPr lang="en-US" dirty="0"/>
              <a:t> </a:t>
            </a:r>
            <a:r>
              <a:rPr lang="en-US" dirty="0" err="1"/>
              <a:t>prácticas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 para </a:t>
            </a:r>
            <a:r>
              <a:rPr lang="en-US" dirty="0" err="1"/>
              <a:t>altas</a:t>
            </a:r>
            <a:r>
              <a:rPr lang="en-US" dirty="0"/>
              <a:t> </a:t>
            </a:r>
            <a:r>
              <a:rPr lang="en-US" dirty="0" err="1"/>
              <a:t>temperaturas</a:t>
            </a:r>
            <a:r>
              <a:rPr lang="en-US" dirty="0"/>
              <a:t>. Se </a:t>
            </a:r>
            <a:r>
              <a:rPr lang="en-US" dirty="0" err="1"/>
              <a:t>incluyen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:</a:t>
            </a:r>
          </a:p>
          <a:p>
            <a:r>
              <a:rPr lang="en-US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ponerse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contacto</a:t>
            </a:r>
            <a:r>
              <a:rPr lang="en-US" dirty="0"/>
              <a:t> con un supervisor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momento</a:t>
            </a:r>
            <a:r>
              <a:rPr lang="en-US" dirty="0"/>
              <a:t>, </a:t>
            </a:r>
            <a:r>
              <a:rPr lang="en-US" dirty="0" err="1"/>
              <a:t>cuando</a:t>
            </a:r>
            <a:r>
              <a:rPr lang="en-US" dirty="0"/>
              <a:t> sea </a:t>
            </a:r>
            <a:r>
              <a:rPr lang="en-US" dirty="0" err="1"/>
              <a:t>necesario</a:t>
            </a:r>
            <a:r>
              <a:rPr lang="en-US" dirty="0"/>
              <a:t>, y la </a:t>
            </a:r>
            <a:r>
              <a:rPr lang="en-US" dirty="0" err="1"/>
              <a:t>comunicación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ser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idioma</a:t>
            </a:r>
            <a:r>
              <a:rPr lang="en-US" dirty="0"/>
              <a:t> y </a:t>
            </a:r>
            <a:r>
              <a:rPr lang="en-US" dirty="0" err="1"/>
              <a:t>vocabulario</a:t>
            </a:r>
            <a:r>
              <a:rPr lang="en-US" dirty="0"/>
              <a:t> que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entiendan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Garantizar</a:t>
            </a:r>
            <a:r>
              <a:rPr lang="en-US" dirty="0"/>
              <a:t> la </a:t>
            </a:r>
            <a:r>
              <a:rPr lang="en-US" dirty="0" err="1"/>
              <a:t>rápida</a:t>
            </a:r>
            <a:r>
              <a:rPr lang="en-US" dirty="0"/>
              <a:t> </a:t>
            </a:r>
            <a:r>
              <a:rPr lang="en-US" dirty="0" err="1"/>
              <a:t>identificación</a:t>
            </a:r>
            <a:r>
              <a:rPr lang="en-US" dirty="0"/>
              <a:t> de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empleado</a:t>
            </a:r>
            <a:r>
              <a:rPr lang="en-US" dirty="0"/>
              <a:t> que </a:t>
            </a:r>
            <a:r>
              <a:rPr lang="en-US" dirty="0" err="1"/>
              <a:t>presente</a:t>
            </a:r>
            <a:r>
              <a:rPr lang="en-US" dirty="0"/>
              <a:t> </a:t>
            </a:r>
            <a:r>
              <a:rPr lang="en-US" dirty="0" err="1"/>
              <a:t>signos</a:t>
            </a:r>
            <a:r>
              <a:rPr lang="en-US" dirty="0"/>
              <a:t> o </a:t>
            </a:r>
            <a:r>
              <a:rPr lang="en-US" dirty="0" err="1"/>
              <a:t>síntomas</a:t>
            </a:r>
            <a:r>
              <a:rPr lang="en-US" dirty="0"/>
              <a:t> de </a:t>
            </a:r>
            <a:r>
              <a:rPr lang="en-US" dirty="0" err="1"/>
              <a:t>enfermedad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mediante</a:t>
            </a:r>
            <a:r>
              <a:rPr lang="en-US" dirty="0"/>
              <a:t> la </a:t>
            </a:r>
            <a:r>
              <a:rPr lang="en-US" dirty="0" err="1"/>
              <a:t>comunicación</a:t>
            </a:r>
            <a:r>
              <a:rPr lang="en-US" dirty="0"/>
              <a:t> </a:t>
            </a:r>
            <a:r>
              <a:rPr lang="en-US" dirty="0" err="1"/>
              <a:t>frecuente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 que </a:t>
            </a:r>
            <a:r>
              <a:rPr lang="en-US" dirty="0" err="1"/>
              <a:t>trabajan</a:t>
            </a:r>
            <a:r>
              <a:rPr lang="en-US" dirty="0"/>
              <a:t> solos, o </a:t>
            </a:r>
            <a:r>
              <a:rPr lang="en-US" dirty="0" err="1"/>
              <a:t>utilizando</a:t>
            </a:r>
            <a:r>
              <a:rPr lang="en-US" dirty="0"/>
              <a:t> un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obligatorio</a:t>
            </a:r>
            <a:r>
              <a:rPr lang="en-US" dirty="0"/>
              <a:t> de </a:t>
            </a:r>
            <a:r>
              <a:rPr lang="en-US" dirty="0" err="1"/>
              <a:t>compañeros</a:t>
            </a:r>
            <a:r>
              <a:rPr lang="en-US" dirty="0"/>
              <a:t>, u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método</a:t>
            </a:r>
            <a:r>
              <a:rPr lang="en-US" dirty="0"/>
              <a:t> de </a:t>
            </a:r>
            <a:r>
              <a:rPr lang="en-US" dirty="0" err="1"/>
              <a:t>observación</a:t>
            </a:r>
            <a:r>
              <a:rPr lang="en-US" dirty="0"/>
              <a:t> o </a:t>
            </a:r>
            <a:r>
              <a:rPr lang="en-US" dirty="0" err="1"/>
              <a:t>comunicación</a:t>
            </a:r>
            <a:r>
              <a:rPr lang="en-US" dirty="0"/>
              <a:t> que </a:t>
            </a:r>
            <a:r>
              <a:rPr lang="en-US" dirty="0" err="1"/>
              <a:t>tenga</a:t>
            </a:r>
            <a:r>
              <a:rPr lang="en-US" dirty="0"/>
              <a:t> la </a:t>
            </a:r>
            <a:r>
              <a:rPr lang="en-US" dirty="0" err="1"/>
              <a:t>misma</a:t>
            </a:r>
            <a:r>
              <a:rPr lang="en-US" dirty="0"/>
              <a:t> </a:t>
            </a:r>
            <a:r>
              <a:rPr lang="en-US" dirty="0" err="1"/>
              <a:t>eficacia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Autorizar</a:t>
            </a:r>
            <a:r>
              <a:rPr lang="en-US" dirty="0"/>
              <a:t> y </a:t>
            </a:r>
            <a:r>
              <a:rPr lang="en-US" dirty="0" err="1"/>
              <a:t>equipar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 para que </a:t>
            </a:r>
            <a:r>
              <a:rPr lang="en-US" dirty="0" err="1"/>
              <a:t>llamen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de </a:t>
            </a:r>
            <a:r>
              <a:rPr lang="en-US" dirty="0" err="1"/>
              <a:t>emergencia</a:t>
            </a:r>
            <a:r>
              <a:rPr lang="en-US" dirty="0"/>
              <a:t> y </a:t>
            </a:r>
            <a:r>
              <a:rPr lang="en-US" dirty="0" err="1"/>
              <a:t>asegurar</a:t>
            </a:r>
            <a:r>
              <a:rPr lang="en-US" dirty="0"/>
              <a:t> que la </a:t>
            </a:r>
            <a:r>
              <a:rPr lang="en-US" dirty="0" err="1"/>
              <a:t>atención</a:t>
            </a:r>
            <a:r>
              <a:rPr lang="en-US" dirty="0"/>
              <a:t> </a:t>
            </a:r>
            <a:r>
              <a:rPr lang="en-US" dirty="0" err="1"/>
              <a:t>médica</a:t>
            </a:r>
            <a:r>
              <a:rPr lang="en-US" dirty="0"/>
              <a:t> </a:t>
            </a:r>
            <a:r>
              <a:rPr lang="en-US" dirty="0" err="1"/>
              <a:t>esté</a:t>
            </a:r>
            <a:r>
              <a:rPr lang="en-US" dirty="0"/>
              <a:t> disponible de </a:t>
            </a:r>
            <a:r>
              <a:rPr lang="en-US" dirty="0" err="1"/>
              <a:t>inmediato</a:t>
            </a:r>
            <a:r>
              <a:rPr lang="en-US" dirty="0"/>
              <a:t> (</a:t>
            </a:r>
            <a:r>
              <a:rPr lang="en-US" dirty="0" err="1"/>
              <a:t>según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OAR 437-002-0161(4)</a:t>
            </a:r>
            <a:r>
              <a:rPr lang="en-US" baseline="30000" dirty="0"/>
              <a:t>(24) </a:t>
            </a:r>
            <a:r>
              <a:rPr lang="en-US" dirty="0"/>
              <a:t>y </a:t>
            </a:r>
            <a:r>
              <a:rPr lang="en-US" dirty="0">
                <a:hlinkClick r:id="rId4"/>
              </a:rPr>
              <a:t>OAR 437-004-1305(4)</a:t>
            </a:r>
            <a:r>
              <a:rPr lang="en-US" baseline="30000" dirty="0"/>
              <a:t>(25)</a:t>
            </a:r>
            <a:r>
              <a:rPr lang="en-US" dirty="0"/>
              <a:t>. </a:t>
            </a:r>
          </a:p>
          <a:p>
            <a:r>
              <a:rPr lang="en-US" dirty="0"/>
              <a:t>(La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continúa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siguiente</a:t>
            </a:r>
            <a:r>
              <a:rPr lang="en-US" dirty="0"/>
              <a:t> </a:t>
            </a:r>
            <a:r>
              <a:rPr lang="en-US" dirty="0" err="1"/>
              <a:t>diapositiva</a:t>
            </a:r>
            <a:r>
              <a:rPr lang="en-US" dirty="0"/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5" y="60319"/>
            <a:ext cx="5403237" cy="580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38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02531" y="69252"/>
            <a:ext cx="6274351" cy="601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5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Prácticas</a:t>
            </a:r>
            <a:r>
              <a:rPr lang="en-US" sz="35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35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altas</a:t>
            </a:r>
            <a:r>
              <a:rPr lang="en-US" sz="35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5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temperaturas</a:t>
            </a:r>
            <a:r>
              <a:rPr lang="en-US" sz="35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</a:t>
            </a:r>
            <a:r>
              <a:rPr lang="en-US" sz="35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continuación</a:t>
            </a:r>
            <a:r>
              <a:rPr lang="en-US" sz="35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  <a:endParaRPr sz="3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edificios</a:t>
            </a:r>
            <a:r>
              <a:rPr lang="en-US" sz="1500" dirty="0"/>
              <a:t> y las </a:t>
            </a:r>
            <a:r>
              <a:rPr lang="en-US" sz="1500" dirty="0" err="1"/>
              <a:t>estructuras</a:t>
            </a:r>
            <a:r>
              <a:rPr lang="en-US" sz="1500" dirty="0"/>
              <a:t> que no </a:t>
            </a:r>
            <a:r>
              <a:rPr lang="en-US" sz="1500" dirty="0" err="1"/>
              <a:t>tengan</a:t>
            </a:r>
            <a:r>
              <a:rPr lang="en-US" sz="1500" dirty="0"/>
              <a:t> </a:t>
            </a:r>
            <a:r>
              <a:rPr lang="en-US" sz="1500" dirty="0" err="1"/>
              <a:t>sistemas</a:t>
            </a:r>
            <a:r>
              <a:rPr lang="en-US" sz="1500" dirty="0"/>
              <a:t> de </a:t>
            </a:r>
            <a:r>
              <a:rPr lang="en-US" sz="1500" dirty="0" err="1"/>
              <a:t>refrigeración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ventilación</a:t>
            </a:r>
            <a:r>
              <a:rPr lang="en-US" sz="1500" dirty="0"/>
              <a:t> </a:t>
            </a:r>
            <a:r>
              <a:rPr lang="en-US" sz="1500" dirty="0" err="1"/>
              <a:t>mecánica</a:t>
            </a:r>
            <a:r>
              <a:rPr lang="en-US" sz="1500" dirty="0"/>
              <a:t>,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empleadores</a:t>
            </a:r>
            <a:r>
              <a:rPr lang="en-US" sz="1500" dirty="0"/>
              <a:t> </a:t>
            </a:r>
            <a:r>
              <a:rPr lang="en-US" sz="1500" dirty="0" err="1"/>
              <a:t>deben</a:t>
            </a:r>
            <a:r>
              <a:rPr lang="en-US" sz="1500" dirty="0"/>
              <a:t> </a:t>
            </a:r>
            <a:r>
              <a:rPr lang="en-US" sz="1500" dirty="0" err="1"/>
              <a:t>medir</a:t>
            </a:r>
            <a:r>
              <a:rPr lang="en-US" sz="1500" dirty="0"/>
              <a:t> la </a:t>
            </a:r>
            <a:r>
              <a:rPr lang="en-US" sz="1500" dirty="0" err="1"/>
              <a:t>temperatura</a:t>
            </a:r>
            <a:r>
              <a:rPr lang="en-US" sz="1500" dirty="0"/>
              <a:t> y la </a:t>
            </a:r>
            <a:r>
              <a:rPr lang="en-US" sz="1500" dirty="0" err="1"/>
              <a:t>humedad</a:t>
            </a:r>
            <a:r>
              <a:rPr lang="en-US" sz="1500" dirty="0"/>
              <a:t> para </a:t>
            </a:r>
            <a:r>
              <a:rPr lang="en-US" sz="1500" dirty="0" err="1"/>
              <a:t>determinar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índice</a:t>
            </a:r>
            <a:r>
              <a:rPr lang="en-US" sz="1500" dirty="0"/>
              <a:t> de </a:t>
            </a:r>
            <a:r>
              <a:rPr lang="en-US" sz="1500" dirty="0" err="1"/>
              <a:t>calor</a:t>
            </a:r>
            <a:r>
              <a:rPr lang="en-US" sz="1500" dirty="0"/>
              <a:t> del interior.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500" dirty="0" err="1"/>
              <a:t>Desarrolle</a:t>
            </a:r>
            <a:r>
              <a:rPr lang="en-US" sz="1500" dirty="0"/>
              <a:t> y </a:t>
            </a:r>
            <a:r>
              <a:rPr lang="en-US" sz="1500" dirty="0" err="1"/>
              <a:t>utilice</a:t>
            </a:r>
            <a:r>
              <a:rPr lang="en-US" sz="1500" dirty="0"/>
              <a:t> un </a:t>
            </a:r>
            <a:r>
              <a:rPr lang="en-US" sz="1500" dirty="0" err="1"/>
              <a:t>cronograma</a:t>
            </a:r>
            <a:r>
              <a:rPr lang="en-US" sz="1500" dirty="0"/>
              <a:t> </a:t>
            </a:r>
            <a:r>
              <a:rPr lang="en-US" sz="1500" dirty="0" err="1"/>
              <a:t>escrito</a:t>
            </a:r>
            <a:r>
              <a:rPr lang="en-US" sz="1500" dirty="0"/>
              <a:t> de </a:t>
            </a:r>
            <a:r>
              <a:rPr lang="en-US" sz="1500" dirty="0" err="1"/>
              <a:t>descansos</a:t>
            </a:r>
            <a:r>
              <a:rPr lang="en-US" sz="1500" dirty="0"/>
              <a:t> para la </a:t>
            </a:r>
            <a:r>
              <a:rPr lang="en-US" sz="1500" dirty="0" err="1"/>
              <a:t>prevención</a:t>
            </a:r>
            <a:r>
              <a:rPr lang="en-US" sz="1500" dirty="0"/>
              <a:t> de </a:t>
            </a:r>
            <a:r>
              <a:rPr lang="en-US" sz="1500" dirty="0" err="1"/>
              <a:t>enfermedades</a:t>
            </a:r>
            <a:r>
              <a:rPr lang="en-US" sz="1500" dirty="0"/>
              <a:t> </a:t>
            </a:r>
            <a:r>
              <a:rPr lang="en-US" sz="1500" dirty="0" err="1"/>
              <a:t>causadas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. </a:t>
            </a:r>
            <a:r>
              <a:rPr lang="en-US" sz="1500" dirty="0" err="1"/>
              <a:t>Véase</a:t>
            </a:r>
            <a:r>
              <a:rPr lang="en-US" sz="1500" dirty="0"/>
              <a:t> la </a:t>
            </a:r>
            <a:r>
              <a:rPr lang="en-US" sz="1500" dirty="0">
                <a:hlinkClick r:id="rId3"/>
              </a:rPr>
              <a:t>sección 5(e)(A-C)</a:t>
            </a:r>
            <a:r>
              <a:rPr lang="en-US" sz="1500" baseline="30000" dirty="0">
                <a:hlinkClick r:id="rId3"/>
              </a:rPr>
              <a:t>(</a:t>
            </a:r>
            <a:r>
              <a:rPr lang="en-US" sz="1500" baseline="30000" dirty="0"/>
              <a:t>26) </a:t>
            </a:r>
            <a:r>
              <a:rPr lang="en-US" sz="1500" dirty="0"/>
              <a:t>para </a:t>
            </a:r>
            <a:r>
              <a:rPr lang="en-US" sz="1500" dirty="0" err="1"/>
              <a:t>obtener</a:t>
            </a:r>
            <a:r>
              <a:rPr lang="en-US" sz="1500" dirty="0"/>
              <a:t> </a:t>
            </a:r>
            <a:r>
              <a:rPr lang="en-US" sz="1500" dirty="0" err="1"/>
              <a:t>más</a:t>
            </a:r>
            <a:r>
              <a:rPr lang="en-US" sz="1500" dirty="0"/>
              <a:t> </a:t>
            </a:r>
            <a:r>
              <a:rPr lang="en-US" sz="1500" dirty="0" err="1"/>
              <a:t>detalles</a:t>
            </a:r>
            <a:r>
              <a:rPr lang="en-US" sz="1500" dirty="0"/>
              <a:t>, </a:t>
            </a:r>
            <a:r>
              <a:rPr lang="en-US" sz="1500" dirty="0" err="1"/>
              <a:t>así</a:t>
            </a:r>
            <a:r>
              <a:rPr lang="en-US" sz="1500" dirty="0"/>
              <a:t> </a:t>
            </a:r>
            <a:r>
              <a:rPr lang="en-US" sz="1500" dirty="0" err="1"/>
              <a:t>como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>
                <a:hlinkClick r:id="rId4"/>
              </a:rPr>
              <a:t>gráficos de NIOSH</a:t>
            </a:r>
            <a:r>
              <a:rPr lang="en-US" sz="1500" baseline="30000" dirty="0"/>
              <a:t>(27) </a:t>
            </a:r>
            <a:r>
              <a:rPr lang="en-US" sz="1500" dirty="0"/>
              <a:t>para </a:t>
            </a:r>
            <a:r>
              <a:rPr lang="en-US" sz="1500" dirty="0" err="1"/>
              <a:t>conocer</a:t>
            </a:r>
            <a:r>
              <a:rPr lang="en-US" sz="1500" dirty="0"/>
              <a:t> las </a:t>
            </a:r>
            <a:r>
              <a:rPr lang="en-US" sz="1500" dirty="0" err="1"/>
              <a:t>duraciones</a:t>
            </a:r>
            <a:r>
              <a:rPr lang="en-US" sz="1500" dirty="0"/>
              <a:t> y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intervalos</a:t>
            </a:r>
            <a:r>
              <a:rPr lang="en-US" sz="1500" dirty="0"/>
              <a:t> </a:t>
            </a:r>
            <a:r>
              <a:rPr lang="en-US" sz="1500" dirty="0" err="1"/>
              <a:t>mínimos</a:t>
            </a:r>
            <a:r>
              <a:rPr lang="en-US" sz="1500" dirty="0"/>
              <a:t> de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descansos</a:t>
            </a:r>
            <a:r>
              <a:rPr lang="en-US" sz="1500" dirty="0"/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500" dirty="0"/>
              <a:t>Las </a:t>
            </a:r>
            <a:r>
              <a:rPr lang="en-US" sz="1500" dirty="0" err="1"/>
              <a:t>pausas</a:t>
            </a:r>
            <a:r>
              <a:rPr lang="en-US" sz="1500" dirty="0"/>
              <a:t> de </a:t>
            </a:r>
            <a:r>
              <a:rPr lang="en-US" sz="1500" dirty="0" err="1"/>
              <a:t>descanso</a:t>
            </a:r>
            <a:r>
              <a:rPr lang="en-US" sz="1500" dirty="0"/>
              <a:t> </a:t>
            </a:r>
            <a:r>
              <a:rPr lang="en-US" sz="1500" dirty="0" err="1"/>
              <a:t>preventivas</a:t>
            </a:r>
            <a:r>
              <a:rPr lang="en-US" sz="1500" dirty="0"/>
              <a:t> </a:t>
            </a:r>
            <a:r>
              <a:rPr lang="en-US" sz="1500" dirty="0" err="1"/>
              <a:t>deben</a:t>
            </a:r>
            <a:r>
              <a:rPr lang="en-US" sz="1500" dirty="0"/>
              <a:t> ser </a:t>
            </a:r>
            <a:r>
              <a:rPr lang="en-US" sz="1500" dirty="0" err="1"/>
              <a:t>gratuitas</a:t>
            </a:r>
            <a:r>
              <a:rPr lang="en-US" sz="1500" dirty="0"/>
              <a:t> para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empleado</a:t>
            </a:r>
            <a:r>
              <a:rPr lang="en-US" sz="1500" dirty="0"/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500" dirty="0"/>
          </a:p>
          <a:p>
            <a:pPr fontAlgn="base"/>
            <a:r>
              <a:rPr lang="en-US" sz="1500" dirty="0" err="1"/>
              <a:t>Tenga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cuenta</a:t>
            </a:r>
            <a:r>
              <a:rPr lang="en-US" sz="1500" dirty="0"/>
              <a:t> que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propósito</a:t>
            </a:r>
            <a:r>
              <a:rPr lang="en-US" sz="1500" dirty="0"/>
              <a:t> de las </a:t>
            </a:r>
            <a:r>
              <a:rPr lang="en-US" sz="1500" dirty="0" err="1"/>
              <a:t>pausas</a:t>
            </a:r>
            <a:r>
              <a:rPr lang="en-US" sz="1500" dirty="0"/>
              <a:t> de </a:t>
            </a:r>
            <a:r>
              <a:rPr lang="en-US" sz="1500" dirty="0" err="1"/>
              <a:t>descanso</a:t>
            </a:r>
            <a:r>
              <a:rPr lang="en-US" sz="1500" dirty="0"/>
              <a:t> es </a:t>
            </a:r>
            <a:r>
              <a:rPr lang="en-US" sz="1500" dirty="0" err="1"/>
              <a:t>permitir</a:t>
            </a:r>
            <a:r>
              <a:rPr lang="en-US" sz="1500" dirty="0"/>
              <a:t> que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cuerpo</a:t>
            </a:r>
            <a:r>
              <a:rPr lang="en-US" sz="1500" dirty="0"/>
              <a:t> se </a:t>
            </a:r>
            <a:r>
              <a:rPr lang="en-US" sz="1500" dirty="0" err="1"/>
              <a:t>enfríe</a:t>
            </a:r>
            <a:r>
              <a:rPr lang="en-US" sz="1500" dirty="0"/>
              <a:t> y se </a:t>
            </a:r>
            <a:r>
              <a:rPr lang="en-US" sz="1500" dirty="0" err="1"/>
              <a:t>recupere</a:t>
            </a:r>
            <a:r>
              <a:rPr lang="en-US" sz="1500" dirty="0"/>
              <a:t> de </a:t>
            </a:r>
            <a:r>
              <a:rPr lang="en-US" sz="1500" dirty="0" err="1"/>
              <a:t>trabajar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altas</a:t>
            </a:r>
            <a:r>
              <a:rPr lang="en-US" sz="1500" dirty="0"/>
              <a:t> </a:t>
            </a:r>
            <a:r>
              <a:rPr lang="en-US" sz="1500" dirty="0" err="1"/>
              <a:t>temperaturas</a:t>
            </a:r>
            <a:r>
              <a:rPr lang="en-US" sz="1500" dirty="0"/>
              <a:t>. Al </a:t>
            </a:r>
            <a:r>
              <a:rPr lang="en-US" sz="1500" dirty="0" err="1"/>
              <a:t>programar</a:t>
            </a:r>
            <a:r>
              <a:rPr lang="en-US" sz="1500" dirty="0"/>
              <a:t> las </a:t>
            </a:r>
            <a:r>
              <a:rPr lang="en-US" sz="1500" dirty="0" err="1"/>
              <a:t>pausas</a:t>
            </a:r>
            <a:r>
              <a:rPr lang="en-US" sz="1500" dirty="0"/>
              <a:t> de </a:t>
            </a:r>
            <a:r>
              <a:rPr lang="en-US" sz="1500" dirty="0" err="1"/>
              <a:t>descanso</a:t>
            </a:r>
            <a:r>
              <a:rPr lang="en-US" sz="1500" dirty="0"/>
              <a:t>,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empleadores</a:t>
            </a:r>
            <a:r>
              <a:rPr lang="en-US" sz="1500" dirty="0"/>
              <a:t> </a:t>
            </a:r>
            <a:r>
              <a:rPr lang="en-US" sz="1500" dirty="0" err="1"/>
              <a:t>deben</a:t>
            </a:r>
            <a:r>
              <a:rPr lang="en-US" sz="1500" dirty="0"/>
              <a:t> </a:t>
            </a:r>
            <a:r>
              <a:rPr lang="en-US" sz="1500" dirty="0" err="1"/>
              <a:t>tener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cuenta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efecto</a:t>
            </a:r>
            <a:r>
              <a:rPr lang="en-US" sz="1500" dirty="0"/>
              <a:t> del </a:t>
            </a:r>
            <a:r>
              <a:rPr lang="en-US" sz="1500" dirty="0" err="1"/>
              <a:t>trabajo</a:t>
            </a:r>
            <a:r>
              <a:rPr lang="en-US" sz="1500" dirty="0"/>
              <a:t> bajo la luz </a:t>
            </a:r>
            <a:r>
              <a:rPr lang="en-US" sz="1500" dirty="0" err="1"/>
              <a:t>directa</a:t>
            </a:r>
            <a:r>
              <a:rPr lang="en-US" sz="1500" dirty="0"/>
              <a:t> del sol, lo </a:t>
            </a:r>
            <a:r>
              <a:rPr lang="en-US" sz="1500" dirty="0" err="1"/>
              <a:t>extenuante</a:t>
            </a:r>
            <a:r>
              <a:rPr lang="en-US" sz="1500" dirty="0"/>
              <a:t> de la carga de </a:t>
            </a:r>
            <a:r>
              <a:rPr lang="en-US" sz="1500" dirty="0" err="1"/>
              <a:t>trabajo</a:t>
            </a:r>
            <a:r>
              <a:rPr lang="en-US" sz="1500" dirty="0"/>
              <a:t> y </a:t>
            </a:r>
            <a:r>
              <a:rPr lang="en-US" sz="1500" dirty="0" err="1"/>
              <a:t>si</a:t>
            </a:r>
            <a:r>
              <a:rPr lang="en-US" sz="1500" dirty="0"/>
              <a:t> se </a:t>
            </a:r>
            <a:r>
              <a:rPr lang="en-US" sz="1500" dirty="0" err="1"/>
              <a:t>usa</a:t>
            </a:r>
            <a:r>
              <a:rPr lang="en-US" sz="1500" dirty="0"/>
              <a:t> </a:t>
            </a:r>
            <a:r>
              <a:rPr lang="en-US" sz="1500" dirty="0" err="1"/>
              <a:t>equipo</a:t>
            </a:r>
            <a:r>
              <a:rPr lang="en-US" sz="1500" dirty="0"/>
              <a:t> de </a:t>
            </a:r>
            <a:r>
              <a:rPr lang="en-US" sz="1500" dirty="0" err="1"/>
              <a:t>protección</a:t>
            </a:r>
            <a:r>
              <a:rPr lang="en-US" sz="1500" dirty="0"/>
              <a:t> personal (PPE).</a:t>
            </a:r>
          </a:p>
          <a:p>
            <a:pPr fontAlgn="base"/>
            <a:endParaRPr lang="en-US" sz="800" dirty="0"/>
          </a:p>
          <a:p>
            <a:pPr fontAlgn="base"/>
            <a:r>
              <a:rPr lang="en-US" sz="1500" dirty="0"/>
              <a:t>¡</a:t>
            </a:r>
            <a:r>
              <a:rPr lang="en-US" sz="1500" dirty="0" err="1"/>
              <a:t>Ya</a:t>
            </a:r>
            <a:r>
              <a:rPr lang="en-US" sz="1500" dirty="0"/>
              <a:t> </a:t>
            </a:r>
            <a:r>
              <a:rPr lang="en-US" sz="1500" dirty="0" err="1"/>
              <a:t>casi</a:t>
            </a:r>
            <a:r>
              <a:rPr lang="en-US" sz="1500" dirty="0"/>
              <a:t> ha </a:t>
            </a:r>
            <a:r>
              <a:rPr lang="en-US" sz="1500" dirty="0" err="1"/>
              <a:t>terminado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curso</a:t>
            </a:r>
            <a:r>
              <a:rPr lang="en-US" sz="1500" dirty="0"/>
              <a:t>! A </a:t>
            </a:r>
            <a:r>
              <a:rPr lang="en-US" sz="1500" dirty="0" err="1"/>
              <a:t>continuación</a:t>
            </a:r>
            <a:r>
              <a:rPr lang="en-US" sz="1500" dirty="0"/>
              <a:t>, </a:t>
            </a:r>
            <a:r>
              <a:rPr lang="en-US" sz="1500" dirty="0" err="1"/>
              <a:t>hablaremos</a:t>
            </a:r>
            <a:r>
              <a:rPr lang="en-US" sz="1500" dirty="0"/>
              <a:t> de </a:t>
            </a:r>
            <a:r>
              <a:rPr lang="en-US" sz="1500" dirty="0" err="1"/>
              <a:t>los</a:t>
            </a:r>
            <a:r>
              <a:rPr lang="en-US" sz="1500" dirty="0"/>
              <a:t> derechos de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empleados</a:t>
            </a:r>
            <a:r>
              <a:rPr lang="en-US" sz="1500" dirty="0"/>
              <a:t> y </a:t>
            </a:r>
            <a:r>
              <a:rPr lang="en-US" sz="1500" dirty="0" err="1"/>
              <a:t>seguiremos</a:t>
            </a:r>
            <a:r>
              <a:rPr lang="en-US" sz="1500" dirty="0"/>
              <a:t> con un </a:t>
            </a:r>
            <a:r>
              <a:rPr lang="en-US" sz="1500" dirty="0" err="1"/>
              <a:t>cuestionario</a:t>
            </a:r>
            <a:r>
              <a:rPr lang="en-US" sz="15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5" y="60319"/>
            <a:ext cx="5403237" cy="580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90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7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Derechos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endParaRPr lang="en-US" sz="1800" dirty="0"/>
          </a:p>
          <a:p>
            <a:pPr lvl="0">
              <a:buSzPts val="4800"/>
            </a:pPr>
            <a:r>
              <a:rPr lang="en-US" sz="1600" dirty="0"/>
              <a:t>Los </a:t>
            </a:r>
            <a:r>
              <a:rPr lang="en-US" sz="1600" dirty="0" err="1"/>
              <a:t>procedimientos</a:t>
            </a:r>
            <a:r>
              <a:rPr lang="en-US" sz="1600" dirty="0"/>
              <a:t> del </a:t>
            </a:r>
            <a:r>
              <a:rPr lang="en-US" sz="1600" dirty="0" err="1"/>
              <a:t>empleador</a:t>
            </a:r>
            <a:r>
              <a:rPr lang="en-US" sz="1600" dirty="0"/>
              <a:t> para </a:t>
            </a:r>
            <a:r>
              <a:rPr lang="en-US" sz="1600" dirty="0" err="1"/>
              <a:t>cumplir</a:t>
            </a:r>
            <a:r>
              <a:rPr lang="en-US" sz="1600" dirty="0"/>
              <a:t> con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requisitos</a:t>
            </a:r>
            <a:r>
              <a:rPr lang="en-US" sz="1600" dirty="0"/>
              <a:t> de </a:t>
            </a:r>
            <a:r>
              <a:rPr lang="en-US" sz="1600" dirty="0" err="1"/>
              <a:t>esta</a:t>
            </a:r>
            <a:r>
              <a:rPr lang="en-US" sz="1600" dirty="0"/>
              <a:t> </a:t>
            </a:r>
            <a:r>
              <a:rPr lang="en-US" sz="1600" dirty="0" err="1"/>
              <a:t>regla</a:t>
            </a:r>
            <a:r>
              <a:rPr lang="en-US" sz="1600" dirty="0"/>
              <a:t>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incluir</a:t>
            </a:r>
            <a:r>
              <a:rPr lang="en-US" sz="1600" dirty="0"/>
              <a:t> la forma </a:t>
            </a:r>
            <a:r>
              <a:rPr lang="en-US" sz="1600" dirty="0" err="1"/>
              <a:t>en</a:t>
            </a:r>
            <a:r>
              <a:rPr lang="en-US" sz="1600" dirty="0"/>
              <a:t> que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ejercer</a:t>
            </a:r>
            <a:r>
              <a:rPr lang="en-US" sz="1600" dirty="0"/>
              <a:t> sus derechos sin </a:t>
            </a:r>
            <a:r>
              <a:rPr lang="en-US" sz="1600" dirty="0" err="1"/>
              <a:t>temor</a:t>
            </a:r>
            <a:r>
              <a:rPr lang="en-US" sz="1600" dirty="0"/>
              <a:t> a </a:t>
            </a:r>
            <a:r>
              <a:rPr lang="en-US" sz="1600" dirty="0" err="1"/>
              <a:t>represalias</a:t>
            </a:r>
            <a:r>
              <a:rPr lang="en-US" sz="1600" dirty="0"/>
              <a:t>. La ley 654.062(5) de Oregon protege a los </a:t>
            </a:r>
            <a:r>
              <a:rPr lang="en-US" sz="1600" dirty="0" err="1"/>
              <a:t>empleados</a:t>
            </a:r>
            <a:r>
              <a:rPr lang="en-US" sz="1600" dirty="0"/>
              <a:t> que </a:t>
            </a:r>
            <a:r>
              <a:rPr lang="en-US" sz="1600" dirty="0" err="1"/>
              <a:t>plantean</a:t>
            </a:r>
            <a:r>
              <a:rPr lang="en-US" sz="1600" dirty="0"/>
              <a:t> </a:t>
            </a:r>
            <a:r>
              <a:rPr lang="en-US" sz="1600" dirty="0" err="1"/>
              <a:t>problemas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o </a:t>
            </a:r>
            <a:r>
              <a:rPr lang="en-US" sz="1600" dirty="0" err="1"/>
              <a:t>salud</a:t>
            </a:r>
            <a:r>
              <a:rPr lang="en-US" sz="1600" dirty="0"/>
              <a:t>, y los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informar</a:t>
            </a:r>
            <a:r>
              <a:rPr lang="en-US" sz="1600" dirty="0"/>
              <a:t> </a:t>
            </a:r>
            <a:r>
              <a:rPr lang="en-US" sz="1600" dirty="0" err="1"/>
              <a:t>cualquier</a:t>
            </a:r>
            <a:r>
              <a:rPr lang="en-US" sz="1600" dirty="0"/>
              <a:t> </a:t>
            </a:r>
            <a:r>
              <a:rPr lang="en-US" sz="1600" dirty="0" err="1"/>
              <a:t>violación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o </a:t>
            </a:r>
            <a:r>
              <a:rPr lang="en-US" sz="1600" dirty="0" err="1"/>
              <a:t>salud</a:t>
            </a:r>
            <a:r>
              <a:rPr lang="en-US" sz="1600" dirty="0"/>
              <a:t> a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empleador</a:t>
            </a:r>
            <a:r>
              <a:rPr lang="en-US" sz="1600" dirty="0"/>
              <a:t> o al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de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empleador.Los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también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informar</a:t>
            </a:r>
            <a:r>
              <a:rPr lang="en-US" sz="1600" dirty="0"/>
              <a:t> las </a:t>
            </a:r>
            <a:r>
              <a:rPr lang="en-US" sz="1600" dirty="0" err="1"/>
              <a:t>violaciones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y </a:t>
            </a:r>
            <a:r>
              <a:rPr lang="en-US" sz="1600" dirty="0" err="1"/>
              <a:t>salud</a:t>
            </a:r>
            <a:r>
              <a:rPr lang="en-US" sz="1600" dirty="0"/>
              <a:t> a Oregon OSHA, </a:t>
            </a:r>
            <a:r>
              <a:rPr lang="en-US" sz="1600" dirty="0" err="1"/>
              <a:t>ya</a:t>
            </a:r>
            <a:r>
              <a:rPr lang="en-US" sz="1600" dirty="0"/>
              <a:t> sea que las </a:t>
            </a:r>
            <a:r>
              <a:rPr lang="en-US" sz="1600" dirty="0" err="1"/>
              <a:t>hayan</a:t>
            </a:r>
            <a:r>
              <a:rPr lang="en-US" sz="1600" dirty="0"/>
              <a:t> </a:t>
            </a:r>
            <a:r>
              <a:rPr lang="en-US" sz="1600" dirty="0" err="1"/>
              <a:t>informado</a:t>
            </a:r>
            <a:r>
              <a:rPr lang="en-US" sz="1600" dirty="0"/>
              <a:t> o no a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empleador</a:t>
            </a:r>
            <a:r>
              <a:rPr lang="en-US" sz="1600" dirty="0"/>
              <a:t>.</a:t>
            </a:r>
          </a:p>
          <a:p>
            <a:pPr lvl="0">
              <a:buSzPts val="4800"/>
            </a:pPr>
            <a:r>
              <a:rPr lang="en-US" sz="1600" dirty="0"/>
              <a:t>Para </a:t>
            </a:r>
            <a:r>
              <a:rPr lang="en-US" sz="1600" dirty="0" err="1"/>
              <a:t>obtener</a:t>
            </a:r>
            <a:r>
              <a:rPr lang="en-US" sz="1600" dirty="0"/>
              <a:t> </a:t>
            </a:r>
            <a:r>
              <a:rPr lang="en-US" sz="1600" dirty="0" err="1"/>
              <a:t>información</a:t>
            </a:r>
            <a:r>
              <a:rPr lang="en-US" sz="1600" dirty="0"/>
              <a:t> </a:t>
            </a:r>
            <a:r>
              <a:rPr lang="en-US" sz="1600" dirty="0" err="1"/>
              <a:t>adicional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cómo</a:t>
            </a:r>
            <a:r>
              <a:rPr lang="en-US" sz="1600" dirty="0"/>
              <a:t> </a:t>
            </a:r>
            <a:r>
              <a:rPr lang="en-US" sz="1600" dirty="0" err="1"/>
              <a:t>informar</a:t>
            </a:r>
            <a:r>
              <a:rPr lang="en-US" sz="1600" dirty="0"/>
              <a:t> un </a:t>
            </a:r>
            <a:r>
              <a:rPr lang="en-US" sz="1600" dirty="0" err="1"/>
              <a:t>problema</a:t>
            </a:r>
            <a:r>
              <a:rPr lang="en-US" sz="1600" dirty="0"/>
              <a:t> o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violación</a:t>
            </a:r>
            <a:r>
              <a:rPr lang="en-US" sz="1600" dirty="0"/>
              <a:t>, </a:t>
            </a:r>
            <a:r>
              <a:rPr lang="en-US" sz="1600" dirty="0" err="1"/>
              <a:t>visite</a:t>
            </a:r>
            <a:r>
              <a:rPr lang="en-US" sz="1600" dirty="0"/>
              <a:t> </a:t>
            </a:r>
            <a:r>
              <a:rPr lang="en-US" sz="1600" dirty="0" err="1"/>
              <a:t>osha.oregon.gov</a:t>
            </a:r>
            <a:r>
              <a:rPr lang="en-US" sz="1600" dirty="0"/>
              <a:t>/workers o </a:t>
            </a:r>
            <a:r>
              <a:rPr lang="en-US" sz="1600" dirty="0" err="1">
                <a:hlinkClick r:id="rId3"/>
              </a:rPr>
              <a:t>comuníquese</a:t>
            </a:r>
            <a:r>
              <a:rPr lang="en-US" sz="1600" dirty="0">
                <a:hlinkClick r:id="rId3"/>
              </a:rPr>
              <a:t> con la </a:t>
            </a:r>
            <a:r>
              <a:rPr lang="en-US" sz="1600" dirty="0" err="1">
                <a:hlinkClick r:id="rId3"/>
              </a:rPr>
              <a:t>oficina</a:t>
            </a:r>
            <a:r>
              <a:rPr lang="en-US" sz="1600" dirty="0">
                <a:hlinkClick r:id="rId3"/>
              </a:rPr>
              <a:t> de campo de </a:t>
            </a:r>
            <a:r>
              <a:rPr lang="en-US" sz="1600" dirty="0" err="1">
                <a:hlinkClick r:id="rId3"/>
              </a:rPr>
              <a:t>vigilancia</a:t>
            </a:r>
            <a:r>
              <a:rPr lang="en-US" sz="1600" dirty="0">
                <a:hlinkClick r:id="rId3"/>
              </a:rPr>
              <a:t> y </a:t>
            </a:r>
            <a:r>
              <a:rPr lang="en-US" sz="1600" dirty="0" err="1">
                <a:hlinkClick r:id="rId3"/>
              </a:rPr>
              <a:t>cumplimiento</a:t>
            </a:r>
            <a:r>
              <a:rPr lang="en-US" sz="1600" dirty="0">
                <a:hlinkClick r:id="rId3"/>
              </a:rPr>
              <a:t> </a:t>
            </a:r>
            <a:r>
              <a:rPr lang="en-US" sz="1600" baseline="30000" dirty="0"/>
              <a:t>(28) </a:t>
            </a:r>
            <a:r>
              <a:rPr lang="en-US" sz="1600" dirty="0"/>
              <a:t>de Oregon OSHA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cercana</a:t>
            </a:r>
            <a:r>
              <a:rPr lang="en-US" sz="1600" dirty="0"/>
              <a:t>.</a:t>
            </a:r>
          </a:p>
          <a:p>
            <a:pPr lvl="0">
              <a:buSzPts val="4800"/>
            </a:pPr>
            <a:endParaRPr lang="en-US" sz="1600" dirty="0"/>
          </a:p>
          <a:p>
            <a:pPr lvl="0">
              <a:buSzPts val="4800"/>
            </a:pPr>
            <a:r>
              <a:rPr lang="en-US" sz="1600" dirty="0"/>
              <a:t>Si un </a:t>
            </a:r>
            <a:r>
              <a:rPr lang="en-US" sz="1600" dirty="0" err="1"/>
              <a:t>empleado</a:t>
            </a:r>
            <a:r>
              <a:rPr lang="en-US" sz="1600" dirty="0"/>
              <a:t> </a:t>
            </a:r>
            <a:r>
              <a:rPr lang="en-US" sz="1600" dirty="0" err="1"/>
              <a:t>cree</a:t>
            </a:r>
            <a:r>
              <a:rPr lang="en-US" sz="1600" dirty="0"/>
              <a:t> que ha </a:t>
            </a:r>
            <a:r>
              <a:rPr lang="en-US" sz="1600" dirty="0" err="1"/>
              <a:t>sido</a:t>
            </a:r>
            <a:r>
              <a:rPr lang="en-US" sz="1600" dirty="0"/>
              <a:t> </a:t>
            </a:r>
            <a:r>
              <a:rPr lang="en-US" sz="1600" dirty="0" err="1"/>
              <a:t>objeto</a:t>
            </a:r>
            <a:r>
              <a:rPr lang="en-US" sz="1600" dirty="0"/>
              <a:t> de </a:t>
            </a:r>
            <a:r>
              <a:rPr lang="en-US" sz="1600" dirty="0" err="1"/>
              <a:t>represalias</a:t>
            </a:r>
            <a:r>
              <a:rPr lang="en-US" sz="1600" dirty="0"/>
              <a:t> o </a:t>
            </a:r>
            <a:r>
              <a:rPr lang="en-US" sz="1600" dirty="0" err="1"/>
              <a:t>discriminación</a:t>
            </a:r>
            <a:r>
              <a:rPr lang="en-US" sz="1600" dirty="0"/>
              <a:t>,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presentar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>
                <a:hlinkClick r:id="rId4"/>
              </a:rPr>
              <a:t>queja</a:t>
            </a:r>
            <a:r>
              <a:rPr lang="en-US" sz="1600" baseline="30000" dirty="0"/>
              <a:t>(29) </a:t>
            </a:r>
            <a:r>
              <a:rPr lang="en-US" sz="1600" dirty="0"/>
              <a:t> ante la División de Derechos </a:t>
            </a:r>
            <a:r>
              <a:rPr lang="en-US" sz="1600" dirty="0" err="1"/>
              <a:t>Civiles</a:t>
            </a:r>
            <a:r>
              <a:rPr lang="en-US" sz="1600" dirty="0"/>
              <a:t> de la </a:t>
            </a:r>
            <a:r>
              <a:rPr lang="en-US" sz="1600" dirty="0" err="1"/>
              <a:t>Oficina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 e </a:t>
            </a:r>
            <a:r>
              <a:rPr lang="en-US" sz="1600" dirty="0" err="1"/>
              <a:t>Industrias</a:t>
            </a:r>
            <a:r>
              <a:rPr lang="en-US" sz="1600" dirty="0"/>
              <a:t> (BOLI </a:t>
            </a:r>
            <a:r>
              <a:rPr lang="en-US" sz="1600" dirty="0" err="1"/>
              <a:t>por</a:t>
            </a:r>
            <a:r>
              <a:rPr lang="en-US" sz="1600" dirty="0"/>
              <a:t> sus </a:t>
            </a:r>
            <a:r>
              <a:rPr lang="en-US" sz="1600" dirty="0" err="1"/>
              <a:t>siglas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Inglés</a:t>
            </a:r>
            <a:r>
              <a:rPr lang="en-US" sz="1600" dirty="0"/>
              <a:t>). </a:t>
            </a:r>
            <a:r>
              <a:rPr lang="en-US" sz="1600" dirty="0" err="1"/>
              <a:t>Consulte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>
                <a:hlinkClick r:id="rId5"/>
              </a:rPr>
              <a:t>curso</a:t>
            </a:r>
            <a:r>
              <a:rPr lang="en-US" sz="1600" dirty="0">
                <a:hlinkClick r:id="rId5"/>
              </a:rPr>
              <a:t> </a:t>
            </a:r>
            <a:r>
              <a:rPr lang="en-US" sz="1600" dirty="0" err="1">
                <a:hlinkClick r:id="rId5"/>
              </a:rPr>
              <a:t>en</a:t>
            </a:r>
            <a:r>
              <a:rPr lang="en-US" sz="1600" dirty="0">
                <a:hlinkClick r:id="rId5"/>
              </a:rPr>
              <a:t> </a:t>
            </a:r>
            <a:r>
              <a:rPr lang="en-US" sz="1600" dirty="0" err="1">
                <a:hlinkClick r:id="rId5"/>
              </a:rPr>
              <a:t>línea</a:t>
            </a:r>
            <a:r>
              <a:rPr lang="en-US" sz="1600" baseline="30000" dirty="0"/>
              <a:t>(30) </a:t>
            </a:r>
            <a:r>
              <a:rPr lang="en-US" sz="1600" dirty="0"/>
              <a:t>de Oregon OSHA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derechos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denunciantes</a:t>
            </a:r>
            <a:r>
              <a:rPr lang="en-US" sz="1600" dirty="0"/>
              <a:t>, para </a:t>
            </a:r>
            <a:r>
              <a:rPr lang="en-US" sz="1600" dirty="0" err="1"/>
              <a:t>obtener</a:t>
            </a:r>
            <a:r>
              <a:rPr lang="en-US" sz="1600" dirty="0"/>
              <a:t> </a:t>
            </a:r>
            <a:r>
              <a:rPr lang="en-US" sz="1600" dirty="0" err="1"/>
              <a:t>información</a:t>
            </a:r>
            <a:r>
              <a:rPr lang="en-US" sz="1600" dirty="0"/>
              <a:t> </a:t>
            </a:r>
            <a:r>
              <a:rPr lang="en-US" sz="1600" dirty="0" err="1"/>
              <a:t>detallada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este</a:t>
            </a:r>
            <a:r>
              <a:rPr lang="en-US" sz="1600" dirty="0"/>
              <a:t> </a:t>
            </a:r>
            <a:r>
              <a:rPr lang="en-US" sz="1600" dirty="0" err="1"/>
              <a:t>tema</a:t>
            </a:r>
            <a:r>
              <a:rPr lang="en-US" sz="1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"/>
            <a:ext cx="5286879" cy="58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62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222781"/>
            <a:ext cx="6274351" cy="573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48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Resumen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1100" dirty="0"/>
            </a:b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, </a:t>
            </a:r>
            <a:r>
              <a:rPr lang="en-US" dirty="0" err="1"/>
              <a:t>abarcamos</a:t>
            </a:r>
            <a:r>
              <a:rPr lang="en-US" dirty="0"/>
              <a:t> </a:t>
            </a:r>
            <a:r>
              <a:rPr lang="en-US" dirty="0" err="1"/>
              <a:t>mucha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regla</a:t>
            </a:r>
            <a:r>
              <a:rPr lang="en-US" dirty="0"/>
              <a:t> de </a:t>
            </a:r>
            <a:r>
              <a:rPr lang="en-US" dirty="0" err="1"/>
              <a:t>Prevención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causadas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, </a:t>
            </a:r>
            <a:r>
              <a:rPr lang="en-US" dirty="0" err="1"/>
              <a:t>incluida</a:t>
            </a:r>
            <a:r>
              <a:rPr lang="en-US" dirty="0"/>
              <a:t> la </a:t>
            </a:r>
            <a:r>
              <a:rPr lang="en-US" dirty="0" err="1"/>
              <a:t>siguiente</a:t>
            </a:r>
            <a:r>
              <a:rPr lang="en-US" dirty="0"/>
              <a:t>: </a:t>
            </a:r>
          </a:p>
          <a:p>
            <a:pPr lvl="5"/>
            <a:r>
              <a:rPr lang="en-US" dirty="0"/>
              <a:t>•  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por </a:t>
            </a:r>
            <a:r>
              <a:rPr lang="en-US" dirty="0" err="1"/>
              <a:t>calor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la </a:t>
            </a:r>
            <a:r>
              <a:rPr lang="en-US" dirty="0" err="1"/>
              <a:t>insolación</a:t>
            </a:r>
            <a:r>
              <a:rPr lang="en-US" dirty="0"/>
              <a:t> y el </a:t>
            </a:r>
            <a:r>
              <a:rPr lang="en-US" dirty="0" err="1"/>
              <a:t>agotamiento</a:t>
            </a:r>
            <a:r>
              <a:rPr lang="en-US" dirty="0"/>
              <a:t> por </a:t>
            </a:r>
            <a:r>
              <a:rPr lang="en-US" dirty="0" err="1"/>
              <a:t>calor</a:t>
            </a:r>
            <a:r>
              <a:rPr lang="en-US" dirty="0"/>
              <a:t>.</a:t>
            </a:r>
          </a:p>
          <a:p>
            <a:pPr lvl="4"/>
            <a:r>
              <a:rPr lang="en-US" dirty="0"/>
              <a:t>•   </a:t>
            </a:r>
            <a:r>
              <a:rPr lang="en-US" dirty="0" err="1"/>
              <a:t>Signos</a:t>
            </a:r>
            <a:r>
              <a:rPr lang="en-US" dirty="0"/>
              <a:t> y </a:t>
            </a:r>
            <a:r>
              <a:rPr lang="en-US" dirty="0" err="1"/>
              <a:t>síntomas</a:t>
            </a:r>
            <a:r>
              <a:rPr lang="en-US" dirty="0"/>
              <a:t> de las </a:t>
            </a:r>
            <a:r>
              <a:rPr lang="en-US" dirty="0" err="1"/>
              <a:t>enfermedades</a:t>
            </a:r>
            <a:r>
              <a:rPr lang="en-US" dirty="0"/>
              <a:t> por </a:t>
            </a:r>
            <a:r>
              <a:rPr lang="en-US" dirty="0" err="1"/>
              <a:t>calor</a:t>
            </a:r>
            <a:r>
              <a:rPr lang="en-US" dirty="0"/>
              <a:t> y las </a:t>
            </a:r>
            <a:r>
              <a:rPr lang="en-US" dirty="0" err="1"/>
              <a:t>respuestas</a:t>
            </a:r>
            <a:r>
              <a:rPr lang="en-US" dirty="0"/>
              <a:t> </a:t>
            </a:r>
            <a:r>
              <a:rPr lang="en-US" dirty="0" err="1"/>
              <a:t>necesarias</a:t>
            </a:r>
            <a:r>
              <a:rPr lang="en-US" dirty="0"/>
              <a:t> de </a:t>
            </a:r>
            <a:r>
              <a:rPr lang="en-US" dirty="0" err="1"/>
              <a:t>primeros</a:t>
            </a:r>
            <a:r>
              <a:rPr lang="en-US" dirty="0"/>
              <a:t> </a:t>
            </a:r>
            <a:r>
              <a:rPr lang="en-US" dirty="0" err="1"/>
              <a:t>auxilios</a:t>
            </a:r>
            <a:r>
              <a:rPr lang="en-US" dirty="0"/>
              <a:t>.</a:t>
            </a:r>
          </a:p>
          <a:p>
            <a:pPr lvl="4"/>
            <a:r>
              <a:rPr lang="en-US" dirty="0"/>
              <a:t>•   Los </a:t>
            </a:r>
            <a:r>
              <a:rPr lang="en-US" dirty="0" err="1"/>
              <a:t>requisitos</a:t>
            </a:r>
            <a:r>
              <a:rPr lang="en-US" dirty="0"/>
              <a:t> de los </a:t>
            </a:r>
            <a:r>
              <a:rPr lang="en-US" dirty="0" err="1"/>
              <a:t>empleadores</a:t>
            </a:r>
            <a:r>
              <a:rPr lang="en-US" dirty="0"/>
              <a:t> para </a:t>
            </a:r>
            <a:r>
              <a:rPr lang="en-US" dirty="0" err="1"/>
              <a:t>proporcionar</a:t>
            </a:r>
            <a:r>
              <a:rPr lang="en-US" dirty="0"/>
              <a:t> </a:t>
            </a:r>
            <a:r>
              <a:rPr lang="en-US" dirty="0" err="1"/>
              <a:t>protección</a:t>
            </a:r>
            <a:r>
              <a:rPr lang="en-US" dirty="0"/>
              <a:t> a sus </a:t>
            </a:r>
            <a:r>
              <a:rPr lang="en-US" dirty="0" err="1"/>
              <a:t>empleados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umbrales</a:t>
            </a:r>
            <a:r>
              <a:rPr lang="en-US" dirty="0"/>
              <a:t> de </a:t>
            </a:r>
            <a:r>
              <a:rPr lang="en-US" dirty="0" err="1"/>
              <a:t>índice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el </a:t>
            </a:r>
            <a:r>
              <a:rPr lang="en-US" dirty="0" err="1"/>
              <a:t>acceso</a:t>
            </a:r>
            <a:r>
              <a:rPr lang="en-US" dirty="0"/>
              <a:t> a la sombra y al </a:t>
            </a:r>
            <a:r>
              <a:rPr lang="en-US" dirty="0" err="1"/>
              <a:t>agua</a:t>
            </a:r>
            <a:r>
              <a:rPr lang="en-US" dirty="0"/>
              <a:t> potable a 80° F,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los </a:t>
            </a:r>
            <a:r>
              <a:rPr lang="en-US" dirty="0" err="1"/>
              <a:t>descansos</a:t>
            </a:r>
            <a:r>
              <a:rPr lang="en-US" dirty="0"/>
              <a:t> </a:t>
            </a:r>
            <a:r>
              <a:rPr lang="en-US" dirty="0" err="1"/>
              <a:t>adicionales</a:t>
            </a:r>
            <a:r>
              <a:rPr lang="en-US" dirty="0"/>
              <a:t> a 90° F.</a:t>
            </a:r>
          </a:p>
          <a:p>
            <a:pPr lvl="4"/>
            <a:r>
              <a:rPr lang="en-US" dirty="0"/>
              <a:t>•   Los </a:t>
            </a:r>
            <a:r>
              <a:rPr lang="en-US" dirty="0" err="1"/>
              <a:t>factores</a:t>
            </a:r>
            <a:r>
              <a:rPr lang="en-US" dirty="0"/>
              <a:t> </a:t>
            </a:r>
            <a:r>
              <a:rPr lang="en-US" dirty="0" err="1"/>
              <a:t>adicionales</a:t>
            </a:r>
            <a:r>
              <a:rPr lang="en-US" dirty="0"/>
              <a:t> que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aumentar</a:t>
            </a:r>
            <a:r>
              <a:rPr lang="en-US" dirty="0"/>
              <a:t> la </a:t>
            </a:r>
            <a:r>
              <a:rPr lang="en-US" dirty="0" err="1"/>
              <a:t>sensibilidad</a:t>
            </a:r>
            <a:r>
              <a:rPr lang="en-US" dirty="0"/>
              <a:t> al </a:t>
            </a:r>
            <a:r>
              <a:rPr lang="en-US" dirty="0" err="1"/>
              <a:t>calor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las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cardíacas</a:t>
            </a:r>
            <a:r>
              <a:rPr lang="en-US" dirty="0"/>
              <a:t>, el </a:t>
            </a:r>
            <a:r>
              <a:rPr lang="en-US" dirty="0" err="1"/>
              <a:t>asma</a:t>
            </a:r>
            <a:r>
              <a:rPr lang="en-US" dirty="0"/>
              <a:t>, el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medicamentos</a:t>
            </a:r>
            <a:r>
              <a:rPr lang="en-US" dirty="0"/>
              <a:t>, el </a:t>
            </a:r>
            <a:r>
              <a:rPr lang="en-US" dirty="0" err="1"/>
              <a:t>uso</a:t>
            </a:r>
            <a:r>
              <a:rPr lang="en-US" dirty="0"/>
              <a:t> de PPE y el </a:t>
            </a:r>
            <a:r>
              <a:rPr lang="en-US" dirty="0" err="1"/>
              <a:t>trabajo</a:t>
            </a:r>
            <a:r>
              <a:rPr lang="en-US" dirty="0"/>
              <a:t> bajo la luz </a:t>
            </a:r>
            <a:r>
              <a:rPr lang="en-US" dirty="0" err="1"/>
              <a:t>directa</a:t>
            </a:r>
            <a:r>
              <a:rPr lang="en-US" dirty="0"/>
              <a:t> del sol. </a:t>
            </a:r>
          </a:p>
          <a:p>
            <a:pPr lvl="4"/>
            <a:r>
              <a:rPr lang="en-US" dirty="0"/>
              <a:t>•   Los derechos de los </a:t>
            </a:r>
            <a:r>
              <a:rPr lang="en-US" dirty="0" err="1"/>
              <a:t>empleados</a:t>
            </a:r>
            <a:r>
              <a:rPr lang="en-US" dirty="0"/>
              <a:t> a </a:t>
            </a:r>
            <a:r>
              <a:rPr lang="en-US" dirty="0" err="1"/>
              <a:t>contar</a:t>
            </a:r>
            <a:r>
              <a:rPr lang="en-US" dirty="0"/>
              <a:t> con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protecciones</a:t>
            </a:r>
            <a:r>
              <a:rPr lang="en-US" dirty="0"/>
              <a:t> sin </a:t>
            </a:r>
            <a:r>
              <a:rPr lang="en-US" dirty="0" err="1"/>
              <a:t>represalias</a:t>
            </a:r>
            <a:r>
              <a:rPr lang="en-US" dirty="0"/>
              <a:t> por </a:t>
            </a:r>
            <a:r>
              <a:rPr lang="en-US" dirty="0" err="1"/>
              <a:t>parte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empleador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b="1" dirty="0" err="1"/>
              <a:t>Consulte</a:t>
            </a:r>
            <a:r>
              <a:rPr lang="en-US" b="1" dirty="0"/>
              <a:t> con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empleador</a:t>
            </a:r>
            <a:r>
              <a:rPr lang="en-US" b="1" dirty="0"/>
              <a:t> </a:t>
            </a:r>
            <a:r>
              <a:rPr lang="en-US" b="1" dirty="0" err="1"/>
              <a:t>sobre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planes y </a:t>
            </a:r>
            <a:r>
              <a:rPr lang="en-US" b="1" dirty="0" err="1"/>
              <a:t>procedimientos</a:t>
            </a:r>
            <a:r>
              <a:rPr lang="en-US" b="1" dirty="0"/>
              <a:t> </a:t>
            </a:r>
            <a:r>
              <a:rPr lang="en-US" b="1" dirty="0" err="1"/>
              <a:t>específicos</a:t>
            </a:r>
            <a:r>
              <a:rPr lang="en-US" b="1" dirty="0"/>
              <a:t> de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lugar</a:t>
            </a:r>
            <a:r>
              <a:rPr lang="en-US" b="1" dirty="0"/>
              <a:t> de </a:t>
            </a:r>
            <a:r>
              <a:rPr lang="en-US" b="1" dirty="0" err="1"/>
              <a:t>trabajo</a:t>
            </a:r>
            <a:r>
              <a:rPr lang="en-US" b="1" dirty="0"/>
              <a:t> para saber </a:t>
            </a:r>
            <a:r>
              <a:rPr lang="en-US" b="1" dirty="0" err="1"/>
              <a:t>cómo</a:t>
            </a:r>
            <a:r>
              <a:rPr lang="en-US" b="1" dirty="0"/>
              <a:t> se </a:t>
            </a:r>
            <a:r>
              <a:rPr lang="en-US" b="1" dirty="0" err="1"/>
              <a:t>implementarán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requisitos</a:t>
            </a:r>
            <a:r>
              <a:rPr lang="en-US" b="1" dirty="0"/>
              <a:t> de la </a:t>
            </a:r>
            <a:r>
              <a:rPr lang="en-US" b="1" dirty="0" err="1"/>
              <a:t>regla</a:t>
            </a:r>
            <a:r>
              <a:rPr lang="en-US" b="1" dirty="0"/>
              <a:t>. </a:t>
            </a:r>
          </a:p>
          <a:p>
            <a:endParaRPr lang="en-US" dirty="0"/>
          </a:p>
          <a:p>
            <a:r>
              <a:rPr lang="en-US" dirty="0"/>
              <a:t>Para </a:t>
            </a:r>
            <a:r>
              <a:rPr lang="en-US" dirty="0" err="1"/>
              <a:t>concluir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, a </a:t>
            </a:r>
            <a:r>
              <a:rPr lang="en-US" dirty="0" err="1"/>
              <a:t>continuación</a:t>
            </a:r>
            <a:r>
              <a:rPr lang="en-US" dirty="0"/>
              <a:t>, se </a:t>
            </a:r>
            <a:r>
              <a:rPr lang="en-US" dirty="0" err="1"/>
              <a:t>presenta</a:t>
            </a:r>
            <a:r>
              <a:rPr lang="en-US" dirty="0"/>
              <a:t> un breve video </a:t>
            </a:r>
            <a:r>
              <a:rPr lang="en-US" dirty="0" err="1"/>
              <a:t>seguido</a:t>
            </a:r>
            <a:r>
              <a:rPr lang="en-US" dirty="0"/>
              <a:t> de un </a:t>
            </a:r>
            <a:r>
              <a:rPr lang="en-US" dirty="0" err="1"/>
              <a:t>cuestionario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que </a:t>
            </a:r>
            <a:r>
              <a:rPr lang="en-US" dirty="0" err="1"/>
              <a:t>podrá</a:t>
            </a:r>
            <a:r>
              <a:rPr lang="en-US" dirty="0"/>
              <a:t> </a:t>
            </a: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certificado</a:t>
            </a:r>
            <a:r>
              <a:rPr lang="en-US" dirty="0"/>
              <a:t> de </a:t>
            </a:r>
            <a:r>
              <a:rPr lang="en-US" dirty="0" err="1"/>
              <a:t>finalización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" y="60319"/>
            <a:ext cx="5403235" cy="5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15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50308" y="240126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-US" sz="48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Discusión</a:t>
            </a:r>
            <a:r>
              <a:rPr lang="en-US" sz="48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48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48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48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clase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36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anterior y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enlaces web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discutidos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 algn="ctr">
              <a:buClr>
                <a:schemeClr val="dk1"/>
              </a:buClr>
              <a:buSzPts val="36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endParaRPr lang="en-US" sz="3600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SzPts val="4800"/>
            </a:pPr>
            <a:endParaRPr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ct val="100000"/>
              <a:buAutoNum type="arabicParenR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División 2, 437-002-0156: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3"/>
              </a:rPr>
              <a:t>https://osha.oregon.gov/OSHARules/div2/div2J.pdf - page=95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ct val="100000"/>
              <a:buAutoNum type="arabicParenR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División 4, 437-004-1131: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4"/>
              </a:rPr>
              <a:t>https://osha.oregon.gov/OSHARules/div4/div4J.pdf - page=34</a:t>
            </a:r>
            <a:endParaRPr lang="en-US" dirty="0">
              <a:effectLst/>
              <a:latin typeface="+mj-lt"/>
            </a:endParaRPr>
          </a:p>
          <a:p>
            <a:pPr marL="342900" lvl="0" indent="-342900">
              <a:buSzPct val="100000"/>
              <a:buAutoNum type="arabicParenR"/>
            </a:pP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5"/>
              </a:rPr>
              <a:t>https://osha.oregon.gov/OSHARules/div2/div2J.pdf - page=102</a:t>
            </a:r>
            <a:endParaRPr lang="en-US" dirty="0">
              <a:effectLst/>
              <a:latin typeface="+mj-lt"/>
            </a:endParaRPr>
          </a:p>
          <a:p>
            <a:pPr marL="342900" lvl="0" indent="-342900">
              <a:buSzPct val="100000"/>
              <a:buAutoNum type="arabicParenR"/>
            </a:pPr>
            <a:r>
              <a:rPr lang="en-US" dirty="0" err="1"/>
              <a:t>Directiva</a:t>
            </a:r>
            <a:r>
              <a:rPr lang="en-US" dirty="0"/>
              <a:t> de </a:t>
            </a:r>
            <a:r>
              <a:rPr lang="en-US" dirty="0" err="1"/>
              <a:t>orden</a:t>
            </a:r>
            <a:r>
              <a:rPr lang="en-US" dirty="0"/>
              <a:t> </a:t>
            </a:r>
            <a:r>
              <a:rPr lang="en-US" dirty="0" err="1"/>
              <a:t>ejecutiva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https://www.oregon.gov/bcd/Documents/eo-energy-20-04.pdf#page=13</a:t>
            </a:r>
            <a:endParaRPr lang="en-US" dirty="0"/>
          </a:p>
          <a:p>
            <a:pPr marL="342900" lvl="0" indent="-342900">
              <a:buSzPct val="100000"/>
              <a:buAutoNum type="arabicParenR"/>
            </a:pPr>
            <a:r>
              <a:rPr lang="en-US" dirty="0"/>
              <a:t>CDC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causadas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https://www.cdc.gov/niosh/topics/heatstress/heatrelillness.html</a:t>
            </a:r>
            <a:endParaRPr lang="en-US" dirty="0"/>
          </a:p>
          <a:p>
            <a:pPr marL="342900" lvl="0" indent="-342900">
              <a:buSzPct val="100000"/>
              <a:buAutoNum type="arabicParenR"/>
            </a:pPr>
            <a:r>
              <a:rPr lang="en-US" dirty="0" err="1"/>
              <a:t>Factores</a:t>
            </a:r>
            <a:r>
              <a:rPr lang="en-US" dirty="0"/>
              <a:t> de </a:t>
            </a:r>
            <a:r>
              <a:rPr lang="en-US" dirty="0" err="1"/>
              <a:t>riesgo</a:t>
            </a:r>
            <a:r>
              <a:rPr lang="en-US" dirty="0"/>
              <a:t>: </a:t>
            </a:r>
            <a:r>
              <a:rPr lang="en-US" dirty="0">
                <a:hlinkClick r:id="rId8"/>
              </a:rPr>
              <a:t>https://www.osha.gov/heat-exposure/personal-risk-factors</a:t>
            </a:r>
            <a:endParaRPr lang="en-US" dirty="0"/>
          </a:p>
          <a:p>
            <a:pPr marL="342900" lvl="0" indent="-342900">
              <a:buSzPct val="100000"/>
              <a:buAutoNum type="arabicParenR"/>
            </a:pP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corazón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hlinkClick r:id="rId9"/>
              </a:rPr>
              <a:t>https://www.heart.org/en/health-topics/consumer-healthcare/what-is-cardiovascular-disease/protect-your-heart-in-the-heat</a:t>
            </a:r>
            <a:endParaRPr lang="en-US" dirty="0"/>
          </a:p>
          <a:p>
            <a:pPr marL="342900" lvl="0" indent="-342900">
              <a:buSzPct val="100000"/>
              <a:buAutoNum type="arabicParenR"/>
            </a:pPr>
            <a:r>
              <a:rPr lang="en-US" dirty="0"/>
              <a:t>Diabetes: </a:t>
            </a:r>
            <a:r>
              <a:rPr lang="en-US" dirty="0">
                <a:hlinkClick r:id="rId10"/>
              </a:rPr>
              <a:t>https://www.cdc.gov/diabetes/library/features/manage-diabetes-heat.html</a:t>
            </a:r>
            <a:endParaRPr lang="en-US" dirty="0"/>
          </a:p>
          <a:p>
            <a:pPr marL="342900" lvl="0" indent="-342900">
              <a:buSzPct val="100000"/>
              <a:buAutoNum type="arabicParenR"/>
            </a:pPr>
            <a:r>
              <a:rPr lang="en-US" dirty="0"/>
              <a:t>Asma: </a:t>
            </a:r>
            <a:r>
              <a:rPr lang="en-US" dirty="0">
                <a:hlinkClick r:id="rId11"/>
              </a:rPr>
              <a:t>https://www.orlandohealth.com/content-hub/how-heat-can-trigger-asthma-symptoms</a:t>
            </a:r>
            <a:endParaRPr lang="en-US" dirty="0"/>
          </a:p>
          <a:p>
            <a:pPr marL="342900" lvl="0" indent="-342900">
              <a:buSzPct val="100000"/>
              <a:buAutoNum type="arabicParenR"/>
            </a:pPr>
            <a:r>
              <a:rPr lang="en-US" dirty="0"/>
              <a:t> </a:t>
            </a:r>
            <a:r>
              <a:rPr lang="en-US" dirty="0" err="1"/>
              <a:t>Obesidad</a:t>
            </a:r>
            <a:r>
              <a:rPr lang="en-US" dirty="0"/>
              <a:t>: </a:t>
            </a:r>
            <a:r>
              <a:rPr lang="en-US" dirty="0">
                <a:hlinkClick r:id="rId12"/>
              </a:rPr>
              <a:t>https://www.ncbi.nlm.nih.gov/pmc/articles/PMC3975627/</a:t>
            </a:r>
            <a:endParaRPr lang="en-US" dirty="0"/>
          </a:p>
          <a:p>
            <a:pPr marL="342900" lvl="0" indent="-342900">
              <a:buSzPct val="100000"/>
              <a:buAutoNum type="arabicParenR"/>
            </a:pPr>
            <a:r>
              <a:rPr lang="en-US" dirty="0"/>
              <a:t>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renales</a:t>
            </a:r>
            <a:r>
              <a:rPr lang="en-US" dirty="0"/>
              <a:t>: </a:t>
            </a:r>
            <a:r>
              <a:rPr lang="en-US" dirty="0">
                <a:hlinkClick r:id="rId13"/>
              </a:rPr>
              <a:t>https://www.kidneyfund.org/sites/default/files/media/documents/beat-the-heat-fluids.pdf</a:t>
            </a:r>
            <a:endParaRPr lang="en-US" dirty="0"/>
          </a:p>
          <a:p>
            <a:pPr marL="342900" lvl="0" indent="-342900">
              <a:buSzPct val="100000"/>
              <a:buAutoNum type="arabicParenR"/>
            </a:pPr>
            <a:r>
              <a:rPr lang="en-US" dirty="0"/>
              <a:t> </a:t>
            </a:r>
            <a:r>
              <a:rPr lang="en-US" dirty="0" err="1"/>
              <a:t>medicamentos</a:t>
            </a:r>
            <a:r>
              <a:rPr lang="en-US" dirty="0"/>
              <a:t>: </a:t>
            </a:r>
            <a:r>
              <a:rPr lang="en-US" dirty="0">
                <a:hlinkClick r:id="rId14"/>
              </a:rPr>
              <a:t>https://www.tn.gov/content/dam/tn/health/documents/heatrelatedillness_medications.pdf</a:t>
            </a:r>
            <a:endParaRPr lang="en-US" dirty="0"/>
          </a:p>
          <a:p>
            <a:pPr marL="342900" lvl="0" indent="-342900">
              <a:buSzPct val="100000"/>
              <a:buAutoNum type="arabicParenR"/>
            </a:pPr>
            <a:r>
              <a:rPr lang="en-US" dirty="0"/>
              <a:t> </a:t>
            </a:r>
            <a:r>
              <a:rPr lang="en-US" dirty="0" err="1"/>
              <a:t>Reglas</a:t>
            </a:r>
            <a:r>
              <a:rPr lang="en-US" dirty="0"/>
              <a:t>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3"/>
              </a:rPr>
              <a:t>https://osha.oregon.gov/OSHARules/div2/div2J.pdf - page=95</a:t>
            </a:r>
            <a:endParaRPr lang="en-US" dirty="0">
              <a:latin typeface="+mj-lt"/>
            </a:endParaRPr>
          </a:p>
          <a:p>
            <a:pPr marL="342900" lvl="0" indent="-342900">
              <a:buSzPts val="1800"/>
              <a:buAutoNum type="arabicParenR"/>
            </a:pPr>
            <a:endParaRPr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768CBD29-C47C-4D05-A11E-2C5A78896485}"/>
              </a:ext>
            </a:extLst>
          </p:cNvPr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50308" y="240126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continuación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</a:p>
          <a:p>
            <a:pPr lvl="0" algn="ctr">
              <a:buSzPts val="4800"/>
            </a:pPr>
            <a:endParaRPr lang="en-US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en-US" dirty="0"/>
              <a:t>14)</a:t>
            </a:r>
            <a:r>
              <a:rPr lang="en-US" dirty="0" err="1"/>
              <a:t>herramienta</a:t>
            </a:r>
            <a:r>
              <a:rPr lang="en-US" dirty="0"/>
              <a:t> OSHA/NIOSH: </a:t>
            </a:r>
            <a:r>
              <a:rPr lang="en-US" dirty="0">
                <a:hlinkClick r:id="rId3"/>
              </a:rPr>
              <a:t>https://www.cdc.gov/niosh/topics/heatstress/heatapp.html</a:t>
            </a:r>
            <a:endParaRPr lang="en-US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15)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Sección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4"/>
              </a:rPr>
              <a:t>https://osha.oregon.gov/OSHARules/div2/div2J.pdf - page=96</a:t>
            </a:r>
            <a:endParaRPr lang="en-US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16)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Sección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4: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5"/>
              </a:rPr>
              <a:t>https://osha.oregon.gov/OSHARules/div2/div2J.pdf - page=97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b="0" i="0" u="none" strike="noStrike" cap="none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17</a:t>
            </a: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 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plan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existente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6"/>
              </a:rPr>
              <a:t>https://osha.oregon.gov/OSHARules/div2/div2J.pdf - page=110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b="0" i="0" u="none" strike="noStrike" cap="none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18</a:t>
            </a: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Sección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7: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7"/>
              </a:rPr>
              <a:t>https://osha.oregon.gov/OSHARules/div2/div2J.pdf - page=101</a:t>
            </a:r>
            <a:endParaRPr lang="en-US" dirty="0">
              <a:effectLst/>
              <a:latin typeface="+mj-lt"/>
            </a:endParaRPr>
          </a:p>
          <a:p>
            <a:pPr lvl="0">
              <a:buSzPts val="1800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19) Div2 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Plan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médico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: </a:t>
            </a:r>
            <a:r>
              <a:rPr lang="en-US" dirty="0">
                <a:hlinkClick r:id="rId8"/>
              </a:rPr>
              <a:t>https://osha.oregon.gov/OSHARules/div2/div2K.pdf#page=8</a:t>
            </a:r>
            <a:r>
              <a:rPr lang="en-US" dirty="0"/>
              <a:t> </a:t>
            </a:r>
            <a:endParaRPr lang="en-US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20) Div3 Plan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médico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: </a:t>
            </a:r>
            <a:r>
              <a:rPr lang="en-US" dirty="0">
                <a:hlinkClick r:id="rId9"/>
              </a:rPr>
              <a:t>https://osha.oregon.gov/OSHARules/div3/div3D.pdf#1926-50#page=7</a:t>
            </a:r>
            <a:r>
              <a:rPr lang="en-US" dirty="0"/>
              <a:t> 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21) Div4 Plan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médico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: </a:t>
            </a:r>
            <a:r>
              <a:rPr lang="en-US" dirty="0">
                <a:hlinkClick r:id="rId10"/>
              </a:rPr>
              <a:t>https://osha.oregon.gov/OSHARules/div4/div4K.pdf</a:t>
            </a:r>
            <a:r>
              <a:rPr lang="en-US" dirty="0"/>
              <a:t> 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22) Div7 Plan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médico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: </a:t>
            </a:r>
            <a:r>
              <a:rPr lang="en-US" dirty="0">
                <a:hlinkClick r:id="rId11"/>
              </a:rPr>
              <a:t>https://osha.oregon.gov/OSHARules/div7/div7C.pdf#page=6</a:t>
            </a:r>
            <a:r>
              <a:rPr lang="en-US" dirty="0"/>
              <a:t> 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23) </a:t>
            </a:r>
            <a:r>
              <a:rPr lang="en-US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Sección</a:t>
            </a: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8: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12"/>
              </a:rPr>
              <a:t>https://osha.oregon.gov/OSHARules/div2/div2J.pdf - page=102</a:t>
            </a:r>
            <a:endParaRPr lang="en-US" dirty="0">
              <a:latin typeface="+mj-lt"/>
            </a:endParaRPr>
          </a:p>
          <a:p>
            <a:pPr>
              <a:buSzPts val="1800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24) 437-002-0161(4):  </a:t>
            </a:r>
            <a:r>
              <a:rPr lang="en-US" dirty="0">
                <a:hlinkClick r:id="rId8"/>
              </a:rPr>
              <a:t>https://osha.oregon.gov/OSHARules/div2/div2K.pdf#page=8</a:t>
            </a:r>
            <a:endParaRPr lang="en-US" dirty="0"/>
          </a:p>
          <a:p>
            <a:pPr lvl="0">
              <a:buSzPts val="1800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25) 437-004-1305(4):  </a:t>
            </a:r>
            <a:r>
              <a:rPr lang="en-US" dirty="0">
                <a:hlinkClick r:id="rId13"/>
              </a:rPr>
              <a:t>https://osha.oregon.gov/OSHARules/div4/div4K.pdf#page=3</a:t>
            </a:r>
            <a:r>
              <a:rPr lang="en-US" dirty="0"/>
              <a:t> </a:t>
            </a:r>
          </a:p>
          <a:p>
            <a:pPr lvl="0">
              <a:buSzPts val="1800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26) </a:t>
            </a:r>
            <a:r>
              <a:rPr lang="en-US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Sección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5: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14"/>
              </a:rPr>
              <a:t>https://osha.oregon.gov/OSHARules/div2/div2J.pdf - page=99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27) </a:t>
            </a:r>
            <a:r>
              <a:rPr lang="en-US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Gráficos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NIOSH: </a:t>
            </a:r>
            <a:r>
              <a:rPr lang="en-US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15"/>
              </a:rPr>
              <a:t>https://osha.oregon.gov/OSHARules/div2/div2J.pdf - page=108</a:t>
            </a:r>
            <a:endParaRPr lang="en-US" dirty="0">
              <a:effectLst/>
              <a:latin typeface="+mj-lt"/>
            </a:endParaRPr>
          </a:p>
          <a:p>
            <a:pPr lvl="0">
              <a:buSzPts val="1800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28)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Contacto</a:t>
            </a: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hlinkClick r:id="rId16"/>
              </a:rPr>
              <a:t>https://osha.oregon.gov/Pages/maps.aspx</a:t>
            </a:r>
            <a:endParaRPr lang="en-US" dirty="0"/>
          </a:p>
          <a:p>
            <a:pPr lvl="0">
              <a:buSzPts val="1800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29)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Queja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hlinkClick r:id="rId17"/>
              </a:rPr>
              <a:t>https://www.oregon.gov/boli/workers/Pages/complaint.aspx</a:t>
            </a:r>
            <a:endParaRPr lang="en-US" dirty="0"/>
          </a:p>
          <a:p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30)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denunciantes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</a:t>
            </a:r>
            <a:r>
              <a:rPr lang="en-US" u="sng" dirty="0">
                <a:hlinkClick r:id="rId18"/>
              </a:rPr>
              <a:t>https://osha.oregon.gov/edu/courses/espanol/Pages/whistleblower-online-course.aspx</a:t>
            </a:r>
            <a:endParaRPr lang="en-US" dirty="0"/>
          </a:p>
          <a:p>
            <a:pPr lvl="0">
              <a:buSzPts val="1800"/>
            </a:pPr>
            <a:endParaRPr lang="en-US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768CBD29-C47C-4D05-A11E-2C5A78896485}"/>
              </a:ext>
            </a:extLst>
          </p:cNvPr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020295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44335"/>
            <a:ext cx="11253129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 DE ENFERMEDADES CAUSADAS POR EL CALOR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443611"/>
            <a:ext cx="5798700" cy="366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1: </a:t>
            </a:r>
            <a:r>
              <a:rPr lang="en-US" sz="1800" dirty="0"/>
              <a:t>Los </a:t>
            </a:r>
            <a:r>
              <a:rPr lang="en-US" sz="1800" dirty="0" err="1"/>
              <a:t>síntomas</a:t>
            </a:r>
            <a:r>
              <a:rPr lang="en-US" sz="1800" dirty="0"/>
              <a:t> </a:t>
            </a:r>
            <a:r>
              <a:rPr lang="en-US" sz="1800" dirty="0" err="1"/>
              <a:t>leves</a:t>
            </a:r>
            <a:r>
              <a:rPr lang="en-US" sz="1800" dirty="0"/>
              <a:t> de las </a:t>
            </a:r>
            <a:r>
              <a:rPr lang="en-US" sz="1800" dirty="0" err="1"/>
              <a:t>enfermedades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calor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convertirse</a:t>
            </a:r>
            <a:r>
              <a:rPr lang="en-US" sz="1800" dirty="0"/>
              <a:t> </a:t>
            </a:r>
            <a:r>
              <a:rPr lang="en-US" sz="1800" dirty="0" err="1"/>
              <a:t>rápidamente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afecciones</a:t>
            </a:r>
            <a:r>
              <a:rPr lang="en-US" sz="1800" dirty="0"/>
              <a:t> graves </a:t>
            </a:r>
            <a:r>
              <a:rPr lang="en-US" sz="1800" dirty="0" err="1"/>
              <a:t>si</a:t>
            </a:r>
            <a:r>
              <a:rPr lang="en-US" sz="1800" dirty="0"/>
              <a:t> no se </a:t>
            </a:r>
            <a:r>
              <a:rPr lang="en-US" sz="1800" dirty="0" err="1"/>
              <a:t>identifican</a:t>
            </a:r>
            <a:r>
              <a:rPr lang="en-US" sz="1800" dirty="0"/>
              <a:t> y </a:t>
            </a:r>
            <a:r>
              <a:rPr lang="en-US" sz="1800" dirty="0" err="1"/>
              <a:t>tratan</a:t>
            </a:r>
            <a:r>
              <a:rPr lang="en-US" sz="1800" dirty="0"/>
              <a:t> </a:t>
            </a:r>
            <a:r>
              <a:rPr lang="en-US" sz="1800" dirty="0" err="1"/>
              <a:t>inmediatamente</a:t>
            </a:r>
            <a:r>
              <a:rPr lang="en-US" sz="1800" dirty="0"/>
              <a:t>.</a:t>
            </a:r>
            <a:br>
              <a:rPr lang="en-US" sz="1800" dirty="0"/>
            </a:b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453991"/>
            <a:ext cx="5133000" cy="362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2: </a:t>
            </a:r>
            <a:r>
              <a:rPr lang="en-US" sz="1800" dirty="0"/>
              <a:t>Los </a:t>
            </a:r>
            <a:r>
              <a:rPr lang="en-US" sz="1800" dirty="0" err="1"/>
              <a:t>siguientes</a:t>
            </a:r>
            <a:r>
              <a:rPr lang="en-US" sz="1800" dirty="0"/>
              <a:t> son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enfermedades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calor</a:t>
            </a:r>
            <a:r>
              <a:rPr lang="en-US" sz="1800" dirty="0"/>
              <a:t> (</a:t>
            </a:r>
            <a:r>
              <a:rPr lang="en-US" sz="1800" dirty="0" err="1"/>
              <a:t>seleccione</a:t>
            </a:r>
            <a:r>
              <a:rPr lang="en-US" sz="1800" dirty="0"/>
              <a:t> </a:t>
            </a:r>
            <a:r>
              <a:rPr lang="en-US" sz="1800" dirty="0" err="1"/>
              <a:t>todas</a:t>
            </a:r>
            <a:r>
              <a:rPr lang="en-US" sz="1800" dirty="0"/>
              <a:t> las </a:t>
            </a:r>
            <a:r>
              <a:rPr lang="en-US" sz="1800" dirty="0" err="1"/>
              <a:t>opciones</a:t>
            </a:r>
            <a:r>
              <a:rPr lang="en-US" sz="1800" dirty="0"/>
              <a:t> que </a:t>
            </a:r>
            <a:r>
              <a:rPr lang="en-US" sz="1800" dirty="0" err="1"/>
              <a:t>correspondan</a:t>
            </a:r>
            <a:r>
              <a:rPr lang="en-US" sz="1800" dirty="0"/>
              <a:t>):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Insolación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Agotamiento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Rabdomiólisis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Síncope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8DAAA889-9515-41A1-8991-3C50664543CE}"/>
              </a:ext>
            </a:extLst>
          </p:cNvPr>
          <p:cNvSpPr txBox="1"/>
          <p:nvPr/>
        </p:nvSpPr>
        <p:spPr>
          <a:xfrm>
            <a:off x="213814" y="6093788"/>
            <a:ext cx="1197818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29" y="6154748"/>
            <a:ext cx="1170119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4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¡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Bienvenido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!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este</a:t>
            </a:r>
            <a:r>
              <a:rPr lang="en-US" sz="1500" dirty="0"/>
              <a:t> </a:t>
            </a:r>
            <a:r>
              <a:rPr lang="en-US" sz="1500" dirty="0" err="1"/>
              <a:t>curso</a:t>
            </a:r>
            <a:r>
              <a:rPr lang="en-US" sz="1500" dirty="0"/>
              <a:t>, </a:t>
            </a:r>
            <a:r>
              <a:rPr lang="en-US" sz="1500" dirty="0" err="1"/>
              <a:t>discutiremos</a:t>
            </a:r>
            <a:r>
              <a:rPr lang="en-US" sz="1500" dirty="0"/>
              <a:t> las </a:t>
            </a:r>
            <a:r>
              <a:rPr lang="en-US" sz="1500" dirty="0" err="1"/>
              <a:t>enfermedades</a:t>
            </a:r>
            <a:r>
              <a:rPr lang="en-US" sz="1500" dirty="0"/>
              <a:t> </a:t>
            </a:r>
            <a:r>
              <a:rPr lang="en-US" sz="1500" dirty="0" err="1"/>
              <a:t>causadas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, las </a:t>
            </a:r>
            <a:r>
              <a:rPr lang="en-US" sz="1500" dirty="0" err="1"/>
              <a:t>medidas</a:t>
            </a:r>
            <a:r>
              <a:rPr lang="en-US" sz="1500" dirty="0"/>
              <a:t> </a:t>
            </a:r>
            <a:r>
              <a:rPr lang="en-US" sz="1500" dirty="0" err="1"/>
              <a:t>preventivas</a:t>
            </a:r>
            <a:r>
              <a:rPr lang="en-US" sz="1500" dirty="0"/>
              <a:t> y la </a:t>
            </a:r>
            <a:r>
              <a:rPr lang="en-US" sz="1500" dirty="0" err="1"/>
              <a:t>regla</a:t>
            </a:r>
            <a:r>
              <a:rPr lang="en-US" sz="1500" dirty="0"/>
              <a:t> de </a:t>
            </a:r>
            <a:r>
              <a:rPr lang="en-US" sz="1500" dirty="0" err="1"/>
              <a:t>Prevención</a:t>
            </a:r>
            <a:r>
              <a:rPr lang="en-US" sz="1500" dirty="0"/>
              <a:t> de </a:t>
            </a:r>
            <a:r>
              <a:rPr lang="en-US" sz="1500" dirty="0" err="1"/>
              <a:t>Enfermedades</a:t>
            </a:r>
            <a:r>
              <a:rPr lang="en-US" sz="1500" dirty="0"/>
              <a:t> </a:t>
            </a:r>
            <a:r>
              <a:rPr lang="en-US" sz="1500" dirty="0" err="1"/>
              <a:t>causadas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 de Oregon OSHA que se </a:t>
            </a:r>
            <a:r>
              <a:rPr lang="en-US" sz="1500" dirty="0" err="1"/>
              <a:t>encuentra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las </a:t>
            </a:r>
            <a:r>
              <a:rPr lang="en-US" sz="1500" dirty="0" err="1"/>
              <a:t>Reglas</a:t>
            </a:r>
            <a:r>
              <a:rPr lang="en-US" sz="1500" dirty="0"/>
              <a:t> </a:t>
            </a:r>
            <a:r>
              <a:rPr lang="en-US" sz="1500" dirty="0" err="1"/>
              <a:t>Administrativas</a:t>
            </a:r>
            <a:r>
              <a:rPr lang="en-US" sz="1500" dirty="0"/>
              <a:t> de Oregon, </a:t>
            </a:r>
            <a:r>
              <a:rPr lang="en-US" sz="1500" dirty="0" err="1"/>
              <a:t>Divisiones</a:t>
            </a:r>
            <a:r>
              <a:rPr lang="en-US" sz="1500" dirty="0"/>
              <a:t> </a:t>
            </a:r>
            <a:r>
              <a:rPr lang="en-US" sz="1500" dirty="0">
                <a:hlinkClick r:id="rId3"/>
              </a:rPr>
              <a:t>2</a:t>
            </a:r>
            <a:r>
              <a:rPr lang="en-US" sz="1500" dirty="0"/>
              <a:t> y </a:t>
            </a:r>
            <a:r>
              <a:rPr lang="en-US" sz="1500" dirty="0">
                <a:hlinkClick r:id="rId4"/>
              </a:rPr>
              <a:t>4</a:t>
            </a:r>
            <a:r>
              <a:rPr lang="en-US" sz="1500" baseline="30000" dirty="0"/>
              <a:t>(1)(2)</a:t>
            </a:r>
            <a:r>
              <a:rPr lang="en-US" sz="1500" dirty="0"/>
              <a:t>. La </a:t>
            </a:r>
            <a:r>
              <a:rPr lang="en-US" sz="1500" dirty="0" err="1"/>
              <a:t>regla</a:t>
            </a:r>
            <a:r>
              <a:rPr lang="en-US" sz="1500" dirty="0"/>
              <a:t> y sus </a:t>
            </a:r>
            <a:r>
              <a:rPr lang="en-US" sz="1500" dirty="0" err="1"/>
              <a:t>requisitos</a:t>
            </a:r>
            <a:r>
              <a:rPr lang="en-US" sz="1500" dirty="0"/>
              <a:t> son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mismos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ambas </a:t>
            </a:r>
            <a:r>
              <a:rPr lang="en-US" sz="1500" dirty="0" err="1"/>
              <a:t>divisiones</a:t>
            </a:r>
            <a:r>
              <a:rPr lang="en-US" sz="1500" dirty="0"/>
              <a:t>. Para </a:t>
            </a:r>
            <a:r>
              <a:rPr lang="en-US" sz="1500" dirty="0" err="1"/>
              <a:t>el</a:t>
            </a:r>
            <a:r>
              <a:rPr lang="en-US" sz="1500" dirty="0"/>
              <a:t> resto de </a:t>
            </a:r>
            <a:r>
              <a:rPr lang="en-US" sz="1500" dirty="0" err="1"/>
              <a:t>este</a:t>
            </a:r>
            <a:r>
              <a:rPr lang="en-US" sz="1500" dirty="0"/>
              <a:t> </a:t>
            </a:r>
            <a:r>
              <a:rPr lang="en-US" sz="1500" dirty="0" err="1"/>
              <a:t>curso</a:t>
            </a:r>
            <a:r>
              <a:rPr lang="en-US" sz="1500" dirty="0"/>
              <a:t>, </a:t>
            </a:r>
            <a:r>
              <a:rPr lang="en-US" sz="1500" dirty="0" err="1"/>
              <a:t>principalmente</a:t>
            </a:r>
            <a:r>
              <a:rPr lang="en-US" sz="1500" dirty="0"/>
              <a:t>, </a:t>
            </a:r>
            <a:r>
              <a:rPr lang="en-US" sz="1500" dirty="0" err="1"/>
              <a:t>nos</a:t>
            </a:r>
            <a:r>
              <a:rPr lang="en-US" sz="1500" dirty="0"/>
              <a:t> </a:t>
            </a:r>
            <a:r>
              <a:rPr lang="en-US" sz="1500" dirty="0" err="1"/>
              <a:t>referiremos</a:t>
            </a:r>
            <a:r>
              <a:rPr lang="en-US" sz="1500" dirty="0"/>
              <a:t> a la </a:t>
            </a:r>
            <a:r>
              <a:rPr lang="en-US" sz="1500" dirty="0" err="1"/>
              <a:t>regla</a:t>
            </a:r>
            <a:r>
              <a:rPr lang="en-US" sz="1500" dirty="0"/>
              <a:t> de la División 2 (</a:t>
            </a:r>
            <a:r>
              <a:rPr lang="en-US" sz="1500" dirty="0" err="1"/>
              <a:t>Industria</a:t>
            </a:r>
            <a:r>
              <a:rPr lang="en-US" sz="1500" dirty="0"/>
              <a:t> general) y </a:t>
            </a:r>
            <a:r>
              <a:rPr lang="en-US" sz="1500" dirty="0" err="1"/>
              <a:t>proporcionaremos</a:t>
            </a:r>
            <a:r>
              <a:rPr lang="en-US" sz="1500" dirty="0"/>
              <a:t> un enlace a </a:t>
            </a:r>
            <a:r>
              <a:rPr lang="en-US" sz="1500" dirty="0" err="1"/>
              <a:t>ella</a:t>
            </a:r>
            <a:r>
              <a:rPr lang="en-US" sz="1500" dirty="0"/>
              <a:t>, con </a:t>
            </a:r>
            <a:r>
              <a:rPr lang="en-US" sz="1500" dirty="0" err="1"/>
              <a:t>el</a:t>
            </a:r>
            <a:r>
              <a:rPr lang="en-US" sz="1500" dirty="0"/>
              <a:t> fin de </a:t>
            </a:r>
            <a:r>
              <a:rPr lang="en-US" sz="1500" dirty="0" err="1"/>
              <a:t>simplificar</a:t>
            </a:r>
            <a:r>
              <a:rPr lang="en-US" sz="1500" dirty="0"/>
              <a:t> la </a:t>
            </a:r>
            <a:r>
              <a:rPr lang="en-US" sz="1500" dirty="0" err="1"/>
              <a:t>navegación</a:t>
            </a:r>
            <a:r>
              <a:rPr lang="en-US" sz="1500" dirty="0"/>
              <a:t>.</a:t>
            </a:r>
          </a:p>
          <a:p>
            <a:endParaRPr lang="en-US" sz="1500" dirty="0"/>
          </a:p>
          <a:p>
            <a:r>
              <a:rPr lang="en-US" sz="1500" dirty="0"/>
              <a:t>A modo de </a:t>
            </a:r>
            <a:r>
              <a:rPr lang="en-US" sz="1500" dirty="0" err="1"/>
              <a:t>recordatorio</a:t>
            </a:r>
            <a:r>
              <a:rPr lang="en-US" sz="1500" dirty="0"/>
              <a:t>, hay 7 </a:t>
            </a:r>
            <a:r>
              <a:rPr lang="en-US" sz="1500" dirty="0">
                <a:hlinkClick r:id="rId5"/>
              </a:rPr>
              <a:t>requisitos de capacitación</a:t>
            </a:r>
            <a:r>
              <a:rPr lang="en-US" sz="1500" baseline="30000" dirty="0"/>
              <a:t>(3)</a:t>
            </a:r>
          </a:p>
          <a:p>
            <a:r>
              <a:rPr lang="en-US" sz="1500" dirty="0"/>
              <a:t>y </a:t>
            </a:r>
            <a:r>
              <a:rPr lang="en-US" sz="1500" dirty="0" err="1"/>
              <a:t>este</a:t>
            </a:r>
            <a:r>
              <a:rPr lang="en-US" sz="1500" dirty="0"/>
              <a:t> </a:t>
            </a:r>
            <a:r>
              <a:rPr lang="en-US" sz="1500" dirty="0" err="1"/>
              <a:t>curso</a:t>
            </a:r>
            <a:r>
              <a:rPr lang="en-US" sz="1500" dirty="0"/>
              <a:t> </a:t>
            </a:r>
            <a:r>
              <a:rPr lang="en-US" sz="1500" dirty="0" err="1"/>
              <a:t>satisfará</a:t>
            </a:r>
            <a:r>
              <a:rPr lang="en-US" sz="1500" dirty="0"/>
              <a:t> 5 de </a:t>
            </a:r>
            <a:r>
              <a:rPr lang="en-US" sz="1500" dirty="0" err="1"/>
              <a:t>ellos</a:t>
            </a:r>
            <a:r>
              <a:rPr lang="en-US" sz="15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9(a): </a:t>
            </a:r>
            <a:r>
              <a:rPr lang="en-US" sz="1500" dirty="0" err="1"/>
              <a:t>Factores</a:t>
            </a:r>
            <a:r>
              <a:rPr lang="en-US" sz="1500" dirty="0"/>
              <a:t> de </a:t>
            </a:r>
            <a:r>
              <a:rPr lang="en-US" sz="1500" dirty="0" err="1"/>
              <a:t>riesgo</a:t>
            </a:r>
            <a:r>
              <a:rPr lang="en-US" sz="1500" dirty="0"/>
              <a:t> </a:t>
            </a:r>
            <a:r>
              <a:rPr lang="en-US" sz="1500" dirty="0" err="1"/>
              <a:t>ambientales</a:t>
            </a:r>
            <a:r>
              <a:rPr lang="en-US" sz="1500" dirty="0"/>
              <a:t> y </a:t>
            </a:r>
            <a:r>
              <a:rPr lang="en-US" sz="1500" dirty="0" err="1"/>
              <a:t>personales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9(c): </a:t>
            </a:r>
            <a:r>
              <a:rPr lang="en-US" sz="1500" dirty="0" err="1"/>
              <a:t>Consumo</a:t>
            </a:r>
            <a:r>
              <a:rPr lang="en-US" sz="1500" dirty="0"/>
              <a:t> de </a:t>
            </a:r>
            <a:r>
              <a:rPr lang="en-US" sz="1500" dirty="0" err="1"/>
              <a:t>agua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9(e): </a:t>
            </a:r>
            <a:r>
              <a:rPr lang="en-US" sz="1500" dirty="0" err="1"/>
              <a:t>Tipos</a:t>
            </a:r>
            <a:r>
              <a:rPr lang="en-US" sz="1500" dirty="0"/>
              <a:t> de </a:t>
            </a:r>
            <a:r>
              <a:rPr lang="en-US" sz="1500" dirty="0" err="1"/>
              <a:t>enfermedades</a:t>
            </a:r>
            <a:r>
              <a:rPr lang="en-US" sz="1500" dirty="0"/>
              <a:t> </a:t>
            </a:r>
            <a:r>
              <a:rPr lang="en-US" sz="1500" dirty="0" err="1"/>
              <a:t>causadas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, </a:t>
            </a:r>
            <a:r>
              <a:rPr lang="en-US" sz="1500" dirty="0" err="1"/>
              <a:t>signos</a:t>
            </a:r>
            <a:r>
              <a:rPr lang="en-US" sz="1500" dirty="0"/>
              <a:t> y </a:t>
            </a:r>
            <a:r>
              <a:rPr lang="en-US" sz="1500" dirty="0" err="1"/>
              <a:t>síntomas</a:t>
            </a:r>
            <a:r>
              <a:rPr lang="en-US" sz="1500" dirty="0"/>
              <a:t>, y </a:t>
            </a:r>
            <a:r>
              <a:rPr lang="en-US" sz="1500" dirty="0" err="1"/>
              <a:t>respuestas</a:t>
            </a:r>
            <a:r>
              <a:rPr lang="en-US" sz="1500" dirty="0"/>
              <a:t> de </a:t>
            </a:r>
            <a:r>
              <a:rPr lang="en-US" sz="1500" dirty="0" err="1"/>
              <a:t>primeros</a:t>
            </a:r>
            <a:r>
              <a:rPr lang="en-US" sz="1500" dirty="0"/>
              <a:t> </a:t>
            </a:r>
            <a:r>
              <a:rPr lang="en-US" sz="1500" dirty="0" err="1"/>
              <a:t>auxilios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9(f): </a:t>
            </a:r>
            <a:r>
              <a:rPr lang="en-US" sz="1500" dirty="0" err="1"/>
              <a:t>Cómo</a:t>
            </a:r>
            <a:r>
              <a:rPr lang="en-US" sz="1500" dirty="0"/>
              <a:t> </a:t>
            </a:r>
            <a:r>
              <a:rPr lang="en-US" sz="1500" dirty="0" err="1"/>
              <a:t>informar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signos</a:t>
            </a:r>
            <a:r>
              <a:rPr lang="en-US" sz="1500" dirty="0"/>
              <a:t> y </a:t>
            </a:r>
            <a:r>
              <a:rPr lang="en-US" sz="1500" dirty="0" err="1"/>
              <a:t>síntomas</a:t>
            </a:r>
            <a:r>
              <a:rPr lang="en-US" sz="1500" dirty="0"/>
              <a:t> de las </a:t>
            </a:r>
            <a:r>
              <a:rPr lang="en-US" sz="1500" dirty="0" err="1"/>
              <a:t>enfermedades</a:t>
            </a:r>
            <a:r>
              <a:rPr lang="en-US" sz="1500" dirty="0"/>
              <a:t> </a:t>
            </a:r>
            <a:r>
              <a:rPr lang="en-US" sz="1500" dirty="0" err="1"/>
              <a:t>causadas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9(g): </a:t>
            </a:r>
            <a:r>
              <a:rPr lang="en-US" sz="1500" dirty="0" err="1"/>
              <a:t>Factores</a:t>
            </a:r>
            <a:r>
              <a:rPr lang="en-US" sz="1500" dirty="0"/>
              <a:t> de </a:t>
            </a:r>
            <a:r>
              <a:rPr lang="en-US" sz="1500" dirty="0" err="1"/>
              <a:t>riesgo</a:t>
            </a:r>
            <a:r>
              <a:rPr lang="en-US" sz="1500" dirty="0"/>
              <a:t> no </a:t>
            </a:r>
            <a:r>
              <a:rPr lang="en-US" sz="1500" dirty="0" err="1"/>
              <a:t>ocupacionales</a:t>
            </a:r>
            <a:r>
              <a:rPr lang="en-US" sz="1500" dirty="0"/>
              <a:t>.</a:t>
            </a:r>
          </a:p>
          <a:p>
            <a:endParaRPr lang="en-US" sz="1500" dirty="0"/>
          </a:p>
          <a:p>
            <a:r>
              <a:rPr lang="en-US" sz="1500" dirty="0" err="1"/>
              <a:t>Su</a:t>
            </a:r>
            <a:r>
              <a:rPr lang="en-US" sz="1500" dirty="0"/>
              <a:t> </a:t>
            </a:r>
            <a:r>
              <a:rPr lang="en-US" sz="1500" dirty="0" err="1"/>
              <a:t>empleador</a:t>
            </a:r>
            <a:r>
              <a:rPr lang="en-US" sz="1500" dirty="0"/>
              <a:t> es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responsable</a:t>
            </a:r>
            <a:r>
              <a:rPr lang="en-US" sz="1500" dirty="0"/>
              <a:t> de </a:t>
            </a:r>
            <a:r>
              <a:rPr lang="en-US" sz="1500" dirty="0" err="1"/>
              <a:t>proporcionar</a:t>
            </a:r>
            <a:r>
              <a:rPr lang="en-US" sz="1500" dirty="0"/>
              <a:t> </a:t>
            </a:r>
            <a:r>
              <a:rPr lang="en-US" sz="1500" dirty="0" err="1"/>
              <a:t>todos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demás</a:t>
            </a:r>
            <a:r>
              <a:rPr lang="en-US" sz="1500" dirty="0"/>
              <a:t> </a:t>
            </a:r>
            <a:r>
              <a:rPr lang="en-US" sz="1500" dirty="0" err="1"/>
              <a:t>requisitos</a:t>
            </a:r>
            <a:r>
              <a:rPr lang="en-US" sz="15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0"/>
            <a:ext cx="5286887" cy="5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70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44335"/>
            <a:ext cx="11253129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 DE ENFERMEDADES CAUSADAS POR EL CALOR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443611"/>
            <a:ext cx="5798700" cy="366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3: </a:t>
            </a:r>
            <a:r>
              <a:rPr lang="en-US" sz="1800" dirty="0"/>
              <a:t>El </a:t>
            </a:r>
            <a:r>
              <a:rPr lang="en-US" sz="1800" dirty="0" err="1"/>
              <a:t>índice</a:t>
            </a:r>
            <a:r>
              <a:rPr lang="en-US" sz="1800" dirty="0"/>
              <a:t> de </a:t>
            </a:r>
            <a:r>
              <a:rPr lang="en-US" sz="1800" dirty="0" err="1"/>
              <a:t>calor</a:t>
            </a:r>
            <a:r>
              <a:rPr lang="en-US" sz="1800" dirty="0"/>
              <a:t> </a:t>
            </a:r>
            <a:r>
              <a:rPr lang="en-US" sz="1800" dirty="0" err="1"/>
              <a:t>mide</a:t>
            </a:r>
            <a:r>
              <a:rPr lang="en-US" sz="1800" dirty="0"/>
              <a:t> lo </a:t>
            </a:r>
            <a:r>
              <a:rPr lang="en-US" sz="1800" dirty="0" err="1"/>
              <a:t>siguiente</a:t>
            </a:r>
            <a:r>
              <a:rPr lang="en-US" sz="1800" dirty="0"/>
              <a:t> (</a:t>
            </a:r>
            <a:r>
              <a:rPr lang="en-US" sz="1800" dirty="0" err="1"/>
              <a:t>Seleccione</a:t>
            </a:r>
            <a:r>
              <a:rPr lang="en-US" sz="1800" dirty="0"/>
              <a:t> </a:t>
            </a:r>
            <a:r>
              <a:rPr lang="en-US" sz="1800" dirty="0" err="1"/>
              <a:t>todas</a:t>
            </a:r>
            <a:r>
              <a:rPr lang="en-US" sz="1800" dirty="0"/>
              <a:t> las </a:t>
            </a:r>
            <a:r>
              <a:rPr lang="en-US" sz="1800" dirty="0" err="1"/>
              <a:t>opciones</a:t>
            </a:r>
            <a:r>
              <a:rPr lang="en-US" sz="1800" dirty="0"/>
              <a:t> que </a:t>
            </a:r>
            <a:r>
              <a:rPr lang="en-US" sz="1800" dirty="0" err="1"/>
              <a:t>correspondan</a:t>
            </a:r>
            <a:r>
              <a:rPr lang="en-US" sz="1800" dirty="0"/>
              <a:t>):</a:t>
            </a:r>
            <a:br>
              <a:rPr lang="en-US" sz="1800" dirty="0"/>
            </a:b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Temperatura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Luz solar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directa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Humedad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radiante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453991"/>
            <a:ext cx="5133000" cy="428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4: </a:t>
            </a:r>
            <a:r>
              <a:rPr lang="en-US" sz="1800" dirty="0"/>
              <a:t>Las </a:t>
            </a:r>
            <a:r>
              <a:rPr lang="en-US" sz="1800" dirty="0" err="1"/>
              <a:t>reglas</a:t>
            </a:r>
            <a:r>
              <a:rPr lang="en-US" sz="1800" dirty="0"/>
              <a:t> de </a:t>
            </a:r>
            <a:r>
              <a:rPr lang="en-US" sz="1800" dirty="0" err="1"/>
              <a:t>Prevención</a:t>
            </a:r>
            <a:r>
              <a:rPr lang="en-US" sz="1800" dirty="0"/>
              <a:t> de </a:t>
            </a:r>
            <a:r>
              <a:rPr lang="en-US" sz="1800" dirty="0" err="1"/>
              <a:t>Enfermedades</a:t>
            </a:r>
            <a:r>
              <a:rPr lang="en-US" sz="1800" dirty="0"/>
              <a:t> </a:t>
            </a:r>
            <a:r>
              <a:rPr lang="en-US" sz="1800" dirty="0" err="1"/>
              <a:t>causadas</a:t>
            </a:r>
            <a:r>
              <a:rPr lang="en-US" sz="1800" dirty="0"/>
              <a:t> por el </a:t>
            </a:r>
            <a:r>
              <a:rPr lang="en-US" sz="1800" dirty="0" err="1"/>
              <a:t>Calor</a:t>
            </a:r>
            <a:r>
              <a:rPr lang="en-US" sz="1800" dirty="0"/>
              <a:t> </a:t>
            </a:r>
            <a:r>
              <a:rPr lang="en-US" sz="1800" dirty="0" err="1"/>
              <a:t>exigen</a:t>
            </a:r>
            <a:r>
              <a:rPr lang="en-US" sz="1800" dirty="0"/>
              <a:t> que los </a:t>
            </a:r>
            <a:r>
              <a:rPr lang="en-US" sz="1800" dirty="0" err="1"/>
              <a:t>empleadores</a:t>
            </a:r>
            <a:r>
              <a:rPr lang="en-US" sz="1800" dirty="0"/>
              <a:t> </a:t>
            </a:r>
            <a:r>
              <a:rPr lang="en-US" sz="1800" dirty="0" err="1"/>
              <a:t>proporcionen</a:t>
            </a:r>
            <a:r>
              <a:rPr lang="en-US" sz="1800" dirty="0"/>
              <a:t> </a:t>
            </a:r>
            <a:r>
              <a:rPr lang="en-US" sz="1800" dirty="0" err="1"/>
              <a:t>suficiente</a:t>
            </a:r>
            <a:r>
              <a:rPr lang="en-US" sz="1800" dirty="0"/>
              <a:t> </a:t>
            </a:r>
            <a:r>
              <a:rPr lang="en-US" sz="1800" dirty="0" err="1"/>
              <a:t>agua</a:t>
            </a:r>
            <a:r>
              <a:rPr lang="en-US" sz="1800" dirty="0"/>
              <a:t> potable, entre </a:t>
            </a:r>
            <a:r>
              <a:rPr lang="en-US" sz="1800" dirty="0" err="1"/>
              <a:t>fría</a:t>
            </a:r>
            <a:r>
              <a:rPr lang="en-US" sz="1800" dirty="0"/>
              <a:t> y fresca, para que los </a:t>
            </a:r>
            <a:r>
              <a:rPr lang="en-US" sz="1800" dirty="0" err="1"/>
              <a:t>empleados</a:t>
            </a:r>
            <a:r>
              <a:rPr lang="en-US" sz="1800" dirty="0"/>
              <a:t> </a:t>
            </a:r>
            <a:r>
              <a:rPr lang="en-US" sz="1800" dirty="0" err="1"/>
              <a:t>puedan</a:t>
            </a:r>
            <a:r>
              <a:rPr lang="en-US" sz="1800" dirty="0"/>
              <a:t> </a:t>
            </a:r>
            <a:r>
              <a:rPr lang="en-US" sz="1800" dirty="0" err="1"/>
              <a:t>beber</a:t>
            </a:r>
            <a:r>
              <a:rPr lang="en-US" sz="1800" dirty="0"/>
              <a:t> hasta __ </a:t>
            </a:r>
            <a:r>
              <a:rPr lang="en-US" sz="1800" dirty="0" err="1"/>
              <a:t>onzas</a:t>
            </a:r>
            <a:r>
              <a:rPr lang="en-US" sz="1800" dirty="0"/>
              <a:t> por hora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16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24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32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48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7F09E20C-9093-E3EB-8332-C367328670B5}"/>
              </a:ext>
            </a:extLst>
          </p:cNvPr>
          <p:cNvSpPr txBox="1"/>
          <p:nvPr/>
        </p:nvSpPr>
        <p:spPr>
          <a:xfrm>
            <a:off x="213814" y="6093788"/>
            <a:ext cx="1197818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17008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44335"/>
            <a:ext cx="11253129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 DE ENFERMEDADES CAUSADAS POR EL CALOR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761429"/>
            <a:ext cx="5798700" cy="371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5: </a:t>
            </a:r>
            <a:r>
              <a:rPr lang="en-US" sz="1800" dirty="0"/>
              <a:t>De </a:t>
            </a:r>
            <a:r>
              <a:rPr lang="en-US" sz="1800" dirty="0" err="1"/>
              <a:t>acuerdo</a:t>
            </a:r>
            <a:r>
              <a:rPr lang="en-US" sz="1800" dirty="0"/>
              <a:t> con las </a:t>
            </a:r>
            <a:r>
              <a:rPr lang="en-US" sz="1800" dirty="0" err="1"/>
              <a:t>reglas</a:t>
            </a:r>
            <a:r>
              <a:rPr lang="en-US" sz="1800" dirty="0"/>
              <a:t> de </a:t>
            </a:r>
            <a:r>
              <a:rPr lang="en-US" sz="1800" dirty="0" err="1"/>
              <a:t>Prevención</a:t>
            </a:r>
            <a:r>
              <a:rPr lang="en-US" sz="1800" dirty="0"/>
              <a:t> de </a:t>
            </a:r>
            <a:r>
              <a:rPr lang="en-US" sz="1800" dirty="0" err="1"/>
              <a:t>Enfermedades</a:t>
            </a:r>
            <a:r>
              <a:rPr lang="en-US" sz="1800" dirty="0"/>
              <a:t> </a:t>
            </a:r>
            <a:r>
              <a:rPr lang="en-US" sz="1800" dirty="0" err="1"/>
              <a:t>causadas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Calor</a:t>
            </a:r>
            <a:r>
              <a:rPr lang="en-US" sz="1800" dirty="0"/>
              <a:t>,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empleadores</a:t>
            </a:r>
            <a:r>
              <a:rPr lang="en-US" sz="1800" dirty="0"/>
              <a:t>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proporcionar</a:t>
            </a:r>
            <a:r>
              <a:rPr lang="en-US" sz="1800" dirty="0"/>
              <a:t> un </a:t>
            </a:r>
            <a:r>
              <a:rPr lang="en-US" sz="1800" dirty="0" err="1"/>
              <a:t>área</a:t>
            </a:r>
            <a:r>
              <a:rPr lang="en-US" sz="1800" dirty="0"/>
              <a:t> de sombra para las </a:t>
            </a:r>
            <a:r>
              <a:rPr lang="en-US" sz="1800" dirty="0" err="1"/>
              <a:t>pausas</a:t>
            </a:r>
            <a:r>
              <a:rPr lang="en-US" sz="1800" dirty="0"/>
              <a:t> de </a:t>
            </a:r>
            <a:r>
              <a:rPr lang="en-US" sz="1800" dirty="0" err="1"/>
              <a:t>descanso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índice</a:t>
            </a:r>
            <a:r>
              <a:rPr lang="en-US" sz="1800" dirty="0"/>
              <a:t> de </a:t>
            </a:r>
            <a:r>
              <a:rPr lang="en-US" sz="1800" dirty="0" err="1"/>
              <a:t>calor</a:t>
            </a:r>
            <a:r>
              <a:rPr lang="en-US" sz="1800" dirty="0"/>
              <a:t> sea </a:t>
            </a:r>
            <a:r>
              <a:rPr lang="en-US" sz="1800" dirty="0" err="1"/>
              <a:t>igual</a:t>
            </a:r>
            <a:r>
              <a:rPr lang="en-US" sz="1800" dirty="0"/>
              <a:t> o superior a:</a:t>
            </a:r>
            <a:br>
              <a:rPr lang="en-US" sz="1800" dirty="0"/>
            </a:b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80°F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90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°F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100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°F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110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°F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768798"/>
            <a:ext cx="5133000" cy="322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6: </a:t>
            </a:r>
            <a:r>
              <a:rPr lang="en-US" sz="1800" dirty="0"/>
              <a:t>Se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seguir</a:t>
            </a:r>
            <a:r>
              <a:rPr lang="en-US" sz="1800" dirty="0"/>
              <a:t> las “</a:t>
            </a:r>
            <a:r>
              <a:rPr lang="en-US" sz="1800" dirty="0" err="1"/>
              <a:t>prácticas</a:t>
            </a:r>
            <a:r>
              <a:rPr lang="en-US" sz="1800" dirty="0"/>
              <a:t> para </a:t>
            </a:r>
            <a:r>
              <a:rPr lang="en-US" sz="1800" dirty="0" err="1"/>
              <a:t>altas</a:t>
            </a:r>
            <a:r>
              <a:rPr lang="en-US" sz="1800" dirty="0"/>
              <a:t> </a:t>
            </a:r>
            <a:r>
              <a:rPr lang="en-US" sz="1800" dirty="0" err="1"/>
              <a:t>temperaturas</a:t>
            </a:r>
            <a:r>
              <a:rPr lang="en-US" sz="1800" dirty="0"/>
              <a:t>” </a:t>
            </a:r>
            <a:r>
              <a:rPr lang="en-US" sz="1800" dirty="0" err="1"/>
              <a:t>cuando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índice</a:t>
            </a:r>
            <a:r>
              <a:rPr lang="en-US" sz="1800" dirty="0"/>
              <a:t> de </a:t>
            </a:r>
            <a:r>
              <a:rPr lang="en-US" sz="1800" dirty="0" err="1"/>
              <a:t>calor</a:t>
            </a:r>
            <a:r>
              <a:rPr lang="en-US" sz="1800" dirty="0"/>
              <a:t> sea </a:t>
            </a:r>
            <a:r>
              <a:rPr lang="en-US" sz="1800" dirty="0" err="1"/>
              <a:t>igual</a:t>
            </a:r>
            <a:r>
              <a:rPr lang="en-US" sz="1800" dirty="0"/>
              <a:t> o superior a: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80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°F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90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°F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100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°F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110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°F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62179395-97BC-D334-6D92-5F56CAF3589B}"/>
              </a:ext>
            </a:extLst>
          </p:cNvPr>
          <p:cNvSpPr txBox="1"/>
          <p:nvPr/>
        </p:nvSpPr>
        <p:spPr>
          <a:xfrm>
            <a:off x="213814" y="6093788"/>
            <a:ext cx="1197818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03087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44335"/>
            <a:ext cx="11253129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 DE ENFERMEDADES CAUSADAS POR EL CALOR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443611"/>
            <a:ext cx="5798700" cy="366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7: </a:t>
            </a:r>
            <a:r>
              <a:rPr lang="en-US" sz="1800" dirty="0"/>
              <a:t>El </a:t>
            </a:r>
            <a:r>
              <a:rPr lang="en-US" sz="1800" dirty="0" err="1"/>
              <a:t>propósito</a:t>
            </a:r>
            <a:r>
              <a:rPr lang="en-US" sz="1800" dirty="0"/>
              <a:t> de las </a:t>
            </a:r>
            <a:r>
              <a:rPr lang="en-US" sz="1800" dirty="0" err="1"/>
              <a:t>pausas</a:t>
            </a:r>
            <a:r>
              <a:rPr lang="en-US" sz="1800" dirty="0"/>
              <a:t> de </a:t>
            </a:r>
            <a:r>
              <a:rPr lang="en-US" sz="1800" dirty="0" err="1"/>
              <a:t>descanso</a:t>
            </a:r>
            <a:r>
              <a:rPr lang="en-US" sz="1800" dirty="0"/>
              <a:t> </a:t>
            </a:r>
            <a:r>
              <a:rPr lang="en-US" sz="1800" dirty="0" err="1"/>
              <a:t>proporcionadas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empleador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índice</a:t>
            </a:r>
            <a:r>
              <a:rPr lang="en-US" sz="1800" dirty="0"/>
              <a:t> de </a:t>
            </a:r>
            <a:r>
              <a:rPr lang="en-US" sz="1800" dirty="0" err="1"/>
              <a:t>calor</a:t>
            </a:r>
            <a:r>
              <a:rPr lang="en-US" sz="1800" dirty="0"/>
              <a:t> es de 90° F o superior es </a:t>
            </a:r>
            <a:r>
              <a:rPr lang="en-US" sz="1800" dirty="0" err="1"/>
              <a:t>permitir</a:t>
            </a:r>
            <a:r>
              <a:rPr lang="en-US" sz="1800" dirty="0"/>
              <a:t> que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cuerpo</a:t>
            </a:r>
            <a:r>
              <a:rPr lang="en-US" sz="1800" dirty="0"/>
              <a:t> se </a:t>
            </a:r>
            <a:r>
              <a:rPr lang="en-US" sz="1800" dirty="0" err="1"/>
              <a:t>enfríe</a:t>
            </a:r>
            <a:r>
              <a:rPr lang="en-US" sz="1800" dirty="0"/>
              <a:t> y se </a:t>
            </a:r>
            <a:r>
              <a:rPr lang="en-US" sz="1800" dirty="0" err="1"/>
              <a:t>recupere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se </a:t>
            </a:r>
            <a:r>
              <a:rPr lang="en-US" sz="1800" dirty="0" err="1"/>
              <a:t>trabaja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condiciones</a:t>
            </a:r>
            <a:r>
              <a:rPr lang="en-US" sz="1800" dirty="0"/>
              <a:t> de </a:t>
            </a:r>
            <a:r>
              <a:rPr lang="en-US" sz="1800" dirty="0" err="1"/>
              <a:t>altas</a:t>
            </a:r>
            <a:r>
              <a:rPr lang="en-US" sz="1800" dirty="0"/>
              <a:t> </a:t>
            </a:r>
            <a:r>
              <a:rPr lang="en-US" sz="1800" dirty="0" err="1"/>
              <a:t>temperaturas</a:t>
            </a:r>
            <a:r>
              <a:rPr lang="en-US" sz="1800" dirty="0"/>
              <a:t>.</a:t>
            </a:r>
            <a:br>
              <a:rPr lang="en-US" sz="1800" dirty="0"/>
            </a:b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453991"/>
            <a:ext cx="5133000" cy="362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8: </a:t>
            </a:r>
            <a:r>
              <a:rPr lang="en-US" sz="1800" dirty="0"/>
              <a:t>La </a:t>
            </a:r>
            <a:r>
              <a:rPr lang="en-US" sz="1800" dirty="0" err="1"/>
              <a:t>aclimatación</a:t>
            </a:r>
            <a:r>
              <a:rPr lang="en-US" sz="1800" dirty="0"/>
              <a:t> es: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Aprender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cambio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climático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Dejar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cuerpo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adapte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gradualmente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un nuevo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clima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nuevas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condiciones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Mantener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área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clima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constante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controlado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momento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A453ADC0-B5C5-FFF6-73F1-C3E7E60A30CE}"/>
              </a:ext>
            </a:extLst>
          </p:cNvPr>
          <p:cNvSpPr txBox="1"/>
          <p:nvPr/>
        </p:nvSpPr>
        <p:spPr>
          <a:xfrm>
            <a:off x="213814" y="6093788"/>
            <a:ext cx="1197818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26976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44335"/>
            <a:ext cx="11253129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 DE ENFERMEDADES CAUSADAS POR EL CALOR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443611"/>
            <a:ext cx="5798700" cy="366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9: </a:t>
            </a:r>
            <a:r>
              <a:rPr lang="en-US" sz="1800" dirty="0"/>
              <a:t>El </a:t>
            </a:r>
            <a:r>
              <a:rPr lang="en-US" sz="1800" dirty="0" err="1"/>
              <a:t>uso</a:t>
            </a:r>
            <a:r>
              <a:rPr lang="en-US" sz="1800" dirty="0"/>
              <a:t> de un </a:t>
            </a:r>
            <a:r>
              <a:rPr lang="en-US" sz="1800" dirty="0" err="1"/>
              <a:t>equipo</a:t>
            </a:r>
            <a:r>
              <a:rPr lang="en-US" sz="1800" dirty="0"/>
              <a:t> de </a:t>
            </a:r>
            <a:r>
              <a:rPr lang="en-US" sz="1800" dirty="0" err="1"/>
              <a:t>protección</a:t>
            </a:r>
            <a:r>
              <a:rPr lang="en-US" sz="1800" dirty="0"/>
              <a:t> personal (PPE)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atrapar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calor</a:t>
            </a:r>
            <a:r>
              <a:rPr lang="en-US" sz="1800" dirty="0"/>
              <a:t> y </a:t>
            </a:r>
            <a:r>
              <a:rPr lang="en-US" sz="1800" dirty="0" err="1"/>
              <a:t>dificultar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enfriamiento</a:t>
            </a:r>
            <a:r>
              <a:rPr lang="en-US" sz="1800" dirty="0"/>
              <a:t> del </a:t>
            </a:r>
            <a:r>
              <a:rPr lang="en-US" sz="1800" dirty="0" err="1"/>
              <a:t>cuerpo</a:t>
            </a:r>
            <a:r>
              <a:rPr lang="en-US" sz="1800" dirty="0"/>
              <a:t>. </a:t>
            </a:r>
            <a:br>
              <a:rPr lang="en-US" sz="1800" dirty="0"/>
            </a:b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49" y="1453990"/>
            <a:ext cx="5348379" cy="416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10: </a:t>
            </a:r>
            <a:r>
              <a:rPr lang="en-US" sz="1800" dirty="0"/>
              <a:t>Los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no </a:t>
            </a:r>
            <a:r>
              <a:rPr lang="en-US" sz="1800" dirty="0" err="1"/>
              <a:t>ocupacionales</a:t>
            </a:r>
            <a:r>
              <a:rPr lang="en-US" sz="1800" dirty="0"/>
              <a:t> o </a:t>
            </a:r>
            <a:r>
              <a:rPr lang="en-US" sz="1800" dirty="0" err="1"/>
              <a:t>personales</a:t>
            </a:r>
            <a:r>
              <a:rPr lang="en-US" sz="1800" dirty="0"/>
              <a:t> que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aumentar</a:t>
            </a:r>
            <a:r>
              <a:rPr lang="en-US" sz="1800" dirty="0"/>
              <a:t> la carga de </a:t>
            </a:r>
            <a:r>
              <a:rPr lang="en-US" sz="1800" dirty="0" err="1"/>
              <a:t>calor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cuerpo</a:t>
            </a:r>
            <a:r>
              <a:rPr lang="en-US" sz="1800" dirty="0"/>
              <a:t> y </a:t>
            </a:r>
            <a:r>
              <a:rPr lang="en-US" sz="1800" dirty="0" err="1"/>
              <a:t>aumentar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riesgo</a:t>
            </a:r>
            <a:r>
              <a:rPr lang="en-US" sz="1800" dirty="0"/>
              <a:t> de </a:t>
            </a:r>
            <a:r>
              <a:rPr lang="en-US" sz="1800" dirty="0" err="1"/>
              <a:t>padecer</a:t>
            </a:r>
            <a:r>
              <a:rPr lang="en-US" sz="1800" dirty="0"/>
              <a:t> </a:t>
            </a:r>
            <a:r>
              <a:rPr lang="en-US" sz="1800" dirty="0" err="1"/>
              <a:t>enfermedades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calor</a:t>
            </a:r>
            <a:r>
              <a:rPr lang="en-US" sz="1800" dirty="0"/>
              <a:t> </a:t>
            </a:r>
            <a:r>
              <a:rPr lang="en-US" sz="1800" dirty="0" err="1"/>
              <a:t>incluyen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siguientes</a:t>
            </a:r>
            <a:r>
              <a:rPr lang="en-US" sz="1800" dirty="0"/>
              <a:t> (</a:t>
            </a:r>
            <a:r>
              <a:rPr lang="en-US" sz="1800" dirty="0" err="1"/>
              <a:t>seleccione</a:t>
            </a:r>
            <a:r>
              <a:rPr lang="en-US" sz="1800" dirty="0"/>
              <a:t> </a:t>
            </a:r>
            <a:r>
              <a:rPr lang="en-US" sz="1800" dirty="0" err="1"/>
              <a:t>todas</a:t>
            </a:r>
            <a:r>
              <a:rPr lang="en-US" sz="1800" dirty="0"/>
              <a:t> las </a:t>
            </a:r>
            <a:r>
              <a:rPr lang="en-US" sz="1800" dirty="0" err="1"/>
              <a:t>opciones</a:t>
            </a:r>
            <a:r>
              <a:rPr lang="en-US" sz="1800" dirty="0"/>
              <a:t> que </a:t>
            </a:r>
            <a:r>
              <a:rPr lang="en-US" sz="1800" dirty="0" err="1"/>
              <a:t>correspondan</a:t>
            </a:r>
            <a:r>
              <a:rPr lang="en-US" sz="1800" dirty="0"/>
              <a:t>):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cardíacas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Asma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Obesidad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medicamentos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consumo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drogas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alcohol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83208CD5-26DC-FD68-E2F0-EF19DD95AFF7}"/>
              </a:ext>
            </a:extLst>
          </p:cNvPr>
          <p:cNvSpPr txBox="1"/>
          <p:nvPr/>
        </p:nvSpPr>
        <p:spPr>
          <a:xfrm>
            <a:off x="213814" y="6093788"/>
            <a:ext cx="1197818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22972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afa52f6668_0_0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gafa52f6668_0_0"/>
          <p:cNvSpPr txBox="1"/>
          <p:nvPr/>
        </p:nvSpPr>
        <p:spPr>
          <a:xfrm>
            <a:off x="256119" y="32143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 DE ENFERMEDADES CAUSADAS POR EL CALOR - RESPUESTAS DEL CUESTIONARIO</a:t>
            </a:r>
            <a:endParaRPr sz="3600" b="0" i="0" u="sng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gafa52f6668_0_0"/>
          <p:cNvSpPr txBox="1"/>
          <p:nvPr/>
        </p:nvSpPr>
        <p:spPr>
          <a:xfrm>
            <a:off x="531675" y="1443611"/>
            <a:ext cx="5798700" cy="430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B, C, D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C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afa52f6668_0_0"/>
          <p:cNvSpPr txBox="1"/>
          <p:nvPr/>
        </p:nvSpPr>
        <p:spPr>
          <a:xfrm>
            <a:off x="6688450" y="1272603"/>
            <a:ext cx="5133000" cy="399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+mj-lt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j-lt"/>
                <a:ea typeface="Calibri"/>
                <a:cs typeface="Calibri"/>
                <a:sym typeface="Calibri"/>
              </a:rPr>
              <a:t>9) A</a:t>
            </a: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j-lt"/>
                <a:ea typeface="Calibri"/>
                <a:cs typeface="Calibri"/>
                <a:sym typeface="Calibri"/>
              </a:rPr>
              <a:t>10) A, B, C, D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5B550069-4132-41A3-AC29-7DF999A0E5ED}"/>
              </a:ext>
            </a:extLst>
          </p:cNvPr>
          <p:cNvSpPr txBox="1"/>
          <p:nvPr/>
        </p:nvSpPr>
        <p:spPr>
          <a:xfrm>
            <a:off x="213814" y="6093788"/>
            <a:ext cx="1197818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aabb6530bf_0_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gaabb6530bf_0_8"/>
          <p:cNvSpPr txBox="1"/>
          <p:nvPr/>
        </p:nvSpPr>
        <p:spPr>
          <a:xfrm>
            <a:off x="5602799" y="0"/>
            <a:ext cx="6589200" cy="332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¿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Hacia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dónde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nos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dirigimos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desde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aquí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?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excelente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Índice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temático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A a la Z</a:t>
            </a:r>
            <a:r>
              <a:rPr lang="en-US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(3) 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 sitio web de Oregon OSHA.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Contiene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listas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publicaciones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relevantes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materiales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normas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interpretaciones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videos y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materiales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diversos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buClr>
                <a:schemeClr val="dk1"/>
              </a:buClr>
              <a:buSzPts val="1100"/>
            </a:pP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desea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orientación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entorno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tener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cuenta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nuestro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servicio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asesoramiento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gratuito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 y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confidencial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(4)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Nuestros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asesores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la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ayudarlo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reducir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accidentes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costos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relacionados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ayudarlo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desarrollar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programa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integral para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manejo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la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Para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visite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página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consulta.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gaabb6530bf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5453381" cy="585787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aabb6530bf_0_8">
            <a:hlinkClick r:id="rId6"/>
          </p:cNvPr>
          <p:cNvSpPr/>
          <p:nvPr/>
        </p:nvSpPr>
        <p:spPr>
          <a:xfrm>
            <a:off x="5708175" y="3401600"/>
            <a:ext cx="5996700" cy="523200"/>
          </a:xfrm>
          <a:prstGeom prst="rect">
            <a:avLst/>
          </a:prstGeom>
          <a:solidFill>
            <a:srgbClr val="CB460D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000" dirty="0" err="1">
                <a:solidFill>
                  <a:srgbClr val="FFFFFF"/>
                </a:solidFill>
              </a:rPr>
              <a:t>Presente</a:t>
            </a:r>
            <a:r>
              <a:rPr lang="en-US" sz="3000" dirty="0">
                <a:solidFill>
                  <a:srgbClr val="FFFFFF"/>
                </a:solidFill>
              </a:rPr>
              <a:t> una </a:t>
            </a:r>
            <a:r>
              <a:rPr lang="en-US" sz="3000" dirty="0" err="1">
                <a:solidFill>
                  <a:srgbClr val="FFFFFF"/>
                </a:solidFill>
              </a:rPr>
              <a:t>queja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2" name="Google Shape;692;gaabb6530bf_0_8">
            <a:hlinkClick r:id="rId3"/>
          </p:cNvPr>
          <p:cNvSpPr/>
          <p:nvPr/>
        </p:nvSpPr>
        <p:spPr>
          <a:xfrm>
            <a:off x="5708175" y="4046063"/>
            <a:ext cx="5996700" cy="523200"/>
          </a:xfrm>
          <a:prstGeom prst="rect">
            <a:avLst/>
          </a:prstGeom>
          <a:solidFill>
            <a:srgbClr val="CB460D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3000" dirty="0">
                <a:solidFill>
                  <a:srgbClr val="FFFFFF"/>
                </a:solidFill>
              </a:rPr>
              <a:t>Índice de temas de la A </a:t>
            </a:r>
            <a:r>
              <a:rPr lang="es-ES" sz="3000" dirty="0" err="1">
                <a:solidFill>
                  <a:srgbClr val="FFFFFF"/>
                </a:solidFill>
              </a:rPr>
              <a:t>a</a:t>
            </a:r>
            <a:r>
              <a:rPr lang="es-ES" sz="3000" dirty="0">
                <a:solidFill>
                  <a:srgbClr val="FFFFFF"/>
                </a:solidFill>
              </a:rPr>
              <a:t> la Z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3" name="Google Shape;693;gaabb6530bf_0_8">
            <a:hlinkClick r:id="rId7"/>
          </p:cNvPr>
          <p:cNvSpPr/>
          <p:nvPr/>
        </p:nvSpPr>
        <p:spPr>
          <a:xfrm>
            <a:off x="5708175" y="4663550"/>
            <a:ext cx="5996700" cy="523200"/>
          </a:xfrm>
          <a:prstGeom prst="rect">
            <a:avLst/>
          </a:prstGeom>
          <a:solidFill>
            <a:srgbClr val="CB460D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000" dirty="0" err="1">
                <a:solidFill>
                  <a:srgbClr val="FFFFFF"/>
                </a:solidFill>
              </a:rPr>
              <a:t>Servicios</a:t>
            </a:r>
            <a:r>
              <a:rPr lang="en-US" sz="3000" dirty="0">
                <a:solidFill>
                  <a:srgbClr val="FFFFFF"/>
                </a:solidFill>
              </a:rPr>
              <a:t> de </a:t>
            </a:r>
            <a:r>
              <a:rPr lang="en-US" sz="3000" dirty="0" err="1">
                <a:solidFill>
                  <a:srgbClr val="FFFFFF"/>
                </a:solidFill>
              </a:rPr>
              <a:t>asesoramiento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4" name="Google Shape;694;gaabb6530bf_0_8">
            <a:hlinkClick r:id="rId8"/>
          </p:cNvPr>
          <p:cNvSpPr/>
          <p:nvPr/>
        </p:nvSpPr>
        <p:spPr>
          <a:xfrm>
            <a:off x="5708175" y="5260713"/>
            <a:ext cx="5996700" cy="523200"/>
          </a:xfrm>
          <a:prstGeom prst="rect">
            <a:avLst/>
          </a:prstGeom>
          <a:solidFill>
            <a:srgbClr val="CB460D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2000" dirty="0">
                <a:solidFill>
                  <a:srgbClr val="FFFFFF"/>
                </a:solidFill>
              </a:rPr>
              <a:t>Recursos de Prevención de Enfermedades causadas por el Calor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599614F2-14F3-6243-4BD6-A49A0ABDDF04}"/>
              </a:ext>
            </a:extLst>
          </p:cNvPr>
          <p:cNvSpPr txBox="1"/>
          <p:nvPr/>
        </p:nvSpPr>
        <p:spPr>
          <a:xfrm>
            <a:off x="213814" y="6093788"/>
            <a:ext cx="1197818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5"/>
          <p:cNvSpPr/>
          <p:nvPr/>
        </p:nvSpPr>
        <p:spPr>
          <a:xfrm>
            <a:off x="0" y="5889718"/>
            <a:ext cx="12192000" cy="1000125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A6F4F-3201-45DC-A394-170949C65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08"/>
          <a:stretch/>
        </p:blipFill>
        <p:spPr>
          <a:xfrm>
            <a:off x="573817" y="135805"/>
            <a:ext cx="10960293" cy="5647301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9691630F-CDCD-9820-11BB-B22B87099972}"/>
              </a:ext>
            </a:extLst>
          </p:cNvPr>
          <p:cNvSpPr txBox="1"/>
          <p:nvPr/>
        </p:nvSpPr>
        <p:spPr>
          <a:xfrm>
            <a:off x="213814" y="6093788"/>
            <a:ext cx="1197818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628F3D06-4061-CDA2-B925-91ED6B9BCD76}"/>
              </a:ext>
            </a:extLst>
          </p:cNvPr>
          <p:cNvSpPr/>
          <p:nvPr/>
        </p:nvSpPr>
        <p:spPr>
          <a:xfrm>
            <a:off x="3732415" y="3757353"/>
            <a:ext cx="7140632" cy="11055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abb6530bf_0_1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aabb6530bf_0_18"/>
          <p:cNvSpPr txBox="1"/>
          <p:nvPr/>
        </p:nvSpPr>
        <p:spPr>
          <a:xfrm>
            <a:off x="5558950" y="-16625"/>
            <a:ext cx="6589200" cy="56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Créditos</a:t>
            </a:r>
            <a:endParaRPr sz="3600" b="0" i="0" u="sng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¡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Felicitaciones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ha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completado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cuestionario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línea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“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”! 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Producido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Equipo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educación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pública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Oregon OSHA: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Renee Stapleton, Ricardo Vazquez Rodriguez, Tammi Stevens, Phillip Wade,  Angelina Cox, Tim Wade, Anthony Dey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Asistencia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técnica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proporcionada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expertos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8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Theodore Bunch, Renee Stapleton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Imágenes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archivo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 Getty Images Inc.</a:t>
            </a:r>
            <a:endParaRPr sz="2100" b="0" i="1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704" name="Google Shape;704;gaabb6530bf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325"/>
            <a:ext cx="5425300" cy="586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79D4B8F8-F15E-4926-B1B0-DAB0DB70B22C}"/>
              </a:ext>
            </a:extLst>
          </p:cNvPr>
          <p:cNvSpPr txBox="1"/>
          <p:nvPr/>
        </p:nvSpPr>
        <p:spPr>
          <a:xfrm>
            <a:off x="213814" y="6093788"/>
            <a:ext cx="1193433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4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Historia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marzo</a:t>
            </a:r>
            <a:r>
              <a:rPr lang="en-US" sz="1600" dirty="0"/>
              <a:t> de 2020, se </a:t>
            </a:r>
            <a:r>
              <a:rPr lang="en-US" sz="1600" dirty="0" err="1"/>
              <a:t>emitió</a:t>
            </a:r>
            <a:r>
              <a:rPr lang="en-US" sz="1600" dirty="0"/>
              <a:t> la Orden </a:t>
            </a:r>
            <a:r>
              <a:rPr lang="en-US" sz="1600" dirty="0" err="1"/>
              <a:t>Ejecutiva</a:t>
            </a:r>
            <a:r>
              <a:rPr lang="en-US" sz="1600" dirty="0"/>
              <a:t> 20-04, que </a:t>
            </a:r>
            <a:r>
              <a:rPr lang="en-US" sz="1600" dirty="0" err="1"/>
              <a:t>incluía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>
                <a:hlinkClick r:id="rId3"/>
              </a:rPr>
              <a:t>directiva</a:t>
            </a:r>
            <a:r>
              <a:rPr lang="en-US" sz="1600" baseline="30000" dirty="0"/>
              <a:t>(4)</a:t>
            </a:r>
            <a:r>
              <a:rPr lang="en-US" sz="1600" dirty="0"/>
              <a:t> para que Oregon OSHA </a:t>
            </a:r>
            <a:r>
              <a:rPr lang="en-US" sz="1600" dirty="0" err="1"/>
              <a:t>desarrollara</a:t>
            </a:r>
            <a:r>
              <a:rPr lang="en-US" sz="1600" dirty="0"/>
              <a:t> </a:t>
            </a:r>
            <a:r>
              <a:rPr lang="en-US" sz="1600" dirty="0" err="1"/>
              <a:t>normas</a:t>
            </a:r>
            <a:r>
              <a:rPr lang="en-US" sz="1600" dirty="0"/>
              <a:t> para </a:t>
            </a:r>
            <a:r>
              <a:rPr lang="en-US" sz="1600" dirty="0" err="1"/>
              <a:t>proteger</a:t>
            </a:r>
            <a:r>
              <a:rPr lang="en-US" sz="1600" dirty="0"/>
              <a:t> 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del </a:t>
            </a:r>
            <a:r>
              <a:rPr lang="en-US" sz="1600" dirty="0" err="1"/>
              <a:t>calor</a:t>
            </a:r>
            <a:r>
              <a:rPr lang="en-US" sz="1600" dirty="0"/>
              <a:t> </a:t>
            </a:r>
            <a:r>
              <a:rPr lang="en-US" sz="1600" dirty="0" err="1"/>
              <a:t>excesivo</a:t>
            </a:r>
            <a:r>
              <a:rPr lang="en-US" sz="1600" dirty="0"/>
              <a:t>.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junio</a:t>
            </a:r>
            <a:r>
              <a:rPr lang="en-US" sz="1600" dirty="0"/>
              <a:t> de 2021, Oregon </a:t>
            </a:r>
            <a:r>
              <a:rPr lang="en-US" sz="1600" dirty="0" err="1"/>
              <a:t>tuvo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ola de </a:t>
            </a:r>
            <a:r>
              <a:rPr lang="en-US" sz="1600" dirty="0" err="1"/>
              <a:t>calor</a:t>
            </a:r>
            <a:r>
              <a:rPr lang="en-US" sz="1600" dirty="0"/>
              <a:t> </a:t>
            </a:r>
            <a:r>
              <a:rPr lang="en-US" sz="1600" dirty="0" err="1"/>
              <a:t>récord</a:t>
            </a:r>
            <a:r>
              <a:rPr lang="en-US" sz="1600" dirty="0"/>
              <a:t> con </a:t>
            </a:r>
            <a:r>
              <a:rPr lang="en-US" sz="1600" dirty="0" err="1"/>
              <a:t>temperaturas</a:t>
            </a:r>
            <a:r>
              <a:rPr lang="en-US" sz="1600" dirty="0"/>
              <a:t> que </a:t>
            </a:r>
            <a:r>
              <a:rPr lang="en-US" sz="1600" dirty="0" err="1"/>
              <a:t>superaron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110 </a:t>
            </a:r>
            <a:r>
              <a:rPr lang="en-US" sz="1600" dirty="0" err="1"/>
              <a:t>grados</a:t>
            </a:r>
            <a:r>
              <a:rPr lang="en-US" sz="1600" dirty="0"/>
              <a:t> Fahrenheit. </a:t>
            </a:r>
            <a:r>
              <a:rPr lang="en-US" sz="1600" dirty="0" err="1"/>
              <a:t>Muchas</a:t>
            </a:r>
            <a:r>
              <a:rPr lang="en-US" sz="1600" dirty="0"/>
              <a:t> personas,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trabajadores</a:t>
            </a:r>
            <a:r>
              <a:rPr lang="en-US" sz="1600" dirty="0"/>
              <a:t> de </a:t>
            </a:r>
            <a:r>
              <a:rPr lang="en-US" sz="1600" dirty="0" err="1"/>
              <a:t>granjas</a:t>
            </a:r>
            <a:r>
              <a:rPr lang="en-US" sz="1600" dirty="0"/>
              <a:t>, </a:t>
            </a:r>
            <a:r>
              <a:rPr lang="en-US" sz="1600" dirty="0" err="1"/>
              <a:t>huertos</a:t>
            </a:r>
            <a:r>
              <a:rPr lang="en-US" sz="1600" dirty="0"/>
              <a:t>, </a:t>
            </a:r>
            <a:r>
              <a:rPr lang="en-US" sz="1600" dirty="0" err="1"/>
              <a:t>obras</a:t>
            </a:r>
            <a:r>
              <a:rPr lang="en-US" sz="1600" dirty="0"/>
              <a:t> de </a:t>
            </a:r>
            <a:r>
              <a:rPr lang="en-US" sz="1600" dirty="0" err="1"/>
              <a:t>construcción</a:t>
            </a:r>
            <a:r>
              <a:rPr lang="en-US" sz="1600" dirty="0"/>
              <a:t>, </a:t>
            </a:r>
            <a:r>
              <a:rPr lang="en-US" sz="1600" dirty="0" err="1"/>
              <a:t>servicios</a:t>
            </a:r>
            <a:r>
              <a:rPr lang="en-US" sz="1600" dirty="0"/>
              <a:t> </a:t>
            </a:r>
            <a:r>
              <a:rPr lang="en-US" sz="1600" dirty="0" err="1"/>
              <a:t>públicos</a:t>
            </a:r>
            <a:r>
              <a:rPr lang="en-US" sz="1600" dirty="0"/>
              <a:t> y </a:t>
            </a:r>
            <a:r>
              <a:rPr lang="en-US" sz="1600" dirty="0" err="1"/>
              <a:t>más</a:t>
            </a:r>
            <a:r>
              <a:rPr lang="en-US" sz="1600" dirty="0"/>
              <a:t>, no </a:t>
            </a:r>
            <a:r>
              <a:rPr lang="en-US" sz="1600" dirty="0" err="1"/>
              <a:t>pudieron</a:t>
            </a:r>
            <a:r>
              <a:rPr lang="en-US" sz="1600" dirty="0"/>
              <a:t> </a:t>
            </a:r>
            <a:r>
              <a:rPr lang="en-US" sz="1600" dirty="0" err="1"/>
              <a:t>esperar</a:t>
            </a:r>
            <a:r>
              <a:rPr lang="en-US" sz="1600" dirty="0"/>
              <a:t> a que </a:t>
            </a:r>
            <a:r>
              <a:rPr lang="en-US" sz="1600" dirty="0" err="1"/>
              <a:t>pasara</a:t>
            </a:r>
            <a:r>
              <a:rPr lang="en-US" sz="1600" dirty="0"/>
              <a:t> la ola de </a:t>
            </a:r>
            <a:r>
              <a:rPr lang="en-US" sz="1600" dirty="0" err="1"/>
              <a:t>calor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oficinas</a:t>
            </a:r>
            <a:r>
              <a:rPr lang="en-US" sz="1600" dirty="0"/>
              <a:t> con </a:t>
            </a:r>
            <a:r>
              <a:rPr lang="en-US" sz="1600" dirty="0" err="1"/>
              <a:t>aire</a:t>
            </a:r>
            <a:r>
              <a:rPr lang="en-US" sz="1600" dirty="0"/>
              <a:t> </a:t>
            </a:r>
            <a:r>
              <a:rPr lang="en-US" sz="1600" dirty="0" err="1"/>
              <a:t>acondicionado</a:t>
            </a:r>
            <a:r>
              <a:rPr lang="en-US" sz="1600" dirty="0"/>
              <a:t>. Como las </a:t>
            </a:r>
            <a:r>
              <a:rPr lang="en-US" sz="1600" dirty="0" err="1"/>
              <a:t>temperaturas</a:t>
            </a:r>
            <a:r>
              <a:rPr lang="en-US" sz="1600" dirty="0"/>
              <a:t> </a:t>
            </a:r>
            <a:r>
              <a:rPr lang="en-US" sz="1600" dirty="0" err="1"/>
              <a:t>promedio</a:t>
            </a:r>
            <a:r>
              <a:rPr lang="en-US" sz="1600" dirty="0"/>
              <a:t> </a:t>
            </a:r>
            <a:r>
              <a:rPr lang="en-US" sz="1600" dirty="0" err="1"/>
              <a:t>anuales</a:t>
            </a:r>
            <a:r>
              <a:rPr lang="en-US" sz="1600" dirty="0"/>
              <a:t> de Oregon </a:t>
            </a:r>
            <a:r>
              <a:rPr lang="en-US" sz="1600" dirty="0" err="1"/>
              <a:t>oscilan</a:t>
            </a:r>
            <a:r>
              <a:rPr lang="en-US" sz="1600" dirty="0"/>
              <a:t> entre </a:t>
            </a:r>
            <a:r>
              <a:rPr lang="en-US" sz="1600" dirty="0" err="1"/>
              <a:t>los</a:t>
            </a:r>
            <a:r>
              <a:rPr lang="en-US" sz="1600" dirty="0"/>
              <a:t> 48 y </a:t>
            </a:r>
            <a:r>
              <a:rPr lang="en-US" sz="1600" dirty="0" err="1"/>
              <a:t>los</a:t>
            </a:r>
            <a:r>
              <a:rPr lang="en-US" sz="1600" dirty="0"/>
              <a:t> 68 </a:t>
            </a:r>
            <a:r>
              <a:rPr lang="en-US" sz="1600" dirty="0" err="1"/>
              <a:t>grados</a:t>
            </a:r>
            <a:r>
              <a:rPr lang="en-US" sz="1600" dirty="0"/>
              <a:t> Fahrenheit,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trabajadores</a:t>
            </a:r>
            <a:r>
              <a:rPr lang="en-US" sz="1600" dirty="0"/>
              <a:t> no </a:t>
            </a:r>
            <a:r>
              <a:rPr lang="en-US" sz="1600" dirty="0" err="1"/>
              <a:t>estaban</a:t>
            </a:r>
            <a:r>
              <a:rPr lang="en-US" sz="1600" dirty="0"/>
              <a:t> </a:t>
            </a:r>
            <a:r>
              <a:rPr lang="en-US" sz="1600" dirty="0" err="1"/>
              <a:t>preparados</a:t>
            </a:r>
            <a:r>
              <a:rPr lang="en-US" sz="1600" dirty="0"/>
              <a:t> para </a:t>
            </a:r>
            <a:r>
              <a:rPr lang="en-US" sz="1600" dirty="0" err="1"/>
              <a:t>este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 </a:t>
            </a:r>
            <a:r>
              <a:rPr lang="en-US" sz="1600" dirty="0" err="1"/>
              <a:t>excesivo</a:t>
            </a:r>
            <a:r>
              <a:rPr lang="en-US" sz="1600" dirty="0"/>
              <a:t> que </a:t>
            </a:r>
            <a:r>
              <a:rPr lang="en-US" sz="1600" dirty="0" err="1"/>
              <a:t>provocó</a:t>
            </a:r>
            <a:r>
              <a:rPr lang="en-US" sz="1600" dirty="0"/>
              <a:t> </a:t>
            </a:r>
            <a:r>
              <a:rPr lang="en-US" sz="1600" dirty="0" err="1"/>
              <a:t>muertes</a:t>
            </a:r>
            <a:r>
              <a:rPr lang="en-US" sz="1600" dirty="0"/>
              <a:t> e </a:t>
            </a:r>
            <a:r>
              <a:rPr lang="en-US" sz="1600" dirty="0" err="1"/>
              <a:t>innumerables</a:t>
            </a:r>
            <a:r>
              <a:rPr lang="en-US" sz="1600" dirty="0"/>
              <a:t> </a:t>
            </a:r>
            <a:r>
              <a:rPr lang="en-US" sz="1600" dirty="0" err="1"/>
              <a:t>casos</a:t>
            </a:r>
            <a:r>
              <a:rPr lang="en-US" sz="1600" dirty="0"/>
              <a:t> de </a:t>
            </a:r>
            <a:r>
              <a:rPr lang="en-US" sz="1600" dirty="0" err="1"/>
              <a:t>enfermedades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Por lo tanto, de </a:t>
            </a:r>
            <a:r>
              <a:rPr lang="en-US" sz="1600" dirty="0" err="1"/>
              <a:t>acuerdo</a:t>
            </a:r>
            <a:r>
              <a:rPr lang="en-US" sz="1600" dirty="0"/>
              <a:t> con la Orden </a:t>
            </a:r>
            <a:r>
              <a:rPr lang="en-US" sz="1600" dirty="0" err="1"/>
              <a:t>Ejecutiva</a:t>
            </a:r>
            <a:r>
              <a:rPr lang="en-US" sz="1600" dirty="0"/>
              <a:t>, Oregon OSHA </a:t>
            </a:r>
            <a:r>
              <a:rPr lang="en-US" sz="1600" dirty="0" err="1"/>
              <a:t>adoptó</a:t>
            </a:r>
            <a:r>
              <a:rPr lang="en-US" sz="1600" dirty="0"/>
              <a:t> las </a:t>
            </a:r>
            <a:r>
              <a:rPr lang="en-US" sz="1600" dirty="0" err="1"/>
              <a:t>reglas</a:t>
            </a:r>
            <a:r>
              <a:rPr lang="en-US" sz="1600" dirty="0"/>
              <a:t> de </a:t>
            </a:r>
            <a:r>
              <a:rPr lang="en-US" sz="1600" dirty="0" err="1"/>
              <a:t>Prevención</a:t>
            </a:r>
            <a:r>
              <a:rPr lang="en-US" sz="1600" dirty="0"/>
              <a:t> de </a:t>
            </a:r>
            <a:r>
              <a:rPr lang="en-US" sz="1600" dirty="0" err="1"/>
              <a:t>Enfermedades</a:t>
            </a:r>
            <a:r>
              <a:rPr lang="en-US" sz="1600" dirty="0"/>
              <a:t> </a:t>
            </a:r>
            <a:r>
              <a:rPr lang="en-US" sz="1600" dirty="0" err="1"/>
              <a:t>causadas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, OAR 437-002-0156 y OAR 437-004-1131, para </a:t>
            </a:r>
            <a:r>
              <a:rPr lang="en-US" sz="1600" dirty="0" err="1"/>
              <a:t>proteger</a:t>
            </a:r>
            <a:r>
              <a:rPr lang="en-US" sz="1600" dirty="0"/>
              <a:t> 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trabajadores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riesgo</a:t>
            </a:r>
            <a:r>
              <a:rPr lang="en-US" sz="1600" dirty="0"/>
              <a:t>. Antes de </a:t>
            </a:r>
            <a:r>
              <a:rPr lang="en-US" sz="1600" dirty="0" err="1"/>
              <a:t>entrar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detalles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las </a:t>
            </a:r>
            <a:r>
              <a:rPr lang="en-US" sz="1600" dirty="0" err="1"/>
              <a:t>protecciones</a:t>
            </a:r>
            <a:r>
              <a:rPr lang="en-US" sz="1600" dirty="0"/>
              <a:t>, ¡primero </a:t>
            </a:r>
            <a:r>
              <a:rPr lang="en-US" sz="1600" dirty="0" err="1"/>
              <a:t>aprendamos</a:t>
            </a:r>
            <a:r>
              <a:rPr lang="en-US" sz="1600" dirty="0"/>
              <a:t> </a:t>
            </a:r>
            <a:r>
              <a:rPr lang="en-US" sz="1600" dirty="0" err="1"/>
              <a:t>qué</a:t>
            </a:r>
            <a:r>
              <a:rPr lang="en-US" sz="1600" dirty="0"/>
              <a:t> es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enfermedad</a:t>
            </a:r>
            <a:r>
              <a:rPr lang="en-US" sz="1600" dirty="0"/>
              <a:t> </a:t>
            </a:r>
            <a:r>
              <a:rPr lang="en-US" sz="1600" dirty="0" err="1"/>
              <a:t>causada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5" y="60318"/>
            <a:ext cx="5403243" cy="58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28487" y="167898"/>
            <a:ext cx="6274351" cy="572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¿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Qué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la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causada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?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dirty="0"/>
              <a:t>Las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causadas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son </a:t>
            </a:r>
            <a:r>
              <a:rPr lang="en-US" dirty="0" err="1"/>
              <a:t>afecciones</a:t>
            </a:r>
            <a:r>
              <a:rPr lang="en-US" dirty="0"/>
              <a:t> que </a:t>
            </a:r>
            <a:r>
              <a:rPr lang="en-US" dirty="0" err="1"/>
              <a:t>derivan</a:t>
            </a:r>
            <a:r>
              <a:rPr lang="en-US" dirty="0"/>
              <a:t> de la </a:t>
            </a:r>
            <a:r>
              <a:rPr lang="en-US" dirty="0" err="1"/>
              <a:t>incapacidad</a:t>
            </a:r>
            <a:r>
              <a:rPr lang="en-US" dirty="0"/>
              <a:t> del </a:t>
            </a:r>
            <a:r>
              <a:rPr lang="en-US" dirty="0" err="1"/>
              <a:t>cuerpo</a:t>
            </a:r>
            <a:r>
              <a:rPr lang="en-US" dirty="0"/>
              <a:t> para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frente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determinada</a:t>
            </a:r>
            <a:r>
              <a:rPr lang="en-US" dirty="0"/>
              <a:t> carga de </a:t>
            </a:r>
            <a:r>
              <a:rPr lang="en-US" dirty="0" err="1"/>
              <a:t>calor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insolación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agotamiento</a:t>
            </a:r>
            <a:r>
              <a:rPr lang="en-US" dirty="0"/>
              <a:t> por </a:t>
            </a:r>
            <a:r>
              <a:rPr lang="en-US" dirty="0" err="1"/>
              <a:t>calor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rabdomiólisis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síncope</a:t>
            </a:r>
            <a:r>
              <a:rPr lang="en-US" dirty="0"/>
              <a:t> por </a:t>
            </a:r>
            <a:r>
              <a:rPr lang="en-US" dirty="0" err="1"/>
              <a:t>calor</a:t>
            </a:r>
            <a:r>
              <a:rPr lang="en-US" dirty="0"/>
              <a:t>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calambres</a:t>
            </a:r>
            <a:r>
              <a:rPr lang="en-US" dirty="0"/>
              <a:t> por </a:t>
            </a:r>
            <a:r>
              <a:rPr lang="en-US" dirty="0" err="1"/>
              <a:t>calor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Además</a:t>
            </a:r>
            <a:r>
              <a:rPr lang="en-US" dirty="0"/>
              <a:t>, lo que </a:t>
            </a:r>
            <a:r>
              <a:rPr lang="en-US" dirty="0" err="1"/>
              <a:t>podría</a:t>
            </a:r>
            <a:r>
              <a:rPr lang="en-US" dirty="0"/>
              <a:t> </a:t>
            </a:r>
            <a:r>
              <a:rPr lang="en-US" dirty="0" err="1"/>
              <a:t>parecer</a:t>
            </a:r>
            <a:r>
              <a:rPr lang="en-US" dirty="0"/>
              <a:t> un </a:t>
            </a:r>
            <a:r>
              <a:rPr lang="en-US" dirty="0" err="1"/>
              <a:t>síntoma</a:t>
            </a:r>
            <a:r>
              <a:rPr lang="en-US" dirty="0"/>
              <a:t> </a:t>
            </a:r>
            <a:r>
              <a:rPr lang="en-US" dirty="0" err="1"/>
              <a:t>leve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calambres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, </a:t>
            </a:r>
            <a:r>
              <a:rPr lang="en-US" dirty="0" err="1"/>
              <a:t>podría</a:t>
            </a:r>
            <a:r>
              <a:rPr lang="en-US" dirty="0"/>
              <a:t> ser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realidad</a:t>
            </a:r>
            <a:r>
              <a:rPr lang="en-US" dirty="0"/>
              <a:t> un </a:t>
            </a:r>
            <a:r>
              <a:rPr lang="en-US" dirty="0" err="1"/>
              <a:t>síntoma</a:t>
            </a:r>
            <a:r>
              <a:rPr lang="en-US" dirty="0"/>
              <a:t> de </a:t>
            </a:r>
            <a:r>
              <a:rPr lang="en-US" dirty="0" err="1"/>
              <a:t>insolación</a:t>
            </a:r>
            <a:r>
              <a:rPr lang="en-US" dirty="0"/>
              <a:t> y </a:t>
            </a:r>
            <a:r>
              <a:rPr lang="en-US" dirty="0" err="1"/>
              <a:t>convertirse</a:t>
            </a:r>
            <a:r>
              <a:rPr lang="en-US" dirty="0"/>
              <a:t> </a:t>
            </a:r>
            <a:r>
              <a:rPr lang="en-US" dirty="0" err="1"/>
              <a:t>rápidamente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emergencia</a:t>
            </a:r>
            <a:r>
              <a:rPr lang="en-US" dirty="0"/>
              <a:t> grave y </a:t>
            </a:r>
            <a:r>
              <a:rPr lang="en-US" dirty="0" err="1"/>
              <a:t>potencialmente</a:t>
            </a:r>
            <a:r>
              <a:rPr lang="en-US" dirty="0"/>
              <a:t> mortal. Es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notar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síntoma</a:t>
            </a:r>
            <a:r>
              <a:rPr lang="en-US" dirty="0"/>
              <a:t> </a:t>
            </a:r>
            <a:r>
              <a:rPr lang="en-US" dirty="0" err="1"/>
              <a:t>relacionado</a:t>
            </a:r>
            <a:r>
              <a:rPr lang="en-US" dirty="0"/>
              <a:t> con el </a:t>
            </a:r>
            <a:r>
              <a:rPr lang="en-US" dirty="0" err="1"/>
              <a:t>calor</a:t>
            </a:r>
            <a:r>
              <a:rPr lang="en-US" dirty="0"/>
              <a:t> y </a:t>
            </a:r>
            <a:r>
              <a:rPr lang="en-US" dirty="0" err="1"/>
              <a:t>buscar</a:t>
            </a:r>
            <a:r>
              <a:rPr lang="en-US" dirty="0"/>
              <a:t> </a:t>
            </a:r>
            <a:r>
              <a:rPr lang="en-US" dirty="0" err="1"/>
              <a:t>inmediatamente</a:t>
            </a:r>
            <a:r>
              <a:rPr lang="en-US" dirty="0"/>
              <a:t> una </a:t>
            </a:r>
            <a:r>
              <a:rPr lang="en-US" dirty="0" err="1"/>
              <a:t>solución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continuación</a:t>
            </a:r>
            <a:r>
              <a:rPr lang="en-US" dirty="0"/>
              <a:t>, </a:t>
            </a:r>
            <a:r>
              <a:rPr lang="en-US" dirty="0" err="1"/>
              <a:t>hablaremos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de las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enumeradas</a:t>
            </a:r>
            <a:r>
              <a:rPr lang="en-US" dirty="0"/>
              <a:t> </a:t>
            </a:r>
            <a:r>
              <a:rPr lang="en-US" dirty="0" err="1"/>
              <a:t>anteriormente</a:t>
            </a:r>
            <a:r>
              <a:rPr lang="en-US" dirty="0"/>
              <a:t>, junto con sus </a:t>
            </a:r>
            <a:r>
              <a:rPr lang="en-US" dirty="0" err="1"/>
              <a:t>signos</a:t>
            </a:r>
            <a:r>
              <a:rPr lang="en-US" dirty="0"/>
              <a:t> y </a:t>
            </a:r>
            <a:r>
              <a:rPr lang="en-US" dirty="0" err="1"/>
              <a:t>síntomas</a:t>
            </a:r>
            <a:r>
              <a:rPr lang="en-US" dirty="0"/>
              <a:t>, y la </a:t>
            </a:r>
            <a:r>
              <a:rPr lang="en-US" dirty="0" err="1"/>
              <a:t>respuesta</a:t>
            </a:r>
            <a:r>
              <a:rPr lang="en-US" dirty="0"/>
              <a:t> de </a:t>
            </a:r>
            <a:r>
              <a:rPr lang="en-US" dirty="0" err="1"/>
              <a:t>primeros</a:t>
            </a:r>
            <a:r>
              <a:rPr lang="en-US" dirty="0"/>
              <a:t> </a:t>
            </a:r>
            <a:r>
              <a:rPr lang="en-US" dirty="0" err="1"/>
              <a:t>auxilios</a:t>
            </a:r>
            <a:r>
              <a:rPr lang="en-US" dirty="0"/>
              <a:t> </a:t>
            </a:r>
            <a:r>
              <a:rPr lang="en-US" dirty="0" err="1"/>
              <a:t>según</a:t>
            </a:r>
            <a:r>
              <a:rPr lang="en-US" dirty="0"/>
              <a:t> lo </a:t>
            </a:r>
            <a:r>
              <a:rPr lang="en-US" dirty="0" err="1"/>
              <a:t>describen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Centro para </a:t>
            </a:r>
            <a:r>
              <a:rPr lang="en-US" dirty="0" err="1"/>
              <a:t>el</a:t>
            </a:r>
            <a:r>
              <a:rPr lang="en-US" dirty="0"/>
              <a:t> control </a:t>
            </a:r>
            <a:r>
              <a:rPr lang="en-US" dirty="0" err="1"/>
              <a:t>yla</a:t>
            </a:r>
            <a:r>
              <a:rPr lang="en-US" dirty="0"/>
              <a:t> </a:t>
            </a:r>
            <a:r>
              <a:rPr lang="en-US" dirty="0" err="1"/>
              <a:t>prevención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(CDC </a:t>
            </a:r>
            <a:r>
              <a:rPr lang="en-US" dirty="0" err="1">
                <a:hlinkClick r:id="rId3"/>
              </a:rPr>
              <a:t>por</a:t>
            </a:r>
            <a:r>
              <a:rPr lang="en-US" dirty="0">
                <a:hlinkClick r:id="rId3"/>
              </a:rPr>
              <a:t> sus </a:t>
            </a:r>
            <a:r>
              <a:rPr lang="en-US" dirty="0" err="1">
                <a:hlinkClick r:id="rId3"/>
              </a:rPr>
              <a:t>siglas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en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Inglés</a:t>
            </a:r>
            <a:r>
              <a:rPr lang="en-US" dirty="0">
                <a:hlinkClick r:id="rId3"/>
              </a:rPr>
              <a:t>) y </a:t>
            </a:r>
            <a:r>
              <a:rPr lang="en-US" dirty="0" err="1">
                <a:hlinkClick r:id="rId3"/>
              </a:rPr>
              <a:t>el</a:t>
            </a:r>
            <a:r>
              <a:rPr lang="en-US" dirty="0">
                <a:hlinkClick r:id="rId3"/>
              </a:rPr>
              <a:t> Instituto Nacional de </a:t>
            </a:r>
            <a:r>
              <a:rPr lang="en-US" dirty="0" err="1">
                <a:hlinkClick r:id="rId3"/>
              </a:rPr>
              <a:t>Seguridad</a:t>
            </a:r>
            <a:r>
              <a:rPr lang="en-US" dirty="0">
                <a:hlinkClick r:id="rId3"/>
              </a:rPr>
              <a:t> y </a:t>
            </a:r>
            <a:r>
              <a:rPr lang="en-US" dirty="0" err="1">
                <a:hlinkClick r:id="rId3"/>
              </a:rPr>
              <a:t>Salud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en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el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Trabajo</a:t>
            </a:r>
            <a:r>
              <a:rPr lang="en-US" dirty="0">
                <a:hlinkClick r:id="rId3"/>
              </a:rPr>
              <a:t> (NIOSH </a:t>
            </a:r>
            <a:r>
              <a:rPr lang="en-US" dirty="0" err="1">
                <a:hlinkClick r:id="rId3"/>
              </a:rPr>
              <a:t>por</a:t>
            </a:r>
            <a:r>
              <a:rPr lang="en-US" dirty="0">
                <a:hlinkClick r:id="rId3"/>
              </a:rPr>
              <a:t> sus </a:t>
            </a:r>
            <a:r>
              <a:rPr lang="en-US" dirty="0" err="1">
                <a:hlinkClick r:id="rId3"/>
              </a:rPr>
              <a:t>siglas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en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Inglés</a:t>
            </a:r>
            <a:r>
              <a:rPr lang="en-US" dirty="0">
                <a:hlinkClick r:id="rId3"/>
              </a:rPr>
              <a:t>)</a:t>
            </a:r>
            <a:r>
              <a:rPr lang="en-US" baseline="30000" dirty="0">
                <a:hlinkClick r:id="rId3"/>
              </a:rPr>
              <a:t>(</a:t>
            </a:r>
            <a:r>
              <a:rPr lang="en-US" baseline="30000" dirty="0"/>
              <a:t>5)</a:t>
            </a:r>
            <a:r>
              <a:rPr lang="en-US" dirty="0"/>
              <a:t>,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factores</a:t>
            </a:r>
            <a:r>
              <a:rPr lang="en-US" dirty="0"/>
              <a:t> de </a:t>
            </a:r>
            <a:r>
              <a:rPr lang="en-US" dirty="0" err="1"/>
              <a:t>riesgo</a:t>
            </a:r>
            <a:r>
              <a:rPr lang="en-US" dirty="0"/>
              <a:t> </a:t>
            </a:r>
            <a:r>
              <a:rPr lang="en-US" dirty="0" err="1"/>
              <a:t>relacionados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5" y="60318"/>
            <a:ext cx="5403242" cy="58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7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60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u="sng" dirty="0" err="1">
                <a:latin typeface="+mj-lt"/>
              </a:rPr>
              <a:t>Insolación</a:t>
            </a:r>
            <a:endParaRPr lang="en-US" sz="3600" u="sng" dirty="0">
              <a:latin typeface="+mj-lt"/>
            </a:endParaRPr>
          </a:p>
          <a:p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insolación</a:t>
            </a:r>
            <a:r>
              <a:rPr lang="en-US" dirty="0"/>
              <a:t> es la </a:t>
            </a:r>
            <a:r>
              <a:rPr lang="en-US" dirty="0" err="1"/>
              <a:t>enfermedad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grave </a:t>
            </a:r>
            <a:r>
              <a:rPr lang="en-US" dirty="0" err="1"/>
              <a:t>relacionada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y </a:t>
            </a:r>
            <a:r>
              <a:rPr lang="en-US" dirty="0" err="1"/>
              <a:t>ocurre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no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controlar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. Durante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insolación</a:t>
            </a:r>
            <a:r>
              <a:rPr lang="en-US" dirty="0"/>
              <a:t>, la </a:t>
            </a:r>
            <a:r>
              <a:rPr lang="en-US" dirty="0" err="1"/>
              <a:t>temperatura</a:t>
            </a:r>
            <a:r>
              <a:rPr lang="en-US" dirty="0"/>
              <a:t> del </a:t>
            </a:r>
            <a:r>
              <a:rPr lang="en-US" dirty="0" err="1"/>
              <a:t>cuerpo</a:t>
            </a:r>
            <a:r>
              <a:rPr lang="en-US" dirty="0"/>
              <a:t> </a:t>
            </a:r>
            <a:r>
              <a:rPr lang="en-US" dirty="0" err="1"/>
              <a:t>empieza</a:t>
            </a:r>
            <a:r>
              <a:rPr lang="en-US" dirty="0"/>
              <a:t> a </a:t>
            </a:r>
            <a:r>
              <a:rPr lang="en-US" dirty="0" err="1"/>
              <a:t>subir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rápidamente</a:t>
            </a:r>
            <a:r>
              <a:rPr lang="en-US" dirty="0"/>
              <a:t>, la </a:t>
            </a:r>
            <a:r>
              <a:rPr lang="en-US" dirty="0" err="1"/>
              <a:t>función</a:t>
            </a:r>
            <a:r>
              <a:rPr lang="en-US" dirty="0"/>
              <a:t> del sudor </a:t>
            </a:r>
            <a:r>
              <a:rPr lang="en-US" dirty="0" err="1"/>
              <a:t>deja</a:t>
            </a:r>
            <a:r>
              <a:rPr lang="en-US" dirty="0"/>
              <a:t> de </a:t>
            </a:r>
            <a:r>
              <a:rPr lang="en-US" dirty="0" err="1"/>
              <a:t>funcionar</a:t>
            </a:r>
            <a:r>
              <a:rPr lang="en-US" dirty="0"/>
              <a:t> </a:t>
            </a:r>
            <a:r>
              <a:rPr lang="en-US" dirty="0" err="1"/>
              <a:t>correctamente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no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enfriarse</a:t>
            </a:r>
            <a:r>
              <a:rPr lang="en-US" dirty="0"/>
              <a:t>. Si no se </a:t>
            </a:r>
            <a:r>
              <a:rPr lang="en-US" dirty="0" err="1"/>
              <a:t>administra</a:t>
            </a:r>
            <a:r>
              <a:rPr lang="en-US" dirty="0"/>
              <a:t> un </a:t>
            </a:r>
            <a:r>
              <a:rPr lang="en-US" dirty="0" err="1"/>
              <a:t>tratamiento</a:t>
            </a:r>
            <a:r>
              <a:rPr lang="en-US" dirty="0"/>
              <a:t> de </a:t>
            </a:r>
            <a:r>
              <a:rPr lang="en-US" dirty="0" err="1"/>
              <a:t>emergencia</a:t>
            </a:r>
            <a:r>
              <a:rPr lang="en-US" dirty="0"/>
              <a:t>, ¡la </a:t>
            </a:r>
            <a:r>
              <a:rPr lang="en-US" dirty="0" err="1"/>
              <a:t>insolación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causar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discapacidad</a:t>
            </a:r>
            <a:r>
              <a:rPr lang="en-US" dirty="0"/>
              <a:t> </a:t>
            </a:r>
            <a:r>
              <a:rPr lang="en-US" dirty="0" err="1"/>
              <a:t>permanente</a:t>
            </a:r>
            <a:r>
              <a:rPr lang="en-US" dirty="0"/>
              <a:t> o la </a:t>
            </a:r>
            <a:r>
              <a:rPr lang="en-US" dirty="0" err="1"/>
              <a:t>muerte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b="1" dirty="0"/>
              <a:t>Entre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síntomas</a:t>
            </a:r>
            <a:r>
              <a:rPr lang="en-US" b="1" dirty="0"/>
              <a:t>, se </a:t>
            </a:r>
            <a:r>
              <a:rPr lang="en-US" b="1" dirty="0" err="1"/>
              <a:t>incluyen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siguientes</a:t>
            </a:r>
            <a:r>
              <a:rPr lang="en-US" b="1" dirty="0"/>
              <a:t>: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Confusión</a:t>
            </a:r>
            <a:r>
              <a:rPr lang="en-US" dirty="0"/>
              <a:t> o </a:t>
            </a:r>
            <a:r>
              <a:rPr lang="en-US" dirty="0" err="1"/>
              <a:t>dificultad</a:t>
            </a:r>
            <a:r>
              <a:rPr lang="en-US" dirty="0"/>
              <a:t> para </a:t>
            </a:r>
            <a:r>
              <a:rPr lang="en-US" dirty="0" err="1"/>
              <a:t>hablar</a:t>
            </a:r>
            <a:endParaRPr lang="en-US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Pérdida</a:t>
            </a:r>
            <a:r>
              <a:rPr lang="en-US" dirty="0"/>
              <a:t> del </a:t>
            </a:r>
            <a:r>
              <a:rPr lang="en-US" dirty="0" err="1"/>
              <a:t>conocimiento</a:t>
            </a:r>
            <a:endParaRPr lang="en-US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Piel</a:t>
            </a:r>
            <a:r>
              <a:rPr lang="en-US" dirty="0"/>
              <a:t> caliente y </a:t>
            </a:r>
            <a:r>
              <a:rPr lang="en-US" dirty="0" err="1"/>
              <a:t>seca</a:t>
            </a:r>
            <a:r>
              <a:rPr lang="en-US" dirty="0"/>
              <a:t>, o </a:t>
            </a:r>
            <a:r>
              <a:rPr lang="en-US" dirty="0" err="1"/>
              <a:t>sudoración</a:t>
            </a:r>
            <a:r>
              <a:rPr lang="en-US" dirty="0"/>
              <a:t> </a:t>
            </a:r>
            <a:r>
              <a:rPr lang="en-US" dirty="0" err="1"/>
              <a:t>excesiva</a:t>
            </a:r>
            <a:endParaRPr lang="en-US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Convulsiones</a:t>
            </a:r>
            <a:endParaRPr lang="en-US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Temperatura</a:t>
            </a:r>
            <a:r>
              <a:rPr lang="en-US" dirty="0"/>
              <a:t> corporal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alta</a:t>
            </a:r>
            <a:endParaRPr lang="en-US" dirty="0"/>
          </a:p>
          <a:p>
            <a:endParaRPr lang="en-US" b="1" dirty="0"/>
          </a:p>
          <a:p>
            <a:r>
              <a:rPr lang="en-US" b="1" dirty="0" err="1"/>
              <a:t>Primeros</a:t>
            </a:r>
            <a:r>
              <a:rPr lang="en-US" b="1" dirty="0"/>
              <a:t> </a:t>
            </a:r>
            <a:r>
              <a:rPr lang="en-US" b="1" dirty="0" err="1"/>
              <a:t>auxilios</a:t>
            </a:r>
            <a:r>
              <a:rPr lang="en-U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Llamar</a:t>
            </a:r>
            <a:r>
              <a:rPr lang="en-US" dirty="0"/>
              <a:t> al 911; </a:t>
            </a:r>
            <a:r>
              <a:rPr lang="en-US" dirty="0" err="1"/>
              <a:t>permanecer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trabajador</a:t>
            </a:r>
            <a:r>
              <a:rPr lang="en-US" dirty="0"/>
              <a:t> hasta que </a:t>
            </a:r>
            <a:r>
              <a:rPr lang="en-US" dirty="0" err="1"/>
              <a:t>llegue</a:t>
            </a:r>
            <a:r>
              <a:rPr lang="en-US" dirty="0"/>
              <a:t> la </a:t>
            </a:r>
            <a:r>
              <a:rPr lang="en-US" dirty="0" err="1"/>
              <a:t>ayuda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Trasladar</a:t>
            </a:r>
            <a:r>
              <a:rPr lang="en-US" dirty="0"/>
              <a:t> al </a:t>
            </a:r>
            <a:r>
              <a:rPr lang="en-US" dirty="0" err="1"/>
              <a:t>trabajador</a:t>
            </a:r>
            <a:r>
              <a:rPr lang="en-US" dirty="0"/>
              <a:t> a un </a:t>
            </a:r>
            <a:r>
              <a:rPr lang="en-US" dirty="0" err="1"/>
              <a:t>área</a:t>
            </a:r>
            <a:r>
              <a:rPr lang="en-US" dirty="0"/>
              <a:t> fresca y con sombra, y </a:t>
            </a:r>
            <a:r>
              <a:rPr lang="en-US" dirty="0" err="1"/>
              <a:t>quitarle</a:t>
            </a:r>
            <a:r>
              <a:rPr lang="en-US" dirty="0"/>
              <a:t> la </a:t>
            </a:r>
            <a:r>
              <a:rPr lang="en-US" dirty="0" err="1"/>
              <a:t>ropa</a:t>
            </a:r>
            <a:r>
              <a:rPr lang="en-US" dirty="0"/>
              <a:t> exterior.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Enfriar</a:t>
            </a:r>
            <a:r>
              <a:rPr lang="en-US" dirty="0"/>
              <a:t> </a:t>
            </a:r>
            <a:r>
              <a:rPr lang="en-US" dirty="0" err="1"/>
              <a:t>rápidamente</a:t>
            </a:r>
            <a:r>
              <a:rPr lang="en-US" dirty="0"/>
              <a:t> al </a:t>
            </a:r>
            <a:r>
              <a:rPr lang="en-US" dirty="0" err="1"/>
              <a:t>trabajador</a:t>
            </a:r>
            <a:r>
              <a:rPr lang="en-US" dirty="0"/>
              <a:t> con </a:t>
            </a:r>
            <a:r>
              <a:rPr lang="en-US" dirty="0" err="1"/>
              <a:t>agua</a:t>
            </a:r>
            <a:r>
              <a:rPr lang="en-US" dirty="0"/>
              <a:t> </a:t>
            </a:r>
            <a:r>
              <a:rPr lang="en-US" dirty="0" err="1"/>
              <a:t>fría</a:t>
            </a:r>
            <a:r>
              <a:rPr lang="en-US" dirty="0"/>
              <a:t> o un </a:t>
            </a:r>
            <a:r>
              <a:rPr lang="en-US" dirty="0" err="1"/>
              <a:t>baño</a:t>
            </a:r>
            <a:r>
              <a:rPr lang="en-US" dirty="0"/>
              <a:t> de </a:t>
            </a:r>
            <a:r>
              <a:rPr lang="en-US" dirty="0" err="1"/>
              <a:t>hielo</a:t>
            </a:r>
            <a:r>
              <a:rPr lang="en-US" dirty="0"/>
              <a:t>; </a:t>
            </a:r>
            <a:r>
              <a:rPr lang="en-US" dirty="0" err="1"/>
              <a:t>mojarle</a:t>
            </a:r>
            <a:r>
              <a:rPr lang="en-US" dirty="0"/>
              <a:t> la </a:t>
            </a:r>
            <a:r>
              <a:rPr lang="en-US" dirty="0" err="1"/>
              <a:t>piel</a:t>
            </a:r>
            <a:r>
              <a:rPr lang="en-US" dirty="0"/>
              <a:t> y </a:t>
            </a:r>
            <a:r>
              <a:rPr lang="en-US" dirty="0" err="1"/>
              <a:t>colocarle</a:t>
            </a:r>
            <a:r>
              <a:rPr lang="en-US" dirty="0"/>
              <a:t> </a:t>
            </a:r>
            <a:r>
              <a:rPr lang="en-US" dirty="0" err="1"/>
              <a:t>paños</a:t>
            </a:r>
            <a:r>
              <a:rPr lang="en-US" dirty="0"/>
              <a:t> </a:t>
            </a:r>
            <a:r>
              <a:rPr lang="en-US" dirty="0" err="1"/>
              <a:t>mojados</a:t>
            </a:r>
            <a:r>
              <a:rPr lang="en-US" dirty="0"/>
              <a:t> y </a:t>
            </a:r>
            <a:r>
              <a:rPr lang="en-US" dirty="0" err="1"/>
              <a:t>fríos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cabeza,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cuello</a:t>
            </a:r>
            <a:r>
              <a:rPr lang="en-US" dirty="0"/>
              <a:t>, las </a:t>
            </a:r>
            <a:r>
              <a:rPr lang="en-US" dirty="0" err="1"/>
              <a:t>axilas</a:t>
            </a:r>
            <a:r>
              <a:rPr lang="en-US" dirty="0"/>
              <a:t> y la zona de la ingle, o </a:t>
            </a:r>
            <a:r>
              <a:rPr lang="en-US" dirty="0" err="1"/>
              <a:t>empapar</a:t>
            </a:r>
            <a:r>
              <a:rPr lang="en-US" dirty="0"/>
              <a:t> la </a:t>
            </a:r>
            <a:r>
              <a:rPr lang="en-US" dirty="0" err="1"/>
              <a:t>ropa</a:t>
            </a:r>
            <a:r>
              <a:rPr lang="en-US" dirty="0"/>
              <a:t> con </a:t>
            </a:r>
            <a:r>
              <a:rPr lang="en-US" dirty="0" err="1"/>
              <a:t>agua</a:t>
            </a:r>
            <a:r>
              <a:rPr lang="en-US" dirty="0"/>
              <a:t> </a:t>
            </a:r>
            <a:r>
              <a:rPr lang="en-US" dirty="0" err="1"/>
              <a:t>fría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Abanicar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aire</a:t>
            </a:r>
            <a:r>
              <a:rPr lang="en-US" dirty="0"/>
              <a:t> </a:t>
            </a:r>
            <a:r>
              <a:rPr lang="en-US" dirty="0" err="1"/>
              <a:t>alrededor</a:t>
            </a:r>
            <a:r>
              <a:rPr lang="en-US" dirty="0"/>
              <a:t> del </a:t>
            </a:r>
            <a:r>
              <a:rPr lang="en-US" dirty="0" err="1"/>
              <a:t>trabajador</a:t>
            </a:r>
            <a:r>
              <a:rPr lang="en-US" dirty="0"/>
              <a:t> para </a:t>
            </a:r>
            <a:r>
              <a:rPr lang="en-US" dirty="0" err="1"/>
              <a:t>acelerar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enfriamiento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" y="60319"/>
            <a:ext cx="5403242" cy="58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64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4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Agotamiento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500" dirty="0"/>
              <a:t>El </a:t>
            </a:r>
            <a:r>
              <a:rPr lang="en-US" sz="1500" dirty="0" err="1"/>
              <a:t>agotamiento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 es la </a:t>
            </a:r>
            <a:r>
              <a:rPr lang="en-US" sz="1500" dirty="0" err="1"/>
              <a:t>respuesta</a:t>
            </a:r>
            <a:r>
              <a:rPr lang="en-US" sz="1500" dirty="0"/>
              <a:t> del </a:t>
            </a:r>
            <a:r>
              <a:rPr lang="en-US" sz="1500" dirty="0" err="1"/>
              <a:t>cuerpo</a:t>
            </a:r>
            <a:r>
              <a:rPr lang="en-US" sz="1500" dirty="0"/>
              <a:t> a </a:t>
            </a:r>
            <a:r>
              <a:rPr lang="en-US" sz="1500" dirty="0" err="1"/>
              <a:t>una</a:t>
            </a:r>
            <a:r>
              <a:rPr lang="en-US" sz="1500" dirty="0"/>
              <a:t> </a:t>
            </a:r>
            <a:r>
              <a:rPr lang="en-US" sz="1500" dirty="0" err="1"/>
              <a:t>pérdida</a:t>
            </a:r>
            <a:r>
              <a:rPr lang="en-US" sz="1500" dirty="0"/>
              <a:t> </a:t>
            </a:r>
            <a:r>
              <a:rPr lang="en-US" sz="1500" dirty="0" err="1"/>
              <a:t>excesiva</a:t>
            </a:r>
            <a:r>
              <a:rPr lang="en-US" sz="1500" dirty="0"/>
              <a:t> de </a:t>
            </a:r>
            <a:r>
              <a:rPr lang="en-US" sz="1500" dirty="0" err="1"/>
              <a:t>agua</a:t>
            </a:r>
            <a:r>
              <a:rPr lang="en-US" sz="1500" dirty="0"/>
              <a:t> y </a:t>
            </a:r>
            <a:r>
              <a:rPr lang="en-US" sz="1500" dirty="0" err="1"/>
              <a:t>sal</a:t>
            </a:r>
            <a:r>
              <a:rPr lang="en-US" sz="1500" dirty="0"/>
              <a:t>, </a:t>
            </a:r>
            <a:r>
              <a:rPr lang="en-US" sz="1500" dirty="0" err="1"/>
              <a:t>generalmente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una</a:t>
            </a:r>
            <a:r>
              <a:rPr lang="en-US" sz="1500" dirty="0"/>
              <a:t> </a:t>
            </a:r>
            <a:r>
              <a:rPr lang="en-US" sz="1500" dirty="0" err="1"/>
              <a:t>sudoración</a:t>
            </a:r>
            <a:r>
              <a:rPr lang="en-US" sz="1500" dirty="0"/>
              <a:t> extrema. </a:t>
            </a:r>
          </a:p>
          <a:p>
            <a:endParaRPr lang="en-US" sz="1500" dirty="0"/>
          </a:p>
          <a:p>
            <a:r>
              <a:rPr lang="en-US" sz="1500" b="1" dirty="0"/>
              <a:t>Entre </a:t>
            </a:r>
            <a:r>
              <a:rPr lang="en-US" sz="1500" b="1" dirty="0" err="1"/>
              <a:t>los</a:t>
            </a:r>
            <a:r>
              <a:rPr lang="en-US" sz="1500" b="1" dirty="0"/>
              <a:t> </a:t>
            </a:r>
            <a:r>
              <a:rPr lang="en-US" sz="1500" b="1" dirty="0" err="1"/>
              <a:t>síntomas</a:t>
            </a:r>
            <a:r>
              <a:rPr lang="en-US" sz="1500" b="1" dirty="0"/>
              <a:t>, se </a:t>
            </a:r>
            <a:r>
              <a:rPr lang="en-US" sz="1500" b="1" dirty="0" err="1"/>
              <a:t>incluyen</a:t>
            </a:r>
            <a:r>
              <a:rPr lang="en-US" sz="1500" b="1" dirty="0"/>
              <a:t> </a:t>
            </a:r>
            <a:r>
              <a:rPr lang="en-US" sz="1500" b="1" dirty="0" err="1"/>
              <a:t>los</a:t>
            </a:r>
            <a:r>
              <a:rPr lang="en-US" sz="1500" b="1" dirty="0"/>
              <a:t> </a:t>
            </a:r>
            <a:r>
              <a:rPr lang="en-US" sz="1500" b="1" dirty="0" err="1"/>
              <a:t>siguientes</a:t>
            </a:r>
            <a:r>
              <a:rPr lang="en-US" sz="15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Dolor de cabeza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Náuseas</a:t>
            </a:r>
            <a:r>
              <a:rPr lang="en-US" sz="15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Mareos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Debilidad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Irritabilidad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Sudoración</a:t>
            </a:r>
            <a:r>
              <a:rPr lang="en-US" sz="1500" dirty="0"/>
              <a:t> </a:t>
            </a:r>
            <a:r>
              <a:rPr lang="en-US" sz="1500" dirty="0" err="1"/>
              <a:t>abundante</a:t>
            </a:r>
            <a:r>
              <a:rPr lang="en-US" sz="1500" dirty="0"/>
              <a:t> y </a:t>
            </a:r>
            <a:r>
              <a:rPr lang="en-US" sz="1500" dirty="0" err="1"/>
              <a:t>temperatura</a:t>
            </a:r>
            <a:r>
              <a:rPr lang="en-US" sz="1500" dirty="0"/>
              <a:t> corporal </a:t>
            </a:r>
            <a:r>
              <a:rPr lang="en-US" sz="1500" dirty="0" err="1"/>
              <a:t>alta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Disminución</a:t>
            </a:r>
            <a:r>
              <a:rPr lang="en-US" sz="1500" dirty="0"/>
              <a:t> de la </a:t>
            </a:r>
            <a:r>
              <a:rPr lang="en-US" sz="1500" dirty="0" err="1"/>
              <a:t>producción</a:t>
            </a:r>
            <a:r>
              <a:rPr lang="en-US" sz="1500" dirty="0"/>
              <a:t> de </a:t>
            </a:r>
            <a:r>
              <a:rPr lang="en-US" sz="1500" dirty="0" err="1"/>
              <a:t>orina</a:t>
            </a:r>
            <a:endParaRPr lang="en-US" sz="1500" dirty="0"/>
          </a:p>
          <a:p>
            <a:endParaRPr lang="en-US" sz="1500" dirty="0"/>
          </a:p>
          <a:p>
            <a:r>
              <a:rPr lang="en-US" sz="1500" b="1" dirty="0" err="1"/>
              <a:t>Primeros</a:t>
            </a:r>
            <a:r>
              <a:rPr lang="en-US" sz="1500" b="1" dirty="0"/>
              <a:t> </a:t>
            </a:r>
            <a:r>
              <a:rPr lang="en-US" sz="1500" b="1" dirty="0" err="1"/>
              <a:t>auxilios</a:t>
            </a:r>
            <a:r>
              <a:rPr lang="en-US" sz="15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Obtener</a:t>
            </a:r>
            <a:r>
              <a:rPr lang="en-US" sz="1500" dirty="0"/>
              <a:t> </a:t>
            </a:r>
            <a:r>
              <a:rPr lang="en-US" sz="1500" dirty="0" err="1"/>
              <a:t>atención</a:t>
            </a:r>
            <a:r>
              <a:rPr lang="en-US" sz="1500" dirty="0"/>
              <a:t> </a:t>
            </a:r>
            <a:r>
              <a:rPr lang="en-US" sz="1500" dirty="0" err="1"/>
              <a:t>médica</a:t>
            </a:r>
            <a:r>
              <a:rPr lang="en-US" sz="1500" dirty="0"/>
              <a:t> o </a:t>
            </a:r>
            <a:r>
              <a:rPr lang="en-US" sz="1500" dirty="0" err="1"/>
              <a:t>llamar</a:t>
            </a:r>
            <a:r>
              <a:rPr lang="en-US" sz="1500" dirty="0"/>
              <a:t> al 911 y </a:t>
            </a:r>
            <a:r>
              <a:rPr lang="en-US" sz="1500" dirty="0" err="1"/>
              <a:t>permanecer</a:t>
            </a:r>
            <a:r>
              <a:rPr lang="en-US" sz="1500" dirty="0"/>
              <a:t> con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trabajador</a:t>
            </a:r>
            <a:r>
              <a:rPr lang="en-US" sz="1500" dirty="0"/>
              <a:t> hasta que </a:t>
            </a:r>
            <a:r>
              <a:rPr lang="en-US" sz="1500" dirty="0" err="1"/>
              <a:t>llegue</a:t>
            </a:r>
            <a:r>
              <a:rPr lang="en-US" sz="1500" dirty="0"/>
              <a:t> la </a:t>
            </a:r>
            <a:r>
              <a:rPr lang="en-US" sz="1500" dirty="0" err="1"/>
              <a:t>ayuda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Alejar</a:t>
            </a:r>
            <a:r>
              <a:rPr lang="en-US" sz="1500" dirty="0"/>
              <a:t> al </a:t>
            </a:r>
            <a:r>
              <a:rPr lang="en-US" sz="1500" dirty="0" err="1"/>
              <a:t>trabajador</a:t>
            </a:r>
            <a:r>
              <a:rPr lang="en-US" sz="1500" dirty="0"/>
              <a:t> de la zona </a:t>
            </a:r>
            <a:r>
              <a:rPr lang="en-US" sz="1500" dirty="0" err="1"/>
              <a:t>calurosa</a:t>
            </a:r>
            <a:r>
              <a:rPr lang="en-US" sz="1500" dirty="0"/>
              <a:t> y </a:t>
            </a:r>
            <a:r>
              <a:rPr lang="en-US" sz="1500" dirty="0" err="1"/>
              <a:t>darle</a:t>
            </a:r>
            <a:r>
              <a:rPr lang="en-US" sz="1500" dirty="0"/>
              <a:t> de </a:t>
            </a:r>
            <a:r>
              <a:rPr lang="en-US" sz="1500" dirty="0" err="1"/>
              <a:t>beber</a:t>
            </a:r>
            <a:r>
              <a:rPr lang="en-US" sz="1500" dirty="0"/>
              <a:t> </a:t>
            </a:r>
            <a:r>
              <a:rPr lang="en-US" sz="1500" dirty="0" err="1"/>
              <a:t>agua</a:t>
            </a:r>
            <a:r>
              <a:rPr lang="en-US" sz="1500" dirty="0"/>
              <a:t> </a:t>
            </a:r>
            <a:r>
              <a:rPr lang="en-US" sz="1500" dirty="0" err="1"/>
              <a:t>fría</a:t>
            </a:r>
            <a:r>
              <a:rPr lang="en-US" sz="1500" dirty="0"/>
              <a:t> lentamente y con </a:t>
            </a:r>
            <a:r>
              <a:rPr lang="en-US" sz="1500" dirty="0" err="1"/>
              <a:t>frecuencia</a:t>
            </a:r>
            <a:r>
              <a:rPr lang="en-US" sz="15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Quitarle</a:t>
            </a:r>
            <a:r>
              <a:rPr lang="en-US" sz="1500" dirty="0"/>
              <a:t> la </a:t>
            </a:r>
            <a:r>
              <a:rPr lang="en-US" sz="1500" dirty="0" err="1"/>
              <a:t>ropa</a:t>
            </a:r>
            <a:r>
              <a:rPr lang="en-US" sz="1500" dirty="0"/>
              <a:t> </a:t>
            </a:r>
            <a:r>
              <a:rPr lang="en-US" sz="1500" dirty="0" err="1"/>
              <a:t>innecesaria</a:t>
            </a:r>
            <a:r>
              <a:rPr lang="en-US" sz="1500" dirty="0"/>
              <a:t>, </a:t>
            </a:r>
            <a:r>
              <a:rPr lang="en-US" sz="1500" dirty="0" err="1"/>
              <a:t>incluidos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zapatos</a:t>
            </a:r>
            <a:r>
              <a:rPr lang="en-US" sz="1500" dirty="0"/>
              <a:t> y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calcetines</a:t>
            </a:r>
            <a:r>
              <a:rPr lang="en-US" sz="15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Refrescarlo</a:t>
            </a:r>
            <a:r>
              <a:rPr lang="en-US" sz="1500" dirty="0"/>
              <a:t> con </a:t>
            </a:r>
            <a:r>
              <a:rPr lang="en-US" sz="1500" dirty="0" err="1"/>
              <a:t>paños</a:t>
            </a:r>
            <a:r>
              <a:rPr lang="en-US" sz="1500" dirty="0"/>
              <a:t> </a:t>
            </a:r>
            <a:r>
              <a:rPr lang="en-US" sz="1500" dirty="0" err="1"/>
              <a:t>mojados</a:t>
            </a:r>
            <a:r>
              <a:rPr lang="en-US" sz="1500" dirty="0"/>
              <a:t> </a:t>
            </a:r>
            <a:r>
              <a:rPr lang="en-US" sz="1500" dirty="0" err="1"/>
              <a:t>fríos</a:t>
            </a:r>
            <a:r>
              <a:rPr lang="en-US" sz="1500" dirty="0"/>
              <a:t>, o </a:t>
            </a:r>
            <a:r>
              <a:rPr lang="en-US" sz="1500" dirty="0" err="1"/>
              <a:t>hacer</a:t>
            </a:r>
            <a:r>
              <a:rPr lang="en-US" sz="1500" dirty="0"/>
              <a:t> que se lave la cabeza, la </a:t>
            </a:r>
            <a:r>
              <a:rPr lang="en-US" sz="1500" dirty="0" err="1"/>
              <a:t>cara</a:t>
            </a:r>
            <a:r>
              <a:rPr lang="en-US" sz="1500" dirty="0"/>
              <a:t> y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cuello</a:t>
            </a:r>
            <a:r>
              <a:rPr lang="en-US" sz="1500" dirty="0"/>
              <a:t> con </a:t>
            </a:r>
            <a:r>
              <a:rPr lang="en-US" sz="1500" dirty="0" err="1"/>
              <a:t>agua</a:t>
            </a:r>
            <a:r>
              <a:rPr lang="en-US" sz="1500" dirty="0"/>
              <a:t> </a:t>
            </a:r>
            <a:r>
              <a:rPr lang="en-US" sz="1500" dirty="0" err="1"/>
              <a:t>fría</a:t>
            </a:r>
            <a:r>
              <a:rPr lang="en-US" sz="15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" y="60319"/>
            <a:ext cx="5403241" cy="58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3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00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Rabdomiólisis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500" dirty="0"/>
              <a:t>La </a:t>
            </a:r>
            <a:r>
              <a:rPr lang="en-US" sz="1500" dirty="0" err="1"/>
              <a:t>rabdomiólisis</a:t>
            </a:r>
            <a:r>
              <a:rPr lang="en-US" sz="1500" dirty="0"/>
              <a:t> es la </a:t>
            </a:r>
            <a:r>
              <a:rPr lang="en-US" sz="1500" dirty="0" err="1"/>
              <a:t>rápida</a:t>
            </a:r>
            <a:r>
              <a:rPr lang="en-US" sz="1500" dirty="0"/>
              <a:t> </a:t>
            </a:r>
            <a:r>
              <a:rPr lang="en-US" sz="1500" dirty="0" err="1"/>
              <a:t>descomposición</a:t>
            </a:r>
            <a:r>
              <a:rPr lang="en-US" sz="1500" dirty="0"/>
              <a:t>, </a:t>
            </a:r>
            <a:r>
              <a:rPr lang="en-US" sz="1500" dirty="0" err="1"/>
              <a:t>rotura</a:t>
            </a:r>
            <a:r>
              <a:rPr lang="en-US" sz="1500" dirty="0"/>
              <a:t> y </a:t>
            </a:r>
            <a:r>
              <a:rPr lang="en-US" sz="1500" dirty="0" err="1"/>
              <a:t>muerte</a:t>
            </a:r>
            <a:r>
              <a:rPr lang="en-US" sz="1500" dirty="0"/>
              <a:t> del </a:t>
            </a:r>
            <a:r>
              <a:rPr lang="en-US" sz="1500" dirty="0" err="1"/>
              <a:t>músculo</a:t>
            </a:r>
            <a:r>
              <a:rPr lang="en-US" sz="1500" dirty="0"/>
              <a:t> que </a:t>
            </a:r>
            <a:r>
              <a:rPr lang="en-US" sz="1500" dirty="0" err="1"/>
              <a:t>está</a:t>
            </a:r>
            <a:r>
              <a:rPr lang="en-US" sz="1500" dirty="0"/>
              <a:t> </a:t>
            </a:r>
            <a:r>
              <a:rPr lang="en-US" sz="1500" dirty="0" err="1"/>
              <a:t>asociado</a:t>
            </a:r>
            <a:r>
              <a:rPr lang="en-US" sz="1500" dirty="0"/>
              <a:t> con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estrés</a:t>
            </a:r>
            <a:r>
              <a:rPr lang="en-US" sz="1500" dirty="0"/>
              <a:t> </a:t>
            </a:r>
            <a:r>
              <a:rPr lang="en-US" sz="1500" dirty="0" err="1"/>
              <a:t>térmico</a:t>
            </a:r>
            <a:r>
              <a:rPr lang="en-US" sz="1500" dirty="0"/>
              <a:t> y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esfuerzo</a:t>
            </a:r>
            <a:r>
              <a:rPr lang="en-US" sz="1500" dirty="0"/>
              <a:t> </a:t>
            </a:r>
            <a:r>
              <a:rPr lang="en-US" sz="1500" dirty="0" err="1"/>
              <a:t>físico</a:t>
            </a:r>
            <a:r>
              <a:rPr lang="en-US" sz="1500" dirty="0"/>
              <a:t> </a:t>
            </a:r>
            <a:r>
              <a:rPr lang="en-US" sz="1500" dirty="0" err="1"/>
              <a:t>prolongado</a:t>
            </a:r>
            <a:r>
              <a:rPr lang="en-US" sz="1500" dirty="0"/>
              <a:t>. </a:t>
            </a:r>
            <a:r>
              <a:rPr lang="en-US" sz="1500" dirty="0" err="1"/>
              <a:t>Cuando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tejido</a:t>
            </a:r>
            <a:r>
              <a:rPr lang="en-US" sz="1500" dirty="0"/>
              <a:t> muscular </a:t>
            </a:r>
            <a:r>
              <a:rPr lang="en-US" sz="1500" dirty="0" err="1"/>
              <a:t>muere</a:t>
            </a:r>
            <a:r>
              <a:rPr lang="en-US" sz="1500" dirty="0"/>
              <a:t>, se </a:t>
            </a:r>
            <a:r>
              <a:rPr lang="en-US" sz="1500" dirty="0" err="1"/>
              <a:t>liberan</a:t>
            </a:r>
            <a:r>
              <a:rPr lang="en-US" sz="1500" dirty="0"/>
              <a:t> </a:t>
            </a:r>
            <a:r>
              <a:rPr lang="en-US" sz="1500" dirty="0" err="1"/>
              <a:t>electrolitos</a:t>
            </a:r>
            <a:r>
              <a:rPr lang="en-US" sz="1500" dirty="0"/>
              <a:t> y </a:t>
            </a:r>
            <a:r>
              <a:rPr lang="en-US" sz="1500" dirty="0" err="1"/>
              <a:t>grandes</a:t>
            </a:r>
            <a:r>
              <a:rPr lang="en-US" sz="1500" dirty="0"/>
              <a:t> </a:t>
            </a:r>
            <a:r>
              <a:rPr lang="en-US" sz="1500" dirty="0" err="1"/>
              <a:t>proteínas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torrente</a:t>
            </a:r>
            <a:r>
              <a:rPr lang="en-US" sz="1500" dirty="0"/>
              <a:t> </a:t>
            </a:r>
            <a:r>
              <a:rPr lang="en-US" sz="1500" dirty="0" err="1"/>
              <a:t>sanguíneo</a:t>
            </a:r>
            <a:r>
              <a:rPr lang="en-US" sz="1500" dirty="0"/>
              <a:t> que </a:t>
            </a:r>
            <a:r>
              <a:rPr lang="en-US" sz="1500" dirty="0" err="1"/>
              <a:t>pueden</a:t>
            </a:r>
            <a:r>
              <a:rPr lang="en-US" sz="1500" dirty="0"/>
              <a:t> </a:t>
            </a:r>
            <a:r>
              <a:rPr lang="en-US" sz="1500" dirty="0" err="1"/>
              <a:t>causar</a:t>
            </a:r>
            <a:r>
              <a:rPr lang="en-US" sz="1500" dirty="0"/>
              <a:t> </a:t>
            </a:r>
            <a:r>
              <a:rPr lang="en-US" sz="1500" dirty="0" err="1"/>
              <a:t>ritmo</a:t>
            </a:r>
            <a:r>
              <a:rPr lang="en-US" sz="1500" dirty="0"/>
              <a:t> </a:t>
            </a:r>
            <a:r>
              <a:rPr lang="en-US" sz="1500" dirty="0" err="1"/>
              <a:t>cardíaco</a:t>
            </a:r>
            <a:r>
              <a:rPr lang="en-US" sz="1500" dirty="0"/>
              <a:t> irregular y </a:t>
            </a:r>
            <a:r>
              <a:rPr lang="en-US" sz="1500" dirty="0" err="1"/>
              <a:t>convulsiones</a:t>
            </a:r>
            <a:r>
              <a:rPr lang="en-US" sz="1500" dirty="0"/>
              <a:t>, </a:t>
            </a:r>
            <a:r>
              <a:rPr lang="en-US" sz="1500" dirty="0" err="1"/>
              <a:t>así</a:t>
            </a:r>
            <a:r>
              <a:rPr lang="en-US" sz="1500" dirty="0"/>
              <a:t> </a:t>
            </a:r>
            <a:r>
              <a:rPr lang="en-US" sz="1500" dirty="0" err="1"/>
              <a:t>como</a:t>
            </a:r>
            <a:r>
              <a:rPr lang="en-US" sz="1500" dirty="0"/>
              <a:t> </a:t>
            </a:r>
            <a:r>
              <a:rPr lang="en-US" sz="1500" dirty="0" err="1"/>
              <a:t>dañar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riñones</a:t>
            </a:r>
            <a:r>
              <a:rPr lang="en-US" sz="1500" dirty="0"/>
              <a:t>.</a:t>
            </a:r>
          </a:p>
          <a:p>
            <a:endParaRPr lang="en-US" sz="1500" dirty="0"/>
          </a:p>
          <a:p>
            <a:r>
              <a:rPr lang="en-US" sz="1500" b="1" dirty="0"/>
              <a:t>Entre </a:t>
            </a:r>
            <a:r>
              <a:rPr lang="en-US" sz="1500" b="1" dirty="0" err="1"/>
              <a:t>los</a:t>
            </a:r>
            <a:r>
              <a:rPr lang="en-US" sz="1500" b="1" dirty="0"/>
              <a:t> </a:t>
            </a:r>
            <a:r>
              <a:rPr lang="en-US" sz="1500" b="1" dirty="0" err="1"/>
              <a:t>síntomas</a:t>
            </a:r>
            <a:r>
              <a:rPr lang="en-US" sz="1500" b="1" dirty="0"/>
              <a:t>, se </a:t>
            </a:r>
            <a:r>
              <a:rPr lang="en-US" sz="1500" b="1" dirty="0" err="1"/>
              <a:t>incluyen</a:t>
            </a:r>
            <a:r>
              <a:rPr lang="en-US" sz="1500" b="1" dirty="0"/>
              <a:t> </a:t>
            </a:r>
            <a:r>
              <a:rPr lang="en-US" sz="1500" b="1" dirty="0" err="1"/>
              <a:t>los</a:t>
            </a:r>
            <a:r>
              <a:rPr lang="en-US" sz="1500" b="1" dirty="0"/>
              <a:t> </a:t>
            </a:r>
            <a:r>
              <a:rPr lang="en-US" sz="1500" b="1" dirty="0" err="1"/>
              <a:t>siguientes</a:t>
            </a:r>
            <a:r>
              <a:rPr lang="en-US" sz="15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Calambres</a:t>
            </a:r>
            <a:r>
              <a:rPr lang="en-US" sz="1500" dirty="0"/>
              <a:t> o </a:t>
            </a:r>
            <a:r>
              <a:rPr lang="en-US" sz="1500" dirty="0" err="1"/>
              <a:t>dolores</a:t>
            </a:r>
            <a:r>
              <a:rPr lang="en-US" sz="1500" dirty="0"/>
              <a:t> </a:t>
            </a:r>
            <a:r>
              <a:rPr lang="en-US" sz="1500" dirty="0" err="1"/>
              <a:t>musculares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Orina</a:t>
            </a:r>
            <a:r>
              <a:rPr lang="en-US" sz="1500" dirty="0"/>
              <a:t> </a:t>
            </a:r>
            <a:r>
              <a:rPr lang="en-US" sz="1500" dirty="0" err="1"/>
              <a:t>anormalmente</a:t>
            </a:r>
            <a:r>
              <a:rPr lang="en-US" sz="1500" dirty="0"/>
              <a:t> </a:t>
            </a:r>
            <a:r>
              <a:rPr lang="en-US" sz="1500" dirty="0" err="1"/>
              <a:t>oscura</a:t>
            </a:r>
            <a:r>
              <a:rPr lang="en-US" sz="1500" dirty="0"/>
              <a:t> (del color del </a:t>
            </a:r>
            <a:r>
              <a:rPr lang="en-US" sz="1500" dirty="0" err="1"/>
              <a:t>té</a:t>
            </a:r>
            <a:r>
              <a:rPr lang="en-US" sz="1500" dirty="0"/>
              <a:t> o del de </a:t>
            </a:r>
            <a:r>
              <a:rPr lang="en-US" sz="1500" dirty="0" err="1"/>
              <a:t>una</a:t>
            </a:r>
            <a:r>
              <a:rPr lang="en-US" sz="1500" dirty="0"/>
              <a:t> </a:t>
            </a:r>
            <a:r>
              <a:rPr lang="en-US" sz="1500" dirty="0" err="1"/>
              <a:t>bebida</a:t>
            </a:r>
            <a:r>
              <a:rPr lang="en-US" sz="1500" dirty="0"/>
              <a:t> cola)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Debilidad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Intolerancia</a:t>
            </a:r>
            <a:r>
              <a:rPr lang="en-US" sz="1500" dirty="0"/>
              <a:t> al </a:t>
            </a:r>
            <a:r>
              <a:rPr lang="en-US" sz="1500" dirty="0" err="1"/>
              <a:t>ejercicio</a:t>
            </a:r>
            <a:endParaRPr lang="en-US" sz="15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1500" dirty="0" err="1"/>
              <a:t>Puede</a:t>
            </a:r>
            <a:r>
              <a:rPr lang="en-US" sz="1500" dirty="0"/>
              <a:t> ser </a:t>
            </a:r>
            <a:r>
              <a:rPr lang="en-US" sz="1500" dirty="0" err="1"/>
              <a:t>asintomático</a:t>
            </a:r>
            <a:endParaRPr lang="en-US" sz="1500" dirty="0"/>
          </a:p>
          <a:p>
            <a:endParaRPr lang="en-US" sz="1500" dirty="0"/>
          </a:p>
          <a:p>
            <a:r>
              <a:rPr lang="en-US" sz="1500" b="1" dirty="0" err="1"/>
              <a:t>Primeros</a:t>
            </a:r>
            <a:r>
              <a:rPr lang="en-US" sz="1500" b="1" dirty="0"/>
              <a:t> </a:t>
            </a:r>
            <a:r>
              <a:rPr lang="en-US" sz="1500" b="1" dirty="0" err="1"/>
              <a:t>auxilios</a:t>
            </a:r>
            <a:endParaRPr lang="en-US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Detener</a:t>
            </a:r>
            <a:r>
              <a:rPr lang="en-US" sz="1500" dirty="0"/>
              <a:t> la </a:t>
            </a:r>
            <a:r>
              <a:rPr lang="en-US" sz="1500" dirty="0" err="1"/>
              <a:t>actividad</a:t>
            </a:r>
            <a:r>
              <a:rPr lang="en-US" sz="1500" dirty="0"/>
              <a:t> y </a:t>
            </a:r>
            <a:r>
              <a:rPr lang="en-US" sz="1500" dirty="0" err="1"/>
              <a:t>beber</a:t>
            </a:r>
            <a:r>
              <a:rPr lang="en-US" sz="1500" dirty="0"/>
              <a:t> </a:t>
            </a:r>
            <a:r>
              <a:rPr lang="en-US" sz="1500" dirty="0" err="1"/>
              <a:t>agua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Buscar</a:t>
            </a:r>
            <a:r>
              <a:rPr lang="en-US" sz="1500" dirty="0"/>
              <a:t> </a:t>
            </a:r>
            <a:r>
              <a:rPr lang="en-US" sz="1500" dirty="0" err="1"/>
              <a:t>atención</a:t>
            </a:r>
            <a:r>
              <a:rPr lang="en-US" sz="1500" dirty="0"/>
              <a:t> </a:t>
            </a:r>
            <a:r>
              <a:rPr lang="en-US" sz="1500" dirty="0" err="1"/>
              <a:t>médica</a:t>
            </a:r>
            <a:r>
              <a:rPr lang="en-US" sz="1500" dirty="0"/>
              <a:t> </a:t>
            </a:r>
            <a:r>
              <a:rPr lang="en-US" sz="1500" dirty="0" err="1"/>
              <a:t>inmediata</a:t>
            </a:r>
            <a:r>
              <a:rPr lang="en-US" sz="1500" dirty="0"/>
              <a:t> y </a:t>
            </a:r>
            <a:r>
              <a:rPr lang="en-US" sz="1500" dirty="0" err="1"/>
              <a:t>pedir</a:t>
            </a:r>
            <a:r>
              <a:rPr lang="en-US" sz="1500" dirty="0"/>
              <a:t> que </a:t>
            </a:r>
            <a:r>
              <a:rPr lang="en-US" sz="1500" dirty="0" err="1"/>
              <a:t>examinen</a:t>
            </a:r>
            <a:r>
              <a:rPr lang="en-US" sz="1500" dirty="0"/>
              <a:t> </a:t>
            </a:r>
            <a:r>
              <a:rPr lang="en-US" sz="1500" dirty="0" err="1"/>
              <a:t>si</a:t>
            </a:r>
            <a:r>
              <a:rPr lang="en-US" sz="1500" dirty="0"/>
              <a:t> </a:t>
            </a:r>
            <a:r>
              <a:rPr lang="en-US" sz="1500" dirty="0" err="1"/>
              <a:t>tiene</a:t>
            </a:r>
            <a:r>
              <a:rPr lang="en-US" sz="1500" dirty="0"/>
              <a:t> </a:t>
            </a:r>
            <a:r>
              <a:rPr lang="en-US" sz="1500" dirty="0" err="1"/>
              <a:t>rabdomiólisis</a:t>
            </a:r>
            <a:r>
              <a:rPr lang="en-US" sz="15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" y="60319"/>
            <a:ext cx="5403241" cy="580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9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4748"/>
            <a:ext cx="1198937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6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PREVENCIÓN DE ENFERMEDADES CAUSADAS POR EL CALOR</a:t>
            </a:r>
            <a:endParaRPr lang="en-US" sz="2600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1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Síncope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500" dirty="0"/>
          </a:p>
          <a:p>
            <a:r>
              <a:rPr lang="en-US" sz="1500" dirty="0"/>
              <a:t>El </a:t>
            </a:r>
            <a:r>
              <a:rPr lang="en-US" sz="1500" dirty="0" err="1"/>
              <a:t>síncope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 es un </a:t>
            </a:r>
            <a:r>
              <a:rPr lang="en-US" sz="1500" dirty="0" err="1"/>
              <a:t>episodio</a:t>
            </a:r>
            <a:r>
              <a:rPr lang="en-US" sz="1500" dirty="0"/>
              <a:t> de </a:t>
            </a:r>
            <a:r>
              <a:rPr lang="en-US" sz="1500" dirty="0" err="1"/>
              <a:t>desmayo</a:t>
            </a:r>
            <a:r>
              <a:rPr lang="en-US" sz="1500" dirty="0"/>
              <a:t> o </a:t>
            </a:r>
            <a:r>
              <a:rPr lang="en-US" sz="1500" dirty="0" err="1"/>
              <a:t>mareo</a:t>
            </a:r>
            <a:r>
              <a:rPr lang="en-US" sz="1500" dirty="0"/>
              <a:t> que </a:t>
            </a:r>
            <a:r>
              <a:rPr lang="en-US" sz="1500" dirty="0" err="1"/>
              <a:t>suele</a:t>
            </a:r>
            <a:r>
              <a:rPr lang="en-US" sz="1500" dirty="0"/>
              <a:t> </a:t>
            </a:r>
            <a:r>
              <a:rPr lang="en-US" sz="1500" dirty="0" err="1"/>
              <a:t>ocurrir</a:t>
            </a:r>
            <a:r>
              <a:rPr lang="en-US" sz="1500" dirty="0"/>
              <a:t> al </a:t>
            </a:r>
            <a:r>
              <a:rPr lang="en-US" sz="1500" dirty="0" err="1"/>
              <a:t>estar</a:t>
            </a:r>
            <a:r>
              <a:rPr lang="en-US" sz="1500" dirty="0"/>
              <a:t> de pie </a:t>
            </a:r>
            <a:r>
              <a:rPr lang="en-US" sz="1500" dirty="0" err="1"/>
              <a:t>durante</a:t>
            </a:r>
            <a:r>
              <a:rPr lang="en-US" sz="1500" dirty="0"/>
              <a:t> </a:t>
            </a:r>
            <a:r>
              <a:rPr lang="en-US" sz="1500" dirty="0" err="1"/>
              <a:t>mucho</a:t>
            </a:r>
            <a:r>
              <a:rPr lang="en-US" sz="1500" dirty="0"/>
              <a:t> </a:t>
            </a:r>
            <a:r>
              <a:rPr lang="en-US" sz="1500" dirty="0" err="1"/>
              <a:t>tiempo</a:t>
            </a:r>
            <a:r>
              <a:rPr lang="en-US" sz="1500" dirty="0"/>
              <a:t> o al </a:t>
            </a:r>
            <a:r>
              <a:rPr lang="en-US" sz="1500" dirty="0" err="1"/>
              <a:t>levantarse</a:t>
            </a:r>
            <a:r>
              <a:rPr lang="en-US" sz="1500" dirty="0"/>
              <a:t> </a:t>
            </a:r>
            <a:r>
              <a:rPr lang="en-US" sz="1500" dirty="0" err="1"/>
              <a:t>repentinamente</a:t>
            </a:r>
            <a:r>
              <a:rPr lang="en-US" sz="1500" dirty="0"/>
              <a:t> de la </a:t>
            </a:r>
            <a:r>
              <a:rPr lang="en-US" sz="1500" dirty="0" err="1"/>
              <a:t>posición</a:t>
            </a:r>
            <a:r>
              <a:rPr lang="en-US" sz="1500" dirty="0"/>
              <a:t> de </a:t>
            </a:r>
            <a:r>
              <a:rPr lang="en-US" sz="1500" dirty="0" err="1"/>
              <a:t>sentado</a:t>
            </a:r>
            <a:r>
              <a:rPr lang="en-US" sz="1500" dirty="0"/>
              <a:t>. La </a:t>
            </a:r>
            <a:r>
              <a:rPr lang="en-US" sz="1500" dirty="0" err="1"/>
              <a:t>deshidratación</a:t>
            </a:r>
            <a:r>
              <a:rPr lang="en-US" sz="1500" dirty="0"/>
              <a:t> y la </a:t>
            </a:r>
            <a:r>
              <a:rPr lang="en-US" sz="1500" dirty="0" err="1"/>
              <a:t>falta</a:t>
            </a:r>
            <a:r>
              <a:rPr lang="en-US" sz="1500" dirty="0"/>
              <a:t> de </a:t>
            </a:r>
            <a:r>
              <a:rPr lang="en-US" sz="1500" dirty="0" err="1"/>
              <a:t>aclimatación</a:t>
            </a:r>
            <a:r>
              <a:rPr lang="en-US" sz="1500" dirty="0"/>
              <a:t> </a:t>
            </a:r>
            <a:r>
              <a:rPr lang="en-US" sz="1500" dirty="0" err="1"/>
              <a:t>también</a:t>
            </a:r>
            <a:r>
              <a:rPr lang="en-US" sz="1500" dirty="0"/>
              <a:t> </a:t>
            </a:r>
            <a:r>
              <a:rPr lang="en-US" sz="1500" dirty="0" err="1"/>
              <a:t>pueden</a:t>
            </a:r>
            <a:r>
              <a:rPr lang="en-US" sz="1500" dirty="0"/>
              <a:t> </a:t>
            </a:r>
            <a:r>
              <a:rPr lang="en-US" sz="1500" dirty="0" err="1"/>
              <a:t>provocar</a:t>
            </a:r>
            <a:r>
              <a:rPr lang="en-US" sz="1500" dirty="0"/>
              <a:t> un </a:t>
            </a:r>
            <a:r>
              <a:rPr lang="en-US" sz="1500" dirty="0" err="1"/>
              <a:t>síncope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.</a:t>
            </a:r>
          </a:p>
          <a:p>
            <a:endParaRPr lang="en-US" sz="1500" dirty="0"/>
          </a:p>
          <a:p>
            <a:r>
              <a:rPr lang="en-US" sz="1500" dirty="0"/>
              <a:t>Entre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síntomas</a:t>
            </a:r>
            <a:r>
              <a:rPr lang="en-US" sz="1500" dirty="0"/>
              <a:t>, se </a:t>
            </a:r>
            <a:r>
              <a:rPr lang="en-US" sz="1500" dirty="0" err="1"/>
              <a:t>incluyen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siguientes</a:t>
            </a:r>
            <a:r>
              <a:rPr lang="en-US" sz="15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Desmayos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Mareos</a:t>
            </a:r>
            <a:r>
              <a:rPr lang="en-US" sz="1500" dirty="0"/>
              <a:t> o </a:t>
            </a:r>
            <a:r>
              <a:rPr lang="en-US" sz="1500" dirty="0" err="1"/>
              <a:t>aturdimiento</a:t>
            </a:r>
            <a:endParaRPr lang="en-US" sz="15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1500" dirty="0"/>
              <a:t>El </a:t>
            </a:r>
            <a:r>
              <a:rPr lang="en-US" sz="1500" dirty="0" err="1"/>
              <a:t>síncope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r>
              <a:rPr lang="en-US" sz="1500" dirty="0"/>
              <a:t> </a:t>
            </a:r>
            <a:r>
              <a:rPr lang="en-US" sz="1500" dirty="0" err="1"/>
              <a:t>puede</a:t>
            </a:r>
            <a:r>
              <a:rPr lang="en-US" sz="1500" dirty="0"/>
              <a:t> ser un </a:t>
            </a:r>
            <a:r>
              <a:rPr lang="en-US" sz="1500" dirty="0" err="1"/>
              <a:t>síntoma</a:t>
            </a:r>
            <a:r>
              <a:rPr lang="en-US" sz="1500" dirty="0"/>
              <a:t> de </a:t>
            </a:r>
            <a:r>
              <a:rPr lang="en-US" sz="1500" dirty="0" err="1"/>
              <a:t>agotamiento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calor</a:t>
            </a:r>
            <a:endParaRPr lang="en-US" sz="1500" dirty="0"/>
          </a:p>
          <a:p>
            <a:endParaRPr lang="en-US" sz="1500" dirty="0"/>
          </a:p>
          <a:p>
            <a:r>
              <a:rPr lang="en-US" sz="1500" dirty="0" err="1"/>
              <a:t>Primeros</a:t>
            </a:r>
            <a:r>
              <a:rPr lang="en-US" sz="1500" dirty="0"/>
              <a:t> </a:t>
            </a:r>
            <a:r>
              <a:rPr lang="en-US" sz="1500" dirty="0" err="1"/>
              <a:t>auxilios</a:t>
            </a:r>
            <a:r>
              <a:rPr lang="en-US" sz="15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Sentarse</a:t>
            </a:r>
            <a:r>
              <a:rPr lang="en-US" sz="1500" dirty="0"/>
              <a:t> o </a:t>
            </a:r>
            <a:r>
              <a:rPr lang="en-US" sz="1500" dirty="0" err="1"/>
              <a:t>recostarse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un </a:t>
            </a:r>
            <a:r>
              <a:rPr lang="en-US" sz="1500" dirty="0" err="1"/>
              <a:t>lugar</a:t>
            </a:r>
            <a:r>
              <a:rPr lang="en-US" sz="1500" dirty="0"/>
              <a:t> fresco.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Beber</a:t>
            </a:r>
            <a:r>
              <a:rPr lang="en-US" sz="1500" dirty="0"/>
              <a:t> lentamente </a:t>
            </a:r>
            <a:r>
              <a:rPr lang="en-US" sz="1500" dirty="0" err="1"/>
              <a:t>agua</a:t>
            </a:r>
            <a:r>
              <a:rPr lang="en-US" sz="1500" dirty="0"/>
              <a:t>, </a:t>
            </a:r>
            <a:r>
              <a:rPr lang="en-US" sz="1500" dirty="0" err="1"/>
              <a:t>jugos</a:t>
            </a:r>
            <a:r>
              <a:rPr lang="en-US" sz="1500" dirty="0"/>
              <a:t> claros o </a:t>
            </a:r>
            <a:r>
              <a:rPr lang="en-US" sz="1500" dirty="0" err="1"/>
              <a:t>una</a:t>
            </a:r>
            <a:r>
              <a:rPr lang="en-US" sz="1500" dirty="0"/>
              <a:t> </a:t>
            </a:r>
            <a:r>
              <a:rPr lang="en-US" sz="1500" dirty="0" err="1"/>
              <a:t>bebida</a:t>
            </a:r>
            <a:r>
              <a:rPr lang="en-US" sz="1500" dirty="0"/>
              <a:t> </a:t>
            </a:r>
            <a:r>
              <a:rPr lang="en-US" sz="1500" dirty="0" err="1"/>
              <a:t>deportiva</a:t>
            </a:r>
            <a:r>
              <a:rPr lang="en-US" sz="1500" dirty="0"/>
              <a:t> (sin </a:t>
            </a:r>
            <a:r>
              <a:rPr lang="en-US" sz="1500" dirty="0" err="1"/>
              <a:t>cafeína</a:t>
            </a:r>
            <a:r>
              <a:rPr lang="en-US" sz="1500" dirty="0"/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" y="60319"/>
            <a:ext cx="5403241" cy="580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55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4650</TotalTime>
  <Words>6300</Words>
  <Application>Microsoft Macintosh PowerPoint</Application>
  <PresentationFormat>Widescreen</PresentationFormat>
  <Paragraphs>495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Aubol Zachary T</dc:creator>
  <cp:lastModifiedBy>RODRIGUEZ Ricardo V * DCBS</cp:lastModifiedBy>
  <cp:revision>203</cp:revision>
  <dcterms:created xsi:type="dcterms:W3CDTF">2018-12-06T15:15:36Z</dcterms:created>
  <dcterms:modified xsi:type="dcterms:W3CDTF">2024-08-22T16:45:31Z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2024-08-22T16:42:09Z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f2ac485d-1fad-4fa4-a6a3-e22aa7e5ef7f</vt:lpwstr>
  </property>
  <property fmtid="{D5CDD505-2E9C-101B-9397-08002B2CF9AE}" pid="8" name="MSIP_Label_09b73270-2993-4076-be47-9c78f42a1e84_ContentBits">
    <vt:lpwstr>0</vt:lpwstr>
  </property>
</Properties>
</file>