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256" r:id="rId2"/>
    <p:sldId id="257" r:id="rId3"/>
    <p:sldId id="347" r:id="rId4"/>
    <p:sldId id="319" r:id="rId5"/>
    <p:sldId id="320" r:id="rId6"/>
    <p:sldId id="321" r:id="rId7"/>
    <p:sldId id="322" r:id="rId8"/>
    <p:sldId id="323" r:id="rId9"/>
    <p:sldId id="324" r:id="rId10"/>
    <p:sldId id="325" r:id="rId11"/>
    <p:sldId id="326" r:id="rId12"/>
    <p:sldId id="327" r:id="rId13"/>
    <p:sldId id="328" r:id="rId14"/>
    <p:sldId id="329" r:id="rId15"/>
    <p:sldId id="330" r:id="rId16"/>
    <p:sldId id="332" r:id="rId17"/>
    <p:sldId id="259" r:id="rId18"/>
    <p:sldId id="331" r:id="rId19"/>
    <p:sldId id="333" r:id="rId20"/>
    <p:sldId id="334" r:id="rId21"/>
    <p:sldId id="337" r:id="rId22"/>
    <p:sldId id="338" r:id="rId23"/>
    <p:sldId id="339" r:id="rId24"/>
    <p:sldId id="335" r:id="rId25"/>
    <p:sldId id="336" r:id="rId26"/>
    <p:sldId id="340" r:id="rId27"/>
    <p:sldId id="341" r:id="rId28"/>
    <p:sldId id="309" r:id="rId29"/>
    <p:sldId id="342" r:id="rId30"/>
    <p:sldId id="343" r:id="rId31"/>
    <p:sldId id="344" r:id="rId32"/>
    <p:sldId id="345" r:id="rId33"/>
    <p:sldId id="314" r:id="rId34"/>
    <p:sldId id="315" r:id="rId35"/>
    <p:sldId id="318" r:id="rId36"/>
    <p:sldId id="316"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CB460D"/>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78912" autoAdjust="0"/>
  </p:normalViewPr>
  <p:slideViewPr>
    <p:cSldViewPr snapToGrid="0">
      <p:cViewPr varScale="1">
        <p:scale>
          <a:sx n="61" d="100"/>
          <a:sy n="61" d="100"/>
        </p:scale>
        <p:origin x="732" y="5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80"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6"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79"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77"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sha.oregon.gov/OSHARules/adopted/2022/ao3-2022-text-alh-heat.pdf#page=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421325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498157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45577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151061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324580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32142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91580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a:t>
            </a:r>
            <a:r>
              <a:rPr lang="en-US" dirty="0" err="1"/>
              <a:t>youtu.be</a:t>
            </a:r>
            <a:r>
              <a:rPr lang="en-US" dirty="0"/>
              <a:t>/T5VRl6_3XKc</a:t>
            </a: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817771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31568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799564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61832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90041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See </a:t>
            </a:r>
            <a:r>
              <a:rPr lang="en-US" sz="1200" dirty="0">
                <a:hlinkClick r:id="rId3"/>
              </a:rPr>
              <a:t>section 8</a:t>
            </a:r>
            <a:r>
              <a:rPr lang="en-US" sz="1200" dirty="0"/>
              <a:t> for details required to be included in the plans, [and review this</a:t>
            </a:r>
            <a:r>
              <a:rPr lang="en-US" sz="1200" b="1" dirty="0"/>
              <a:t> </a:t>
            </a:r>
            <a:r>
              <a:rPr lang="en-US" sz="1200" b="1" u="sng" dirty="0">
                <a:highlight>
                  <a:srgbClr val="00FFFF"/>
                </a:highlight>
              </a:rPr>
              <a:t>sample plan</a:t>
            </a:r>
            <a:r>
              <a:rPr lang="en-US" sz="1200" b="0" u="none" dirty="0">
                <a:highlight>
                  <a:srgbClr val="00FFFF"/>
                </a:highlight>
              </a:rPr>
              <a:t>.]</a:t>
            </a:r>
            <a:r>
              <a:rPr lang="en-US" sz="1200" b="1" u="none" dirty="0">
                <a:highlight>
                  <a:srgbClr val="00FFFF"/>
                </a:highlight>
              </a:rPr>
              <a:t> </a:t>
            </a:r>
            <a:r>
              <a:rPr lang="en-US" sz="1200" dirty="0">
                <a:highlight>
                  <a:srgbClr val="00FFFF"/>
                </a:highlight>
              </a:rPr>
              <a:t> </a:t>
            </a:r>
          </a:p>
          <a:p>
            <a:pPr marL="0" lvl="0" indent="0" algn="l" rtl="0">
              <a:lnSpc>
                <a:spcPct val="100000"/>
              </a:lnSpc>
              <a:spcBef>
                <a:spcPts val="0"/>
              </a:spcBef>
              <a:spcAft>
                <a:spcPts val="0"/>
              </a:spcAft>
              <a:buSzPts val="1400"/>
              <a:buNone/>
            </a:pPr>
            <a:r>
              <a:rPr lang="en-US" sz="1200" dirty="0">
                <a:highlight>
                  <a:srgbClr val="00FFFF"/>
                </a:highlight>
              </a:rPr>
              <a:t>***add the [text and hyperlink] when Oregon OSHA’s sample plan gets posted!***</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725808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611773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337089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958901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3640111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82984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D521F4AB-4F3D-0729-E19A-40D601BF344C}"/>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1E8B9C07-C731-0EB3-315E-FF221D95AB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a:extLst>
              <a:ext uri="{FF2B5EF4-FFF2-40B4-BE49-F238E27FC236}">
                <a16:creationId xmlns:a16="http://schemas.microsoft.com/office/drawing/2014/main" id="{1D1D746B-3A3C-49B5-3782-59ED521005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a:extLst>
              <a:ext uri="{FF2B5EF4-FFF2-40B4-BE49-F238E27FC236}">
                <a16:creationId xmlns:a16="http://schemas.microsoft.com/office/drawing/2014/main" id="{9DAD5C51-C38A-1B2E-604F-885B21CE678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169585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414087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26450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4181731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Answers</a:t>
            </a:r>
            <a:endParaRPr dirty="0"/>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68445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08306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08761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131663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79027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65317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5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osha.gov/heat-exposure/personal-risk-factors" TargetMode="External"/><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orlandohealth.com/content-hub/how-heat-can-trigger-asthma-symptoms?msclkid=f1a9d731cf3311ec868b70500fc2fb61" TargetMode="External"/><Relationship Id="rId5" Type="http://schemas.openxmlformats.org/officeDocument/2006/relationships/hyperlink" Target="https://www.cdc.gov/diabetes/articles/managing-diabetes-in-the-heat.html?CDC_AAref_Val=https://www.cdc.gov/diabetes/library/features/manage-diabetes-heat.html" TargetMode="External"/><Relationship Id="rId4" Type="http://schemas.openxmlformats.org/officeDocument/2006/relationships/hyperlink" Target="https://www.heart.org/en/health-topics/consumer-healthcare/what-is-cardiovascular-disease/protect-your-heart-in-the-heat?msclkid=4d28e87bcf2f11ecbc21e58d57967b4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mc/articles/PMC3975627/?msclkid=ebe732c8cf2b11ecb670c723838f74f8"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tn.gov/content/dam/tn/health/documents/heatrelatedillness_medications.pdf?msclkid=d5e3e7e7cf2611ec95b412219e2f0aff" TargetMode="External"/><Relationship Id="rId4" Type="http://schemas.openxmlformats.org/officeDocument/2006/relationships/hyperlink" Target="https://www.kidneyfund.org/sites/default/files/media/documents/beat-the-heat-fluids.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osha.oregon.gov/OSHARules/div2/div2J.pdf#page=93"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niosh/topics/heatstress/heatapp.htm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https://www.youtube.com/embed/T5VRl6_3XKc?feature=oembed" TargetMode="External"/><Relationship Id="rId5" Type="http://schemas.openxmlformats.org/officeDocument/2006/relationships/image" Target="../media/image19.jpeg"/><Relationship Id="rId4" Type="http://schemas.openxmlformats.org/officeDocument/2006/relationships/hyperlink" Target="https://youtu.be/T5VRl6_3XK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osha.oregon.gov/OSHARules/div2/div2J.pdf#page=94"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osha.oregon.gov/OSHARules/div2/div2J.pdf#page=95"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osha.oregon.gov/OSHARules/div2/div2J.pdf#page=108"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osha.oregon.gov/OSHARules/div2/div2J.pdf#page=99"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osha.oregon.gov/OSHARules/div2/div2K.pdf#page=8" TargetMode="External"/><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osha.oregon.gov/OSHARules/div7/div7C.pdf#page=6" TargetMode="External"/><Relationship Id="rId5" Type="http://schemas.openxmlformats.org/officeDocument/2006/relationships/hyperlink" Target="https://osha.oregon.gov/OSHARules/div4/div4K.pdf" TargetMode="External"/><Relationship Id="rId4" Type="http://schemas.openxmlformats.org/officeDocument/2006/relationships/hyperlink" Target="https://osha.oregon.gov/OSHARules/div3/div3D.pdf#1926-5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sha.oregon.gov/OSHARules/div2/div2J.pdf#page=100"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https://osha.oregon.gov/OSHARules/div2/div2K.pdf#page=8"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hyperlink" Target="https://osha.oregon.gov/OSHARules/div4/div4K.pdf#page=3"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osha.oregon.gov/OSHARules/div2/div2J.pdf#page=97"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osha.oregon.gov/OSHARules/div2/div2J.pdf#page=10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osha.oregon.gov/workers" TargetMode="External"/><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osha.oregon.gov/edu/courses/Pages/whistleblower-online-course.aspx" TargetMode="External"/><Relationship Id="rId5" Type="http://schemas.openxmlformats.org/officeDocument/2006/relationships/hyperlink" Target="https://www.oregon.gov/boli/workers/Pages/complaint.aspx" TargetMode="External"/><Relationship Id="rId4" Type="http://schemas.openxmlformats.org/officeDocument/2006/relationships/hyperlink" Target="https://osha.oregon.gov/Pages/maps.asp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osha.oregon.gov/OSHARules/div2/div2J.pdf#page=93"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osha.oregon.gov/OSHARules/div4/div4J.pdf#page=33"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osha.oregon.gov/Pages/az-index.aspx" TargetMode="External"/><Relationship Id="rId7" Type="http://schemas.openxmlformats.org/officeDocument/2006/relationships/hyperlink" Target="https://osha.oregon.gov/Pages/topics/heat-stress.aspx"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osha.oregon.gov/workers/Pages/index.aspx" TargetMode="External"/><Relationship Id="rId5" Type="http://schemas.openxmlformats.org/officeDocument/2006/relationships/image" Target="../media/image30.png"/><Relationship Id="rId4" Type="http://schemas.openxmlformats.org/officeDocument/2006/relationships/hyperlink" Target="https://osha.oregon.gov/consult/Pages/index.aspx"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osha.oregon.gov/OSHARules/div2/div2J.pdf#page=10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oregon.gov/bcd/Documents/eo-energy-20-04.pdf#page=13"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niosh/heat-stress/about/illnesses.html?CDC_AAref_Val=https://www.cdc.gov/niosh/topics/heatstress/heatrelillness.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0" y="3287556"/>
            <a:ext cx="12192000"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HEAT ILLNESS PREVENTION</a:t>
            </a:r>
            <a:endParaRPr kumimoji="0" lang="en-US" sz="1800" b="0" i="0" u="none" strike="noStrike" kern="0" cap="none" spc="0" normalizeH="0" baseline="0" noProof="0" dirty="0">
              <a:ln>
                <a:noFill/>
              </a:ln>
              <a:solidFill>
                <a:schemeClr val="lt1"/>
              </a:solidFill>
              <a:effectLst/>
              <a:uLnTx/>
              <a:uFillTx/>
              <a:latin typeface="Verdana"/>
              <a:ea typeface="Verdana"/>
              <a:cs typeface="Verdana"/>
              <a:sym typeface="Verdana"/>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75000"/>
              <a:lumOff val="25000"/>
            </a:schemeClr>
          </a:solidFill>
          <a:ln>
            <a:solidFill>
              <a:srgbClr val="CB460D"/>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DE771AC-3DBD-9D8D-F3E6-6A20051E509E}"/>
              </a:ext>
            </a:extLst>
          </p:cNvPr>
          <p:cNvSpPr txBox="1">
            <a:spLocks noGrp="1"/>
          </p:cNvSpPr>
          <p:nvPr>
            <p:ph type="title" idx="4294967295"/>
          </p:nvPr>
        </p:nvSpPr>
        <p:spPr>
          <a:xfrm>
            <a:off x="5719155" y="243938"/>
            <a:ext cx="6123977" cy="83571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Heat Syncope</a:t>
            </a:r>
          </a:p>
        </p:txBody>
      </p:sp>
      <p:sp>
        <p:nvSpPr>
          <p:cNvPr id="104" name="Google Shape;104;p2"/>
          <p:cNvSpPr txBox="1"/>
          <p:nvPr/>
        </p:nvSpPr>
        <p:spPr>
          <a:xfrm>
            <a:off x="5719156" y="982662"/>
            <a:ext cx="6274351" cy="3970277"/>
          </a:xfrm>
          <a:prstGeom prst="rect">
            <a:avLst/>
          </a:prstGeom>
          <a:noFill/>
          <a:ln>
            <a:noFill/>
          </a:ln>
        </p:spPr>
        <p:txBody>
          <a:bodyPr spcFirstLastPara="1" wrap="square" lIns="91425" tIns="45700" rIns="91425" bIns="45700" anchor="t" anchorCtr="0">
            <a:spAutoFit/>
          </a:bodyPr>
          <a:lstStyle/>
          <a:p>
            <a:r>
              <a:rPr lang="en-US" sz="1800" dirty="0"/>
              <a:t>Heat syncope is a fainting episode or dizziness that usually occurs with prolonged standing or sudden rising from a seated position. Dehydration and lack of acclimatization can also lead to heat syncope.</a:t>
            </a:r>
          </a:p>
          <a:p>
            <a:br>
              <a:rPr lang="en-US" sz="1800" dirty="0"/>
            </a:br>
            <a:r>
              <a:rPr lang="en-US" sz="1800" b="1" dirty="0"/>
              <a:t>Symptoms include:</a:t>
            </a:r>
          </a:p>
          <a:p>
            <a:pPr marL="285750" indent="-285750" fontAlgn="base">
              <a:buFont typeface="Arial" panose="020B0604020202020204" pitchFamily="34" charset="0"/>
              <a:buChar char="•"/>
            </a:pPr>
            <a:r>
              <a:rPr lang="en-US" sz="1800" dirty="0"/>
              <a:t>Fainting</a:t>
            </a:r>
          </a:p>
          <a:p>
            <a:pPr marL="285750" indent="-285750" fontAlgn="base">
              <a:buFont typeface="Arial" panose="020B0604020202020204" pitchFamily="34" charset="0"/>
              <a:buChar char="•"/>
            </a:pPr>
            <a:r>
              <a:rPr lang="en-US" sz="1800" dirty="0"/>
              <a:t>Dizziness or light-headedness</a:t>
            </a:r>
          </a:p>
          <a:p>
            <a:pPr marL="285750" indent="-285750" fontAlgn="base">
              <a:buFont typeface="Wingdings" panose="05000000000000000000" pitchFamily="2" charset="2"/>
              <a:buChar char="v"/>
            </a:pPr>
            <a:r>
              <a:rPr lang="en-US" sz="1800" dirty="0"/>
              <a:t>Heat syncope can be a symptom of heat exhaustion</a:t>
            </a:r>
          </a:p>
          <a:p>
            <a:br>
              <a:rPr lang="en-US" sz="1800" dirty="0"/>
            </a:br>
            <a:r>
              <a:rPr lang="en-US" sz="1800" b="1" dirty="0"/>
              <a:t>First Aid:</a:t>
            </a:r>
          </a:p>
          <a:p>
            <a:pPr marL="285750" indent="-285750" fontAlgn="base">
              <a:buFont typeface="Arial" panose="020B0604020202020204" pitchFamily="34" charset="0"/>
              <a:buChar char="•"/>
            </a:pPr>
            <a:r>
              <a:rPr lang="en-US" sz="1800" dirty="0"/>
              <a:t>Sit or lie down in a cool place.</a:t>
            </a:r>
          </a:p>
          <a:p>
            <a:pPr marL="285750" indent="-285750" fontAlgn="base">
              <a:buFont typeface="Arial" panose="020B0604020202020204" pitchFamily="34" charset="0"/>
              <a:buChar char="•"/>
            </a:pPr>
            <a:r>
              <a:rPr lang="en-US" sz="1800" dirty="0"/>
              <a:t>Slowly drink water, clear juice, or a sports drink (non-caffeinated).</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82" y="0"/>
            <a:ext cx="5500421" cy="5908418"/>
          </a:xfrm>
          <a:prstGeom prst="rect">
            <a:avLst/>
          </a:prstGeom>
        </p:spPr>
      </p:pic>
    </p:spTree>
    <p:extLst>
      <p:ext uri="{BB962C8B-B14F-4D97-AF65-F5344CB8AC3E}">
        <p14:creationId xmlns:p14="http://schemas.microsoft.com/office/powerpoint/2010/main" val="3539655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473B66E-7FA7-002F-36AA-33DE34A2FDED}"/>
              </a:ext>
            </a:extLst>
          </p:cNvPr>
          <p:cNvSpPr txBox="1">
            <a:spLocks noGrp="1"/>
          </p:cNvSpPr>
          <p:nvPr>
            <p:ph type="title" idx="4294967295"/>
          </p:nvPr>
        </p:nvSpPr>
        <p:spPr>
          <a:xfrm>
            <a:off x="5719155" y="243939"/>
            <a:ext cx="6123977" cy="79164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Heat Cramps</a:t>
            </a:r>
          </a:p>
        </p:txBody>
      </p:sp>
      <p:sp>
        <p:nvSpPr>
          <p:cNvPr id="104" name="Google Shape;104;p2"/>
          <p:cNvSpPr txBox="1"/>
          <p:nvPr/>
        </p:nvSpPr>
        <p:spPr>
          <a:xfrm>
            <a:off x="5719156" y="919919"/>
            <a:ext cx="6274351" cy="4524275"/>
          </a:xfrm>
          <a:prstGeom prst="rect">
            <a:avLst/>
          </a:prstGeom>
          <a:noFill/>
          <a:ln>
            <a:noFill/>
          </a:ln>
        </p:spPr>
        <p:txBody>
          <a:bodyPr spcFirstLastPara="1" wrap="square" lIns="91425" tIns="45700" rIns="91425" bIns="45700" anchor="t" anchorCtr="0">
            <a:spAutoFit/>
          </a:bodyPr>
          <a:lstStyle/>
          <a:p>
            <a:r>
              <a:rPr lang="en-US" sz="1800" dirty="0"/>
              <a:t>Heat cramps usually affect workers who sweat profusely during strenuous activity because the sweating depletes the body’s salt and moisture levels. Low salt levels in muscles can cause painful cramps.</a:t>
            </a:r>
          </a:p>
          <a:p>
            <a:br>
              <a:rPr lang="en-US" sz="1800" dirty="0"/>
            </a:br>
            <a:r>
              <a:rPr lang="en-US" sz="1800" b="1" dirty="0"/>
              <a:t>Symptoms include</a:t>
            </a:r>
            <a:r>
              <a:rPr lang="en-US" sz="1800" dirty="0"/>
              <a:t>:</a:t>
            </a:r>
          </a:p>
          <a:p>
            <a:pPr marL="285750" indent="-285750" fontAlgn="base">
              <a:buFont typeface="Arial" panose="020B0604020202020204" pitchFamily="34" charset="0"/>
              <a:buChar char="•"/>
            </a:pPr>
            <a:r>
              <a:rPr lang="en-US" sz="1800" dirty="0"/>
              <a:t>Muscle cramps, pain, or spasms in the abdomen, arms, or legs</a:t>
            </a:r>
          </a:p>
          <a:p>
            <a:pPr marL="285750" indent="-285750" fontAlgn="base">
              <a:buFont typeface="Wingdings" panose="05000000000000000000" pitchFamily="2" charset="2"/>
              <a:buChar char="v"/>
            </a:pPr>
            <a:r>
              <a:rPr lang="en-US" sz="1800" dirty="0"/>
              <a:t>Heat cramps can be a symptom of heat exhaustion</a:t>
            </a:r>
          </a:p>
          <a:p>
            <a:br>
              <a:rPr lang="en-US" sz="1800" b="1" dirty="0"/>
            </a:br>
            <a:r>
              <a:rPr lang="en-US" sz="1800" b="1" dirty="0"/>
              <a:t>First Aid:</a:t>
            </a:r>
          </a:p>
          <a:p>
            <a:pPr marL="285750" indent="-285750" fontAlgn="base">
              <a:buFont typeface="Arial" panose="020B0604020202020204" pitchFamily="34" charset="0"/>
              <a:buChar char="•"/>
            </a:pPr>
            <a:r>
              <a:rPr lang="en-US" sz="1800" dirty="0"/>
              <a:t>Drink water and have a snack every 15-20 minutes.</a:t>
            </a:r>
          </a:p>
          <a:p>
            <a:pPr marL="285750" indent="-285750" fontAlgn="base">
              <a:buFont typeface="Arial" panose="020B0604020202020204" pitchFamily="34" charset="0"/>
              <a:buChar char="•"/>
            </a:pPr>
            <a:r>
              <a:rPr lang="en-US" sz="1800" dirty="0"/>
              <a:t>Avoid salt tablets.</a:t>
            </a:r>
          </a:p>
          <a:p>
            <a:pPr marL="285750" indent="-285750" fontAlgn="base">
              <a:buFont typeface="Arial" panose="020B0604020202020204" pitchFamily="34" charset="0"/>
              <a:buChar char="•"/>
            </a:pPr>
            <a:r>
              <a:rPr lang="en-US" sz="1800" dirty="0"/>
              <a:t>Get medical help if worker has pre-existing heart conditions, is on a low sodium diet, or if the cramps do not subside within 1 hour.</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085" y="60319"/>
            <a:ext cx="5403240" cy="5804030"/>
          </a:xfrm>
          <a:prstGeom prst="rect">
            <a:avLst/>
          </a:prstGeom>
        </p:spPr>
      </p:pic>
    </p:spTree>
    <p:extLst>
      <p:ext uri="{BB962C8B-B14F-4D97-AF65-F5344CB8AC3E}">
        <p14:creationId xmlns:p14="http://schemas.microsoft.com/office/powerpoint/2010/main" val="128568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3CBD15F-E581-CB2E-4376-7E77EC99C0B4}"/>
              </a:ext>
            </a:extLst>
          </p:cNvPr>
          <p:cNvSpPr txBox="1">
            <a:spLocks noGrp="1"/>
          </p:cNvSpPr>
          <p:nvPr>
            <p:ph type="title" idx="4294967295"/>
          </p:nvPr>
        </p:nvSpPr>
        <p:spPr>
          <a:xfrm>
            <a:off x="5719155" y="243938"/>
            <a:ext cx="61239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Responding to Signs and Symptoms</a:t>
            </a:r>
          </a:p>
        </p:txBody>
      </p:sp>
      <p:sp>
        <p:nvSpPr>
          <p:cNvPr id="104" name="Google Shape;104;p2"/>
          <p:cNvSpPr txBox="1"/>
          <p:nvPr/>
        </p:nvSpPr>
        <p:spPr>
          <a:xfrm>
            <a:off x="5719156" y="1491121"/>
            <a:ext cx="6274351" cy="3416279"/>
          </a:xfrm>
          <a:prstGeom prst="rect">
            <a:avLst/>
          </a:prstGeom>
          <a:noFill/>
          <a:ln>
            <a:noFill/>
          </a:ln>
        </p:spPr>
        <p:txBody>
          <a:bodyPr spcFirstLastPara="1" wrap="square" lIns="91425" tIns="45700" rIns="91425" bIns="45700" anchor="t" anchorCtr="0">
            <a:spAutoFit/>
          </a:bodyPr>
          <a:lstStyle/>
          <a:p>
            <a:r>
              <a:rPr lang="en-US" sz="1800" dirty="0"/>
              <a:t>Since heat illnesses can quickly progress from mild symptoms into a serious or life-threatening condition, it is critical to respond immediately. In addition to</a:t>
            </a:r>
            <a:r>
              <a:rPr lang="en-US" sz="1800" b="1" dirty="0"/>
              <a:t> </a:t>
            </a:r>
            <a:r>
              <a:rPr lang="en-US" sz="1800" dirty="0"/>
              <a:t>the first aid responses we discussed in the previous slides, make sure you promptly report the signs and symptoms of heat-related illnesses to your employer and/or supervisor. This will help them respond quickly to the situation, as well as to adjust the workforce or work environment if needed.</a:t>
            </a:r>
          </a:p>
          <a:p>
            <a:br>
              <a:rPr lang="en-US" sz="1800" dirty="0"/>
            </a:br>
            <a:r>
              <a:rPr lang="en-US" sz="1800" dirty="0"/>
              <a:t>If working alone, pay attention to any signs or symptoms that may be heat-related and make sure there is a way to contact help if it becomes necessary.</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7" y="8864"/>
            <a:ext cx="5495339" cy="5902959"/>
          </a:xfrm>
          <a:prstGeom prst="rect">
            <a:avLst/>
          </a:prstGeom>
        </p:spPr>
      </p:pic>
    </p:spTree>
    <p:extLst>
      <p:ext uri="{BB962C8B-B14F-4D97-AF65-F5344CB8AC3E}">
        <p14:creationId xmlns:p14="http://schemas.microsoft.com/office/powerpoint/2010/main" val="3320735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4890B93-EDA6-A88D-211A-96658B2605F9}"/>
              </a:ext>
            </a:extLst>
          </p:cNvPr>
          <p:cNvSpPr txBox="1">
            <a:spLocks noGrp="1"/>
          </p:cNvSpPr>
          <p:nvPr>
            <p:ph type="title" idx="4294967295"/>
          </p:nvPr>
        </p:nvSpPr>
        <p:spPr>
          <a:xfrm>
            <a:off x="5719155" y="243938"/>
            <a:ext cx="61239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Personal and Non-Personal Occupational Risk Factors</a:t>
            </a:r>
          </a:p>
        </p:txBody>
      </p:sp>
      <p:sp>
        <p:nvSpPr>
          <p:cNvPr id="104" name="Google Shape;104;p2"/>
          <p:cNvSpPr txBox="1"/>
          <p:nvPr/>
        </p:nvSpPr>
        <p:spPr>
          <a:xfrm>
            <a:off x="5719156" y="1481784"/>
            <a:ext cx="6334648" cy="4016444"/>
          </a:xfrm>
          <a:prstGeom prst="rect">
            <a:avLst/>
          </a:prstGeom>
          <a:noFill/>
          <a:ln>
            <a:noFill/>
          </a:ln>
        </p:spPr>
        <p:txBody>
          <a:bodyPr spcFirstLastPara="1" wrap="square" lIns="91425" tIns="45700" rIns="91425" bIns="45700" anchor="t" anchorCtr="0">
            <a:spAutoFit/>
          </a:bodyPr>
          <a:lstStyle/>
          <a:p>
            <a:r>
              <a:rPr lang="en-US" sz="1700" dirty="0"/>
              <a:t>There are many personal and non-occupational </a:t>
            </a:r>
            <a:r>
              <a:rPr lang="en-US" sz="1700" dirty="0">
                <a:hlinkClick r:id="rId3"/>
              </a:rPr>
              <a:t>risk factors</a:t>
            </a:r>
            <a:r>
              <a:rPr lang="en-US" sz="1700" dirty="0"/>
              <a:t> that can increase the body’s sensitivity to heat. In the next two slides, we’ll describe </a:t>
            </a:r>
            <a:r>
              <a:rPr lang="en-US" sz="1700" i="1" dirty="0"/>
              <a:t>some</a:t>
            </a:r>
            <a:r>
              <a:rPr lang="en-US" sz="1700" dirty="0"/>
              <a:t>, but not all, risk factors. </a:t>
            </a:r>
          </a:p>
          <a:p>
            <a:pPr marL="285750" indent="-285750">
              <a:buFont typeface="Arial" panose="020B0604020202020204" pitchFamily="34" charset="0"/>
              <a:buChar char="•"/>
            </a:pPr>
            <a:r>
              <a:rPr lang="en-US" sz="1700" u="sng" dirty="0">
                <a:hlinkClick r:id="rId4"/>
              </a:rPr>
              <a:t>Heart disease</a:t>
            </a:r>
            <a:r>
              <a:rPr lang="en-US" sz="1700" dirty="0"/>
              <a:t>: High heat causes an extra workload for the already strained heart and blood vessels, blocking the ability for the body to cool down. </a:t>
            </a:r>
          </a:p>
          <a:p>
            <a:pPr marL="285750" indent="-285750" fontAlgn="base">
              <a:buFont typeface="Arial" panose="020B0604020202020204" pitchFamily="34" charset="0"/>
              <a:buChar char="•"/>
            </a:pPr>
            <a:r>
              <a:rPr lang="en-US" sz="1700" u="sng" dirty="0">
                <a:hlinkClick r:id="rId5"/>
              </a:rPr>
              <a:t>Diabetes</a:t>
            </a:r>
            <a:r>
              <a:rPr lang="en-US" sz="1700" dirty="0"/>
              <a:t>: can affect sweat glands, cause dehydration to occur in the body sooner, and affect how the body uses insulin.  </a:t>
            </a:r>
          </a:p>
          <a:p>
            <a:pPr marL="285750" indent="-285750" fontAlgn="base">
              <a:buFont typeface="Arial" panose="020B0604020202020204" pitchFamily="34" charset="0"/>
              <a:buChar char="•"/>
            </a:pPr>
            <a:r>
              <a:rPr lang="en-US" sz="1700" u="sng" dirty="0">
                <a:hlinkClick r:id="rId6"/>
              </a:rPr>
              <a:t>Asthma</a:t>
            </a:r>
            <a:r>
              <a:rPr lang="en-US" sz="1700" dirty="0"/>
              <a:t> and Chronic Obstructive Pulmonary Disease (COPD): The low air flow during high heat and humidity causes pollutants to be trapped in the air, leading to breathing difficulties and asthma flare-ups.</a:t>
            </a:r>
          </a:p>
          <a:p>
            <a:br>
              <a:rPr lang="en-US" sz="1700" dirty="0"/>
            </a:br>
            <a:r>
              <a:rPr lang="en-US" sz="1700" dirty="0"/>
              <a:t>(List continues on next slide.)</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085" y="60319"/>
            <a:ext cx="5455655" cy="5860333"/>
          </a:xfrm>
          <a:prstGeom prst="rect">
            <a:avLst/>
          </a:prstGeom>
        </p:spPr>
      </p:pic>
    </p:spTree>
    <p:extLst>
      <p:ext uri="{BB962C8B-B14F-4D97-AF65-F5344CB8AC3E}">
        <p14:creationId xmlns:p14="http://schemas.microsoft.com/office/powerpoint/2010/main" val="370300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E6DF8BD-F1FF-25DE-29E8-75798A381136}"/>
              </a:ext>
            </a:extLst>
          </p:cNvPr>
          <p:cNvSpPr txBox="1">
            <a:spLocks noGrp="1"/>
          </p:cNvSpPr>
          <p:nvPr>
            <p:ph type="title" idx="4294967295"/>
          </p:nvPr>
        </p:nvSpPr>
        <p:spPr>
          <a:xfrm>
            <a:off x="5719155" y="243938"/>
            <a:ext cx="61239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Risk Factors (cont.)</a:t>
            </a:r>
          </a:p>
        </p:txBody>
      </p:sp>
      <p:sp>
        <p:nvSpPr>
          <p:cNvPr id="104" name="Google Shape;104;p2"/>
          <p:cNvSpPr txBox="1"/>
          <p:nvPr/>
        </p:nvSpPr>
        <p:spPr>
          <a:xfrm>
            <a:off x="5719156" y="951287"/>
            <a:ext cx="6274351" cy="5062884"/>
          </a:xfrm>
          <a:prstGeom prst="rect">
            <a:avLst/>
          </a:prstGeom>
          <a:noFill/>
          <a:ln>
            <a:noFill/>
          </a:ln>
        </p:spPr>
        <p:txBody>
          <a:bodyPr spcFirstLastPara="1" wrap="square" lIns="91425" tIns="45700" rIns="91425" bIns="45700" anchor="t" anchorCtr="0">
            <a:spAutoFit/>
          </a:bodyPr>
          <a:lstStyle/>
          <a:p>
            <a:pPr marL="285750" indent="-285750" fontAlgn="base">
              <a:buFont typeface="Arial" panose="020B0604020202020204" pitchFamily="34" charset="0"/>
              <a:buChar char="•"/>
            </a:pPr>
            <a:r>
              <a:rPr lang="en-US" sz="1700" dirty="0">
                <a:hlinkClick r:id="rId3"/>
              </a:rPr>
              <a:t>Obesity</a:t>
            </a:r>
            <a:r>
              <a:rPr lang="en-US" sz="1700" dirty="0"/>
              <a:t>: reduces the body’s effectiveness to shed excess heat and regulate the body temperature. </a:t>
            </a:r>
          </a:p>
          <a:p>
            <a:pPr marL="285750" indent="-285750" fontAlgn="base">
              <a:buFont typeface="Arial" panose="020B0604020202020204" pitchFamily="34" charset="0"/>
              <a:buChar char="•"/>
            </a:pPr>
            <a:r>
              <a:rPr lang="en-US" sz="1700" dirty="0">
                <a:hlinkClick r:id="rId4"/>
              </a:rPr>
              <a:t>Kidney disease</a:t>
            </a:r>
            <a:r>
              <a:rPr lang="en-US" sz="1700" dirty="0"/>
              <a:t>: Too much fluid intake can cause swelling, high blood pressure, trouble breathing, and heart failure. Extra fluid in the body can also make dialysis treatments more difficult.</a:t>
            </a:r>
          </a:p>
          <a:p>
            <a:pPr marL="285750" indent="-285750" fontAlgn="base">
              <a:buFont typeface="Arial" panose="020B0604020202020204" pitchFamily="34" charset="0"/>
              <a:buChar char="•"/>
            </a:pPr>
            <a:r>
              <a:rPr lang="en-US" sz="1700" dirty="0">
                <a:hlinkClick r:id="rId5"/>
              </a:rPr>
              <a:t>Use of medications</a:t>
            </a:r>
            <a:r>
              <a:rPr lang="en-US" sz="1700" dirty="0"/>
              <a:t>: can dehydrate the body, decrease the body’s ability to regulate its temperature, increase heat sensitivity and increase the risk for heat illnesses.</a:t>
            </a:r>
          </a:p>
          <a:p>
            <a:pPr marL="285750" indent="-285750" fontAlgn="base">
              <a:buFont typeface="Arial" panose="020B0604020202020204" pitchFamily="34" charset="0"/>
              <a:buChar char="•"/>
            </a:pPr>
            <a:r>
              <a:rPr lang="en-US" sz="1700" b="1" dirty="0"/>
              <a:t>Use of drugs and/or alcohol</a:t>
            </a:r>
            <a:r>
              <a:rPr lang="en-US" sz="1700" dirty="0"/>
              <a:t>: can dehydrate the body, raise the body’s internal temperature, put more stress on the liver, and negatively impact the brain and body’s normal response functions.     </a:t>
            </a:r>
          </a:p>
          <a:p>
            <a:br>
              <a:rPr lang="en-US" sz="1700" dirty="0"/>
            </a:br>
            <a:r>
              <a:rPr lang="en-US" sz="1700" dirty="0"/>
              <a:t>Every individual has a unique health history that influences the way their body handles heat. If you have underlying conditions and/or use medications, read the medication warnings carefully and check with your doctor to learn more about specific heat-related concerns for your condition and/or medication.</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085" y="60319"/>
            <a:ext cx="5403239" cy="5804029"/>
          </a:xfrm>
          <a:prstGeom prst="rect">
            <a:avLst/>
          </a:prstGeom>
        </p:spPr>
      </p:pic>
    </p:spTree>
    <p:extLst>
      <p:ext uri="{BB962C8B-B14F-4D97-AF65-F5344CB8AC3E}">
        <p14:creationId xmlns:p14="http://schemas.microsoft.com/office/powerpoint/2010/main" val="182120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20D0473-5512-1AFA-9331-4C35B6E90CBC}"/>
              </a:ext>
            </a:extLst>
          </p:cNvPr>
          <p:cNvSpPr txBox="1">
            <a:spLocks noGrp="1"/>
          </p:cNvSpPr>
          <p:nvPr>
            <p:ph type="title" idx="4294967295"/>
          </p:nvPr>
        </p:nvSpPr>
        <p:spPr>
          <a:xfrm>
            <a:off x="5719155" y="243938"/>
            <a:ext cx="6123977" cy="75141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Preventing Heat Illness</a:t>
            </a:r>
          </a:p>
        </p:txBody>
      </p:sp>
      <p:sp>
        <p:nvSpPr>
          <p:cNvPr id="104" name="Google Shape;104;p2"/>
          <p:cNvSpPr txBox="1"/>
          <p:nvPr/>
        </p:nvSpPr>
        <p:spPr>
          <a:xfrm>
            <a:off x="5719156" y="995355"/>
            <a:ext cx="6274351" cy="4247276"/>
          </a:xfrm>
          <a:prstGeom prst="rect">
            <a:avLst/>
          </a:prstGeom>
          <a:noFill/>
          <a:ln>
            <a:noFill/>
          </a:ln>
        </p:spPr>
        <p:txBody>
          <a:bodyPr spcFirstLastPara="1" wrap="square" lIns="91425" tIns="45700" rIns="91425" bIns="45700" anchor="t" anchorCtr="0">
            <a:spAutoFit/>
          </a:bodyPr>
          <a:lstStyle/>
          <a:p>
            <a:r>
              <a:rPr lang="en-US" sz="1800" dirty="0"/>
              <a:t>Now it’s time to get into the Heat Illness Prevention </a:t>
            </a:r>
            <a:r>
              <a:rPr lang="en-US" sz="1800" dirty="0">
                <a:hlinkClick r:id="rId3"/>
              </a:rPr>
              <a:t>rules</a:t>
            </a:r>
            <a:r>
              <a:rPr lang="en-US" sz="1800" dirty="0"/>
              <a:t> and the protections mentioned earlier in the course! The rules require several preventative practices of employers at different heat index thresholds and explains that employers must provide employees with:</a:t>
            </a:r>
          </a:p>
          <a:p>
            <a:pPr marL="285750" indent="-285750" fontAlgn="base">
              <a:buFont typeface="Arial" panose="020B0604020202020204" pitchFamily="34" charset="0"/>
              <a:buChar char="•"/>
            </a:pPr>
            <a:r>
              <a:rPr lang="en-US" sz="1800" dirty="0"/>
              <a:t>access to shade,</a:t>
            </a:r>
          </a:p>
          <a:p>
            <a:pPr marL="285750" indent="-285750" fontAlgn="base">
              <a:buFont typeface="Arial" panose="020B0604020202020204" pitchFamily="34" charset="0"/>
              <a:buChar char="•"/>
            </a:pPr>
            <a:r>
              <a:rPr lang="en-US" sz="1800" dirty="0"/>
              <a:t>cool or cold drinking water,</a:t>
            </a:r>
          </a:p>
          <a:p>
            <a:pPr marL="285750" indent="-285750" fontAlgn="base">
              <a:buFont typeface="Arial" panose="020B0604020202020204" pitchFamily="34" charset="0"/>
              <a:buChar char="•"/>
            </a:pPr>
            <a:r>
              <a:rPr lang="en-US" sz="1800" dirty="0"/>
              <a:t>written plans for acclimatization, emergency medical, and heat illness prevention, and </a:t>
            </a:r>
          </a:p>
          <a:p>
            <a:pPr marL="285750" indent="-285750" fontAlgn="base">
              <a:buFont typeface="Arial" panose="020B0604020202020204" pitchFamily="34" charset="0"/>
              <a:buChar char="•"/>
            </a:pPr>
            <a:r>
              <a:rPr lang="en-US" sz="1800" dirty="0"/>
              <a:t>“high heat practices” (communications, scheduled rest breaks). </a:t>
            </a:r>
          </a:p>
          <a:p>
            <a:br>
              <a:rPr lang="en-US" sz="1800" dirty="0"/>
            </a:br>
            <a:r>
              <a:rPr lang="en-US" sz="1800" dirty="0"/>
              <a:t>We will explore these in more detail over the next few slides, but first let’s talk about the heat index and some environmental risk factors.</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5" y="60319"/>
            <a:ext cx="5403239" cy="5804028"/>
          </a:xfrm>
          <a:prstGeom prst="rect">
            <a:avLst/>
          </a:prstGeom>
        </p:spPr>
      </p:pic>
    </p:spTree>
    <p:extLst>
      <p:ext uri="{BB962C8B-B14F-4D97-AF65-F5344CB8AC3E}">
        <p14:creationId xmlns:p14="http://schemas.microsoft.com/office/powerpoint/2010/main" val="49722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1">
            <a:extLst>
              <a:ext uri="{FF2B5EF4-FFF2-40B4-BE49-F238E27FC236}">
                <a16:creationId xmlns:a16="http://schemas.microsoft.com/office/drawing/2014/main" id="{F17F6994-69D7-FA44-FF46-DF1C93600312}"/>
              </a:ext>
            </a:extLst>
          </p:cNvPr>
          <p:cNvSpPr txBox="1">
            <a:spLocks noGrp="1"/>
          </p:cNvSpPr>
          <p:nvPr>
            <p:ph type="title" idx="4294967295"/>
          </p:nvPr>
        </p:nvSpPr>
        <p:spPr>
          <a:xfrm>
            <a:off x="5719155" y="243938"/>
            <a:ext cx="6123977" cy="70903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Heat Index</a:t>
            </a:r>
          </a:p>
        </p:txBody>
      </p:sp>
      <p:sp>
        <p:nvSpPr>
          <p:cNvPr id="104" name="Google Shape;104;p2"/>
          <p:cNvSpPr txBox="1"/>
          <p:nvPr/>
        </p:nvSpPr>
        <p:spPr>
          <a:xfrm>
            <a:off x="5719156" y="952977"/>
            <a:ext cx="6274351" cy="4247276"/>
          </a:xfrm>
          <a:prstGeom prst="rect">
            <a:avLst/>
          </a:prstGeom>
          <a:noFill/>
          <a:ln>
            <a:noFill/>
          </a:ln>
        </p:spPr>
        <p:txBody>
          <a:bodyPr spcFirstLastPara="1" wrap="square" lIns="91425" tIns="45700" rIns="91425" bIns="45700" anchor="t" anchorCtr="0">
            <a:spAutoFit/>
          </a:bodyPr>
          <a:lstStyle/>
          <a:p>
            <a:r>
              <a:rPr lang="en-US" sz="1800" dirty="0"/>
              <a:t>The heat index is what the temperature feels like to the human body when relative humidity is combined with the air temperature in the shade. The humidity impacts the body's comfort and ability to regulate its internal temperature; it feels warmer in humid conditions and cooler in dry conditions. The heat index does </a:t>
            </a:r>
            <a:r>
              <a:rPr lang="en-US" sz="1800" u="sng" dirty="0"/>
              <a:t>not</a:t>
            </a:r>
            <a:r>
              <a:rPr lang="en-US" sz="1800" dirty="0"/>
              <a:t> measure effects of wind, sunlight, radiant heat, workload or exertion. However, employers should consider these factors when planning the work schedules because all of the factors can impact the health and safety of employees. For example, direct sunlight can increase the heat index up to 15°!</a:t>
            </a:r>
          </a:p>
          <a:p>
            <a:br>
              <a:rPr lang="en-US" sz="1800" dirty="0"/>
            </a:br>
            <a:r>
              <a:rPr lang="en-US" sz="1800" dirty="0"/>
              <a:t>An easy and quick way to figure out the heat index is by using the Heat Safety Tool developed by </a:t>
            </a:r>
            <a:r>
              <a:rPr lang="en-US" sz="1800" u="sng" dirty="0">
                <a:hlinkClick r:id="rId3"/>
              </a:rPr>
              <a:t>NIOSH and OSHA</a:t>
            </a:r>
            <a:r>
              <a:rPr lang="en-US" sz="1800" dirty="0"/>
              <a:t> Watch the short video tutorial on the next slide!</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5" y="60319"/>
            <a:ext cx="5403239" cy="5804028"/>
          </a:xfrm>
          <a:prstGeom prst="rect">
            <a:avLst/>
          </a:prstGeom>
        </p:spPr>
      </p:pic>
    </p:spTree>
    <p:extLst>
      <p:ext uri="{BB962C8B-B14F-4D97-AF65-F5344CB8AC3E}">
        <p14:creationId xmlns:p14="http://schemas.microsoft.com/office/powerpoint/2010/main" val="1732791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CB460D"/>
          </a:solidFill>
          <a:ln>
            <a:solidFill>
              <a:srgbClr val="CB460D"/>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17477"/>
            <a:ext cx="12192000" cy="582292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lt1"/>
                </a:solidFill>
                <a:effectLst/>
                <a:uLnTx/>
                <a:uFillTx/>
                <a:latin typeface="+mn-lt"/>
                <a:ea typeface="+mn-ea"/>
                <a:cs typeface="+mn-cs"/>
                <a:sym typeface="Arial"/>
              </a:rPr>
              <a:t>Video: </a:t>
            </a:r>
            <a:r>
              <a:rPr kumimoji="0" lang="en-US" sz="4400" b="0" i="0" u="none" strike="noStrike" kern="0" cap="none" spc="0" normalizeH="0" baseline="0" noProof="0" dirty="0">
                <a:ln>
                  <a:noFill/>
                </a:ln>
                <a:solidFill>
                  <a:schemeClr val="lt1"/>
                </a:solidFill>
                <a:effectLst/>
                <a:uLnTx/>
                <a:uFillTx/>
                <a:latin typeface="+mn-lt"/>
                <a:ea typeface="+mn-ea"/>
                <a:cs typeface="+mn-cs"/>
                <a:sym typeface="Arial"/>
                <a:hlinkClick r:id="rId4"/>
              </a:rPr>
              <a:t>Heat Safety Tool Tutorial</a:t>
            </a:r>
            <a:endParaRPr kumimoji="0" lang="en-US" sz="4400" b="0" i="0" u="none" strike="noStrike" kern="0" cap="none" spc="0" normalizeH="0" baseline="0" noProof="0" dirty="0">
              <a:ln>
                <a:noFill/>
              </a:ln>
              <a:solidFill>
                <a:schemeClr val="lt1"/>
              </a:solidFill>
              <a:effectLst/>
              <a:uLnTx/>
              <a:uFillTx/>
              <a:latin typeface="+mn-lt"/>
              <a:ea typeface="+mn-ea"/>
              <a:cs typeface="+mn-cs"/>
              <a:sym typeface="Arial"/>
            </a:endParaRPr>
          </a:p>
        </p:txBody>
      </p:sp>
      <p:pic>
        <p:nvPicPr>
          <p:cNvPr id="2" name="Online Media 1" descr="Heat Safety Tool Complete Guide - OSHA/NIOSH App">
            <a:hlinkClick r:id="" action="ppaction://media"/>
            <a:extLst>
              <a:ext uri="{FF2B5EF4-FFF2-40B4-BE49-F238E27FC236}">
                <a16:creationId xmlns:a16="http://schemas.microsoft.com/office/drawing/2014/main" id="{8A5C6593-5F57-A109-BE1C-BAD3F385ADE1}"/>
              </a:ext>
            </a:extLst>
          </p:cNvPr>
          <p:cNvPicPr>
            <a:picLocks noRot="1" noChangeAspect="1"/>
          </p:cNvPicPr>
          <p:nvPr>
            <a:videoFile r:link="rId1"/>
          </p:nvPr>
        </p:nvPicPr>
        <p:blipFill>
          <a:blip r:embed="rId5"/>
          <a:stretch>
            <a:fillRect/>
          </a:stretch>
        </p:blipFill>
        <p:spPr>
          <a:xfrm>
            <a:off x="1086187" y="98393"/>
            <a:ext cx="10019626" cy="5661088"/>
          </a:xfrm>
          <a:prstGeom prst="rect">
            <a:avLst/>
          </a:prstGeom>
        </p:spPr>
      </p:pic>
      <p:sp>
        <p:nvSpPr>
          <p:cNvPr id="8" name="Google Shape;102;p2">
            <a:extLst>
              <a:ext uri="{FF2B5EF4-FFF2-40B4-BE49-F238E27FC236}">
                <a16:creationId xmlns:a16="http://schemas.microsoft.com/office/drawing/2014/main" id="{23EFD471-C13C-4159-88A8-8CE0E9C85483}"/>
              </a:ext>
            </a:extLst>
          </p:cNvPr>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Arial"/>
                <a:sym typeface="Verdana"/>
              </a:rPr>
              <a:t>HEAT ILLNESS PREVENTION</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EA15DA3-499B-9F32-9E86-A90AA2C1232E}"/>
              </a:ext>
            </a:extLst>
          </p:cNvPr>
          <p:cNvSpPr txBox="1">
            <a:spLocks noGrp="1"/>
          </p:cNvSpPr>
          <p:nvPr>
            <p:ph type="title" idx="4294967295"/>
          </p:nvPr>
        </p:nvSpPr>
        <p:spPr>
          <a:xfrm>
            <a:off x="5719155" y="243939"/>
            <a:ext cx="6123977" cy="79164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Environmental Risk Factors</a:t>
            </a:r>
          </a:p>
        </p:txBody>
      </p:sp>
      <p:sp>
        <p:nvSpPr>
          <p:cNvPr id="104" name="Google Shape;104;p2"/>
          <p:cNvSpPr txBox="1"/>
          <p:nvPr/>
        </p:nvSpPr>
        <p:spPr>
          <a:xfrm>
            <a:off x="5719156" y="868647"/>
            <a:ext cx="6274351" cy="5132134"/>
          </a:xfrm>
          <a:prstGeom prst="rect">
            <a:avLst/>
          </a:prstGeom>
          <a:noFill/>
          <a:ln>
            <a:noFill/>
          </a:ln>
        </p:spPr>
        <p:txBody>
          <a:bodyPr spcFirstLastPara="1" wrap="square" lIns="91425" tIns="45700" rIns="91425" bIns="45700" anchor="t" anchorCtr="0">
            <a:spAutoFit/>
          </a:bodyPr>
          <a:lstStyle/>
          <a:p>
            <a:r>
              <a:rPr lang="en-US" sz="1650" dirty="0"/>
              <a:t>As air temperature rises, some environmental factors that can influence the work conditions include:</a:t>
            </a:r>
          </a:p>
          <a:p>
            <a:pPr marL="285750" indent="-285750" fontAlgn="base">
              <a:buFont typeface="Arial" panose="020B0604020202020204" pitchFamily="34" charset="0"/>
              <a:buChar char="•"/>
            </a:pPr>
            <a:r>
              <a:rPr lang="en-US" sz="1650" dirty="0"/>
              <a:t>Direct sunlight, airspeed, and humidity. Any of these can increase the heat burden on the body. For example, high humidity makes it more difficult for the body to cool itself through sweating. </a:t>
            </a:r>
          </a:p>
          <a:p>
            <a:pPr marL="285750" indent="-285750" fontAlgn="base">
              <a:buFont typeface="Arial" panose="020B0604020202020204" pitchFamily="34" charset="0"/>
              <a:buChar char="•"/>
            </a:pPr>
            <a:r>
              <a:rPr lang="en-US" sz="1650" dirty="0"/>
              <a:t>Sequential days of any of the environmental conditions listed above. The heat burden increases because overnight temperatures do not drop down low enough to provide relief.</a:t>
            </a:r>
          </a:p>
          <a:p>
            <a:pPr marL="285750" indent="-285750" fontAlgn="base">
              <a:buFont typeface="Arial" panose="020B0604020202020204" pitchFamily="34" charset="0"/>
              <a:buChar char="•"/>
            </a:pPr>
            <a:r>
              <a:rPr lang="en-US" sz="1650" dirty="0"/>
              <a:t>Heat sources in the work area, such as ovens and furnaces, that produce radiant heat. </a:t>
            </a:r>
          </a:p>
          <a:p>
            <a:pPr marL="285750" indent="-285750" fontAlgn="base">
              <a:buFont typeface="Arial" panose="020B0604020202020204" pitchFamily="34" charset="0"/>
              <a:buChar char="•"/>
            </a:pPr>
            <a:r>
              <a:rPr lang="en-US" sz="1650" dirty="0"/>
              <a:t>The use of personal protective equipment (PPE) and clothing that can trap heat in and reduce the body’s ability to remove excess heat. PPE should be removed during the preventative rest breaks to help the body cool down</a:t>
            </a:r>
            <a:r>
              <a:rPr lang="en-US" sz="1650" b="1" dirty="0"/>
              <a:t>.</a:t>
            </a:r>
            <a:endParaRPr lang="en-US" sz="1650" dirty="0"/>
          </a:p>
          <a:p>
            <a:pPr marL="285750" indent="-285750" fontAlgn="base">
              <a:buFont typeface="Arial" panose="020B0604020202020204" pitchFamily="34" charset="0"/>
              <a:buChar char="•"/>
            </a:pPr>
            <a:r>
              <a:rPr lang="en-US" sz="1650" dirty="0"/>
              <a:t>The level of physical activity being performed.</a:t>
            </a:r>
          </a:p>
          <a:p>
            <a:r>
              <a:rPr lang="en-US" sz="800" dirty="0"/>
              <a:t> </a:t>
            </a:r>
            <a:endParaRPr lang="en-US" sz="500" dirty="0"/>
          </a:p>
          <a:p>
            <a:r>
              <a:rPr lang="en-US" sz="1650" dirty="0"/>
              <a:t>Employers should keep these factors in mind when scheduling work shifts, rest breaks, and recovery periods</a:t>
            </a:r>
            <a:r>
              <a:rPr lang="en-US" sz="1650" b="1" dirty="0"/>
              <a:t>. Now let’s explore the rule requirements!</a:t>
            </a:r>
            <a:endParaRPr lang="en-US" sz="1650" dirty="0"/>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085" y="60319"/>
            <a:ext cx="5403239" cy="5804028"/>
          </a:xfrm>
          <a:prstGeom prst="rect">
            <a:avLst/>
          </a:prstGeom>
        </p:spPr>
      </p:pic>
    </p:spTree>
    <p:extLst>
      <p:ext uri="{BB962C8B-B14F-4D97-AF65-F5344CB8AC3E}">
        <p14:creationId xmlns:p14="http://schemas.microsoft.com/office/powerpoint/2010/main" val="383520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A85381A-A05D-EB74-82A3-0C0E3CA01721}"/>
              </a:ext>
            </a:extLst>
          </p:cNvPr>
          <p:cNvSpPr txBox="1">
            <a:spLocks noGrp="1"/>
          </p:cNvSpPr>
          <p:nvPr>
            <p:ph type="title" idx="4294967295"/>
          </p:nvPr>
        </p:nvSpPr>
        <p:spPr>
          <a:xfrm>
            <a:off x="5719155" y="243939"/>
            <a:ext cx="6123977" cy="7641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Access to Shade</a:t>
            </a:r>
          </a:p>
        </p:txBody>
      </p:sp>
      <p:sp>
        <p:nvSpPr>
          <p:cNvPr id="104" name="Google Shape;104;p2"/>
          <p:cNvSpPr txBox="1"/>
          <p:nvPr/>
        </p:nvSpPr>
        <p:spPr>
          <a:xfrm>
            <a:off x="5719156" y="1008058"/>
            <a:ext cx="6274351" cy="4247276"/>
          </a:xfrm>
          <a:prstGeom prst="rect">
            <a:avLst/>
          </a:prstGeom>
          <a:noFill/>
          <a:ln>
            <a:noFill/>
          </a:ln>
        </p:spPr>
        <p:txBody>
          <a:bodyPr spcFirstLastPara="1" wrap="square" lIns="91425" tIns="45700" rIns="91425" bIns="45700" anchor="t" anchorCtr="0">
            <a:spAutoFit/>
          </a:bodyPr>
          <a:lstStyle/>
          <a:p>
            <a:r>
              <a:rPr lang="en-US" sz="1800" dirty="0"/>
              <a:t>In the Heat Illness Prevention rules, </a:t>
            </a:r>
            <a:r>
              <a:rPr lang="en-US" sz="1800" b="1" dirty="0"/>
              <a:t>shade </a:t>
            </a:r>
            <a:r>
              <a:rPr lang="en-US" sz="1800" dirty="0"/>
              <a:t>is defined as the blockage of direct sunlight. For employees in an outdoor work area with a heat index of 80° Fahrenheit or greater, the employer must provide access to a shaded area. The shade must be readily available and big enough to accommodate all employees on the rest or meal period so they can sit in a normal posture and be fully shaded. The shade area should be located near the work area and be open to the outside air or provide mechanical ventilation for cooling. Trees or bushes could be used as long as the shape of the shaded area provides enough shadow to protect employees. </a:t>
            </a:r>
          </a:p>
          <a:p>
            <a:br>
              <a:rPr lang="en-US" sz="1800" dirty="0"/>
            </a:br>
            <a:r>
              <a:rPr lang="en-US" sz="1800" dirty="0"/>
              <a:t>For further details and exceptions to the shade requirement, review </a:t>
            </a:r>
            <a:r>
              <a:rPr lang="en-US" sz="1800" dirty="0">
                <a:hlinkClick r:id="rId3"/>
              </a:rPr>
              <a:t>section (3)</a:t>
            </a:r>
            <a:r>
              <a:rPr lang="en-US" sz="1800" dirty="0"/>
              <a:t>.</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5" y="60319"/>
            <a:ext cx="5403238" cy="5804028"/>
          </a:xfrm>
          <a:prstGeom prst="rect">
            <a:avLst/>
          </a:prstGeom>
        </p:spPr>
      </p:pic>
    </p:spTree>
    <p:extLst>
      <p:ext uri="{BB962C8B-B14F-4D97-AF65-F5344CB8AC3E}">
        <p14:creationId xmlns:p14="http://schemas.microsoft.com/office/powerpoint/2010/main" val="401673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794A189-ED03-7C94-6FC2-6CDE439A80C7}"/>
              </a:ext>
            </a:extLst>
          </p:cNvPr>
          <p:cNvSpPr txBox="1">
            <a:spLocks noGrp="1"/>
          </p:cNvSpPr>
          <p:nvPr>
            <p:ph type="title" idx="4294967295"/>
          </p:nvPr>
        </p:nvSpPr>
        <p:spPr>
          <a:xfrm>
            <a:off x="5719155" y="243938"/>
            <a:ext cx="61239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Disclaimer</a:t>
            </a:r>
          </a:p>
        </p:txBody>
      </p:sp>
      <p:sp>
        <p:nvSpPr>
          <p:cNvPr id="104" name="Google Shape;104;p2"/>
          <p:cNvSpPr txBox="1"/>
          <p:nvPr/>
        </p:nvSpPr>
        <p:spPr>
          <a:xfrm>
            <a:off x="5719156" y="938592"/>
            <a:ext cx="6274351" cy="2862282"/>
          </a:xfrm>
          <a:prstGeom prst="rect">
            <a:avLst/>
          </a:prstGeom>
          <a:noFill/>
          <a:ln>
            <a:noFill/>
          </a:ln>
        </p:spPr>
        <p:txBody>
          <a:bodyPr spcFirstLastPara="1" wrap="square" lIns="91425" tIns="45700" rIns="91425" bIns="45700" anchor="t" anchorCtr="0">
            <a:spAutoFit/>
          </a:bodyPr>
          <a:lstStyle/>
          <a:p>
            <a:r>
              <a:rPr lang="en-US" sz="1800" dirty="0"/>
              <a:t>Completing this course will help you understand the rules and some of the hazards related to heat. However, it is your employer’s responsibility to further your training where it is specific to your organization, such as policies and practices. This material should not be considered a substitute for any provisions of the Oregon Safe Employment Act (OSEA), or for any standards issued by Oregon OSHA. Manufacturers, products, or services displayed in this material are for informational purposes only and do not constitute an endorsement by Oregon OSHA.</a:t>
            </a:r>
            <a:endParaRPr lang="en-US" sz="2400" dirty="0"/>
          </a:p>
        </p:txBody>
      </p:sp>
      <p:sp>
        <p:nvSpPr>
          <p:cNvPr id="102" name="Google Shape;102;p2"/>
          <p:cNvSpPr txBox="1"/>
          <p:nvPr/>
        </p:nvSpPr>
        <p:spPr>
          <a:xfrm>
            <a:off x="202630" y="6130364"/>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AAEAEFA6-FCE0-4DB0-F540-B3DD71A97D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238" y="56386"/>
            <a:ext cx="5446722" cy="58507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2F464C8-4733-F61A-20B9-1A43AC6CD462}"/>
              </a:ext>
            </a:extLst>
          </p:cNvPr>
          <p:cNvSpPr txBox="1">
            <a:spLocks noGrp="1"/>
          </p:cNvSpPr>
          <p:nvPr>
            <p:ph type="title" idx="4294967295"/>
          </p:nvPr>
        </p:nvSpPr>
        <p:spPr>
          <a:xfrm>
            <a:off x="5719155" y="243939"/>
            <a:ext cx="6123977" cy="73177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Drinking Water</a:t>
            </a:r>
          </a:p>
        </p:txBody>
      </p:sp>
      <p:sp>
        <p:nvSpPr>
          <p:cNvPr id="104" name="Google Shape;104;p2"/>
          <p:cNvSpPr txBox="1"/>
          <p:nvPr/>
        </p:nvSpPr>
        <p:spPr>
          <a:xfrm>
            <a:off x="5719156" y="975712"/>
            <a:ext cx="6274351" cy="5024412"/>
          </a:xfrm>
          <a:prstGeom prst="rect">
            <a:avLst/>
          </a:prstGeom>
          <a:noFill/>
          <a:ln>
            <a:noFill/>
          </a:ln>
        </p:spPr>
        <p:txBody>
          <a:bodyPr spcFirstLastPara="1" wrap="square" lIns="91425" tIns="45700" rIns="91425" bIns="45700" anchor="t" anchorCtr="0">
            <a:spAutoFit/>
          </a:bodyPr>
          <a:lstStyle/>
          <a:p>
            <a:r>
              <a:rPr lang="en-US" sz="1600" dirty="0"/>
              <a:t>Keeping your body hydrated with small drinks of water frequently throughout the day is one of the most effective ways to prevent heat illness. Typically, working outdoors in high heat with a heavy workload, makes the body sweat more; water and electrolytes are lost through sweat, which speeds up the dehydration process. The body has an easier time staying hydrated with frequent, small amounts of water, rather than trying to process infrequent, large gulps of water after dehydration has already set in. </a:t>
            </a:r>
            <a:endParaRPr lang="en-US" sz="1800" dirty="0"/>
          </a:p>
          <a:p>
            <a:br>
              <a:rPr lang="en-US" sz="1100" dirty="0"/>
            </a:br>
            <a:r>
              <a:rPr lang="en-US" sz="1600" dirty="0"/>
              <a:t>With this in mind, the rules require the employer to supply enough cold or cool drinking water (35-77°F) for each employee to drink up to 32 ounces every hour, at no cost to the employee, when the heat index is 80°F or higher. The employees must also be given plenty of opportunities to drink the water. </a:t>
            </a:r>
            <a:endParaRPr lang="en-US" sz="1800" dirty="0"/>
          </a:p>
          <a:p>
            <a:br>
              <a:rPr lang="en-US" sz="1050" dirty="0"/>
            </a:br>
            <a:r>
              <a:rPr lang="en-US" sz="1600" dirty="0"/>
              <a:t>It is important to note that other Oregon OSHA rules require employers to provide water to employees, but the quantities are not detailed like in the Heat Illness Prevention rules. For further details and exceptions to the specific water quantity requirements, review </a:t>
            </a:r>
            <a:r>
              <a:rPr lang="en-US" sz="1600" dirty="0">
                <a:hlinkClick r:id="rId3"/>
              </a:rPr>
              <a:t>section (4)</a:t>
            </a:r>
            <a:r>
              <a:rPr lang="en-US" sz="1600" dirty="0"/>
              <a:t>.</a:t>
            </a: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5" y="60319"/>
            <a:ext cx="5403238" cy="5804027"/>
          </a:xfrm>
          <a:prstGeom prst="rect">
            <a:avLst/>
          </a:prstGeom>
        </p:spPr>
      </p:pic>
    </p:spTree>
    <p:extLst>
      <p:ext uri="{BB962C8B-B14F-4D97-AF65-F5344CB8AC3E}">
        <p14:creationId xmlns:p14="http://schemas.microsoft.com/office/powerpoint/2010/main" val="3731277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3B5ACC2-F329-4FDB-8F72-E964FC420F14}"/>
              </a:ext>
            </a:extLst>
          </p:cNvPr>
          <p:cNvSpPr txBox="1">
            <a:spLocks noGrp="1"/>
          </p:cNvSpPr>
          <p:nvPr>
            <p:ph type="title" idx="4294967295"/>
          </p:nvPr>
        </p:nvSpPr>
        <p:spPr>
          <a:xfrm>
            <a:off x="5719155" y="243938"/>
            <a:ext cx="6123977" cy="60417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Acclimatization</a:t>
            </a:r>
          </a:p>
        </p:txBody>
      </p:sp>
      <p:sp>
        <p:nvSpPr>
          <p:cNvPr id="104" name="Google Shape;104;p2"/>
          <p:cNvSpPr txBox="1"/>
          <p:nvPr/>
        </p:nvSpPr>
        <p:spPr>
          <a:xfrm>
            <a:off x="5719156" y="952970"/>
            <a:ext cx="6274351" cy="4862829"/>
          </a:xfrm>
          <a:prstGeom prst="rect">
            <a:avLst/>
          </a:prstGeom>
          <a:noFill/>
          <a:ln>
            <a:noFill/>
          </a:ln>
        </p:spPr>
        <p:txBody>
          <a:bodyPr spcFirstLastPara="1" wrap="square" lIns="91425" tIns="45700" rIns="91425" bIns="45700" anchor="t" anchorCtr="0">
            <a:spAutoFit/>
          </a:bodyPr>
          <a:lstStyle/>
          <a:p>
            <a:r>
              <a:rPr lang="en-US" sz="1800" dirty="0"/>
              <a:t>Acclimatization means letting the body adjust gradually to the new climate or conditions. Typically, for a physically fit and healthy individual, the acclimatization process takes 1-2 weeks of at least 2 hours of working in the heat per day. Once acclimated to the heat, some of the beneficial adjustments include:</a:t>
            </a:r>
          </a:p>
          <a:p>
            <a:pPr marL="285750" indent="-285750" fontAlgn="base">
              <a:buFont typeface="Arial" panose="020B0604020202020204" pitchFamily="34" charset="0"/>
              <a:buChar char="•"/>
            </a:pPr>
            <a:r>
              <a:rPr lang="en-US" sz="1800" dirty="0"/>
              <a:t>more efficient sweating with less electrolytes lost,</a:t>
            </a:r>
          </a:p>
          <a:p>
            <a:pPr marL="285750" indent="-285750" fontAlgn="base">
              <a:buFont typeface="Arial" panose="020B0604020202020204" pitchFamily="34" charset="0"/>
              <a:buChar char="•"/>
            </a:pPr>
            <a:r>
              <a:rPr lang="en-US" sz="1800" dirty="0"/>
              <a:t>stabilized circulation, and </a:t>
            </a:r>
          </a:p>
          <a:p>
            <a:pPr marL="285750" indent="-285750" fontAlgn="base">
              <a:buFont typeface="Arial" panose="020B0604020202020204" pitchFamily="34" charset="0"/>
              <a:buChar char="•"/>
            </a:pPr>
            <a:r>
              <a:rPr lang="en-US" sz="1800" dirty="0"/>
              <a:t>the ability to work with a lower core temperature and heart rate.</a:t>
            </a:r>
            <a:endParaRPr lang="en-US" sz="1100" dirty="0"/>
          </a:p>
          <a:p>
            <a:r>
              <a:rPr lang="en-US" sz="1100" dirty="0"/>
              <a:t> </a:t>
            </a:r>
          </a:p>
          <a:p>
            <a:r>
              <a:rPr lang="en-US" sz="1800" dirty="0"/>
              <a:t>The rules require employers to create an acclimatization plan or choose an </a:t>
            </a:r>
            <a:r>
              <a:rPr lang="en-US" sz="1800" dirty="0">
                <a:hlinkClick r:id="rId3"/>
              </a:rPr>
              <a:t>existing one</a:t>
            </a:r>
            <a:r>
              <a:rPr lang="en-US" sz="1800" dirty="0"/>
              <a:t> developed by the CDC and NIOSH. </a:t>
            </a:r>
            <a:r>
              <a:rPr lang="en-US" sz="1800" b="1" dirty="0"/>
              <a:t>Employers must fulfill the requirement of training their employees on the methods of their acclimatization plan and the importance of acclimatization. </a:t>
            </a:r>
            <a:r>
              <a:rPr lang="en-US" sz="1800" dirty="0"/>
              <a:t>(</a:t>
            </a:r>
            <a:r>
              <a:rPr lang="en-US" sz="1800" dirty="0">
                <a:hlinkClick r:id="rId4"/>
              </a:rPr>
              <a:t>See section 7</a:t>
            </a:r>
            <a:r>
              <a:rPr lang="en-US" sz="1800" dirty="0"/>
              <a:t>.)</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085" y="60319"/>
            <a:ext cx="5403237" cy="5804026"/>
          </a:xfrm>
          <a:prstGeom prst="rect">
            <a:avLst/>
          </a:prstGeom>
        </p:spPr>
      </p:pic>
    </p:spTree>
    <p:extLst>
      <p:ext uri="{BB962C8B-B14F-4D97-AF65-F5344CB8AC3E}">
        <p14:creationId xmlns:p14="http://schemas.microsoft.com/office/powerpoint/2010/main" val="1212445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9C9EC6C-CF91-ADF1-655B-A471F3FF3040}"/>
              </a:ext>
            </a:extLst>
          </p:cNvPr>
          <p:cNvSpPr txBox="1">
            <a:spLocks noGrp="1"/>
          </p:cNvSpPr>
          <p:nvPr>
            <p:ph type="title" idx="4294967295"/>
          </p:nvPr>
        </p:nvSpPr>
        <p:spPr>
          <a:xfrm>
            <a:off x="5719155" y="243938"/>
            <a:ext cx="6123977" cy="68531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Employer-Specific Plans</a:t>
            </a:r>
          </a:p>
        </p:txBody>
      </p:sp>
      <p:sp>
        <p:nvSpPr>
          <p:cNvPr id="104" name="Google Shape;104;p2"/>
          <p:cNvSpPr txBox="1"/>
          <p:nvPr/>
        </p:nvSpPr>
        <p:spPr>
          <a:xfrm>
            <a:off x="5719156" y="929253"/>
            <a:ext cx="6274351" cy="4524275"/>
          </a:xfrm>
          <a:prstGeom prst="rect">
            <a:avLst/>
          </a:prstGeom>
          <a:noFill/>
          <a:ln>
            <a:noFill/>
          </a:ln>
        </p:spPr>
        <p:txBody>
          <a:bodyPr spcFirstLastPara="1" wrap="square" lIns="91425" tIns="45700" rIns="91425" bIns="45700" anchor="t" anchorCtr="0">
            <a:spAutoFit/>
          </a:bodyPr>
          <a:lstStyle/>
          <a:p>
            <a:r>
              <a:rPr lang="en-US" sz="1800" dirty="0"/>
              <a:t>In addition to an acclimatization plan, in the next couple of slides we will discuss 2 other plans employers are required to have in place:</a:t>
            </a:r>
          </a:p>
          <a:p>
            <a:pPr marL="342900" indent="-342900" fontAlgn="base">
              <a:buFont typeface="+mj-lt"/>
              <a:buAutoNum type="arabicPeriod"/>
            </a:pPr>
            <a:r>
              <a:rPr lang="en-US" sz="1800" dirty="0"/>
              <a:t>Emergency Medical Plan </a:t>
            </a:r>
          </a:p>
          <a:p>
            <a:pPr marL="342900" indent="-342900" fontAlgn="base">
              <a:buFont typeface="+mj-lt"/>
              <a:buAutoNum type="arabicPeriod"/>
            </a:pPr>
            <a:r>
              <a:rPr lang="en-US" sz="1800" dirty="0"/>
              <a:t>Heat Illness Prevention Plan</a:t>
            </a:r>
          </a:p>
          <a:p>
            <a:br>
              <a:rPr lang="en-US" sz="1800" dirty="0"/>
            </a:br>
            <a:r>
              <a:rPr lang="en-US" sz="1800" dirty="0"/>
              <a:t>All employers in Oregon are already required to have an Emergency Medical Plan. The Heat Illness Prevention rules require conditions related to excessive heat exposure for employees to be included in that plan. Click on the links below for more information about  Emergency Medical Plans for each division:</a:t>
            </a:r>
          </a:p>
          <a:p>
            <a:pPr marL="285750" indent="-285750">
              <a:buFont typeface="Arial" panose="020B0604020202020204" pitchFamily="34" charset="0"/>
              <a:buChar char="•"/>
            </a:pPr>
            <a:r>
              <a:rPr lang="en-US" sz="1800" dirty="0">
                <a:hlinkClick r:id="rId3"/>
              </a:rPr>
              <a:t>Division 2 (General Industry) OAR 437-002-0161(4)</a:t>
            </a:r>
            <a:endParaRPr lang="en-US" sz="1800" baseline="30000" dirty="0"/>
          </a:p>
          <a:p>
            <a:pPr marL="285750" indent="-285750">
              <a:buFont typeface="Arial" panose="020B0604020202020204" pitchFamily="34" charset="0"/>
              <a:buChar char="•"/>
            </a:pPr>
            <a:r>
              <a:rPr lang="en-US" sz="1800" dirty="0">
                <a:hlinkClick r:id="rId4"/>
              </a:rPr>
              <a:t>Division 3 (Construction) 29 CFR 1926.50</a:t>
            </a:r>
            <a:endParaRPr lang="en-US" sz="1800" baseline="30000" dirty="0"/>
          </a:p>
          <a:p>
            <a:pPr marL="285750" indent="-285750">
              <a:buFont typeface="Arial" panose="020B0604020202020204" pitchFamily="34" charset="0"/>
              <a:buChar char="•"/>
            </a:pPr>
            <a:r>
              <a:rPr lang="en-US" sz="1800" dirty="0">
                <a:hlinkClick r:id="rId5"/>
              </a:rPr>
              <a:t>Division 4 (Agriculture) 437-004-1305(4)</a:t>
            </a:r>
            <a:endParaRPr lang="en-US" sz="1800" baseline="30000" dirty="0"/>
          </a:p>
          <a:p>
            <a:pPr marL="285750" indent="-285750">
              <a:buFont typeface="Arial" panose="020B0604020202020204" pitchFamily="34" charset="0"/>
              <a:buChar char="•"/>
            </a:pPr>
            <a:r>
              <a:rPr lang="en-US" sz="1800" dirty="0">
                <a:hlinkClick r:id="rId6"/>
              </a:rPr>
              <a:t>Division 7 (Forest Activities) 437-007-0220</a:t>
            </a:r>
            <a:endParaRPr lang="en-US" sz="1800" baseline="30000" dirty="0"/>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085" y="60319"/>
            <a:ext cx="5403236" cy="5804025"/>
          </a:xfrm>
          <a:prstGeom prst="rect">
            <a:avLst/>
          </a:prstGeom>
        </p:spPr>
      </p:pic>
    </p:spTree>
    <p:extLst>
      <p:ext uri="{BB962C8B-B14F-4D97-AF65-F5344CB8AC3E}">
        <p14:creationId xmlns:p14="http://schemas.microsoft.com/office/powerpoint/2010/main" val="83241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9D434BA-6915-885C-940C-64BD69E66FA3}"/>
              </a:ext>
            </a:extLst>
          </p:cNvPr>
          <p:cNvSpPr txBox="1">
            <a:spLocks noGrp="1"/>
          </p:cNvSpPr>
          <p:nvPr>
            <p:ph type="title" idx="4294967295"/>
          </p:nvPr>
        </p:nvSpPr>
        <p:spPr>
          <a:xfrm>
            <a:off x="5719155" y="243939"/>
            <a:ext cx="6123977" cy="80653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Heat Illness Prevention Plan</a:t>
            </a:r>
          </a:p>
        </p:txBody>
      </p:sp>
      <p:sp>
        <p:nvSpPr>
          <p:cNvPr id="104" name="Google Shape;104;p2"/>
          <p:cNvSpPr txBox="1"/>
          <p:nvPr/>
        </p:nvSpPr>
        <p:spPr>
          <a:xfrm>
            <a:off x="5719156" y="1050472"/>
            <a:ext cx="6274351" cy="4278054"/>
          </a:xfrm>
          <a:prstGeom prst="rect">
            <a:avLst/>
          </a:prstGeom>
          <a:noFill/>
          <a:ln>
            <a:noFill/>
          </a:ln>
        </p:spPr>
        <p:txBody>
          <a:bodyPr spcFirstLastPara="1" wrap="square" lIns="91425" tIns="45700" rIns="91425" bIns="45700" anchor="t" anchorCtr="0">
            <a:spAutoFit/>
          </a:bodyPr>
          <a:lstStyle/>
          <a:p>
            <a:r>
              <a:rPr lang="en-US" sz="1700" dirty="0"/>
              <a:t>Employers also must have and maintain a </a:t>
            </a:r>
            <a:r>
              <a:rPr lang="en-US" sz="1700" b="1" dirty="0"/>
              <a:t>Heat Illness Prevention Plan</a:t>
            </a:r>
            <a:r>
              <a:rPr lang="en-US" sz="1700" dirty="0"/>
              <a:t> in writing and have it available at their worksites to employees and Oregon OSHA. The plan should describe:</a:t>
            </a:r>
          </a:p>
          <a:p>
            <a:pPr marL="285750" indent="-285750" fontAlgn="base">
              <a:buFont typeface="Arial" panose="020B0604020202020204" pitchFamily="34" charset="0"/>
              <a:buChar char="•"/>
            </a:pPr>
            <a:r>
              <a:rPr lang="en-US" sz="1700" dirty="0"/>
              <a:t>heat hazard and prevention training for employees, </a:t>
            </a:r>
          </a:p>
          <a:p>
            <a:pPr marL="285750" indent="-285750" fontAlgn="base">
              <a:buFont typeface="Arial" panose="020B0604020202020204" pitchFamily="34" charset="0"/>
              <a:buChar char="•"/>
            </a:pPr>
            <a:r>
              <a:rPr lang="en-US" sz="1700" dirty="0"/>
              <a:t>how to recognize and respond to symptoms of dehydration and heat illnesses,</a:t>
            </a:r>
          </a:p>
          <a:p>
            <a:pPr marL="285750" indent="-285750" fontAlgn="base">
              <a:buFont typeface="Arial" panose="020B0604020202020204" pitchFamily="34" charset="0"/>
              <a:buChar char="•"/>
            </a:pPr>
            <a:r>
              <a:rPr lang="en-US" sz="1700" dirty="0"/>
              <a:t>how drinking water will be provided to the work area,</a:t>
            </a:r>
          </a:p>
          <a:p>
            <a:pPr marL="285750" indent="-285750" fontAlgn="base">
              <a:buFont typeface="Arial" panose="020B0604020202020204" pitchFamily="34" charset="0"/>
              <a:buChar char="•"/>
            </a:pPr>
            <a:r>
              <a:rPr lang="en-US" sz="1700" dirty="0"/>
              <a:t>how and where the shaded rest and recovery areas will be provided,</a:t>
            </a:r>
          </a:p>
          <a:p>
            <a:pPr marL="285750" indent="-285750" fontAlgn="base">
              <a:buFont typeface="Arial" panose="020B0604020202020204" pitchFamily="34" charset="0"/>
              <a:buChar char="•"/>
            </a:pPr>
            <a:r>
              <a:rPr lang="en-US" sz="1700" dirty="0"/>
              <a:t>the work/rest schedule, and </a:t>
            </a:r>
          </a:p>
          <a:p>
            <a:pPr marL="285750" indent="-285750" fontAlgn="base">
              <a:buFont typeface="Arial" panose="020B0604020202020204" pitchFamily="34" charset="0"/>
              <a:buChar char="•"/>
            </a:pPr>
            <a:r>
              <a:rPr lang="en-US" sz="1700" dirty="0"/>
              <a:t>the acclimatization procedures.</a:t>
            </a:r>
          </a:p>
          <a:p>
            <a:br>
              <a:rPr lang="en-US" sz="1700" dirty="0"/>
            </a:br>
            <a:r>
              <a:rPr lang="en-US" sz="1700" dirty="0"/>
              <a:t>See </a:t>
            </a:r>
            <a:r>
              <a:rPr lang="en-US" sz="1700" dirty="0">
                <a:hlinkClick r:id="rId3"/>
              </a:rPr>
              <a:t>section 8</a:t>
            </a:r>
            <a:r>
              <a:rPr lang="en-US" sz="1700" dirty="0"/>
              <a:t> for details required to be included in the plans. </a:t>
            </a:r>
            <a:r>
              <a:rPr lang="en-US" sz="1700" b="1" dirty="0"/>
              <a:t>Check with your employer to learn about the plans developed specifically for your worksite!</a:t>
            </a:r>
            <a:endParaRPr lang="en-US" sz="1700" dirty="0"/>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5" y="60319"/>
            <a:ext cx="5403236" cy="5804025"/>
          </a:xfrm>
          <a:prstGeom prst="rect">
            <a:avLst/>
          </a:prstGeom>
        </p:spPr>
      </p:pic>
    </p:spTree>
    <p:extLst>
      <p:ext uri="{BB962C8B-B14F-4D97-AF65-F5344CB8AC3E}">
        <p14:creationId xmlns:p14="http://schemas.microsoft.com/office/powerpoint/2010/main" val="1663144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0C676F1-FA1D-B27D-DA84-B93E72623B70}"/>
              </a:ext>
            </a:extLst>
          </p:cNvPr>
          <p:cNvSpPr txBox="1">
            <a:spLocks noGrp="1"/>
          </p:cNvSpPr>
          <p:nvPr>
            <p:ph type="title" idx="4294967295"/>
          </p:nvPr>
        </p:nvSpPr>
        <p:spPr>
          <a:xfrm>
            <a:off x="5719155" y="243939"/>
            <a:ext cx="6123977" cy="8048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High Heat Practices</a:t>
            </a:r>
          </a:p>
        </p:txBody>
      </p:sp>
      <p:sp>
        <p:nvSpPr>
          <p:cNvPr id="104" name="Google Shape;104;p2"/>
          <p:cNvSpPr txBox="1"/>
          <p:nvPr/>
        </p:nvSpPr>
        <p:spPr>
          <a:xfrm>
            <a:off x="5719156" y="1048762"/>
            <a:ext cx="6274351" cy="4985940"/>
          </a:xfrm>
          <a:prstGeom prst="rect">
            <a:avLst/>
          </a:prstGeom>
          <a:noFill/>
          <a:ln>
            <a:noFill/>
          </a:ln>
        </p:spPr>
        <p:txBody>
          <a:bodyPr spcFirstLastPara="1" wrap="square" lIns="91425" tIns="45700" rIns="91425" bIns="45700" anchor="t" anchorCtr="0">
            <a:spAutoFit/>
          </a:bodyPr>
          <a:lstStyle/>
          <a:p>
            <a:r>
              <a:rPr lang="en-US" sz="1650" dirty="0"/>
              <a:t>The Heat Illness Prevention rules call for extra protections when the heat index hits 90°F. If employers use hazard controls, such as scheduling work during cooler parts of the day or adding air conditioning, but the heat index of the employee’s work area remains at 90°F or higher, specific high heat practices must be followed. They include:</a:t>
            </a:r>
          </a:p>
          <a:p>
            <a:pPr marL="285750" indent="-285750">
              <a:buFont typeface="Arial" panose="020B0604020202020204" pitchFamily="34" charset="0"/>
              <a:buChar char="•"/>
            </a:pPr>
            <a:r>
              <a:rPr lang="en-US" sz="1650" dirty="0"/>
              <a:t>All employees must be able to contact a supervisor at any time, when necessary, and communication must be in a language and vocabulary understood by all. </a:t>
            </a:r>
          </a:p>
          <a:p>
            <a:pPr marL="285750" indent="-285750" fontAlgn="base">
              <a:buFont typeface="Arial" panose="020B0604020202020204" pitchFamily="34" charset="0"/>
              <a:buChar char="•"/>
            </a:pPr>
            <a:r>
              <a:rPr lang="en-US" sz="1650" dirty="0"/>
              <a:t>Ensuring prompt identification of any employee with heat illness signs or symptoms by frequent communication with employees who are working alone, or using a mandatory buddy system, or other equally effective observation and/or communication method.</a:t>
            </a:r>
          </a:p>
          <a:p>
            <a:pPr marL="285750" indent="-285750" fontAlgn="base">
              <a:buFont typeface="Arial" panose="020B0604020202020204" pitchFamily="34" charset="0"/>
              <a:buChar char="•"/>
            </a:pPr>
            <a:r>
              <a:rPr lang="en-US" sz="1650" dirty="0"/>
              <a:t> Authorizing and equipping employees to call emergency services and ensure medical care is immediately available (per </a:t>
            </a:r>
            <a:r>
              <a:rPr lang="en-US" sz="1650" dirty="0">
                <a:hlinkClick r:id="rId3"/>
              </a:rPr>
              <a:t>OAR 437-002-0161(4)</a:t>
            </a:r>
            <a:r>
              <a:rPr lang="en-US" sz="1650" dirty="0"/>
              <a:t> and OAR </a:t>
            </a:r>
            <a:r>
              <a:rPr lang="en-US" sz="1650" dirty="0">
                <a:hlinkClick r:id="rId4"/>
              </a:rPr>
              <a:t>437-004-1305(4)</a:t>
            </a:r>
            <a:r>
              <a:rPr lang="en-US" sz="1650" dirty="0"/>
              <a:t>). </a:t>
            </a:r>
          </a:p>
          <a:p>
            <a:r>
              <a:rPr lang="en-US" sz="900" dirty="0"/>
              <a:t>      </a:t>
            </a:r>
            <a:br>
              <a:rPr lang="en-US" sz="1650" dirty="0"/>
            </a:br>
            <a:r>
              <a:rPr lang="en-US" sz="1650" dirty="0"/>
              <a:t>(List continues on next slide.)</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085" y="60319"/>
            <a:ext cx="5403237" cy="5804027"/>
          </a:xfrm>
          <a:prstGeom prst="rect">
            <a:avLst/>
          </a:prstGeom>
        </p:spPr>
      </p:pic>
    </p:spTree>
    <p:extLst>
      <p:ext uri="{BB962C8B-B14F-4D97-AF65-F5344CB8AC3E}">
        <p14:creationId xmlns:p14="http://schemas.microsoft.com/office/powerpoint/2010/main" val="4024438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B56F033-74AC-0560-1FF7-9BBEB458B5AF}"/>
              </a:ext>
            </a:extLst>
          </p:cNvPr>
          <p:cNvSpPr txBox="1">
            <a:spLocks noGrp="1"/>
          </p:cNvSpPr>
          <p:nvPr>
            <p:ph type="title" idx="4294967295"/>
          </p:nvPr>
        </p:nvSpPr>
        <p:spPr>
          <a:xfrm>
            <a:off x="5719155" y="243938"/>
            <a:ext cx="6123977" cy="8132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High Heat Practices (cont.)</a:t>
            </a:r>
          </a:p>
        </p:txBody>
      </p:sp>
      <p:sp>
        <p:nvSpPr>
          <p:cNvPr id="104" name="Google Shape;104;p2"/>
          <p:cNvSpPr txBox="1"/>
          <p:nvPr/>
        </p:nvSpPr>
        <p:spPr>
          <a:xfrm>
            <a:off x="5719156" y="1057175"/>
            <a:ext cx="6274351" cy="4224193"/>
          </a:xfrm>
          <a:prstGeom prst="rect">
            <a:avLst/>
          </a:prstGeom>
          <a:noFill/>
          <a:ln>
            <a:noFill/>
          </a:ln>
        </p:spPr>
        <p:txBody>
          <a:bodyPr spcFirstLastPara="1" wrap="square" lIns="91425" tIns="45700" rIns="91425" bIns="45700" anchor="t" anchorCtr="0">
            <a:spAutoFit/>
          </a:bodyPr>
          <a:lstStyle/>
          <a:p>
            <a:pPr marL="285750" indent="-285750" fontAlgn="base">
              <a:buFont typeface="Arial" panose="020B0604020202020204" pitchFamily="34" charset="0"/>
              <a:buChar char="•"/>
            </a:pPr>
            <a:r>
              <a:rPr lang="en-US" sz="1650" dirty="0"/>
              <a:t>In buildings and structures that do not have mechanical ventilation cooling systems, employers must measure the temperature and humidity to determine the indoor heat index.</a:t>
            </a:r>
          </a:p>
          <a:p>
            <a:pPr marL="285750" indent="-285750" fontAlgn="base">
              <a:buFont typeface="Arial" panose="020B0604020202020204" pitchFamily="34" charset="0"/>
              <a:buChar char="•"/>
            </a:pPr>
            <a:r>
              <a:rPr lang="en-US" sz="1650" dirty="0"/>
              <a:t>Develop and use a written heat illness prevention rest break schedule. See </a:t>
            </a:r>
            <a:r>
              <a:rPr lang="en-US" sz="1650" dirty="0">
                <a:hlinkClick r:id="rId3"/>
              </a:rPr>
              <a:t>section 5(e)(A-C)</a:t>
            </a:r>
            <a:r>
              <a:rPr lang="en-US" sz="1650" dirty="0"/>
              <a:t> for details as well as the </a:t>
            </a:r>
            <a:r>
              <a:rPr lang="en-US" sz="1650" dirty="0">
                <a:hlinkClick r:id="rId4"/>
              </a:rPr>
              <a:t>NIOSH charts</a:t>
            </a:r>
            <a:r>
              <a:rPr lang="en-US" sz="1650" dirty="0"/>
              <a:t> for minimum rest break durations and intervals.</a:t>
            </a:r>
          </a:p>
          <a:p>
            <a:pPr marL="285750" indent="-285750" fontAlgn="base">
              <a:buFont typeface="Arial" panose="020B0604020202020204" pitchFamily="34" charset="0"/>
              <a:buChar char="•"/>
            </a:pPr>
            <a:r>
              <a:rPr lang="en-US" sz="1650" dirty="0"/>
              <a:t>Preventative rest breaks must be at no cost to the employee.</a:t>
            </a:r>
          </a:p>
          <a:p>
            <a:br>
              <a:rPr lang="en-US" sz="800" dirty="0"/>
            </a:br>
            <a:r>
              <a:rPr lang="en-US" sz="1650" dirty="0"/>
              <a:t>Please note, the purpose of the rest breaks is to allow the body to cool down and recover from working in the high heat. When scheduling rest breaks, employers should take into consideration the effect of working in direct sunlight, how strenuous the workload is, and if personal protective equipment (PPE) is being worn.</a:t>
            </a:r>
          </a:p>
          <a:p>
            <a:endParaRPr lang="en-US" sz="700" dirty="0"/>
          </a:p>
          <a:p>
            <a:r>
              <a:rPr lang="en-US" sz="1650" dirty="0"/>
              <a:t>You are almost done with the course! Next, we’ll discuss employee rights and proceed with a quiz.</a:t>
            </a:r>
            <a:endParaRPr lang="en-US" sz="1800" dirty="0"/>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085" y="60319"/>
            <a:ext cx="5403237" cy="5804026"/>
          </a:xfrm>
          <a:prstGeom prst="rect">
            <a:avLst/>
          </a:prstGeom>
        </p:spPr>
      </p:pic>
    </p:spTree>
    <p:extLst>
      <p:ext uri="{BB962C8B-B14F-4D97-AF65-F5344CB8AC3E}">
        <p14:creationId xmlns:p14="http://schemas.microsoft.com/office/powerpoint/2010/main" val="2334190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129A5E7-C50B-949B-6E4D-AD63A6A61F2F}"/>
              </a:ext>
            </a:extLst>
          </p:cNvPr>
          <p:cNvSpPr txBox="1">
            <a:spLocks noGrp="1"/>
          </p:cNvSpPr>
          <p:nvPr>
            <p:ph type="title" idx="4294967295"/>
          </p:nvPr>
        </p:nvSpPr>
        <p:spPr>
          <a:xfrm>
            <a:off x="5719155" y="243938"/>
            <a:ext cx="6123977" cy="83571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Employee Rights</a:t>
            </a:r>
          </a:p>
        </p:txBody>
      </p:sp>
      <p:sp>
        <p:nvSpPr>
          <p:cNvPr id="104" name="Google Shape;104;p2"/>
          <p:cNvSpPr txBox="1"/>
          <p:nvPr/>
        </p:nvSpPr>
        <p:spPr>
          <a:xfrm>
            <a:off x="5719156" y="932625"/>
            <a:ext cx="6274351" cy="4524275"/>
          </a:xfrm>
          <a:prstGeom prst="rect">
            <a:avLst/>
          </a:prstGeom>
          <a:noFill/>
          <a:ln>
            <a:noFill/>
          </a:ln>
        </p:spPr>
        <p:txBody>
          <a:bodyPr spcFirstLastPara="1" wrap="square" lIns="91425" tIns="45700" rIns="91425" bIns="45700" anchor="t" anchorCtr="0">
            <a:spAutoFit/>
          </a:bodyPr>
          <a:lstStyle/>
          <a:p>
            <a:r>
              <a:rPr lang="en-US" sz="1600" dirty="0"/>
              <a:t>The employer’s procedures for complying with the requirements of this rule must include how employees can exercise their rights without fear of retaliation. Oregon law 654.062(5) protects employees who raise safety or health concerns and employees should report any safety or health violation to their employer and/or to their employer’s safety committee. Employees may also report safety and health violations to Oregon OSHA whether or not they have reported them to their employer.</a:t>
            </a:r>
          </a:p>
          <a:p>
            <a:endParaRPr lang="en-US" sz="1600" dirty="0"/>
          </a:p>
          <a:p>
            <a:r>
              <a:rPr lang="en-US" sz="1600" dirty="0"/>
              <a:t>For additional information about how to report a concern or violation, please visit </a:t>
            </a:r>
            <a:r>
              <a:rPr lang="en-US" sz="1600" dirty="0">
                <a:hlinkClick r:id="rId3"/>
              </a:rPr>
              <a:t>osha.oregon.gov/workers</a:t>
            </a:r>
            <a:r>
              <a:rPr lang="en-US" sz="1600" dirty="0"/>
              <a:t> or </a:t>
            </a:r>
            <a:r>
              <a:rPr lang="en-US" sz="1600" dirty="0">
                <a:hlinkClick r:id="rId4"/>
              </a:rPr>
              <a:t>contact</a:t>
            </a:r>
            <a:r>
              <a:rPr lang="en-US" sz="1600" baseline="30000" dirty="0"/>
              <a:t> </a:t>
            </a:r>
            <a:r>
              <a:rPr lang="en-US" sz="1600" dirty="0"/>
              <a:t>the nearest Oregon OSHA Enforcement office.</a:t>
            </a:r>
          </a:p>
          <a:p>
            <a:br>
              <a:rPr lang="en-US" sz="1600" dirty="0"/>
            </a:br>
            <a:r>
              <a:rPr lang="en-US" sz="1600" dirty="0"/>
              <a:t>If an employee believes they have been the object of retaliation or discrimination, they may file a </a:t>
            </a:r>
            <a:r>
              <a:rPr lang="en-US" sz="1600" dirty="0">
                <a:hlinkClick r:id="rId5"/>
              </a:rPr>
              <a:t>complaint</a:t>
            </a:r>
            <a:r>
              <a:rPr lang="en-US" sz="1600" dirty="0"/>
              <a:t> with the Bureau of Labor and Industries (BOLI), Civil Rights Division. Check out Oregon OSHA’s Whistleblower Rights </a:t>
            </a:r>
            <a:r>
              <a:rPr lang="en-US" sz="1600" dirty="0">
                <a:hlinkClick r:id="rId6"/>
              </a:rPr>
              <a:t>online course</a:t>
            </a:r>
            <a:r>
              <a:rPr lang="en-US" sz="1600" dirty="0"/>
              <a:t> for detailed information on this topic.</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2085" y="60319"/>
            <a:ext cx="5403235" cy="5804025"/>
          </a:xfrm>
          <a:prstGeom prst="rect">
            <a:avLst/>
          </a:prstGeom>
        </p:spPr>
      </p:pic>
    </p:spTree>
    <p:extLst>
      <p:ext uri="{BB962C8B-B14F-4D97-AF65-F5344CB8AC3E}">
        <p14:creationId xmlns:p14="http://schemas.microsoft.com/office/powerpoint/2010/main" val="3354262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E5D2F0A-5CF2-2BAC-D6B3-7302ED9F210A}"/>
              </a:ext>
            </a:extLst>
          </p:cNvPr>
          <p:cNvSpPr txBox="1">
            <a:spLocks noGrp="1"/>
          </p:cNvSpPr>
          <p:nvPr>
            <p:ph type="title" idx="4294967295"/>
          </p:nvPr>
        </p:nvSpPr>
        <p:spPr>
          <a:xfrm>
            <a:off x="5719155" y="243939"/>
            <a:ext cx="6123977" cy="64077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Overview</a:t>
            </a:r>
          </a:p>
        </p:txBody>
      </p:sp>
      <p:sp>
        <p:nvSpPr>
          <p:cNvPr id="104" name="Google Shape;104;p2"/>
          <p:cNvSpPr txBox="1"/>
          <p:nvPr/>
        </p:nvSpPr>
        <p:spPr>
          <a:xfrm>
            <a:off x="5719156" y="884714"/>
            <a:ext cx="6274351" cy="4662775"/>
          </a:xfrm>
          <a:prstGeom prst="rect">
            <a:avLst/>
          </a:prstGeom>
          <a:noFill/>
          <a:ln>
            <a:noFill/>
          </a:ln>
        </p:spPr>
        <p:txBody>
          <a:bodyPr spcFirstLastPara="1" wrap="square" lIns="91425" tIns="45700" rIns="91425" bIns="45700" anchor="t" anchorCtr="0">
            <a:spAutoFit/>
          </a:bodyPr>
          <a:lstStyle/>
          <a:p>
            <a:r>
              <a:rPr lang="en-US" sz="1550" dirty="0"/>
              <a:t>We covered a lot of information in this course regarding the Heat Illness Prevention rule including: </a:t>
            </a:r>
          </a:p>
          <a:p>
            <a:pPr marL="285750" indent="-285750" fontAlgn="base">
              <a:buFont typeface="Arial" panose="020B0604020202020204" pitchFamily="34" charset="0"/>
              <a:buChar char="•"/>
            </a:pPr>
            <a:r>
              <a:rPr lang="en-US" sz="1550" dirty="0"/>
              <a:t>Types of heat illnesses, such as heat stroke and heat exhaustion;</a:t>
            </a:r>
          </a:p>
          <a:p>
            <a:pPr marL="285750" indent="-285750" fontAlgn="base">
              <a:buFont typeface="Arial" panose="020B0604020202020204" pitchFamily="34" charset="0"/>
              <a:buChar char="•"/>
            </a:pPr>
            <a:r>
              <a:rPr lang="en-US" sz="1550" dirty="0"/>
              <a:t>Signs and symptoms of heat illnesses and the necessary first aid responses;</a:t>
            </a:r>
          </a:p>
          <a:p>
            <a:pPr marL="285750" indent="-285750" fontAlgn="base">
              <a:buFont typeface="Arial" panose="020B0604020202020204" pitchFamily="34" charset="0"/>
              <a:buChar char="•"/>
            </a:pPr>
            <a:r>
              <a:rPr lang="en-US" sz="1550" dirty="0"/>
              <a:t>Employers’ requirements to provide protections to their employees at different heat index thresholds, such as access to shade and drinking water at 80°F, and additional rest breaks at 90°F.</a:t>
            </a:r>
          </a:p>
          <a:p>
            <a:pPr marL="285750" indent="-285750" fontAlgn="base">
              <a:buFont typeface="Arial" panose="020B0604020202020204" pitchFamily="34" charset="0"/>
              <a:buChar char="•"/>
            </a:pPr>
            <a:r>
              <a:rPr lang="en-US" sz="1550" dirty="0"/>
              <a:t>Additional factors that can increase sensitivity to heat such as heart disease, asthma, medication use, wearing PPE, and working in the direct sunlight; and </a:t>
            </a:r>
          </a:p>
          <a:p>
            <a:pPr marL="285750" indent="-285750" fontAlgn="base">
              <a:buFont typeface="Arial" panose="020B0604020202020204" pitchFamily="34" charset="0"/>
              <a:buChar char="•"/>
            </a:pPr>
            <a:r>
              <a:rPr lang="en-US" sz="1550" dirty="0"/>
              <a:t>Employees’ rights to these protections without retaliation from their employer.</a:t>
            </a:r>
            <a:r>
              <a:rPr lang="en-US" sz="1600" dirty="0"/>
              <a:t> </a:t>
            </a:r>
          </a:p>
          <a:p>
            <a:br>
              <a:rPr lang="en-US" sz="1050" dirty="0"/>
            </a:br>
            <a:r>
              <a:rPr lang="en-US" sz="1600" b="1" dirty="0"/>
              <a:t>Check with your employer for the plans and procedures specific to your worksite for how the rule requirements will be implemented. </a:t>
            </a:r>
            <a:endParaRPr lang="en-US" sz="1600" dirty="0"/>
          </a:p>
          <a:p>
            <a:br>
              <a:rPr lang="en-US" sz="1000" dirty="0"/>
            </a:br>
            <a:r>
              <a:rPr lang="en-US" sz="1550" dirty="0"/>
              <a:t>To conclude this course, next is a quiz and additional resources.</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085" y="60319"/>
            <a:ext cx="5403235" cy="5804024"/>
          </a:xfrm>
          <a:prstGeom prst="rect">
            <a:avLst/>
          </a:prstGeom>
        </p:spPr>
      </p:pic>
    </p:spTree>
    <p:extLst>
      <p:ext uri="{BB962C8B-B14F-4D97-AF65-F5344CB8AC3E}">
        <p14:creationId xmlns:p14="http://schemas.microsoft.com/office/powerpoint/2010/main" val="3766315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60960"/>
            <a:ext cx="11253129"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HEAT ILLNESS PREVENTION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 </a:t>
            </a:r>
            <a:r>
              <a:rPr lang="en-US" sz="1800" dirty="0"/>
              <a:t>Mild symptoms of heat illness can quickly turn into serious health conditions if not identified and treated promptly.</a:t>
            </a:r>
            <a:br>
              <a:rPr lang="en-US" sz="1800" dirty="0"/>
            </a:b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2: </a:t>
            </a:r>
            <a:r>
              <a:rPr lang="en-US" sz="1800" dirty="0"/>
              <a:t>The following are types of heat illnesses (select all that apply):</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Heat stroke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Heat Exhaustion</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Rhabdomyolysis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Heat syncope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44335"/>
            <a:ext cx="11253129"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HEAT ILLNESS PREVENTION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3: </a:t>
            </a:r>
            <a:r>
              <a:rPr lang="en-US" sz="1800" dirty="0"/>
              <a:t>The heat index measures (select all that apply):</a:t>
            </a:r>
            <a:br>
              <a:rPr lang="en-US" sz="1800" dirty="0"/>
            </a:b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Air temperature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Direct Sunlight</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Humidity</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Radiant Heat</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4: </a:t>
            </a:r>
            <a:r>
              <a:rPr lang="en-US" sz="1800" dirty="0"/>
              <a:t>The Heat Illness Prevention rules require employers to provide enough cold to cool drinking water so that employees may drink up to __ ounces per hour.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16</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24</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32</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48</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1700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a:extLst>
            <a:ext uri="{FF2B5EF4-FFF2-40B4-BE49-F238E27FC236}">
              <a16:creationId xmlns:a16="http://schemas.microsoft.com/office/drawing/2014/main" id="{D81343A7-D243-69FE-3083-6272ECC8C175}"/>
            </a:ext>
          </a:extLst>
        </p:cNvPr>
        <p:cNvGrpSpPr/>
        <p:nvPr/>
      </p:nvGrpSpPr>
      <p:grpSpPr>
        <a:xfrm>
          <a:off x="0" y="0"/>
          <a:ext cx="0" cy="0"/>
          <a:chOff x="0" y="0"/>
          <a:chExt cx="0" cy="0"/>
        </a:xfrm>
      </p:grpSpPr>
      <p:sp>
        <p:nvSpPr>
          <p:cNvPr id="101" name="Google Shape;101;p2">
            <a:extLst>
              <a:ext uri="{FF2B5EF4-FFF2-40B4-BE49-F238E27FC236}">
                <a16:creationId xmlns:a16="http://schemas.microsoft.com/office/drawing/2014/main" id="{01AD3158-A8F9-8D18-1F03-5FBDEFB90405}"/>
              </a:ex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CCE0C7C-5D73-0BC9-3A9B-515D9C1C8D02}"/>
              </a:ext>
            </a:extLst>
          </p:cNvPr>
          <p:cNvSpPr>
            <a:spLocks noGrp="1"/>
          </p:cNvSpPr>
          <p:nvPr>
            <p:ph type="title" idx="4294967295"/>
          </p:nvPr>
        </p:nvSpPr>
        <p:spPr>
          <a:xfrm>
            <a:off x="5719155" y="243938"/>
            <a:ext cx="6123977" cy="1325563"/>
          </a:xfrm>
        </p:spPr>
        <p:txBody>
          <a:bodyPr anchor="t">
            <a:normAutofit/>
          </a:bodyPr>
          <a:lstStyle/>
          <a:p>
            <a:r>
              <a:rPr lang="en-US" sz="3600" dirty="0">
                <a:latin typeface="+mj-lt"/>
              </a:rPr>
              <a:t>Important</a:t>
            </a:r>
          </a:p>
        </p:txBody>
      </p:sp>
      <p:sp>
        <p:nvSpPr>
          <p:cNvPr id="104" name="Google Shape;104;p2">
            <a:extLst>
              <a:ext uri="{FF2B5EF4-FFF2-40B4-BE49-F238E27FC236}">
                <a16:creationId xmlns:a16="http://schemas.microsoft.com/office/drawing/2014/main" id="{CB71A17B-64CB-09DC-04BB-549DC084385C}"/>
              </a:ext>
            </a:extLst>
          </p:cNvPr>
          <p:cNvSpPr txBox="1"/>
          <p:nvPr/>
        </p:nvSpPr>
        <p:spPr>
          <a:xfrm>
            <a:off x="5719156" y="960619"/>
            <a:ext cx="6274351" cy="4832052"/>
          </a:xfrm>
          <a:prstGeom prst="rect">
            <a:avLst/>
          </a:prstGeom>
          <a:noFill/>
          <a:ln>
            <a:noFill/>
          </a:ln>
        </p:spPr>
        <p:txBody>
          <a:bodyPr spcFirstLastPara="1" wrap="square" lIns="91425" tIns="45700" rIns="91425" bIns="45700" anchor="t" anchorCtr="0">
            <a:spAutoFit/>
          </a:bodyPr>
          <a:lstStyle/>
          <a:p>
            <a:r>
              <a:rPr lang="en-US" sz="1800" dirty="0"/>
              <a:t>The Heat Illness Prevention rule applies to all Oregon workers covered under the OSEA and is in two divisions:</a:t>
            </a:r>
          </a:p>
          <a:p>
            <a:pPr marL="285750" indent="-285750" fontAlgn="base">
              <a:buFont typeface="Arial" panose="020B0604020202020204" pitchFamily="34" charset="0"/>
              <a:buChar char="•"/>
            </a:pPr>
            <a:r>
              <a:rPr lang="en-US" sz="1800" dirty="0">
                <a:hlinkClick r:id="rId3"/>
              </a:rPr>
              <a:t>OAR 437-002-0156</a:t>
            </a:r>
            <a:r>
              <a:rPr lang="en-US" sz="1800" dirty="0"/>
              <a:t> for work activities covered under Division 2 (General Industry).</a:t>
            </a:r>
          </a:p>
          <a:p>
            <a:pPr marL="285750" indent="-285750" fontAlgn="base">
              <a:buFont typeface="Arial" panose="020B0604020202020204" pitchFamily="34" charset="0"/>
              <a:buChar char="•"/>
            </a:pPr>
            <a:r>
              <a:rPr lang="en-US" sz="1800" dirty="0">
                <a:hlinkClick r:id="rId4"/>
              </a:rPr>
              <a:t>OAR 437-004-1131</a:t>
            </a:r>
            <a:r>
              <a:rPr lang="en-US" sz="1800" dirty="0"/>
              <a:t> for employers covered under Division 4 (Agriculture).</a:t>
            </a:r>
          </a:p>
          <a:p>
            <a:br>
              <a:rPr lang="en-US" sz="1000" dirty="0"/>
            </a:br>
            <a:r>
              <a:rPr lang="en-US" sz="1800" dirty="0"/>
              <a:t>Since exposure to high temperature conditions is not limited to a specific industry, work activities covered under Division 3 (Construction) and Division 7 (Forest Activities) are also required to comply with OAR 437-002-0156.</a:t>
            </a:r>
          </a:p>
          <a:p>
            <a:br>
              <a:rPr lang="en-US" sz="1000" dirty="0"/>
            </a:br>
            <a:r>
              <a:rPr lang="en-US" sz="1800" dirty="0"/>
              <a:t>The Heat Illness Prevention rules list 7 training requirements and this course satisfies 5 of them: 9(a), 9(c), 9(e), 9(f), and 9(g) </a:t>
            </a:r>
          </a:p>
          <a:p>
            <a:br>
              <a:rPr lang="en-US" sz="1000" dirty="0"/>
            </a:br>
            <a:r>
              <a:rPr lang="en-US" sz="1800" b="1" dirty="0"/>
              <a:t>Your employer is responsible for all other requirements.</a:t>
            </a:r>
            <a:endParaRPr lang="en-US" sz="1800" dirty="0"/>
          </a:p>
        </p:txBody>
      </p:sp>
      <p:sp>
        <p:nvSpPr>
          <p:cNvPr id="102" name="Google Shape;102;p2">
            <a:extLst>
              <a:ext uri="{FF2B5EF4-FFF2-40B4-BE49-F238E27FC236}">
                <a16:creationId xmlns:a16="http://schemas.microsoft.com/office/drawing/2014/main" id="{238D869A-D0C5-E169-7E90-7624BEE7BDD8}"/>
              </a:ext>
            </a:extLst>
          </p:cNvPr>
          <p:cNvSpPr txBox="1"/>
          <p:nvPr/>
        </p:nvSpPr>
        <p:spPr>
          <a:xfrm>
            <a:off x="202630" y="6130364"/>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2249DD94-F06D-481E-BC82-C44C02F92B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6" y="16249"/>
            <a:ext cx="5496681" cy="5904403"/>
          </a:xfrm>
          <a:prstGeom prst="rect">
            <a:avLst/>
          </a:prstGeom>
        </p:spPr>
      </p:pic>
    </p:spTree>
    <p:extLst>
      <p:ext uri="{BB962C8B-B14F-4D97-AF65-F5344CB8AC3E}">
        <p14:creationId xmlns:p14="http://schemas.microsoft.com/office/powerpoint/2010/main" val="1172157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44335"/>
            <a:ext cx="11253129"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HEAT ILLNESS PREVENTION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5: </a:t>
            </a:r>
            <a:r>
              <a:rPr lang="en-US" sz="1800" dirty="0"/>
              <a:t>Under the Heat Illness Prevention rules, employers are required to provide shaded area for rest breaks when the heat index equals or exceeds: </a:t>
            </a:r>
            <a:br>
              <a:rPr lang="en-US" sz="1800" dirty="0"/>
            </a:b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80°F</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90</a:t>
            </a:r>
            <a:r>
              <a:rPr lang="en-US" sz="1800" dirty="0">
                <a:solidFill>
                  <a:schemeClr val="dk1"/>
                </a:solidFill>
                <a:ea typeface="Calibri"/>
                <a:cs typeface="Calibri"/>
                <a:sym typeface="Calibri"/>
              </a:rPr>
              <a:t>°F</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100</a:t>
            </a:r>
            <a:r>
              <a:rPr lang="en-US" sz="1800" dirty="0">
                <a:solidFill>
                  <a:schemeClr val="dk1"/>
                </a:solidFill>
                <a:ea typeface="Calibri"/>
                <a:cs typeface="Calibri"/>
                <a:sym typeface="Calibri"/>
              </a:rPr>
              <a:t>°F</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110</a:t>
            </a:r>
            <a:r>
              <a:rPr lang="en-US" sz="1800" dirty="0">
                <a:solidFill>
                  <a:schemeClr val="dk1"/>
                </a:solidFill>
                <a:ea typeface="Calibri"/>
                <a:cs typeface="Calibri"/>
                <a:sym typeface="Calibri"/>
              </a:rPr>
              <a:t>°F</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6: </a:t>
            </a:r>
            <a:r>
              <a:rPr lang="en-US" sz="1800" dirty="0"/>
              <a:t>“High Heat Practices” must be followed when the heat index equals or exceeds: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80</a:t>
            </a:r>
            <a:r>
              <a:rPr lang="en-US" sz="1800" dirty="0">
                <a:solidFill>
                  <a:schemeClr val="dk1"/>
                </a:solidFill>
                <a:ea typeface="Calibri"/>
                <a:cs typeface="Calibri"/>
                <a:sym typeface="Calibri"/>
              </a:rPr>
              <a:t>°F</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90</a:t>
            </a:r>
            <a:r>
              <a:rPr lang="en-US" sz="1800" dirty="0">
                <a:solidFill>
                  <a:schemeClr val="dk1"/>
                </a:solidFill>
                <a:ea typeface="Calibri"/>
                <a:cs typeface="Calibri"/>
                <a:sym typeface="Calibri"/>
              </a:rPr>
              <a:t>°F</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100</a:t>
            </a:r>
            <a:r>
              <a:rPr lang="en-US" sz="1800" dirty="0">
                <a:solidFill>
                  <a:schemeClr val="dk1"/>
                </a:solidFill>
                <a:ea typeface="Calibri"/>
                <a:cs typeface="Calibri"/>
                <a:sym typeface="Calibri"/>
              </a:rPr>
              <a:t>°F</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110</a:t>
            </a:r>
            <a:r>
              <a:rPr lang="en-US" sz="1800" dirty="0">
                <a:solidFill>
                  <a:schemeClr val="dk1"/>
                </a:solidFill>
                <a:ea typeface="Calibri"/>
                <a:cs typeface="Calibri"/>
                <a:sym typeface="Calibri"/>
              </a:rPr>
              <a:t>°F</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03087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44335"/>
            <a:ext cx="11253129"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HEAT ILLNESS PREVENTION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7: </a:t>
            </a:r>
            <a:r>
              <a:rPr lang="en-US" sz="1800" dirty="0"/>
              <a:t>The purpose of employer-provided rest breaks when the heat index is 90°F or higher is to allow the body to cool down and recover when working in high heat conditions.  </a:t>
            </a:r>
            <a:br>
              <a:rPr lang="en-US" sz="1800" dirty="0"/>
            </a:b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8: </a:t>
            </a:r>
            <a:r>
              <a:rPr lang="en-US" sz="1800" dirty="0"/>
              <a:t>Acclimatization is: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Learning about climate change.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Letting the body adjust gradually to a new climate or new conditions.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Maintaining a consistent climate-controlled area at all times.</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26976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44335"/>
            <a:ext cx="11253129"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HEAT ILLNESS PREVENTION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9: </a:t>
            </a:r>
            <a:r>
              <a:rPr lang="en-US" sz="1800" dirty="0"/>
              <a:t>Wearing personal protective equipment (PPE) can trap heat in and make it harder for the body to cool down.  </a:t>
            </a:r>
            <a:br>
              <a:rPr lang="en-US" sz="1800" dirty="0"/>
            </a:b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False</a:t>
            </a: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10: </a:t>
            </a:r>
            <a:r>
              <a:rPr lang="en-US" sz="1800" dirty="0"/>
              <a:t>Personal or non-occupational risk factors that can increase the heat burden on the body and increase the risk of heat illness include (select all that apply):</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Heart disease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Asthma</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Obesity</a:t>
            </a:r>
          </a:p>
          <a:p>
            <a:pPr marL="457200" lvl="0" indent="-342900">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The use of medications, drugs and/or alcohol </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2297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256119" y="32143"/>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4000" u="sng" dirty="0">
                <a:solidFill>
                  <a:schemeClr val="dk1"/>
                </a:solidFill>
                <a:latin typeface="+mj-lt"/>
                <a:ea typeface="Calibri"/>
                <a:cs typeface="Calibri"/>
                <a:sym typeface="Calibri"/>
              </a:rPr>
              <a:t>HEAT ILLNESS PREVENTION - QUIZ ANSWERS</a:t>
            </a:r>
            <a:endParaRPr sz="4000" dirty="0">
              <a:solidFill>
                <a:schemeClr val="dk1"/>
              </a:solidFill>
              <a:latin typeface="+mj-lt"/>
              <a:ea typeface="Calibri"/>
              <a:cs typeface="Calibri"/>
              <a:sym typeface="Calibri"/>
            </a:endParaRP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 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p>
          <a:p>
            <a:pPr marL="457200" lvl="0" indent="-342900" algn="l" rtl="0">
              <a:spcBef>
                <a:spcPts val="0"/>
              </a:spcBef>
              <a:spcAft>
                <a:spcPts val="0"/>
              </a:spcAft>
              <a:buClr>
                <a:schemeClr val="dk1"/>
              </a:buClr>
              <a:buSzPts val="1800"/>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mj-lt"/>
                <a:ea typeface="Calibri"/>
                <a:cs typeface="Calibri"/>
                <a:sym typeface="Calibri"/>
              </a:rPr>
              <a:t>9) A</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A, B, C, D </a:t>
            </a:r>
          </a:p>
          <a:p>
            <a:pPr lvl="0" algn="l" rtl="0">
              <a:spcBef>
                <a:spcPts val="0"/>
              </a:spcBef>
              <a:spcAft>
                <a:spcPts val="0"/>
              </a:spcAft>
            </a:pPr>
            <a:endParaRPr lang="en-US" sz="1800"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5749D8E8-3718-4149-8056-766D283EADFA}"/>
              </a:ext>
            </a:extLst>
          </p:cNvPr>
          <p:cNvSpPr txBox="1">
            <a:spLocks noGrp="1"/>
          </p:cNvSpPr>
          <p:nvPr>
            <p:ph type="title" idx="4294967295"/>
          </p:nvPr>
        </p:nvSpPr>
        <p:spPr>
          <a:xfrm>
            <a:off x="213815" y="6093788"/>
            <a:ext cx="6205182" cy="5231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HEAT ILLNESS PREVENTION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76F2080A-7C3B-60A2-5A95-45A53B8A0BCF}"/>
              </a:ext>
            </a:extLst>
          </p:cNvPr>
          <p:cNvSpPr txBox="1">
            <a:spLocks noGrp="1"/>
          </p:cNvSpPr>
          <p:nvPr>
            <p:ph type="title" idx="4294967295"/>
          </p:nvPr>
        </p:nvSpPr>
        <p:spPr>
          <a:xfrm>
            <a:off x="5719155" y="243938"/>
            <a:ext cx="61239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Where To Go From Here</a:t>
            </a:r>
          </a:p>
        </p:txBody>
      </p:sp>
      <p:sp>
        <p:nvSpPr>
          <p:cNvPr id="687" name="Google Shape;687;gaabb6530bf_0_8"/>
          <p:cNvSpPr txBox="1"/>
          <p:nvPr/>
        </p:nvSpPr>
        <p:spPr>
          <a:xfrm>
            <a:off x="5558950" y="886760"/>
            <a:ext cx="6589200" cy="25699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For more information, please visit the consultation page.</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pic>
        <p:nvPicPr>
          <p:cNvPr id="690" name="Google Shape;690;gaabb6530bf_0_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0"/>
            <a:ext cx="5453381" cy="5857874"/>
          </a:xfrm>
          <a:prstGeom prst="rect">
            <a:avLst/>
          </a:prstGeom>
          <a:noFill/>
          <a:ln>
            <a:noFill/>
          </a:ln>
        </p:spPr>
      </p:pic>
      <p:sp>
        <p:nvSpPr>
          <p:cNvPr id="691" name="Google Shape;691;gaabb6530bf_0_8">
            <a:hlinkClick r:id="rId6"/>
          </p:cNvPr>
          <p:cNvSpPr/>
          <p:nvPr/>
        </p:nvSpPr>
        <p:spPr>
          <a:xfrm>
            <a:off x="5708175" y="3401600"/>
            <a:ext cx="5996700" cy="523200"/>
          </a:xfrm>
          <a:prstGeom prst="rect">
            <a:avLst/>
          </a:prstGeom>
          <a:solidFill>
            <a:srgbClr val="CB460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692" name="Google Shape;692;gaabb6530bf_0_8">
            <a:hlinkClick r:id="rId3"/>
          </p:cNvPr>
          <p:cNvSpPr/>
          <p:nvPr/>
        </p:nvSpPr>
        <p:spPr>
          <a:xfrm>
            <a:off x="5708175" y="4046063"/>
            <a:ext cx="5996700" cy="523200"/>
          </a:xfrm>
          <a:prstGeom prst="rect">
            <a:avLst/>
          </a:prstGeom>
          <a:solidFill>
            <a:srgbClr val="CB460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rPr>
              <a:t>A-Z Topic Index</a:t>
            </a:r>
            <a:endParaRPr sz="300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CB460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7"/>
          </p:cNvPr>
          <p:cNvSpPr/>
          <p:nvPr/>
        </p:nvSpPr>
        <p:spPr>
          <a:xfrm>
            <a:off x="5708175" y="5260713"/>
            <a:ext cx="5996700" cy="523200"/>
          </a:xfrm>
          <a:prstGeom prst="rect">
            <a:avLst/>
          </a:prstGeom>
          <a:solidFill>
            <a:srgbClr val="CB460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900" dirty="0">
                <a:solidFill>
                  <a:srgbClr val="FFFFFF"/>
                </a:solidFill>
              </a:rPr>
              <a:t>Heat Illness Prevention Resources</a:t>
            </a:r>
            <a:endParaRPr sz="2900" dirty="0">
              <a:solidFill>
                <a:srgbClr val="FFFFFF"/>
              </a:solidFill>
            </a:endParaRPr>
          </a:p>
        </p:txBody>
      </p:sp>
      <p:sp>
        <p:nvSpPr>
          <p:cNvPr id="15" name="Google Shape;102;p2">
            <a:extLst>
              <a:ext uri="{FF2B5EF4-FFF2-40B4-BE49-F238E27FC236}">
                <a16:creationId xmlns:a16="http://schemas.microsoft.com/office/drawing/2014/main" id="{3D4040D2-C775-4F0B-9405-D9BA3FB254E1}"/>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Call 503-947-7443 or email ed.web@dcbs.oregon.gov with questions about this course.">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5" name="Google Shape;102;p2">
            <a:extLst>
              <a:ext uri="{FF2B5EF4-FFF2-40B4-BE49-F238E27FC236}">
                <a16:creationId xmlns:a16="http://schemas.microsoft.com/office/drawing/2014/main" id="{DF233E29-B4A8-4881-A667-F6BD1FE3DD99}"/>
              </a:ext>
            </a:extLst>
          </p:cNvPr>
          <p:cNvSpPr txBox="1">
            <a:spLocks noGrp="1"/>
          </p:cNvSpPr>
          <p:nvPr>
            <p:ph type="title" idx="4294967295"/>
          </p:nvPr>
        </p:nvSpPr>
        <p:spPr>
          <a:xfrm>
            <a:off x="202630" y="6154748"/>
            <a:ext cx="6334648" cy="5231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HEAT ILLNESS PREVENTION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CD99EA51-D0A9-07A6-B5D7-D08500411B56}"/>
              </a:ext>
            </a:extLst>
          </p:cNvPr>
          <p:cNvSpPr txBox="1">
            <a:spLocks noGrp="1"/>
          </p:cNvSpPr>
          <p:nvPr>
            <p:ph type="title" idx="4294967295"/>
          </p:nvPr>
        </p:nvSpPr>
        <p:spPr>
          <a:xfrm>
            <a:off x="5719155" y="243938"/>
            <a:ext cx="6123977" cy="79914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Credits</a:t>
            </a:r>
          </a:p>
        </p:txBody>
      </p:sp>
      <p:sp>
        <p:nvSpPr>
          <p:cNvPr id="701" name="Google Shape;701;gaabb6530bf_0_18"/>
          <p:cNvSpPr txBox="1"/>
          <p:nvPr/>
        </p:nvSpPr>
        <p:spPr>
          <a:xfrm>
            <a:off x="5558950" y="1043083"/>
            <a:ext cx="6589200" cy="3661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Congratulations! You’ve completed the Heat Illness Prevention course and quiz!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dirty="0">
                <a:solidFill>
                  <a:schemeClr val="dk1"/>
                </a:solidFill>
                <a:latin typeface="+mj-lt"/>
                <a:ea typeface="Calibri"/>
                <a:cs typeface="Calibri"/>
                <a:sym typeface="Calibri"/>
              </a:rPr>
              <a:t>Produced by the Public Education Team of Oregon OSHA:</a:t>
            </a:r>
            <a:endParaRPr sz="1800" b="1" dirty="0">
              <a:solidFill>
                <a:schemeClr val="dk1"/>
              </a:solidFill>
              <a:latin typeface="+mj-lt"/>
              <a:ea typeface="Calibri"/>
              <a:cs typeface="Calibri"/>
              <a:sym typeface="Calibri"/>
            </a:endParaRPr>
          </a:p>
          <a:p>
            <a:pPr lvl="0">
              <a:buClr>
                <a:schemeClr val="dk1"/>
              </a:buClr>
              <a:buSzPts val="1100"/>
            </a:pPr>
            <a:r>
              <a:rPr lang="en-US" sz="1800" i="1" dirty="0">
                <a:solidFill>
                  <a:schemeClr val="dk1"/>
                </a:solidFill>
                <a:ea typeface="Calibri"/>
                <a:cs typeface="Calibri"/>
                <a:sym typeface="Calibri"/>
              </a:rPr>
              <a:t>Tammi Stevens,</a:t>
            </a:r>
            <a:r>
              <a:rPr lang="en-US" sz="1800" i="1" dirty="0">
                <a:solidFill>
                  <a:schemeClr val="dk1"/>
                </a:solidFill>
                <a:latin typeface="+mj-lt"/>
                <a:ea typeface="Calibri"/>
                <a:cs typeface="Calibri"/>
                <a:sym typeface="Calibri"/>
              </a:rPr>
              <a:t> Phillip Wade, Ricardo Vazquez Rodríguez, Angelina Cox, Tim Wade, Anthony Dey</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dirty="0">
                <a:solidFill>
                  <a:schemeClr val="dk1"/>
                </a:solidFill>
                <a:latin typeface="+mj-lt"/>
                <a:ea typeface="Calibri"/>
                <a:cs typeface="Calibri"/>
                <a:sym typeface="Calibri"/>
              </a:rPr>
              <a:t>Stock Images provided by: </a:t>
            </a:r>
            <a:r>
              <a:rPr lang="en-US" sz="1800" i="1" dirty="0">
                <a:solidFill>
                  <a:schemeClr val="dk1"/>
                </a:solidFill>
                <a:latin typeface="+mj-lt"/>
                <a:ea typeface="Calibri"/>
                <a:cs typeface="Calibri"/>
                <a:sym typeface="Calibri"/>
              </a:rPr>
              <a:t>Getty Images Inc.</a:t>
            </a:r>
            <a:endParaRPr sz="2100" b="0" i="1" u="none" strike="noStrike" cap="none" dirty="0">
              <a:solidFill>
                <a:schemeClr val="dk1"/>
              </a:solidFill>
              <a:latin typeface="+mj-lt"/>
              <a:ea typeface="Calibri"/>
              <a:cs typeface="Calibri"/>
              <a:sym typeface="Calibri"/>
            </a:endParaRP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325"/>
            <a:ext cx="5425300" cy="5869199"/>
          </a:xfrm>
          <a:prstGeom prst="rect">
            <a:avLst/>
          </a:prstGeom>
          <a:noFill/>
          <a:ln>
            <a:noFill/>
          </a:ln>
        </p:spPr>
      </p:pic>
      <p:sp>
        <p:nvSpPr>
          <p:cNvPr id="10" name="Google Shape;102;p2">
            <a:extLst>
              <a:ext uri="{FF2B5EF4-FFF2-40B4-BE49-F238E27FC236}">
                <a16:creationId xmlns:a16="http://schemas.microsoft.com/office/drawing/2014/main" id="{79D4B8F8-F15E-4926-B1B0-DAB0DB70B22C}"/>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C3EF105-9987-F580-DB51-1FC8F740C293}"/>
              </a:ext>
            </a:extLst>
          </p:cNvPr>
          <p:cNvSpPr txBox="1">
            <a:spLocks noGrp="1"/>
          </p:cNvSpPr>
          <p:nvPr>
            <p:ph type="title" idx="4294967295"/>
          </p:nvPr>
        </p:nvSpPr>
        <p:spPr>
          <a:xfrm>
            <a:off x="5719155" y="243938"/>
            <a:ext cx="61239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Welcome!</a:t>
            </a:r>
          </a:p>
        </p:txBody>
      </p:sp>
      <p:sp>
        <p:nvSpPr>
          <p:cNvPr id="104" name="Google Shape;104;p2"/>
          <p:cNvSpPr txBox="1"/>
          <p:nvPr/>
        </p:nvSpPr>
        <p:spPr>
          <a:xfrm>
            <a:off x="5719156" y="863156"/>
            <a:ext cx="6274351" cy="5062884"/>
          </a:xfrm>
          <a:prstGeom prst="rect">
            <a:avLst/>
          </a:prstGeom>
          <a:noFill/>
          <a:ln>
            <a:noFill/>
          </a:ln>
        </p:spPr>
        <p:txBody>
          <a:bodyPr spcFirstLastPara="1" wrap="square" lIns="91425" tIns="45700" rIns="91425" bIns="45700" anchor="t" anchorCtr="0">
            <a:spAutoFit/>
          </a:bodyPr>
          <a:lstStyle/>
          <a:p>
            <a:r>
              <a:rPr lang="en-US" sz="1700" dirty="0"/>
              <a:t>In this course, we will discuss heat illnesses, preventative measures, and the Oregon OSHA Heat Illness Prevention rule found in the Oregon Administrative Rules, Divisions 2 and 4. The rule and its requirements are the same in both divisions. For the remainder of this course, we will mainly reference and link to the rule in Division 2 (General Industry) to simplify navigation.</a:t>
            </a:r>
          </a:p>
          <a:p>
            <a:br>
              <a:rPr lang="en-US" sz="1700" dirty="0"/>
            </a:br>
            <a:r>
              <a:rPr lang="en-US" sz="1700" dirty="0"/>
              <a:t>As a reminder, there are 7 </a:t>
            </a:r>
            <a:r>
              <a:rPr lang="en-US" sz="1700" dirty="0">
                <a:hlinkClick r:id="rId3"/>
              </a:rPr>
              <a:t>training requirements</a:t>
            </a:r>
            <a:r>
              <a:rPr lang="en-US" sz="1700" dirty="0"/>
              <a:t> and this course will satisfy 5 of them:</a:t>
            </a:r>
          </a:p>
          <a:p>
            <a:pPr fontAlgn="base"/>
            <a:r>
              <a:rPr lang="en-US" sz="1700" dirty="0"/>
              <a:t>9(a): Environmental and personal risk factors</a:t>
            </a:r>
          </a:p>
          <a:p>
            <a:pPr fontAlgn="base"/>
            <a:r>
              <a:rPr lang="en-US" sz="1700" dirty="0"/>
              <a:t>9(c): Water consumption</a:t>
            </a:r>
          </a:p>
          <a:p>
            <a:pPr fontAlgn="base"/>
            <a:r>
              <a:rPr lang="en-US" sz="1700" dirty="0"/>
              <a:t>9(e): Types of heat illnesses, signs and symptoms and first aid responses.</a:t>
            </a:r>
          </a:p>
          <a:p>
            <a:pPr fontAlgn="base"/>
            <a:r>
              <a:rPr lang="en-US" sz="1700" dirty="0"/>
              <a:t>9(f): Reporting signs and symptoms of heat illness</a:t>
            </a:r>
          </a:p>
          <a:p>
            <a:pPr fontAlgn="base"/>
            <a:r>
              <a:rPr lang="en-US" sz="1700" dirty="0"/>
              <a:t>9(g): Non-occupational risk factors</a:t>
            </a:r>
          </a:p>
          <a:p>
            <a:br>
              <a:rPr lang="en-US" sz="1700" dirty="0"/>
            </a:br>
            <a:r>
              <a:rPr lang="en-US" sz="1700" b="1" dirty="0"/>
              <a:t>Your employer is responsible for providing all other requirements. </a:t>
            </a:r>
            <a:endParaRPr lang="en-US" sz="1700" dirty="0"/>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51" y="1372"/>
            <a:ext cx="5509400" cy="5918065"/>
          </a:xfrm>
          <a:prstGeom prst="rect">
            <a:avLst/>
          </a:prstGeom>
        </p:spPr>
      </p:pic>
    </p:spTree>
    <p:extLst>
      <p:ext uri="{BB962C8B-B14F-4D97-AF65-F5344CB8AC3E}">
        <p14:creationId xmlns:p14="http://schemas.microsoft.com/office/powerpoint/2010/main" val="2431070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5139DE5-FFDB-4E71-F5D6-1A4C4DAD4C36}"/>
              </a:ext>
            </a:extLst>
          </p:cNvPr>
          <p:cNvSpPr txBox="1">
            <a:spLocks noGrp="1"/>
          </p:cNvSpPr>
          <p:nvPr>
            <p:ph type="title" idx="4294967295"/>
          </p:nvPr>
        </p:nvSpPr>
        <p:spPr>
          <a:xfrm>
            <a:off x="5719155" y="243938"/>
            <a:ext cx="6123977" cy="89079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History</a:t>
            </a:r>
          </a:p>
        </p:txBody>
      </p:sp>
      <p:sp>
        <p:nvSpPr>
          <p:cNvPr id="104" name="Google Shape;104;p2"/>
          <p:cNvSpPr txBox="1"/>
          <p:nvPr/>
        </p:nvSpPr>
        <p:spPr>
          <a:xfrm>
            <a:off x="5719156" y="947925"/>
            <a:ext cx="6274351" cy="4878218"/>
          </a:xfrm>
          <a:prstGeom prst="rect">
            <a:avLst/>
          </a:prstGeom>
          <a:noFill/>
          <a:ln>
            <a:noFill/>
          </a:ln>
        </p:spPr>
        <p:txBody>
          <a:bodyPr spcFirstLastPara="1" wrap="square" lIns="91425" tIns="45700" rIns="91425" bIns="45700" anchor="t" anchorCtr="0">
            <a:spAutoFit/>
          </a:bodyPr>
          <a:lstStyle/>
          <a:p>
            <a:r>
              <a:rPr lang="en-US" sz="1800" dirty="0"/>
              <a:t>In March 2020, Executive Order 20-04 was issued, which included a </a:t>
            </a:r>
            <a:r>
              <a:rPr lang="en-US" sz="1800" dirty="0">
                <a:hlinkClick r:id="rId3"/>
              </a:rPr>
              <a:t>directive</a:t>
            </a:r>
            <a:r>
              <a:rPr lang="en-US" sz="1800" dirty="0"/>
              <a:t> for Oregon OSHA to develop standards for protecting employees from excessive heat. In June 2021, Oregon experienced record-breaking heat with temperatures soaring above 110 degrees Fahrenheit. Many people, such as workers on farms, orchards, construction sites, utilities, and more, could not wait out the heat wave in air-conditioned offices. As Oregon's average yearly temperatures range from 48-68 degrees Fahrenheit, workers were unprepared for this excessive heat that led to deaths and countless cases of heat illnesses.</a:t>
            </a:r>
          </a:p>
          <a:p>
            <a:br>
              <a:rPr lang="en-US" sz="1200" dirty="0"/>
            </a:br>
            <a:r>
              <a:rPr lang="en-US" sz="1800" dirty="0"/>
              <a:t>So, in accordance with the Executive Order, Oregon OSHA adopted the Heat Illness Prevention rules, OAR 437-002-0156 and OAR 437-004-1131 to protect workers at risk. Before we go into details about the protections, first let’s learn what heat illness is!</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5" y="5233"/>
            <a:ext cx="5536695" cy="5947384"/>
          </a:xfrm>
          <a:prstGeom prst="rect">
            <a:avLst/>
          </a:prstGeom>
        </p:spPr>
      </p:pic>
    </p:spTree>
    <p:extLst>
      <p:ext uri="{BB962C8B-B14F-4D97-AF65-F5344CB8AC3E}">
        <p14:creationId xmlns:p14="http://schemas.microsoft.com/office/powerpoint/2010/main" val="1715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5F61B41-EDF3-6136-1262-DC1B5F38507A}"/>
              </a:ext>
            </a:extLst>
          </p:cNvPr>
          <p:cNvSpPr txBox="1">
            <a:spLocks noGrp="1"/>
          </p:cNvSpPr>
          <p:nvPr>
            <p:ph type="title" idx="4294967295"/>
          </p:nvPr>
        </p:nvSpPr>
        <p:spPr>
          <a:xfrm>
            <a:off x="5719155" y="243938"/>
            <a:ext cx="61239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What is Heat Illness?</a:t>
            </a:r>
          </a:p>
        </p:txBody>
      </p:sp>
      <p:sp>
        <p:nvSpPr>
          <p:cNvPr id="104" name="Google Shape;104;p2"/>
          <p:cNvSpPr txBox="1"/>
          <p:nvPr/>
        </p:nvSpPr>
        <p:spPr>
          <a:xfrm>
            <a:off x="5719156" y="905541"/>
            <a:ext cx="6274351" cy="4647386"/>
          </a:xfrm>
          <a:prstGeom prst="rect">
            <a:avLst/>
          </a:prstGeom>
          <a:noFill/>
          <a:ln>
            <a:noFill/>
          </a:ln>
        </p:spPr>
        <p:txBody>
          <a:bodyPr spcFirstLastPara="1" wrap="square" lIns="91425" tIns="45700" rIns="91425" bIns="45700" anchor="t" anchorCtr="0">
            <a:spAutoFit/>
          </a:bodyPr>
          <a:lstStyle/>
          <a:p>
            <a:r>
              <a:rPr lang="en-US" sz="1700" dirty="0"/>
              <a:t>Heat illnesses are medical conditions resulting from the body’s inability to cope with a particular heat load, such as:</a:t>
            </a:r>
          </a:p>
          <a:p>
            <a:pPr marL="285750" indent="-285750">
              <a:buFont typeface="Arial" panose="020B0604020202020204" pitchFamily="34" charset="0"/>
              <a:buChar char="•"/>
            </a:pPr>
            <a:r>
              <a:rPr lang="en-US" sz="1700" dirty="0"/>
              <a:t>heat stroke,</a:t>
            </a:r>
          </a:p>
          <a:p>
            <a:pPr marL="285750" indent="-285750" fontAlgn="base">
              <a:buFont typeface="Arial" panose="020B0604020202020204" pitchFamily="34" charset="0"/>
              <a:buChar char="•"/>
            </a:pPr>
            <a:r>
              <a:rPr lang="en-US" sz="1700" dirty="0"/>
              <a:t>heat exhaustion,</a:t>
            </a:r>
          </a:p>
          <a:p>
            <a:pPr marL="285750" indent="-285750" fontAlgn="base">
              <a:buFont typeface="Arial" panose="020B0604020202020204" pitchFamily="34" charset="0"/>
              <a:buChar char="•"/>
            </a:pPr>
            <a:r>
              <a:rPr lang="en-US" sz="1700" dirty="0"/>
              <a:t>rhabdomyolysis,</a:t>
            </a:r>
          </a:p>
          <a:p>
            <a:pPr marL="285750" indent="-285750" fontAlgn="base">
              <a:buFont typeface="Arial" panose="020B0604020202020204" pitchFamily="34" charset="0"/>
              <a:buChar char="•"/>
            </a:pPr>
            <a:r>
              <a:rPr lang="en-US" sz="1700" dirty="0"/>
              <a:t>heat syncope, and</a:t>
            </a:r>
          </a:p>
          <a:p>
            <a:pPr marL="285750" indent="-285750" fontAlgn="base">
              <a:buFont typeface="Arial" panose="020B0604020202020204" pitchFamily="34" charset="0"/>
              <a:buChar char="•"/>
            </a:pPr>
            <a:r>
              <a:rPr lang="en-US" sz="1700" dirty="0"/>
              <a:t>heat cramps.</a:t>
            </a:r>
          </a:p>
          <a:p>
            <a:br>
              <a:rPr lang="en-US" sz="1200" dirty="0"/>
            </a:br>
            <a:r>
              <a:rPr lang="en-US" sz="1700" dirty="0"/>
              <a:t>In addition, what could seem like a mild symptom, such as heat cramps, could actually be a symptom of heat stroke and quickly turn into a serious, life-threatening emergency. It is very important to take note of any heat-related symptom and immediately seek remedy.</a:t>
            </a:r>
          </a:p>
          <a:p>
            <a:br>
              <a:rPr lang="en-US" sz="1200" dirty="0"/>
            </a:br>
            <a:r>
              <a:rPr lang="en-US" sz="1700" dirty="0"/>
              <a:t>Next, we’ll discuss each of the illnesses listed above, along with their signs and symptoms and first aid response as outlined by the </a:t>
            </a:r>
            <a:r>
              <a:rPr lang="en-US" sz="1700" dirty="0">
                <a:hlinkClick r:id="rId3"/>
              </a:rPr>
              <a:t>CDC and NIOSH</a:t>
            </a:r>
            <a:r>
              <a:rPr lang="en-US" sz="1700" dirty="0"/>
              <a:t> as well as some related risk factors</a:t>
            </a:r>
            <a:r>
              <a:rPr lang="en-US" sz="1600" dirty="0"/>
              <a:t>.</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4" y="0"/>
            <a:ext cx="5503590" cy="5911824"/>
          </a:xfrm>
          <a:prstGeom prst="rect">
            <a:avLst/>
          </a:prstGeom>
        </p:spPr>
      </p:pic>
    </p:spTree>
    <p:extLst>
      <p:ext uri="{BB962C8B-B14F-4D97-AF65-F5344CB8AC3E}">
        <p14:creationId xmlns:p14="http://schemas.microsoft.com/office/powerpoint/2010/main" val="2267371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F46C3BC-09F5-DF23-8030-546D185B7548}"/>
              </a:ext>
            </a:extLst>
          </p:cNvPr>
          <p:cNvSpPr txBox="1">
            <a:spLocks noGrp="1"/>
          </p:cNvSpPr>
          <p:nvPr>
            <p:ph type="title" idx="4294967295"/>
          </p:nvPr>
        </p:nvSpPr>
        <p:spPr>
          <a:xfrm>
            <a:off x="5719155" y="243938"/>
            <a:ext cx="6123977" cy="75859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Heat Stroke</a:t>
            </a:r>
          </a:p>
        </p:txBody>
      </p:sp>
      <p:sp>
        <p:nvSpPr>
          <p:cNvPr id="104" name="Google Shape;104;p2"/>
          <p:cNvSpPr txBox="1"/>
          <p:nvPr/>
        </p:nvSpPr>
        <p:spPr>
          <a:xfrm>
            <a:off x="5719156" y="775938"/>
            <a:ext cx="6274351" cy="5293716"/>
          </a:xfrm>
          <a:prstGeom prst="rect">
            <a:avLst/>
          </a:prstGeom>
          <a:noFill/>
          <a:ln>
            <a:noFill/>
          </a:ln>
        </p:spPr>
        <p:txBody>
          <a:bodyPr spcFirstLastPara="1" wrap="square" lIns="91425" tIns="45700" rIns="91425" bIns="45700" anchor="t" anchorCtr="0">
            <a:spAutoFit/>
          </a:bodyPr>
          <a:lstStyle/>
          <a:p>
            <a:r>
              <a:rPr lang="en-US" sz="1500" dirty="0"/>
              <a:t>Heat Stroke is the most serious heat-related illness and occurs when the body becomes unable to control its temperature. During a heat stroke event, the body’s temperature starts rising very quickly, the sweat function stops working correctly, and the body is unable to cool down. If emergency treatment is not given, heat stroke can cause death or permanent disability!</a:t>
            </a:r>
          </a:p>
          <a:p>
            <a:br>
              <a:rPr lang="en-US" sz="1000" dirty="0"/>
            </a:br>
            <a:r>
              <a:rPr lang="en-US" sz="1550" b="1" dirty="0"/>
              <a:t>Symptoms include:</a:t>
            </a:r>
          </a:p>
          <a:p>
            <a:pPr marL="285750" indent="-285750" fontAlgn="base">
              <a:buFont typeface="Arial" panose="020B0604020202020204" pitchFamily="34" charset="0"/>
              <a:buChar char="•"/>
            </a:pPr>
            <a:r>
              <a:rPr lang="en-US" sz="1550" dirty="0"/>
              <a:t>Confusion, slurred speech</a:t>
            </a:r>
          </a:p>
          <a:p>
            <a:pPr marL="285750" indent="-285750" fontAlgn="base">
              <a:buFont typeface="Arial" panose="020B0604020202020204" pitchFamily="34" charset="0"/>
              <a:buChar char="•"/>
            </a:pPr>
            <a:r>
              <a:rPr lang="en-US" sz="1550" dirty="0"/>
              <a:t>Loss of consciousness</a:t>
            </a:r>
          </a:p>
          <a:p>
            <a:pPr marL="285750" indent="-285750" fontAlgn="base">
              <a:buFont typeface="Arial" panose="020B0604020202020204" pitchFamily="34" charset="0"/>
              <a:buChar char="•"/>
            </a:pPr>
            <a:r>
              <a:rPr lang="en-US" sz="1550" dirty="0"/>
              <a:t>Hot, dry skin or excessive sweating</a:t>
            </a:r>
          </a:p>
          <a:p>
            <a:pPr marL="285750" indent="-285750" fontAlgn="base">
              <a:buFont typeface="Arial" panose="020B0604020202020204" pitchFamily="34" charset="0"/>
              <a:buChar char="•"/>
            </a:pPr>
            <a:r>
              <a:rPr lang="en-US" sz="1550" dirty="0"/>
              <a:t>Seizures</a:t>
            </a:r>
          </a:p>
          <a:p>
            <a:pPr marL="285750" indent="-285750" fontAlgn="base">
              <a:buFont typeface="Arial" panose="020B0604020202020204" pitchFamily="34" charset="0"/>
              <a:buChar char="•"/>
            </a:pPr>
            <a:r>
              <a:rPr lang="en-US" sz="1550" dirty="0"/>
              <a:t>Very high body temperature</a:t>
            </a:r>
          </a:p>
          <a:p>
            <a:br>
              <a:rPr lang="en-US" sz="1000" dirty="0"/>
            </a:br>
            <a:r>
              <a:rPr lang="en-US" sz="1550" b="1" dirty="0"/>
              <a:t>First Aid:</a:t>
            </a:r>
          </a:p>
          <a:p>
            <a:pPr marL="285750" indent="-285750" fontAlgn="base">
              <a:buFont typeface="Arial" panose="020B0604020202020204" pitchFamily="34" charset="0"/>
              <a:buChar char="•"/>
            </a:pPr>
            <a:r>
              <a:rPr lang="en-US" sz="1550" dirty="0"/>
              <a:t>Call 911; stay with the worker until help arrives.</a:t>
            </a:r>
          </a:p>
          <a:p>
            <a:pPr marL="285750" indent="-285750" fontAlgn="base">
              <a:buFont typeface="Arial" panose="020B0604020202020204" pitchFamily="34" charset="0"/>
              <a:buChar char="•"/>
            </a:pPr>
            <a:r>
              <a:rPr lang="en-US" sz="1550" dirty="0"/>
              <a:t>Move the worker to a shaded, cool area and remove outer clothing.</a:t>
            </a:r>
          </a:p>
          <a:p>
            <a:pPr marL="285750" indent="-285750" fontAlgn="base">
              <a:buFont typeface="Arial" panose="020B0604020202020204" pitchFamily="34" charset="0"/>
              <a:buChar char="•"/>
            </a:pPr>
            <a:r>
              <a:rPr lang="en-US" sz="1550" dirty="0"/>
              <a:t>Cool the worker quickly with cold water or ice bath; wet their skin and place cold wet cloths on head, neck, armpits, and groin area, and/or soak clothing with cool water.</a:t>
            </a:r>
          </a:p>
          <a:p>
            <a:pPr marL="285750" indent="-285750" fontAlgn="base">
              <a:buFont typeface="Arial" panose="020B0604020202020204" pitchFamily="34" charset="0"/>
              <a:buChar char="•"/>
            </a:pPr>
            <a:r>
              <a:rPr lang="en-US" sz="1550" dirty="0"/>
              <a:t>Fan the air around the worker to speed cooling.</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085" y="1"/>
            <a:ext cx="5511810" cy="5920652"/>
          </a:xfrm>
          <a:prstGeom prst="rect">
            <a:avLst/>
          </a:prstGeom>
        </p:spPr>
      </p:pic>
    </p:spTree>
    <p:extLst>
      <p:ext uri="{BB962C8B-B14F-4D97-AF65-F5344CB8AC3E}">
        <p14:creationId xmlns:p14="http://schemas.microsoft.com/office/powerpoint/2010/main" val="127196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326AC2A-83FF-F6C4-C2C8-6E9025ED8A21}"/>
              </a:ext>
            </a:extLst>
          </p:cNvPr>
          <p:cNvSpPr txBox="1">
            <a:spLocks noGrp="1"/>
          </p:cNvSpPr>
          <p:nvPr>
            <p:ph type="title" idx="4294967295"/>
          </p:nvPr>
        </p:nvSpPr>
        <p:spPr>
          <a:xfrm>
            <a:off x="5719155" y="243939"/>
            <a:ext cx="6123977" cy="76961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Heat Exhaustion</a:t>
            </a:r>
          </a:p>
        </p:txBody>
      </p:sp>
      <p:sp>
        <p:nvSpPr>
          <p:cNvPr id="104" name="Google Shape;104;p2"/>
          <p:cNvSpPr txBox="1"/>
          <p:nvPr/>
        </p:nvSpPr>
        <p:spPr>
          <a:xfrm>
            <a:off x="5719156" y="933542"/>
            <a:ext cx="6274351" cy="5101356"/>
          </a:xfrm>
          <a:prstGeom prst="rect">
            <a:avLst/>
          </a:prstGeom>
          <a:noFill/>
          <a:ln>
            <a:noFill/>
          </a:ln>
        </p:spPr>
        <p:txBody>
          <a:bodyPr spcFirstLastPara="1" wrap="square" lIns="91425" tIns="45700" rIns="91425" bIns="45700" anchor="t" anchorCtr="0">
            <a:spAutoFit/>
          </a:bodyPr>
          <a:lstStyle/>
          <a:p>
            <a:r>
              <a:rPr lang="en-US" sz="1550" dirty="0"/>
              <a:t>Heat exhaustion is the body’s response to an excessive loss of water and salt, usually from extreme sweating. </a:t>
            </a:r>
          </a:p>
          <a:p>
            <a:br>
              <a:rPr lang="en-US" sz="1000" dirty="0"/>
            </a:br>
            <a:r>
              <a:rPr lang="en-US" sz="1550" b="1" dirty="0"/>
              <a:t>Symptoms include:</a:t>
            </a:r>
          </a:p>
          <a:p>
            <a:pPr marL="285750" indent="-285750" fontAlgn="base">
              <a:buFont typeface="Arial" panose="020B0604020202020204" pitchFamily="34" charset="0"/>
              <a:buChar char="•"/>
            </a:pPr>
            <a:r>
              <a:rPr lang="en-US" sz="1550" dirty="0"/>
              <a:t>Headache </a:t>
            </a:r>
          </a:p>
          <a:p>
            <a:pPr marL="285750" indent="-285750" fontAlgn="base">
              <a:buFont typeface="Arial" panose="020B0604020202020204" pitchFamily="34" charset="0"/>
              <a:buChar char="•"/>
            </a:pPr>
            <a:r>
              <a:rPr lang="en-US" sz="1550" dirty="0"/>
              <a:t>Nausea </a:t>
            </a:r>
          </a:p>
          <a:p>
            <a:pPr marL="285750" indent="-285750" fontAlgn="base">
              <a:buFont typeface="Arial" panose="020B0604020202020204" pitchFamily="34" charset="0"/>
              <a:buChar char="•"/>
            </a:pPr>
            <a:r>
              <a:rPr lang="en-US" sz="1550" dirty="0"/>
              <a:t>Dizziness</a:t>
            </a:r>
          </a:p>
          <a:p>
            <a:pPr marL="285750" indent="-285750" fontAlgn="base">
              <a:buFont typeface="Arial" panose="020B0604020202020204" pitchFamily="34" charset="0"/>
              <a:buChar char="•"/>
            </a:pPr>
            <a:r>
              <a:rPr lang="en-US" sz="1550" dirty="0"/>
              <a:t>Weakness</a:t>
            </a:r>
          </a:p>
          <a:p>
            <a:pPr marL="285750" indent="-285750" fontAlgn="base">
              <a:buFont typeface="Arial" panose="020B0604020202020204" pitchFamily="34" charset="0"/>
              <a:buChar char="•"/>
            </a:pPr>
            <a:r>
              <a:rPr lang="en-US" sz="1550" dirty="0"/>
              <a:t>Irritability</a:t>
            </a:r>
          </a:p>
          <a:p>
            <a:pPr marL="285750" indent="-285750" fontAlgn="base">
              <a:buFont typeface="Arial" panose="020B0604020202020204" pitchFamily="34" charset="0"/>
              <a:buChar char="•"/>
            </a:pPr>
            <a:r>
              <a:rPr lang="en-US" sz="1550" dirty="0"/>
              <a:t>Thirst</a:t>
            </a:r>
          </a:p>
          <a:p>
            <a:pPr marL="285750" indent="-285750" fontAlgn="base">
              <a:buFont typeface="Arial" panose="020B0604020202020204" pitchFamily="34" charset="0"/>
              <a:buChar char="•"/>
            </a:pPr>
            <a:r>
              <a:rPr lang="en-US" sz="1550" dirty="0"/>
              <a:t>Heavy sweating and high body temperature</a:t>
            </a:r>
          </a:p>
          <a:p>
            <a:pPr marL="285750" indent="-285750" fontAlgn="base">
              <a:buFont typeface="Arial" panose="020B0604020202020204" pitchFamily="34" charset="0"/>
              <a:buChar char="•"/>
            </a:pPr>
            <a:r>
              <a:rPr lang="en-US" sz="1550" dirty="0"/>
              <a:t>Decreased urine output</a:t>
            </a:r>
          </a:p>
          <a:p>
            <a:br>
              <a:rPr lang="en-US" sz="1000" dirty="0"/>
            </a:br>
            <a:r>
              <a:rPr lang="en-US" sz="1550" b="1" dirty="0"/>
              <a:t>First Aid:</a:t>
            </a:r>
          </a:p>
          <a:p>
            <a:pPr marL="285750" indent="-285750" fontAlgn="base">
              <a:buFont typeface="Arial" panose="020B0604020202020204" pitchFamily="34" charset="0"/>
              <a:buChar char="•"/>
            </a:pPr>
            <a:r>
              <a:rPr lang="en-US" sz="1550" dirty="0"/>
              <a:t>Get medical attention or call 911 and stay with the worker until help arrives.</a:t>
            </a:r>
          </a:p>
          <a:p>
            <a:pPr marL="285750" indent="-285750" fontAlgn="base">
              <a:buFont typeface="Arial" panose="020B0604020202020204" pitchFamily="34" charset="0"/>
              <a:buChar char="•"/>
            </a:pPr>
            <a:r>
              <a:rPr lang="en-US" sz="1550" dirty="0"/>
              <a:t>Move worker from hot area and give them cool water to drink slowly and frequently. </a:t>
            </a:r>
          </a:p>
          <a:p>
            <a:pPr marL="285750" indent="-285750" fontAlgn="base">
              <a:buFont typeface="Arial" panose="020B0604020202020204" pitchFamily="34" charset="0"/>
              <a:buChar char="•"/>
            </a:pPr>
            <a:r>
              <a:rPr lang="en-US" sz="1550" dirty="0"/>
              <a:t>Remove unnecessary clothing, including shoes and socks. </a:t>
            </a:r>
          </a:p>
          <a:p>
            <a:pPr marL="285750" indent="-285750" fontAlgn="base">
              <a:buFont typeface="Arial" panose="020B0604020202020204" pitchFamily="34" charset="0"/>
              <a:buChar char="•"/>
            </a:pPr>
            <a:r>
              <a:rPr lang="en-US" sz="1550" dirty="0"/>
              <a:t>Cool them with cold, wet cloths and/or have them wash their head, face, and neck with cold water.</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51" y="38285"/>
            <a:ext cx="5488577" cy="5895697"/>
          </a:xfrm>
          <a:prstGeom prst="rect">
            <a:avLst/>
          </a:prstGeom>
        </p:spPr>
      </p:pic>
    </p:spTree>
    <p:extLst>
      <p:ext uri="{BB962C8B-B14F-4D97-AF65-F5344CB8AC3E}">
        <p14:creationId xmlns:p14="http://schemas.microsoft.com/office/powerpoint/2010/main" val="235543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CB46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C5F0F77-53DB-3013-E62E-DA7FC64784AC}"/>
              </a:ext>
            </a:extLst>
          </p:cNvPr>
          <p:cNvSpPr txBox="1">
            <a:spLocks noGrp="1"/>
          </p:cNvSpPr>
          <p:nvPr>
            <p:ph type="title" idx="4294967295"/>
          </p:nvPr>
        </p:nvSpPr>
        <p:spPr>
          <a:xfrm>
            <a:off x="5719155" y="243938"/>
            <a:ext cx="6123977" cy="71668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Rhabdomyolysis</a:t>
            </a:r>
          </a:p>
        </p:txBody>
      </p:sp>
      <p:sp>
        <p:nvSpPr>
          <p:cNvPr id="104" name="Google Shape;104;p2"/>
          <p:cNvSpPr txBox="1"/>
          <p:nvPr/>
        </p:nvSpPr>
        <p:spPr>
          <a:xfrm>
            <a:off x="5719156" y="960623"/>
            <a:ext cx="6274351" cy="4539664"/>
          </a:xfrm>
          <a:prstGeom prst="rect">
            <a:avLst/>
          </a:prstGeom>
          <a:noFill/>
          <a:ln>
            <a:noFill/>
          </a:ln>
        </p:spPr>
        <p:txBody>
          <a:bodyPr spcFirstLastPara="1" wrap="square" lIns="91425" tIns="45700" rIns="91425" bIns="45700" anchor="t" anchorCtr="0">
            <a:spAutoFit/>
          </a:bodyPr>
          <a:lstStyle/>
          <a:p>
            <a:r>
              <a:rPr lang="en-US" sz="1700" dirty="0"/>
              <a:t>Rhabdomyolysis is the rapid breakdown, rupture, and death of muscle associated with heat stress and prolonged physical exertion. When the muscle tissue dies, electrolytes and large proteins are released into the bloodstream which can cause irregular heart rhythms and seizures and damage the kidneys.</a:t>
            </a:r>
          </a:p>
          <a:p>
            <a:br>
              <a:rPr lang="en-US" sz="1700" dirty="0"/>
            </a:br>
            <a:r>
              <a:rPr lang="en-US" sz="1700" b="1" dirty="0"/>
              <a:t>Symptoms include:</a:t>
            </a:r>
          </a:p>
          <a:p>
            <a:pPr marL="285750" indent="-285750" fontAlgn="base">
              <a:buFont typeface="Arial" panose="020B0604020202020204" pitchFamily="34" charset="0"/>
              <a:buChar char="•"/>
            </a:pPr>
            <a:r>
              <a:rPr lang="en-US" sz="1700" dirty="0"/>
              <a:t>Muscle cramps and/or pain</a:t>
            </a:r>
          </a:p>
          <a:p>
            <a:pPr marL="285750" indent="-285750" fontAlgn="base">
              <a:buFont typeface="Arial" panose="020B0604020202020204" pitchFamily="34" charset="0"/>
              <a:buChar char="•"/>
            </a:pPr>
            <a:r>
              <a:rPr lang="en-US" sz="1700" dirty="0"/>
              <a:t>Abnormally dark urine (tea or cola colored)</a:t>
            </a:r>
          </a:p>
          <a:p>
            <a:pPr marL="285750" indent="-285750" fontAlgn="base">
              <a:buFont typeface="Arial" panose="020B0604020202020204" pitchFamily="34" charset="0"/>
              <a:buChar char="•"/>
            </a:pPr>
            <a:r>
              <a:rPr lang="en-US" sz="1700" dirty="0"/>
              <a:t>Weakness</a:t>
            </a:r>
          </a:p>
          <a:p>
            <a:pPr marL="285750" indent="-285750" fontAlgn="base">
              <a:buFont typeface="Arial" panose="020B0604020202020204" pitchFamily="34" charset="0"/>
              <a:buChar char="•"/>
            </a:pPr>
            <a:r>
              <a:rPr lang="en-US" sz="1700" dirty="0"/>
              <a:t>Exercise intolerance</a:t>
            </a:r>
          </a:p>
          <a:p>
            <a:pPr marL="285750" indent="-285750" fontAlgn="base">
              <a:buFont typeface="Wingdings" panose="05000000000000000000" pitchFamily="2" charset="2"/>
              <a:buChar char="v"/>
            </a:pPr>
            <a:r>
              <a:rPr lang="en-US" sz="1700" dirty="0"/>
              <a:t>Could be asymptomatic</a:t>
            </a:r>
          </a:p>
          <a:p>
            <a:br>
              <a:rPr lang="en-US" sz="1700" dirty="0"/>
            </a:br>
            <a:r>
              <a:rPr lang="en-US" sz="1700" b="1" dirty="0"/>
              <a:t>First Aid</a:t>
            </a:r>
          </a:p>
          <a:p>
            <a:pPr marL="285750" indent="-285750" fontAlgn="base">
              <a:buFont typeface="Arial" panose="020B0604020202020204" pitchFamily="34" charset="0"/>
              <a:buChar char="•"/>
            </a:pPr>
            <a:r>
              <a:rPr lang="en-US" sz="1700" dirty="0"/>
              <a:t>Stop activity and drink water.</a:t>
            </a:r>
          </a:p>
          <a:p>
            <a:pPr marL="285750" indent="-285750" fontAlgn="base">
              <a:buFont typeface="Arial" panose="020B0604020202020204" pitchFamily="34" charset="0"/>
              <a:buChar char="•"/>
            </a:pPr>
            <a:r>
              <a:rPr lang="en-US" sz="1700" dirty="0"/>
              <a:t>Seek immediate medical attention and ask to be checked for rhabdomyolysis.</a:t>
            </a:r>
          </a:p>
        </p:txBody>
      </p:sp>
      <p:sp>
        <p:nvSpPr>
          <p:cNvPr id="102" name="Google Shape;102;p2"/>
          <p:cNvSpPr txBox="1"/>
          <p:nvPr/>
        </p:nvSpPr>
        <p:spPr>
          <a:xfrm>
            <a:off x="202630" y="615474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HEAT ILLNESS PREVENTION</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4C444ACC-30DD-4F65-8632-D8758BA7C5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51" y="16250"/>
            <a:ext cx="5488463" cy="5895573"/>
          </a:xfrm>
          <a:prstGeom prst="rect">
            <a:avLst/>
          </a:prstGeom>
        </p:spPr>
      </p:pic>
    </p:spTree>
    <p:extLst>
      <p:ext uri="{BB962C8B-B14F-4D97-AF65-F5344CB8AC3E}">
        <p14:creationId xmlns:p14="http://schemas.microsoft.com/office/powerpoint/2010/main" val="202919406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9b73270-2993-4076-be47-9c78f42a1e8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otalTime>4577</TotalTime>
  <Words>4260</Words>
  <Application>Microsoft Office PowerPoint</Application>
  <PresentationFormat>Widescreen</PresentationFormat>
  <Paragraphs>388</Paragraphs>
  <Slides>36</Slides>
  <Notes>36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Verdana</vt:lpstr>
      <vt:lpstr>Wingdings</vt:lpstr>
      <vt:lpstr>Office Theme</vt:lpstr>
      <vt:lpstr>HEAT ILLNESS PREVENTION</vt:lpstr>
      <vt:lpstr>Disclaimer</vt:lpstr>
      <vt:lpstr>Important</vt:lpstr>
      <vt:lpstr>Welcome!</vt:lpstr>
      <vt:lpstr>History</vt:lpstr>
      <vt:lpstr>What is Heat Illness?</vt:lpstr>
      <vt:lpstr>Heat Stroke</vt:lpstr>
      <vt:lpstr>Heat Exhaustion</vt:lpstr>
      <vt:lpstr>Rhabdomyolysis</vt:lpstr>
      <vt:lpstr>Heat Syncope</vt:lpstr>
      <vt:lpstr>Heat Cramps</vt:lpstr>
      <vt:lpstr>Responding to Signs and Symptoms</vt:lpstr>
      <vt:lpstr>Personal and Non-Personal Occupational Risk Factors</vt:lpstr>
      <vt:lpstr>Risk Factors (cont.)</vt:lpstr>
      <vt:lpstr>Preventing Heat Illness</vt:lpstr>
      <vt:lpstr>Heat Index</vt:lpstr>
      <vt:lpstr>Video: Heat Safety Tool Tutorial</vt:lpstr>
      <vt:lpstr>Environmental Risk Factors</vt:lpstr>
      <vt:lpstr>Access to Shade</vt:lpstr>
      <vt:lpstr>Drinking Water</vt:lpstr>
      <vt:lpstr>Acclimatization</vt:lpstr>
      <vt:lpstr>Employer-Specific Plans</vt:lpstr>
      <vt:lpstr>Heat Illness Prevention Plan</vt:lpstr>
      <vt:lpstr>High Heat Practices</vt:lpstr>
      <vt:lpstr>High Heat Practices (cont.)</vt:lpstr>
      <vt:lpstr>Employee Rights</vt:lpstr>
      <vt:lpstr>Overview</vt:lpstr>
      <vt:lpstr>HEAT ILLNESS PREVENTION - QUIZ    </vt:lpstr>
      <vt:lpstr>HEAT ILLNESS PREVENTION - QUIZ    </vt:lpstr>
      <vt:lpstr>HEAT ILLNESS PREVENTION - QUIZ    </vt:lpstr>
      <vt:lpstr>HEAT ILLNESS PREVENTION - QUIZ    </vt:lpstr>
      <vt:lpstr>HEAT ILLNESS PREVENTION - QUIZ    </vt:lpstr>
      <vt:lpstr>HEAT ILLNESS PREVENTION</vt:lpstr>
      <vt:lpstr>Where To Go From Here</vt:lpstr>
      <vt:lpstr>HEAT ILLNESS PREVENTION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210</cp:revision>
  <dcterms:created xsi:type="dcterms:W3CDTF">2018-12-06T15:15:36Z</dcterms:created>
  <dcterms:modified xsi:type="dcterms:W3CDTF">2025-05-05T16:45:11Z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2024-08-21T23:27:41Z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fc9e04e2-89a4-4e0e-8098-1f009ca128db</vt:lpwstr>
  </property>
  <property fmtid="{D5CDD505-2E9C-101B-9397-08002B2CF9AE}" pid="8" name="MSIP_Label_09b73270-2993-4076-be47-9c78f42a1e84_ContentBits">
    <vt:lpwstr>0</vt:lpwstr>
  </property>
</Properties>
</file>