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3"/>
  </p:notesMasterIdLst>
  <p:sldIdLst>
    <p:sldId id="256" r:id="rId2"/>
    <p:sldId id="257" r:id="rId3"/>
    <p:sldId id="385" r:id="rId4"/>
    <p:sldId id="259" r:id="rId5"/>
    <p:sldId id="388" r:id="rId6"/>
    <p:sldId id="387" r:id="rId7"/>
    <p:sldId id="386" r:id="rId8"/>
    <p:sldId id="389" r:id="rId9"/>
    <p:sldId id="392" r:id="rId10"/>
    <p:sldId id="391" r:id="rId11"/>
    <p:sldId id="390" r:id="rId12"/>
    <p:sldId id="263" r:id="rId13"/>
    <p:sldId id="319" r:id="rId14"/>
    <p:sldId id="323" r:id="rId15"/>
    <p:sldId id="402" r:id="rId16"/>
    <p:sldId id="401" r:id="rId17"/>
    <p:sldId id="400" r:id="rId18"/>
    <p:sldId id="399" r:id="rId19"/>
    <p:sldId id="398" r:id="rId20"/>
    <p:sldId id="397" r:id="rId21"/>
    <p:sldId id="396" r:id="rId22"/>
    <p:sldId id="395" r:id="rId23"/>
    <p:sldId id="394" r:id="rId24"/>
    <p:sldId id="393" r:id="rId25"/>
    <p:sldId id="340" r:id="rId26"/>
    <p:sldId id="322" r:id="rId27"/>
    <p:sldId id="324" r:id="rId28"/>
    <p:sldId id="418" r:id="rId29"/>
    <p:sldId id="417" r:id="rId30"/>
    <p:sldId id="416" r:id="rId31"/>
    <p:sldId id="415" r:id="rId32"/>
    <p:sldId id="414" r:id="rId33"/>
    <p:sldId id="413" r:id="rId34"/>
    <p:sldId id="412" r:id="rId35"/>
    <p:sldId id="411" r:id="rId36"/>
    <p:sldId id="410" r:id="rId37"/>
    <p:sldId id="409" r:id="rId38"/>
    <p:sldId id="408" r:id="rId39"/>
    <p:sldId id="407" r:id="rId40"/>
    <p:sldId id="406" r:id="rId41"/>
    <p:sldId id="405" r:id="rId42"/>
    <p:sldId id="419" r:id="rId43"/>
    <p:sldId id="404" r:id="rId44"/>
    <p:sldId id="355" r:id="rId45"/>
    <p:sldId id="403" r:id="rId46"/>
    <p:sldId id="434" r:id="rId47"/>
    <p:sldId id="436" r:id="rId48"/>
    <p:sldId id="437" r:id="rId49"/>
    <p:sldId id="439" r:id="rId50"/>
    <p:sldId id="438" r:id="rId51"/>
    <p:sldId id="420" r:id="rId52"/>
    <p:sldId id="422" r:id="rId53"/>
    <p:sldId id="421" r:id="rId54"/>
    <p:sldId id="426" r:id="rId55"/>
    <p:sldId id="425" r:id="rId56"/>
    <p:sldId id="359" r:id="rId57"/>
    <p:sldId id="321" r:id="rId58"/>
    <p:sldId id="325" r:id="rId59"/>
    <p:sldId id="428" r:id="rId60"/>
    <p:sldId id="429" r:id="rId61"/>
    <p:sldId id="427" r:id="rId62"/>
    <p:sldId id="384" r:id="rId63"/>
    <p:sldId id="309" r:id="rId64"/>
    <p:sldId id="430" r:id="rId65"/>
    <p:sldId id="433" r:id="rId66"/>
    <p:sldId id="432" r:id="rId67"/>
    <p:sldId id="431" r:id="rId68"/>
    <p:sldId id="314" r:id="rId69"/>
    <p:sldId id="315" r:id="rId70"/>
    <p:sldId id="318" r:id="rId71"/>
    <p:sldId id="316" r:id="rId7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6" roundtripDataSignature="AMtx7mhcinHJO4xHeFPu+6163RVrGzjW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8475"/>
    <a:srgbClr val="095540"/>
    <a:srgbClr val="AB9E3E"/>
    <a:srgbClr val="5F557D"/>
    <a:srgbClr val="3326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01"/>
    <p:restoredTop sz="78794" autoAdjust="0"/>
  </p:normalViewPr>
  <p:slideViewPr>
    <p:cSldViewPr snapToGrid="0">
      <p:cViewPr varScale="1">
        <p:scale>
          <a:sx n="132" d="100"/>
          <a:sy n="132" d="100"/>
        </p:scale>
        <p:origin x="1400" y="1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778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0391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3e8f5dbd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b3e8f5dbd0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b3e8f5dbd0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3337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540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3034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5440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953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9464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0962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7803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4904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86412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43509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1236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3e8f5dbd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b3e8f5dbd0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b3e8f5dbd0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36293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85837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99312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96302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4621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470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72411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1191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69675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5609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1147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33021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87801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53260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98758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8320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vimeo.com</a:t>
            </a:r>
            <a:r>
              <a:rPr lang="en-US" dirty="0"/>
              <a:t>/684750091</a:t>
            </a:r>
            <a:endParaRPr dirty="0"/>
          </a:p>
        </p:txBody>
      </p:sp>
      <p:sp>
        <p:nvSpPr>
          <p:cNvPr id="118" name="Google Shape;11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81010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80056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vimeo.com</a:t>
            </a:r>
            <a:r>
              <a:rPr lang="en-US" dirty="0"/>
              <a:t>/684750035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77678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05079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vimeo.com</a:t>
            </a:r>
            <a:r>
              <a:rPr lang="en-US" dirty="0"/>
              <a:t>/684749870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45439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56387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63158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23623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13388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0055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6730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10978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vimeo.com</a:t>
            </a:r>
            <a:r>
              <a:rPr lang="en-US" dirty="0"/>
              <a:t>/684749914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24708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19693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346198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https://</a:t>
            </a:r>
            <a:r>
              <a:rPr lang="en-US" dirty="0" err="1"/>
              <a:t>vimeo.com</a:t>
            </a:r>
            <a:r>
              <a:rPr lang="en-US" dirty="0"/>
              <a:t>/684749989</a:t>
            </a: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24192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52423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3e8f5dbd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b3e8f5dbd0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b3e8f5dbd0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6891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761794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41807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6345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00363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848338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91355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3e8f5dbd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b3e8f5dbd0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gb3e8f5dbd0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506511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700902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741207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238265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b3e8f5dbd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gb3e8f5dbd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8" name="Google Shape;618;gb3e8f5dbd0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40286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afa52f66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2" name="Google Shape;672;gafa52f666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Answers</a:t>
            </a:r>
            <a:endParaRPr dirty="0"/>
          </a:p>
        </p:txBody>
      </p:sp>
      <p:sp>
        <p:nvSpPr>
          <p:cNvPr id="673" name="Google Shape;673;gafa52f666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68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aabb6530b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3" name="Google Shape;683;gaabb6530bf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84" name="Google Shape;684;gaabb6530bf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849028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6" name="Google Shape;71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7" name="Google Shape;71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70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aabb6530b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7" name="Google Shape;697;gaabb6530bf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8" name="Google Shape;698;gaabb6530bf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71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8695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663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1/437-001-0760.pdf#page=1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osha.oregon.gov/OSHAPubs/pubform/ppe-hazard-assessment-form.docx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Pubs/2738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Rules/div1/437-001-0760.pdf#page=1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hyperlink" Target="http://osha.oregon.gov/OSHAPubs/2738.pdf" TargetMode="External"/><Relationship Id="rId4" Type="http://schemas.openxmlformats.org/officeDocument/2006/relationships/hyperlink" Target="http://osha.oregon.gov/OSHAPubs/pubform/ppe-hazard-assessment-form.docx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684750091?h=82f236ed1f&amp;app_id=122963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684750035?h=e13201dd16&amp;app_id=122963" TargetMode="External"/><Relationship Id="rId5" Type="http://schemas.openxmlformats.org/officeDocument/2006/relationships/image" Target="../media/image43.jpeg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OSHAPubs/pubform/ppe-hazard-assessment-form.pdf" TargetMode="External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hyperlink" Target="https://osha.oregon.gov/OSHAPubs/2738.pdf" TargetMode="External"/><Relationship Id="rId4" Type="http://schemas.openxmlformats.org/officeDocument/2006/relationships/hyperlink" Target="https://osha.oregon.gov/edu/courses/espanol/Pages/hazard-communication-online-course-sp.aspx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684749870?h=062d8f1d93&amp;app_id=122963" TargetMode="External"/><Relationship Id="rId5" Type="http://schemas.openxmlformats.org/officeDocument/2006/relationships/image" Target="../media/image45.jpeg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684749914?h=c6c053b559&amp;app_id=122963" TargetMode="External"/><Relationship Id="rId5" Type="http://schemas.openxmlformats.org/officeDocument/2006/relationships/image" Target="../media/image47.jpeg"/><Relationship Id="rId4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consult/Pages/index.aspx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684749989?h=a8b1293d6d&amp;app_id=122963" TargetMode="External"/><Relationship Id="rId5" Type="http://schemas.openxmlformats.org/officeDocument/2006/relationships/image" Target="../media/image50.jpeg"/><Relationship Id="rId4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consult/Pages/index.aspx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sha.oregon.gov/OSHAPubs/2738.pdf" TargetMode="External"/><Relationship Id="rId5" Type="http://schemas.openxmlformats.org/officeDocument/2006/relationships/hyperlink" Target="https://osha.oregon.gov/edu/courses/Pages/hazard-communication-online-course.aspx" TargetMode="External"/><Relationship Id="rId4" Type="http://schemas.openxmlformats.org/officeDocument/2006/relationships/hyperlink" Target="https://osha.oregon.gov/OSHAPubs/pubform/ppe-hazard-assessment-form.pdf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osha.oregon.gov/workers/Pages/index.aspx" TargetMode="External"/><Relationship Id="rId3" Type="http://schemas.openxmlformats.org/officeDocument/2006/relationships/image" Target="../media/image5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sha.oregon.gov/Pages/topics/hazard-identification.aspx" TargetMode="External"/><Relationship Id="rId5" Type="http://schemas.openxmlformats.org/officeDocument/2006/relationships/hyperlink" Target="http://osha.oregon.gov/consult/Pages/index.aspx" TargetMode="External"/><Relationship Id="rId4" Type="http://schemas.openxmlformats.org/officeDocument/2006/relationships/hyperlink" Target="https://osha.oregon.gov/Pages/az-index.aspx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t="11228"/>
          <a:stretch/>
        </p:blipFill>
        <p:spPr>
          <a:xfrm>
            <a:off x="0" y="0"/>
            <a:ext cx="12169791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0" y="2542903"/>
            <a:ext cx="12192000" cy="2272938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-566651" y="2799876"/>
            <a:ext cx="1332530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 DE LOS RIESGOS LABORALES</a:t>
            </a:r>
            <a:endParaRPr sz="40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-566651" y="3569317"/>
            <a:ext cx="1332530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4400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4400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Introducción</a:t>
            </a:r>
            <a:endParaRPr sz="14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31546-B882-42B9-8004-73C162EC3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317" y="125950"/>
            <a:ext cx="2596877" cy="1077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E971AB-E729-4034-872A-F6C4B6767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66" y="260296"/>
            <a:ext cx="3119159" cy="1011156"/>
          </a:xfrm>
          <a:prstGeom prst="rect">
            <a:avLst/>
          </a:prstGeom>
        </p:spPr>
      </p:pic>
      <p:sp>
        <p:nvSpPr>
          <p:cNvPr id="8" name="Google Shape;92;p1">
            <a:extLst>
              <a:ext uri="{FF2B5EF4-FFF2-40B4-BE49-F238E27FC236}">
                <a16:creationId xmlns:a16="http://schemas.microsoft.com/office/drawing/2014/main" id="{0DDB95E3-4C5A-46BC-9A1B-EA19B1C94235}"/>
              </a:ext>
            </a:extLst>
          </p:cNvPr>
          <p:cNvSpPr/>
          <p:nvPr/>
        </p:nvSpPr>
        <p:spPr>
          <a:xfrm>
            <a:off x="896930" y="5656229"/>
            <a:ext cx="10375929" cy="116839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AB9E3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1800"/>
            </a:pP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Tenga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cuenta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curso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línea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contiene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videos, los enlaces de video se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incluyen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este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PPT.</a:t>
            </a:r>
          </a:p>
          <a:p>
            <a:pPr lvl="0" algn="ctr">
              <a:buSzPts val="1800"/>
            </a:pP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Deberá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tener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una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conexión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Internet para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reproducir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los videos o</a:t>
            </a:r>
          </a:p>
          <a:p>
            <a:pPr lvl="0" algn="ctr">
              <a:buSzPts val="1800"/>
            </a:pP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puede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descargar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los videos e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incrustarlos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copia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esta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r>
              <a:rPr lang="en-US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PPT</a:t>
            </a:r>
            <a:r>
              <a:rPr lang="en-US" sz="16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1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62511"/>
            <a:ext cx="63346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introducción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3508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lang="en-US" sz="1800" dirty="0"/>
          </a:p>
          <a:p>
            <a:pPr algn="ctr"/>
            <a:r>
              <a:rPr lang="en-US" sz="2400" u="sng" dirty="0"/>
              <a:t>¿DÓNDE SE DEBE REALIZAR EL JHA?</a:t>
            </a:r>
          </a:p>
          <a:p>
            <a:endParaRPr lang="en-US" sz="1800" dirty="0"/>
          </a:p>
          <a:p>
            <a:r>
              <a:rPr lang="en-US" sz="1800" dirty="0"/>
              <a:t>Los JHA se </a:t>
            </a:r>
            <a:r>
              <a:rPr lang="en-US" sz="1800" dirty="0" err="1"/>
              <a:t>deben</a:t>
            </a:r>
            <a:r>
              <a:rPr lang="en-US" sz="1800" dirty="0"/>
              <a:t> </a:t>
            </a:r>
            <a:r>
              <a:rPr lang="en-US" sz="1800" dirty="0" err="1"/>
              <a:t>realizar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el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es </a:t>
            </a:r>
            <a:r>
              <a:rPr lang="en-US" sz="1800" dirty="0" err="1"/>
              <a:t>posible</a:t>
            </a:r>
            <a:r>
              <a:rPr lang="en-US" sz="1800" dirty="0"/>
              <a:t>.  Los JHA son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eficaces</a:t>
            </a:r>
            <a:r>
              <a:rPr lang="en-US" sz="1800" dirty="0"/>
              <a:t> </a:t>
            </a:r>
            <a:r>
              <a:rPr lang="en-US" sz="1800" dirty="0" err="1"/>
              <a:t>cuando</a:t>
            </a:r>
            <a:r>
              <a:rPr lang="en-US" sz="1800" dirty="0"/>
              <a:t> se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observar</a:t>
            </a:r>
            <a:r>
              <a:rPr lang="en-US" sz="1800" dirty="0"/>
              <a:t> al </a:t>
            </a:r>
            <a:r>
              <a:rPr lang="en-US" sz="1800" dirty="0" err="1"/>
              <a:t>empleado</a:t>
            </a:r>
            <a:r>
              <a:rPr lang="en-US" sz="1800" dirty="0"/>
              <a:t> </a:t>
            </a:r>
            <a:r>
              <a:rPr lang="en-US" sz="1800" dirty="0" err="1"/>
              <a:t>mientras</a:t>
            </a:r>
            <a:r>
              <a:rPr lang="en-US" sz="1800" dirty="0"/>
              <a:t> </a:t>
            </a:r>
            <a:r>
              <a:rPr lang="en-US" sz="1800" dirty="0" err="1"/>
              <a:t>realmente</a:t>
            </a:r>
            <a:r>
              <a:rPr lang="en-US" sz="1800" dirty="0"/>
              <a:t> </a:t>
            </a:r>
            <a:r>
              <a:rPr lang="en-US" sz="1800" dirty="0" err="1"/>
              <a:t>realiza</a:t>
            </a:r>
            <a:r>
              <a:rPr lang="en-US" sz="1800" dirty="0"/>
              <a:t> el </a:t>
            </a:r>
            <a:r>
              <a:rPr lang="en-US" sz="1800" dirty="0" err="1"/>
              <a:t>trabajo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/>
              <a:t>Más </a:t>
            </a:r>
            <a:r>
              <a:rPr lang="en-US" sz="1800" dirty="0" err="1"/>
              <a:t>adelante</a:t>
            </a:r>
            <a:r>
              <a:rPr lang="en-US" sz="1800" dirty="0"/>
              <a:t>, </a:t>
            </a:r>
            <a:r>
              <a:rPr lang="en-US" sz="1800" dirty="0" err="1"/>
              <a:t>analizaremos</a:t>
            </a:r>
            <a:r>
              <a:rPr lang="en-US" sz="1800" dirty="0"/>
              <a:t> la </a:t>
            </a:r>
            <a:r>
              <a:rPr lang="en-US" sz="1800" dirty="0" err="1"/>
              <a:t>preparación</a:t>
            </a:r>
            <a:r>
              <a:rPr lang="en-US" sz="1800" dirty="0"/>
              <a:t> que se </a:t>
            </a:r>
            <a:r>
              <a:rPr lang="en-US" sz="1800" dirty="0" err="1"/>
              <a:t>lleva</a:t>
            </a:r>
            <a:r>
              <a:rPr lang="en-US" sz="1800" dirty="0"/>
              <a:t> a </a:t>
            </a:r>
            <a:r>
              <a:rPr lang="en-US" sz="1800" dirty="0" err="1"/>
              <a:t>cabo</a:t>
            </a:r>
            <a:r>
              <a:rPr lang="en-US" sz="1800" dirty="0"/>
              <a:t> antes del JHA o del plan </a:t>
            </a:r>
            <a:r>
              <a:rPr lang="en-US" sz="1800" dirty="0" err="1"/>
              <a:t>previo</a:t>
            </a:r>
            <a:r>
              <a:rPr lang="en-US" sz="1800" dirty="0"/>
              <a:t> al </a:t>
            </a:r>
            <a:r>
              <a:rPr lang="en-US" sz="1800" dirty="0" err="1"/>
              <a:t>trabajo</a:t>
            </a:r>
            <a:r>
              <a:rPr lang="en-US" sz="1800" dirty="0"/>
              <a:t>.  </a:t>
            </a:r>
            <a:r>
              <a:rPr lang="en-US" sz="1800" dirty="0" err="1"/>
              <a:t>Esta</a:t>
            </a:r>
            <a:r>
              <a:rPr lang="en-US" sz="1800" dirty="0"/>
              <a:t> </a:t>
            </a:r>
            <a:r>
              <a:rPr lang="en-US" sz="1800" dirty="0" err="1"/>
              <a:t>investigación</a:t>
            </a:r>
            <a:r>
              <a:rPr lang="en-US" sz="1800" dirty="0"/>
              <a:t> y </a:t>
            </a:r>
            <a:r>
              <a:rPr lang="en-US" sz="1800" dirty="0" err="1"/>
              <a:t>revisión</a:t>
            </a:r>
            <a:r>
              <a:rPr lang="en-US" sz="1800" dirty="0"/>
              <a:t> de </a:t>
            </a:r>
            <a:r>
              <a:rPr lang="en-US" sz="1800" dirty="0" err="1"/>
              <a:t>documentos</a:t>
            </a:r>
            <a:r>
              <a:rPr lang="en-US" sz="1800" dirty="0"/>
              <a:t> se </a:t>
            </a:r>
            <a:r>
              <a:rPr lang="en-US" sz="1800" dirty="0" err="1"/>
              <a:t>hace</a:t>
            </a:r>
            <a:r>
              <a:rPr lang="en-US" sz="1800" dirty="0"/>
              <a:t> de </a:t>
            </a:r>
            <a:r>
              <a:rPr lang="en-US" sz="1800" dirty="0" err="1"/>
              <a:t>manera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eficaz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una </a:t>
            </a:r>
            <a:r>
              <a:rPr lang="en-US" sz="1800" dirty="0" err="1"/>
              <a:t>oficina</a:t>
            </a:r>
            <a:r>
              <a:rPr lang="en-US" sz="1800" dirty="0"/>
              <a:t> </a:t>
            </a:r>
            <a:r>
              <a:rPr lang="en-US" sz="1800" dirty="0" err="1"/>
              <a:t>donde</a:t>
            </a:r>
            <a:r>
              <a:rPr lang="en-US" sz="1800" dirty="0"/>
              <a:t> sea </a:t>
            </a:r>
            <a:r>
              <a:rPr lang="en-US" sz="1800" dirty="0" err="1"/>
              <a:t>posible</a:t>
            </a:r>
            <a:r>
              <a:rPr lang="en-US" sz="1800" dirty="0"/>
              <a:t> leer y </a:t>
            </a:r>
            <a:r>
              <a:rPr lang="en-US" sz="1800" dirty="0" err="1"/>
              <a:t>tomar</a:t>
            </a:r>
            <a:r>
              <a:rPr lang="en-US" sz="1800" dirty="0"/>
              <a:t> </a:t>
            </a:r>
            <a:r>
              <a:rPr lang="en-US" sz="1800" dirty="0" err="1"/>
              <a:t>notas</a:t>
            </a:r>
            <a:r>
              <a:rPr lang="en-US" sz="18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21E9D-5CCA-49E7-AF34-E4776EA12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117" y="5828789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23E1A7-1E27-425C-9B92-33E693BB0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22958" cy="593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11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62511"/>
            <a:ext cx="63346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introducción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lang="en-US" sz="1800" dirty="0"/>
          </a:p>
          <a:p>
            <a:r>
              <a:rPr lang="en-US" sz="2400" u="sng" dirty="0"/>
              <a:t>DESCRIPCIÓN GENERAL DEL MÓDULO 1</a:t>
            </a:r>
          </a:p>
          <a:p>
            <a:endParaRPr lang="en-US" sz="1800" dirty="0"/>
          </a:p>
          <a:p>
            <a:r>
              <a:rPr lang="en-US" sz="1800" dirty="0"/>
              <a:t>¡</a:t>
            </a:r>
            <a:r>
              <a:rPr lang="en-US" sz="1800" dirty="0" err="1"/>
              <a:t>Usted</a:t>
            </a:r>
            <a:r>
              <a:rPr lang="en-US" sz="1800" dirty="0"/>
              <a:t> ha </a:t>
            </a:r>
            <a:r>
              <a:rPr lang="en-US" sz="1800" dirty="0" err="1"/>
              <a:t>completado</a:t>
            </a:r>
            <a:r>
              <a:rPr lang="en-US" sz="1800" dirty="0"/>
              <a:t> el </a:t>
            </a:r>
            <a:r>
              <a:rPr lang="en-US" sz="1800" dirty="0" err="1"/>
              <a:t>módulo</a:t>
            </a:r>
            <a:r>
              <a:rPr lang="en-US" sz="1800" dirty="0"/>
              <a:t> 1! Se </a:t>
            </a:r>
            <a:r>
              <a:rPr lang="en-US" sz="1800" dirty="0" err="1"/>
              <a:t>utiliza</a:t>
            </a:r>
            <a:r>
              <a:rPr lang="en-US" sz="1800" dirty="0"/>
              <a:t> un </a:t>
            </a:r>
            <a:r>
              <a:rPr lang="en-US" sz="1800" dirty="0" err="1"/>
              <a:t>análisis</a:t>
            </a:r>
            <a:r>
              <a:rPr lang="en-US" sz="1800" dirty="0"/>
              <a:t> de </a:t>
            </a:r>
            <a:r>
              <a:rPr lang="en-US" sz="1800" dirty="0" err="1"/>
              <a:t>riesgos</a:t>
            </a:r>
            <a:r>
              <a:rPr lang="en-US" sz="1800" dirty="0"/>
              <a:t> </a:t>
            </a:r>
            <a:r>
              <a:rPr lang="en-US" sz="1800" dirty="0" err="1"/>
              <a:t>laborales</a:t>
            </a:r>
            <a:r>
              <a:rPr lang="en-US" sz="1800" dirty="0"/>
              <a:t> para </a:t>
            </a:r>
            <a:r>
              <a:rPr lang="en-US" sz="1800" dirty="0" err="1"/>
              <a:t>identificar</a:t>
            </a:r>
            <a:r>
              <a:rPr lang="en-US" sz="1800" dirty="0"/>
              <a:t> los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potenciales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el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y </a:t>
            </a:r>
            <a:r>
              <a:rPr lang="en-US" sz="1800" dirty="0" err="1"/>
              <a:t>minimizar</a:t>
            </a:r>
            <a:r>
              <a:rPr lang="en-US" sz="1800" dirty="0"/>
              <a:t> los </a:t>
            </a:r>
            <a:r>
              <a:rPr lang="en-US" sz="1800" dirty="0" err="1"/>
              <a:t>riesgos</a:t>
            </a:r>
            <a:r>
              <a:rPr lang="en-US" sz="1800" dirty="0"/>
              <a:t> </a:t>
            </a:r>
            <a:r>
              <a:rPr lang="en-US" sz="1800" dirty="0" err="1"/>
              <a:t>asociados</a:t>
            </a:r>
            <a:r>
              <a:rPr lang="en-US" sz="1800" dirty="0"/>
              <a:t>. Solo </a:t>
            </a:r>
            <a:r>
              <a:rPr lang="en-US" sz="1800" dirty="0" err="1"/>
              <a:t>aquellos</a:t>
            </a:r>
            <a:r>
              <a:rPr lang="en-US" sz="1800" dirty="0"/>
              <a:t> que </a:t>
            </a:r>
            <a:r>
              <a:rPr lang="en-US" sz="1800" dirty="0" err="1"/>
              <a:t>están</a:t>
            </a:r>
            <a:r>
              <a:rPr lang="en-US" sz="1800" dirty="0"/>
              <a:t> </a:t>
            </a:r>
            <a:r>
              <a:rPr lang="en-US" sz="1800" dirty="0" err="1"/>
              <a:t>capacitados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la </a:t>
            </a:r>
            <a:r>
              <a:rPr lang="en-US" sz="1800" dirty="0" err="1"/>
              <a:t>identificación</a:t>
            </a:r>
            <a:r>
              <a:rPr lang="en-US" sz="1800" dirty="0"/>
              <a:t> de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deben</a:t>
            </a:r>
            <a:r>
              <a:rPr lang="en-US" sz="1800" dirty="0"/>
              <a:t> </a:t>
            </a:r>
            <a:r>
              <a:rPr lang="en-US" sz="1800" dirty="0" err="1"/>
              <a:t>asumir</a:t>
            </a:r>
            <a:r>
              <a:rPr lang="en-US" sz="1800" dirty="0"/>
              <a:t> el </a:t>
            </a:r>
            <a:r>
              <a:rPr lang="en-US" sz="1800" dirty="0" err="1"/>
              <a:t>importante</a:t>
            </a:r>
            <a:r>
              <a:rPr lang="en-US" sz="1800" dirty="0"/>
              <a:t> </a:t>
            </a:r>
            <a:r>
              <a:rPr lang="en-US" sz="1800" dirty="0" err="1"/>
              <a:t>papel</a:t>
            </a:r>
            <a:r>
              <a:rPr lang="en-US" sz="1800" dirty="0"/>
              <a:t> de </a:t>
            </a:r>
            <a:r>
              <a:rPr lang="en-US" sz="1800" dirty="0" err="1"/>
              <a:t>documentar</a:t>
            </a:r>
            <a:r>
              <a:rPr lang="en-US" sz="1800" dirty="0"/>
              <a:t> los </a:t>
            </a:r>
            <a:r>
              <a:rPr lang="en-US" sz="1800" dirty="0" err="1"/>
              <a:t>peligros</a:t>
            </a:r>
            <a:r>
              <a:rPr lang="en-US" sz="1800" dirty="0"/>
              <a:t>. Al </a:t>
            </a:r>
            <a:r>
              <a:rPr lang="en-US" sz="1800" dirty="0" err="1"/>
              <a:t>realizar</a:t>
            </a:r>
            <a:r>
              <a:rPr lang="en-US" sz="1800" dirty="0"/>
              <a:t> un JHA, es </a:t>
            </a:r>
            <a:r>
              <a:rPr lang="en-US" sz="1800" dirty="0" err="1"/>
              <a:t>importante</a:t>
            </a:r>
            <a:r>
              <a:rPr lang="en-US" sz="1800" dirty="0"/>
              <a:t> </a:t>
            </a:r>
            <a:r>
              <a:rPr lang="en-US" sz="1800" dirty="0" err="1"/>
              <a:t>obtener</a:t>
            </a:r>
            <a:r>
              <a:rPr lang="en-US" sz="1800" dirty="0"/>
              <a:t> </a:t>
            </a:r>
            <a:r>
              <a:rPr lang="en-US" sz="1800" dirty="0" err="1"/>
              <a:t>información</a:t>
            </a:r>
            <a:r>
              <a:rPr lang="en-US" sz="1800" dirty="0"/>
              <a:t> de los </a:t>
            </a:r>
            <a:r>
              <a:rPr lang="en-US" sz="1800" dirty="0" err="1"/>
              <a:t>empleados</a:t>
            </a:r>
            <a:r>
              <a:rPr lang="en-US" sz="1800" dirty="0"/>
              <a:t> que </a:t>
            </a:r>
            <a:r>
              <a:rPr lang="en-US" sz="1800" dirty="0" err="1"/>
              <a:t>realizan</a:t>
            </a:r>
            <a:r>
              <a:rPr lang="en-US" sz="1800" dirty="0"/>
              <a:t> las </a:t>
            </a:r>
            <a:r>
              <a:rPr lang="en-US" sz="1800" dirty="0" err="1"/>
              <a:t>tareas</a:t>
            </a:r>
            <a:r>
              <a:rPr lang="en-US" sz="1800" dirty="0"/>
              <a:t> </a:t>
            </a:r>
            <a:r>
              <a:rPr lang="en-US" sz="1800" dirty="0" err="1"/>
              <a:t>laborales</a:t>
            </a:r>
            <a:r>
              <a:rPr lang="en-US" sz="1800" dirty="0"/>
              <a:t> para </a:t>
            </a:r>
            <a:r>
              <a:rPr lang="en-US" sz="1800" dirty="0" err="1"/>
              <a:t>obtener</a:t>
            </a:r>
            <a:r>
              <a:rPr lang="en-US" sz="1800" dirty="0"/>
              <a:t> una imagen/</a:t>
            </a:r>
            <a:r>
              <a:rPr lang="en-US" sz="1800" dirty="0" err="1"/>
              <a:t>análisis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completo</a:t>
            </a:r>
            <a:r>
              <a:rPr lang="en-US" sz="1800" dirty="0"/>
              <a:t>. Si lo </a:t>
            </a:r>
            <a:r>
              <a:rPr lang="en-US" sz="1800" dirty="0" err="1"/>
              <a:t>hace</a:t>
            </a:r>
            <a:r>
              <a:rPr lang="en-US" sz="1800" dirty="0"/>
              <a:t>, </a:t>
            </a:r>
            <a:r>
              <a:rPr lang="en-US" sz="1800" dirty="0" err="1"/>
              <a:t>ayudará</a:t>
            </a:r>
            <a:r>
              <a:rPr lang="en-US" sz="1800" dirty="0"/>
              <a:t> al </a:t>
            </a:r>
            <a:r>
              <a:rPr lang="en-US" sz="1800" dirty="0" err="1"/>
              <a:t>desarrollar</a:t>
            </a:r>
            <a:r>
              <a:rPr lang="en-US" sz="1800" dirty="0"/>
              <a:t> un JHA. </a:t>
            </a:r>
            <a:r>
              <a:rPr lang="en-US" sz="1800" dirty="0" err="1"/>
              <a:t>Haga</a:t>
            </a:r>
            <a:r>
              <a:rPr lang="en-US" sz="1800" dirty="0"/>
              <a:t> </a:t>
            </a:r>
            <a:r>
              <a:rPr lang="en-US" sz="1800" dirty="0" err="1"/>
              <a:t>clic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la </a:t>
            </a:r>
            <a:r>
              <a:rPr lang="en-US" sz="1800" dirty="0" err="1"/>
              <a:t>flecha</a:t>
            </a:r>
            <a:r>
              <a:rPr lang="en-US" sz="1800" dirty="0"/>
              <a:t> </a:t>
            </a:r>
            <a:r>
              <a:rPr lang="en-US" sz="1800" dirty="0" err="1"/>
              <a:t>derecha</a:t>
            </a:r>
            <a:r>
              <a:rPr lang="en-US" sz="1800" dirty="0"/>
              <a:t> para </a:t>
            </a:r>
            <a:r>
              <a:rPr lang="en-US" sz="1800" dirty="0" err="1"/>
              <a:t>continuar</a:t>
            </a:r>
            <a:r>
              <a:rPr lang="en-US" sz="1800" dirty="0"/>
              <a:t> con el </a:t>
            </a:r>
            <a:r>
              <a:rPr lang="en-US" sz="1800" dirty="0" err="1"/>
              <a:t>siguiente</a:t>
            </a:r>
            <a:r>
              <a:rPr lang="en-US" sz="1800" dirty="0"/>
              <a:t> </a:t>
            </a:r>
            <a:r>
              <a:rPr lang="en-US" sz="1800" dirty="0" err="1"/>
              <a:t>módulo</a:t>
            </a:r>
            <a:r>
              <a:rPr lang="en-US" sz="18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21E9D-5CCA-49E7-AF34-E4776EA12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117" y="5828789"/>
            <a:ext cx="4762500" cy="1190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429B18-04DC-43AE-A6F6-7F0D562F3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518298" cy="592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42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3e8f5dbd0_0_9"/>
          <p:cNvSpPr/>
          <p:nvPr/>
        </p:nvSpPr>
        <p:spPr>
          <a:xfrm>
            <a:off x="0" y="5889719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b3e8f5dbd0_0_9"/>
          <p:cNvSpPr txBox="1"/>
          <p:nvPr/>
        </p:nvSpPr>
        <p:spPr>
          <a:xfrm>
            <a:off x="62500" y="203550"/>
            <a:ext cx="11931000" cy="53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chemeClr val="dk1"/>
              </a:buClr>
              <a:buSzPts val="3600"/>
            </a:pPr>
            <a:r>
              <a:rPr lang="en-US" sz="48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Discusión</a:t>
            </a:r>
            <a:r>
              <a:rPr lang="en-US" sz="48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la </a:t>
            </a:r>
            <a:r>
              <a:rPr lang="en-US" sz="48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clase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36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Aproveche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oportunidad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hacer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/responder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anterior.</a:t>
            </a:r>
            <a:endParaRPr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AC40F014-6ED5-4868-965C-998C22BC8257}"/>
              </a:ext>
            </a:extLst>
          </p:cNvPr>
          <p:cNvSpPr txBox="1"/>
          <p:nvPr/>
        </p:nvSpPr>
        <p:spPr>
          <a:xfrm>
            <a:off x="202630" y="6125935"/>
            <a:ext cx="6334648" cy="52318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introducción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520613-66E7-45C3-9A2C-49FCB6BCF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117" y="5792213"/>
            <a:ext cx="4762500" cy="11906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t="11228"/>
          <a:stretch/>
        </p:blipFill>
        <p:spPr>
          <a:xfrm>
            <a:off x="0" y="0"/>
            <a:ext cx="12169791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0" y="2542903"/>
            <a:ext cx="12192000" cy="2272938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-566651" y="2799876"/>
            <a:ext cx="1332530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000"/>
            </a:pPr>
            <a:r>
              <a:rPr lang="en-US" sz="40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 DE LOS RIESGOS LABORALES</a:t>
            </a:r>
          </a:p>
        </p:txBody>
      </p:sp>
      <p:sp>
        <p:nvSpPr>
          <p:cNvPr id="94" name="Google Shape;94;p1"/>
          <p:cNvSpPr txBox="1"/>
          <p:nvPr/>
        </p:nvSpPr>
        <p:spPr>
          <a:xfrm>
            <a:off x="-22209" y="3569317"/>
            <a:ext cx="121920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400"/>
            </a:pPr>
            <a:r>
              <a:rPr lang="en-US" sz="4000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40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4000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Desarrollo de un </a:t>
            </a:r>
            <a:r>
              <a:rPr lang="en-US" sz="4000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</a:t>
            </a:r>
            <a:r>
              <a:rPr lang="en-US" sz="4000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de </a:t>
            </a:r>
            <a:r>
              <a:rPr lang="en-US" sz="4000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4000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000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r>
              <a:rPr lang="en-US" sz="4000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(JHA)</a:t>
            </a:r>
            <a:endParaRPr sz="40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31546-B882-42B9-8004-73C162EC3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317" y="125950"/>
            <a:ext cx="2596877" cy="1077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E971AB-E729-4034-872A-F6C4B6767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66" y="260296"/>
            <a:ext cx="3119159" cy="101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60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40"/>
            <a:ext cx="65619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Desarrollo de un JHA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243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u="sng" dirty="0"/>
              <a:t>BIENVENIDO AL MÓDULO 2</a:t>
            </a:r>
          </a:p>
          <a:p>
            <a:endParaRPr lang="en-US" sz="1800" dirty="0"/>
          </a:p>
          <a:p>
            <a:r>
              <a:rPr lang="en-US" sz="1800" dirty="0" err="1"/>
              <a:t>En</a:t>
            </a:r>
            <a:r>
              <a:rPr lang="en-US" sz="1800" dirty="0"/>
              <a:t> el </a:t>
            </a:r>
            <a:r>
              <a:rPr lang="en-US" sz="1800" dirty="0" err="1"/>
              <a:t>módulo</a:t>
            </a:r>
            <a:r>
              <a:rPr lang="en-US" sz="1800" dirty="0"/>
              <a:t> anterior, </a:t>
            </a:r>
            <a:r>
              <a:rPr lang="en-US" sz="1800" dirty="0" err="1"/>
              <a:t>usted</a:t>
            </a:r>
            <a:r>
              <a:rPr lang="en-US" sz="1800" dirty="0"/>
              <a:t> </a:t>
            </a:r>
            <a:r>
              <a:rPr lang="en-US" sz="1800" dirty="0" err="1"/>
              <a:t>aprendió</a:t>
            </a:r>
            <a:r>
              <a:rPr lang="en-US" sz="1800" dirty="0"/>
              <a:t> lo </a:t>
            </a:r>
            <a:r>
              <a:rPr lang="en-US" sz="1800" dirty="0" err="1"/>
              <a:t>qué</a:t>
            </a:r>
            <a:r>
              <a:rPr lang="en-US" sz="1800" dirty="0"/>
              <a:t> es un </a:t>
            </a:r>
            <a:r>
              <a:rPr lang="en-US" sz="1800" dirty="0" err="1"/>
              <a:t>análisis</a:t>
            </a:r>
            <a:r>
              <a:rPr lang="en-US" sz="1800" dirty="0"/>
              <a:t> de </a:t>
            </a:r>
            <a:r>
              <a:rPr lang="en-US" sz="1800" dirty="0" err="1"/>
              <a:t>riesgos</a:t>
            </a:r>
            <a:r>
              <a:rPr lang="en-US" sz="1800" dirty="0"/>
              <a:t> </a:t>
            </a:r>
            <a:r>
              <a:rPr lang="en-US" sz="1800" dirty="0" err="1"/>
              <a:t>laborales</a:t>
            </a:r>
            <a:r>
              <a:rPr lang="en-US" sz="1800" dirty="0"/>
              <a:t> (JHA por sus </a:t>
            </a:r>
            <a:r>
              <a:rPr lang="en-US" sz="1800" dirty="0" err="1"/>
              <a:t>siglas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Ingles) y </a:t>
            </a:r>
            <a:r>
              <a:rPr lang="en-US" sz="1800" dirty="0" err="1"/>
              <a:t>cómo</a:t>
            </a:r>
            <a:r>
              <a:rPr lang="en-US" sz="1800" dirty="0"/>
              <a:t> se </a:t>
            </a:r>
            <a:r>
              <a:rPr lang="en-US" sz="1800" dirty="0" err="1"/>
              <a:t>realiza</a:t>
            </a:r>
            <a:r>
              <a:rPr lang="en-US" sz="1800" dirty="0"/>
              <a:t>.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este</a:t>
            </a:r>
            <a:r>
              <a:rPr lang="en-US" sz="1800" dirty="0"/>
              <a:t> </a:t>
            </a:r>
            <a:r>
              <a:rPr lang="en-US" sz="1800" dirty="0" err="1"/>
              <a:t>módulo</a:t>
            </a:r>
            <a:r>
              <a:rPr lang="en-US" sz="1800" dirty="0"/>
              <a:t>, </a:t>
            </a:r>
            <a:r>
              <a:rPr lang="en-US" sz="1800" dirty="0" err="1"/>
              <a:t>cubriremos</a:t>
            </a:r>
            <a:r>
              <a:rPr lang="en-US" sz="1800" dirty="0"/>
              <a:t> </a:t>
            </a:r>
            <a:r>
              <a:rPr lang="en-US" sz="1800" dirty="0" err="1"/>
              <a:t>cuándo</a:t>
            </a:r>
            <a:r>
              <a:rPr lang="en-US" sz="1800" dirty="0"/>
              <a:t> y por </a:t>
            </a:r>
            <a:r>
              <a:rPr lang="en-US" sz="1800" dirty="0" err="1"/>
              <a:t>qué</a:t>
            </a:r>
            <a:r>
              <a:rPr lang="en-US" sz="1800" dirty="0"/>
              <a:t> se </a:t>
            </a:r>
            <a:r>
              <a:rPr lang="en-US" sz="1800" dirty="0" err="1"/>
              <a:t>usa</a:t>
            </a:r>
            <a:r>
              <a:rPr lang="en-US" sz="1800" dirty="0"/>
              <a:t> un JHA y </a:t>
            </a:r>
            <a:r>
              <a:rPr lang="en-US" sz="1800" dirty="0" err="1"/>
              <a:t>cómo</a:t>
            </a:r>
            <a:r>
              <a:rPr lang="en-US" sz="1800" dirty="0"/>
              <a:t> </a:t>
            </a:r>
            <a:r>
              <a:rPr lang="en-US" sz="1800" dirty="0" err="1"/>
              <a:t>revisar</a:t>
            </a:r>
            <a:r>
              <a:rPr lang="en-US" sz="1800" dirty="0"/>
              <a:t> los </a:t>
            </a:r>
            <a:r>
              <a:rPr lang="en-US" sz="1800" dirty="0" err="1"/>
              <a:t>registros</a:t>
            </a:r>
            <a:r>
              <a:rPr lang="en-US" sz="1800" dirty="0"/>
              <a:t>. </a:t>
            </a:r>
            <a:r>
              <a:rPr lang="en-US" sz="1800" dirty="0" err="1"/>
              <a:t>También</a:t>
            </a:r>
            <a:r>
              <a:rPr lang="en-US" sz="1800" dirty="0"/>
              <a:t> </a:t>
            </a:r>
            <a:r>
              <a:rPr lang="en-US" sz="1800" dirty="0" err="1"/>
              <a:t>aprenderá</a:t>
            </a:r>
            <a:r>
              <a:rPr lang="en-US" sz="1800" dirty="0"/>
              <a:t> a </a:t>
            </a:r>
            <a:r>
              <a:rPr lang="en-US" sz="1800" dirty="0" err="1"/>
              <a:t>priorizar</a:t>
            </a:r>
            <a:r>
              <a:rPr lang="en-US" sz="1800" dirty="0"/>
              <a:t> los </a:t>
            </a:r>
            <a:r>
              <a:rPr lang="en-US" sz="1800" dirty="0" err="1"/>
              <a:t>riesgos</a:t>
            </a:r>
            <a:r>
              <a:rPr lang="en-US" sz="1800" dirty="0"/>
              <a:t>.</a:t>
            </a:r>
            <a:br>
              <a:rPr lang="en-US" sz="1600" dirty="0"/>
            </a:b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97BC2-7307-41CA-9071-7A0AF7742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1406E2-2A7E-40BC-8FA1-102ADC574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6526" cy="59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02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78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u="sng" dirty="0"/>
              <a:t>¿CUÁNDO SE DEBE REALIZAR UN ANÁLISIS DE LOS RIESGOS LABORALES?</a:t>
            </a:r>
          </a:p>
          <a:p>
            <a:endParaRPr lang="en-US" sz="1800" dirty="0"/>
          </a:p>
          <a:p>
            <a:r>
              <a:rPr lang="en-US" sz="1800" dirty="0" err="1"/>
              <a:t>Decidir</a:t>
            </a:r>
            <a:r>
              <a:rPr lang="en-US" sz="1800" dirty="0"/>
              <a:t> </a:t>
            </a:r>
            <a:r>
              <a:rPr lang="en-US" sz="1800" dirty="0" err="1"/>
              <a:t>cuándo</a:t>
            </a:r>
            <a:r>
              <a:rPr lang="en-US" sz="1800" dirty="0"/>
              <a:t> </a:t>
            </a:r>
            <a:r>
              <a:rPr lang="en-US" sz="1800" dirty="0" err="1"/>
              <a:t>realizar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análisis</a:t>
            </a:r>
            <a:r>
              <a:rPr lang="en-US" sz="1800" dirty="0"/>
              <a:t> de </a:t>
            </a:r>
            <a:r>
              <a:rPr lang="en-US" sz="1800" dirty="0" err="1"/>
              <a:t>riesgos</a:t>
            </a:r>
            <a:r>
              <a:rPr lang="en-US" sz="1800" dirty="0"/>
              <a:t> es el primer paso.    </a:t>
            </a:r>
          </a:p>
          <a:p>
            <a:endParaRPr lang="en-US" sz="1800" dirty="0"/>
          </a:p>
          <a:p>
            <a:r>
              <a:rPr lang="en-US" sz="1800" dirty="0"/>
              <a:t>Un JHA debe </a:t>
            </a:r>
            <a:r>
              <a:rPr lang="en-US" sz="1800" dirty="0" err="1"/>
              <a:t>realizarse</a:t>
            </a:r>
            <a:r>
              <a:rPr lang="en-US" sz="18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Cada</a:t>
            </a:r>
            <a:r>
              <a:rPr lang="en-US" sz="1800" dirty="0"/>
              <a:t> </a:t>
            </a:r>
            <a:r>
              <a:rPr lang="en-US" sz="1800" dirty="0" err="1"/>
              <a:t>vez</a:t>
            </a:r>
            <a:r>
              <a:rPr lang="en-US" sz="1800" dirty="0"/>
              <a:t> que se </a:t>
            </a:r>
            <a:r>
              <a:rPr lang="en-US" sz="1800" dirty="0" err="1"/>
              <a:t>incorpora</a:t>
            </a:r>
            <a:r>
              <a:rPr lang="en-US" sz="1800" dirty="0"/>
              <a:t> una </a:t>
            </a:r>
            <a:r>
              <a:rPr lang="en-US" sz="1800" dirty="0" err="1"/>
              <a:t>nueva</a:t>
            </a:r>
            <a:r>
              <a:rPr lang="en-US" sz="1800" dirty="0"/>
              <a:t> </a:t>
            </a:r>
            <a:r>
              <a:rPr lang="en-US" sz="1800" dirty="0" err="1"/>
              <a:t>tarea</a:t>
            </a:r>
            <a:r>
              <a:rPr lang="en-US" sz="1800" dirty="0"/>
              <a:t> </a:t>
            </a:r>
            <a:r>
              <a:rPr lang="en-US" sz="1800" dirty="0" err="1"/>
              <a:t>laboral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el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Cuando</a:t>
            </a:r>
            <a:r>
              <a:rPr lang="en-US" sz="1800" dirty="0"/>
              <a:t> se cambia o </a:t>
            </a:r>
            <a:r>
              <a:rPr lang="en-US" sz="1800" dirty="0" err="1"/>
              <a:t>modifica</a:t>
            </a:r>
            <a:r>
              <a:rPr lang="en-US" sz="1800" dirty="0"/>
              <a:t> una </a:t>
            </a:r>
            <a:r>
              <a:rPr lang="en-US" sz="1800" dirty="0" err="1"/>
              <a:t>tarea</a:t>
            </a:r>
            <a:r>
              <a:rPr lang="en-US" sz="1800" dirty="0"/>
              <a:t> </a:t>
            </a:r>
            <a:r>
              <a:rPr lang="en-US" sz="1800" dirty="0" err="1"/>
              <a:t>laboral</a:t>
            </a:r>
            <a:r>
              <a:rPr lang="en-US" sz="1800" dirty="0"/>
              <a:t> actual.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Luego</a:t>
            </a:r>
            <a:r>
              <a:rPr lang="en-US" sz="1800" dirty="0"/>
              <a:t> de que una </a:t>
            </a:r>
            <a:r>
              <a:rPr lang="en-US" sz="1800" dirty="0" err="1"/>
              <a:t>revisión</a:t>
            </a:r>
            <a:r>
              <a:rPr lang="en-US" sz="1800" dirty="0"/>
              <a:t> </a:t>
            </a:r>
            <a:r>
              <a:rPr lang="en-US" sz="1800" dirty="0" err="1"/>
              <a:t>periódica</a:t>
            </a:r>
            <a:r>
              <a:rPr lang="en-US" sz="1800" dirty="0"/>
              <a:t> </a:t>
            </a:r>
            <a:r>
              <a:rPr lang="en-US" sz="1800" dirty="0" err="1"/>
              <a:t>muestre</a:t>
            </a:r>
            <a:r>
              <a:rPr lang="en-US" sz="1800" dirty="0"/>
              <a:t> una </a:t>
            </a:r>
            <a:r>
              <a:rPr lang="en-US" sz="1800" dirty="0" err="1"/>
              <a:t>necesidad</a:t>
            </a:r>
            <a:r>
              <a:rPr lang="en-US" sz="1800" dirty="0"/>
              <a:t> de </a:t>
            </a:r>
            <a:r>
              <a:rPr lang="en-US" sz="1800" dirty="0" err="1"/>
              <a:t>cambio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 </a:t>
            </a:r>
            <a:r>
              <a:rPr lang="en-US" sz="1800" dirty="0" err="1"/>
              <a:t>pedido</a:t>
            </a:r>
            <a:r>
              <a:rPr lang="en-US" sz="1800" dirty="0"/>
              <a:t> de un </a:t>
            </a:r>
            <a:r>
              <a:rPr lang="en-US" sz="1800" dirty="0" err="1"/>
              <a:t>empleado</a:t>
            </a:r>
            <a:r>
              <a:rPr lang="en-US" sz="1800" dirty="0"/>
              <a:t> o supervisor.</a:t>
            </a:r>
          </a:p>
          <a:p>
            <a:endParaRPr lang="en-US" sz="1800" dirty="0"/>
          </a:p>
          <a:p>
            <a:r>
              <a:rPr lang="en-US" sz="1800" dirty="0" err="1"/>
              <a:t>Recuerde</a:t>
            </a:r>
            <a:r>
              <a:rPr lang="en-US" sz="1800" dirty="0"/>
              <a:t> que un JHA debe ser un </a:t>
            </a:r>
            <a:r>
              <a:rPr lang="en-US" sz="1800" dirty="0" err="1"/>
              <a:t>documento</a:t>
            </a:r>
            <a:r>
              <a:rPr lang="en-US" sz="1800" dirty="0"/>
              <a:t> </a:t>
            </a:r>
            <a:r>
              <a:rPr lang="en-US" sz="1800" dirty="0" err="1"/>
              <a:t>dinámico</a:t>
            </a:r>
            <a:r>
              <a:rPr lang="en-US" sz="1800" dirty="0"/>
              <a:t>, </a:t>
            </a:r>
            <a:r>
              <a:rPr lang="en-US" sz="1800" dirty="0" err="1"/>
              <a:t>abierto</a:t>
            </a:r>
            <a:r>
              <a:rPr lang="en-US" sz="1800" dirty="0"/>
              <a:t> a </a:t>
            </a:r>
            <a:r>
              <a:rPr lang="en-US" sz="1800" dirty="0" err="1"/>
              <a:t>modificación</a:t>
            </a:r>
            <a:r>
              <a:rPr lang="en-US" sz="1800" dirty="0"/>
              <a:t>, </a:t>
            </a:r>
            <a:r>
              <a:rPr lang="en-US" sz="1800" dirty="0" err="1"/>
              <a:t>ya</a:t>
            </a:r>
            <a:r>
              <a:rPr lang="en-US" sz="1800" dirty="0"/>
              <a:t> que el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evoluciona</a:t>
            </a:r>
            <a:r>
              <a:rPr lang="en-US" sz="1800" dirty="0"/>
              <a:t> y las </a:t>
            </a:r>
            <a:r>
              <a:rPr lang="en-US" sz="1800" dirty="0" err="1"/>
              <a:t>tareas</a:t>
            </a:r>
            <a:r>
              <a:rPr lang="en-US" sz="1800" dirty="0"/>
              <a:t> </a:t>
            </a:r>
            <a:r>
              <a:rPr lang="en-US" sz="1800" dirty="0" err="1"/>
              <a:t>laborales</a:t>
            </a:r>
            <a:r>
              <a:rPr lang="en-US" sz="1800" dirty="0"/>
              <a:t> </a:t>
            </a:r>
            <a:r>
              <a:rPr lang="en-US" sz="1800" dirty="0" err="1"/>
              <a:t>cambian</a:t>
            </a:r>
            <a:r>
              <a:rPr lang="en-US" sz="1800" dirty="0"/>
              <a:t>.</a:t>
            </a:r>
            <a:br>
              <a:rPr lang="en-US" sz="1600" dirty="0"/>
            </a:b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97BC2-7307-41CA-9071-7A0AF7742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E4E1B9-E6CD-4D5C-A9EF-0B33F02C6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516526" cy="5926611"/>
          </a:xfrm>
          <a:prstGeom prst="rect">
            <a:avLst/>
          </a:prstGeom>
        </p:spPr>
      </p:pic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3AC6B5B1-68E8-9240-ACA2-8B193093E474}"/>
              </a:ext>
            </a:extLst>
          </p:cNvPr>
          <p:cNvSpPr txBox="1"/>
          <p:nvPr/>
        </p:nvSpPr>
        <p:spPr>
          <a:xfrm>
            <a:off x="202630" y="6159140"/>
            <a:ext cx="65619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Desarrollo de un JHA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8597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955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u="sng" dirty="0"/>
              <a:t>FACTORES RELATIVOS AL TIEMPO QUE SE DEBEN TENER EN CUENTA</a:t>
            </a:r>
          </a:p>
          <a:p>
            <a:endParaRPr lang="en-US" sz="1800" dirty="0"/>
          </a:p>
          <a:p>
            <a:r>
              <a:rPr lang="en-US" sz="1800" dirty="0"/>
              <a:t>Si es </a:t>
            </a:r>
            <a:r>
              <a:rPr lang="en-US" sz="1800" dirty="0" err="1"/>
              <a:t>posible</a:t>
            </a:r>
            <a:r>
              <a:rPr lang="en-US" sz="1800" dirty="0"/>
              <a:t>, el JHA o el plan </a:t>
            </a:r>
            <a:r>
              <a:rPr lang="en-US" sz="1800" dirty="0" err="1"/>
              <a:t>previo</a:t>
            </a:r>
            <a:r>
              <a:rPr lang="en-US" sz="1800" dirty="0"/>
              <a:t> al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deben</a:t>
            </a:r>
            <a:r>
              <a:rPr lang="en-US" sz="1800" dirty="0"/>
              <a:t> </a:t>
            </a:r>
            <a:r>
              <a:rPr lang="en-US" sz="1800" dirty="0" err="1"/>
              <a:t>completarse</a:t>
            </a:r>
            <a:r>
              <a:rPr lang="en-US" sz="1800" dirty="0"/>
              <a:t> antes de que se </a:t>
            </a:r>
            <a:r>
              <a:rPr lang="en-US" sz="1800" dirty="0" err="1"/>
              <a:t>realice</a:t>
            </a:r>
            <a:r>
              <a:rPr lang="en-US" sz="1800" dirty="0"/>
              <a:t> el </a:t>
            </a:r>
            <a:r>
              <a:rPr lang="en-US" sz="1800" dirty="0" err="1"/>
              <a:t>trabajo</a:t>
            </a:r>
            <a:r>
              <a:rPr lang="en-US" sz="1800" dirty="0"/>
              <a:t>. </a:t>
            </a:r>
          </a:p>
          <a:p>
            <a:endParaRPr lang="en-US" sz="1800" dirty="0"/>
          </a:p>
          <a:p>
            <a:r>
              <a:rPr lang="en-US" sz="1800" dirty="0"/>
              <a:t>¿</a:t>
            </a:r>
            <a:r>
              <a:rPr lang="en-US" sz="1800" dirty="0" err="1"/>
              <a:t>Qué</a:t>
            </a:r>
            <a:r>
              <a:rPr lang="en-US" sz="1800" dirty="0"/>
              <a:t> </a:t>
            </a:r>
            <a:r>
              <a:rPr lang="en-US" sz="1800" dirty="0" err="1"/>
              <a:t>otros</a:t>
            </a:r>
            <a:r>
              <a:rPr lang="en-US" sz="1800" dirty="0"/>
              <a:t> </a:t>
            </a:r>
            <a:r>
              <a:rPr lang="en-US" sz="1800" dirty="0" err="1"/>
              <a:t>factores</a:t>
            </a:r>
            <a:r>
              <a:rPr lang="en-US" sz="1800" dirty="0"/>
              <a:t> debe </a:t>
            </a:r>
            <a:r>
              <a:rPr lang="en-US" sz="1800" dirty="0" err="1"/>
              <a:t>tener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cuenta</a:t>
            </a:r>
            <a:r>
              <a:rPr lang="en-US" sz="1800" dirty="0"/>
              <a:t> </a:t>
            </a:r>
            <a:r>
              <a:rPr lang="en-US" sz="1800" dirty="0" err="1"/>
              <a:t>cuando</a:t>
            </a:r>
            <a:r>
              <a:rPr lang="en-US" sz="1800" dirty="0"/>
              <a:t> decide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qué</a:t>
            </a:r>
            <a:r>
              <a:rPr lang="en-US" sz="1800" dirty="0"/>
              <a:t> </a:t>
            </a:r>
            <a:r>
              <a:rPr lang="en-US" sz="1800" dirty="0" err="1"/>
              <a:t>momento</a:t>
            </a:r>
            <a:r>
              <a:rPr lang="en-US" sz="1800" dirty="0"/>
              <a:t> </a:t>
            </a:r>
            <a:r>
              <a:rPr lang="en-US" sz="1800" dirty="0" err="1"/>
              <a:t>completar</a:t>
            </a:r>
            <a:r>
              <a:rPr lang="en-US" sz="1800" dirty="0"/>
              <a:t> un JHA o un plan </a:t>
            </a:r>
            <a:r>
              <a:rPr lang="en-US" sz="1800" dirty="0" err="1"/>
              <a:t>previo</a:t>
            </a:r>
            <a:r>
              <a:rPr lang="en-US" sz="1800" dirty="0"/>
              <a:t> al </a:t>
            </a:r>
            <a:r>
              <a:rPr lang="en-US" sz="1800" dirty="0" err="1"/>
              <a:t>trabajo</a:t>
            </a:r>
            <a:r>
              <a:rPr lang="en-US" sz="1800" dirty="0"/>
              <a:t>?  </a:t>
            </a:r>
            <a:r>
              <a:rPr lang="en-US" sz="1800" dirty="0" err="1"/>
              <a:t>Priorice</a:t>
            </a:r>
            <a:r>
              <a:rPr lang="en-US" sz="1800" dirty="0"/>
              <a:t> los </a:t>
            </a:r>
            <a:r>
              <a:rPr lang="en-US" sz="1800" dirty="0" err="1"/>
              <a:t>trabajos</a:t>
            </a:r>
            <a:r>
              <a:rPr lang="en-US" sz="1800" dirty="0"/>
              <a:t> de la </a:t>
            </a:r>
            <a:r>
              <a:rPr lang="en-US" sz="1800" dirty="0" err="1"/>
              <a:t>siguiente</a:t>
            </a:r>
            <a:r>
              <a:rPr lang="en-US" sz="1800" dirty="0"/>
              <a:t> </a:t>
            </a:r>
            <a:r>
              <a:rPr lang="en-US" sz="1800" dirty="0" err="1"/>
              <a:t>manera</a:t>
            </a:r>
            <a:r>
              <a:rPr lang="en-US" sz="1800" dirty="0"/>
              <a:t>: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Cuántas</a:t>
            </a:r>
            <a:r>
              <a:rPr lang="en-US" sz="1800" dirty="0"/>
              <a:t> personas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resultar</a:t>
            </a:r>
            <a:r>
              <a:rPr lang="en-US" sz="1800" dirty="0"/>
              <a:t> </a:t>
            </a:r>
            <a:r>
              <a:rPr lang="en-US" sz="1800" dirty="0" err="1"/>
              <a:t>heridas</a:t>
            </a:r>
            <a:r>
              <a:rPr lang="en-US" sz="1800" dirty="0"/>
              <a:t> o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enfermarse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Qué</a:t>
            </a:r>
            <a:r>
              <a:rPr lang="en-US" sz="1800" dirty="0"/>
              <a:t> </a:t>
            </a:r>
            <a:r>
              <a:rPr lang="en-US" sz="1800" dirty="0" err="1"/>
              <a:t>gravedad</a:t>
            </a:r>
            <a:r>
              <a:rPr lang="en-US" sz="1800" dirty="0"/>
              <a:t>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presentar</a:t>
            </a:r>
            <a:r>
              <a:rPr lang="en-US" sz="1800" dirty="0"/>
              <a:t> sus </a:t>
            </a:r>
            <a:r>
              <a:rPr lang="en-US" sz="1800" dirty="0" err="1"/>
              <a:t>heridas</a:t>
            </a:r>
            <a:r>
              <a:rPr lang="en-US" sz="1800" dirty="0"/>
              <a:t> o </a:t>
            </a:r>
            <a:r>
              <a:rPr lang="en-US" sz="1800" dirty="0" err="1"/>
              <a:t>enfermedades</a:t>
            </a:r>
            <a:r>
              <a:rPr lang="en-US" sz="1800" dirty="0"/>
              <a:t>.   </a:t>
            </a:r>
          </a:p>
          <a:p>
            <a:endParaRPr lang="en-US" sz="1800" dirty="0"/>
          </a:p>
          <a:p>
            <a:r>
              <a:rPr lang="en-US" sz="1800" dirty="0" err="1"/>
              <a:t>Esta</a:t>
            </a:r>
            <a:r>
              <a:rPr lang="en-US" sz="1800" dirty="0"/>
              <a:t> es una </a:t>
            </a:r>
            <a:r>
              <a:rPr lang="en-US" sz="1800" dirty="0" err="1"/>
              <a:t>versión</a:t>
            </a:r>
            <a:r>
              <a:rPr lang="en-US" sz="1800" dirty="0"/>
              <a:t> </a:t>
            </a:r>
            <a:r>
              <a:rPr lang="en-US" sz="1800" dirty="0" err="1"/>
              <a:t>sencilla</a:t>
            </a:r>
            <a:r>
              <a:rPr lang="en-US" sz="1800" dirty="0"/>
              <a:t> de una </a:t>
            </a:r>
            <a:r>
              <a:rPr lang="en-US" sz="1800" dirty="0" err="1"/>
              <a:t>evaluación</a:t>
            </a:r>
            <a:r>
              <a:rPr lang="en-US" sz="1800" dirty="0"/>
              <a:t> de </a:t>
            </a:r>
            <a:r>
              <a:rPr lang="en-US" sz="1800" dirty="0" err="1"/>
              <a:t>riesgos</a:t>
            </a:r>
            <a:r>
              <a:rPr lang="en-US" sz="1800" dirty="0"/>
              <a:t>.</a:t>
            </a:r>
            <a:br>
              <a:rPr lang="en-US" sz="1600" dirty="0"/>
            </a:b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97BC2-7307-41CA-9071-7A0AF7742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19B6BF-816D-4935-BD6C-BB905EFCF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516526" cy="5926063"/>
          </a:xfrm>
          <a:prstGeom prst="rect">
            <a:avLst/>
          </a:prstGeom>
        </p:spPr>
      </p:pic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566FB139-96B3-D146-AA46-7DA72169A608}"/>
              </a:ext>
            </a:extLst>
          </p:cNvPr>
          <p:cNvSpPr txBox="1"/>
          <p:nvPr/>
        </p:nvSpPr>
        <p:spPr>
          <a:xfrm>
            <a:off x="202630" y="6159140"/>
            <a:ext cx="65619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Desarrollo de un JHA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997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00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u="sng" dirty="0"/>
              <a:t>PORQUÉ ES CONVENIENTE DESARROLLAR UN ANÁLISIS DE RIESGOS LABORALES</a:t>
            </a:r>
          </a:p>
          <a:p>
            <a:r>
              <a:rPr lang="en-US" sz="1800" dirty="0"/>
              <a:t>  </a:t>
            </a:r>
          </a:p>
          <a:p>
            <a:endParaRPr lang="en-US" sz="1800" dirty="0"/>
          </a:p>
          <a:p>
            <a:r>
              <a:rPr lang="en-US" sz="1800" dirty="0"/>
              <a:t>Las </a:t>
            </a:r>
            <a:r>
              <a:rPr lang="en-US" sz="1800" dirty="0" err="1"/>
              <a:t>normas</a:t>
            </a:r>
            <a:r>
              <a:rPr lang="en-US" sz="1800" dirty="0"/>
              <a:t> de </a:t>
            </a:r>
            <a:r>
              <a:rPr lang="en-US" sz="1800" dirty="0" err="1"/>
              <a:t>Oregón</a:t>
            </a:r>
            <a:r>
              <a:rPr lang="en-US" sz="1800" dirty="0"/>
              <a:t> OSHA no </a:t>
            </a:r>
            <a:r>
              <a:rPr lang="en-US" sz="1800" dirty="0" err="1"/>
              <a:t>exigen</a:t>
            </a:r>
            <a:r>
              <a:rPr lang="en-US" sz="1800" dirty="0"/>
              <a:t> </a:t>
            </a:r>
            <a:r>
              <a:rPr lang="en-US" sz="1800" dirty="0" err="1"/>
              <a:t>específicamente</a:t>
            </a:r>
            <a:r>
              <a:rPr lang="en-US" sz="1800" dirty="0"/>
              <a:t> que el </a:t>
            </a:r>
            <a:r>
              <a:rPr lang="en-US" sz="1800" dirty="0" err="1"/>
              <a:t>empleador</a:t>
            </a:r>
            <a:r>
              <a:rPr lang="en-US" sz="1800" dirty="0"/>
              <a:t> </a:t>
            </a:r>
            <a:r>
              <a:rPr lang="en-US" sz="1800" dirty="0" err="1"/>
              <a:t>desarrolle</a:t>
            </a:r>
            <a:r>
              <a:rPr lang="en-US" sz="1800" dirty="0"/>
              <a:t> un JHA </a:t>
            </a:r>
            <a:r>
              <a:rPr lang="en-US" sz="1800" dirty="0" err="1"/>
              <a:t>ni</a:t>
            </a:r>
            <a:r>
              <a:rPr lang="en-US" sz="1800" dirty="0"/>
              <a:t> un plan </a:t>
            </a:r>
            <a:r>
              <a:rPr lang="en-US" sz="1800" dirty="0" err="1"/>
              <a:t>previo</a:t>
            </a:r>
            <a:r>
              <a:rPr lang="en-US" sz="1800" dirty="0"/>
              <a:t> al </a:t>
            </a:r>
            <a:r>
              <a:rPr lang="en-US" sz="1800" dirty="0" err="1"/>
              <a:t>trabajo</a:t>
            </a:r>
            <a:r>
              <a:rPr lang="en-US" sz="1800" dirty="0"/>
              <a:t>.  Sin embargo, el </a:t>
            </a:r>
            <a:r>
              <a:rPr lang="en-US" sz="1800" dirty="0" err="1"/>
              <a:t>empleador</a:t>
            </a:r>
            <a:r>
              <a:rPr lang="en-US" sz="1800" dirty="0"/>
              <a:t> debe </a:t>
            </a:r>
            <a:r>
              <a:rPr lang="en-US" sz="1800" dirty="0" err="1"/>
              <a:t>brindar</a:t>
            </a:r>
            <a:r>
              <a:rPr lang="en-US" sz="1800" dirty="0"/>
              <a:t> un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seguro</a:t>
            </a:r>
            <a:r>
              <a:rPr lang="en-US" sz="1800" dirty="0"/>
              <a:t> y </a:t>
            </a:r>
            <a:r>
              <a:rPr lang="en-US" sz="1800" dirty="0" err="1"/>
              <a:t>saludable</a:t>
            </a:r>
            <a:r>
              <a:rPr lang="en-US" sz="1800" dirty="0"/>
              <a:t>.  </a:t>
            </a:r>
            <a:r>
              <a:rPr lang="en-US" sz="1800" dirty="0" err="1"/>
              <a:t>Estos</a:t>
            </a:r>
            <a:r>
              <a:rPr lang="en-US" sz="1800" dirty="0"/>
              <a:t> </a:t>
            </a:r>
            <a:r>
              <a:rPr lang="en-US" sz="1800" dirty="0" err="1"/>
              <a:t>documentos</a:t>
            </a:r>
            <a:r>
              <a:rPr lang="en-US" sz="1800" dirty="0"/>
              <a:t> </a:t>
            </a:r>
            <a:r>
              <a:rPr lang="en-US" sz="1800" dirty="0" err="1"/>
              <a:t>ayudan</a:t>
            </a:r>
            <a:r>
              <a:rPr lang="en-US" sz="1800" dirty="0"/>
              <a:t> a </a:t>
            </a:r>
            <a:r>
              <a:rPr lang="en-US" sz="1800" dirty="0" err="1"/>
              <a:t>cumplir</a:t>
            </a:r>
            <a:r>
              <a:rPr lang="en-US" sz="1800" dirty="0"/>
              <a:t> con </a:t>
            </a:r>
            <a:r>
              <a:rPr lang="en-US" sz="1800" dirty="0" err="1"/>
              <a:t>este</a:t>
            </a:r>
            <a:r>
              <a:rPr lang="en-US" sz="1800" dirty="0"/>
              <a:t> </a:t>
            </a:r>
            <a:r>
              <a:rPr lang="en-US" sz="1800" dirty="0" err="1"/>
              <a:t>requisito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/>
              <a:t>Para leer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las </a:t>
            </a:r>
            <a:r>
              <a:rPr lang="en-US" sz="1800" dirty="0" err="1"/>
              <a:t>normas</a:t>
            </a:r>
            <a:r>
              <a:rPr lang="en-US" sz="1800" dirty="0"/>
              <a:t> de </a:t>
            </a:r>
            <a:r>
              <a:rPr lang="en-US" sz="1800" dirty="0" err="1"/>
              <a:t>Oregón</a:t>
            </a:r>
            <a:r>
              <a:rPr lang="en-US" sz="1800" dirty="0"/>
              <a:t> OSHA </a:t>
            </a:r>
            <a:r>
              <a:rPr lang="en-US" sz="1800" dirty="0" err="1"/>
              <a:t>específicas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</a:t>
            </a:r>
            <a:r>
              <a:rPr lang="en-US" sz="1800" dirty="0" err="1"/>
              <a:t>cómo</a:t>
            </a:r>
            <a:r>
              <a:rPr lang="en-US" sz="1800" dirty="0"/>
              <a:t> </a:t>
            </a:r>
            <a:r>
              <a:rPr lang="en-US" sz="1800" dirty="0" err="1"/>
              <a:t>brindar</a:t>
            </a:r>
            <a:r>
              <a:rPr lang="en-US" sz="1800" dirty="0"/>
              <a:t> un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seguro</a:t>
            </a:r>
            <a:r>
              <a:rPr lang="en-US" sz="1800" dirty="0"/>
              <a:t>, </a:t>
            </a:r>
            <a:r>
              <a:rPr lang="en-US" sz="1800" dirty="0">
                <a:hlinkClick r:id="rId3"/>
              </a:rPr>
              <a:t>haga clic aquí.</a:t>
            </a:r>
            <a:r>
              <a:rPr lang="en-US" sz="1800" dirty="0"/>
              <a:t> </a:t>
            </a:r>
            <a:r>
              <a:rPr lang="en-US" sz="1800" baseline="30000" dirty="0"/>
              <a:t>(1)</a:t>
            </a:r>
            <a:br>
              <a:rPr lang="en-US" sz="1600" dirty="0"/>
            </a:b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97BC2-7307-41CA-9071-7A0AF7742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7A7013-AD0C-41DC-966D-BCED92014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516526" cy="5927741"/>
          </a:xfrm>
          <a:prstGeom prst="rect">
            <a:avLst/>
          </a:prstGeom>
        </p:spPr>
      </p:pic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0DAFF9A8-7B45-C942-9EBB-C7BCE923391A}"/>
              </a:ext>
            </a:extLst>
          </p:cNvPr>
          <p:cNvSpPr txBox="1"/>
          <p:nvPr/>
        </p:nvSpPr>
        <p:spPr>
          <a:xfrm>
            <a:off x="202630" y="6159140"/>
            <a:ext cx="65619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Desarrollo de un JHA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9126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5019" y="321877"/>
            <a:ext cx="6422867" cy="53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800" u="sng" dirty="0"/>
              <a:t>CREACIÓN DE UNA HOJA DE TRABAJO DEL ANÁLISIS DE LOS RIESGOS LABORALES</a:t>
            </a:r>
          </a:p>
          <a:p>
            <a:endParaRPr lang="en-US" sz="1800" dirty="0"/>
          </a:p>
          <a:p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elegir</a:t>
            </a:r>
            <a:r>
              <a:rPr lang="en-US" sz="1600" dirty="0"/>
              <a:t> </a:t>
            </a:r>
            <a:r>
              <a:rPr lang="en-US" sz="1600" dirty="0" err="1"/>
              <a:t>elaborar</a:t>
            </a:r>
            <a:r>
              <a:rPr lang="en-US" sz="1600" dirty="0"/>
              <a:t> un </a:t>
            </a:r>
            <a:r>
              <a:rPr lang="en-US" sz="1600" dirty="0" err="1"/>
              <a:t>formulario</a:t>
            </a:r>
            <a:r>
              <a:rPr lang="en-US" sz="1600" dirty="0"/>
              <a:t> de </a:t>
            </a:r>
            <a:r>
              <a:rPr lang="en-US" sz="1600" dirty="0" err="1"/>
              <a:t>análisis</a:t>
            </a:r>
            <a:r>
              <a:rPr lang="en-US" sz="1600" dirty="0"/>
              <a:t> de los </a:t>
            </a:r>
            <a:r>
              <a:rPr lang="en-US" sz="1600" dirty="0" err="1"/>
              <a:t>riesgos</a:t>
            </a:r>
            <a:r>
              <a:rPr lang="en-US" sz="1600" dirty="0"/>
              <a:t> del </a:t>
            </a:r>
            <a:r>
              <a:rPr lang="en-US" sz="1600" dirty="0" err="1"/>
              <a:t>trabajo</a:t>
            </a:r>
            <a:r>
              <a:rPr lang="en-US" sz="1600" dirty="0"/>
              <a:t> para que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compañía</a:t>
            </a:r>
            <a:r>
              <a:rPr lang="en-US" sz="1600" dirty="0"/>
              <a:t> </a:t>
            </a:r>
            <a:r>
              <a:rPr lang="en-US" sz="1600" dirty="0" err="1"/>
              <a:t>cumpla</a:t>
            </a:r>
            <a:r>
              <a:rPr lang="en-US" sz="1600" dirty="0"/>
              <a:t> con sus </a:t>
            </a:r>
            <a:r>
              <a:rPr lang="en-US" sz="1600" dirty="0" err="1"/>
              <a:t>necesidades</a:t>
            </a:r>
            <a:r>
              <a:rPr lang="en-US" sz="1600" dirty="0"/>
              <a:t> </a:t>
            </a:r>
            <a:r>
              <a:rPr lang="en-US" sz="1600" dirty="0" err="1"/>
              <a:t>operativas</a:t>
            </a:r>
            <a:r>
              <a:rPr lang="en-US" sz="1600" dirty="0"/>
              <a:t>. 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caso</a:t>
            </a:r>
            <a:r>
              <a:rPr lang="en-US" sz="1600" dirty="0"/>
              <a:t> de que </a:t>
            </a:r>
            <a:r>
              <a:rPr lang="en-US" sz="1600" dirty="0" err="1"/>
              <a:t>elija</a:t>
            </a:r>
            <a:r>
              <a:rPr lang="en-US" sz="1600" dirty="0"/>
              <a:t> </a:t>
            </a:r>
            <a:r>
              <a:rPr lang="en-US" sz="1600" dirty="0" err="1"/>
              <a:t>crear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propia</a:t>
            </a:r>
            <a:r>
              <a:rPr lang="en-US" sz="1600" dirty="0"/>
              <a:t> hoja de JHA, </a:t>
            </a:r>
            <a:r>
              <a:rPr lang="en-US" sz="1600" dirty="0" err="1"/>
              <a:t>estas</a:t>
            </a:r>
            <a:r>
              <a:rPr lang="en-US" sz="1600" dirty="0"/>
              <a:t> son </a:t>
            </a:r>
            <a:r>
              <a:rPr lang="en-US" sz="1600" dirty="0" err="1"/>
              <a:t>algunas</a:t>
            </a:r>
            <a:r>
              <a:rPr lang="en-US" sz="1600" dirty="0"/>
              <a:t> </a:t>
            </a:r>
            <a:r>
              <a:rPr lang="en-US" sz="1600" dirty="0" err="1"/>
              <a:t>cosas</a:t>
            </a:r>
            <a:r>
              <a:rPr lang="en-US" sz="1600" dirty="0"/>
              <a:t> para </a:t>
            </a:r>
            <a:r>
              <a:rPr lang="en-US" sz="1600" dirty="0" err="1"/>
              <a:t>incluir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US" sz="1600" dirty="0"/>
              <a:t>Una hoja de </a:t>
            </a:r>
            <a:r>
              <a:rPr lang="en-US" sz="1600" dirty="0" err="1"/>
              <a:t>trabajo</a:t>
            </a:r>
            <a:r>
              <a:rPr lang="en-US" sz="1600" dirty="0"/>
              <a:t> de JHA debe: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ser </a:t>
            </a:r>
            <a:r>
              <a:rPr lang="en-US" sz="1600" dirty="0" err="1"/>
              <a:t>fácil</a:t>
            </a:r>
            <a:r>
              <a:rPr lang="en-US" sz="1600" dirty="0"/>
              <a:t> de </a:t>
            </a:r>
            <a:r>
              <a:rPr lang="en-US" sz="1600" dirty="0" err="1"/>
              <a:t>comprender</a:t>
            </a:r>
            <a:r>
              <a:rPr lang="en-US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completarse</a:t>
            </a:r>
            <a:r>
              <a:rPr lang="en-US" sz="1600" dirty="0"/>
              <a:t> para </a:t>
            </a:r>
            <a:r>
              <a:rPr lang="en-US" sz="1600" dirty="0" err="1"/>
              <a:t>cada</a:t>
            </a:r>
            <a:r>
              <a:rPr lang="en-US" sz="1600" dirty="0"/>
              <a:t> </a:t>
            </a:r>
            <a:r>
              <a:rPr lang="en-US" sz="1600" dirty="0" err="1"/>
              <a:t>tarea</a:t>
            </a:r>
            <a:r>
              <a:rPr lang="en-US" sz="1600" dirty="0"/>
              <a:t> </a:t>
            </a:r>
            <a:r>
              <a:rPr lang="en-US" sz="1600" dirty="0" err="1"/>
              <a:t>esencial</a:t>
            </a:r>
            <a:r>
              <a:rPr lang="en-US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incluir</a:t>
            </a:r>
            <a:r>
              <a:rPr lang="en-US" sz="1600" dirty="0"/>
              <a:t> </a:t>
            </a:r>
            <a:r>
              <a:rPr lang="en-US" sz="1600" dirty="0" err="1"/>
              <a:t>descripciones</a:t>
            </a:r>
            <a:r>
              <a:rPr lang="en-US" sz="1600" dirty="0"/>
              <a:t> de las </a:t>
            </a:r>
            <a:r>
              <a:rPr lang="en-US" sz="1600" dirty="0" err="1"/>
              <a:t>tareas</a:t>
            </a:r>
            <a:r>
              <a:rPr lang="en-US" sz="1600" dirty="0"/>
              <a:t> </a:t>
            </a:r>
            <a:r>
              <a:rPr lang="en-US" sz="1600" dirty="0" err="1"/>
              <a:t>laborales</a:t>
            </a:r>
            <a:r>
              <a:rPr lang="en-US" sz="1600" dirty="0"/>
              <a:t> que se </a:t>
            </a:r>
            <a:r>
              <a:rPr lang="en-US" sz="1600" dirty="0" err="1"/>
              <a:t>realizarán</a:t>
            </a:r>
            <a:r>
              <a:rPr lang="en-US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incluir</a:t>
            </a:r>
            <a:r>
              <a:rPr lang="en-US" sz="1600" dirty="0"/>
              <a:t> una </a:t>
            </a:r>
            <a:r>
              <a:rPr lang="en-US" sz="1600" dirty="0" err="1"/>
              <a:t>lista</a:t>
            </a:r>
            <a:r>
              <a:rPr lang="en-US" sz="1600" dirty="0"/>
              <a:t> de los pasos </a:t>
            </a:r>
            <a:r>
              <a:rPr lang="en-US" sz="1600" dirty="0" err="1"/>
              <a:t>básicos</a:t>
            </a:r>
            <a:r>
              <a:rPr lang="en-US" sz="1600" dirty="0"/>
              <a:t> para </a:t>
            </a:r>
            <a:r>
              <a:rPr lang="en-US" sz="1600" dirty="0" err="1"/>
              <a:t>completar</a:t>
            </a:r>
            <a:r>
              <a:rPr lang="en-US" sz="1600" dirty="0"/>
              <a:t> el </a:t>
            </a:r>
            <a:r>
              <a:rPr lang="en-US" sz="1600" dirty="0" err="1"/>
              <a:t>trabajo</a:t>
            </a:r>
            <a:r>
              <a:rPr lang="en-US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enumerar</a:t>
            </a:r>
            <a:r>
              <a:rPr lang="en-US" sz="1600" dirty="0"/>
              <a:t> los </a:t>
            </a:r>
            <a:r>
              <a:rPr lang="en-US" sz="1600" dirty="0" err="1"/>
              <a:t>riesgos</a:t>
            </a:r>
            <a:r>
              <a:rPr lang="en-US" sz="1600" dirty="0"/>
              <a:t>, 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incluir</a:t>
            </a:r>
            <a:r>
              <a:rPr lang="en-US" sz="1600" dirty="0"/>
              <a:t> las </a:t>
            </a:r>
            <a:r>
              <a:rPr lang="en-US" sz="1600" dirty="0" err="1"/>
              <a:t>medidas</a:t>
            </a:r>
            <a:r>
              <a:rPr lang="en-US" sz="1600" dirty="0"/>
              <a:t> que se </a:t>
            </a:r>
            <a:r>
              <a:rPr lang="en-US" sz="1600" dirty="0" err="1"/>
              <a:t>deben</a:t>
            </a:r>
            <a:r>
              <a:rPr lang="en-US" sz="1600" dirty="0"/>
              <a:t> </a:t>
            </a:r>
            <a:r>
              <a:rPr lang="en-US" sz="1600" dirty="0" err="1"/>
              <a:t>tomar</a:t>
            </a:r>
            <a:r>
              <a:rPr lang="en-US" sz="1600" dirty="0"/>
              <a:t> para </a:t>
            </a:r>
            <a:r>
              <a:rPr lang="en-US" sz="1600" dirty="0" err="1"/>
              <a:t>evitar</a:t>
            </a:r>
            <a:r>
              <a:rPr lang="en-US" sz="1600" dirty="0"/>
              <a:t> los </a:t>
            </a:r>
            <a:r>
              <a:rPr lang="en-US" sz="1600" dirty="0" err="1"/>
              <a:t>riesgos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US" sz="1600" dirty="0"/>
              <a:t>Una </a:t>
            </a:r>
            <a:r>
              <a:rPr lang="en-US" sz="1600" dirty="0" err="1"/>
              <a:t>vez</a:t>
            </a:r>
            <a:r>
              <a:rPr lang="en-US" sz="1600" dirty="0"/>
              <a:t> que </a:t>
            </a:r>
            <a:r>
              <a:rPr lang="en-US" sz="1600" dirty="0" err="1"/>
              <a:t>haya</a:t>
            </a:r>
            <a:r>
              <a:rPr lang="en-US" sz="1600" dirty="0"/>
              <a:t> </a:t>
            </a:r>
            <a:r>
              <a:rPr lang="en-US" sz="1600" dirty="0" err="1"/>
              <a:t>completado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JHA, </a:t>
            </a:r>
            <a:r>
              <a:rPr lang="en-US" sz="1600" dirty="0" err="1"/>
              <a:t>este</a:t>
            </a:r>
            <a:r>
              <a:rPr lang="en-US" sz="1600" dirty="0"/>
              <a:t>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incluirse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una </a:t>
            </a:r>
            <a:r>
              <a:rPr lang="en-US" sz="1600" dirty="0" err="1"/>
              <a:t>descripción</a:t>
            </a:r>
            <a:r>
              <a:rPr lang="en-US" sz="1600" dirty="0"/>
              <a:t> del cargo, </a:t>
            </a:r>
            <a:r>
              <a:rPr lang="en-US" sz="1600" dirty="0" err="1"/>
              <a:t>si</a:t>
            </a:r>
            <a:r>
              <a:rPr lang="en-US" sz="1600" dirty="0"/>
              <a:t> </a:t>
            </a:r>
            <a:r>
              <a:rPr lang="en-US" sz="1600" dirty="0" err="1"/>
              <a:t>así</a:t>
            </a:r>
            <a:r>
              <a:rPr lang="en-US" sz="1600" dirty="0"/>
              <a:t> se </a:t>
            </a:r>
            <a:r>
              <a:rPr lang="en-US" sz="1600" dirty="0" err="1"/>
              <a:t>desea</a:t>
            </a:r>
            <a:r>
              <a:rPr lang="en-US" sz="1600" dirty="0"/>
              <a:t>.  </a:t>
            </a:r>
            <a:r>
              <a:rPr lang="en-US" sz="1600" dirty="0" err="1">
                <a:hlinkClick r:id="rId3"/>
              </a:rPr>
              <a:t>Haga</a:t>
            </a:r>
            <a:r>
              <a:rPr lang="en-US" sz="1600" dirty="0">
                <a:hlinkClick r:id="rId3"/>
              </a:rPr>
              <a:t> </a:t>
            </a:r>
            <a:r>
              <a:rPr lang="en-US" sz="1600" dirty="0" err="1">
                <a:hlinkClick r:id="rId3"/>
              </a:rPr>
              <a:t>clic</a:t>
            </a:r>
            <a:r>
              <a:rPr lang="en-US" sz="1600" dirty="0">
                <a:hlinkClick r:id="rId3"/>
              </a:rPr>
              <a:t> </a:t>
            </a:r>
            <a:r>
              <a:rPr lang="en-US" sz="1600" dirty="0" err="1">
                <a:hlinkClick r:id="rId3"/>
              </a:rPr>
              <a:t>aquí</a:t>
            </a:r>
            <a:r>
              <a:rPr lang="en-US" sz="1600" dirty="0">
                <a:hlinkClick r:id="rId3"/>
              </a:rPr>
              <a:t> </a:t>
            </a:r>
            <a:r>
              <a:rPr lang="en-US" sz="1600" baseline="30000" dirty="0"/>
              <a:t>(2)</a:t>
            </a:r>
            <a:r>
              <a:rPr lang="en-US" sz="1600" dirty="0"/>
              <a:t> para </a:t>
            </a:r>
            <a:r>
              <a:rPr lang="en-US" sz="1600" dirty="0" err="1"/>
              <a:t>ver</a:t>
            </a:r>
            <a:r>
              <a:rPr lang="en-US" sz="1600" dirty="0"/>
              <a:t> una </a:t>
            </a:r>
            <a:r>
              <a:rPr lang="en-US" sz="1600" dirty="0" err="1"/>
              <a:t>muestra</a:t>
            </a:r>
            <a:r>
              <a:rPr lang="en-US" sz="1600" dirty="0"/>
              <a:t> de una hoja de </a:t>
            </a:r>
            <a:r>
              <a:rPr lang="en-US" sz="1600" dirty="0" err="1"/>
              <a:t>trabajo</a:t>
            </a:r>
            <a:r>
              <a:rPr lang="en-US" sz="1600" dirty="0"/>
              <a:t> de JHA.</a:t>
            </a:r>
            <a:br>
              <a:rPr lang="en-US" sz="1600" dirty="0"/>
            </a:b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97BC2-7307-41CA-9071-7A0AF7742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B7B3FE-A44F-4E36-858E-124524581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511206" cy="5920649"/>
          </a:xfrm>
          <a:prstGeom prst="rect">
            <a:avLst/>
          </a:prstGeom>
        </p:spPr>
      </p:pic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6E3F239F-5357-E84F-9081-7C919ABEEDED}"/>
              </a:ext>
            </a:extLst>
          </p:cNvPr>
          <p:cNvSpPr txBox="1"/>
          <p:nvPr/>
        </p:nvSpPr>
        <p:spPr>
          <a:xfrm>
            <a:off x="202630" y="6159140"/>
            <a:ext cx="65619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Desarrollo de un JHA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6062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289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u="sng" dirty="0"/>
              <a:t>ANTES DE REALIZAR SU JHA</a:t>
            </a:r>
          </a:p>
          <a:p>
            <a:endParaRPr lang="en-US" sz="1800" dirty="0"/>
          </a:p>
          <a:p>
            <a:r>
              <a:rPr lang="en-US" sz="1800" dirty="0"/>
              <a:t>Antes de </a:t>
            </a:r>
            <a:r>
              <a:rPr lang="en-US" sz="1800" dirty="0" err="1"/>
              <a:t>realizar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JHA, es </a:t>
            </a:r>
            <a:r>
              <a:rPr lang="en-US" sz="1800" dirty="0" err="1"/>
              <a:t>recomendable</a:t>
            </a:r>
            <a:r>
              <a:rPr lang="en-US" sz="1800" dirty="0"/>
              <a:t> que revise </a:t>
            </a:r>
            <a:r>
              <a:rPr lang="en-US" sz="1800" dirty="0" err="1"/>
              <a:t>algunos</a:t>
            </a:r>
            <a:r>
              <a:rPr lang="en-US" sz="1800" dirty="0"/>
              <a:t> </a:t>
            </a:r>
            <a:r>
              <a:rPr lang="en-US" sz="1800" dirty="0" err="1"/>
              <a:t>documentos</a:t>
            </a:r>
            <a:r>
              <a:rPr lang="en-US" sz="1800" dirty="0"/>
              <a:t> y es </a:t>
            </a:r>
            <a:r>
              <a:rPr lang="en-US" sz="1800" dirty="0" err="1"/>
              <a:t>recomendable</a:t>
            </a:r>
            <a:r>
              <a:rPr lang="en-US" sz="1800" dirty="0"/>
              <a:t> que </a:t>
            </a:r>
            <a:r>
              <a:rPr lang="en-US" sz="1800" dirty="0" err="1"/>
              <a:t>haga</a:t>
            </a:r>
            <a:r>
              <a:rPr lang="en-US" sz="1800" dirty="0"/>
              <a:t> </a:t>
            </a:r>
            <a:r>
              <a:rPr lang="en-US" sz="1800" dirty="0" err="1"/>
              <a:t>algunas</a:t>
            </a:r>
            <a:r>
              <a:rPr lang="en-US" sz="1800" dirty="0"/>
              <a:t> </a:t>
            </a:r>
            <a:r>
              <a:rPr lang="en-US" sz="1800" dirty="0" err="1"/>
              <a:t>investigaciones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 err="1"/>
              <a:t>En</a:t>
            </a:r>
            <a:r>
              <a:rPr lang="en-US" sz="1800" dirty="0"/>
              <a:t> las </a:t>
            </a:r>
            <a:r>
              <a:rPr lang="en-US" sz="1800" dirty="0" err="1"/>
              <a:t>siguientes</a:t>
            </a:r>
            <a:r>
              <a:rPr lang="en-US" sz="1800" dirty="0"/>
              <a:t> </a:t>
            </a:r>
            <a:r>
              <a:rPr lang="en-US" sz="1800" dirty="0" err="1"/>
              <a:t>diapositivas</a:t>
            </a:r>
            <a:r>
              <a:rPr lang="en-US" sz="1800" dirty="0"/>
              <a:t>, se </a:t>
            </a:r>
            <a:r>
              <a:rPr lang="en-US" sz="1800" dirty="0" err="1"/>
              <a:t>detallarán</a:t>
            </a:r>
            <a:r>
              <a:rPr lang="en-US" sz="1800" dirty="0"/>
              <a:t> </a:t>
            </a:r>
            <a:r>
              <a:rPr lang="en-US" sz="1800" dirty="0" err="1"/>
              <a:t>estas</a:t>
            </a:r>
            <a:r>
              <a:rPr lang="en-US" sz="1800" dirty="0"/>
              <a:t> ideas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profundamente</a:t>
            </a:r>
            <a:r>
              <a:rPr lang="en-US" sz="1800" dirty="0"/>
              <a:t> y lo </a:t>
            </a:r>
            <a:r>
              <a:rPr lang="en-US" sz="1800" dirty="0" err="1"/>
              <a:t>ayudarán</a:t>
            </a:r>
            <a:r>
              <a:rPr lang="en-US" sz="1800" dirty="0"/>
              <a:t> a </a:t>
            </a:r>
            <a:r>
              <a:rPr lang="en-US" sz="1800" dirty="0" err="1"/>
              <a:t>prepararse</a:t>
            </a:r>
            <a:r>
              <a:rPr lang="en-US" sz="1800" dirty="0"/>
              <a:t>.</a:t>
            </a:r>
          </a:p>
          <a:p>
            <a:br>
              <a:rPr lang="en-US" sz="1600" dirty="0"/>
            </a:b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97BC2-7307-41CA-9071-7A0AF7742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204681-7D97-4EA2-99E1-152AF8972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2329" cy="5920649"/>
          </a:xfrm>
          <a:prstGeom prst="rect">
            <a:avLst/>
          </a:prstGeom>
        </p:spPr>
      </p:pic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2E2D13B9-6022-4447-87C1-1BA159F453EE}"/>
              </a:ext>
            </a:extLst>
          </p:cNvPr>
          <p:cNvSpPr txBox="1"/>
          <p:nvPr/>
        </p:nvSpPr>
        <p:spPr>
          <a:xfrm>
            <a:off x="202630" y="6159140"/>
            <a:ext cx="65619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Desarrollo de un JHA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7077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62511"/>
            <a:ext cx="63346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introducción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4800"/>
            </a:pPr>
            <a:r>
              <a:rPr lang="en-US" sz="3200" u="sng" dirty="0"/>
              <a:t>DESCARGO DE RESPONSABILIDAD</a:t>
            </a:r>
          </a:p>
          <a:p>
            <a:endParaRPr lang="en-US" sz="1800" dirty="0"/>
          </a:p>
          <a:p>
            <a:r>
              <a:rPr lang="en-US" sz="1800" dirty="0"/>
              <a:t>Este </a:t>
            </a:r>
            <a:r>
              <a:rPr lang="en-US" sz="1800" dirty="0" err="1"/>
              <a:t>curso</a:t>
            </a:r>
            <a:r>
              <a:rPr lang="en-US" sz="1800" dirty="0"/>
              <a:t> de </a:t>
            </a:r>
            <a:r>
              <a:rPr lang="en-US" sz="1800" dirty="0" err="1"/>
              <a:t>capacitación</a:t>
            </a:r>
            <a:r>
              <a:rPr lang="en-US" sz="1800" dirty="0"/>
              <a:t> se </a:t>
            </a:r>
            <a:r>
              <a:rPr lang="en-US" sz="1800" dirty="0" err="1"/>
              <a:t>brinda</a:t>
            </a:r>
            <a:r>
              <a:rPr lang="en-US" sz="1800" dirty="0"/>
              <a:t> </a:t>
            </a:r>
            <a:r>
              <a:rPr lang="en-US" sz="1800" dirty="0" err="1"/>
              <a:t>como</a:t>
            </a:r>
            <a:r>
              <a:rPr lang="en-US" sz="1800" dirty="0"/>
              <a:t> un </a:t>
            </a:r>
            <a:r>
              <a:rPr lang="en-US" sz="1800" dirty="0" err="1"/>
              <a:t>servicio</a:t>
            </a:r>
            <a:r>
              <a:rPr lang="en-US" sz="1800" dirty="0"/>
              <a:t> </a:t>
            </a:r>
            <a:r>
              <a:rPr lang="en-US" sz="1800" dirty="0" err="1"/>
              <a:t>público</a:t>
            </a:r>
            <a:r>
              <a:rPr lang="en-US" sz="1800" dirty="0"/>
              <a:t>, </a:t>
            </a:r>
            <a:r>
              <a:rPr lang="en-US" sz="1800" dirty="0" err="1"/>
              <a:t>previsto</a:t>
            </a:r>
            <a:r>
              <a:rPr lang="en-US" sz="1800" dirty="0"/>
              <a:t> para </a:t>
            </a:r>
            <a:r>
              <a:rPr lang="en-US" sz="1800" dirty="0" err="1"/>
              <a:t>ayudar</a:t>
            </a:r>
            <a:r>
              <a:rPr lang="en-US" sz="1800" dirty="0"/>
              <a:t> a los </a:t>
            </a:r>
            <a:r>
              <a:rPr lang="en-US" sz="1800" dirty="0" err="1"/>
              <a:t>empleados</a:t>
            </a:r>
            <a:r>
              <a:rPr lang="en-US" sz="1800" dirty="0"/>
              <a:t> a </a:t>
            </a:r>
            <a:r>
              <a:rPr lang="en-US" sz="1800" dirty="0" err="1"/>
              <a:t>cumplir</a:t>
            </a:r>
            <a:r>
              <a:rPr lang="en-US" sz="1800" dirty="0"/>
              <a:t> con las </a:t>
            </a:r>
            <a:r>
              <a:rPr lang="en-US" sz="1800" dirty="0" err="1"/>
              <a:t>normas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r>
              <a:rPr lang="en-US" sz="1800" dirty="0"/>
              <a:t> y </a:t>
            </a:r>
            <a:r>
              <a:rPr lang="en-US" sz="1800" dirty="0" err="1"/>
              <a:t>salud</a:t>
            </a:r>
            <a:r>
              <a:rPr lang="en-US" sz="1800" dirty="0"/>
              <a:t> </a:t>
            </a:r>
            <a:r>
              <a:rPr lang="en-US" sz="1800" dirty="0" err="1"/>
              <a:t>ocupacionales</a:t>
            </a:r>
            <a:r>
              <a:rPr lang="en-US" sz="1800" dirty="0"/>
              <a:t> de </a:t>
            </a:r>
            <a:r>
              <a:rPr lang="en-US" sz="1800" dirty="0" err="1"/>
              <a:t>Oregón</a:t>
            </a:r>
            <a:r>
              <a:rPr lang="en-US" sz="1800" dirty="0"/>
              <a:t>.  El </a:t>
            </a:r>
            <a:r>
              <a:rPr lang="en-US" sz="1800" dirty="0" err="1"/>
              <a:t>presente</a:t>
            </a:r>
            <a:r>
              <a:rPr lang="en-US" sz="1800" dirty="0"/>
              <a:t> </a:t>
            </a:r>
            <a:r>
              <a:rPr lang="en-US" sz="1800" dirty="0" err="1"/>
              <a:t>documento</a:t>
            </a:r>
            <a:r>
              <a:rPr lang="en-US" sz="1800" dirty="0"/>
              <a:t> no </a:t>
            </a:r>
            <a:r>
              <a:rPr lang="en-US" sz="1800" dirty="0" err="1"/>
              <a:t>pretende</a:t>
            </a:r>
            <a:r>
              <a:rPr lang="en-US" sz="1800" dirty="0"/>
              <a:t> </a:t>
            </a:r>
            <a:r>
              <a:rPr lang="en-US" sz="1800" dirty="0" err="1"/>
              <a:t>sustituir</a:t>
            </a:r>
            <a:r>
              <a:rPr lang="en-US" sz="1800" dirty="0"/>
              <a:t> la Ley de </a:t>
            </a:r>
            <a:r>
              <a:rPr lang="en-US" sz="1800" dirty="0" err="1"/>
              <a:t>Empleo</a:t>
            </a:r>
            <a:r>
              <a:rPr lang="en-US" sz="1800" dirty="0"/>
              <a:t> Seguro de </a:t>
            </a:r>
            <a:r>
              <a:rPr lang="en-US" sz="1800" dirty="0" err="1"/>
              <a:t>Oregón</a:t>
            </a:r>
            <a:r>
              <a:rPr lang="en-US" sz="1800" dirty="0"/>
              <a:t> </a:t>
            </a:r>
            <a:r>
              <a:rPr lang="en-US" sz="1800" dirty="0" err="1"/>
              <a:t>ni</a:t>
            </a:r>
            <a:r>
              <a:rPr lang="en-US" sz="1800" dirty="0"/>
              <a:t> </a:t>
            </a:r>
            <a:r>
              <a:rPr lang="en-US" sz="1800" dirty="0" err="1"/>
              <a:t>ninguna</a:t>
            </a:r>
            <a:r>
              <a:rPr lang="en-US" sz="1800" dirty="0"/>
              <a:t> de las </a:t>
            </a:r>
            <a:r>
              <a:rPr lang="en-US" sz="1800" dirty="0" err="1"/>
              <a:t>normas</a:t>
            </a:r>
            <a:r>
              <a:rPr lang="en-US" sz="1800" dirty="0"/>
              <a:t> </a:t>
            </a:r>
            <a:r>
              <a:rPr lang="en-US" sz="1800" dirty="0" err="1"/>
              <a:t>emitidas</a:t>
            </a:r>
            <a:r>
              <a:rPr lang="en-US" sz="1800" dirty="0"/>
              <a:t> por la </a:t>
            </a:r>
            <a:r>
              <a:rPr lang="en-US" sz="1800" dirty="0" err="1"/>
              <a:t>Administración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r>
              <a:rPr lang="en-US" sz="1800" dirty="0"/>
              <a:t> y </a:t>
            </a:r>
            <a:r>
              <a:rPr lang="en-US" sz="1800" dirty="0" err="1"/>
              <a:t>Salud</a:t>
            </a:r>
            <a:r>
              <a:rPr lang="en-US" sz="1800" dirty="0"/>
              <a:t> </a:t>
            </a:r>
            <a:r>
              <a:rPr lang="en-US" sz="1800" dirty="0" err="1"/>
              <a:t>Ocupacional</a:t>
            </a:r>
            <a:r>
              <a:rPr lang="en-US" sz="1800" dirty="0"/>
              <a:t> (Occupational Safety and Health Administration, OSHA) de </a:t>
            </a:r>
            <a:r>
              <a:rPr lang="en-US" sz="1800" dirty="0" err="1"/>
              <a:t>Oregón</a:t>
            </a:r>
            <a:r>
              <a:rPr lang="en-US" sz="1800" dirty="0"/>
              <a:t>, </a:t>
            </a:r>
            <a:r>
              <a:rPr lang="en-US" sz="1800" dirty="0" err="1"/>
              <a:t>ni</a:t>
            </a:r>
            <a:r>
              <a:rPr lang="en-US" sz="1800" dirty="0"/>
              <a:t> </a:t>
            </a:r>
            <a:r>
              <a:rPr lang="en-US" sz="1800" dirty="0" err="1"/>
              <a:t>constituir</a:t>
            </a:r>
            <a:r>
              <a:rPr lang="en-US" sz="1800" dirty="0"/>
              <a:t> un </a:t>
            </a:r>
            <a:r>
              <a:rPr lang="en-US" sz="1800" dirty="0" err="1"/>
              <a:t>agregado</a:t>
            </a:r>
            <a:r>
              <a:rPr lang="en-US" sz="1800" dirty="0"/>
              <a:t> a </a:t>
            </a:r>
            <a:r>
              <a:rPr lang="en-US" sz="1800" dirty="0" err="1"/>
              <a:t>estas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b="1" dirty="0"/>
              <a:t>Este </a:t>
            </a:r>
            <a:r>
              <a:rPr lang="en-US" sz="1800" b="1" dirty="0" err="1"/>
              <a:t>curso</a:t>
            </a:r>
            <a:r>
              <a:rPr lang="en-US" sz="1800" b="1" dirty="0"/>
              <a:t> no </a:t>
            </a:r>
            <a:r>
              <a:rPr lang="en-US" sz="1800" b="1" dirty="0" err="1"/>
              <a:t>cumple</a:t>
            </a:r>
            <a:r>
              <a:rPr lang="en-US" sz="1800" b="1" dirty="0"/>
              <a:t> con los </a:t>
            </a:r>
            <a:r>
              <a:rPr lang="en-US" sz="1800" b="1" dirty="0" err="1"/>
              <a:t>requisitos</a:t>
            </a:r>
            <a:r>
              <a:rPr lang="en-US" sz="1800" b="1" dirty="0"/>
              <a:t> de </a:t>
            </a:r>
            <a:r>
              <a:rPr lang="en-US" sz="1800" b="1" dirty="0" err="1"/>
              <a:t>capacitación</a:t>
            </a:r>
            <a:r>
              <a:rPr lang="en-US" sz="1800" b="1" dirty="0"/>
              <a:t> </a:t>
            </a:r>
            <a:r>
              <a:rPr lang="en-US" sz="1800" b="1" dirty="0" err="1"/>
              <a:t>sobre</a:t>
            </a:r>
            <a:r>
              <a:rPr lang="en-US" sz="1800" b="1" dirty="0"/>
              <a:t> </a:t>
            </a:r>
            <a:r>
              <a:rPr lang="en-US" sz="1800" b="1" dirty="0" err="1"/>
              <a:t>seguridad</a:t>
            </a:r>
            <a:r>
              <a:rPr lang="en-US" sz="1800" b="1" dirty="0"/>
              <a:t> para los </a:t>
            </a:r>
            <a:r>
              <a:rPr lang="en-US" sz="1800" b="1" dirty="0" err="1"/>
              <a:t>empleados</a:t>
            </a:r>
            <a:r>
              <a:rPr lang="en-US" sz="1800" b="1" dirty="0"/>
              <a:t> que se </a:t>
            </a:r>
            <a:r>
              <a:rPr lang="en-US" sz="1800" b="1" dirty="0" err="1"/>
              <a:t>incluyen</a:t>
            </a:r>
            <a:r>
              <a:rPr lang="en-US" sz="1800" b="1" dirty="0"/>
              <a:t> </a:t>
            </a:r>
            <a:r>
              <a:rPr lang="en-US" sz="1800" b="1" dirty="0" err="1"/>
              <a:t>en</a:t>
            </a:r>
            <a:r>
              <a:rPr lang="en-US" sz="1800" b="1" dirty="0"/>
              <a:t> las </a:t>
            </a:r>
            <a:r>
              <a:rPr lang="en-US" sz="1800" b="1" dirty="0" err="1"/>
              <a:t>normas</a:t>
            </a:r>
            <a:r>
              <a:rPr lang="en-US" sz="1800" b="1" dirty="0"/>
              <a:t> de </a:t>
            </a:r>
            <a:r>
              <a:rPr lang="en-US" sz="1800" b="1" dirty="0" err="1"/>
              <a:t>Oregón</a:t>
            </a:r>
            <a:r>
              <a:rPr lang="en-US" sz="1800" b="1" dirty="0"/>
              <a:t> OSHA.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21E9D-5CCA-49E7-AF34-E4776EA12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117" y="5828789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C0615E-A150-4107-A2E4-A90BC8A43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209953" cy="592177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u="sng" dirty="0"/>
              <a:t>DESARROLLO DE UN JHA - REVISIÓN DE REGISTROS</a:t>
            </a:r>
          </a:p>
          <a:p>
            <a:endParaRPr lang="en-US" sz="1800" dirty="0"/>
          </a:p>
          <a:p>
            <a:r>
              <a:rPr lang="en-US" sz="1800" dirty="0"/>
              <a:t>Revise los </a:t>
            </a:r>
            <a:r>
              <a:rPr lang="en-US" sz="1800" dirty="0" err="1"/>
              <a:t>siguientes</a:t>
            </a:r>
            <a:r>
              <a:rPr lang="en-US" sz="1800" dirty="0"/>
              <a:t> </a:t>
            </a:r>
            <a:r>
              <a:rPr lang="en-US" sz="1800" dirty="0" err="1"/>
              <a:t>informes</a:t>
            </a:r>
            <a:r>
              <a:rPr lang="en-US" sz="18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Actas</a:t>
            </a:r>
            <a:r>
              <a:rPr lang="en-US" sz="1800" dirty="0"/>
              <a:t> de las </a:t>
            </a:r>
            <a:r>
              <a:rPr lang="en-US" sz="1800" dirty="0" err="1"/>
              <a:t>reuniones</a:t>
            </a:r>
            <a:r>
              <a:rPr lang="en-US" sz="1800" dirty="0"/>
              <a:t> del </a:t>
            </a:r>
            <a:r>
              <a:rPr lang="en-US" sz="1800" dirty="0" err="1"/>
              <a:t>comité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Formulario</a:t>
            </a:r>
            <a:r>
              <a:rPr lang="en-US" sz="1800" dirty="0"/>
              <a:t> 300 de OSHA </a:t>
            </a:r>
            <a:r>
              <a:rPr lang="en-US" sz="1800" dirty="0" err="1"/>
              <a:t>en</a:t>
            </a:r>
            <a:r>
              <a:rPr lang="en-US" sz="1800" dirty="0"/>
              <a:t> el que se </a:t>
            </a:r>
            <a:r>
              <a:rPr lang="en-US" sz="1800" dirty="0" err="1"/>
              <a:t>documenten</a:t>
            </a:r>
            <a:r>
              <a:rPr lang="en-US" sz="1800" dirty="0"/>
              <a:t> las </a:t>
            </a:r>
            <a:r>
              <a:rPr lang="en-US" sz="1800" dirty="0" err="1"/>
              <a:t>lesiones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hlinkClick r:id="rId3"/>
              </a:rPr>
              <a:t>Esta evaluación por escrito sobre los peligros para el PPE</a:t>
            </a:r>
            <a:r>
              <a:rPr lang="en-US" sz="1800" dirty="0"/>
              <a:t> </a:t>
            </a:r>
            <a:r>
              <a:rPr lang="en-US" sz="1800" baseline="30000" dirty="0"/>
              <a:t>(3)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Hojas de </a:t>
            </a:r>
            <a:r>
              <a:rPr lang="en-US" sz="1800" dirty="0" err="1"/>
              <a:t>datos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r>
              <a:rPr lang="en-US" sz="1800" dirty="0"/>
              <a:t> </a:t>
            </a:r>
            <a:r>
              <a:rPr lang="en-US" sz="1800" dirty="0" err="1"/>
              <a:t>relacionadas</a:t>
            </a:r>
            <a:r>
              <a:rPr lang="en-US" sz="1800" dirty="0"/>
              <a:t> con las </a:t>
            </a:r>
            <a:r>
              <a:rPr lang="en-US" sz="1800" dirty="0" err="1"/>
              <a:t>tareas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Manuales</a:t>
            </a:r>
            <a:r>
              <a:rPr lang="en-US" sz="1800" dirty="0"/>
              <a:t> de </a:t>
            </a:r>
            <a:r>
              <a:rPr lang="en-US" sz="1800" dirty="0" err="1"/>
              <a:t>maquinaria</a:t>
            </a:r>
            <a:r>
              <a:rPr lang="en-US" sz="1800" dirty="0"/>
              <a:t>/</a:t>
            </a:r>
            <a:r>
              <a:rPr lang="en-US" sz="1800" dirty="0" err="1"/>
              <a:t>equipos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Investigaciones</a:t>
            </a:r>
            <a:r>
              <a:rPr lang="en-US" sz="1800" dirty="0"/>
              <a:t> de </a:t>
            </a:r>
            <a:r>
              <a:rPr lang="en-US" sz="1800" dirty="0" err="1"/>
              <a:t>accidentes</a:t>
            </a:r>
            <a:r>
              <a:rPr lang="en-US" sz="1800" dirty="0"/>
              <a:t> e </a:t>
            </a:r>
            <a:r>
              <a:rPr lang="en-US" sz="1800" dirty="0" err="1"/>
              <a:t>informes</a:t>
            </a:r>
            <a:r>
              <a:rPr lang="en-US" sz="1800" dirty="0"/>
              <a:t> de </a:t>
            </a:r>
            <a:r>
              <a:rPr lang="en-US" sz="1800" dirty="0" err="1"/>
              <a:t>incidentes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sz="1800" dirty="0"/>
              <a:t>La </a:t>
            </a:r>
            <a:r>
              <a:rPr lang="en-US" sz="1800" dirty="0" err="1"/>
              <a:t>revisión</a:t>
            </a:r>
            <a:r>
              <a:rPr lang="en-US" sz="1800" dirty="0"/>
              <a:t> de </a:t>
            </a:r>
            <a:r>
              <a:rPr lang="en-US" sz="1800" dirty="0" err="1"/>
              <a:t>estos</a:t>
            </a:r>
            <a:r>
              <a:rPr lang="en-US" sz="1800" dirty="0"/>
              <a:t> </a:t>
            </a:r>
            <a:r>
              <a:rPr lang="en-US" sz="1800" dirty="0" err="1"/>
              <a:t>documentos</a:t>
            </a:r>
            <a:r>
              <a:rPr lang="en-US" sz="1800" dirty="0"/>
              <a:t> le </a:t>
            </a:r>
            <a:r>
              <a:rPr lang="en-US" sz="1800" dirty="0" err="1"/>
              <a:t>dará</a:t>
            </a:r>
            <a:r>
              <a:rPr lang="en-US" sz="1800" dirty="0"/>
              <a:t> una idea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completa</a:t>
            </a:r>
            <a:r>
              <a:rPr lang="en-US" sz="1800" dirty="0"/>
              <a:t> de los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anteriores</a:t>
            </a:r>
            <a:r>
              <a:rPr lang="en-US" sz="1800" dirty="0"/>
              <a:t>, las inquietudes de </a:t>
            </a:r>
            <a:r>
              <a:rPr lang="en-US" sz="1800" dirty="0" err="1"/>
              <a:t>seguridad</a:t>
            </a:r>
            <a:r>
              <a:rPr lang="en-US" sz="1800" dirty="0"/>
              <a:t> que se </a:t>
            </a:r>
            <a:r>
              <a:rPr lang="en-US" sz="1800" dirty="0" err="1"/>
              <a:t>han</a:t>
            </a:r>
            <a:r>
              <a:rPr lang="en-US" sz="1800" dirty="0"/>
              <a:t> </a:t>
            </a:r>
            <a:r>
              <a:rPr lang="en-US" sz="1800" dirty="0" err="1"/>
              <a:t>advertido</a:t>
            </a:r>
            <a:r>
              <a:rPr lang="en-US" sz="1800" dirty="0"/>
              <a:t> </a:t>
            </a:r>
            <a:r>
              <a:rPr lang="en-US" sz="1800" dirty="0" err="1"/>
              <a:t>previamente</a:t>
            </a:r>
            <a:r>
              <a:rPr lang="en-US" sz="1800" dirty="0"/>
              <a:t>, y los </a:t>
            </a:r>
            <a:r>
              <a:rPr lang="en-US" sz="1800" dirty="0" err="1"/>
              <a:t>requisitos</a:t>
            </a:r>
            <a:r>
              <a:rPr lang="en-US" sz="1800" dirty="0"/>
              <a:t> y las </a:t>
            </a:r>
            <a:r>
              <a:rPr lang="en-US" sz="1800" dirty="0" err="1"/>
              <a:t>recomendaciones</a:t>
            </a:r>
            <a:r>
              <a:rPr lang="en-US" sz="1800" dirty="0"/>
              <a:t> del </a:t>
            </a:r>
            <a:r>
              <a:rPr lang="en-US" sz="1800" dirty="0" err="1"/>
              <a:t>fabricante</a:t>
            </a:r>
            <a:r>
              <a:rPr lang="en-US" sz="1800" dirty="0"/>
              <a:t>.</a:t>
            </a:r>
            <a:br>
              <a:rPr lang="en-US" sz="1800" dirty="0"/>
            </a:b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97BC2-7307-41CA-9071-7A0AF7742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78F95B-DC36-451F-BFB9-12605D062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516526" cy="5925802"/>
          </a:xfrm>
          <a:prstGeom prst="rect">
            <a:avLst/>
          </a:prstGeom>
        </p:spPr>
      </p:pic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17CFE60B-134C-C84D-9399-249E83B26A2B}"/>
              </a:ext>
            </a:extLst>
          </p:cNvPr>
          <p:cNvSpPr txBox="1"/>
          <p:nvPr/>
        </p:nvSpPr>
        <p:spPr>
          <a:xfrm>
            <a:off x="202630" y="6159140"/>
            <a:ext cx="65619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Desarrollo de un JHA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5918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10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u="sng" dirty="0"/>
              <a:t>DESARROLLO DE UN JHA - CONVERSACIONES CON LOS EMPLEADOS</a:t>
            </a:r>
          </a:p>
          <a:p>
            <a:endParaRPr lang="en-US" sz="1800" dirty="0"/>
          </a:p>
          <a:p>
            <a:r>
              <a:rPr lang="en-US" sz="1800" dirty="0"/>
              <a:t>Antes de </a:t>
            </a:r>
            <a:r>
              <a:rPr lang="en-US" sz="1800" dirty="0" err="1"/>
              <a:t>comenzar</a:t>
            </a:r>
            <a:r>
              <a:rPr lang="en-US" sz="1800" dirty="0"/>
              <a:t> un JHA, lo primero que debe </a:t>
            </a:r>
            <a:r>
              <a:rPr lang="en-US" sz="1800" dirty="0" err="1"/>
              <a:t>hacer</a:t>
            </a:r>
            <a:r>
              <a:rPr lang="en-US" sz="1800" dirty="0"/>
              <a:t> es </a:t>
            </a:r>
            <a:r>
              <a:rPr lang="en-US" sz="1800" dirty="0" err="1"/>
              <a:t>realizar</a:t>
            </a:r>
            <a:r>
              <a:rPr lang="en-US" sz="1800" dirty="0"/>
              <a:t> una </a:t>
            </a:r>
            <a:r>
              <a:rPr lang="en-US" sz="1800" dirty="0" err="1"/>
              <a:t>entrevista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inicial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 err="1"/>
              <a:t>Analice</a:t>
            </a:r>
            <a:r>
              <a:rPr lang="en-US" sz="1800" dirty="0"/>
              <a:t> con sus </a:t>
            </a:r>
            <a:r>
              <a:rPr lang="en-US" sz="1800" dirty="0" err="1"/>
              <a:t>empleados</a:t>
            </a:r>
            <a:r>
              <a:rPr lang="en-US" sz="1800" dirty="0"/>
              <a:t> los </a:t>
            </a:r>
            <a:r>
              <a:rPr lang="en-US" sz="1800" dirty="0" err="1"/>
              <a:t>trabajos</a:t>
            </a:r>
            <a:r>
              <a:rPr lang="en-US" sz="1800" dirty="0"/>
              <a:t> y los </a:t>
            </a:r>
            <a:r>
              <a:rPr lang="en-US" sz="1800" dirty="0" err="1"/>
              <a:t>riesgos</a:t>
            </a:r>
            <a:r>
              <a:rPr lang="en-US" sz="1800" dirty="0"/>
              <a:t> </a:t>
            </a:r>
            <a:r>
              <a:rPr lang="en-US" sz="1800" dirty="0" err="1"/>
              <a:t>relacionados</a:t>
            </a:r>
            <a:r>
              <a:rPr lang="en-US" sz="1800" dirty="0"/>
              <a:t> que </a:t>
            </a:r>
            <a:r>
              <a:rPr lang="en-US" sz="1800" dirty="0" err="1"/>
              <a:t>saben</a:t>
            </a:r>
            <a:r>
              <a:rPr lang="en-US" sz="1800" dirty="0"/>
              <a:t> que </a:t>
            </a:r>
            <a:r>
              <a:rPr lang="en-US" sz="1800" dirty="0" err="1"/>
              <a:t>existen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área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actual.  </a:t>
            </a:r>
            <a:r>
              <a:rPr lang="en-US" sz="1800" dirty="0" err="1"/>
              <a:t>Pídales</a:t>
            </a:r>
            <a:r>
              <a:rPr lang="en-US" sz="1800" dirty="0"/>
              <a:t> que </a:t>
            </a:r>
            <a:r>
              <a:rPr lang="en-US" sz="1800" dirty="0" err="1"/>
              <a:t>aporten</a:t>
            </a:r>
            <a:r>
              <a:rPr lang="en-US" sz="1800" dirty="0"/>
              <a:t> ideas para </a:t>
            </a:r>
            <a:r>
              <a:rPr lang="en-US" sz="1800" dirty="0" err="1"/>
              <a:t>eliminar</a:t>
            </a:r>
            <a:r>
              <a:rPr lang="en-US" sz="1800" dirty="0"/>
              <a:t> o </a:t>
            </a:r>
            <a:r>
              <a:rPr lang="en-US" sz="1800" dirty="0" err="1"/>
              <a:t>controlar</a:t>
            </a:r>
            <a:r>
              <a:rPr lang="en-US" sz="1800" dirty="0"/>
              <a:t> </a:t>
            </a:r>
            <a:r>
              <a:rPr lang="en-US" sz="1800" dirty="0" err="1"/>
              <a:t>dichos</a:t>
            </a:r>
            <a:r>
              <a:rPr lang="en-US" sz="1800" dirty="0"/>
              <a:t> </a:t>
            </a:r>
            <a:r>
              <a:rPr lang="en-US" sz="1800" dirty="0" err="1"/>
              <a:t>riesgos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/>
              <a:t>Se debe </a:t>
            </a:r>
            <a:r>
              <a:rPr lang="en-US" sz="1800" dirty="0" err="1"/>
              <a:t>tomar</a:t>
            </a:r>
            <a:r>
              <a:rPr lang="en-US" sz="1800" dirty="0"/>
              <a:t> nota de </a:t>
            </a:r>
            <a:r>
              <a:rPr lang="en-US" sz="1800" dirty="0" err="1"/>
              <a:t>todos</a:t>
            </a:r>
            <a:r>
              <a:rPr lang="en-US" sz="1800" dirty="0"/>
              <a:t> los </a:t>
            </a:r>
            <a:r>
              <a:rPr lang="en-US" sz="1800" dirty="0" err="1"/>
              <a:t>problemas</a:t>
            </a:r>
            <a:r>
              <a:rPr lang="en-US" sz="1800" dirty="0"/>
              <a:t> que </a:t>
            </a:r>
            <a:r>
              <a:rPr lang="en-US" sz="1800" dirty="0" err="1"/>
              <a:t>puedan</a:t>
            </a:r>
            <a:r>
              <a:rPr lang="en-US" sz="1800" dirty="0"/>
              <a:t> </a:t>
            </a:r>
            <a:r>
              <a:rPr lang="en-US" sz="1800" dirty="0" err="1"/>
              <a:t>corregirse</a:t>
            </a:r>
            <a:r>
              <a:rPr lang="en-US" sz="1800" dirty="0"/>
              <a:t> </a:t>
            </a:r>
            <a:r>
              <a:rPr lang="en-US" sz="1800" dirty="0" err="1"/>
              <a:t>fácilmente</a:t>
            </a:r>
            <a:r>
              <a:rPr lang="en-US" sz="1800" dirty="0"/>
              <a:t> y </a:t>
            </a:r>
            <a:r>
              <a:rPr lang="en-US" sz="1800" dirty="0" err="1"/>
              <a:t>solucionarlos</a:t>
            </a:r>
            <a:r>
              <a:rPr lang="en-US" sz="1800" dirty="0"/>
              <a:t> lo antes </a:t>
            </a:r>
            <a:r>
              <a:rPr lang="en-US" sz="1800" dirty="0" err="1"/>
              <a:t>posible</a:t>
            </a:r>
            <a:r>
              <a:rPr lang="en-US" sz="1800" dirty="0"/>
              <a:t>.  No </a:t>
            </a:r>
            <a:r>
              <a:rPr lang="en-US" sz="1800" dirty="0" err="1"/>
              <a:t>espere</a:t>
            </a:r>
            <a:r>
              <a:rPr lang="en-US" sz="1800" dirty="0"/>
              <a:t> a </a:t>
            </a:r>
            <a:r>
              <a:rPr lang="en-US" sz="1800" dirty="0" err="1"/>
              <a:t>completar</a:t>
            </a:r>
            <a:r>
              <a:rPr lang="en-US" sz="1800" dirty="0"/>
              <a:t> el JHA.  </a:t>
            </a:r>
            <a:r>
              <a:rPr lang="en-US" sz="1800" dirty="0" err="1"/>
              <a:t>Esto</a:t>
            </a:r>
            <a:r>
              <a:rPr lang="en-US" sz="1800" dirty="0"/>
              <a:t> </a:t>
            </a:r>
            <a:r>
              <a:rPr lang="en-US" sz="1800" dirty="0" err="1"/>
              <a:t>demostrará</a:t>
            </a:r>
            <a:r>
              <a:rPr lang="en-US" sz="1800" dirty="0"/>
              <a:t> un </a:t>
            </a:r>
            <a:r>
              <a:rPr lang="en-US" sz="1800" dirty="0" err="1"/>
              <a:t>compromiso</a:t>
            </a:r>
            <a:r>
              <a:rPr lang="en-US" sz="1800" dirty="0"/>
              <a:t> con la </a:t>
            </a:r>
            <a:r>
              <a:rPr lang="en-US" sz="1800" dirty="0" err="1"/>
              <a:t>seguridad</a:t>
            </a:r>
            <a:r>
              <a:rPr lang="en-US" sz="1800" dirty="0"/>
              <a:t> y la </a:t>
            </a:r>
            <a:r>
              <a:rPr lang="en-US" sz="1800" dirty="0" err="1"/>
              <a:t>salud</a:t>
            </a:r>
            <a:r>
              <a:rPr lang="en-US" sz="1800" dirty="0"/>
              <a:t>, y le </a:t>
            </a:r>
            <a:r>
              <a:rPr lang="en-US" sz="1800" dirty="0" err="1"/>
              <a:t>permitirá</a:t>
            </a:r>
            <a:r>
              <a:rPr lang="en-US" sz="1800" dirty="0"/>
              <a:t> </a:t>
            </a:r>
            <a:r>
              <a:rPr lang="en-US" sz="1800" dirty="0" err="1"/>
              <a:t>enfocarse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los </a:t>
            </a:r>
            <a:r>
              <a:rPr lang="en-US" sz="1800" dirty="0" err="1"/>
              <a:t>riesgos</a:t>
            </a:r>
            <a:r>
              <a:rPr lang="en-US" sz="1800" dirty="0"/>
              <a:t> y los </a:t>
            </a:r>
            <a:r>
              <a:rPr lang="en-US" sz="1800" dirty="0" err="1"/>
              <a:t>trabajos</a:t>
            </a:r>
            <a:r>
              <a:rPr lang="en-US" sz="1800" dirty="0"/>
              <a:t> que </a:t>
            </a:r>
            <a:r>
              <a:rPr lang="en-US" sz="1800" dirty="0" err="1"/>
              <a:t>necesitan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consideración</a:t>
            </a:r>
            <a:r>
              <a:rPr lang="en-US" sz="1800" dirty="0"/>
              <a:t> </a:t>
            </a:r>
            <a:r>
              <a:rPr lang="en-US" sz="1800" dirty="0" err="1"/>
              <a:t>debido</a:t>
            </a:r>
            <a:r>
              <a:rPr lang="en-US" sz="1800" dirty="0"/>
              <a:t> a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complejidad</a:t>
            </a:r>
            <a:r>
              <a:rPr lang="en-US" sz="1800" dirty="0"/>
              <a:t>.</a:t>
            </a:r>
            <a:br>
              <a:rPr lang="en-US" sz="1600" dirty="0"/>
            </a:b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97BC2-7307-41CA-9071-7A0AF7742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6C6D9E-ED85-4940-A56B-A170FCA24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2217" cy="5920649"/>
          </a:xfrm>
          <a:prstGeom prst="rect">
            <a:avLst/>
          </a:prstGeom>
        </p:spPr>
      </p:pic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5D48EFF8-F0DE-5D42-B57D-C6C4B0BBD1C0}"/>
              </a:ext>
            </a:extLst>
          </p:cNvPr>
          <p:cNvSpPr txBox="1"/>
          <p:nvPr/>
        </p:nvSpPr>
        <p:spPr>
          <a:xfrm>
            <a:off x="202630" y="6159140"/>
            <a:ext cx="65619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Desarrollo de un JHA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311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386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u="sng" dirty="0"/>
              <a:t>DESARROLLO DE UN JHA - REVISIÓN DE ANTECEDENTES DE ACCIDENTES</a:t>
            </a:r>
          </a:p>
          <a:p>
            <a:endParaRPr lang="en-US" sz="1800" dirty="0"/>
          </a:p>
          <a:p>
            <a:r>
              <a:rPr lang="en-US" sz="1800" dirty="0"/>
              <a:t>Revise los </a:t>
            </a:r>
            <a:r>
              <a:rPr lang="en-US" sz="1800" dirty="0" err="1"/>
              <a:t>antecedentes</a:t>
            </a:r>
            <a:r>
              <a:rPr lang="en-US" sz="1800" dirty="0"/>
              <a:t> de </a:t>
            </a:r>
            <a:r>
              <a:rPr lang="en-US" sz="1800" dirty="0" err="1"/>
              <a:t>accidentes</a:t>
            </a:r>
            <a:r>
              <a:rPr lang="en-US" sz="18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Revise los </a:t>
            </a:r>
            <a:r>
              <a:rPr lang="en-US" sz="1800" dirty="0" err="1"/>
              <a:t>antecedentes</a:t>
            </a:r>
            <a:r>
              <a:rPr lang="en-US" sz="1800" dirty="0"/>
              <a:t> de </a:t>
            </a:r>
            <a:r>
              <a:rPr lang="en-US" sz="1800" dirty="0" err="1"/>
              <a:t>accidentes</a:t>
            </a:r>
            <a:r>
              <a:rPr lang="en-US" sz="1800" dirty="0"/>
              <a:t>, </a:t>
            </a:r>
            <a:r>
              <a:rPr lang="en-US" sz="1800" dirty="0" err="1"/>
              <a:t>enfermedades</a:t>
            </a:r>
            <a:r>
              <a:rPr lang="en-US" sz="1800" dirty="0"/>
              <a:t> y “*</a:t>
            </a:r>
            <a:r>
              <a:rPr lang="en-US" sz="1800" dirty="0" err="1"/>
              <a:t>cuasi</a:t>
            </a:r>
            <a:r>
              <a:rPr lang="en-US" sz="1800" dirty="0"/>
              <a:t> </a:t>
            </a:r>
            <a:r>
              <a:rPr lang="en-US" sz="1800" dirty="0" err="1"/>
              <a:t>accidentes</a:t>
            </a:r>
            <a:r>
              <a:rPr lang="en-US" sz="1800" dirty="0"/>
              <a:t>”.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Estos</a:t>
            </a:r>
            <a:r>
              <a:rPr lang="en-US" sz="1800" dirty="0"/>
              <a:t> </a:t>
            </a:r>
            <a:r>
              <a:rPr lang="en-US" sz="1800" dirty="0" err="1"/>
              <a:t>eventos</a:t>
            </a:r>
            <a:r>
              <a:rPr lang="en-US" sz="1800" dirty="0"/>
              <a:t>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indicar</a:t>
            </a:r>
            <a:r>
              <a:rPr lang="en-US" sz="1800" dirty="0"/>
              <a:t> que </a:t>
            </a:r>
            <a:r>
              <a:rPr lang="en-US" sz="1800" dirty="0" err="1"/>
              <a:t>tal</a:t>
            </a:r>
            <a:r>
              <a:rPr lang="en-US" sz="1800" dirty="0"/>
              <a:t> </a:t>
            </a:r>
            <a:r>
              <a:rPr lang="en-US" sz="1800" dirty="0" err="1"/>
              <a:t>vez</a:t>
            </a:r>
            <a:r>
              <a:rPr lang="en-US" sz="1800" dirty="0"/>
              <a:t> los </a:t>
            </a:r>
            <a:r>
              <a:rPr lang="en-US" sz="1800" dirty="0" err="1"/>
              <a:t>controles</a:t>
            </a:r>
            <a:r>
              <a:rPr lang="en-US" sz="1800" dirty="0"/>
              <a:t> de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existentes</a:t>
            </a:r>
            <a:r>
              <a:rPr lang="en-US" sz="1800" dirty="0"/>
              <a:t> (</a:t>
            </a:r>
            <a:r>
              <a:rPr lang="en-US" sz="1800" dirty="0" err="1"/>
              <a:t>si</a:t>
            </a:r>
            <a:r>
              <a:rPr lang="en-US" sz="1800" dirty="0"/>
              <a:t> es que los hay) no </a:t>
            </a:r>
            <a:r>
              <a:rPr lang="en-US" sz="1800" dirty="0" err="1"/>
              <a:t>sean</a:t>
            </a:r>
            <a:r>
              <a:rPr lang="en-US" sz="1800" dirty="0"/>
              <a:t> </a:t>
            </a:r>
            <a:r>
              <a:rPr lang="en-US" sz="1800" dirty="0" err="1"/>
              <a:t>adecuados</a:t>
            </a:r>
            <a:r>
              <a:rPr lang="en-US" sz="1800" dirty="0"/>
              <a:t> y </a:t>
            </a:r>
            <a:r>
              <a:rPr lang="en-US" sz="1800" dirty="0" err="1"/>
              <a:t>merezcan</a:t>
            </a:r>
            <a:r>
              <a:rPr lang="en-US" sz="1800" dirty="0"/>
              <a:t> un </a:t>
            </a:r>
            <a:r>
              <a:rPr lang="en-US" sz="1800" dirty="0" err="1"/>
              <a:t>análisis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detallado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/>
              <a:t>Es </a:t>
            </a:r>
            <a:r>
              <a:rPr lang="en-US" sz="1800" dirty="0" err="1"/>
              <a:t>posible</a:t>
            </a:r>
            <a:r>
              <a:rPr lang="en-US" sz="1800" dirty="0"/>
              <a:t> que </a:t>
            </a:r>
            <a:r>
              <a:rPr lang="en-US" sz="1800" dirty="0" err="1"/>
              <a:t>descubra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de una </a:t>
            </a:r>
            <a:r>
              <a:rPr lang="en-US" sz="1800" dirty="0" err="1"/>
              <a:t>instancia</a:t>
            </a:r>
            <a:r>
              <a:rPr lang="en-US" sz="1800" dirty="0"/>
              <a:t> de “</a:t>
            </a:r>
            <a:r>
              <a:rPr lang="en-US" sz="1800" dirty="0" err="1"/>
              <a:t>cuasi</a:t>
            </a:r>
            <a:r>
              <a:rPr lang="en-US" sz="1800" dirty="0"/>
              <a:t> </a:t>
            </a:r>
            <a:r>
              <a:rPr lang="en-US" sz="1800" dirty="0" err="1"/>
              <a:t>accidentes</a:t>
            </a:r>
            <a:r>
              <a:rPr lang="en-US" sz="1800" dirty="0"/>
              <a:t>” al </a:t>
            </a:r>
            <a:r>
              <a:rPr lang="en-US" sz="1800" dirty="0" err="1"/>
              <a:t>conversar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el </a:t>
            </a:r>
            <a:r>
              <a:rPr lang="en-US" sz="1800" dirty="0" err="1"/>
              <a:t>proceso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con los </a:t>
            </a:r>
            <a:r>
              <a:rPr lang="en-US" sz="1800" dirty="0" err="1"/>
              <a:t>empleados</a:t>
            </a:r>
            <a:r>
              <a:rPr lang="en-US" sz="1800" dirty="0"/>
              <a:t> que </a:t>
            </a:r>
            <a:r>
              <a:rPr lang="en-US" sz="1800" dirty="0" err="1"/>
              <a:t>realizan</a:t>
            </a:r>
            <a:r>
              <a:rPr lang="en-US" sz="1800" dirty="0"/>
              <a:t> las </a:t>
            </a:r>
            <a:r>
              <a:rPr lang="en-US" sz="1800" dirty="0" err="1"/>
              <a:t>tareas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600" dirty="0"/>
              <a:t>* </a:t>
            </a:r>
            <a:r>
              <a:rPr lang="en-US" sz="1200" dirty="0" err="1"/>
              <a:t>Cuasi</a:t>
            </a:r>
            <a:r>
              <a:rPr lang="en-US" sz="1200" dirty="0"/>
              <a:t> </a:t>
            </a:r>
            <a:r>
              <a:rPr lang="en-US" sz="1200" dirty="0" err="1"/>
              <a:t>Accidentes</a:t>
            </a:r>
            <a:r>
              <a:rPr lang="en-US" sz="1200" dirty="0"/>
              <a:t>: es un </a:t>
            </a:r>
            <a:r>
              <a:rPr lang="en-US" sz="1200" dirty="0" err="1"/>
              <a:t>evento</a:t>
            </a:r>
            <a:r>
              <a:rPr lang="en-US" sz="1200" dirty="0"/>
              <a:t> que </a:t>
            </a:r>
            <a:r>
              <a:rPr lang="en-US" sz="1200" dirty="0" err="1"/>
              <a:t>casi</a:t>
            </a:r>
            <a:r>
              <a:rPr lang="en-US" sz="1200" dirty="0"/>
              <a:t> </a:t>
            </a:r>
            <a:r>
              <a:rPr lang="en-US" sz="1200" dirty="0" err="1"/>
              <a:t>resulta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una </a:t>
            </a:r>
            <a:r>
              <a:rPr lang="en-US" sz="1200" dirty="0" err="1"/>
              <a:t>lesión</a:t>
            </a:r>
            <a:r>
              <a:rPr lang="en-US" sz="1200" dirty="0"/>
              <a:t>, </a:t>
            </a:r>
            <a:r>
              <a:rPr lang="en-US" sz="1200" dirty="0" err="1"/>
              <a:t>muerte</a:t>
            </a:r>
            <a:r>
              <a:rPr lang="en-US" sz="1200" dirty="0"/>
              <a:t> o </a:t>
            </a:r>
            <a:r>
              <a:rPr lang="en-US" sz="1200" dirty="0" err="1"/>
              <a:t>daño</a:t>
            </a:r>
            <a:r>
              <a:rPr lang="en-US" sz="1200" dirty="0"/>
              <a:t>. Es una </a:t>
            </a:r>
            <a:r>
              <a:rPr lang="en-US" sz="1200" dirty="0" err="1"/>
              <a:t>señal</a:t>
            </a:r>
            <a:r>
              <a:rPr lang="en-US" sz="1200" dirty="0"/>
              <a:t> de </a:t>
            </a:r>
            <a:r>
              <a:rPr lang="en-US" sz="1200" dirty="0" err="1"/>
              <a:t>advertencia</a:t>
            </a:r>
            <a:r>
              <a:rPr lang="en-US" sz="1200" dirty="0"/>
              <a:t> de que un </a:t>
            </a:r>
            <a:r>
              <a:rPr lang="en-US" sz="1200" dirty="0" err="1"/>
              <a:t>incidente</a:t>
            </a:r>
            <a:r>
              <a:rPr lang="en-US" sz="1200" dirty="0"/>
              <a:t> </a:t>
            </a:r>
            <a:r>
              <a:rPr lang="en-US" sz="1200" dirty="0" err="1"/>
              <a:t>está</a:t>
            </a:r>
            <a:r>
              <a:rPr lang="en-US" sz="1200" dirty="0"/>
              <a:t> a punto de </a:t>
            </a:r>
            <a:r>
              <a:rPr lang="en-US" sz="1200" dirty="0" err="1"/>
              <a:t>suceder</a:t>
            </a:r>
            <a:r>
              <a:rPr lang="en-US" sz="1200" dirty="0"/>
              <a:t>, por lo tanto, </a:t>
            </a:r>
            <a:r>
              <a:rPr lang="en-US" sz="1200" dirty="0" err="1"/>
              <a:t>debería</a:t>
            </a:r>
            <a:r>
              <a:rPr lang="en-US" sz="1200" dirty="0"/>
              <a:t> ser </a:t>
            </a:r>
            <a:r>
              <a:rPr lang="en-US" sz="1200" dirty="0" err="1"/>
              <a:t>investigado</a:t>
            </a:r>
            <a:r>
              <a:rPr lang="en-US" sz="1200" dirty="0"/>
              <a:t>.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97BC2-7307-41CA-9071-7A0AF7742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2DA271-F6D4-4F55-A5FD-3C42CCA56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5516526" cy="5925718"/>
          </a:xfrm>
          <a:prstGeom prst="rect">
            <a:avLst/>
          </a:prstGeom>
        </p:spPr>
      </p:pic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29277BD9-FBF4-E842-9861-45BD0D28D144}"/>
              </a:ext>
            </a:extLst>
          </p:cNvPr>
          <p:cNvSpPr txBox="1"/>
          <p:nvPr/>
        </p:nvSpPr>
        <p:spPr>
          <a:xfrm>
            <a:off x="202630" y="6159140"/>
            <a:ext cx="65619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Desarrollo de un JHA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738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386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u="sng" dirty="0"/>
              <a:t>DESARROLLO DE UN JHA - PRIORIZACIÓN DE LOS RIESGOS</a:t>
            </a:r>
          </a:p>
          <a:p>
            <a:endParaRPr lang="en-US" sz="1800" dirty="0"/>
          </a:p>
          <a:p>
            <a:r>
              <a:rPr lang="en-US" sz="1800" dirty="0" err="1"/>
              <a:t>Analizar</a:t>
            </a:r>
            <a:r>
              <a:rPr lang="en-US" sz="1800" dirty="0"/>
              <a:t> los </a:t>
            </a:r>
            <a:r>
              <a:rPr lang="en-US" sz="1800" dirty="0" err="1"/>
              <a:t>factores</a:t>
            </a:r>
            <a:r>
              <a:rPr lang="en-US" sz="1800" dirty="0"/>
              <a:t> de </a:t>
            </a:r>
            <a:r>
              <a:rPr lang="en-US" sz="1800" dirty="0" err="1"/>
              <a:t>riesgo</a:t>
            </a:r>
            <a:r>
              <a:rPr lang="en-US" sz="1800" dirty="0"/>
              <a:t>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ayudarlo</a:t>
            </a:r>
            <a:r>
              <a:rPr lang="en-US" sz="1800" dirty="0"/>
              <a:t> a </a:t>
            </a:r>
            <a:r>
              <a:rPr lang="en-US" sz="1800" dirty="0" err="1"/>
              <a:t>decidir</a:t>
            </a:r>
            <a:r>
              <a:rPr lang="en-US" sz="1800" dirty="0"/>
              <a:t> </a:t>
            </a:r>
            <a:r>
              <a:rPr lang="en-US" sz="1800" dirty="0" err="1"/>
              <a:t>qué</a:t>
            </a:r>
            <a:r>
              <a:rPr lang="en-US" sz="1800" dirty="0"/>
              <a:t> JHA </a:t>
            </a:r>
            <a:r>
              <a:rPr lang="en-US" sz="1800" dirty="0" err="1"/>
              <a:t>realizar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primer </a:t>
            </a:r>
            <a:r>
              <a:rPr lang="en-US" sz="1800" dirty="0" err="1"/>
              <a:t>lugar</a:t>
            </a:r>
            <a:r>
              <a:rPr lang="en-US" sz="1800" dirty="0"/>
              <a:t>.  Los </a:t>
            </a:r>
            <a:r>
              <a:rPr lang="en-US" sz="1800" dirty="0" err="1"/>
              <a:t>factores</a:t>
            </a:r>
            <a:r>
              <a:rPr lang="en-US" sz="1800" dirty="0"/>
              <a:t> que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aumentar</a:t>
            </a:r>
            <a:r>
              <a:rPr lang="en-US" sz="1800" dirty="0"/>
              <a:t> el </a:t>
            </a:r>
            <a:r>
              <a:rPr lang="en-US" sz="1800" dirty="0" err="1"/>
              <a:t>riesgo</a:t>
            </a:r>
            <a:r>
              <a:rPr lang="en-US" sz="1800" dirty="0"/>
              <a:t> </a:t>
            </a:r>
            <a:r>
              <a:rPr lang="en-US" sz="1800" dirty="0" err="1"/>
              <a:t>incluyen</a:t>
            </a:r>
            <a:r>
              <a:rPr lang="en-US" sz="1800" dirty="0"/>
              <a:t> los </a:t>
            </a:r>
            <a:r>
              <a:rPr lang="en-US" sz="1800" dirty="0" err="1"/>
              <a:t>siguientes</a:t>
            </a:r>
            <a:r>
              <a:rPr lang="en-US" sz="1800" dirty="0"/>
              <a:t>: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Trabajos</a:t>
            </a:r>
            <a:r>
              <a:rPr lang="en-US" sz="1800" dirty="0"/>
              <a:t> con </a:t>
            </a:r>
            <a:r>
              <a:rPr lang="en-US" sz="1800" dirty="0" err="1"/>
              <a:t>antecedentes</a:t>
            </a:r>
            <a:r>
              <a:rPr lang="en-US" sz="1800" dirty="0"/>
              <a:t> de </a:t>
            </a:r>
            <a:r>
              <a:rPr lang="en-US" sz="1800" dirty="0" err="1"/>
              <a:t>lesiones</a:t>
            </a:r>
            <a:r>
              <a:rPr lang="en-US" sz="1800" dirty="0"/>
              <a:t> </a:t>
            </a:r>
            <a:r>
              <a:rPr lang="en-US" sz="1800" dirty="0" err="1"/>
              <a:t>sostenidas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Trabajos</a:t>
            </a:r>
            <a:r>
              <a:rPr lang="en-US" sz="1800" dirty="0"/>
              <a:t> </a:t>
            </a:r>
            <a:r>
              <a:rPr lang="en-US" sz="1800" dirty="0" err="1"/>
              <a:t>asociados</a:t>
            </a:r>
            <a:r>
              <a:rPr lang="en-US" sz="1800" dirty="0"/>
              <a:t> a </a:t>
            </a:r>
            <a:r>
              <a:rPr lang="en-US" sz="1800" dirty="0" err="1"/>
              <a:t>cuasi</a:t>
            </a:r>
            <a:r>
              <a:rPr lang="en-US" sz="1800" dirty="0"/>
              <a:t> </a:t>
            </a:r>
            <a:r>
              <a:rPr lang="en-US" sz="1800" dirty="0" err="1"/>
              <a:t>accidentes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Cantidad</a:t>
            </a:r>
            <a:r>
              <a:rPr lang="en-US" sz="1800" dirty="0"/>
              <a:t> de </a:t>
            </a:r>
            <a:r>
              <a:rPr lang="en-US" sz="1800" dirty="0" err="1"/>
              <a:t>empleados</a:t>
            </a:r>
            <a:r>
              <a:rPr lang="en-US" sz="1800" dirty="0"/>
              <a:t> </a:t>
            </a:r>
            <a:r>
              <a:rPr lang="en-US" sz="1800" dirty="0" err="1"/>
              <a:t>expuestos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Frecuencia</a:t>
            </a:r>
            <a:r>
              <a:rPr lang="en-US" sz="1800" dirty="0"/>
              <a:t> de </a:t>
            </a:r>
            <a:r>
              <a:rPr lang="en-US" sz="1800" dirty="0" err="1"/>
              <a:t>cada</a:t>
            </a:r>
            <a:r>
              <a:rPr lang="en-US" sz="1800" dirty="0"/>
              <a:t> </a:t>
            </a:r>
            <a:r>
              <a:rPr lang="en-US" sz="1800" dirty="0" err="1"/>
              <a:t>exposición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Duración</a:t>
            </a:r>
            <a:r>
              <a:rPr lang="en-US" sz="1800" dirty="0"/>
              <a:t> de </a:t>
            </a:r>
            <a:r>
              <a:rPr lang="en-US" sz="1800" dirty="0" err="1"/>
              <a:t>cada</a:t>
            </a:r>
            <a:r>
              <a:rPr lang="en-US" sz="1800" dirty="0"/>
              <a:t> </a:t>
            </a:r>
            <a:r>
              <a:rPr lang="en-US" sz="1800" dirty="0" err="1"/>
              <a:t>exposición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Proximidad</a:t>
            </a:r>
            <a:r>
              <a:rPr lang="en-US" sz="1800" dirty="0"/>
              <a:t> de los </a:t>
            </a:r>
            <a:r>
              <a:rPr lang="en-US" sz="1800" dirty="0" err="1"/>
              <a:t>empleados</a:t>
            </a:r>
            <a:r>
              <a:rPr lang="en-US" sz="1800" dirty="0"/>
              <a:t> con </a:t>
            </a:r>
            <a:r>
              <a:rPr lang="en-US" sz="1800" dirty="0" err="1"/>
              <a:t>respecto</a:t>
            </a:r>
            <a:r>
              <a:rPr lang="en-US" sz="1800" dirty="0"/>
              <a:t> al punto de </a:t>
            </a:r>
            <a:r>
              <a:rPr lang="en-US" sz="1800" dirty="0" err="1"/>
              <a:t>peligro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Carga </a:t>
            </a:r>
            <a:r>
              <a:rPr lang="en-US" sz="1800" dirty="0" err="1"/>
              <a:t>laboral</a:t>
            </a:r>
            <a:r>
              <a:rPr lang="en-US" sz="1800" dirty="0"/>
              <a:t> no </a:t>
            </a:r>
            <a:r>
              <a:rPr lang="en-US" sz="1800" dirty="0" err="1"/>
              <a:t>razonable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Trabajar</a:t>
            </a:r>
            <a:r>
              <a:rPr lang="en-US" sz="1800" dirty="0"/>
              <a:t> bajo </a:t>
            </a:r>
            <a:r>
              <a:rPr lang="en-US" sz="1800" dirty="0" err="1"/>
              <a:t>estrés</a:t>
            </a:r>
            <a:r>
              <a:rPr lang="en-US" sz="1800" dirty="0"/>
              <a:t> (</a:t>
            </a:r>
            <a:r>
              <a:rPr lang="en-US" sz="1800" dirty="0" err="1"/>
              <a:t>apuro</a:t>
            </a:r>
            <a:r>
              <a:rPr lang="en-US" sz="1800" dirty="0"/>
              <a:t>, </a:t>
            </a:r>
            <a:r>
              <a:rPr lang="en-US" sz="1800" dirty="0" err="1"/>
              <a:t>fatiga</a:t>
            </a:r>
            <a:r>
              <a:rPr lang="en-US" sz="1800" dirty="0"/>
              <a:t>, </a:t>
            </a:r>
            <a:r>
              <a:rPr lang="en-US" sz="1800" dirty="0" err="1"/>
              <a:t>enfermedad</a:t>
            </a:r>
            <a:r>
              <a:rPr lang="en-US" sz="1800" dirty="0"/>
              <a:t>, </a:t>
            </a:r>
            <a:r>
              <a:rPr lang="en-US" sz="1800" dirty="0" err="1"/>
              <a:t>problemas</a:t>
            </a:r>
            <a:r>
              <a:rPr lang="en-US" sz="1800" dirty="0"/>
              <a:t> </a:t>
            </a:r>
            <a:r>
              <a:rPr lang="en-US" sz="1800" dirty="0" err="1"/>
              <a:t>personales</a:t>
            </a:r>
            <a:r>
              <a:rPr lang="en-US" sz="1800" dirty="0"/>
              <a:t>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Medio </a:t>
            </a:r>
            <a:r>
              <a:rPr lang="en-US" sz="1800" dirty="0" err="1"/>
              <a:t>ambiente</a:t>
            </a:r>
            <a:r>
              <a:rPr lang="en-US" sz="1800" dirty="0"/>
              <a:t> (</a:t>
            </a:r>
            <a:r>
              <a:rPr lang="en-US" sz="1800" dirty="0" err="1"/>
              <a:t>ruido</a:t>
            </a:r>
            <a:r>
              <a:rPr lang="en-US" sz="1800" dirty="0"/>
              <a:t>, luz, </a:t>
            </a:r>
            <a:r>
              <a:rPr lang="en-US" sz="1800" dirty="0" err="1"/>
              <a:t>viento</a:t>
            </a:r>
            <a:r>
              <a:rPr lang="en-US" sz="1800" dirty="0"/>
              <a:t> y </a:t>
            </a:r>
            <a:r>
              <a:rPr lang="en-US" sz="1800" dirty="0" err="1"/>
              <a:t>lluvia</a:t>
            </a:r>
            <a:r>
              <a:rPr lang="en-US" sz="1800" dirty="0"/>
              <a:t>).</a:t>
            </a:r>
            <a:br>
              <a:rPr lang="en-US" sz="1600" dirty="0"/>
            </a:b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97BC2-7307-41CA-9071-7A0AF7742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7138C3-0EFD-4448-BC54-2CD36A0FA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516526" cy="5925539"/>
          </a:xfrm>
          <a:prstGeom prst="rect">
            <a:avLst/>
          </a:prstGeom>
        </p:spPr>
      </p:pic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569EE020-6F47-C34A-8365-02A342620A8F}"/>
              </a:ext>
            </a:extLst>
          </p:cNvPr>
          <p:cNvSpPr txBox="1"/>
          <p:nvPr/>
        </p:nvSpPr>
        <p:spPr>
          <a:xfrm>
            <a:off x="202630" y="6159140"/>
            <a:ext cx="65619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Desarrollo de un JHA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3644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5019" y="396304"/>
            <a:ext cx="6274351" cy="429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300" u="sng" dirty="0"/>
              <a:t>DESCRIPCIÓN  GENERAL DEL MÓDULO 2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¡</a:t>
            </a:r>
            <a:r>
              <a:rPr lang="en-US" sz="1800" dirty="0" err="1"/>
              <a:t>Usted</a:t>
            </a:r>
            <a:r>
              <a:rPr lang="en-US" sz="1800" dirty="0"/>
              <a:t> ha </a:t>
            </a:r>
            <a:r>
              <a:rPr lang="en-US" sz="1800" dirty="0" err="1"/>
              <a:t>completado</a:t>
            </a:r>
            <a:r>
              <a:rPr lang="en-US" sz="1800" dirty="0"/>
              <a:t> el </a:t>
            </a:r>
            <a:r>
              <a:rPr lang="en-US" sz="1800" dirty="0" err="1"/>
              <a:t>módulo</a:t>
            </a:r>
            <a:r>
              <a:rPr lang="en-US" sz="1800" dirty="0"/>
              <a:t> 2! </a:t>
            </a:r>
            <a:r>
              <a:rPr lang="en-US" sz="1800" dirty="0" err="1"/>
              <a:t>Aprendió</a:t>
            </a:r>
            <a:r>
              <a:rPr lang="en-US" sz="1800" dirty="0"/>
              <a:t> </a:t>
            </a:r>
            <a:r>
              <a:rPr lang="en-US" sz="1800" dirty="0" err="1"/>
              <a:t>factores</a:t>
            </a:r>
            <a:r>
              <a:rPr lang="en-US" sz="1800" dirty="0"/>
              <a:t> de </a:t>
            </a:r>
            <a:r>
              <a:rPr lang="en-US" sz="1800" dirty="0" err="1"/>
              <a:t>tiempo</a:t>
            </a:r>
            <a:r>
              <a:rPr lang="en-US" sz="1800" dirty="0"/>
              <a:t> tales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cuántos</a:t>
            </a:r>
            <a:r>
              <a:rPr lang="en-US" sz="1800" dirty="0"/>
              <a:t> y </a:t>
            </a:r>
            <a:r>
              <a:rPr lang="en-US" sz="1800" dirty="0" err="1"/>
              <a:t>cuán</a:t>
            </a:r>
            <a:r>
              <a:rPr lang="en-US" sz="1800" dirty="0"/>
              <a:t> </a:t>
            </a:r>
            <a:r>
              <a:rPr lang="en-US" sz="1800" dirty="0" err="1"/>
              <a:t>gravemente</a:t>
            </a:r>
            <a:r>
              <a:rPr lang="en-US" sz="1800" dirty="0"/>
              <a:t> </a:t>
            </a:r>
            <a:r>
              <a:rPr lang="en-US" sz="1800" dirty="0" err="1"/>
              <a:t>alguien</a:t>
            </a:r>
            <a:r>
              <a:rPr lang="en-US" sz="1800" dirty="0"/>
              <a:t>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lesionarse</a:t>
            </a:r>
            <a:r>
              <a:rPr lang="en-US" sz="1800" dirty="0"/>
              <a:t> o </a:t>
            </a:r>
            <a:r>
              <a:rPr lang="en-US" sz="1800" dirty="0" err="1"/>
              <a:t>enfermarse</a:t>
            </a:r>
            <a:r>
              <a:rPr lang="en-US" sz="1800" dirty="0"/>
              <a:t>. </a:t>
            </a:r>
            <a:r>
              <a:rPr lang="en-US" sz="1800" dirty="0" err="1"/>
              <a:t>También</a:t>
            </a:r>
            <a:r>
              <a:rPr lang="en-US" sz="1800" dirty="0"/>
              <a:t> </a:t>
            </a:r>
            <a:r>
              <a:rPr lang="en-US" sz="1800" dirty="0" err="1"/>
              <a:t>aprendimos</a:t>
            </a:r>
            <a:r>
              <a:rPr lang="en-US" sz="1800" dirty="0"/>
              <a:t> </a:t>
            </a:r>
            <a:r>
              <a:rPr lang="en-US" sz="1800" dirty="0" err="1"/>
              <a:t>cómo</a:t>
            </a:r>
            <a:r>
              <a:rPr lang="en-US" sz="1800" dirty="0"/>
              <a:t> </a:t>
            </a:r>
            <a:r>
              <a:rPr lang="en-US" sz="1800" dirty="0" err="1"/>
              <a:t>crear</a:t>
            </a:r>
            <a:r>
              <a:rPr lang="en-US" sz="1800" dirty="0"/>
              <a:t> una hoja de </a:t>
            </a:r>
            <a:r>
              <a:rPr lang="en-US" sz="1800" dirty="0" err="1"/>
              <a:t>trabajo</a:t>
            </a:r>
            <a:r>
              <a:rPr lang="en-US" sz="1800" dirty="0"/>
              <a:t> de </a:t>
            </a:r>
            <a:r>
              <a:rPr lang="en-US" sz="1800" dirty="0" err="1"/>
              <a:t>análisis</a:t>
            </a:r>
            <a:r>
              <a:rPr lang="en-US" sz="1800" dirty="0"/>
              <a:t> de </a:t>
            </a:r>
            <a:r>
              <a:rPr lang="en-US" sz="1800" dirty="0" err="1"/>
              <a:t>riesgos</a:t>
            </a:r>
            <a:r>
              <a:rPr lang="en-US" sz="1800" dirty="0"/>
              <a:t> </a:t>
            </a:r>
            <a:r>
              <a:rPr lang="en-US" sz="1800" dirty="0" err="1"/>
              <a:t>laborales</a:t>
            </a:r>
            <a:r>
              <a:rPr lang="en-US" sz="1800" dirty="0"/>
              <a:t>, </a:t>
            </a:r>
            <a:r>
              <a:rPr lang="en-US" sz="1800" dirty="0" err="1"/>
              <a:t>así</a:t>
            </a:r>
            <a:r>
              <a:rPr lang="en-US" sz="1800" dirty="0"/>
              <a:t>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algunas</a:t>
            </a:r>
            <a:r>
              <a:rPr lang="en-US" sz="1800" dirty="0"/>
              <a:t> </a:t>
            </a:r>
            <a:r>
              <a:rPr lang="en-US" sz="1800" dirty="0" err="1"/>
              <a:t>investigaciones</a:t>
            </a:r>
            <a:r>
              <a:rPr lang="en-US" sz="1800" dirty="0"/>
              <a:t> </a:t>
            </a:r>
            <a:r>
              <a:rPr lang="en-US" sz="1800" dirty="0" err="1"/>
              <a:t>útiles</a:t>
            </a:r>
            <a:r>
              <a:rPr lang="en-US" sz="1800" dirty="0"/>
              <a:t> antes de </a:t>
            </a:r>
            <a:r>
              <a:rPr lang="en-US" sz="1800" dirty="0" err="1"/>
              <a:t>realizar</a:t>
            </a:r>
            <a:r>
              <a:rPr lang="en-US" sz="1800" dirty="0"/>
              <a:t> un JHA. </a:t>
            </a:r>
            <a:r>
              <a:rPr lang="en-US" sz="1800" dirty="0" err="1"/>
              <a:t>Otra</a:t>
            </a:r>
            <a:r>
              <a:rPr lang="en-US" sz="1800" dirty="0"/>
              <a:t> </a:t>
            </a:r>
            <a:r>
              <a:rPr lang="en-US" sz="1800" dirty="0" err="1"/>
              <a:t>cosa</a:t>
            </a:r>
            <a:r>
              <a:rPr lang="en-US" sz="1800" dirty="0"/>
              <a:t> que </a:t>
            </a:r>
            <a:r>
              <a:rPr lang="en-US" sz="1800" dirty="0" err="1"/>
              <a:t>aprendimos</a:t>
            </a:r>
            <a:r>
              <a:rPr lang="en-US" sz="1800" dirty="0"/>
              <a:t> </a:t>
            </a:r>
            <a:r>
              <a:rPr lang="en-US" sz="1800" dirty="0" err="1"/>
              <a:t>fue</a:t>
            </a:r>
            <a:r>
              <a:rPr lang="en-US" sz="1800" dirty="0"/>
              <a:t> </a:t>
            </a:r>
            <a:r>
              <a:rPr lang="en-US" sz="1800" dirty="0" err="1"/>
              <a:t>cómo</a:t>
            </a:r>
            <a:r>
              <a:rPr lang="en-US" sz="1800" dirty="0"/>
              <a:t> </a:t>
            </a:r>
            <a:r>
              <a:rPr lang="en-US" sz="1800" dirty="0" err="1"/>
              <a:t>priorizar</a:t>
            </a:r>
            <a:r>
              <a:rPr lang="en-US" sz="1800" dirty="0"/>
              <a:t> </a:t>
            </a:r>
            <a:r>
              <a:rPr lang="en-US" sz="1800" dirty="0" err="1"/>
              <a:t>ciertos</a:t>
            </a:r>
            <a:r>
              <a:rPr lang="en-US" sz="1800" dirty="0"/>
              <a:t> </a:t>
            </a:r>
            <a:r>
              <a:rPr lang="en-US" sz="1800" dirty="0" err="1"/>
              <a:t>riesgos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 err="1"/>
              <a:t>En</a:t>
            </a:r>
            <a:r>
              <a:rPr lang="en-US" sz="1800" dirty="0"/>
              <a:t> el </a:t>
            </a:r>
            <a:r>
              <a:rPr lang="en-US" sz="1800" dirty="0" err="1"/>
              <a:t>próximo</a:t>
            </a:r>
            <a:r>
              <a:rPr lang="en-US" sz="1800" dirty="0"/>
              <a:t> </a:t>
            </a:r>
            <a:r>
              <a:rPr lang="en-US" sz="1800" dirty="0" err="1"/>
              <a:t>módulo</a:t>
            </a:r>
            <a:r>
              <a:rPr lang="en-US" sz="1800" dirty="0"/>
              <a:t>, </a:t>
            </a:r>
            <a:r>
              <a:rPr lang="en-US" sz="1800" dirty="0" err="1"/>
              <a:t>aprenderemos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los </a:t>
            </a:r>
            <a:r>
              <a:rPr lang="en-US" sz="1800" dirty="0" err="1"/>
              <a:t>diferentes</a:t>
            </a:r>
            <a:r>
              <a:rPr lang="en-US" sz="1800" dirty="0"/>
              <a:t> </a:t>
            </a:r>
            <a:r>
              <a:rPr lang="en-US" sz="1800" dirty="0" err="1"/>
              <a:t>tipos</a:t>
            </a:r>
            <a:r>
              <a:rPr lang="en-US" sz="1800" dirty="0"/>
              <a:t> de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el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y </a:t>
            </a:r>
            <a:r>
              <a:rPr lang="en-US" sz="1800" dirty="0" err="1"/>
              <a:t>cómo</a:t>
            </a:r>
            <a:r>
              <a:rPr lang="en-US" sz="1800" dirty="0"/>
              <a:t> </a:t>
            </a:r>
            <a:r>
              <a:rPr lang="en-US" sz="1800" dirty="0" err="1"/>
              <a:t>controlar</a:t>
            </a:r>
            <a:r>
              <a:rPr lang="en-US" sz="1800" dirty="0"/>
              <a:t> los </a:t>
            </a:r>
            <a:r>
              <a:rPr lang="en-US" sz="1800" dirty="0" err="1"/>
              <a:t>peligros</a:t>
            </a:r>
            <a:r>
              <a:rPr lang="en-US" sz="1800" dirty="0"/>
              <a:t>.</a:t>
            </a:r>
            <a:br>
              <a:rPr lang="en-US" sz="1600" dirty="0"/>
            </a:b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97BC2-7307-41CA-9071-7A0AF7742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D9CDC5-F17D-40A8-9BD5-7BC8486E4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2389" cy="5920359"/>
          </a:xfrm>
          <a:prstGeom prst="rect">
            <a:avLst/>
          </a:prstGeom>
        </p:spPr>
      </p:pic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9A66A3F9-F15E-4245-87D6-FA6A317C8AE7}"/>
              </a:ext>
            </a:extLst>
          </p:cNvPr>
          <p:cNvSpPr txBox="1"/>
          <p:nvPr/>
        </p:nvSpPr>
        <p:spPr>
          <a:xfrm>
            <a:off x="202630" y="6159140"/>
            <a:ext cx="65619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Desarrollo de un JHA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1105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3e8f5dbd0_0_9"/>
          <p:cNvSpPr/>
          <p:nvPr/>
        </p:nvSpPr>
        <p:spPr>
          <a:xfrm>
            <a:off x="0" y="5889719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b3e8f5dbd0_0_9"/>
          <p:cNvSpPr txBox="1"/>
          <p:nvPr/>
        </p:nvSpPr>
        <p:spPr>
          <a:xfrm>
            <a:off x="62500" y="203550"/>
            <a:ext cx="11931000" cy="53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chemeClr val="dk1"/>
              </a:buClr>
              <a:buSzPts val="3600"/>
            </a:pPr>
            <a:r>
              <a:rPr lang="en-US" sz="4800" u="sng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Discusión</a:t>
            </a:r>
            <a:r>
              <a:rPr lang="en-US" sz="4800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para la </a:t>
            </a:r>
            <a:r>
              <a:rPr lang="en-US" sz="4800" u="sng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clase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36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Aproveche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oportunidad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hacer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/responder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anterior y para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resumir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direcciones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los enlaces web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discutidos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buClr>
                <a:schemeClr val="dk1"/>
              </a:buClr>
              <a:buSzPts val="3600"/>
            </a:pPr>
            <a:endParaRPr lang="en-US" sz="1800" u="sng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ts val="3600"/>
            </a:pP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Recursos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36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Módulo</a:t>
            </a:r>
            <a:r>
              <a:rPr lang="en-US" sz="36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</a:p>
          <a:p>
            <a:pPr lvl="0" algn="ctr">
              <a:buClr>
                <a:schemeClr val="dk1"/>
              </a:buClr>
              <a:buSzPts val="3600"/>
            </a:pPr>
            <a:endParaRPr sz="18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>
              <a:buSzPts val="1800"/>
              <a:buAutoNum type="arabicParenR"/>
            </a:pPr>
            <a:r>
              <a:rPr lang="en-US" u="sng" dirty="0">
                <a:latin typeface="+mj-lt"/>
                <a:hlinkClick r:id="rId3"/>
              </a:rPr>
              <a:t>https://osha.oregon.gov/OSHARules/div1/437-001-0760.pdf#page=1</a:t>
            </a:r>
            <a:r>
              <a:rPr lang="en-US" u="sng" dirty="0">
                <a:latin typeface="+mj-lt"/>
              </a:rPr>
              <a:t> </a:t>
            </a:r>
          </a:p>
          <a:p>
            <a:pPr marL="342900" indent="-342900">
              <a:buSzPts val="1800"/>
              <a:buFont typeface="Arial"/>
              <a:buAutoNum type="arabicParenR"/>
            </a:pPr>
            <a:r>
              <a:rPr lang="en-US" u="sng" dirty="0">
                <a:hlinkClick r:id="rId4"/>
              </a:rPr>
              <a:t>http://osha.oregon.gov/OSHAPubs/pubform/ppe-hazard-assessment-form.docx</a:t>
            </a:r>
            <a:r>
              <a:rPr lang="en-US" u="sng" dirty="0"/>
              <a:t> </a:t>
            </a:r>
          </a:p>
          <a:p>
            <a:pPr marL="342900" indent="-342900">
              <a:buSzPts val="1800"/>
              <a:buFont typeface="Arial"/>
              <a:buAutoNum type="arabicParenR"/>
            </a:pPr>
            <a:r>
              <a:rPr lang="en-US" u="sng" dirty="0">
                <a:hlinkClick r:id="rId5"/>
              </a:rPr>
              <a:t>http://osha.oregon.gov/OSHAPubs/2738.pdf</a:t>
            </a:r>
            <a:r>
              <a:rPr lang="en-US" u="sng" dirty="0"/>
              <a:t> </a:t>
            </a:r>
          </a:p>
          <a:p>
            <a:pPr marL="342900" indent="-342900">
              <a:buSzPts val="1800"/>
              <a:buFont typeface="Arial"/>
              <a:buAutoNum type="arabicParenR"/>
            </a:pPr>
            <a:endParaRPr lang="en-US" u="sng" dirty="0"/>
          </a:p>
          <a:p>
            <a:pPr marL="342900" lvl="0" indent="-342900">
              <a:buSzPts val="1800"/>
              <a:buAutoNum type="arabicParenR"/>
            </a:pPr>
            <a:endParaRPr lang="en-US" u="sng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0E4550-DCDC-418C-8839-0225E3312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383E403E-BEB4-EB4A-A106-3BD0FE00CC82}"/>
              </a:ext>
            </a:extLst>
          </p:cNvPr>
          <p:cNvSpPr txBox="1"/>
          <p:nvPr/>
        </p:nvSpPr>
        <p:spPr>
          <a:xfrm>
            <a:off x="202630" y="6159140"/>
            <a:ext cx="65619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2: </a:t>
            </a:r>
            <a:r>
              <a:rPr lang="en-US" sz="2800" b="1" i="1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Desarrollo de un JHA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4170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t="11228"/>
          <a:stretch/>
        </p:blipFill>
        <p:spPr>
          <a:xfrm>
            <a:off x="0" y="0"/>
            <a:ext cx="12169791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0" y="2542903"/>
            <a:ext cx="12192000" cy="2272938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-566651" y="2799876"/>
            <a:ext cx="1332530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000"/>
            </a:pPr>
            <a:r>
              <a:rPr lang="en-US" sz="40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 DE LOS RIESGOS LABORALES</a:t>
            </a:r>
          </a:p>
        </p:txBody>
      </p:sp>
      <p:sp>
        <p:nvSpPr>
          <p:cNvPr id="94" name="Google Shape;94;p1"/>
          <p:cNvSpPr txBox="1"/>
          <p:nvPr/>
        </p:nvSpPr>
        <p:spPr>
          <a:xfrm>
            <a:off x="-566651" y="3569317"/>
            <a:ext cx="1332530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4400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4400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4400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400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sz="14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31546-B882-42B9-8004-73C162EC3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317" y="125950"/>
            <a:ext cx="2596877" cy="1077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E971AB-E729-4034-872A-F6C4B6767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66" y="260296"/>
            <a:ext cx="3119159" cy="101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28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600"/>
            </a:pPr>
            <a:r>
              <a:rPr lang="en-US" sz="3200" u="sng" dirty="0" err="1"/>
              <a:t>Bienvenido</a:t>
            </a:r>
            <a:r>
              <a:rPr lang="en-US" sz="3200" u="sng" dirty="0"/>
              <a:t> al </a:t>
            </a:r>
            <a:r>
              <a:rPr lang="en-US" sz="3200" u="sng" dirty="0" err="1"/>
              <a:t>Módulo</a:t>
            </a:r>
            <a:r>
              <a:rPr lang="en-US" sz="3200" u="sng" dirty="0"/>
              <a:t> 3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 err="1"/>
              <a:t>Bienvenido</a:t>
            </a:r>
            <a:r>
              <a:rPr lang="en-US" sz="1800" dirty="0"/>
              <a:t> al </a:t>
            </a:r>
            <a:r>
              <a:rPr lang="en-US" sz="1800" dirty="0" err="1"/>
              <a:t>módulo</a:t>
            </a:r>
            <a:r>
              <a:rPr lang="en-US" sz="1800" dirty="0"/>
              <a:t> 3. Hasta </a:t>
            </a:r>
            <a:r>
              <a:rPr lang="en-US" sz="1800" dirty="0" err="1"/>
              <a:t>ahora</a:t>
            </a:r>
            <a:r>
              <a:rPr lang="en-US" sz="1800" dirty="0"/>
              <a:t>, </a:t>
            </a:r>
            <a:r>
              <a:rPr lang="en-US" sz="1800" dirty="0" err="1"/>
              <a:t>cubrimos</a:t>
            </a:r>
            <a:r>
              <a:rPr lang="en-US" sz="1800" dirty="0"/>
              <a:t> </a:t>
            </a:r>
            <a:r>
              <a:rPr lang="en-US" sz="1800" dirty="0" err="1"/>
              <a:t>qué</a:t>
            </a:r>
            <a:r>
              <a:rPr lang="en-US" sz="1800" dirty="0"/>
              <a:t> es un </a:t>
            </a:r>
            <a:r>
              <a:rPr lang="en-US" sz="1800" dirty="0" err="1"/>
              <a:t>análisis</a:t>
            </a:r>
            <a:r>
              <a:rPr lang="en-US" sz="1800" dirty="0"/>
              <a:t> de </a:t>
            </a:r>
            <a:r>
              <a:rPr lang="en-US" sz="1800" dirty="0" err="1"/>
              <a:t>riesgos</a:t>
            </a:r>
            <a:r>
              <a:rPr lang="en-US" sz="1800" dirty="0"/>
              <a:t> </a:t>
            </a:r>
            <a:r>
              <a:rPr lang="en-US" sz="1800" dirty="0" err="1"/>
              <a:t>laborales</a:t>
            </a:r>
            <a:r>
              <a:rPr lang="en-US" sz="1800" dirty="0"/>
              <a:t> y </a:t>
            </a:r>
            <a:r>
              <a:rPr lang="en-US" sz="1800" dirty="0" err="1"/>
              <a:t>quién</a:t>
            </a:r>
            <a:r>
              <a:rPr lang="en-US" sz="1800" dirty="0"/>
              <a:t> lo </a:t>
            </a:r>
            <a:r>
              <a:rPr lang="en-US" sz="1800" dirty="0" err="1"/>
              <a:t>lleva</a:t>
            </a:r>
            <a:r>
              <a:rPr lang="en-US" sz="1800" dirty="0"/>
              <a:t> a </a:t>
            </a:r>
            <a:r>
              <a:rPr lang="en-US" sz="1800" dirty="0" err="1"/>
              <a:t>cabo</a:t>
            </a:r>
            <a:r>
              <a:rPr lang="en-US" sz="1800" dirty="0"/>
              <a:t>. </a:t>
            </a:r>
            <a:r>
              <a:rPr lang="en-US" sz="1800" dirty="0" err="1"/>
              <a:t>También</a:t>
            </a:r>
            <a:r>
              <a:rPr lang="en-US" sz="1800" dirty="0"/>
              <a:t> </a:t>
            </a:r>
            <a:r>
              <a:rPr lang="en-US" sz="1800" dirty="0" err="1"/>
              <a:t>aprendimos</a:t>
            </a:r>
            <a:r>
              <a:rPr lang="en-US" sz="1800" dirty="0"/>
              <a:t> </a:t>
            </a:r>
            <a:r>
              <a:rPr lang="en-US" sz="1800" dirty="0" err="1"/>
              <a:t>cómo</a:t>
            </a:r>
            <a:r>
              <a:rPr lang="en-US" sz="1800" dirty="0"/>
              <a:t> </a:t>
            </a:r>
            <a:r>
              <a:rPr lang="en-US" sz="1800" dirty="0" err="1"/>
              <a:t>desarrollar</a:t>
            </a:r>
            <a:r>
              <a:rPr lang="en-US" sz="1800" dirty="0"/>
              <a:t> un JHA y </a:t>
            </a:r>
            <a:r>
              <a:rPr lang="en-US" sz="1800" dirty="0" err="1"/>
              <a:t>priorizar</a:t>
            </a:r>
            <a:r>
              <a:rPr lang="en-US" sz="1800" dirty="0"/>
              <a:t> los </a:t>
            </a:r>
            <a:r>
              <a:rPr lang="en-US" sz="1800" dirty="0" err="1"/>
              <a:t>peligros</a:t>
            </a:r>
            <a:r>
              <a:rPr lang="en-US" sz="1800" dirty="0"/>
              <a:t>.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¡</a:t>
            </a:r>
            <a:r>
              <a:rPr lang="en-US" sz="1800" dirty="0" err="1"/>
              <a:t>Ahora</a:t>
            </a:r>
            <a:r>
              <a:rPr lang="en-US" sz="1800" dirty="0"/>
              <a:t> es el </a:t>
            </a:r>
            <a:r>
              <a:rPr lang="en-US" sz="1800" dirty="0" err="1"/>
              <a:t>momento</a:t>
            </a:r>
            <a:r>
              <a:rPr lang="en-US" sz="1800" dirty="0"/>
              <a:t> de </a:t>
            </a:r>
            <a:r>
              <a:rPr lang="en-US" sz="1800" dirty="0" err="1"/>
              <a:t>aprender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los </a:t>
            </a:r>
            <a:r>
              <a:rPr lang="en-US" sz="1800" dirty="0" err="1"/>
              <a:t>diferentes</a:t>
            </a:r>
            <a:r>
              <a:rPr lang="en-US" sz="1800" dirty="0"/>
              <a:t>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el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y </a:t>
            </a:r>
            <a:r>
              <a:rPr lang="en-US" sz="1800" dirty="0" err="1"/>
              <a:t>cómo</a:t>
            </a:r>
            <a:r>
              <a:rPr lang="en-US" sz="1800" dirty="0"/>
              <a:t> </a:t>
            </a:r>
            <a:r>
              <a:rPr lang="en-US" sz="1800" dirty="0" err="1"/>
              <a:t>controlarlos</a:t>
            </a:r>
            <a:r>
              <a:rPr lang="en-US" sz="1800" dirty="0"/>
              <a:t>!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C93964-25BD-42D9-A7D2-6189EFCE6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6526" cy="592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87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70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600"/>
            </a:pPr>
            <a:r>
              <a:rPr lang="en-US" sz="2400" u="sng" dirty="0" err="1"/>
              <a:t>Tipos</a:t>
            </a:r>
            <a:r>
              <a:rPr lang="en-US" sz="2400" u="sng" dirty="0"/>
              <a:t> de </a:t>
            </a:r>
            <a:r>
              <a:rPr lang="en-US" sz="2400" u="sng" dirty="0" err="1"/>
              <a:t>peligros</a:t>
            </a:r>
            <a:r>
              <a:rPr lang="en-US" sz="2400" u="sng" dirty="0"/>
              <a:t> </a:t>
            </a:r>
            <a:r>
              <a:rPr lang="en-US" sz="2400" u="sng" dirty="0" err="1"/>
              <a:t>ocupacionales</a:t>
            </a:r>
            <a:r>
              <a:rPr lang="en-US" sz="2400" u="sng" dirty="0"/>
              <a:t>:</a:t>
            </a:r>
          </a:p>
          <a:p>
            <a:pPr lvl="0" algn="ctr">
              <a:buSzPts val="1600"/>
            </a:pPr>
            <a:r>
              <a:rPr lang="en-US" sz="2400" u="sng" dirty="0" err="1"/>
              <a:t>Cuasi</a:t>
            </a:r>
            <a:r>
              <a:rPr lang="en-US" sz="2400" u="sng" dirty="0"/>
              <a:t> </a:t>
            </a:r>
            <a:r>
              <a:rPr lang="en-US" sz="2400" u="sng" dirty="0" err="1"/>
              <a:t>Accidentes</a:t>
            </a:r>
            <a:endParaRPr lang="en-US" sz="2400" u="sng" dirty="0"/>
          </a:p>
          <a:p>
            <a:pPr lvl="0">
              <a:buSzPts val="1600"/>
            </a:pPr>
            <a:endParaRPr lang="en-US" sz="1800" b="1" dirty="0"/>
          </a:p>
          <a:p>
            <a:pPr lvl="0">
              <a:buSzPts val="1600"/>
            </a:pPr>
            <a:r>
              <a:rPr lang="en-US" sz="1800" b="1" dirty="0" err="1"/>
              <a:t>Cuasi</a:t>
            </a:r>
            <a:r>
              <a:rPr lang="en-US" sz="1800" b="1" dirty="0"/>
              <a:t> </a:t>
            </a:r>
            <a:r>
              <a:rPr lang="en-US" sz="1800" b="1" dirty="0" err="1"/>
              <a:t>Accidentes</a:t>
            </a:r>
            <a:r>
              <a:rPr lang="en-US" sz="1800" b="1" dirty="0"/>
              <a:t>: </a:t>
            </a:r>
            <a:r>
              <a:rPr lang="en-US" sz="1800" dirty="0"/>
              <a:t>una </a:t>
            </a:r>
            <a:r>
              <a:rPr lang="en-US" sz="1800" dirty="0" err="1"/>
              <a:t>colisión</a:t>
            </a:r>
            <a:r>
              <a:rPr lang="en-US" sz="1800" dirty="0"/>
              <a:t> </a:t>
            </a:r>
            <a:r>
              <a:rPr lang="en-US" sz="1800" dirty="0" err="1"/>
              <a:t>evitada</a:t>
            </a:r>
            <a:r>
              <a:rPr lang="en-US" sz="1800" dirty="0"/>
              <a:t> por poco u </a:t>
            </a:r>
            <a:r>
              <a:rPr lang="en-US" sz="1800" dirty="0" err="1"/>
              <a:t>otro</a:t>
            </a:r>
            <a:r>
              <a:rPr lang="en-US" sz="1800" dirty="0"/>
              <a:t> </a:t>
            </a:r>
            <a:r>
              <a:rPr lang="en-US" sz="1800" dirty="0" err="1"/>
              <a:t>accidente</a:t>
            </a:r>
            <a:r>
              <a:rPr lang="en-US" sz="1800" dirty="0"/>
              <a:t>.</a:t>
            </a:r>
          </a:p>
          <a:p>
            <a:pPr lvl="0">
              <a:buSzPts val="1600"/>
            </a:pPr>
            <a:endParaRPr lang="en-US" sz="1800" b="1" dirty="0"/>
          </a:p>
          <a:p>
            <a:pPr lvl="0">
              <a:buSzPts val="1600"/>
            </a:pPr>
            <a:r>
              <a:rPr lang="en-US" sz="1800" b="1" dirty="0" err="1"/>
              <a:t>Riesgos</a:t>
            </a:r>
            <a:r>
              <a:rPr lang="en-US" sz="1800" b="1" dirty="0"/>
              <a:t> de </a:t>
            </a:r>
            <a:r>
              <a:rPr lang="en-US" sz="1800" b="1" dirty="0" err="1"/>
              <a:t>caídas</a:t>
            </a:r>
            <a:r>
              <a:rPr lang="en-US" sz="1800" b="1" dirty="0"/>
              <a:t>: </a:t>
            </a:r>
            <a:r>
              <a:rPr lang="en-US" sz="1800" dirty="0"/>
              <a:t>Son los </a:t>
            </a:r>
            <a:r>
              <a:rPr lang="en-US" sz="1800" dirty="0" err="1"/>
              <a:t>tipos</a:t>
            </a:r>
            <a:r>
              <a:rPr lang="en-US" sz="1800" dirty="0"/>
              <a:t> de </a:t>
            </a:r>
            <a:r>
              <a:rPr lang="en-US" sz="1800" dirty="0" err="1"/>
              <a:t>accidentes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frecuentes</a:t>
            </a:r>
            <a:r>
              <a:rPr lang="en-US" sz="1800" dirty="0"/>
              <a:t>, </a:t>
            </a:r>
            <a:r>
              <a:rPr lang="en-US" sz="1800" dirty="0" err="1"/>
              <a:t>específicamente</a:t>
            </a:r>
            <a:r>
              <a:rPr lang="en-US" sz="1800" dirty="0"/>
              <a:t> las </a:t>
            </a:r>
            <a:r>
              <a:rPr lang="en-US" sz="1800" dirty="0" err="1"/>
              <a:t>caídas</a:t>
            </a:r>
            <a:r>
              <a:rPr lang="en-US" sz="1800" dirty="0"/>
              <a:t> a una </a:t>
            </a:r>
            <a:r>
              <a:rPr lang="en-US" sz="1800" dirty="0" err="1"/>
              <a:t>superficie</a:t>
            </a:r>
            <a:r>
              <a:rPr lang="en-US" sz="1800" dirty="0"/>
              <a:t> inferior.</a:t>
            </a:r>
          </a:p>
          <a:p>
            <a:pPr lvl="0">
              <a:buSzPts val="1600"/>
            </a:pPr>
            <a:r>
              <a:rPr lang="en-US" sz="1800" dirty="0"/>
              <a:t> </a:t>
            </a:r>
          </a:p>
          <a:p>
            <a:pPr lvl="0">
              <a:buSzPts val="1600"/>
            </a:pPr>
            <a:r>
              <a:rPr lang="en-US" sz="1800" dirty="0"/>
              <a:t>La </a:t>
            </a:r>
            <a:r>
              <a:rPr lang="en-US" sz="1800" dirty="0" err="1"/>
              <a:t>gravedad</a:t>
            </a:r>
            <a:r>
              <a:rPr lang="en-US" sz="1800" dirty="0"/>
              <a:t> de la </a:t>
            </a:r>
            <a:r>
              <a:rPr lang="en-US" sz="1800" dirty="0" err="1"/>
              <a:t>lesión</a:t>
            </a:r>
            <a:r>
              <a:rPr lang="en-US" sz="1800" dirty="0"/>
              <a:t> de una </a:t>
            </a:r>
            <a:r>
              <a:rPr lang="en-US" sz="1800" dirty="0" err="1"/>
              <a:t>caída</a:t>
            </a:r>
            <a:r>
              <a:rPr lang="en-US" sz="1800" dirty="0"/>
              <a:t> </a:t>
            </a:r>
            <a:r>
              <a:rPr lang="en-US" sz="1800" dirty="0" err="1"/>
              <a:t>depende</a:t>
            </a:r>
            <a:r>
              <a:rPr lang="en-US" sz="1800" dirty="0"/>
              <a:t> de </a:t>
            </a:r>
            <a:r>
              <a:rPr lang="en-US" sz="1800" dirty="0" err="1"/>
              <a:t>tres</a:t>
            </a:r>
            <a:r>
              <a:rPr lang="en-US" sz="1800" dirty="0"/>
              <a:t> </a:t>
            </a:r>
            <a:r>
              <a:rPr lang="en-US" sz="1800" dirty="0" err="1"/>
              <a:t>factores</a:t>
            </a:r>
            <a:r>
              <a:rPr lang="en-US" sz="1800" dirty="0"/>
              <a:t>: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/>
              <a:t>la </a:t>
            </a:r>
            <a:r>
              <a:rPr lang="en-US" sz="1800" dirty="0" err="1"/>
              <a:t>velocidad</a:t>
            </a:r>
            <a:r>
              <a:rPr lang="en-US" sz="1800" dirty="0"/>
              <a:t> del </a:t>
            </a:r>
            <a:r>
              <a:rPr lang="en-US" sz="1800" dirty="0" err="1"/>
              <a:t>impacto</a:t>
            </a:r>
            <a:r>
              <a:rPr lang="en-US" sz="1800" dirty="0"/>
              <a:t> </a:t>
            </a:r>
            <a:r>
              <a:rPr lang="en-US" sz="1800" dirty="0" err="1"/>
              <a:t>inicial</a:t>
            </a:r>
            <a:r>
              <a:rPr lang="en-US" sz="1800" dirty="0"/>
              <a:t>,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/>
              <a:t>la </a:t>
            </a:r>
            <a:r>
              <a:rPr lang="en-US" sz="1800" dirty="0" err="1"/>
              <a:t>magnitud</a:t>
            </a:r>
            <a:r>
              <a:rPr lang="en-US" sz="1800" dirty="0"/>
              <a:t> de </a:t>
            </a:r>
            <a:r>
              <a:rPr lang="en-US" sz="1800" dirty="0" err="1"/>
              <a:t>desaceleración</a:t>
            </a:r>
            <a:r>
              <a:rPr lang="en-US" sz="1800" dirty="0"/>
              <a:t> </a:t>
            </a:r>
            <a:r>
              <a:rPr lang="en-US" sz="1800" dirty="0" err="1"/>
              <a:t>debido</a:t>
            </a:r>
            <a:r>
              <a:rPr lang="en-US" sz="1800" dirty="0"/>
              <a:t> a la </a:t>
            </a:r>
            <a:r>
              <a:rPr lang="en-US" sz="1800" dirty="0" err="1"/>
              <a:t>dureza</a:t>
            </a:r>
            <a:r>
              <a:rPr lang="en-US" sz="1800" dirty="0"/>
              <a:t> de la </a:t>
            </a:r>
            <a:r>
              <a:rPr lang="en-US" sz="1800" dirty="0" err="1"/>
              <a:t>superficie</a:t>
            </a:r>
            <a:r>
              <a:rPr lang="en-US" sz="1800" dirty="0"/>
              <a:t>, y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/>
              <a:t>la </a:t>
            </a:r>
            <a:r>
              <a:rPr lang="en-US" sz="1800" dirty="0" err="1"/>
              <a:t>orientación</a:t>
            </a:r>
            <a:r>
              <a:rPr lang="en-US" sz="1800" dirty="0"/>
              <a:t> del </a:t>
            </a:r>
            <a:r>
              <a:rPr lang="en-US" sz="1800" dirty="0" err="1"/>
              <a:t>cuerpo</a:t>
            </a:r>
            <a:r>
              <a:rPr lang="en-US" sz="1800" dirty="0"/>
              <a:t> al </a:t>
            </a:r>
            <a:r>
              <a:rPr lang="en-US" sz="1800" dirty="0" err="1"/>
              <a:t>momento</a:t>
            </a:r>
            <a:r>
              <a:rPr lang="en-US" sz="1800" dirty="0"/>
              <a:t> del </a:t>
            </a:r>
            <a:r>
              <a:rPr lang="en-US" sz="1800" dirty="0" err="1"/>
              <a:t>impacto</a:t>
            </a:r>
            <a:r>
              <a:rPr lang="en-US" sz="1800" dirty="0"/>
              <a:t>.</a:t>
            </a:r>
            <a:endParaRPr sz="1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E94A01-31D1-471A-9D92-CD6FED115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070"/>
            <a:ext cx="5516526" cy="592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88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00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600"/>
            </a:pPr>
            <a:r>
              <a:rPr lang="en-US" sz="2800" u="sng" dirty="0" err="1"/>
              <a:t>Tipos</a:t>
            </a:r>
            <a:r>
              <a:rPr lang="en-US" sz="2800" u="sng" dirty="0"/>
              <a:t> de </a:t>
            </a:r>
            <a:r>
              <a:rPr lang="en-US" sz="2800" u="sng" dirty="0" err="1"/>
              <a:t>peligros</a:t>
            </a:r>
            <a:r>
              <a:rPr lang="en-US" sz="2800" u="sng" dirty="0"/>
              <a:t> </a:t>
            </a:r>
            <a:r>
              <a:rPr lang="en-US" sz="2800" u="sng" dirty="0" err="1"/>
              <a:t>ocupacionales</a:t>
            </a:r>
            <a:r>
              <a:rPr lang="en-US" sz="2800" u="sng" dirty="0"/>
              <a:t>: </a:t>
            </a:r>
            <a:r>
              <a:rPr lang="en-US" sz="2800" u="sng" dirty="0" err="1"/>
              <a:t>Impacto</a:t>
            </a:r>
            <a:endParaRPr lang="en-US" sz="2800" u="sng" dirty="0"/>
          </a:p>
          <a:p>
            <a:pPr lvl="0">
              <a:buSzPts val="1600"/>
            </a:pPr>
            <a:endParaRPr lang="en-US" sz="1800" b="1" dirty="0"/>
          </a:p>
          <a:p>
            <a:pPr lvl="0">
              <a:buSzPts val="1600"/>
            </a:pPr>
            <a:r>
              <a:rPr lang="en-US" sz="1800" b="1" dirty="0" err="1"/>
              <a:t>Impacto</a:t>
            </a:r>
            <a:r>
              <a:rPr lang="en-US" sz="1800" b="1" dirty="0"/>
              <a:t>: </a:t>
            </a:r>
            <a:r>
              <a:rPr lang="en-US" sz="1800" dirty="0"/>
              <a:t>Los </a:t>
            </a:r>
            <a:r>
              <a:rPr lang="en-US" sz="1800" dirty="0" err="1"/>
              <a:t>impactos</a:t>
            </a:r>
            <a:r>
              <a:rPr lang="en-US" sz="1800" dirty="0"/>
              <a:t> que </a:t>
            </a:r>
            <a:r>
              <a:rPr lang="en-US" sz="1800" dirty="0" err="1"/>
              <a:t>provocan</a:t>
            </a:r>
            <a:r>
              <a:rPr lang="en-US" sz="1800" dirty="0"/>
              <a:t> golpes con </a:t>
            </a:r>
            <a:r>
              <a:rPr lang="en-US" sz="1800" dirty="0" err="1"/>
              <a:t>objetos</a:t>
            </a:r>
            <a:r>
              <a:rPr lang="en-US" sz="1800" dirty="0"/>
              <a:t> o contra </a:t>
            </a:r>
            <a:r>
              <a:rPr lang="en-US" sz="1800" dirty="0" err="1"/>
              <a:t>estos</a:t>
            </a:r>
            <a:r>
              <a:rPr lang="en-US" sz="1800" dirty="0"/>
              <a:t>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causar</a:t>
            </a:r>
            <a:r>
              <a:rPr lang="en-US" sz="1800" dirty="0"/>
              <a:t> </a:t>
            </a:r>
            <a:r>
              <a:rPr lang="en-US" sz="1800" dirty="0" err="1"/>
              <a:t>accidentes</a:t>
            </a:r>
            <a:r>
              <a:rPr lang="en-US" sz="1800" dirty="0"/>
              <a:t> graves.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La </a:t>
            </a:r>
            <a:r>
              <a:rPr lang="en-US" sz="1800" dirty="0" err="1"/>
              <a:t>gravedad</a:t>
            </a:r>
            <a:r>
              <a:rPr lang="en-US" sz="1800" dirty="0"/>
              <a:t> de la </a:t>
            </a:r>
            <a:r>
              <a:rPr lang="en-US" sz="1800" dirty="0" err="1"/>
              <a:t>lesión</a:t>
            </a:r>
            <a:r>
              <a:rPr lang="en-US" sz="1800" dirty="0"/>
              <a:t> </a:t>
            </a:r>
            <a:r>
              <a:rPr lang="en-US" sz="1800" dirty="0" err="1"/>
              <a:t>provocada</a:t>
            </a:r>
            <a:r>
              <a:rPr lang="en-US" sz="1800" dirty="0"/>
              <a:t> por </a:t>
            </a:r>
            <a:r>
              <a:rPr lang="en-US" sz="1800" dirty="0" err="1"/>
              <a:t>objetos</a:t>
            </a:r>
            <a:r>
              <a:rPr lang="en-US" sz="1800" dirty="0"/>
              <a:t> que </a:t>
            </a:r>
            <a:r>
              <a:rPr lang="en-US" sz="1800" dirty="0" err="1"/>
              <a:t>impactan</a:t>
            </a:r>
            <a:r>
              <a:rPr lang="en-US" sz="1800" dirty="0"/>
              <a:t> </a:t>
            </a:r>
            <a:r>
              <a:rPr lang="en-US" sz="1800" dirty="0" err="1"/>
              <a:t>depende</a:t>
            </a:r>
            <a:r>
              <a:rPr lang="en-US" sz="1800" dirty="0"/>
              <a:t> de </a:t>
            </a:r>
            <a:r>
              <a:rPr lang="en-US" sz="1800" dirty="0" err="1"/>
              <a:t>tres</a:t>
            </a:r>
            <a:r>
              <a:rPr lang="en-US" sz="1800" dirty="0"/>
              <a:t> </a:t>
            </a:r>
            <a:r>
              <a:rPr lang="en-US" sz="1800" dirty="0" err="1"/>
              <a:t>factores</a:t>
            </a:r>
            <a:r>
              <a:rPr lang="en-US" sz="1800" dirty="0"/>
              <a:t>:</a:t>
            </a:r>
          </a:p>
          <a:p>
            <a:pPr lvl="0">
              <a:buSzPts val="1600"/>
            </a:pPr>
            <a:r>
              <a:rPr lang="en-US" sz="1800" dirty="0"/>
              <a:t>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/>
              <a:t>la </a:t>
            </a:r>
            <a:r>
              <a:rPr lang="en-US" sz="1800" dirty="0" err="1"/>
              <a:t>velocidad</a:t>
            </a:r>
            <a:r>
              <a:rPr lang="en-US" sz="1800" dirty="0"/>
              <a:t> del </a:t>
            </a:r>
            <a:r>
              <a:rPr lang="en-US" sz="1800" dirty="0" err="1"/>
              <a:t>impacto</a:t>
            </a:r>
            <a:r>
              <a:rPr lang="en-US" sz="1800" dirty="0"/>
              <a:t>,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/>
              <a:t>las </a:t>
            </a:r>
            <a:r>
              <a:rPr lang="en-US" sz="1800" dirty="0" err="1"/>
              <a:t>características</a:t>
            </a:r>
            <a:r>
              <a:rPr lang="en-US" sz="1800" dirty="0"/>
              <a:t> del </a:t>
            </a:r>
            <a:r>
              <a:rPr lang="en-US" sz="1800" dirty="0" err="1"/>
              <a:t>objeto</a:t>
            </a:r>
            <a:r>
              <a:rPr lang="en-US" sz="1800" dirty="0"/>
              <a:t> (</a:t>
            </a:r>
            <a:r>
              <a:rPr lang="en-US" sz="1800" dirty="0" err="1"/>
              <a:t>tamaño</a:t>
            </a:r>
            <a:r>
              <a:rPr lang="en-US" sz="1800" dirty="0"/>
              <a:t>, </a:t>
            </a:r>
            <a:r>
              <a:rPr lang="en-US" sz="1800" dirty="0" err="1"/>
              <a:t>dureza</a:t>
            </a:r>
            <a:r>
              <a:rPr lang="en-US" sz="1800" dirty="0"/>
              <a:t>, forma, etc.), y la(s) </a:t>
            </a:r>
            <a:r>
              <a:rPr lang="en-US" sz="1800" dirty="0" err="1"/>
              <a:t>parte</a:t>
            </a:r>
            <a:r>
              <a:rPr lang="en-US" sz="1800" dirty="0"/>
              <a:t>(s)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dirty="0"/>
              <a:t>del </a:t>
            </a:r>
            <a:r>
              <a:rPr lang="en-US" sz="1800" dirty="0" err="1"/>
              <a:t>cuerpo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la(s) que se produce el </a:t>
            </a:r>
            <a:r>
              <a:rPr lang="en-US" sz="1800" dirty="0" err="1"/>
              <a:t>impacto</a:t>
            </a:r>
            <a:r>
              <a:rPr lang="en-US" sz="1800" dirty="0"/>
              <a:t>.</a:t>
            </a:r>
            <a:endParaRPr sz="1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ED1108-71A7-4E72-9240-E2BA29EF2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069"/>
            <a:ext cx="5516526" cy="592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82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62511"/>
            <a:ext cx="63346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introducción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98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3200" u="sng" dirty="0"/>
              <a:t>OBJETIVOS DEL CURSO</a:t>
            </a:r>
          </a:p>
          <a:p>
            <a:endParaRPr lang="en-US" sz="1800" dirty="0"/>
          </a:p>
          <a:p>
            <a:r>
              <a:rPr lang="en-US" sz="1800" dirty="0"/>
              <a:t>Este </a:t>
            </a:r>
            <a:r>
              <a:rPr lang="en-US" sz="1800" dirty="0" err="1"/>
              <a:t>curso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línea</a:t>
            </a:r>
            <a:r>
              <a:rPr lang="en-US" sz="1800" dirty="0"/>
              <a:t> </a:t>
            </a:r>
            <a:r>
              <a:rPr lang="en-US" sz="1800" dirty="0" err="1"/>
              <a:t>ayudará</a:t>
            </a:r>
            <a:r>
              <a:rPr lang="en-US" sz="1800" dirty="0"/>
              <a:t> a los </a:t>
            </a:r>
            <a:r>
              <a:rPr lang="en-US" sz="1800" dirty="0" err="1"/>
              <a:t>empleados</a:t>
            </a:r>
            <a:r>
              <a:rPr lang="en-US" sz="1800" dirty="0"/>
              <a:t>, los </a:t>
            </a:r>
            <a:r>
              <a:rPr lang="en-US" sz="1800" dirty="0" err="1"/>
              <a:t>empleadores</a:t>
            </a:r>
            <a:r>
              <a:rPr lang="en-US" sz="1800" dirty="0"/>
              <a:t>, los </a:t>
            </a:r>
            <a:r>
              <a:rPr lang="en-US" sz="1800" dirty="0" err="1"/>
              <a:t>miembros</a:t>
            </a:r>
            <a:r>
              <a:rPr lang="en-US" sz="1800" dirty="0"/>
              <a:t> de los </a:t>
            </a:r>
            <a:r>
              <a:rPr lang="en-US" sz="1800" dirty="0" err="1"/>
              <a:t>comités</a:t>
            </a:r>
            <a:r>
              <a:rPr lang="en-US" sz="1800" dirty="0"/>
              <a:t> y la </a:t>
            </a:r>
            <a:r>
              <a:rPr lang="en-US" sz="1800" dirty="0" err="1"/>
              <a:t>gerencia</a:t>
            </a:r>
            <a:r>
              <a:rPr lang="en-US" sz="1800" dirty="0"/>
              <a:t> a </a:t>
            </a:r>
            <a:r>
              <a:rPr lang="en-US" sz="1800" dirty="0" err="1"/>
              <a:t>comprender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función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el </a:t>
            </a:r>
            <a:r>
              <a:rPr lang="en-US" sz="1800" dirty="0" err="1"/>
              <a:t>análisis</a:t>
            </a:r>
            <a:r>
              <a:rPr lang="en-US" sz="1800" dirty="0"/>
              <a:t> de los </a:t>
            </a:r>
            <a:r>
              <a:rPr lang="en-US" sz="1800" dirty="0" err="1"/>
              <a:t>riesgos</a:t>
            </a:r>
            <a:r>
              <a:rPr lang="en-US" sz="1800" dirty="0"/>
              <a:t> </a:t>
            </a:r>
            <a:r>
              <a:rPr lang="en-US" sz="1800" dirty="0" err="1"/>
              <a:t>laborales</a:t>
            </a:r>
            <a:r>
              <a:rPr lang="en-US" sz="1800" dirty="0"/>
              <a:t> (JHA por sus </a:t>
            </a:r>
            <a:r>
              <a:rPr lang="en-US" sz="1800" dirty="0" err="1"/>
              <a:t>siglas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Ingles) y a </a:t>
            </a:r>
            <a:r>
              <a:rPr lang="en-US" sz="1800" dirty="0" err="1"/>
              <a:t>desarrollar</a:t>
            </a:r>
            <a:r>
              <a:rPr lang="en-US" sz="1800" dirty="0"/>
              <a:t> planes </a:t>
            </a:r>
            <a:r>
              <a:rPr lang="en-US" sz="1800" dirty="0" err="1"/>
              <a:t>previos</a:t>
            </a:r>
            <a:r>
              <a:rPr lang="en-US" sz="1800" dirty="0"/>
              <a:t> al </a:t>
            </a:r>
            <a:r>
              <a:rPr lang="en-US" sz="1800" dirty="0" err="1"/>
              <a:t>trabajo</a:t>
            </a:r>
            <a:r>
              <a:rPr lang="en-US" sz="1800" dirty="0"/>
              <a:t>.  </a:t>
            </a:r>
            <a:r>
              <a:rPr lang="en-US" sz="1800" dirty="0" err="1"/>
              <a:t>Específicamente</a:t>
            </a:r>
            <a:r>
              <a:rPr lang="en-US" sz="1800" dirty="0"/>
              <a:t>: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Quiénes</a:t>
            </a:r>
            <a:r>
              <a:rPr lang="en-US" sz="1800" dirty="0"/>
              <a:t> </a:t>
            </a:r>
            <a:r>
              <a:rPr lang="en-US" sz="1800" dirty="0" err="1"/>
              <a:t>deben</a:t>
            </a:r>
            <a:r>
              <a:rPr lang="en-US" sz="1800" dirty="0"/>
              <a:t> </a:t>
            </a:r>
            <a:r>
              <a:rPr lang="en-US" sz="1800" dirty="0" err="1"/>
              <a:t>realizar</a:t>
            </a:r>
            <a:r>
              <a:rPr lang="en-US" sz="1800" dirty="0"/>
              <a:t> un JHA.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La </a:t>
            </a:r>
            <a:r>
              <a:rPr lang="en-US" sz="1800" dirty="0" err="1"/>
              <a:t>definición</a:t>
            </a:r>
            <a:r>
              <a:rPr lang="en-US" sz="1800" dirty="0"/>
              <a:t> de </a:t>
            </a:r>
            <a:r>
              <a:rPr lang="en-US" sz="1800" dirty="0" err="1"/>
              <a:t>análisis</a:t>
            </a:r>
            <a:r>
              <a:rPr lang="en-US" sz="1800" dirty="0"/>
              <a:t> de los </a:t>
            </a:r>
            <a:r>
              <a:rPr lang="en-US" sz="1800" dirty="0" err="1"/>
              <a:t>riesgos</a:t>
            </a:r>
            <a:r>
              <a:rPr lang="en-US" sz="1800" dirty="0"/>
              <a:t> del </a:t>
            </a:r>
            <a:r>
              <a:rPr lang="en-US" sz="1800" dirty="0" err="1"/>
              <a:t>trabajo</a:t>
            </a:r>
            <a:r>
              <a:rPr lang="en-US" sz="1800" dirty="0"/>
              <a:t> (JHA) y la </a:t>
            </a:r>
            <a:r>
              <a:rPr lang="en-US" sz="1800" dirty="0" err="1"/>
              <a:t>diferencia</a:t>
            </a:r>
            <a:r>
              <a:rPr lang="en-US" sz="1800" dirty="0"/>
              <a:t> entre un JHA y un plan </a:t>
            </a:r>
            <a:r>
              <a:rPr lang="en-US" sz="1800" dirty="0" err="1"/>
              <a:t>previo</a:t>
            </a:r>
            <a:r>
              <a:rPr lang="en-US" sz="1800" dirty="0"/>
              <a:t> al </a:t>
            </a:r>
            <a:r>
              <a:rPr lang="en-US" sz="1800" dirty="0" err="1"/>
              <a:t>trabajo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Dónde</a:t>
            </a:r>
            <a:r>
              <a:rPr lang="en-US" sz="1800" dirty="0"/>
              <a:t> </a:t>
            </a:r>
            <a:r>
              <a:rPr lang="en-US" sz="1800" dirty="0" err="1"/>
              <a:t>deben</a:t>
            </a:r>
            <a:r>
              <a:rPr lang="en-US" sz="1800" dirty="0"/>
              <a:t> </a:t>
            </a:r>
            <a:r>
              <a:rPr lang="en-US" sz="1800" dirty="0" err="1"/>
              <a:t>elaborarse</a:t>
            </a:r>
            <a:r>
              <a:rPr lang="en-US" sz="1800" dirty="0"/>
              <a:t> los JHA y los planes </a:t>
            </a:r>
            <a:r>
              <a:rPr lang="en-US" sz="1800" dirty="0" err="1"/>
              <a:t>previos</a:t>
            </a:r>
            <a:r>
              <a:rPr lang="en-US" sz="1800" dirty="0"/>
              <a:t> al </a:t>
            </a:r>
            <a:r>
              <a:rPr lang="en-US" sz="1800" dirty="0" err="1"/>
              <a:t>trabajo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Cuándo</a:t>
            </a:r>
            <a:r>
              <a:rPr lang="en-US" sz="1800" dirty="0"/>
              <a:t> </a:t>
            </a:r>
            <a:r>
              <a:rPr lang="en-US" sz="1800" dirty="0" err="1"/>
              <a:t>deben</a:t>
            </a:r>
            <a:r>
              <a:rPr lang="en-US" sz="1800" dirty="0"/>
              <a:t> </a:t>
            </a:r>
            <a:r>
              <a:rPr lang="en-US" sz="1800" dirty="0" err="1"/>
              <a:t>completarse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Por </a:t>
            </a:r>
            <a:r>
              <a:rPr lang="en-US" sz="1800" dirty="0" err="1"/>
              <a:t>qué</a:t>
            </a:r>
            <a:r>
              <a:rPr lang="en-US" sz="1800" dirty="0"/>
              <a:t> son </a:t>
            </a:r>
            <a:r>
              <a:rPr lang="en-US" sz="1800" dirty="0" err="1"/>
              <a:t>importantes</a:t>
            </a:r>
            <a:r>
              <a:rPr lang="en-US" sz="1800" dirty="0"/>
              <a:t> los JHA para una </a:t>
            </a:r>
            <a:r>
              <a:rPr lang="en-US" sz="1800" dirty="0" err="1"/>
              <a:t>cultura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segura</a:t>
            </a:r>
            <a:r>
              <a:rPr lang="en-US" sz="18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21E9D-5CCA-49E7-AF34-E4776EA12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117" y="5828789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A33CC7-CD25-4419-A8DD-4C9EC3D44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518298" cy="592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89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3877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600"/>
            </a:pPr>
            <a:r>
              <a:rPr lang="en-US" sz="2400" u="sng" dirty="0" err="1"/>
              <a:t>Tipos</a:t>
            </a:r>
            <a:r>
              <a:rPr lang="en-US" sz="2400" u="sng" dirty="0"/>
              <a:t> de </a:t>
            </a:r>
            <a:r>
              <a:rPr lang="en-US" sz="2400" u="sng" dirty="0" err="1"/>
              <a:t>peligros</a:t>
            </a:r>
            <a:r>
              <a:rPr lang="en-US" sz="2400" u="sng" dirty="0"/>
              <a:t> </a:t>
            </a:r>
            <a:r>
              <a:rPr lang="en-US" sz="2400" u="sng" dirty="0" err="1"/>
              <a:t>ocupacionales</a:t>
            </a:r>
            <a:r>
              <a:rPr lang="en-US" sz="2400" u="sng" dirty="0"/>
              <a:t>:</a:t>
            </a:r>
          </a:p>
          <a:p>
            <a:pPr lvl="0" algn="ctr">
              <a:buSzPts val="1600"/>
            </a:pPr>
            <a:r>
              <a:rPr lang="en-US" sz="2400" u="sng" dirty="0" err="1"/>
              <a:t>Peligros</a:t>
            </a:r>
            <a:r>
              <a:rPr lang="en-US" sz="2400" u="sng" dirty="0"/>
              <a:t> </a:t>
            </a:r>
            <a:r>
              <a:rPr lang="en-US" sz="2400" u="sng" dirty="0" err="1"/>
              <a:t>Mecánicos</a:t>
            </a:r>
            <a:endParaRPr lang="en-US" sz="2400" u="sng" dirty="0"/>
          </a:p>
          <a:p>
            <a:pPr lvl="0">
              <a:buSzPts val="1600"/>
            </a:pPr>
            <a:endParaRPr lang="en-US" sz="1800" b="1" dirty="0"/>
          </a:p>
          <a:p>
            <a:pPr lvl="0">
              <a:buSzPts val="1600"/>
            </a:pPr>
            <a:endParaRPr lang="en-US" sz="1800" b="1" dirty="0"/>
          </a:p>
          <a:p>
            <a:pPr lvl="0">
              <a:buSzPts val="1600"/>
            </a:pPr>
            <a:r>
              <a:rPr lang="en-US" sz="1800" b="1" dirty="0" err="1"/>
              <a:t>Peligros</a:t>
            </a:r>
            <a:r>
              <a:rPr lang="en-US" sz="1800" b="1" dirty="0"/>
              <a:t> </a:t>
            </a:r>
            <a:r>
              <a:rPr lang="en-US" sz="1800" b="1" dirty="0" err="1"/>
              <a:t>mecánicos</a:t>
            </a:r>
            <a:r>
              <a:rPr lang="en-US" sz="1800" b="1" dirty="0"/>
              <a:t>: </a:t>
            </a:r>
            <a:r>
              <a:rPr lang="en-US" sz="1800" dirty="0" err="1"/>
              <a:t>Existen</a:t>
            </a:r>
            <a:r>
              <a:rPr lang="en-US" sz="1800" dirty="0"/>
              <a:t> tantos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creados</a:t>
            </a:r>
            <a:r>
              <a:rPr lang="en-US" sz="1800" dirty="0"/>
              <a:t> por </a:t>
            </a:r>
            <a:r>
              <a:rPr lang="en-US" sz="1800" dirty="0" err="1"/>
              <a:t>piezas</a:t>
            </a:r>
            <a:r>
              <a:rPr lang="en-US" sz="1800" dirty="0"/>
              <a:t> </a:t>
            </a:r>
            <a:r>
              <a:rPr lang="en-US" sz="1800" dirty="0" err="1"/>
              <a:t>mecánicas</a:t>
            </a:r>
            <a:r>
              <a:rPr lang="en-US" sz="1800" dirty="0"/>
              <a:t> </a:t>
            </a:r>
            <a:r>
              <a:rPr lang="en-US" sz="1800" dirty="0" err="1"/>
              <a:t>móviles</a:t>
            </a:r>
            <a:r>
              <a:rPr lang="en-US" sz="1800" dirty="0"/>
              <a:t>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tipos</a:t>
            </a:r>
            <a:r>
              <a:rPr lang="en-US" sz="1800" dirty="0"/>
              <a:t> de </a:t>
            </a:r>
            <a:r>
              <a:rPr lang="en-US" sz="1800" dirty="0" err="1"/>
              <a:t>máquinas</a:t>
            </a:r>
            <a:r>
              <a:rPr lang="en-US" sz="1800" dirty="0"/>
              <a:t>. Los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mecánicos</a:t>
            </a:r>
            <a:r>
              <a:rPr lang="en-US" sz="1800" dirty="0"/>
              <a:t> </a:t>
            </a:r>
            <a:r>
              <a:rPr lang="en-US" sz="1800" dirty="0" err="1"/>
              <a:t>causan</a:t>
            </a:r>
            <a:r>
              <a:rPr lang="en-US" sz="1800" dirty="0"/>
              <a:t> </a:t>
            </a:r>
            <a:r>
              <a:rPr lang="en-US" sz="1800" dirty="0" err="1"/>
              <a:t>accidentes</a:t>
            </a:r>
            <a:r>
              <a:rPr lang="en-US" sz="1800" dirty="0"/>
              <a:t> por </a:t>
            </a:r>
            <a:r>
              <a:rPr lang="en-US" sz="1800" dirty="0" err="1"/>
              <a:t>atrapamiento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un </a:t>
            </a:r>
            <a:r>
              <a:rPr lang="en-US" sz="1800" dirty="0" err="1"/>
              <a:t>lugar</a:t>
            </a:r>
            <a:r>
              <a:rPr lang="en-US" sz="1800" dirty="0"/>
              <a:t>, </a:t>
            </a:r>
            <a:r>
              <a:rPr lang="en-US" sz="1800" dirty="0" err="1"/>
              <a:t>atrapamiento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un </a:t>
            </a:r>
            <a:r>
              <a:rPr lang="en-US" sz="1800" dirty="0" err="1"/>
              <a:t>objeto</a:t>
            </a:r>
            <a:r>
              <a:rPr lang="en-US" sz="1800" dirty="0"/>
              <a:t> y </a:t>
            </a:r>
            <a:r>
              <a:rPr lang="en-US" sz="1800" dirty="0" err="1"/>
              <a:t>aplastamiento</a:t>
            </a:r>
            <a:r>
              <a:rPr lang="en-US" sz="1800" dirty="0"/>
              <a:t> que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provocar</a:t>
            </a:r>
            <a:r>
              <a:rPr lang="en-US" sz="1800" dirty="0"/>
              <a:t> </a:t>
            </a:r>
            <a:r>
              <a:rPr lang="en-US" sz="1800" dirty="0" err="1"/>
              <a:t>cortes</a:t>
            </a:r>
            <a:r>
              <a:rPr lang="en-US" sz="1800" dirty="0"/>
              <a:t>, </a:t>
            </a:r>
            <a:r>
              <a:rPr lang="en-US" sz="1800" dirty="0" err="1"/>
              <a:t>aplastamiento</a:t>
            </a:r>
            <a:r>
              <a:rPr lang="en-US" sz="1800" dirty="0"/>
              <a:t>, </a:t>
            </a:r>
            <a:r>
              <a:rPr lang="en-US" sz="1800" dirty="0" err="1"/>
              <a:t>amputación</a:t>
            </a:r>
            <a:r>
              <a:rPr lang="en-US" sz="1800" dirty="0"/>
              <a:t>, </a:t>
            </a:r>
            <a:r>
              <a:rPr lang="en-US" sz="1800" dirty="0" err="1"/>
              <a:t>fractura</a:t>
            </a:r>
            <a:r>
              <a:rPr lang="en-US" sz="1800" dirty="0"/>
              <a:t> de </a:t>
            </a:r>
            <a:r>
              <a:rPr lang="en-US" sz="1800" dirty="0" err="1"/>
              <a:t>huesos</a:t>
            </a:r>
            <a:r>
              <a:rPr lang="en-US" sz="1800" dirty="0"/>
              <a:t>, </a:t>
            </a:r>
            <a:r>
              <a:rPr lang="en-US" sz="1800" dirty="0" err="1"/>
              <a:t>distensión</a:t>
            </a:r>
            <a:r>
              <a:rPr lang="en-US" sz="1800" dirty="0"/>
              <a:t> muscular e </a:t>
            </a:r>
            <a:r>
              <a:rPr lang="en-US" sz="1800" dirty="0" err="1"/>
              <a:t>incluso</a:t>
            </a:r>
            <a:r>
              <a:rPr lang="en-US" sz="1800" dirty="0"/>
              <a:t> </a:t>
            </a:r>
            <a:r>
              <a:rPr lang="en-US" sz="1800" dirty="0" err="1"/>
              <a:t>asfixia</a:t>
            </a:r>
            <a:r>
              <a:rPr lang="en-US" sz="1800" dirty="0"/>
              <a:t>.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Los </a:t>
            </a:r>
            <a:r>
              <a:rPr lang="en-US" sz="1800" dirty="0" err="1"/>
              <a:t>movimientos</a:t>
            </a:r>
            <a:r>
              <a:rPr lang="en-US" sz="1800" dirty="0"/>
              <a:t> </a:t>
            </a:r>
            <a:r>
              <a:rPr lang="en-US" sz="1800" dirty="0" err="1"/>
              <a:t>mecánicos</a:t>
            </a:r>
            <a:r>
              <a:rPr lang="en-US" sz="1800" dirty="0"/>
              <a:t> que </a:t>
            </a:r>
            <a:r>
              <a:rPr lang="en-US" sz="1800" dirty="0" err="1"/>
              <a:t>generan</a:t>
            </a:r>
            <a:r>
              <a:rPr lang="en-US" sz="1800" dirty="0"/>
              <a:t>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incluyen</a:t>
            </a:r>
            <a:r>
              <a:rPr lang="en-US" sz="1800" dirty="0"/>
              <a:t> los </a:t>
            </a:r>
            <a:r>
              <a:rPr lang="en-US" sz="1800" dirty="0" err="1"/>
              <a:t>movimientos</a:t>
            </a:r>
            <a:r>
              <a:rPr lang="en-US" sz="1800" dirty="0"/>
              <a:t>: </a:t>
            </a:r>
            <a:r>
              <a:rPr lang="en-US" sz="1800" dirty="0" err="1"/>
              <a:t>Giratorios</a:t>
            </a:r>
            <a:r>
              <a:rPr lang="en-US" sz="1800" dirty="0"/>
              <a:t>, de </a:t>
            </a:r>
            <a:r>
              <a:rPr lang="en-US" sz="1800" dirty="0" err="1"/>
              <a:t>vaivén</a:t>
            </a:r>
            <a:r>
              <a:rPr lang="en-US" sz="1800" dirty="0"/>
              <a:t> y transversal.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8E7059-BDC3-4514-A267-B87C1B148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6526" cy="592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47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516526" y="0"/>
            <a:ext cx="6675474" cy="587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600"/>
            </a:pPr>
            <a:r>
              <a:rPr lang="en-US" sz="2000" u="sng" dirty="0" err="1"/>
              <a:t>Tipos</a:t>
            </a:r>
            <a:r>
              <a:rPr lang="en-US" sz="2000" u="sng" dirty="0"/>
              <a:t> de </a:t>
            </a:r>
            <a:r>
              <a:rPr lang="en-US" sz="2000" u="sng" dirty="0" err="1"/>
              <a:t>peligros</a:t>
            </a:r>
            <a:r>
              <a:rPr lang="en-US" sz="2000" u="sng" dirty="0"/>
              <a:t> </a:t>
            </a:r>
            <a:r>
              <a:rPr lang="en-US" sz="2000" u="sng" dirty="0" err="1"/>
              <a:t>ocupacionales</a:t>
            </a:r>
            <a:r>
              <a:rPr lang="en-US" sz="2000" u="sng" dirty="0"/>
              <a:t>:</a:t>
            </a:r>
          </a:p>
          <a:p>
            <a:pPr lvl="0" algn="ctr">
              <a:buSzPts val="1600"/>
            </a:pPr>
            <a:r>
              <a:rPr lang="en-US" sz="2000" u="sng" dirty="0"/>
              <a:t> </a:t>
            </a:r>
            <a:r>
              <a:rPr lang="en-US" sz="2000" u="sng" dirty="0" err="1"/>
              <a:t>Calor</a:t>
            </a:r>
            <a:r>
              <a:rPr lang="en-US" sz="2000" u="sng" dirty="0"/>
              <a:t> y </a:t>
            </a:r>
            <a:r>
              <a:rPr lang="en-US" sz="2000" u="sng" dirty="0" err="1"/>
              <a:t>temperatura</a:t>
            </a:r>
            <a:endParaRPr lang="en-US" sz="1800" b="1" dirty="0"/>
          </a:p>
          <a:p>
            <a:pPr lvl="0">
              <a:buSzPts val="1600"/>
            </a:pPr>
            <a:endParaRPr lang="en-US" sz="1600" b="1" dirty="0"/>
          </a:p>
          <a:p>
            <a:pPr lvl="0">
              <a:buSzPts val="1600"/>
            </a:pPr>
            <a:r>
              <a:rPr lang="en-US" sz="1600" b="1" dirty="0" err="1"/>
              <a:t>Calor</a:t>
            </a:r>
            <a:r>
              <a:rPr lang="en-US" sz="1600" b="1" dirty="0"/>
              <a:t> y </a:t>
            </a:r>
            <a:r>
              <a:rPr lang="en-US" sz="1600" b="1" dirty="0" err="1"/>
              <a:t>temperatura</a:t>
            </a:r>
            <a:r>
              <a:rPr lang="en-US" sz="1600" b="1" dirty="0"/>
              <a:t>: </a:t>
            </a:r>
            <a:r>
              <a:rPr lang="en-US" sz="1600" dirty="0"/>
              <a:t>La </a:t>
            </a:r>
            <a:r>
              <a:rPr lang="en-US" sz="1600" dirty="0" err="1"/>
              <a:t>sobreexposición</a:t>
            </a:r>
            <a:r>
              <a:rPr lang="en-US" sz="1600" dirty="0"/>
              <a:t> al </a:t>
            </a:r>
            <a:r>
              <a:rPr lang="en-US" sz="1600" dirty="0" err="1"/>
              <a:t>calor</a:t>
            </a:r>
            <a:r>
              <a:rPr lang="en-US" sz="1600" dirty="0"/>
              <a:t> y los </a:t>
            </a:r>
            <a:r>
              <a:rPr lang="en-US" sz="1600" dirty="0" err="1"/>
              <a:t>extremos</a:t>
            </a:r>
            <a:r>
              <a:rPr lang="en-US" sz="1600" dirty="0"/>
              <a:t> de </a:t>
            </a:r>
            <a:r>
              <a:rPr lang="en-US" sz="1600" dirty="0" err="1"/>
              <a:t>temperatura</a:t>
            </a:r>
            <a:r>
              <a:rPr lang="en-US" sz="1600" dirty="0"/>
              <a:t> </a:t>
            </a:r>
            <a:r>
              <a:rPr lang="en-US" sz="1600" dirty="0" err="1"/>
              <a:t>pueden</a:t>
            </a:r>
            <a:r>
              <a:rPr lang="en-US" sz="1600" dirty="0"/>
              <a:t> </a:t>
            </a:r>
            <a:r>
              <a:rPr lang="en-US" sz="1600" dirty="0" err="1"/>
              <a:t>causar</a:t>
            </a:r>
            <a:r>
              <a:rPr lang="en-US" sz="1600" dirty="0"/>
              <a:t> una </a:t>
            </a:r>
            <a:r>
              <a:rPr lang="en-US" sz="1600" dirty="0" err="1"/>
              <a:t>variedad</a:t>
            </a:r>
            <a:r>
              <a:rPr lang="en-US" sz="1600" dirty="0"/>
              <a:t> de </a:t>
            </a:r>
            <a:r>
              <a:rPr lang="en-US" sz="1600" dirty="0" err="1"/>
              <a:t>lesiones</a:t>
            </a:r>
            <a:r>
              <a:rPr lang="en-US" sz="1600" dirty="0"/>
              <a:t>, </a:t>
            </a:r>
            <a:r>
              <a:rPr lang="en-US" sz="1600" dirty="0" err="1"/>
              <a:t>desde</a:t>
            </a:r>
            <a:r>
              <a:rPr lang="en-US" sz="1600" dirty="0"/>
              <a:t> </a:t>
            </a:r>
            <a:r>
              <a:rPr lang="en-US" sz="1600" dirty="0" err="1"/>
              <a:t>quemaduras</a:t>
            </a:r>
            <a:r>
              <a:rPr lang="en-US" sz="1600" dirty="0"/>
              <a:t> hasta </a:t>
            </a:r>
            <a:r>
              <a:rPr lang="en-US" sz="1600" dirty="0" err="1"/>
              <a:t>congelación</a:t>
            </a:r>
            <a:r>
              <a:rPr lang="en-US" sz="1600" dirty="0"/>
              <a:t>. La </a:t>
            </a:r>
            <a:r>
              <a:rPr lang="en-US" sz="1600" dirty="0" err="1"/>
              <a:t>temperatura</a:t>
            </a:r>
            <a:r>
              <a:rPr lang="en-US" sz="1600" dirty="0"/>
              <a:t> indica el </a:t>
            </a:r>
            <a:r>
              <a:rPr lang="en-US" sz="1600" dirty="0" err="1"/>
              <a:t>nivel</a:t>
            </a:r>
            <a:r>
              <a:rPr lang="en-US" sz="1600" dirty="0"/>
              <a:t> de </a:t>
            </a:r>
            <a:r>
              <a:rPr lang="en-US" sz="1600" dirty="0" err="1"/>
              <a:t>calor</a:t>
            </a:r>
            <a:r>
              <a:rPr lang="en-US" sz="1600" dirty="0"/>
              <a:t> </a:t>
            </a:r>
            <a:r>
              <a:rPr lang="en-US" sz="1600" dirty="0" err="1"/>
              <a:t>presente</a:t>
            </a:r>
            <a:r>
              <a:rPr lang="en-US" sz="1600" dirty="0"/>
              <a:t>. </a:t>
            </a:r>
          </a:p>
          <a:p>
            <a:pPr lvl="0">
              <a:buSzPts val="1600"/>
            </a:pPr>
            <a:r>
              <a:rPr lang="en-US" sz="1600" dirty="0"/>
              <a:t>El </a:t>
            </a:r>
            <a:r>
              <a:rPr lang="en-US" sz="1600" dirty="0" err="1"/>
              <a:t>calor</a:t>
            </a:r>
            <a:r>
              <a:rPr lang="en-US" sz="1600" dirty="0"/>
              <a:t> se produce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resultado</a:t>
            </a:r>
            <a:r>
              <a:rPr lang="en-US" sz="1600" dirty="0"/>
              <a:t> de: </a:t>
            </a:r>
          </a:p>
          <a:p>
            <a:pPr lvl="0">
              <a:buSzPts val="1600"/>
            </a:pPr>
            <a:endParaRPr lang="en-US" sz="16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dirty="0"/>
              <a:t>una </a:t>
            </a:r>
            <a:r>
              <a:rPr lang="en-US" sz="1600" dirty="0" err="1"/>
              <a:t>reacción</a:t>
            </a:r>
            <a:r>
              <a:rPr lang="en-US" sz="1600" dirty="0"/>
              <a:t> </a:t>
            </a:r>
            <a:r>
              <a:rPr lang="en-US" sz="1600" dirty="0" err="1"/>
              <a:t>química</a:t>
            </a:r>
            <a:r>
              <a:rPr lang="en-US" sz="1600" dirty="0"/>
              <a:t>,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dirty="0" err="1"/>
              <a:t>combustión</a:t>
            </a:r>
            <a:r>
              <a:rPr lang="en-US" sz="1600" dirty="0"/>
              <a:t>,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dirty="0" err="1"/>
              <a:t>corriente</a:t>
            </a:r>
            <a:r>
              <a:rPr lang="en-US" sz="1600" dirty="0"/>
              <a:t> </a:t>
            </a:r>
            <a:r>
              <a:rPr lang="en-US" sz="1600" dirty="0" err="1"/>
              <a:t>eléctrica</a:t>
            </a:r>
            <a:r>
              <a:rPr lang="en-US" sz="1600" dirty="0"/>
              <a:t>,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dirty="0" err="1"/>
              <a:t>movimiento</a:t>
            </a:r>
            <a:r>
              <a:rPr lang="en-US" sz="1600" dirty="0"/>
              <a:t> </a:t>
            </a:r>
            <a:r>
              <a:rPr lang="en-US" sz="1600" dirty="0" err="1"/>
              <a:t>mecánico</a:t>
            </a:r>
            <a:r>
              <a:rPr lang="en-US" sz="1600" dirty="0"/>
              <a:t> y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dirty="0" err="1"/>
              <a:t>metabolismo</a:t>
            </a:r>
            <a:r>
              <a:rPr lang="en-US" sz="1600" dirty="0"/>
              <a:t>.</a:t>
            </a:r>
          </a:p>
          <a:p>
            <a:pPr lvl="0">
              <a:buSzPts val="1600"/>
            </a:pPr>
            <a:endParaRPr lang="en-US" sz="1600" dirty="0"/>
          </a:p>
          <a:p>
            <a:pPr lvl="0">
              <a:buSzPts val="1600"/>
            </a:pPr>
            <a:r>
              <a:rPr lang="en-US" sz="1600" dirty="0"/>
              <a:t>El </a:t>
            </a:r>
            <a:r>
              <a:rPr lang="en-US" sz="1600" dirty="0" err="1"/>
              <a:t>calor</a:t>
            </a:r>
            <a:r>
              <a:rPr lang="en-US" sz="1600" dirty="0"/>
              <a:t> se </a:t>
            </a:r>
            <a:r>
              <a:rPr lang="en-US" sz="1600" dirty="0" err="1"/>
              <a:t>transfiere</a:t>
            </a:r>
            <a:r>
              <a:rPr lang="en-US" sz="1600" dirty="0"/>
              <a:t> por: </a:t>
            </a:r>
          </a:p>
          <a:p>
            <a:pPr lvl="0">
              <a:buSzPts val="1600"/>
            </a:pPr>
            <a:endParaRPr lang="en-US" sz="16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b="1" dirty="0" err="1"/>
              <a:t>Convección</a:t>
            </a:r>
            <a:r>
              <a:rPr lang="en-US" sz="1600" b="1" dirty="0"/>
              <a:t>: </a:t>
            </a:r>
            <a:r>
              <a:rPr lang="en-US" sz="1600" dirty="0"/>
              <a:t>El </a:t>
            </a:r>
            <a:r>
              <a:rPr lang="en-US" sz="1600" dirty="0" err="1"/>
              <a:t>calor</a:t>
            </a:r>
            <a:r>
              <a:rPr lang="en-US" sz="1600" dirty="0"/>
              <a:t> se </a:t>
            </a:r>
            <a:r>
              <a:rPr lang="en-US" sz="1600" dirty="0" err="1"/>
              <a:t>transfiere</a:t>
            </a:r>
            <a:r>
              <a:rPr lang="en-US" sz="1600" dirty="0"/>
              <a:t> a </a:t>
            </a:r>
            <a:r>
              <a:rPr lang="en-US" sz="1600" dirty="0" err="1"/>
              <a:t>través</a:t>
            </a:r>
            <a:r>
              <a:rPr lang="en-US" sz="1600" dirty="0"/>
              <a:t> de las </a:t>
            </a:r>
            <a:r>
              <a:rPr lang="en-US" sz="1600" dirty="0" err="1"/>
              <a:t>moléculas</a:t>
            </a:r>
            <a:r>
              <a:rPr lang="en-US" sz="1600" dirty="0"/>
              <a:t> que se </a:t>
            </a:r>
            <a:r>
              <a:rPr lang="en-US" sz="1600" dirty="0" err="1"/>
              <a:t>mueven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un </a:t>
            </a:r>
            <a:r>
              <a:rPr lang="en-US" sz="1600" dirty="0" err="1"/>
              <a:t>fluido</a:t>
            </a:r>
            <a:r>
              <a:rPr lang="en-US" sz="1600" dirty="0"/>
              <a:t>, gas o </a:t>
            </a:r>
            <a:r>
              <a:rPr lang="en-US" sz="1600" dirty="0" err="1"/>
              <a:t>líquido</a:t>
            </a:r>
            <a:r>
              <a:rPr lang="en-US" sz="1600" dirty="0"/>
              <a:t>.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b="1" dirty="0" err="1"/>
              <a:t>Radiación</a:t>
            </a:r>
            <a:r>
              <a:rPr lang="en-US" sz="1600" b="1" dirty="0"/>
              <a:t>: </a:t>
            </a:r>
            <a:r>
              <a:rPr lang="en-US" sz="1600" dirty="0"/>
              <a:t>Se produce </a:t>
            </a:r>
            <a:r>
              <a:rPr lang="en-US" sz="1600" dirty="0" err="1"/>
              <a:t>cuando</a:t>
            </a:r>
            <a:r>
              <a:rPr lang="en-US" sz="1600" dirty="0"/>
              <a:t> la </a:t>
            </a:r>
            <a:r>
              <a:rPr lang="en-US" sz="1600" dirty="0" err="1"/>
              <a:t>temperatura</a:t>
            </a:r>
            <a:r>
              <a:rPr lang="en-US" sz="1600" dirty="0"/>
              <a:t> de un </a:t>
            </a:r>
            <a:r>
              <a:rPr lang="en-US" sz="1600" dirty="0" err="1"/>
              <a:t>cuerpo</a:t>
            </a:r>
            <a:r>
              <a:rPr lang="en-US" sz="1600" dirty="0"/>
              <a:t> </a:t>
            </a:r>
            <a:r>
              <a:rPr lang="en-US" sz="1600" dirty="0" err="1"/>
              <a:t>está</a:t>
            </a:r>
            <a:r>
              <a:rPr lang="en-US" sz="1600" dirty="0"/>
              <a:t> por </a:t>
            </a:r>
            <a:r>
              <a:rPr lang="en-US" sz="1600" dirty="0" err="1"/>
              <a:t>encima</a:t>
            </a:r>
            <a:r>
              <a:rPr lang="en-US" sz="1600" dirty="0"/>
              <a:t> del cero </a:t>
            </a:r>
            <a:r>
              <a:rPr lang="en-US" sz="1600" dirty="0" err="1"/>
              <a:t>absoluto</a:t>
            </a:r>
            <a:r>
              <a:rPr lang="en-US" sz="1600" dirty="0"/>
              <a:t>.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b="1" dirty="0" err="1"/>
              <a:t>Conducción</a:t>
            </a:r>
            <a:r>
              <a:rPr lang="en-US" sz="1600" b="1" dirty="0"/>
              <a:t>: </a:t>
            </a:r>
            <a:r>
              <a:rPr lang="en-US" sz="1600" dirty="0"/>
              <a:t>El </a:t>
            </a:r>
            <a:r>
              <a:rPr lang="en-US" sz="1600" dirty="0" err="1"/>
              <a:t>calor</a:t>
            </a:r>
            <a:r>
              <a:rPr lang="en-US" sz="1600" dirty="0"/>
              <a:t> se </a:t>
            </a:r>
            <a:r>
              <a:rPr lang="en-US" sz="1600" dirty="0" err="1"/>
              <a:t>transfiere</a:t>
            </a:r>
            <a:r>
              <a:rPr lang="en-US" sz="1600" dirty="0"/>
              <a:t> a </a:t>
            </a:r>
            <a:r>
              <a:rPr lang="en-US" sz="1600" dirty="0" err="1"/>
              <a:t>través</a:t>
            </a:r>
            <a:r>
              <a:rPr lang="en-US" sz="1600" dirty="0"/>
              <a:t> de una </a:t>
            </a:r>
            <a:r>
              <a:rPr lang="en-US" sz="1600" dirty="0" err="1"/>
              <a:t>sustancia</a:t>
            </a:r>
            <a:r>
              <a:rPr lang="en-US" sz="1600" dirty="0"/>
              <a:t> o entre </a:t>
            </a:r>
            <a:r>
              <a:rPr lang="en-US" sz="1600" dirty="0" err="1"/>
              <a:t>sustancias</a:t>
            </a:r>
            <a:r>
              <a:rPr lang="en-US" sz="1600" dirty="0"/>
              <a:t> sin </a:t>
            </a:r>
            <a:r>
              <a:rPr lang="en-US" sz="1600" dirty="0" err="1"/>
              <a:t>movimiento</a:t>
            </a:r>
            <a:r>
              <a:rPr lang="en-US" sz="1600" dirty="0"/>
              <a:t> </a:t>
            </a:r>
            <a:r>
              <a:rPr lang="en-US" sz="1600" dirty="0" err="1"/>
              <a:t>físico</a:t>
            </a:r>
            <a:r>
              <a:rPr lang="en-US" sz="1600" dirty="0"/>
              <a:t> de la </a:t>
            </a:r>
            <a:r>
              <a:rPr lang="en-US" sz="1600" dirty="0" err="1"/>
              <a:t>sustancia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sí</a:t>
            </a:r>
            <a:r>
              <a:rPr lang="en-US" sz="1600" dirty="0"/>
              <a:t> </a:t>
            </a:r>
            <a:r>
              <a:rPr lang="en-US" sz="1600" dirty="0" err="1"/>
              <a:t>misma</a:t>
            </a:r>
            <a:r>
              <a:rPr lang="en-US" sz="1600" dirty="0"/>
              <a:t>.</a:t>
            </a:r>
            <a:endParaRPr sz="16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166894-F3E7-4519-8DE1-6504931CF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6526" cy="592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35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3877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600"/>
            </a:pPr>
            <a:r>
              <a:rPr lang="en-US" sz="2400" u="sng" dirty="0" err="1"/>
              <a:t>Tipos</a:t>
            </a:r>
            <a:r>
              <a:rPr lang="en-US" sz="2400" u="sng" dirty="0"/>
              <a:t> de </a:t>
            </a:r>
            <a:r>
              <a:rPr lang="en-US" sz="2400" u="sng" dirty="0" err="1"/>
              <a:t>peligros</a:t>
            </a:r>
            <a:r>
              <a:rPr lang="en-US" sz="2400" u="sng" dirty="0"/>
              <a:t> </a:t>
            </a:r>
            <a:r>
              <a:rPr lang="en-US" sz="2400" u="sng" dirty="0" err="1"/>
              <a:t>ocupacionales</a:t>
            </a:r>
            <a:r>
              <a:rPr lang="en-US" sz="2400" u="sng" dirty="0"/>
              <a:t>: </a:t>
            </a:r>
            <a:r>
              <a:rPr lang="en-US" sz="2400" u="sng" dirty="0" err="1"/>
              <a:t>Inflamabilidad</a:t>
            </a:r>
            <a:r>
              <a:rPr lang="en-US" sz="2400" u="sng" dirty="0"/>
              <a:t>/Fuego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b="1" dirty="0" err="1"/>
              <a:t>Inflamabilidad</a:t>
            </a:r>
            <a:r>
              <a:rPr lang="en-US" sz="1800" b="1" dirty="0"/>
              <a:t>/Fuego: </a:t>
            </a:r>
            <a:r>
              <a:rPr lang="en-US" sz="1800" dirty="0"/>
              <a:t>El </a:t>
            </a:r>
            <a:r>
              <a:rPr lang="en-US" sz="1800" dirty="0" err="1"/>
              <a:t>fuego</a:t>
            </a:r>
            <a:r>
              <a:rPr lang="en-US" sz="1800" dirty="0"/>
              <a:t>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causar</a:t>
            </a:r>
            <a:r>
              <a:rPr lang="en-US" sz="1800" dirty="0"/>
              <a:t> </a:t>
            </a:r>
            <a:r>
              <a:rPr lang="en-US" sz="1800" dirty="0" err="1"/>
              <a:t>lesiones</a:t>
            </a:r>
            <a:r>
              <a:rPr lang="en-US" sz="1800" dirty="0"/>
              <a:t> por </a:t>
            </a:r>
            <a:r>
              <a:rPr lang="en-US" sz="1800" dirty="0" err="1"/>
              <a:t>quemadura</a:t>
            </a:r>
            <a:r>
              <a:rPr lang="en-US" sz="1800" dirty="0"/>
              <a:t>. Para que se </a:t>
            </a:r>
            <a:r>
              <a:rPr lang="en-US" sz="1800" dirty="0" err="1"/>
              <a:t>produzca</a:t>
            </a:r>
            <a:r>
              <a:rPr lang="en-US" sz="1800" dirty="0"/>
              <a:t> la </a:t>
            </a:r>
            <a:r>
              <a:rPr lang="en-US" sz="1800" dirty="0" err="1"/>
              <a:t>combustión</a:t>
            </a:r>
            <a:r>
              <a:rPr lang="en-US" sz="1800" dirty="0"/>
              <a:t>, el combustible u </a:t>
            </a:r>
            <a:r>
              <a:rPr lang="en-US" sz="1800" dirty="0" err="1"/>
              <a:t>oxidante</a:t>
            </a:r>
            <a:r>
              <a:rPr lang="en-US" sz="1800" dirty="0"/>
              <a:t> (</a:t>
            </a:r>
            <a:r>
              <a:rPr lang="en-US" sz="1800" dirty="0" err="1"/>
              <a:t>oxígeno</a:t>
            </a:r>
            <a:r>
              <a:rPr lang="en-US" sz="1800" dirty="0"/>
              <a:t>) debe </a:t>
            </a:r>
            <a:r>
              <a:rPr lang="en-US" sz="1800" dirty="0" err="1"/>
              <a:t>estar</a:t>
            </a:r>
            <a:r>
              <a:rPr lang="en-US" sz="1800" dirty="0"/>
              <a:t> </a:t>
            </a:r>
            <a:r>
              <a:rPr lang="en-US" sz="1800" dirty="0" err="1"/>
              <a:t>presente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forma </a:t>
            </a:r>
            <a:r>
              <a:rPr lang="en-US" sz="1800" dirty="0" err="1"/>
              <a:t>gaseosa</a:t>
            </a:r>
            <a:r>
              <a:rPr lang="en-US" sz="1800" dirty="0"/>
              <a:t>.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b="1" dirty="0"/>
              <a:t>Los </a:t>
            </a:r>
            <a:r>
              <a:rPr lang="en-US" sz="1800" b="1" dirty="0" err="1"/>
              <a:t>materiales</a:t>
            </a:r>
            <a:r>
              <a:rPr lang="en-US" sz="1800" b="1" dirty="0"/>
              <a:t> </a:t>
            </a:r>
            <a:r>
              <a:rPr lang="en-US" sz="1800" b="1" dirty="0" err="1"/>
              <a:t>inflamables</a:t>
            </a:r>
            <a:r>
              <a:rPr lang="en-US" sz="1800" b="1" dirty="0"/>
              <a:t> </a:t>
            </a:r>
            <a:r>
              <a:rPr lang="en-US" sz="1800" b="1" dirty="0" err="1"/>
              <a:t>incluyen</a:t>
            </a:r>
            <a:r>
              <a:rPr lang="en-US" sz="1800" b="1" dirty="0"/>
              <a:t>: </a:t>
            </a:r>
            <a:r>
              <a:rPr lang="en-US" sz="1800" dirty="0"/>
              <a:t>combustible, </a:t>
            </a:r>
            <a:r>
              <a:rPr lang="en-US" sz="1800" dirty="0" err="1"/>
              <a:t>solventes</a:t>
            </a:r>
            <a:r>
              <a:rPr lang="en-US" sz="1800" dirty="0"/>
              <a:t>, </a:t>
            </a:r>
            <a:r>
              <a:rPr lang="en-US" sz="1800" dirty="0" err="1"/>
              <a:t>agentes</a:t>
            </a:r>
            <a:r>
              <a:rPr lang="en-US" sz="1800" dirty="0"/>
              <a:t> de </a:t>
            </a:r>
            <a:r>
              <a:rPr lang="en-US" sz="1800" dirty="0" err="1"/>
              <a:t>limpieza</a:t>
            </a:r>
            <a:r>
              <a:rPr lang="en-US" sz="1800" dirty="0"/>
              <a:t>, </a:t>
            </a:r>
            <a:r>
              <a:rPr lang="en-US" sz="1800" dirty="0" err="1"/>
              <a:t>lubricantes</a:t>
            </a:r>
            <a:r>
              <a:rPr lang="en-US" sz="1800" dirty="0"/>
              <a:t>, </a:t>
            </a:r>
            <a:r>
              <a:rPr lang="en-US" sz="1800" dirty="0" err="1"/>
              <a:t>recubrimientos</a:t>
            </a:r>
            <a:r>
              <a:rPr lang="en-US" sz="1800" dirty="0"/>
              <a:t>, </a:t>
            </a:r>
            <a:r>
              <a:rPr lang="en-US" sz="1800" dirty="0" err="1"/>
              <a:t>productos</a:t>
            </a:r>
            <a:r>
              <a:rPr lang="en-US" sz="1800" dirty="0"/>
              <a:t> </a:t>
            </a:r>
            <a:r>
              <a:rPr lang="en-US" sz="1800" dirty="0" err="1"/>
              <a:t>químicos</a:t>
            </a:r>
            <a:r>
              <a:rPr lang="en-US" sz="1800" dirty="0"/>
              <a:t>, </a:t>
            </a:r>
            <a:r>
              <a:rPr lang="en-US" sz="1800" dirty="0" err="1"/>
              <a:t>refrigerantes</a:t>
            </a:r>
            <a:r>
              <a:rPr lang="en-US" sz="1800" dirty="0"/>
              <a:t>, </a:t>
            </a:r>
            <a:r>
              <a:rPr lang="en-US" sz="1800" dirty="0" err="1"/>
              <a:t>insecticidas</a:t>
            </a:r>
            <a:r>
              <a:rPr lang="en-US" sz="1800" dirty="0"/>
              <a:t>, </a:t>
            </a:r>
            <a:r>
              <a:rPr lang="en-US" sz="1800" dirty="0" err="1"/>
              <a:t>plásticos</a:t>
            </a:r>
            <a:r>
              <a:rPr lang="en-US" sz="1800" dirty="0"/>
              <a:t>, </a:t>
            </a:r>
            <a:r>
              <a:rPr lang="en-US" sz="1800" dirty="0" err="1"/>
              <a:t>fluido</a:t>
            </a:r>
            <a:r>
              <a:rPr lang="en-US" sz="1800" dirty="0"/>
              <a:t> </a:t>
            </a:r>
            <a:r>
              <a:rPr lang="en-US" sz="1800" dirty="0" err="1"/>
              <a:t>hidráulico</a:t>
            </a:r>
            <a:r>
              <a:rPr lang="en-US" sz="1800" dirty="0"/>
              <a:t>, </a:t>
            </a:r>
            <a:r>
              <a:rPr lang="en-US" sz="1800" dirty="0" err="1"/>
              <a:t>vegetación</a:t>
            </a:r>
            <a:r>
              <a:rPr lang="en-US" sz="1800" dirty="0"/>
              <a:t>, </a:t>
            </a:r>
            <a:r>
              <a:rPr lang="en-US" sz="1800" dirty="0" err="1"/>
              <a:t>madera</a:t>
            </a:r>
            <a:r>
              <a:rPr lang="en-US" sz="1800" dirty="0"/>
              <a:t>/</a:t>
            </a:r>
            <a:r>
              <a:rPr lang="en-US" sz="1800" dirty="0" err="1"/>
              <a:t>papel</a:t>
            </a:r>
            <a:r>
              <a:rPr lang="en-US" sz="1800" dirty="0"/>
              <a:t>, </a:t>
            </a:r>
            <a:r>
              <a:rPr lang="en-US" sz="1800" dirty="0" err="1"/>
              <a:t>tela</a:t>
            </a:r>
            <a:r>
              <a:rPr lang="en-US" sz="1800" dirty="0"/>
              <a:t>, </a:t>
            </a:r>
            <a:r>
              <a:rPr lang="en-US" sz="1800" dirty="0" err="1"/>
              <a:t>metales</a:t>
            </a:r>
            <a:r>
              <a:rPr lang="en-US" sz="1800" dirty="0"/>
              <a:t> y </a:t>
            </a:r>
            <a:r>
              <a:rPr lang="en-US" sz="1800" dirty="0" err="1"/>
              <a:t>productos</a:t>
            </a:r>
            <a:r>
              <a:rPr lang="en-US" sz="1800" dirty="0"/>
              <a:t> de </a:t>
            </a:r>
            <a:r>
              <a:rPr lang="en-US" sz="1800" dirty="0" err="1"/>
              <a:t>goma</a:t>
            </a:r>
            <a:r>
              <a:rPr lang="en-US" sz="18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4FFE50-C2EE-43FA-89BE-AAE7CCEA74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0"/>
            <a:ext cx="5364986" cy="592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22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600"/>
            </a:pPr>
            <a:r>
              <a:rPr lang="en-US" sz="2400" u="sng" dirty="0" err="1"/>
              <a:t>Tipos</a:t>
            </a:r>
            <a:r>
              <a:rPr lang="en-US" sz="2400" u="sng" dirty="0"/>
              <a:t> de </a:t>
            </a:r>
            <a:r>
              <a:rPr lang="en-US" sz="2400" u="sng" dirty="0" err="1"/>
              <a:t>peligros</a:t>
            </a:r>
            <a:r>
              <a:rPr lang="en-US" sz="2400" u="sng" dirty="0"/>
              <a:t> </a:t>
            </a:r>
            <a:r>
              <a:rPr lang="en-US" sz="2400" u="sng" dirty="0" err="1"/>
              <a:t>ocupacionales</a:t>
            </a:r>
            <a:r>
              <a:rPr lang="en-US" sz="2400" u="sng" dirty="0"/>
              <a:t>: </a:t>
            </a:r>
            <a:r>
              <a:rPr lang="en-US" sz="2400" u="sng" dirty="0" err="1"/>
              <a:t>Explosivos</a:t>
            </a:r>
            <a:endParaRPr lang="en-US" sz="2400" u="sng" dirty="0"/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b="1" dirty="0" err="1"/>
              <a:t>Explosivos</a:t>
            </a:r>
            <a:r>
              <a:rPr lang="en-US" sz="1800" b="1" dirty="0"/>
              <a:t>: </a:t>
            </a:r>
            <a:r>
              <a:rPr lang="en-US" sz="1800" dirty="0"/>
              <a:t>Los </a:t>
            </a:r>
            <a:r>
              <a:rPr lang="en-US" sz="1800" dirty="0" err="1"/>
              <a:t>resultados</a:t>
            </a:r>
            <a:r>
              <a:rPr lang="en-US" sz="1800" dirty="0"/>
              <a:t> de una </a:t>
            </a:r>
            <a:r>
              <a:rPr lang="en-US" sz="1800" dirty="0" err="1"/>
              <a:t>explosión</a:t>
            </a:r>
            <a:r>
              <a:rPr lang="en-US" sz="1800" dirty="0"/>
              <a:t>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variar</a:t>
            </a:r>
            <a:r>
              <a:rPr lang="en-US" sz="1800" dirty="0"/>
              <a:t> entre </a:t>
            </a:r>
            <a:r>
              <a:rPr lang="en-US" sz="1800" dirty="0" err="1"/>
              <a:t>lesión</a:t>
            </a:r>
            <a:r>
              <a:rPr lang="en-US" sz="1800" dirty="0"/>
              <a:t> </a:t>
            </a:r>
            <a:r>
              <a:rPr lang="en-US" sz="1800" dirty="0" err="1"/>
              <a:t>leve</a:t>
            </a:r>
            <a:r>
              <a:rPr lang="en-US" sz="1800" dirty="0"/>
              <a:t> y </a:t>
            </a:r>
            <a:r>
              <a:rPr lang="en-US" sz="1800" dirty="0" err="1"/>
              <a:t>catástrofe</a:t>
            </a:r>
            <a:r>
              <a:rPr lang="en-US" sz="1800" dirty="0"/>
              <a:t> grave. 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 err="1"/>
              <a:t>Muchas</a:t>
            </a:r>
            <a:r>
              <a:rPr lang="en-US" sz="1800" dirty="0"/>
              <a:t> </a:t>
            </a:r>
            <a:r>
              <a:rPr lang="en-US" sz="1800" dirty="0" err="1"/>
              <a:t>clases</a:t>
            </a:r>
            <a:r>
              <a:rPr lang="en-US" sz="1800" dirty="0"/>
              <a:t> de </a:t>
            </a:r>
            <a:r>
              <a:rPr lang="en-US" sz="1800" dirty="0" err="1"/>
              <a:t>explosiones</a:t>
            </a:r>
            <a:r>
              <a:rPr lang="en-US" sz="1800" dirty="0"/>
              <a:t>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producirse</a:t>
            </a:r>
            <a:r>
              <a:rPr lang="en-US" sz="1800" dirty="0"/>
              <a:t> </a:t>
            </a:r>
            <a:r>
              <a:rPr lang="en-US" sz="1800" dirty="0" err="1"/>
              <a:t>debido</a:t>
            </a:r>
            <a:r>
              <a:rPr lang="en-US" sz="1800" dirty="0"/>
              <a:t> a </a:t>
            </a:r>
            <a:r>
              <a:rPr lang="en-US" sz="1800" dirty="0" err="1"/>
              <a:t>productos</a:t>
            </a:r>
            <a:r>
              <a:rPr lang="en-US" sz="1800" dirty="0"/>
              <a:t> </a:t>
            </a:r>
            <a:r>
              <a:rPr lang="en-US" sz="1800" dirty="0" err="1"/>
              <a:t>químicos</a:t>
            </a:r>
            <a:r>
              <a:rPr lang="en-US" sz="1800" dirty="0"/>
              <a:t>, </a:t>
            </a:r>
            <a:r>
              <a:rPr lang="en-US" sz="1800" dirty="0" err="1"/>
              <a:t>polvos</a:t>
            </a:r>
            <a:r>
              <a:rPr lang="en-US" sz="1800" dirty="0"/>
              <a:t>, </a:t>
            </a:r>
            <a:r>
              <a:rPr lang="en-US" sz="1800" dirty="0" err="1"/>
              <a:t>sólidos</a:t>
            </a:r>
            <a:r>
              <a:rPr lang="en-US" sz="1800" dirty="0"/>
              <a:t>, </a:t>
            </a:r>
            <a:r>
              <a:rPr lang="en-US" sz="1800" dirty="0" err="1"/>
              <a:t>vapores</a:t>
            </a:r>
            <a:r>
              <a:rPr lang="en-US" sz="1800" dirty="0"/>
              <a:t>, gases y </a:t>
            </a:r>
            <a:r>
              <a:rPr lang="en-US" sz="1800" dirty="0" err="1"/>
              <a:t>equipos</a:t>
            </a:r>
            <a:r>
              <a:rPr lang="en-US" sz="1800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3FAC15-4036-48B8-97D1-82F1DB8CC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516526" cy="592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166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53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600"/>
            </a:pPr>
            <a:r>
              <a:rPr lang="en-US" sz="2400" u="sng" dirty="0" err="1"/>
              <a:t>Tipos</a:t>
            </a:r>
            <a:r>
              <a:rPr lang="en-US" sz="2400" u="sng" dirty="0"/>
              <a:t> de </a:t>
            </a:r>
            <a:r>
              <a:rPr lang="en-US" sz="2400" u="sng" dirty="0" err="1"/>
              <a:t>peligros</a:t>
            </a:r>
            <a:r>
              <a:rPr lang="en-US" sz="2400" u="sng" dirty="0"/>
              <a:t> </a:t>
            </a:r>
            <a:r>
              <a:rPr lang="en-US" sz="2400" u="sng" dirty="0" err="1"/>
              <a:t>ocupacionales</a:t>
            </a:r>
            <a:r>
              <a:rPr lang="en-US" sz="2400" u="sng" dirty="0"/>
              <a:t>:</a:t>
            </a:r>
          </a:p>
          <a:p>
            <a:pPr lvl="0" algn="ctr">
              <a:buSzPts val="1600"/>
            </a:pPr>
            <a:r>
              <a:rPr lang="en-US" sz="2400" u="sng" dirty="0" err="1"/>
              <a:t>Peligros</a:t>
            </a:r>
            <a:r>
              <a:rPr lang="en-US" sz="2400" u="sng" dirty="0"/>
              <a:t> </a:t>
            </a:r>
            <a:r>
              <a:rPr lang="en-US" sz="2400" u="sng" dirty="0" err="1"/>
              <a:t>provocados</a:t>
            </a:r>
            <a:r>
              <a:rPr lang="en-US" sz="2400" u="sng" dirty="0"/>
              <a:t> por la </a:t>
            </a:r>
            <a:r>
              <a:rPr lang="en-US" sz="2400" u="sng" dirty="0" err="1"/>
              <a:t>presión</a:t>
            </a:r>
            <a:endParaRPr lang="en-US" sz="2400" u="sng" dirty="0"/>
          </a:p>
          <a:p>
            <a:pPr lvl="0">
              <a:buSzPts val="1600"/>
            </a:pPr>
            <a:endParaRPr lang="en-US" sz="1800" u="sng" dirty="0"/>
          </a:p>
          <a:p>
            <a:pPr lvl="0">
              <a:buSzPts val="1600"/>
            </a:pPr>
            <a:r>
              <a:rPr lang="en-US" sz="1600" b="1" dirty="0"/>
              <a:t>Los </a:t>
            </a:r>
            <a:r>
              <a:rPr lang="en-US" sz="1600" b="1" dirty="0" err="1"/>
              <a:t>peligros</a:t>
            </a:r>
            <a:r>
              <a:rPr lang="en-US" sz="1600" b="1" dirty="0"/>
              <a:t> </a:t>
            </a:r>
            <a:r>
              <a:rPr lang="en-US" sz="1600" b="1" dirty="0" err="1"/>
              <a:t>provocados</a:t>
            </a:r>
            <a:r>
              <a:rPr lang="en-US" sz="1600" b="1" dirty="0"/>
              <a:t> por la </a:t>
            </a:r>
            <a:r>
              <a:rPr lang="en-US" sz="1600" b="1" dirty="0" err="1"/>
              <a:t>presión</a:t>
            </a:r>
            <a:r>
              <a:rPr lang="en-US" sz="1600" b="1" dirty="0"/>
              <a:t> </a:t>
            </a:r>
            <a:r>
              <a:rPr lang="en-US" sz="1600" b="1" dirty="0" err="1"/>
              <a:t>alta</a:t>
            </a:r>
            <a:r>
              <a:rPr lang="en-US" sz="1600" b="1" dirty="0"/>
              <a:t> y </a:t>
            </a:r>
            <a:r>
              <a:rPr lang="en-US" sz="1600" b="1" dirty="0" err="1"/>
              <a:t>baja</a:t>
            </a:r>
            <a:r>
              <a:rPr lang="en-US" sz="1600" b="1" dirty="0"/>
              <a:t> </a:t>
            </a:r>
            <a:r>
              <a:rPr lang="en-US" sz="1600" b="1" dirty="0" err="1"/>
              <a:t>incluyen</a:t>
            </a:r>
            <a:r>
              <a:rPr lang="en-US" sz="1600" b="1" dirty="0"/>
              <a:t> los </a:t>
            </a:r>
            <a:r>
              <a:rPr lang="en-US" sz="1600" b="1" dirty="0" err="1"/>
              <a:t>siguientes</a:t>
            </a:r>
            <a:r>
              <a:rPr lang="en-US" sz="1600" b="1" dirty="0"/>
              <a:t>: </a:t>
            </a:r>
          </a:p>
          <a:p>
            <a:pPr lvl="0">
              <a:buSzPts val="1600"/>
            </a:pPr>
            <a:r>
              <a:rPr lang="en-US" sz="1600" b="1" dirty="0" err="1"/>
              <a:t>Cilindros</a:t>
            </a:r>
            <a:r>
              <a:rPr lang="en-US" sz="1600" b="1" dirty="0"/>
              <a:t> rotos: </a:t>
            </a:r>
            <a:r>
              <a:rPr lang="en-US" sz="1600" dirty="0"/>
              <a:t>El </a:t>
            </a:r>
            <a:r>
              <a:rPr lang="en-US" sz="1600" dirty="0" err="1"/>
              <a:t>impulso</a:t>
            </a:r>
            <a:r>
              <a:rPr lang="en-US" sz="1600" dirty="0"/>
              <a:t> </a:t>
            </a:r>
            <a:r>
              <a:rPr lang="en-US" sz="1600" dirty="0" err="1"/>
              <a:t>generado</a:t>
            </a:r>
            <a:r>
              <a:rPr lang="en-US" sz="1600" dirty="0"/>
              <a:t> por el </a:t>
            </a:r>
            <a:r>
              <a:rPr lang="en-US" sz="1600" dirty="0" err="1"/>
              <a:t>flujo</a:t>
            </a:r>
            <a:r>
              <a:rPr lang="en-US" sz="1600" dirty="0"/>
              <a:t> de gas que </a:t>
            </a:r>
            <a:r>
              <a:rPr lang="en-US" sz="1600" dirty="0" err="1"/>
              <a:t>atraviesa</a:t>
            </a:r>
            <a:r>
              <a:rPr lang="en-US" sz="1600" dirty="0"/>
              <a:t> la </a:t>
            </a:r>
            <a:r>
              <a:rPr lang="en-US" sz="1600" dirty="0" err="1"/>
              <a:t>pinchadura</a:t>
            </a:r>
            <a:r>
              <a:rPr lang="en-US" sz="1600" dirty="0"/>
              <a:t> o </a:t>
            </a:r>
            <a:r>
              <a:rPr lang="en-US" sz="1600" dirty="0" err="1"/>
              <a:t>rotura</a:t>
            </a:r>
            <a:r>
              <a:rPr lang="en-US" sz="1600" dirty="0"/>
              <a:t> de un </a:t>
            </a:r>
            <a:r>
              <a:rPr lang="en-US" sz="1600" dirty="0" err="1"/>
              <a:t>cilindro</a:t>
            </a:r>
            <a:r>
              <a:rPr lang="en-US" sz="1600" dirty="0"/>
              <a:t> </a:t>
            </a:r>
            <a:r>
              <a:rPr lang="en-US" sz="1600" dirty="0" err="1"/>
              <a:t>puede</a:t>
            </a:r>
            <a:r>
              <a:rPr lang="en-US" sz="1600" dirty="0"/>
              <a:t> ser 20 </a:t>
            </a:r>
            <a:r>
              <a:rPr lang="en-US" sz="1600" dirty="0" err="1"/>
              <a:t>veces</a:t>
            </a:r>
            <a:r>
              <a:rPr lang="en-US" sz="1600" dirty="0"/>
              <a:t> mayor que el peso del </a:t>
            </a:r>
            <a:r>
              <a:rPr lang="en-US" sz="1600" dirty="0" err="1"/>
              <a:t>cilindro</a:t>
            </a:r>
            <a:r>
              <a:rPr lang="en-US" sz="1600" dirty="0"/>
              <a:t> y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alcanzar</a:t>
            </a:r>
            <a:r>
              <a:rPr lang="en-US" sz="1600" dirty="0"/>
              <a:t> una </a:t>
            </a:r>
            <a:r>
              <a:rPr lang="en-US" sz="1600" dirty="0" err="1"/>
              <a:t>velocidad</a:t>
            </a:r>
            <a:r>
              <a:rPr lang="en-US" sz="1600" dirty="0"/>
              <a:t> de 50 pies por </a:t>
            </a:r>
            <a:r>
              <a:rPr lang="en-US" sz="1600" dirty="0" err="1"/>
              <a:t>segundo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una </a:t>
            </a:r>
            <a:r>
              <a:rPr lang="en-US" sz="1600" dirty="0" err="1"/>
              <a:t>décima</a:t>
            </a:r>
            <a:r>
              <a:rPr lang="en-US" sz="1600" dirty="0"/>
              <a:t> de </a:t>
            </a:r>
            <a:r>
              <a:rPr lang="en-US" sz="1600" dirty="0" err="1"/>
              <a:t>segundo</a:t>
            </a:r>
            <a:r>
              <a:rPr lang="en-US" sz="1600" dirty="0"/>
              <a:t>.</a:t>
            </a:r>
          </a:p>
          <a:p>
            <a:pPr lvl="0">
              <a:buSzPts val="1600"/>
            </a:pPr>
            <a:endParaRPr lang="en-US" sz="1600" dirty="0"/>
          </a:p>
          <a:p>
            <a:pPr lvl="0">
              <a:buSzPts val="1600"/>
            </a:pPr>
            <a:r>
              <a:rPr lang="en-US" sz="1600" b="1" dirty="0" err="1"/>
              <a:t>Latigazos</a:t>
            </a:r>
            <a:r>
              <a:rPr lang="en-US" sz="1600" b="1" dirty="0"/>
              <a:t> de </a:t>
            </a:r>
            <a:r>
              <a:rPr lang="en-US" sz="1600" b="1" dirty="0" err="1"/>
              <a:t>mangueras</a:t>
            </a:r>
            <a:r>
              <a:rPr lang="en-US" sz="1600" b="1" dirty="0"/>
              <a:t> o </a:t>
            </a:r>
            <a:r>
              <a:rPr lang="en-US" sz="1600" b="1" dirty="0" err="1"/>
              <a:t>tuberías</a:t>
            </a:r>
            <a:r>
              <a:rPr lang="en-US" sz="1600" b="1" dirty="0"/>
              <a:t>: </a:t>
            </a:r>
            <a:r>
              <a:rPr lang="en-US" sz="1600" dirty="0"/>
              <a:t>Las </a:t>
            </a:r>
            <a:r>
              <a:rPr lang="en-US" sz="1600" dirty="0" err="1"/>
              <a:t>mangueras</a:t>
            </a:r>
            <a:r>
              <a:rPr lang="en-US" sz="1600" dirty="0"/>
              <a:t> para </a:t>
            </a:r>
            <a:r>
              <a:rPr lang="en-US" sz="1600" dirty="0" err="1"/>
              <a:t>aire</a:t>
            </a:r>
            <a:r>
              <a:rPr lang="en-US" sz="1600" dirty="0"/>
              <a:t> </a:t>
            </a:r>
            <a:r>
              <a:rPr lang="en-US" sz="1600" dirty="0" err="1"/>
              <a:t>comprimido</a:t>
            </a:r>
            <a:r>
              <a:rPr lang="en-US" sz="1600" dirty="0"/>
              <a:t> y </a:t>
            </a:r>
            <a:r>
              <a:rPr lang="en-US" sz="1600" dirty="0" err="1"/>
              <a:t>agua</a:t>
            </a:r>
            <a:r>
              <a:rPr lang="en-US" sz="1600" dirty="0"/>
              <a:t> </a:t>
            </a:r>
            <a:r>
              <a:rPr lang="en-US" sz="1600" dirty="0" err="1"/>
              <a:t>pueden</a:t>
            </a:r>
            <a:r>
              <a:rPr lang="en-US" sz="1600" dirty="0"/>
              <a:t> </a:t>
            </a:r>
            <a:r>
              <a:rPr lang="en-US" sz="1600" dirty="0" err="1"/>
              <a:t>provocar</a:t>
            </a:r>
            <a:r>
              <a:rPr lang="en-US" sz="1600" dirty="0"/>
              <a:t> la </a:t>
            </a:r>
            <a:r>
              <a:rPr lang="en-US" sz="1600" dirty="0" err="1"/>
              <a:t>muerte</a:t>
            </a:r>
            <a:r>
              <a:rPr lang="en-US" sz="1600" dirty="0"/>
              <a:t> </a:t>
            </a:r>
            <a:r>
              <a:rPr lang="en-US" sz="1600" dirty="0" err="1"/>
              <a:t>cuando</a:t>
            </a:r>
            <a:r>
              <a:rPr lang="en-US" sz="1600" dirty="0"/>
              <a:t> los </a:t>
            </a:r>
            <a:r>
              <a:rPr lang="en-US" sz="1600" dirty="0" err="1"/>
              <a:t>acoples</a:t>
            </a:r>
            <a:r>
              <a:rPr lang="en-US" sz="1600" dirty="0"/>
              <a:t> de los </a:t>
            </a:r>
            <a:r>
              <a:rPr lang="en-US" sz="1600" dirty="0" err="1"/>
              <a:t>extremos</a:t>
            </a:r>
            <a:r>
              <a:rPr lang="en-US" sz="1600" dirty="0"/>
              <a:t> se </a:t>
            </a:r>
            <a:r>
              <a:rPr lang="en-US" sz="1600" dirty="0" err="1"/>
              <a:t>aflojan</a:t>
            </a:r>
            <a:r>
              <a:rPr lang="en-US" sz="1600" dirty="0"/>
              <a:t>. Se </a:t>
            </a:r>
            <a:r>
              <a:rPr lang="en-US" sz="1600" dirty="0" err="1"/>
              <a:t>deben</a:t>
            </a:r>
            <a:r>
              <a:rPr lang="en-US" sz="1600" dirty="0"/>
              <a:t> </a:t>
            </a:r>
            <a:r>
              <a:rPr lang="en-US" sz="1600" dirty="0" err="1"/>
              <a:t>controlar</a:t>
            </a:r>
            <a:r>
              <a:rPr lang="en-US" sz="1600" dirty="0"/>
              <a:t> </a:t>
            </a:r>
            <a:r>
              <a:rPr lang="en-US" sz="1600" dirty="0" err="1"/>
              <a:t>dichas</a:t>
            </a:r>
            <a:r>
              <a:rPr lang="en-US" sz="1600" dirty="0"/>
              <a:t> </a:t>
            </a:r>
            <a:r>
              <a:rPr lang="en-US" sz="1600" dirty="0" err="1"/>
              <a:t>mangueras</a:t>
            </a:r>
            <a:r>
              <a:rPr lang="en-US" sz="1600" dirty="0"/>
              <a:t> y </a:t>
            </a:r>
            <a:r>
              <a:rPr lang="en-US" sz="1600" dirty="0" err="1"/>
              <a:t>tuberías</a:t>
            </a:r>
            <a:r>
              <a:rPr lang="en-US" sz="1600" dirty="0"/>
              <a:t> </a:t>
            </a:r>
            <a:r>
              <a:rPr lang="en-US" sz="1600" dirty="0" err="1"/>
              <a:t>oprimiéndolas</a:t>
            </a:r>
            <a:r>
              <a:rPr lang="en-US" sz="1600" dirty="0"/>
              <a:t> con </a:t>
            </a:r>
            <a:r>
              <a:rPr lang="en-US" sz="1600" dirty="0" err="1"/>
              <a:t>bolsas</a:t>
            </a:r>
            <a:r>
              <a:rPr lang="en-US" sz="1600" dirty="0"/>
              <a:t> de arena a </a:t>
            </a:r>
            <a:r>
              <a:rPr lang="en-US" sz="1600" dirty="0" err="1"/>
              <a:t>intervalos</a:t>
            </a:r>
            <a:r>
              <a:rPr lang="en-US" sz="1600" dirty="0"/>
              <a:t> </a:t>
            </a:r>
            <a:r>
              <a:rPr lang="en-US" sz="1600" dirty="0" err="1"/>
              <a:t>cortos</a:t>
            </a:r>
            <a:r>
              <a:rPr lang="en-US" sz="1600" dirty="0"/>
              <a:t>, </a:t>
            </a:r>
            <a:r>
              <a:rPr lang="en-US" sz="1600" dirty="0" err="1"/>
              <a:t>colocándoles</a:t>
            </a:r>
            <a:r>
              <a:rPr lang="en-US" sz="1600" dirty="0"/>
              <a:t> </a:t>
            </a:r>
            <a:r>
              <a:rPr lang="en-US" sz="1600" dirty="0" err="1"/>
              <a:t>cadenas</a:t>
            </a:r>
            <a:r>
              <a:rPr lang="en-US" sz="1600" dirty="0"/>
              <a:t>, </a:t>
            </a:r>
            <a:r>
              <a:rPr lang="en-US" sz="1600" dirty="0" err="1"/>
              <a:t>sujetándolas</a:t>
            </a:r>
            <a:r>
              <a:rPr lang="en-US" sz="1600" dirty="0"/>
              <a:t> con </a:t>
            </a:r>
            <a:r>
              <a:rPr lang="en-US" sz="1600" dirty="0" err="1"/>
              <a:t>abrazaderas</a:t>
            </a:r>
            <a:r>
              <a:rPr lang="en-US" sz="1600" dirty="0"/>
              <a:t>, etc. </a:t>
            </a:r>
            <a:r>
              <a:rPr lang="en-US" sz="1600" dirty="0" err="1"/>
              <a:t>Nunca</a:t>
            </a:r>
            <a:r>
              <a:rPr lang="en-US" sz="1600" dirty="0"/>
              <a:t> </a:t>
            </a:r>
            <a:r>
              <a:rPr lang="en-US" sz="1600" dirty="0" err="1"/>
              <a:t>intente</a:t>
            </a:r>
            <a:r>
              <a:rPr lang="en-US" sz="1600" dirty="0"/>
              <a:t> </a:t>
            </a:r>
            <a:r>
              <a:rPr lang="en-US" sz="1600" dirty="0" err="1"/>
              <a:t>agarrar</a:t>
            </a:r>
            <a:r>
              <a:rPr lang="en-US" sz="1600" dirty="0"/>
              <a:t> una </a:t>
            </a:r>
            <a:r>
              <a:rPr lang="en-US" sz="1600" dirty="0" err="1"/>
              <a:t>manguera</a:t>
            </a:r>
            <a:r>
              <a:rPr lang="en-US" sz="1600" dirty="0"/>
              <a:t> o una </a:t>
            </a:r>
            <a:r>
              <a:rPr lang="en-US" sz="1600" dirty="0" err="1"/>
              <a:t>tubería</a:t>
            </a:r>
            <a:r>
              <a:rPr lang="en-US" sz="1600" dirty="0"/>
              <a:t> que </a:t>
            </a:r>
            <a:r>
              <a:rPr lang="en-US" sz="1600" dirty="0" err="1"/>
              <a:t>está</a:t>
            </a:r>
            <a:r>
              <a:rPr lang="en-US" sz="1600" dirty="0"/>
              <a:t> </a:t>
            </a:r>
            <a:r>
              <a:rPr lang="en-US" sz="1600" dirty="0" err="1"/>
              <a:t>dando</a:t>
            </a:r>
            <a:r>
              <a:rPr lang="en-US" sz="1600" dirty="0"/>
              <a:t> </a:t>
            </a:r>
            <a:r>
              <a:rPr lang="en-US" sz="1600" dirty="0" err="1"/>
              <a:t>latigazos</a:t>
            </a:r>
            <a:r>
              <a:rPr lang="en-US" sz="1600" dirty="0"/>
              <a:t>; </a:t>
            </a:r>
            <a:r>
              <a:rPr lang="en-US" sz="1600" dirty="0" err="1"/>
              <a:t>cierre</a:t>
            </a:r>
            <a:r>
              <a:rPr lang="en-US" sz="1600" dirty="0"/>
              <a:t> la </a:t>
            </a:r>
            <a:r>
              <a:rPr lang="en-US" sz="1600" dirty="0" err="1"/>
              <a:t>válvula</a:t>
            </a:r>
            <a:r>
              <a:rPr lang="en-US" sz="1600" dirty="0"/>
              <a:t> de control.</a:t>
            </a:r>
          </a:p>
          <a:p>
            <a:pPr lvl="0">
              <a:buSzPts val="1600"/>
            </a:pPr>
            <a:endParaRPr lang="en-US" sz="1600" dirty="0"/>
          </a:p>
          <a:p>
            <a:pPr lvl="0">
              <a:buSzPts val="1600"/>
            </a:pPr>
            <a:r>
              <a:rPr lang="en-US" sz="1600" b="1" dirty="0"/>
              <a:t>Golpe de </a:t>
            </a:r>
            <a:r>
              <a:rPr lang="en-US" sz="1600" b="1" dirty="0" err="1"/>
              <a:t>ariete</a:t>
            </a:r>
            <a:r>
              <a:rPr lang="en-US" sz="1600" dirty="0"/>
              <a:t>: </a:t>
            </a:r>
            <a:r>
              <a:rPr lang="en-US" sz="1600" dirty="0" err="1"/>
              <a:t>Efecto</a:t>
            </a:r>
            <a:r>
              <a:rPr lang="en-US" sz="1600" dirty="0"/>
              <a:t> </a:t>
            </a:r>
            <a:r>
              <a:rPr lang="en-US" sz="1600" dirty="0" err="1"/>
              <a:t>causado</a:t>
            </a:r>
            <a:r>
              <a:rPr lang="en-US" sz="1600" dirty="0"/>
              <a:t> por una </a:t>
            </a:r>
            <a:r>
              <a:rPr lang="en-US" sz="1600" dirty="0" err="1"/>
              <a:t>detención</a:t>
            </a:r>
            <a:r>
              <a:rPr lang="en-US" sz="1600" dirty="0"/>
              <a:t> </a:t>
            </a:r>
            <a:r>
              <a:rPr lang="en-US" sz="1600" dirty="0" err="1"/>
              <a:t>repentina</a:t>
            </a:r>
            <a:r>
              <a:rPr lang="en-US" sz="1600" dirty="0"/>
              <a:t> del </a:t>
            </a:r>
            <a:r>
              <a:rPr lang="en-US" sz="1600" dirty="0" err="1"/>
              <a:t>flujo</a:t>
            </a:r>
            <a:r>
              <a:rPr lang="en-US" sz="1600" dirty="0"/>
              <a:t> de </a:t>
            </a:r>
            <a:r>
              <a:rPr lang="en-US" sz="1600" dirty="0" err="1"/>
              <a:t>líquido</a:t>
            </a:r>
            <a:r>
              <a:rPr lang="en-US" sz="1600" dirty="0"/>
              <a:t>, lo </a:t>
            </a:r>
            <a:r>
              <a:rPr lang="en-US" sz="1600" dirty="0" err="1"/>
              <a:t>cual</a:t>
            </a:r>
            <a:r>
              <a:rPr lang="en-US" sz="1600" dirty="0"/>
              <a:t> </a:t>
            </a:r>
            <a:r>
              <a:rPr lang="en-US" sz="1600" dirty="0" err="1"/>
              <a:t>provoca</a:t>
            </a:r>
            <a:r>
              <a:rPr lang="en-US" sz="1600" dirty="0"/>
              <a:t> una </a:t>
            </a:r>
            <a:r>
              <a:rPr lang="en-US" sz="1600" dirty="0" err="1"/>
              <a:t>onda</a:t>
            </a:r>
            <a:r>
              <a:rPr lang="en-US" sz="1600" dirty="0"/>
              <a:t> </a:t>
            </a:r>
            <a:r>
              <a:rPr lang="en-US" sz="1600" dirty="0" err="1"/>
              <a:t>expansiva</a:t>
            </a:r>
            <a:r>
              <a:rPr lang="en-US" sz="1600" dirty="0"/>
              <a:t> (golpe de </a:t>
            </a:r>
            <a:r>
              <a:rPr lang="en-US" sz="1600" dirty="0" err="1"/>
              <a:t>ariete</a:t>
            </a:r>
            <a:r>
              <a:rPr lang="en-US" sz="1600" dirty="0"/>
              <a:t>) que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ocasionar</a:t>
            </a:r>
            <a:r>
              <a:rPr lang="en-US" sz="1600" dirty="0"/>
              <a:t> la </a:t>
            </a:r>
            <a:r>
              <a:rPr lang="en-US" sz="1600" dirty="0" err="1"/>
              <a:t>rotura</a:t>
            </a:r>
            <a:r>
              <a:rPr lang="en-US" sz="1600" dirty="0"/>
              <a:t> de una </a:t>
            </a:r>
            <a:r>
              <a:rPr lang="en-US" sz="1600" dirty="0" err="1"/>
              <a:t>tubería</a:t>
            </a:r>
            <a:r>
              <a:rPr lang="en-US" sz="1600" dirty="0"/>
              <a:t>.</a:t>
            </a:r>
            <a:endParaRPr sz="1600" i="0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CA7BC4-ADFC-4A67-9185-A1E096191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516526" cy="592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36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555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600"/>
            </a:pPr>
            <a:r>
              <a:rPr lang="en-US" sz="2400" u="sng" dirty="0" err="1"/>
              <a:t>Tipos</a:t>
            </a:r>
            <a:r>
              <a:rPr lang="en-US" sz="2400" u="sng" dirty="0"/>
              <a:t> de </a:t>
            </a:r>
            <a:r>
              <a:rPr lang="en-US" sz="2400" u="sng" dirty="0" err="1"/>
              <a:t>peligros</a:t>
            </a:r>
            <a:r>
              <a:rPr lang="en-US" sz="2400" u="sng" dirty="0"/>
              <a:t> </a:t>
            </a:r>
            <a:r>
              <a:rPr lang="en-US" sz="2400" u="sng" dirty="0" err="1"/>
              <a:t>ocupacionales</a:t>
            </a:r>
            <a:r>
              <a:rPr lang="en-US" sz="2400" u="sng" dirty="0"/>
              <a:t>: </a:t>
            </a:r>
            <a:r>
              <a:rPr lang="en-US" sz="2400" u="sng" dirty="0" err="1"/>
              <a:t>Contacto</a:t>
            </a:r>
            <a:r>
              <a:rPr lang="en-US" sz="2400" u="sng" dirty="0"/>
              <a:t> </a:t>
            </a:r>
            <a:r>
              <a:rPr lang="en-US" sz="2400" u="sng" dirty="0" err="1"/>
              <a:t>eléctrico</a:t>
            </a:r>
            <a:endParaRPr lang="en-US" sz="2400" u="sng" dirty="0"/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700" dirty="0" err="1"/>
              <a:t>Contacto</a:t>
            </a:r>
            <a:r>
              <a:rPr lang="en-US" sz="1700" dirty="0"/>
              <a:t> </a:t>
            </a:r>
            <a:r>
              <a:rPr lang="en-US" sz="1700" dirty="0" err="1"/>
              <a:t>eléctrico</a:t>
            </a:r>
            <a:r>
              <a:rPr lang="en-US" sz="1700" dirty="0"/>
              <a:t>: </a:t>
            </a:r>
            <a:r>
              <a:rPr lang="en-US" sz="1700" dirty="0" err="1"/>
              <a:t>Exposición</a:t>
            </a:r>
            <a:r>
              <a:rPr lang="en-US" sz="1700" dirty="0"/>
              <a:t> a </a:t>
            </a:r>
            <a:r>
              <a:rPr lang="en-US" sz="1700" dirty="0" err="1"/>
              <a:t>corriente</a:t>
            </a:r>
            <a:r>
              <a:rPr lang="en-US" sz="1700" dirty="0"/>
              <a:t> </a:t>
            </a:r>
            <a:r>
              <a:rPr lang="en-US" sz="1700" dirty="0" err="1"/>
              <a:t>eléctrica</a:t>
            </a:r>
            <a:r>
              <a:rPr lang="en-US" sz="1700" dirty="0"/>
              <a:t>. </a:t>
            </a:r>
            <a:r>
              <a:rPr lang="en-US" sz="1700"/>
              <a:t>Hay cuatro </a:t>
            </a:r>
            <a:r>
              <a:rPr lang="en-US" sz="1700" dirty="0" err="1"/>
              <a:t>categorías</a:t>
            </a:r>
            <a:r>
              <a:rPr lang="en-US" sz="1700" dirty="0"/>
              <a:t> </a:t>
            </a:r>
            <a:r>
              <a:rPr lang="en-US" sz="1700" dirty="0" err="1"/>
              <a:t>principales</a:t>
            </a:r>
            <a:r>
              <a:rPr lang="en-US" sz="1700" dirty="0"/>
              <a:t> de </a:t>
            </a:r>
            <a:r>
              <a:rPr lang="en-US" sz="1700" dirty="0" err="1"/>
              <a:t>peligros</a:t>
            </a:r>
            <a:r>
              <a:rPr lang="en-US" sz="1700" dirty="0"/>
              <a:t> </a:t>
            </a:r>
            <a:r>
              <a:rPr lang="en-US" sz="1700" dirty="0" err="1"/>
              <a:t>eléctricos</a:t>
            </a:r>
            <a:r>
              <a:rPr lang="en-US" sz="1700" dirty="0"/>
              <a:t>: </a:t>
            </a:r>
          </a:p>
          <a:p>
            <a:pPr lvl="0">
              <a:buSzPts val="1600"/>
            </a:pPr>
            <a:endParaRPr lang="en-US" sz="17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700" b="1" dirty="0" err="1"/>
              <a:t>Choque</a:t>
            </a:r>
            <a:r>
              <a:rPr lang="en-US" sz="1700" b="1" dirty="0"/>
              <a:t>: </a:t>
            </a:r>
            <a:r>
              <a:rPr lang="en-US" sz="1700" dirty="0"/>
              <a:t>Un </a:t>
            </a:r>
            <a:r>
              <a:rPr lang="en-US" sz="1700" dirty="0" err="1"/>
              <a:t>choque</a:t>
            </a:r>
            <a:r>
              <a:rPr lang="en-US" sz="1700" dirty="0"/>
              <a:t> </a:t>
            </a:r>
            <a:r>
              <a:rPr lang="en-US" sz="1700" dirty="0" err="1"/>
              <a:t>eléctrico</a:t>
            </a:r>
            <a:r>
              <a:rPr lang="en-US" sz="1700" dirty="0"/>
              <a:t> es una </a:t>
            </a:r>
            <a:r>
              <a:rPr lang="en-US" sz="1700" dirty="0" err="1"/>
              <a:t>estimulación</a:t>
            </a:r>
            <a:r>
              <a:rPr lang="en-US" sz="1700" dirty="0"/>
              <a:t> </a:t>
            </a:r>
            <a:r>
              <a:rPr lang="en-US" sz="1700" dirty="0" err="1"/>
              <a:t>repentina</a:t>
            </a:r>
            <a:r>
              <a:rPr lang="en-US" sz="1700" dirty="0"/>
              <a:t> y accidental del </a:t>
            </a:r>
            <a:r>
              <a:rPr lang="en-US" sz="1700" dirty="0" err="1"/>
              <a:t>sistema</a:t>
            </a:r>
            <a:r>
              <a:rPr lang="en-US" sz="1700" dirty="0"/>
              <a:t> </a:t>
            </a:r>
            <a:r>
              <a:rPr lang="en-US" sz="1700" dirty="0" err="1"/>
              <a:t>nervioso</a:t>
            </a:r>
            <a:r>
              <a:rPr lang="en-US" sz="1700" dirty="0"/>
              <a:t> del </a:t>
            </a:r>
            <a:r>
              <a:rPr lang="en-US" sz="1700" dirty="0" err="1"/>
              <a:t>organismo</a:t>
            </a:r>
            <a:r>
              <a:rPr lang="en-US" sz="1700" dirty="0"/>
              <a:t> por </a:t>
            </a:r>
            <a:r>
              <a:rPr lang="en-US" sz="1700" dirty="0" err="1"/>
              <a:t>parte</a:t>
            </a:r>
            <a:r>
              <a:rPr lang="en-US" sz="1700" dirty="0"/>
              <a:t> de una </a:t>
            </a:r>
            <a:r>
              <a:rPr lang="en-US" sz="1700" dirty="0" err="1"/>
              <a:t>corriente</a:t>
            </a:r>
            <a:r>
              <a:rPr lang="en-US" sz="1700" dirty="0"/>
              <a:t> </a:t>
            </a:r>
            <a:r>
              <a:rPr lang="en-US" sz="1700" dirty="0" err="1"/>
              <a:t>eléctrica</a:t>
            </a:r>
            <a:r>
              <a:rPr lang="en-US" sz="1700" dirty="0"/>
              <a:t>. </a:t>
            </a:r>
            <a:r>
              <a:rPr lang="en-US" sz="1700" dirty="0" err="1"/>
              <a:t>Busque</a:t>
            </a:r>
            <a:r>
              <a:rPr lang="en-US" sz="1700" dirty="0"/>
              <a:t> </a:t>
            </a:r>
            <a:r>
              <a:rPr lang="en-US" sz="1700" dirty="0" err="1"/>
              <a:t>conductores</a:t>
            </a:r>
            <a:r>
              <a:rPr lang="en-US" sz="1700" dirty="0"/>
              <a:t> </a:t>
            </a:r>
            <a:r>
              <a:rPr lang="en-US" sz="1700" dirty="0" err="1"/>
              <a:t>desnudos</a:t>
            </a:r>
            <a:r>
              <a:rPr lang="en-US" sz="1700" dirty="0"/>
              <a:t>, </a:t>
            </a:r>
            <a:r>
              <a:rPr lang="en-US" sz="1700" dirty="0" err="1"/>
              <a:t>fallas</a:t>
            </a:r>
            <a:r>
              <a:rPr lang="en-US" sz="1700" dirty="0"/>
              <a:t> de </a:t>
            </a:r>
            <a:r>
              <a:rPr lang="en-US" sz="1700" dirty="0" err="1"/>
              <a:t>aislación</a:t>
            </a:r>
            <a:r>
              <a:rPr lang="en-US" sz="1700" dirty="0"/>
              <a:t>, </a:t>
            </a:r>
            <a:r>
              <a:rPr lang="en-US" sz="1700" dirty="0" err="1"/>
              <a:t>acumulación</a:t>
            </a:r>
            <a:r>
              <a:rPr lang="en-US" sz="1700" dirty="0"/>
              <a:t> de </a:t>
            </a:r>
            <a:r>
              <a:rPr lang="en-US" sz="1700" dirty="0" err="1"/>
              <a:t>electricidad</a:t>
            </a:r>
            <a:r>
              <a:rPr lang="en-US" sz="1700" dirty="0"/>
              <a:t> </a:t>
            </a:r>
            <a:r>
              <a:rPr lang="en-US" sz="1700" dirty="0" err="1"/>
              <a:t>estática</a:t>
            </a:r>
            <a:r>
              <a:rPr lang="en-US" sz="1700" dirty="0"/>
              <a:t> y </a:t>
            </a:r>
            <a:r>
              <a:rPr lang="en-US" sz="1700" dirty="0" err="1"/>
              <a:t>equipos</a:t>
            </a:r>
            <a:r>
              <a:rPr lang="en-US" sz="1700" dirty="0"/>
              <a:t> </a:t>
            </a:r>
            <a:r>
              <a:rPr lang="en-US" sz="1700" dirty="0" err="1"/>
              <a:t>eléctricos</a:t>
            </a:r>
            <a:r>
              <a:rPr lang="en-US" sz="1700" dirty="0"/>
              <a:t> </a:t>
            </a:r>
            <a:r>
              <a:rPr lang="en-US" sz="1700" dirty="0" err="1"/>
              <a:t>defectuosos</a:t>
            </a:r>
            <a:r>
              <a:rPr lang="en-US" sz="1700" dirty="0"/>
              <a:t>.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700" b="1" dirty="0" err="1"/>
              <a:t>Ignición</a:t>
            </a:r>
            <a:r>
              <a:rPr lang="en-US" sz="1700" b="1" dirty="0"/>
              <a:t> de material combustible (o </a:t>
            </a:r>
            <a:r>
              <a:rPr lang="en-US" sz="1700" b="1" dirty="0" err="1"/>
              <a:t>explosivo</a:t>
            </a:r>
            <a:r>
              <a:rPr lang="en-US" sz="1700" b="1" dirty="0"/>
              <a:t>): </a:t>
            </a:r>
            <a:r>
              <a:rPr lang="en-US" sz="1700" dirty="0"/>
              <a:t>la </a:t>
            </a:r>
            <a:r>
              <a:rPr lang="en-US" sz="1700" dirty="0" err="1"/>
              <a:t>ignición</a:t>
            </a:r>
            <a:r>
              <a:rPr lang="en-US" sz="1700" dirty="0"/>
              <a:t> </a:t>
            </a:r>
            <a:r>
              <a:rPr lang="en-US" sz="1700" dirty="0" err="1"/>
              <a:t>generalmente</a:t>
            </a:r>
            <a:r>
              <a:rPr lang="en-US" sz="1700" dirty="0"/>
              <a:t> es </a:t>
            </a:r>
            <a:r>
              <a:rPr lang="en-US" sz="1700" dirty="0" err="1"/>
              <a:t>provocada</a:t>
            </a:r>
            <a:r>
              <a:rPr lang="en-US" sz="1700" dirty="0"/>
              <a:t> por una </a:t>
            </a:r>
            <a:r>
              <a:rPr lang="en-US" sz="1700" dirty="0" err="1"/>
              <a:t>chispa</a:t>
            </a:r>
            <a:r>
              <a:rPr lang="en-US" sz="1700" dirty="0"/>
              <a:t>, un arco </a:t>
            </a:r>
            <a:r>
              <a:rPr lang="en-US" sz="1700" dirty="0" err="1"/>
              <a:t>eléctrico</a:t>
            </a:r>
            <a:r>
              <a:rPr lang="en-US" sz="1700" dirty="0"/>
              <a:t> o </a:t>
            </a:r>
            <a:r>
              <a:rPr lang="en-US" sz="1700" dirty="0" err="1"/>
              <a:t>efecto</a:t>
            </a:r>
            <a:r>
              <a:rPr lang="en-US" sz="1700" dirty="0"/>
              <a:t> corona.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700" b="1" dirty="0" err="1"/>
              <a:t>Sobrecalentamiento</a:t>
            </a:r>
            <a:r>
              <a:rPr lang="en-US" sz="1700" b="1" dirty="0"/>
              <a:t>: </a:t>
            </a:r>
            <a:r>
              <a:rPr lang="en-US" sz="1700" dirty="0" err="1"/>
              <a:t>Corriente</a:t>
            </a:r>
            <a:r>
              <a:rPr lang="en-US" sz="1700" dirty="0"/>
              <a:t> </a:t>
            </a:r>
            <a:r>
              <a:rPr lang="en-US" sz="1700" dirty="0" err="1"/>
              <a:t>elevada</a:t>
            </a:r>
            <a:r>
              <a:rPr lang="en-US" sz="1700" dirty="0"/>
              <a:t> y </a:t>
            </a:r>
            <a:r>
              <a:rPr lang="en-US" sz="1700" dirty="0" err="1"/>
              <a:t>calor</a:t>
            </a:r>
            <a:r>
              <a:rPr lang="en-US" sz="1700" dirty="0"/>
              <a:t> </a:t>
            </a:r>
            <a:r>
              <a:rPr lang="en-US" sz="1700" dirty="0" err="1"/>
              <a:t>elevado</a:t>
            </a:r>
            <a:r>
              <a:rPr lang="en-US" sz="1700" dirty="0"/>
              <a:t> que dan </a:t>
            </a:r>
            <a:r>
              <a:rPr lang="en-US" sz="1700" dirty="0" err="1"/>
              <a:t>como</a:t>
            </a:r>
            <a:r>
              <a:rPr lang="en-US" sz="1700" dirty="0"/>
              <a:t> </a:t>
            </a:r>
            <a:r>
              <a:rPr lang="en-US" sz="1700" dirty="0" err="1"/>
              <a:t>resultado</a:t>
            </a:r>
            <a:r>
              <a:rPr lang="en-US" sz="1700" dirty="0"/>
              <a:t> </a:t>
            </a:r>
            <a:r>
              <a:rPr lang="en-US" sz="1700" dirty="0" err="1"/>
              <a:t>incendios</a:t>
            </a:r>
            <a:r>
              <a:rPr lang="en-US" sz="1700" dirty="0"/>
              <a:t>, </a:t>
            </a:r>
            <a:r>
              <a:rPr lang="en-US" sz="1700" dirty="0" err="1"/>
              <a:t>destrucción</a:t>
            </a:r>
            <a:r>
              <a:rPr lang="en-US" sz="1700" dirty="0"/>
              <a:t> de </a:t>
            </a:r>
            <a:r>
              <a:rPr lang="en-US" sz="1700" dirty="0" err="1"/>
              <a:t>equipos</a:t>
            </a:r>
            <a:r>
              <a:rPr lang="en-US" sz="1700" dirty="0"/>
              <a:t> por </a:t>
            </a:r>
            <a:r>
              <a:rPr lang="en-US" sz="1700" dirty="0" err="1"/>
              <a:t>incendio</a:t>
            </a:r>
            <a:r>
              <a:rPr lang="en-US" sz="1700" dirty="0"/>
              <a:t> y </a:t>
            </a:r>
            <a:r>
              <a:rPr lang="en-US" sz="1700" dirty="0" err="1"/>
              <a:t>quemaduras</a:t>
            </a:r>
            <a:r>
              <a:rPr lang="en-US" sz="1700" dirty="0"/>
              <a:t> a los </a:t>
            </a:r>
            <a:r>
              <a:rPr lang="en-US" sz="1700" dirty="0" err="1"/>
              <a:t>empleados</a:t>
            </a:r>
            <a:r>
              <a:rPr lang="en-US" sz="1700" dirty="0"/>
              <a:t>.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700" b="1" dirty="0" err="1"/>
              <a:t>Explosiones</a:t>
            </a:r>
            <a:r>
              <a:rPr lang="en-US" sz="1700" b="1" dirty="0"/>
              <a:t> </a:t>
            </a:r>
            <a:r>
              <a:rPr lang="en-US" sz="1700" b="1" dirty="0" err="1"/>
              <a:t>eléctricas</a:t>
            </a:r>
            <a:r>
              <a:rPr lang="en-US" sz="1700" b="1" dirty="0"/>
              <a:t>: </a:t>
            </a:r>
            <a:r>
              <a:rPr lang="en-US" sz="1700" dirty="0"/>
              <a:t>El </a:t>
            </a:r>
            <a:r>
              <a:rPr lang="en-US" sz="1700" dirty="0" err="1"/>
              <a:t>sobrecalentamiento</a:t>
            </a:r>
            <a:r>
              <a:rPr lang="en-US" sz="1700" dirty="0"/>
              <a:t> </a:t>
            </a:r>
            <a:r>
              <a:rPr lang="en-US" sz="1700" dirty="0" err="1"/>
              <a:t>rápido</a:t>
            </a:r>
            <a:r>
              <a:rPr lang="en-US" sz="1700" dirty="0"/>
              <a:t> de </a:t>
            </a:r>
            <a:r>
              <a:rPr lang="en-US" sz="1700" dirty="0" err="1"/>
              <a:t>disyuntores</a:t>
            </a:r>
            <a:r>
              <a:rPr lang="en-US" sz="1700" dirty="0"/>
              <a:t>, </a:t>
            </a:r>
            <a:r>
              <a:rPr lang="en-US" sz="1700" dirty="0" err="1"/>
              <a:t>transformadores</a:t>
            </a:r>
            <a:r>
              <a:rPr lang="en-US" sz="1700" dirty="0"/>
              <a:t> y </a:t>
            </a:r>
            <a:r>
              <a:rPr lang="en-US" sz="1700" dirty="0" err="1"/>
              <a:t>otros</a:t>
            </a:r>
            <a:r>
              <a:rPr lang="en-US" sz="1700" dirty="0"/>
              <a:t> </a:t>
            </a:r>
            <a:r>
              <a:rPr lang="en-US" sz="1700" dirty="0" err="1"/>
              <a:t>equipos</a:t>
            </a:r>
            <a:r>
              <a:rPr lang="en-US" sz="1700" dirty="0"/>
              <a:t> </a:t>
            </a:r>
            <a:r>
              <a:rPr lang="en-US" sz="1700" dirty="0" err="1"/>
              <a:t>puede</a:t>
            </a:r>
            <a:r>
              <a:rPr lang="en-US" sz="1700" dirty="0"/>
              <a:t> </a:t>
            </a:r>
            <a:r>
              <a:rPr lang="en-US" sz="1700" dirty="0" err="1"/>
              <a:t>provocar</a:t>
            </a:r>
            <a:r>
              <a:rPr lang="en-US" sz="1700" dirty="0"/>
              <a:t> una </a:t>
            </a:r>
            <a:r>
              <a:rPr lang="en-US" sz="1700" dirty="0" err="1"/>
              <a:t>explosión</a:t>
            </a:r>
            <a:r>
              <a:rPr lang="en-US" sz="1700" dirty="0"/>
              <a:t>.</a:t>
            </a:r>
            <a:endParaRPr sz="17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D584B7-A7BB-4A1C-83B9-00B4AB882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509459" cy="592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55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339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600"/>
            </a:pPr>
            <a:r>
              <a:rPr lang="en-US" sz="2400" u="sng" dirty="0" err="1"/>
              <a:t>Tipos</a:t>
            </a:r>
            <a:r>
              <a:rPr lang="en-US" sz="2400" u="sng" dirty="0"/>
              <a:t> de </a:t>
            </a:r>
            <a:r>
              <a:rPr lang="en-US" sz="2400" u="sng" dirty="0" err="1"/>
              <a:t>peligros</a:t>
            </a:r>
            <a:r>
              <a:rPr lang="en-US" sz="2400" u="sng" dirty="0"/>
              <a:t> </a:t>
            </a:r>
            <a:r>
              <a:rPr lang="en-US" sz="2400" u="sng" dirty="0" err="1"/>
              <a:t>ocupacionales</a:t>
            </a:r>
            <a:r>
              <a:rPr lang="en-US" sz="2400" u="sng" dirty="0"/>
              <a:t>: </a:t>
            </a:r>
            <a:r>
              <a:rPr lang="en-US" sz="2400" u="sng" dirty="0" err="1"/>
              <a:t>Ergonomía</a:t>
            </a:r>
            <a:endParaRPr lang="en-US" sz="2400" u="sng" dirty="0"/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b="1" dirty="0" err="1"/>
              <a:t>Ergonomía</a:t>
            </a:r>
            <a:r>
              <a:rPr lang="en-US" sz="1800" b="1" dirty="0"/>
              <a:t>: </a:t>
            </a:r>
            <a:r>
              <a:rPr lang="en-US" sz="1800" dirty="0" err="1"/>
              <a:t>Acciones</a:t>
            </a:r>
            <a:r>
              <a:rPr lang="en-US" sz="1800" dirty="0"/>
              <a:t> </a:t>
            </a:r>
            <a:r>
              <a:rPr lang="en-US" sz="1800" dirty="0" err="1"/>
              <a:t>inadecuadas</a:t>
            </a:r>
            <a:r>
              <a:rPr lang="en-US" sz="1800" dirty="0"/>
              <a:t> de </a:t>
            </a:r>
            <a:r>
              <a:rPr lang="en-US" sz="1800" dirty="0" err="1"/>
              <a:t>levantamiento</a:t>
            </a:r>
            <a:r>
              <a:rPr lang="en-US" sz="1800" dirty="0"/>
              <a:t>, </a:t>
            </a:r>
            <a:r>
              <a:rPr lang="en-US" sz="1800" dirty="0" err="1"/>
              <a:t>descenso</a:t>
            </a:r>
            <a:r>
              <a:rPr lang="en-US" sz="1800" dirty="0"/>
              <a:t>, </a:t>
            </a:r>
            <a:r>
              <a:rPr lang="en-US" sz="1800" dirty="0" err="1"/>
              <a:t>empuje</a:t>
            </a:r>
            <a:r>
              <a:rPr lang="en-US" sz="1800" dirty="0"/>
              <a:t>, arrastre y </a:t>
            </a:r>
            <a:r>
              <a:rPr lang="en-US" sz="1800" dirty="0" err="1"/>
              <a:t>giro</a:t>
            </a:r>
            <a:r>
              <a:rPr lang="en-US" sz="1800" dirty="0"/>
              <a:t>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provocar</a:t>
            </a:r>
            <a:r>
              <a:rPr lang="en-US" sz="1800" dirty="0"/>
              <a:t> </a:t>
            </a:r>
            <a:r>
              <a:rPr lang="en-US" sz="1800" dirty="0" err="1"/>
              <a:t>estirones</a:t>
            </a:r>
            <a:r>
              <a:rPr lang="en-US" sz="1800" dirty="0"/>
              <a:t> y </a:t>
            </a:r>
            <a:r>
              <a:rPr lang="en-US" sz="1800" dirty="0" err="1"/>
              <a:t>torceduras</a:t>
            </a:r>
            <a:r>
              <a:rPr lang="en-US" sz="1800" dirty="0"/>
              <a:t>. Los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relacionados</a:t>
            </a:r>
            <a:r>
              <a:rPr lang="en-US" sz="1800" dirty="0"/>
              <a:t> con la </a:t>
            </a:r>
            <a:r>
              <a:rPr lang="en-US" sz="1800" dirty="0" err="1"/>
              <a:t>ergonomía</a:t>
            </a:r>
            <a:r>
              <a:rPr lang="en-US" sz="1800" dirty="0"/>
              <a:t> son la </a:t>
            </a:r>
            <a:r>
              <a:rPr lang="en-US" sz="1800" dirty="0" err="1"/>
              <a:t>fuente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frecuente</a:t>
            </a:r>
            <a:r>
              <a:rPr lang="en-US" sz="1800" dirty="0"/>
              <a:t> de </a:t>
            </a:r>
            <a:r>
              <a:rPr lang="en-US" sz="1800" dirty="0" err="1"/>
              <a:t>lesión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el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.</a:t>
            </a:r>
          </a:p>
          <a:p>
            <a:pPr lvl="0">
              <a:buSzPts val="1600"/>
            </a:pPr>
            <a:r>
              <a:rPr lang="en-US" sz="1800" dirty="0"/>
              <a:t> </a:t>
            </a:r>
          </a:p>
          <a:p>
            <a:pPr lvl="0">
              <a:buSzPts val="1600"/>
            </a:pPr>
            <a:r>
              <a:rPr lang="en-US" sz="1800" b="1" dirty="0"/>
              <a:t>Los </a:t>
            </a:r>
            <a:r>
              <a:rPr lang="en-US" sz="1800" b="1" dirty="0" err="1"/>
              <a:t>peligros</a:t>
            </a:r>
            <a:r>
              <a:rPr lang="en-US" sz="1800" b="1" dirty="0"/>
              <a:t> </a:t>
            </a:r>
            <a:r>
              <a:rPr lang="en-US" sz="1800" b="1" dirty="0" err="1"/>
              <a:t>ergonómicos</a:t>
            </a:r>
            <a:r>
              <a:rPr lang="en-US" sz="1800" b="1" dirty="0"/>
              <a:t> </a:t>
            </a:r>
            <a:r>
              <a:rPr lang="en-US" sz="1800" b="1" dirty="0" err="1"/>
              <a:t>existen</a:t>
            </a:r>
            <a:r>
              <a:rPr lang="en-US" sz="1800" b="1" dirty="0"/>
              <a:t> </a:t>
            </a:r>
            <a:r>
              <a:rPr lang="en-US" sz="1800" b="1" dirty="0" err="1"/>
              <a:t>en</a:t>
            </a:r>
            <a:r>
              <a:rPr lang="en-US" sz="1800" b="1" dirty="0"/>
              <a:t>: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b="1" dirty="0"/>
              <a:t>La </a:t>
            </a:r>
            <a:r>
              <a:rPr lang="en-US" sz="1800" b="1" dirty="0" err="1"/>
              <a:t>tarea</a:t>
            </a:r>
            <a:r>
              <a:rPr lang="en-US" sz="1800" b="1" dirty="0"/>
              <a:t>: </a:t>
            </a:r>
            <a:r>
              <a:rPr lang="en-US" sz="1800" dirty="0" err="1"/>
              <a:t>Trabajo</a:t>
            </a:r>
            <a:r>
              <a:rPr lang="en-US" sz="1800" dirty="0"/>
              <a:t> que </a:t>
            </a:r>
            <a:r>
              <a:rPr lang="en-US" sz="1800" dirty="0" err="1"/>
              <a:t>incluye</a:t>
            </a:r>
            <a:r>
              <a:rPr lang="en-US" sz="1800" dirty="0"/>
              <a:t> </a:t>
            </a:r>
            <a:r>
              <a:rPr lang="en-US" sz="1800" dirty="0" err="1"/>
              <a:t>mucha</a:t>
            </a:r>
            <a:r>
              <a:rPr lang="en-US" sz="1800" dirty="0"/>
              <a:t> </a:t>
            </a:r>
            <a:r>
              <a:rPr lang="en-US" sz="1800" dirty="0" err="1"/>
              <a:t>fuerza</a:t>
            </a:r>
            <a:r>
              <a:rPr lang="en-US" sz="1800" dirty="0"/>
              <a:t>, </a:t>
            </a:r>
            <a:r>
              <a:rPr lang="en-US" sz="1800" dirty="0" err="1"/>
              <a:t>repetición</a:t>
            </a:r>
            <a:r>
              <a:rPr lang="en-US" sz="1800" dirty="0"/>
              <a:t>, </a:t>
            </a:r>
            <a:r>
              <a:rPr lang="en-US" sz="1800" dirty="0" err="1"/>
              <a:t>frecuencia</a:t>
            </a:r>
            <a:r>
              <a:rPr lang="en-US" sz="1800" dirty="0"/>
              <a:t>, </a:t>
            </a:r>
            <a:r>
              <a:rPr lang="en-US" sz="1800" dirty="0" err="1"/>
              <a:t>duración</a:t>
            </a:r>
            <a:r>
              <a:rPr lang="en-US" sz="1800" dirty="0"/>
              <a:t>, </a:t>
            </a:r>
            <a:r>
              <a:rPr lang="en-US" sz="1800" dirty="0" err="1"/>
              <a:t>postura</a:t>
            </a:r>
            <a:r>
              <a:rPr lang="en-US" sz="1800" dirty="0"/>
              <a:t> </a:t>
            </a:r>
            <a:r>
              <a:rPr lang="en-US" sz="1800" dirty="0" err="1"/>
              <a:t>inadecuada</a:t>
            </a:r>
            <a:r>
              <a:rPr lang="en-US" sz="1800" dirty="0"/>
              <a:t> y punto de </a:t>
            </a:r>
            <a:r>
              <a:rPr lang="en-US" sz="1800" dirty="0" err="1"/>
              <a:t>operación</a:t>
            </a:r>
            <a:r>
              <a:rPr lang="en-US" sz="1800" dirty="0"/>
              <a:t>.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b="1" dirty="0"/>
              <a:t>El </a:t>
            </a:r>
            <a:r>
              <a:rPr lang="en-US" sz="1800" b="1" dirty="0" err="1"/>
              <a:t>ambiente</a:t>
            </a:r>
            <a:r>
              <a:rPr lang="en-US" sz="1800" b="1" dirty="0"/>
              <a:t>: </a:t>
            </a:r>
            <a:r>
              <a:rPr lang="en-US" sz="1800" dirty="0" err="1"/>
              <a:t>ruido</a:t>
            </a:r>
            <a:r>
              <a:rPr lang="en-US" sz="1800" dirty="0"/>
              <a:t>, </a:t>
            </a:r>
            <a:r>
              <a:rPr lang="en-US" sz="1800" dirty="0" err="1"/>
              <a:t>temperatura</a:t>
            </a:r>
            <a:r>
              <a:rPr lang="en-US" sz="1800" dirty="0"/>
              <a:t>, </a:t>
            </a:r>
            <a:r>
              <a:rPr lang="en-US" sz="1800" dirty="0" err="1"/>
              <a:t>humedad</a:t>
            </a:r>
            <a:r>
              <a:rPr lang="en-US" sz="1800" dirty="0"/>
              <a:t>, color, etc.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b="1" dirty="0"/>
              <a:t>El </a:t>
            </a:r>
            <a:r>
              <a:rPr lang="en-US" sz="1800" b="1" dirty="0" err="1"/>
              <a:t>trabajador</a:t>
            </a:r>
            <a:r>
              <a:rPr lang="en-US" sz="1800" b="1" dirty="0"/>
              <a:t>: </a:t>
            </a:r>
            <a:r>
              <a:rPr lang="en-US" sz="1800" dirty="0" err="1"/>
              <a:t>capacidades</a:t>
            </a:r>
            <a:r>
              <a:rPr lang="en-US" sz="1800" dirty="0"/>
              <a:t> </a:t>
            </a:r>
            <a:r>
              <a:rPr lang="en-US" sz="1800" dirty="0" err="1"/>
              <a:t>físicas</a:t>
            </a:r>
            <a:r>
              <a:rPr lang="en-US" sz="1800" dirty="0"/>
              <a:t>/</a:t>
            </a:r>
            <a:r>
              <a:rPr lang="en-US" sz="1800" dirty="0" err="1"/>
              <a:t>mentales</a:t>
            </a:r>
            <a:r>
              <a:rPr lang="en-US" sz="1800" dirty="0"/>
              <a:t>, </a:t>
            </a:r>
            <a:r>
              <a:rPr lang="en-US" sz="1800" dirty="0" err="1"/>
              <a:t>condiciones</a:t>
            </a:r>
            <a:r>
              <a:rPr lang="en-US" sz="1800" dirty="0"/>
              <a:t> </a:t>
            </a:r>
            <a:r>
              <a:rPr lang="en-US" sz="1800" dirty="0" err="1"/>
              <a:t>preexistentes</a:t>
            </a:r>
            <a:r>
              <a:rPr lang="en-US" sz="1800" dirty="0"/>
              <a:t>, etc.</a:t>
            </a:r>
            <a:endParaRPr sz="1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7B9A9B-1109-4F93-B428-CD2033AE9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6526" cy="592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16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-4608"/>
            <a:ext cx="6472844" cy="578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600"/>
            </a:pPr>
            <a:r>
              <a:rPr lang="en-US" sz="2400" u="sng" dirty="0" err="1"/>
              <a:t>Tipos</a:t>
            </a:r>
            <a:r>
              <a:rPr lang="en-US" sz="2400" u="sng" dirty="0"/>
              <a:t> de </a:t>
            </a:r>
            <a:r>
              <a:rPr lang="en-US" sz="2400" u="sng" dirty="0" err="1"/>
              <a:t>peligros</a:t>
            </a:r>
            <a:r>
              <a:rPr lang="en-US" sz="2400" u="sng" dirty="0"/>
              <a:t> </a:t>
            </a:r>
            <a:r>
              <a:rPr lang="en-US" sz="2400" u="sng" dirty="0" err="1"/>
              <a:t>ocupacionales</a:t>
            </a:r>
            <a:r>
              <a:rPr lang="en-US" sz="2400" u="sng" dirty="0"/>
              <a:t>:</a:t>
            </a:r>
          </a:p>
          <a:p>
            <a:pPr lvl="0" algn="ctr">
              <a:buSzPts val="1600"/>
            </a:pPr>
            <a:r>
              <a:rPr lang="en-US" sz="2400" u="sng" dirty="0" err="1"/>
              <a:t>Riesgos</a:t>
            </a:r>
            <a:r>
              <a:rPr lang="en-US" sz="2400" u="sng" dirty="0"/>
              <a:t> </a:t>
            </a:r>
            <a:r>
              <a:rPr lang="en-US" sz="2400" u="sng" dirty="0" err="1"/>
              <a:t>biológicos</a:t>
            </a:r>
            <a:endParaRPr lang="en-US" sz="2400" u="sng" dirty="0"/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600" b="1" dirty="0" err="1"/>
              <a:t>Riesgos</a:t>
            </a:r>
            <a:r>
              <a:rPr lang="en-US" sz="1600" b="1" dirty="0"/>
              <a:t> </a:t>
            </a:r>
            <a:r>
              <a:rPr lang="en-US" sz="1600" b="1" dirty="0" err="1"/>
              <a:t>biológicos</a:t>
            </a:r>
            <a:r>
              <a:rPr lang="en-US" sz="1600" b="1" dirty="0"/>
              <a:t>: </a:t>
            </a:r>
            <a:r>
              <a:rPr lang="en-US" sz="1600" dirty="0"/>
              <a:t>La </a:t>
            </a:r>
            <a:r>
              <a:rPr lang="en-US" sz="1600" dirty="0" err="1"/>
              <a:t>exposición</a:t>
            </a:r>
            <a:r>
              <a:rPr lang="en-US" sz="1600" dirty="0"/>
              <a:t> a </a:t>
            </a:r>
            <a:r>
              <a:rPr lang="en-US" sz="1600" dirty="0" err="1"/>
              <a:t>plantas</a:t>
            </a:r>
            <a:r>
              <a:rPr lang="en-US" sz="1600" dirty="0"/>
              <a:t>, </a:t>
            </a:r>
            <a:r>
              <a:rPr lang="en-US" sz="1600" dirty="0" err="1"/>
              <a:t>animales</a:t>
            </a:r>
            <a:r>
              <a:rPr lang="en-US" sz="1600" dirty="0"/>
              <a:t> o sus </a:t>
            </a:r>
            <a:r>
              <a:rPr lang="en-US" sz="1600" dirty="0" err="1"/>
              <a:t>productos</a:t>
            </a:r>
            <a:r>
              <a:rPr lang="en-US" sz="1600" dirty="0"/>
              <a:t> que </a:t>
            </a:r>
            <a:r>
              <a:rPr lang="en-US" sz="1600" dirty="0" err="1"/>
              <a:t>pueden</a:t>
            </a:r>
            <a:r>
              <a:rPr lang="en-US" sz="1600" dirty="0"/>
              <a:t> ser </a:t>
            </a:r>
            <a:r>
              <a:rPr lang="en-US" sz="1600" dirty="0" err="1"/>
              <a:t>infecciosos</a:t>
            </a:r>
            <a:r>
              <a:rPr lang="en-US" sz="1600" dirty="0"/>
              <a:t> o </a:t>
            </a:r>
            <a:r>
              <a:rPr lang="en-US" sz="1600" dirty="0" err="1"/>
              <a:t>tóxicos</a:t>
            </a:r>
            <a:r>
              <a:rPr lang="en-US" sz="1600" dirty="0"/>
              <a:t>, o a </a:t>
            </a:r>
            <a:r>
              <a:rPr lang="en-US" sz="1600" dirty="0" err="1"/>
              <a:t>alérgenos</a:t>
            </a:r>
            <a:r>
              <a:rPr lang="en-US" sz="1600" dirty="0"/>
              <a:t>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causar</a:t>
            </a:r>
            <a:r>
              <a:rPr lang="en-US" sz="1600" dirty="0"/>
              <a:t> </a:t>
            </a:r>
            <a:r>
              <a:rPr lang="en-US" sz="1600" dirty="0" err="1"/>
              <a:t>enfermedades</a:t>
            </a:r>
            <a:r>
              <a:rPr lang="en-US" sz="1600" dirty="0"/>
              <a:t>. Las personas que </a:t>
            </a:r>
            <a:r>
              <a:rPr lang="en-US" sz="1600" dirty="0" err="1"/>
              <a:t>trabajan</a:t>
            </a:r>
            <a:r>
              <a:rPr lang="en-US" sz="1600" dirty="0"/>
              <a:t> con </a:t>
            </a:r>
            <a:r>
              <a:rPr lang="en-US" sz="1600" dirty="0" err="1"/>
              <a:t>animales</a:t>
            </a:r>
            <a:r>
              <a:rPr lang="en-US" sz="1600" dirty="0"/>
              <a:t>, </a:t>
            </a:r>
            <a:r>
              <a:rPr lang="en-US" sz="1600" dirty="0" err="1"/>
              <a:t>productos</a:t>
            </a:r>
            <a:r>
              <a:rPr lang="en-US" sz="1600" dirty="0"/>
              <a:t> de </a:t>
            </a:r>
            <a:r>
              <a:rPr lang="en-US" sz="1600" dirty="0" err="1"/>
              <a:t>animales</a:t>
            </a:r>
            <a:r>
              <a:rPr lang="en-US" sz="1600" dirty="0"/>
              <a:t> o </a:t>
            </a:r>
            <a:r>
              <a:rPr lang="en-US" sz="1600" dirty="0" err="1"/>
              <a:t>desechos</a:t>
            </a:r>
            <a:r>
              <a:rPr lang="en-US" sz="1600" dirty="0"/>
              <a:t> de </a:t>
            </a:r>
            <a:r>
              <a:rPr lang="en-US" sz="1600" dirty="0" err="1"/>
              <a:t>animales</a:t>
            </a:r>
            <a:r>
              <a:rPr lang="en-US" sz="1600" dirty="0"/>
              <a:t> </a:t>
            </a:r>
            <a:r>
              <a:rPr lang="en-US" sz="1600" dirty="0" err="1"/>
              <a:t>corren</a:t>
            </a:r>
            <a:r>
              <a:rPr lang="en-US" sz="1600" dirty="0"/>
              <a:t> un alto </a:t>
            </a:r>
            <a:r>
              <a:rPr lang="en-US" sz="1600" dirty="0" err="1"/>
              <a:t>riesgo</a:t>
            </a:r>
            <a:r>
              <a:rPr lang="en-US" sz="1600" dirty="0"/>
              <a:t> de </a:t>
            </a:r>
            <a:r>
              <a:rPr lang="en-US" sz="1600" dirty="0" err="1"/>
              <a:t>tener</a:t>
            </a:r>
            <a:r>
              <a:rPr lang="en-US" sz="1600" dirty="0"/>
              <a:t> </a:t>
            </a:r>
            <a:r>
              <a:rPr lang="en-US" sz="1600" dirty="0" err="1"/>
              <a:t>infecciones</a:t>
            </a:r>
            <a:endParaRPr lang="en-US" sz="1600" dirty="0"/>
          </a:p>
          <a:p>
            <a:pPr lvl="0">
              <a:buSzPts val="1600"/>
            </a:pPr>
            <a:endParaRPr lang="en-US" sz="1600" dirty="0"/>
          </a:p>
          <a:p>
            <a:pPr lvl="0">
              <a:buSzPts val="1600"/>
            </a:pPr>
            <a:r>
              <a:rPr lang="en-US" sz="1600" b="1" dirty="0"/>
              <a:t>Los </a:t>
            </a:r>
            <a:r>
              <a:rPr lang="en-US" sz="1600" b="1" dirty="0" err="1"/>
              <a:t>agentes</a:t>
            </a:r>
            <a:r>
              <a:rPr lang="en-US" sz="1600" b="1" dirty="0"/>
              <a:t> de </a:t>
            </a:r>
            <a:r>
              <a:rPr lang="en-US" sz="1600" b="1" dirty="0" err="1"/>
              <a:t>riesgo</a:t>
            </a:r>
            <a:r>
              <a:rPr lang="en-US" sz="1600" b="1" dirty="0"/>
              <a:t> </a:t>
            </a:r>
            <a:r>
              <a:rPr lang="en-US" sz="1600" b="1" dirty="0" err="1"/>
              <a:t>biológico</a:t>
            </a:r>
            <a:r>
              <a:rPr lang="en-US" sz="1600" b="1" dirty="0"/>
              <a:t> </a:t>
            </a:r>
            <a:r>
              <a:rPr lang="en-US" sz="1600" b="1" dirty="0" err="1"/>
              <a:t>incluyen</a:t>
            </a:r>
            <a:r>
              <a:rPr lang="en-US" sz="1600" b="1" dirty="0"/>
              <a:t> los </a:t>
            </a:r>
            <a:r>
              <a:rPr lang="en-US" sz="1600" b="1" dirty="0" err="1"/>
              <a:t>siguientes</a:t>
            </a:r>
            <a:r>
              <a:rPr lang="en-US" sz="1600" b="1" dirty="0"/>
              <a:t>: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b="1" dirty="0" err="1"/>
              <a:t>Bacterias</a:t>
            </a:r>
            <a:r>
              <a:rPr lang="en-US" sz="1600" b="1" dirty="0"/>
              <a:t>: </a:t>
            </a:r>
            <a:r>
              <a:rPr lang="en-US" sz="1600" dirty="0" err="1"/>
              <a:t>Organismos</a:t>
            </a:r>
            <a:r>
              <a:rPr lang="en-US" sz="1600" dirty="0"/>
              <a:t> </a:t>
            </a:r>
            <a:r>
              <a:rPr lang="en-US" sz="1600" dirty="0" err="1"/>
              <a:t>vivientes</a:t>
            </a:r>
            <a:r>
              <a:rPr lang="en-US" sz="1600" dirty="0"/>
              <a:t> </a:t>
            </a:r>
            <a:r>
              <a:rPr lang="en-US" sz="1600" dirty="0" err="1"/>
              <a:t>microscópicos</a:t>
            </a:r>
            <a:r>
              <a:rPr lang="en-US" sz="1600" dirty="0"/>
              <a:t>, </a:t>
            </a:r>
            <a:r>
              <a:rPr lang="en-US" sz="1600" dirty="0" err="1"/>
              <a:t>generalmente</a:t>
            </a:r>
            <a:r>
              <a:rPr lang="en-US" sz="1600" dirty="0"/>
              <a:t> </a:t>
            </a:r>
            <a:r>
              <a:rPr lang="en-US" sz="1600" dirty="0" err="1"/>
              <a:t>unicelulares</a:t>
            </a:r>
            <a:r>
              <a:rPr lang="en-US" sz="1600" dirty="0"/>
              <a:t>, que se </a:t>
            </a:r>
            <a:r>
              <a:rPr lang="en-US" sz="1600" dirty="0" err="1"/>
              <a:t>pueden</a:t>
            </a:r>
            <a:r>
              <a:rPr lang="en-US" sz="1600" dirty="0"/>
              <a:t> </a:t>
            </a:r>
            <a:r>
              <a:rPr lang="en-US" sz="1600" dirty="0" err="1"/>
              <a:t>encontrar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todos</a:t>
            </a:r>
            <a:r>
              <a:rPr lang="en-US" sz="1600" dirty="0"/>
              <a:t> </a:t>
            </a:r>
            <a:r>
              <a:rPr lang="en-US" sz="1600" dirty="0" err="1"/>
              <a:t>lados</a:t>
            </a:r>
            <a:r>
              <a:rPr lang="en-US" sz="1600" dirty="0"/>
              <a:t>. </a:t>
            </a:r>
            <a:r>
              <a:rPr lang="en-US" sz="1600" dirty="0" err="1"/>
              <a:t>Pueden</a:t>
            </a:r>
            <a:r>
              <a:rPr lang="en-US" sz="1600" dirty="0"/>
              <a:t> ser </a:t>
            </a:r>
            <a:r>
              <a:rPr lang="en-US" sz="1600" dirty="0" err="1"/>
              <a:t>peligrosas</a:t>
            </a:r>
            <a:r>
              <a:rPr lang="en-US" sz="1600" dirty="0"/>
              <a:t>,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cuando</a:t>
            </a:r>
            <a:r>
              <a:rPr lang="en-US" sz="1600" dirty="0"/>
              <a:t> </a:t>
            </a:r>
            <a:r>
              <a:rPr lang="en-US" sz="1600" dirty="0" err="1"/>
              <a:t>causan</a:t>
            </a:r>
            <a:r>
              <a:rPr lang="en-US" sz="1600" dirty="0"/>
              <a:t> </a:t>
            </a:r>
            <a:r>
              <a:rPr lang="en-US" sz="1600" dirty="0" err="1"/>
              <a:t>infecciones</a:t>
            </a:r>
            <a:r>
              <a:rPr lang="en-US" sz="1600" dirty="0"/>
              <a:t>, o </a:t>
            </a:r>
            <a:r>
              <a:rPr lang="en-US" sz="1600" dirty="0" err="1"/>
              <a:t>beneficiosas</a:t>
            </a:r>
            <a:r>
              <a:rPr lang="en-US" sz="1600" dirty="0"/>
              <a:t>,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el </a:t>
            </a:r>
            <a:r>
              <a:rPr lang="en-US" sz="1600" dirty="0" err="1"/>
              <a:t>proceso</a:t>
            </a:r>
            <a:r>
              <a:rPr lang="en-US" sz="1600" dirty="0"/>
              <a:t> de </a:t>
            </a:r>
            <a:r>
              <a:rPr lang="en-US" sz="1600" dirty="0" err="1"/>
              <a:t>fermentación</a:t>
            </a:r>
            <a:r>
              <a:rPr lang="en-US" sz="1600" dirty="0"/>
              <a:t>.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b="1" dirty="0"/>
              <a:t>Virus: </a:t>
            </a:r>
            <a:r>
              <a:rPr lang="en-US" sz="1600" dirty="0" err="1"/>
              <a:t>Organismos</a:t>
            </a:r>
            <a:r>
              <a:rPr lang="en-US" sz="1600" dirty="0"/>
              <a:t> que </a:t>
            </a:r>
            <a:r>
              <a:rPr lang="en-US" sz="1600" dirty="0" err="1"/>
              <a:t>dependen</a:t>
            </a:r>
            <a:r>
              <a:rPr lang="en-US" sz="1600" dirty="0"/>
              <a:t> de una </a:t>
            </a:r>
            <a:r>
              <a:rPr lang="en-US" sz="1600" dirty="0" err="1"/>
              <a:t>célula</a:t>
            </a:r>
            <a:r>
              <a:rPr lang="en-US" sz="1600" dirty="0"/>
              <a:t> </a:t>
            </a:r>
            <a:r>
              <a:rPr lang="en-US" sz="1600" dirty="0" err="1"/>
              <a:t>anfitriona</a:t>
            </a:r>
            <a:r>
              <a:rPr lang="en-US" sz="1600" dirty="0"/>
              <a:t> para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desarrollo</a:t>
            </a:r>
            <a:r>
              <a:rPr lang="en-US" sz="1600" dirty="0"/>
              <a:t> y </a:t>
            </a:r>
            <a:r>
              <a:rPr lang="en-US" sz="1600" dirty="0" err="1"/>
              <a:t>reproducción</a:t>
            </a:r>
            <a:r>
              <a:rPr lang="en-US" sz="1600" dirty="0"/>
              <a:t>.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b="1" dirty="0" err="1"/>
              <a:t>Hongos</a:t>
            </a:r>
            <a:r>
              <a:rPr lang="en-US" sz="1600" b="1" dirty="0"/>
              <a:t>: </a:t>
            </a:r>
            <a:r>
              <a:rPr lang="en-US" sz="1600" dirty="0" err="1"/>
              <a:t>Pueden</a:t>
            </a:r>
            <a:r>
              <a:rPr lang="en-US" sz="1600" dirty="0"/>
              <a:t> ser </a:t>
            </a:r>
            <a:r>
              <a:rPr lang="en-US" sz="1600" dirty="0" err="1"/>
              <a:t>pequeños</a:t>
            </a:r>
            <a:r>
              <a:rPr lang="en-US" sz="1600" dirty="0"/>
              <a:t> o </a:t>
            </a:r>
            <a:r>
              <a:rPr lang="en-US" sz="1600" dirty="0" err="1"/>
              <a:t>grandes</a:t>
            </a:r>
            <a:r>
              <a:rPr lang="en-US" sz="1600" dirty="0"/>
              <a:t> (</a:t>
            </a:r>
            <a:r>
              <a:rPr lang="en-US" sz="1600" dirty="0" err="1"/>
              <a:t>setas</a:t>
            </a:r>
            <a:r>
              <a:rPr lang="en-US" sz="1600" dirty="0"/>
              <a:t>); </a:t>
            </a:r>
            <a:r>
              <a:rPr lang="en-US" sz="1600" dirty="0" err="1"/>
              <a:t>organismos</a:t>
            </a:r>
            <a:r>
              <a:rPr lang="en-US" sz="1600" dirty="0"/>
              <a:t> </a:t>
            </a:r>
            <a:r>
              <a:rPr lang="en-US" sz="1600" dirty="0" err="1"/>
              <a:t>parásitos</a:t>
            </a:r>
            <a:r>
              <a:rPr lang="en-US" sz="1600" dirty="0"/>
              <a:t> que </a:t>
            </a:r>
            <a:r>
              <a:rPr lang="en-US" sz="1600" dirty="0" err="1"/>
              <a:t>crecen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materia</a:t>
            </a:r>
            <a:r>
              <a:rPr lang="en-US" sz="1600" dirty="0"/>
              <a:t> </a:t>
            </a:r>
            <a:r>
              <a:rPr lang="en-US" sz="1600" dirty="0" err="1"/>
              <a:t>orgánica</a:t>
            </a:r>
            <a:r>
              <a:rPr lang="en-US" sz="1600" dirty="0"/>
              <a:t> o </a:t>
            </a:r>
            <a:r>
              <a:rPr lang="en-US" sz="1600" dirty="0" err="1"/>
              <a:t>inorgánica</a:t>
            </a:r>
            <a:r>
              <a:rPr lang="en-US" sz="1600" dirty="0"/>
              <a:t> de </a:t>
            </a:r>
            <a:r>
              <a:rPr lang="en-US" sz="1600" dirty="0" err="1"/>
              <a:t>origen</a:t>
            </a:r>
            <a:r>
              <a:rPr lang="en-US" sz="1600" dirty="0"/>
              <a:t> vegetal o animal.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b="1" dirty="0" err="1"/>
              <a:t>Protozoos</a:t>
            </a:r>
            <a:r>
              <a:rPr lang="en-US" sz="1600" b="1" dirty="0"/>
              <a:t>: </a:t>
            </a:r>
            <a:r>
              <a:rPr lang="en-US" sz="1600" dirty="0" err="1"/>
              <a:t>Organismo</a:t>
            </a:r>
            <a:r>
              <a:rPr lang="en-US" sz="1600" dirty="0"/>
              <a:t> que forma </a:t>
            </a:r>
            <a:r>
              <a:rPr lang="en-US" sz="1600" dirty="0" err="1"/>
              <a:t>parte</a:t>
            </a:r>
            <a:r>
              <a:rPr lang="en-US" sz="1600" dirty="0"/>
              <a:t> de un gran </a:t>
            </a:r>
            <a:r>
              <a:rPr lang="en-US" sz="1600" dirty="0" err="1"/>
              <a:t>grupo</a:t>
            </a:r>
            <a:r>
              <a:rPr lang="en-US" sz="1600" dirty="0"/>
              <a:t> de </a:t>
            </a:r>
            <a:r>
              <a:rPr lang="en-US" sz="1600" dirty="0" err="1"/>
              <a:t>organismos</a:t>
            </a:r>
            <a:r>
              <a:rPr lang="en-US" sz="1600" dirty="0"/>
              <a:t> </a:t>
            </a:r>
            <a:r>
              <a:rPr lang="en-US" sz="1600" dirty="0" err="1"/>
              <a:t>unicelulares</a:t>
            </a:r>
            <a:r>
              <a:rPr lang="en-US" sz="1600" dirty="0"/>
              <a:t> (</a:t>
            </a:r>
            <a:r>
              <a:rPr lang="en-US" sz="1600" dirty="0" err="1"/>
              <a:t>llamados</a:t>
            </a:r>
            <a:r>
              <a:rPr lang="en-US" sz="1600" dirty="0"/>
              <a:t> </a:t>
            </a:r>
            <a:r>
              <a:rPr lang="en-US" sz="1600" dirty="0" err="1"/>
              <a:t>protistas</a:t>
            </a:r>
            <a:r>
              <a:rPr lang="en-US" sz="1600" dirty="0"/>
              <a:t>) y </a:t>
            </a:r>
            <a:r>
              <a:rPr lang="en-US" sz="1600" dirty="0" err="1"/>
              <a:t>vive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el </a:t>
            </a:r>
            <a:r>
              <a:rPr lang="en-US" sz="1600" dirty="0" err="1"/>
              <a:t>agua</a:t>
            </a:r>
            <a:r>
              <a:rPr lang="en-US" sz="1600" dirty="0"/>
              <a:t>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parásito</a:t>
            </a:r>
            <a:r>
              <a:rPr lang="en-US" sz="1600" dirty="0"/>
              <a:t>.</a:t>
            </a:r>
            <a:endParaRPr sz="16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095B78-F7FE-4249-8A1E-862E1015A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2097" cy="592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836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53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600"/>
            </a:pPr>
            <a:r>
              <a:rPr lang="en-US" sz="2400" u="sng" dirty="0" err="1"/>
              <a:t>Tipos</a:t>
            </a:r>
            <a:r>
              <a:rPr lang="en-US" sz="2400" u="sng" dirty="0"/>
              <a:t> de </a:t>
            </a:r>
            <a:r>
              <a:rPr lang="en-US" sz="2400" u="sng" dirty="0" err="1"/>
              <a:t>peligros</a:t>
            </a:r>
            <a:r>
              <a:rPr lang="en-US" sz="2400" u="sng" dirty="0"/>
              <a:t> </a:t>
            </a:r>
            <a:r>
              <a:rPr lang="en-US" sz="2400" u="sng" dirty="0" err="1"/>
              <a:t>ocupacionales</a:t>
            </a:r>
            <a:r>
              <a:rPr lang="en-US" sz="2400" u="sng" dirty="0"/>
              <a:t>: </a:t>
            </a:r>
            <a:r>
              <a:rPr lang="en-US" sz="2400" u="sng" dirty="0" err="1"/>
              <a:t>Patógenos</a:t>
            </a:r>
            <a:r>
              <a:rPr lang="en-US" sz="2400" u="sng" dirty="0"/>
              <a:t> </a:t>
            </a:r>
            <a:r>
              <a:rPr lang="en-US" sz="2400" u="sng" dirty="0" err="1"/>
              <a:t>transmitidos</a:t>
            </a:r>
            <a:r>
              <a:rPr lang="en-US" sz="2400" u="sng" dirty="0"/>
              <a:t> por la </a:t>
            </a:r>
            <a:r>
              <a:rPr lang="en-US" sz="2400" u="sng" dirty="0" err="1"/>
              <a:t>sangre</a:t>
            </a:r>
            <a:endParaRPr lang="en-US" sz="2400" u="sng" dirty="0"/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600" dirty="0"/>
              <a:t>La </a:t>
            </a:r>
            <a:r>
              <a:rPr lang="en-US" sz="1600" dirty="0" err="1"/>
              <a:t>exposición</a:t>
            </a:r>
            <a:r>
              <a:rPr lang="en-US" sz="1600" dirty="0"/>
              <a:t> </a:t>
            </a:r>
            <a:r>
              <a:rPr lang="en-US" sz="1600" dirty="0" err="1"/>
              <a:t>ocupacional</a:t>
            </a:r>
            <a:r>
              <a:rPr lang="en-US" sz="1600" dirty="0"/>
              <a:t> a </a:t>
            </a:r>
            <a:r>
              <a:rPr lang="en-US" sz="1600" dirty="0" err="1"/>
              <a:t>patógenos</a:t>
            </a:r>
            <a:r>
              <a:rPr lang="en-US" sz="1600" dirty="0"/>
              <a:t> </a:t>
            </a:r>
            <a:r>
              <a:rPr lang="en-US" sz="1600" dirty="0" err="1"/>
              <a:t>transmitidos</a:t>
            </a:r>
            <a:r>
              <a:rPr lang="en-US" sz="1600" dirty="0"/>
              <a:t> por la </a:t>
            </a:r>
            <a:r>
              <a:rPr lang="en-US" sz="1600" dirty="0" err="1"/>
              <a:t>sangre</a:t>
            </a:r>
            <a:r>
              <a:rPr lang="en-US" sz="1600" dirty="0"/>
              <a:t> </a:t>
            </a:r>
            <a:r>
              <a:rPr lang="en-US" sz="1600" dirty="0" err="1"/>
              <a:t>significa</a:t>
            </a:r>
            <a:r>
              <a:rPr lang="en-US" sz="1600" dirty="0"/>
              <a:t> </a:t>
            </a:r>
            <a:r>
              <a:rPr lang="en-US" sz="1600" dirty="0" err="1"/>
              <a:t>contacto</a:t>
            </a:r>
            <a:r>
              <a:rPr lang="en-US" sz="1600" dirty="0"/>
              <a:t> </a:t>
            </a:r>
            <a:r>
              <a:rPr lang="en-US" sz="1600" dirty="0" err="1"/>
              <a:t>razonablemente</a:t>
            </a:r>
            <a:r>
              <a:rPr lang="en-US" sz="1600" dirty="0"/>
              <a:t> </a:t>
            </a:r>
            <a:r>
              <a:rPr lang="en-US" sz="1600" dirty="0" err="1"/>
              <a:t>anticipado</a:t>
            </a:r>
            <a:r>
              <a:rPr lang="en-US" sz="1600" dirty="0"/>
              <a:t> de la </a:t>
            </a:r>
            <a:r>
              <a:rPr lang="en-US" sz="1600" dirty="0" err="1"/>
              <a:t>piel</a:t>
            </a:r>
            <a:r>
              <a:rPr lang="en-US" sz="1600" dirty="0"/>
              <a:t>, los </a:t>
            </a:r>
            <a:r>
              <a:rPr lang="en-US" sz="1600" dirty="0" err="1"/>
              <a:t>ojos</a:t>
            </a:r>
            <a:r>
              <a:rPr lang="en-US" sz="1600" dirty="0"/>
              <a:t>, la </a:t>
            </a:r>
            <a:r>
              <a:rPr lang="en-US" sz="1600" dirty="0" err="1"/>
              <a:t>membrana</a:t>
            </a:r>
            <a:r>
              <a:rPr lang="en-US" sz="1600" dirty="0"/>
              <a:t> mucosa o por </a:t>
            </a:r>
            <a:r>
              <a:rPr lang="en-US" sz="1600" dirty="0" err="1"/>
              <a:t>vía</a:t>
            </a:r>
            <a:r>
              <a:rPr lang="en-US" sz="1600" dirty="0"/>
              <a:t> parenteral con </a:t>
            </a:r>
            <a:r>
              <a:rPr lang="en-US" sz="1600" dirty="0" err="1"/>
              <a:t>sangre</a:t>
            </a:r>
            <a:r>
              <a:rPr lang="en-US" sz="1600" dirty="0"/>
              <a:t> u </a:t>
            </a:r>
            <a:r>
              <a:rPr lang="en-US" sz="1600" dirty="0" err="1"/>
              <a:t>otros</a:t>
            </a:r>
            <a:r>
              <a:rPr lang="en-US" sz="1600" dirty="0"/>
              <a:t> </a:t>
            </a:r>
            <a:r>
              <a:rPr lang="en-US" sz="1600" dirty="0" err="1"/>
              <a:t>materiales</a:t>
            </a:r>
            <a:r>
              <a:rPr lang="en-US" sz="1600" dirty="0"/>
              <a:t> </a:t>
            </a:r>
            <a:r>
              <a:rPr lang="en-US" sz="1600" dirty="0" err="1"/>
              <a:t>potencialmente</a:t>
            </a:r>
            <a:r>
              <a:rPr lang="en-US" sz="1600" dirty="0"/>
              <a:t> </a:t>
            </a:r>
            <a:r>
              <a:rPr lang="en-US" sz="1600" dirty="0" err="1"/>
              <a:t>infecciosos</a:t>
            </a:r>
            <a:r>
              <a:rPr lang="en-US" sz="1600" dirty="0"/>
              <a:t> que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producirse</a:t>
            </a:r>
            <a:r>
              <a:rPr lang="en-US" sz="1600" dirty="0"/>
              <a:t>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resultado</a:t>
            </a:r>
            <a:r>
              <a:rPr lang="en-US" sz="1600" dirty="0"/>
              <a:t> de la </a:t>
            </a:r>
            <a:r>
              <a:rPr lang="en-US" sz="1600" dirty="0" err="1"/>
              <a:t>realización</a:t>
            </a:r>
            <a:r>
              <a:rPr lang="en-US" sz="1600" dirty="0"/>
              <a:t> de las </a:t>
            </a:r>
            <a:r>
              <a:rPr lang="en-US" sz="1600" dirty="0" err="1"/>
              <a:t>tareas</a:t>
            </a:r>
            <a:r>
              <a:rPr lang="en-US" sz="1600" dirty="0"/>
              <a:t> de un </a:t>
            </a:r>
            <a:r>
              <a:rPr lang="en-US" sz="1600" dirty="0" err="1"/>
              <a:t>empleado</a:t>
            </a:r>
            <a:r>
              <a:rPr lang="en-US" sz="1600" dirty="0"/>
              <a:t>.</a:t>
            </a:r>
          </a:p>
          <a:p>
            <a:pPr lvl="0">
              <a:buSzPts val="1600"/>
            </a:pPr>
            <a:endParaRPr lang="en-US" sz="1600" dirty="0"/>
          </a:p>
          <a:p>
            <a:pPr lvl="0">
              <a:buSzPts val="1600"/>
            </a:pPr>
            <a:r>
              <a:rPr lang="en-US" sz="1600" dirty="0"/>
              <a:t>Los </a:t>
            </a:r>
            <a:r>
              <a:rPr lang="en-US" sz="1600" dirty="0" err="1"/>
              <a:t>patógenos</a:t>
            </a:r>
            <a:r>
              <a:rPr lang="en-US" sz="1600" dirty="0"/>
              <a:t> </a:t>
            </a:r>
            <a:r>
              <a:rPr lang="en-US" sz="1600" dirty="0" err="1"/>
              <a:t>sanguíneos</a:t>
            </a:r>
            <a:r>
              <a:rPr lang="en-US" sz="1600" dirty="0"/>
              <a:t> son </a:t>
            </a:r>
            <a:r>
              <a:rPr lang="en-US" sz="1600" dirty="0" err="1"/>
              <a:t>microorganismos</a:t>
            </a:r>
            <a:r>
              <a:rPr lang="en-US" sz="1600" dirty="0"/>
              <a:t> que se </a:t>
            </a:r>
            <a:r>
              <a:rPr lang="en-US" sz="1600" dirty="0" err="1"/>
              <a:t>transmiten</a:t>
            </a:r>
            <a:r>
              <a:rPr lang="en-US" sz="1600" dirty="0"/>
              <a:t> a </a:t>
            </a:r>
            <a:r>
              <a:rPr lang="en-US" sz="1600" dirty="0" err="1"/>
              <a:t>través</a:t>
            </a:r>
            <a:r>
              <a:rPr lang="en-US" sz="1600" dirty="0"/>
              <a:t> de la </a:t>
            </a:r>
            <a:r>
              <a:rPr lang="en-US" sz="1600" dirty="0" err="1"/>
              <a:t>sangre</a:t>
            </a:r>
            <a:r>
              <a:rPr lang="en-US" sz="1600" dirty="0"/>
              <a:t> </a:t>
            </a:r>
            <a:r>
              <a:rPr lang="en-US" sz="1600" dirty="0" err="1"/>
              <a:t>humana</a:t>
            </a:r>
            <a:r>
              <a:rPr lang="en-US" sz="1600" dirty="0"/>
              <a:t> y </a:t>
            </a:r>
            <a:r>
              <a:rPr lang="en-US" sz="1600" dirty="0" err="1"/>
              <a:t>causan</a:t>
            </a:r>
            <a:r>
              <a:rPr lang="en-US" sz="1600" dirty="0"/>
              <a:t> </a:t>
            </a:r>
            <a:r>
              <a:rPr lang="en-US" sz="1600" dirty="0" err="1"/>
              <a:t>enfermedades</a:t>
            </a:r>
            <a:r>
              <a:rPr lang="en-US" sz="1600" dirty="0"/>
              <a:t>. </a:t>
            </a:r>
            <a:r>
              <a:rPr lang="en-US" sz="1600" dirty="0" err="1"/>
              <a:t>Pueden</a:t>
            </a:r>
            <a:r>
              <a:rPr lang="en-US" sz="1600" dirty="0"/>
              <a:t> </a:t>
            </a:r>
            <a:r>
              <a:rPr lang="en-US" sz="1600" dirty="0" err="1"/>
              <a:t>transmitirse</a:t>
            </a:r>
            <a:r>
              <a:rPr lang="en-US" sz="1600" dirty="0"/>
              <a:t> por medio de la </a:t>
            </a:r>
            <a:r>
              <a:rPr lang="en-US" sz="1600" dirty="0" err="1"/>
              <a:t>sangre</a:t>
            </a:r>
            <a:r>
              <a:rPr lang="en-US" sz="1600" dirty="0"/>
              <a:t>, los </a:t>
            </a:r>
            <a:r>
              <a:rPr lang="en-US" sz="1600" dirty="0" err="1"/>
              <a:t>tejidos</a:t>
            </a:r>
            <a:r>
              <a:rPr lang="en-US" sz="1600" dirty="0"/>
              <a:t>, los </a:t>
            </a:r>
            <a:r>
              <a:rPr lang="en-US" sz="1600" dirty="0" err="1"/>
              <a:t>fluidos</a:t>
            </a:r>
            <a:r>
              <a:rPr lang="en-US" sz="1600" dirty="0"/>
              <a:t> </a:t>
            </a:r>
            <a:r>
              <a:rPr lang="en-US" sz="1600" dirty="0" err="1"/>
              <a:t>corporales</a:t>
            </a:r>
            <a:r>
              <a:rPr lang="en-US" sz="1600" dirty="0"/>
              <a:t> y </a:t>
            </a:r>
            <a:r>
              <a:rPr lang="en-US" sz="1600" dirty="0" err="1"/>
              <a:t>otros</a:t>
            </a:r>
            <a:r>
              <a:rPr lang="en-US" sz="1600" dirty="0"/>
              <a:t> </a:t>
            </a:r>
            <a:r>
              <a:rPr lang="en-US" sz="1600" dirty="0" err="1"/>
              <a:t>materiales</a:t>
            </a:r>
            <a:r>
              <a:rPr lang="en-US" sz="1600" dirty="0"/>
              <a:t> </a:t>
            </a:r>
            <a:r>
              <a:rPr lang="en-US" sz="1600" dirty="0" err="1"/>
              <a:t>potencialmente</a:t>
            </a:r>
            <a:r>
              <a:rPr lang="en-US" sz="1600" dirty="0"/>
              <a:t> </a:t>
            </a:r>
            <a:r>
              <a:rPr lang="en-US" sz="1600" dirty="0" err="1"/>
              <a:t>infecciosos</a:t>
            </a:r>
            <a:r>
              <a:rPr lang="en-US" sz="1600" dirty="0"/>
              <a:t> (potentially infectious materials, OPIM). Si bien hay </a:t>
            </a:r>
            <a:r>
              <a:rPr lang="en-US" sz="1600" dirty="0" err="1"/>
              <a:t>muchos</a:t>
            </a:r>
            <a:r>
              <a:rPr lang="en-US" sz="1600" dirty="0"/>
              <a:t> </a:t>
            </a:r>
            <a:r>
              <a:rPr lang="en-US" sz="1600" dirty="0" err="1"/>
              <a:t>tipos</a:t>
            </a:r>
            <a:r>
              <a:rPr lang="en-US" sz="1600" dirty="0"/>
              <a:t> de </a:t>
            </a:r>
            <a:r>
              <a:rPr lang="en-US" sz="1600" dirty="0" err="1"/>
              <a:t>patógenos</a:t>
            </a:r>
            <a:r>
              <a:rPr lang="en-US" sz="1600" dirty="0"/>
              <a:t>, </a:t>
            </a:r>
            <a:r>
              <a:rPr lang="en-US" sz="1600" dirty="0" err="1"/>
              <a:t>este</a:t>
            </a:r>
            <a:r>
              <a:rPr lang="en-US" sz="1600" dirty="0"/>
              <a:t> </a:t>
            </a:r>
            <a:r>
              <a:rPr lang="en-US" sz="1600" dirty="0" err="1"/>
              <a:t>programa</a:t>
            </a:r>
            <a:r>
              <a:rPr lang="en-US" sz="1600" dirty="0"/>
              <a:t> se </a:t>
            </a:r>
            <a:r>
              <a:rPr lang="en-US" sz="1600" dirty="0" err="1"/>
              <a:t>enfoca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los </a:t>
            </a:r>
            <a:r>
              <a:rPr lang="en-US" sz="1600" dirty="0" err="1"/>
              <a:t>patógenos</a:t>
            </a:r>
            <a:r>
              <a:rPr lang="en-US" sz="1600" dirty="0"/>
              <a:t> </a:t>
            </a:r>
            <a:r>
              <a:rPr lang="en-US" sz="1600" dirty="0" err="1"/>
              <a:t>sanguíneos</a:t>
            </a:r>
            <a:r>
              <a:rPr lang="en-US" sz="1600" dirty="0"/>
              <a:t> y </a:t>
            </a:r>
            <a:r>
              <a:rPr lang="en-US" sz="1600" dirty="0" err="1"/>
              <a:t>en</a:t>
            </a:r>
            <a:r>
              <a:rPr lang="en-US" sz="1600" dirty="0"/>
              <a:t> lo que los </a:t>
            </a:r>
            <a:r>
              <a:rPr lang="en-US" sz="1600" dirty="0" err="1"/>
              <a:t>empleadores</a:t>
            </a:r>
            <a:r>
              <a:rPr lang="en-US" sz="1600" dirty="0"/>
              <a:t> </a:t>
            </a:r>
            <a:r>
              <a:rPr lang="en-US" sz="1600" dirty="0" err="1"/>
              <a:t>deben</a:t>
            </a:r>
            <a:r>
              <a:rPr lang="en-US" sz="1600" dirty="0"/>
              <a:t> saber para </a:t>
            </a:r>
            <a:r>
              <a:rPr lang="en-US" sz="1600" dirty="0" err="1"/>
              <a:t>cumplir</a:t>
            </a:r>
            <a:r>
              <a:rPr lang="en-US" sz="1600" dirty="0"/>
              <a:t> con </a:t>
            </a:r>
            <a:r>
              <a:rPr lang="en-US" sz="1600" dirty="0" err="1"/>
              <a:t>Oregón</a:t>
            </a:r>
            <a:r>
              <a:rPr lang="en-US" sz="1600" dirty="0"/>
              <a:t> OSHA.</a:t>
            </a:r>
          </a:p>
          <a:p>
            <a:pPr lvl="0">
              <a:buSzPts val="1600"/>
            </a:pPr>
            <a:endParaRPr lang="en-US" sz="1600" dirty="0"/>
          </a:p>
          <a:p>
            <a:pPr lvl="0">
              <a:buSzPts val="1600"/>
            </a:pPr>
            <a:r>
              <a:rPr lang="en-US" sz="1600" dirty="0" err="1"/>
              <a:t>En</a:t>
            </a:r>
            <a:r>
              <a:rPr lang="en-US" sz="1600" dirty="0"/>
              <a:t> general, el </a:t>
            </a:r>
            <a:r>
              <a:rPr lang="en-US" sz="1600" dirty="0" err="1"/>
              <a:t>objetivo</a:t>
            </a:r>
            <a:r>
              <a:rPr lang="en-US" sz="1600" dirty="0"/>
              <a:t> de la </a:t>
            </a:r>
            <a:r>
              <a:rPr lang="en-US" sz="1600" dirty="0" err="1"/>
              <a:t>norma</a:t>
            </a:r>
            <a:r>
              <a:rPr lang="en-US" sz="1600" dirty="0"/>
              <a:t> es </a:t>
            </a:r>
            <a:r>
              <a:rPr lang="en-US" sz="1600" dirty="0" err="1"/>
              <a:t>proteger</a:t>
            </a:r>
            <a:r>
              <a:rPr lang="en-US" sz="1600" dirty="0"/>
              <a:t> a los </a:t>
            </a:r>
            <a:r>
              <a:rPr lang="en-US" sz="1600" dirty="0" err="1"/>
              <a:t>empleados</a:t>
            </a:r>
            <a:r>
              <a:rPr lang="en-US" sz="1600" dirty="0"/>
              <a:t> contra el virus de la hepatitis B (VHB), el virus de </a:t>
            </a:r>
            <a:r>
              <a:rPr lang="en-US" sz="1600" dirty="0" err="1"/>
              <a:t>inmunodeficiencia</a:t>
            </a:r>
            <a:r>
              <a:rPr lang="en-US" sz="1600" dirty="0"/>
              <a:t> </a:t>
            </a:r>
            <a:r>
              <a:rPr lang="en-US" sz="1600" dirty="0" err="1"/>
              <a:t>humana</a:t>
            </a:r>
            <a:r>
              <a:rPr lang="en-US" sz="1600" dirty="0"/>
              <a:t> (VIH) y el virus de la hepatitis C (VHC).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57D0D5-91B0-4223-908B-32A458E45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2124" cy="592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12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53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600"/>
            </a:pPr>
            <a:r>
              <a:rPr lang="en-US" sz="2400" u="sng" dirty="0" err="1"/>
              <a:t>Tipos</a:t>
            </a:r>
            <a:r>
              <a:rPr lang="en-US" sz="2400" u="sng" dirty="0"/>
              <a:t> de </a:t>
            </a:r>
            <a:r>
              <a:rPr lang="en-US" sz="2400" u="sng" dirty="0" err="1"/>
              <a:t>peligros</a:t>
            </a:r>
            <a:r>
              <a:rPr lang="en-US" sz="2400" u="sng" dirty="0"/>
              <a:t> </a:t>
            </a:r>
            <a:r>
              <a:rPr lang="en-US" sz="2400" u="sng" dirty="0" err="1"/>
              <a:t>ocupacionales</a:t>
            </a:r>
            <a:r>
              <a:rPr lang="en-US" sz="2400" u="sng" dirty="0"/>
              <a:t>: </a:t>
            </a:r>
            <a:r>
              <a:rPr lang="en-US" sz="2400" u="sng" dirty="0" err="1"/>
              <a:t>Violencia</a:t>
            </a:r>
            <a:r>
              <a:rPr lang="en-US" sz="2400" u="sng" dirty="0"/>
              <a:t> </a:t>
            </a:r>
            <a:r>
              <a:rPr lang="en-US" sz="2400" u="sng" dirty="0" err="1"/>
              <a:t>en</a:t>
            </a:r>
            <a:r>
              <a:rPr lang="en-US" sz="2400" u="sng" dirty="0"/>
              <a:t> el </a:t>
            </a:r>
            <a:r>
              <a:rPr lang="en-US" sz="2400" u="sng" dirty="0" err="1"/>
              <a:t>lugar</a:t>
            </a:r>
            <a:r>
              <a:rPr lang="en-US" sz="2400" u="sng" dirty="0"/>
              <a:t> de </a:t>
            </a:r>
            <a:r>
              <a:rPr lang="en-US" sz="2400" u="sng" dirty="0" err="1"/>
              <a:t>trabajo</a:t>
            </a:r>
            <a:endParaRPr lang="en-US" sz="2400" u="sng" dirty="0"/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600" b="1" dirty="0" err="1"/>
              <a:t>Violencia</a:t>
            </a:r>
            <a:r>
              <a:rPr lang="en-US" sz="1600" b="1" dirty="0"/>
              <a:t> </a:t>
            </a:r>
            <a:r>
              <a:rPr lang="en-US" sz="1600" b="1" dirty="0" err="1"/>
              <a:t>en</a:t>
            </a:r>
            <a:r>
              <a:rPr lang="en-US" sz="1600" b="1" dirty="0"/>
              <a:t> el </a:t>
            </a:r>
            <a:r>
              <a:rPr lang="en-US" sz="1600" b="1" dirty="0" err="1"/>
              <a:t>lugar</a:t>
            </a:r>
            <a:r>
              <a:rPr lang="en-US" sz="1600" b="1" dirty="0"/>
              <a:t> de </a:t>
            </a:r>
            <a:r>
              <a:rPr lang="en-US" sz="1600" b="1" dirty="0" err="1"/>
              <a:t>trabajo</a:t>
            </a:r>
            <a:r>
              <a:rPr lang="en-US" sz="1600" b="1" dirty="0"/>
              <a:t>: </a:t>
            </a:r>
            <a:r>
              <a:rPr lang="en-US" sz="1600" dirty="0" err="1"/>
              <a:t>Todo</a:t>
            </a:r>
            <a:r>
              <a:rPr lang="en-US" sz="1600" dirty="0"/>
              <a:t> </a:t>
            </a:r>
            <a:r>
              <a:rPr lang="en-US" sz="1600" dirty="0" err="1"/>
              <a:t>acto</a:t>
            </a:r>
            <a:r>
              <a:rPr lang="en-US" sz="1600" dirty="0"/>
              <a:t> </a:t>
            </a:r>
            <a:r>
              <a:rPr lang="en-US" sz="1600" dirty="0" err="1"/>
              <a:t>violento</a:t>
            </a:r>
            <a:r>
              <a:rPr lang="en-US" sz="1600" dirty="0"/>
              <a:t> que se </a:t>
            </a:r>
            <a:r>
              <a:rPr lang="en-US" sz="1600" dirty="0" err="1"/>
              <a:t>produzca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el </a:t>
            </a:r>
            <a:r>
              <a:rPr lang="en-US" sz="1600" dirty="0" err="1"/>
              <a:t>lugar</a:t>
            </a:r>
            <a:r>
              <a:rPr lang="en-US" sz="1600" dirty="0"/>
              <a:t> de </a:t>
            </a:r>
            <a:r>
              <a:rPr lang="en-US" sz="1600" dirty="0" err="1"/>
              <a:t>trabajo</a:t>
            </a:r>
            <a:r>
              <a:rPr lang="en-US" sz="1600" dirty="0"/>
              <a:t> y cree un </a:t>
            </a:r>
            <a:r>
              <a:rPr lang="en-US" sz="1600" dirty="0" err="1"/>
              <a:t>ambiente</a:t>
            </a:r>
            <a:r>
              <a:rPr lang="en-US" sz="1600" dirty="0"/>
              <a:t> </a:t>
            </a:r>
            <a:r>
              <a:rPr lang="en-US" sz="1600" dirty="0" err="1"/>
              <a:t>laboral</a:t>
            </a:r>
            <a:r>
              <a:rPr lang="en-US" sz="1600" dirty="0"/>
              <a:t> </a:t>
            </a:r>
            <a:r>
              <a:rPr lang="en-US" sz="1600" dirty="0" err="1"/>
              <a:t>hostil</a:t>
            </a:r>
            <a:r>
              <a:rPr lang="en-US" sz="1600" dirty="0"/>
              <a:t> que </a:t>
            </a:r>
            <a:r>
              <a:rPr lang="en-US" sz="1600" dirty="0" err="1"/>
              <a:t>afecte</a:t>
            </a:r>
            <a:r>
              <a:rPr lang="en-US" sz="1600" dirty="0"/>
              <a:t> el </a:t>
            </a:r>
            <a:r>
              <a:rPr lang="en-US" sz="1600" dirty="0" err="1"/>
              <a:t>bienestar</a:t>
            </a:r>
            <a:r>
              <a:rPr lang="en-US" sz="1600" dirty="0"/>
              <a:t> </a:t>
            </a:r>
            <a:r>
              <a:rPr lang="en-US" sz="1600" dirty="0" err="1"/>
              <a:t>físico</a:t>
            </a:r>
            <a:r>
              <a:rPr lang="en-US" sz="1600" dirty="0"/>
              <a:t> o </a:t>
            </a:r>
            <a:r>
              <a:rPr lang="en-US" sz="1600" dirty="0" err="1"/>
              <a:t>psicológico</a:t>
            </a:r>
            <a:r>
              <a:rPr lang="en-US" sz="1600" dirty="0"/>
              <a:t> de los </a:t>
            </a:r>
            <a:r>
              <a:rPr lang="en-US" sz="1600" dirty="0" err="1"/>
              <a:t>empleados</a:t>
            </a:r>
            <a:r>
              <a:rPr lang="en-US" sz="1600" dirty="0"/>
              <a:t>. Un factor de </a:t>
            </a:r>
            <a:r>
              <a:rPr lang="en-US" sz="1600" dirty="0" err="1"/>
              <a:t>riesgo</a:t>
            </a:r>
            <a:r>
              <a:rPr lang="en-US" sz="1600" dirty="0"/>
              <a:t> es una </a:t>
            </a:r>
            <a:r>
              <a:rPr lang="en-US" sz="1600" dirty="0" err="1"/>
              <a:t>condición</a:t>
            </a:r>
            <a:r>
              <a:rPr lang="en-US" sz="1600" dirty="0"/>
              <a:t> o </a:t>
            </a:r>
            <a:r>
              <a:rPr lang="en-US" sz="1600" dirty="0" err="1"/>
              <a:t>circunstancia</a:t>
            </a:r>
            <a:r>
              <a:rPr lang="en-US" sz="1600" dirty="0"/>
              <a:t> que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aumentar</a:t>
            </a:r>
            <a:r>
              <a:rPr lang="en-US" sz="1600" dirty="0"/>
              <a:t> la </a:t>
            </a:r>
            <a:r>
              <a:rPr lang="en-US" sz="1600" dirty="0" err="1"/>
              <a:t>probabilidad</a:t>
            </a:r>
            <a:r>
              <a:rPr lang="en-US" sz="1600" dirty="0"/>
              <a:t> de </a:t>
            </a:r>
            <a:r>
              <a:rPr lang="en-US" sz="1600" dirty="0" err="1"/>
              <a:t>violencia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un </a:t>
            </a:r>
            <a:r>
              <a:rPr lang="en-US" sz="1600" dirty="0" err="1"/>
              <a:t>contexto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particular.</a:t>
            </a:r>
          </a:p>
          <a:p>
            <a:pPr lvl="0">
              <a:buSzPts val="1600"/>
            </a:pPr>
            <a:r>
              <a:rPr lang="en-US" sz="1600" dirty="0"/>
              <a:t> </a:t>
            </a:r>
          </a:p>
          <a:p>
            <a:pPr lvl="0">
              <a:buSzPts val="1600"/>
            </a:pPr>
            <a:r>
              <a:rPr lang="en-US" sz="1600" b="1" dirty="0"/>
              <a:t>Los </a:t>
            </a:r>
            <a:r>
              <a:rPr lang="en-US" sz="1600" b="1" dirty="0" err="1"/>
              <a:t>factores</a:t>
            </a:r>
            <a:r>
              <a:rPr lang="en-US" sz="1600" b="1" dirty="0"/>
              <a:t> de </a:t>
            </a:r>
            <a:r>
              <a:rPr lang="en-US" sz="1600" b="1" dirty="0" err="1"/>
              <a:t>riesgo</a:t>
            </a:r>
            <a:r>
              <a:rPr lang="en-US" sz="1600" b="1" dirty="0"/>
              <a:t> </a:t>
            </a:r>
            <a:r>
              <a:rPr lang="en-US" sz="1600" b="1" dirty="0" err="1"/>
              <a:t>incluyen</a:t>
            </a:r>
            <a:r>
              <a:rPr lang="en-US" sz="1600" b="1" dirty="0"/>
              <a:t> los </a:t>
            </a:r>
            <a:r>
              <a:rPr lang="en-US" sz="1600" b="1" dirty="0" err="1"/>
              <a:t>siguientes</a:t>
            </a:r>
            <a:r>
              <a:rPr lang="en-US" sz="1600" b="1" dirty="0"/>
              <a:t>: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dirty="0" err="1"/>
              <a:t>contacto</a:t>
            </a:r>
            <a:r>
              <a:rPr lang="en-US" sz="1600" dirty="0"/>
              <a:t> de los </a:t>
            </a:r>
            <a:r>
              <a:rPr lang="en-US" sz="1600" dirty="0" err="1"/>
              <a:t>empleados</a:t>
            </a:r>
            <a:r>
              <a:rPr lang="en-US" sz="1600" dirty="0"/>
              <a:t> con el </a:t>
            </a:r>
            <a:r>
              <a:rPr lang="en-US" sz="1600" dirty="0" err="1"/>
              <a:t>público</a:t>
            </a:r>
            <a:r>
              <a:rPr lang="en-US" sz="1600" dirty="0"/>
              <a:t>,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dirty="0" err="1"/>
              <a:t>intercambio</a:t>
            </a:r>
            <a:r>
              <a:rPr lang="en-US" sz="1600" dirty="0"/>
              <a:t> de dinero,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dirty="0" err="1"/>
              <a:t>venta</a:t>
            </a:r>
            <a:r>
              <a:rPr lang="en-US" sz="1600" dirty="0"/>
              <a:t>/</a:t>
            </a:r>
            <a:r>
              <a:rPr lang="en-US" sz="1600" dirty="0" err="1"/>
              <a:t>distribución</a:t>
            </a:r>
            <a:r>
              <a:rPr lang="en-US" sz="1600" dirty="0"/>
              <a:t> de alcohol o </a:t>
            </a:r>
            <a:r>
              <a:rPr lang="en-US" sz="1600" dirty="0" err="1"/>
              <a:t>drogas</a:t>
            </a:r>
            <a:r>
              <a:rPr lang="en-US" sz="1600" dirty="0"/>
              <a:t>,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dirty="0" err="1"/>
              <a:t>distribución</a:t>
            </a:r>
            <a:r>
              <a:rPr lang="en-US" sz="1600" dirty="0"/>
              <a:t> de </a:t>
            </a:r>
            <a:r>
              <a:rPr lang="en-US" sz="1600" dirty="0" err="1"/>
              <a:t>pasajeros</a:t>
            </a:r>
            <a:r>
              <a:rPr lang="en-US" sz="1600" dirty="0"/>
              <a:t> o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dirty="0" err="1"/>
              <a:t>entrega</a:t>
            </a:r>
            <a:r>
              <a:rPr lang="en-US" sz="1600" dirty="0"/>
              <a:t> de </a:t>
            </a:r>
            <a:r>
              <a:rPr lang="en-US" sz="1600" dirty="0" err="1"/>
              <a:t>bienes</a:t>
            </a:r>
            <a:r>
              <a:rPr lang="en-US" sz="1600" dirty="0"/>
              <a:t> o </a:t>
            </a:r>
            <a:r>
              <a:rPr lang="en-US" sz="1600" dirty="0" err="1"/>
              <a:t>servicios</a:t>
            </a:r>
            <a:r>
              <a:rPr lang="en-US" sz="1600" dirty="0"/>
              <a:t>,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dirty="0" err="1"/>
              <a:t>lugar</a:t>
            </a:r>
            <a:r>
              <a:rPr lang="en-US" sz="1600" dirty="0"/>
              <a:t> de </a:t>
            </a:r>
            <a:r>
              <a:rPr lang="en-US" sz="1600" dirty="0" err="1"/>
              <a:t>trabajo</a:t>
            </a:r>
            <a:r>
              <a:rPr lang="en-US" sz="1600" dirty="0"/>
              <a:t> </a:t>
            </a:r>
            <a:r>
              <a:rPr lang="en-US" sz="1600" dirty="0" err="1"/>
              <a:t>móvil</a:t>
            </a:r>
            <a:r>
              <a:rPr lang="en-US" sz="1600" dirty="0"/>
              <a:t> (</a:t>
            </a:r>
            <a:r>
              <a:rPr lang="en-US" sz="1600" dirty="0" err="1"/>
              <a:t>como</a:t>
            </a:r>
            <a:r>
              <a:rPr lang="en-US" sz="1600" dirty="0"/>
              <a:t> taxis o </a:t>
            </a:r>
            <a:r>
              <a:rPr lang="en-US" sz="1600" dirty="0" err="1"/>
              <a:t>patrulleros</a:t>
            </a:r>
            <a:r>
              <a:rPr lang="en-US" sz="1600" dirty="0"/>
              <a:t> </a:t>
            </a:r>
            <a:r>
              <a:rPr lang="en-US" sz="1600" dirty="0" err="1"/>
              <a:t>policiales</a:t>
            </a:r>
            <a:r>
              <a:rPr lang="en-US" sz="1600" dirty="0"/>
              <a:t>),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dirty="0" err="1"/>
              <a:t>exposición</a:t>
            </a:r>
            <a:r>
              <a:rPr lang="en-US" sz="1600" dirty="0"/>
              <a:t> a personas </a:t>
            </a:r>
            <a:r>
              <a:rPr lang="en-US" sz="1600" dirty="0" err="1"/>
              <a:t>inestables</a:t>
            </a:r>
            <a:r>
              <a:rPr lang="en-US" sz="1600" dirty="0"/>
              <a:t> o </a:t>
            </a:r>
            <a:r>
              <a:rPr lang="en-US" sz="1600" dirty="0" err="1"/>
              <a:t>volátiles</a:t>
            </a:r>
            <a:r>
              <a:rPr lang="en-US" sz="1600" dirty="0"/>
              <a:t> (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servicios</a:t>
            </a:r>
            <a:r>
              <a:rPr lang="en-US" sz="1600" dirty="0"/>
              <a:t> </a:t>
            </a:r>
            <a:r>
              <a:rPr lang="en-US" sz="1600" dirty="0" err="1"/>
              <a:t>sociales</a:t>
            </a:r>
            <a:r>
              <a:rPr lang="en-US" sz="1600" dirty="0"/>
              <a:t> o de </a:t>
            </a:r>
            <a:r>
              <a:rPr lang="en-US" sz="1600" dirty="0" err="1"/>
              <a:t>atención</a:t>
            </a:r>
            <a:r>
              <a:rPr lang="en-US" sz="1600" dirty="0"/>
              <a:t> </a:t>
            </a:r>
            <a:r>
              <a:rPr lang="en-US" sz="1600" dirty="0" err="1"/>
              <a:t>médica</a:t>
            </a:r>
            <a:r>
              <a:rPr lang="en-US" sz="1600" dirty="0"/>
              <a:t>), y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dirty="0" err="1"/>
              <a:t>empleados</a:t>
            </a:r>
            <a:r>
              <a:rPr lang="en-US" sz="1600" dirty="0"/>
              <a:t> que </a:t>
            </a:r>
            <a:r>
              <a:rPr lang="en-US" sz="1600" dirty="0" err="1"/>
              <a:t>trabajan</a:t>
            </a:r>
            <a:r>
              <a:rPr lang="en-US" sz="1600" dirty="0"/>
              <a:t> solos,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dirty="0" err="1"/>
              <a:t>tarde</a:t>
            </a:r>
            <a:r>
              <a:rPr lang="en-US" sz="1600" dirty="0"/>
              <a:t> por la </a:t>
            </a:r>
            <a:r>
              <a:rPr lang="en-US" sz="1600" dirty="0" err="1"/>
              <a:t>noche</a:t>
            </a:r>
            <a:r>
              <a:rPr lang="en-US" sz="1600" dirty="0"/>
              <a:t>/</a:t>
            </a:r>
            <a:r>
              <a:rPr lang="en-US" sz="1600" dirty="0" err="1"/>
              <a:t>temprano</a:t>
            </a:r>
            <a:r>
              <a:rPr lang="en-US" sz="1600" dirty="0"/>
              <a:t> por la </a:t>
            </a:r>
            <a:r>
              <a:rPr lang="en-US" sz="1600" dirty="0" err="1"/>
              <a:t>mañana</a:t>
            </a:r>
            <a:r>
              <a:rPr lang="en-US" sz="1600" dirty="0"/>
              <a:t> o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grupos</a:t>
            </a:r>
            <a:r>
              <a:rPr lang="en-US" sz="1600" dirty="0"/>
              <a:t> </a:t>
            </a:r>
            <a:r>
              <a:rPr lang="en-US" sz="1600" dirty="0" err="1"/>
              <a:t>pequeños</a:t>
            </a:r>
            <a:r>
              <a:rPr lang="en-US" sz="1600" dirty="0"/>
              <a:t>.</a:t>
            </a:r>
            <a:endParaRPr sz="16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E6473B-1FF3-45C6-836C-FC29330E7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516526" cy="592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91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/>
          <p:nvPr/>
        </p:nvSpPr>
        <p:spPr>
          <a:xfrm>
            <a:off x="0" y="5848778"/>
            <a:ext cx="12192000" cy="1000125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9D5436-BD26-4DE8-B1B3-0C62F0176845}"/>
              </a:ext>
            </a:extLst>
          </p:cNvPr>
          <p:cNvSpPr/>
          <p:nvPr/>
        </p:nvSpPr>
        <p:spPr>
          <a:xfrm>
            <a:off x="0" y="17477"/>
            <a:ext cx="12192000" cy="5822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u="sng" dirty="0"/>
          </a:p>
        </p:txBody>
      </p:sp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23EFD471-C13C-4159-88A8-8CE0E9C85483}"/>
              </a:ext>
            </a:extLst>
          </p:cNvPr>
          <p:cNvSpPr txBox="1"/>
          <p:nvPr/>
        </p:nvSpPr>
        <p:spPr>
          <a:xfrm>
            <a:off x="202630" y="6101551"/>
            <a:ext cx="63346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introducción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693AE1-DBB7-4E62-93C8-BE7C67B29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117" y="5767829"/>
            <a:ext cx="4762500" cy="1190625"/>
          </a:xfrm>
          <a:prstGeom prst="rect">
            <a:avLst/>
          </a:prstGeom>
        </p:spPr>
      </p:pic>
      <p:pic>
        <p:nvPicPr>
          <p:cNvPr id="2" name="Online Media 1" descr="JHA_Una introducción">
            <a:hlinkClick r:id="" action="ppaction://media"/>
            <a:extLst>
              <a:ext uri="{FF2B5EF4-FFF2-40B4-BE49-F238E27FC236}">
                <a16:creationId xmlns:a16="http://schemas.microsoft.com/office/drawing/2014/main" id="{43E9AC46-37B5-4742-97F3-FC213257A6F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17879" y="23392"/>
            <a:ext cx="10356242" cy="5825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53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600"/>
            </a:pPr>
            <a:r>
              <a:rPr lang="en-US" sz="2400" u="sng" dirty="0" err="1"/>
              <a:t>Tipos</a:t>
            </a:r>
            <a:r>
              <a:rPr lang="en-US" sz="2400" u="sng" dirty="0"/>
              <a:t> de </a:t>
            </a:r>
            <a:r>
              <a:rPr lang="en-US" sz="2400" u="sng" dirty="0" err="1"/>
              <a:t>peligros</a:t>
            </a:r>
            <a:r>
              <a:rPr lang="en-US" sz="2400" u="sng" dirty="0"/>
              <a:t> </a:t>
            </a:r>
            <a:r>
              <a:rPr lang="en-US" sz="2400" u="sng" dirty="0" err="1"/>
              <a:t>ocupacionales</a:t>
            </a:r>
            <a:r>
              <a:rPr lang="en-US" sz="2400" u="sng" dirty="0"/>
              <a:t>:</a:t>
            </a:r>
          </a:p>
          <a:p>
            <a:pPr lvl="0" algn="ctr">
              <a:buSzPts val="1600"/>
            </a:pPr>
            <a:r>
              <a:rPr lang="en-US" sz="2400" u="sng" dirty="0" err="1"/>
              <a:t>Sustancias</a:t>
            </a:r>
            <a:r>
              <a:rPr lang="en-US" sz="2400" u="sng" dirty="0"/>
              <a:t> </a:t>
            </a:r>
            <a:r>
              <a:rPr lang="en-US" sz="2400" u="sng" dirty="0" err="1"/>
              <a:t>tóxicas</a:t>
            </a:r>
            <a:endParaRPr lang="en-US" sz="2400" u="sng" dirty="0"/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b="1" dirty="0" err="1"/>
              <a:t>Sustancias</a:t>
            </a:r>
            <a:r>
              <a:rPr lang="en-US" sz="1800" b="1" dirty="0"/>
              <a:t> </a:t>
            </a:r>
            <a:r>
              <a:rPr lang="en-US" sz="1800" b="1" dirty="0" err="1"/>
              <a:t>tóxicas</a:t>
            </a:r>
            <a:r>
              <a:rPr lang="en-US" sz="1800" b="1" dirty="0"/>
              <a:t>: </a:t>
            </a:r>
            <a:r>
              <a:rPr lang="en-US" sz="1800" dirty="0"/>
              <a:t>Un material es </a:t>
            </a:r>
            <a:r>
              <a:rPr lang="en-US" sz="1800" dirty="0" err="1"/>
              <a:t>tóxico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 una </a:t>
            </a:r>
            <a:r>
              <a:rPr lang="en-US" sz="1800" dirty="0" err="1"/>
              <a:t>pequeña</a:t>
            </a:r>
            <a:r>
              <a:rPr lang="en-US" sz="1800" dirty="0"/>
              <a:t> </a:t>
            </a:r>
            <a:r>
              <a:rPr lang="en-US" sz="1800" dirty="0" err="1"/>
              <a:t>cantidad</a:t>
            </a:r>
            <a:r>
              <a:rPr lang="en-US" sz="1800" dirty="0"/>
              <a:t> de </a:t>
            </a:r>
            <a:r>
              <a:rPr lang="en-US" sz="1800" dirty="0" err="1"/>
              <a:t>este</a:t>
            </a:r>
            <a:r>
              <a:rPr lang="en-US" sz="1800" dirty="0"/>
              <a:t>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causar</a:t>
            </a:r>
            <a:r>
              <a:rPr lang="en-US" sz="1800" dirty="0"/>
              <a:t> un </a:t>
            </a:r>
            <a:r>
              <a:rPr lang="en-US" sz="1800" dirty="0" err="1"/>
              <a:t>efecto</a:t>
            </a:r>
            <a:r>
              <a:rPr lang="en-US" sz="1800" dirty="0"/>
              <a:t> </a:t>
            </a:r>
            <a:r>
              <a:rPr lang="en-US" sz="1800" dirty="0" err="1"/>
              <a:t>nocivo</a:t>
            </a:r>
            <a:r>
              <a:rPr lang="en-US" sz="1800" dirty="0"/>
              <a:t>,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daño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los </a:t>
            </a:r>
            <a:r>
              <a:rPr lang="en-US" sz="1800" dirty="0" err="1"/>
              <a:t>tejidos</a:t>
            </a:r>
            <a:r>
              <a:rPr lang="en-US" sz="1800" dirty="0"/>
              <a:t>, </a:t>
            </a:r>
            <a:r>
              <a:rPr lang="en-US" sz="1800" dirty="0" err="1"/>
              <a:t>cáncer</a:t>
            </a:r>
            <a:r>
              <a:rPr lang="en-US" sz="1800" dirty="0"/>
              <a:t> o </a:t>
            </a:r>
            <a:r>
              <a:rPr lang="en-US" sz="1800" dirty="0" err="1"/>
              <a:t>mutaciones</a:t>
            </a:r>
            <a:r>
              <a:rPr lang="en-US" sz="1800" dirty="0"/>
              <a:t>. Es </a:t>
            </a:r>
            <a:r>
              <a:rPr lang="en-US" sz="1800" dirty="0" err="1"/>
              <a:t>importante</a:t>
            </a:r>
            <a:r>
              <a:rPr lang="en-US" sz="1800" dirty="0"/>
              <a:t> </a:t>
            </a:r>
            <a:r>
              <a:rPr lang="en-US" sz="1800" dirty="0" err="1"/>
              <a:t>tener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cuenta</a:t>
            </a:r>
            <a:r>
              <a:rPr lang="en-US" sz="1800" dirty="0"/>
              <a:t> las </a:t>
            </a:r>
            <a:r>
              <a:rPr lang="en-US" sz="1800" dirty="0" err="1"/>
              <a:t>vías</a:t>
            </a:r>
            <a:r>
              <a:rPr lang="en-US" sz="1800" dirty="0"/>
              <a:t> de entrada de </a:t>
            </a:r>
            <a:r>
              <a:rPr lang="en-US" sz="1800" dirty="0" err="1"/>
              <a:t>materiales</a:t>
            </a:r>
            <a:r>
              <a:rPr lang="en-US" sz="1800" dirty="0"/>
              <a:t> </a:t>
            </a:r>
            <a:r>
              <a:rPr lang="en-US" sz="1800" dirty="0" err="1"/>
              <a:t>tóxicos</a:t>
            </a:r>
            <a:r>
              <a:rPr lang="en-US" sz="1800" dirty="0"/>
              <a:t> al </a:t>
            </a:r>
            <a:r>
              <a:rPr lang="en-US" sz="1800" dirty="0" err="1"/>
              <a:t>cuerpo</a:t>
            </a:r>
            <a:r>
              <a:rPr lang="en-US" sz="1800" dirty="0"/>
              <a:t> </a:t>
            </a:r>
            <a:r>
              <a:rPr lang="en-US" sz="1800" dirty="0" err="1"/>
              <a:t>humano</a:t>
            </a:r>
            <a:r>
              <a:rPr lang="en-US" sz="1800" dirty="0"/>
              <a:t>.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 err="1"/>
              <a:t>Existen</a:t>
            </a:r>
            <a:r>
              <a:rPr lang="en-US" sz="1800" dirty="0"/>
              <a:t> </a:t>
            </a:r>
            <a:r>
              <a:rPr lang="en-US" sz="1800" dirty="0" err="1"/>
              <a:t>cuatro</a:t>
            </a:r>
            <a:r>
              <a:rPr lang="en-US" sz="1800" dirty="0"/>
              <a:t> </a:t>
            </a:r>
            <a:r>
              <a:rPr lang="en-US" sz="1800" dirty="0" err="1"/>
              <a:t>posibles</a:t>
            </a:r>
            <a:r>
              <a:rPr lang="en-US" sz="1800" dirty="0"/>
              <a:t> </a:t>
            </a:r>
            <a:r>
              <a:rPr lang="en-US" sz="1800" dirty="0" err="1"/>
              <a:t>vías</a:t>
            </a:r>
            <a:r>
              <a:rPr lang="en-US" sz="1800" dirty="0"/>
              <a:t> de entrada: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b="1" dirty="0" err="1"/>
              <a:t>Inhalación</a:t>
            </a:r>
            <a:r>
              <a:rPr lang="en-US" sz="1800" b="1" dirty="0"/>
              <a:t>: </a:t>
            </a:r>
            <a:r>
              <a:rPr lang="en-US" sz="1800" dirty="0" err="1"/>
              <a:t>inhalar</a:t>
            </a:r>
            <a:r>
              <a:rPr lang="en-US" sz="1800" dirty="0"/>
              <a:t> </a:t>
            </a:r>
            <a:r>
              <a:rPr lang="en-US" sz="1800" dirty="0" err="1"/>
              <a:t>sustancias</a:t>
            </a:r>
            <a:r>
              <a:rPr lang="en-US" sz="1800" dirty="0"/>
              <a:t> </a:t>
            </a:r>
            <a:r>
              <a:rPr lang="en-US" sz="1800" dirty="0" err="1"/>
              <a:t>tóxicas</a:t>
            </a:r>
            <a:r>
              <a:rPr lang="en-US" sz="1800" dirty="0"/>
              <a:t> es la </a:t>
            </a:r>
            <a:r>
              <a:rPr lang="en-US" sz="1800" dirty="0" err="1"/>
              <a:t>vía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común</a:t>
            </a:r>
            <a:r>
              <a:rPr lang="en-US" sz="1800" dirty="0"/>
              <a:t> y </a:t>
            </a:r>
            <a:r>
              <a:rPr lang="en-US" sz="1800" dirty="0" err="1"/>
              <a:t>peligrosa</a:t>
            </a:r>
            <a:r>
              <a:rPr lang="en-US" sz="1800" dirty="0"/>
              <a:t>.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b="1" dirty="0" err="1"/>
              <a:t>Ingestión</a:t>
            </a:r>
            <a:r>
              <a:rPr lang="en-US" sz="1800" b="1" dirty="0"/>
              <a:t>: </a:t>
            </a:r>
            <a:r>
              <a:rPr lang="en-US" sz="1800" dirty="0"/>
              <a:t>Las </a:t>
            </a:r>
            <a:r>
              <a:rPr lang="en-US" sz="1800" dirty="0" err="1"/>
              <a:t>sustancias</a:t>
            </a:r>
            <a:r>
              <a:rPr lang="en-US" sz="1800" dirty="0"/>
              <a:t> </a:t>
            </a:r>
            <a:r>
              <a:rPr lang="en-US" sz="1800" dirty="0" err="1"/>
              <a:t>tóxicas</a:t>
            </a:r>
            <a:r>
              <a:rPr lang="en-US" sz="1800" dirty="0"/>
              <a:t> </a:t>
            </a:r>
            <a:r>
              <a:rPr lang="en-US" sz="1800" dirty="0" err="1"/>
              <a:t>ingresan</a:t>
            </a:r>
            <a:r>
              <a:rPr lang="en-US" sz="1800" dirty="0"/>
              <a:t> a </a:t>
            </a:r>
            <a:r>
              <a:rPr lang="en-US" sz="1800" dirty="0" err="1"/>
              <a:t>través</a:t>
            </a:r>
            <a:r>
              <a:rPr lang="en-US" sz="1800" dirty="0"/>
              <a:t> del </a:t>
            </a:r>
            <a:r>
              <a:rPr lang="en-US" sz="1800" dirty="0" err="1"/>
              <a:t>tubo</a:t>
            </a:r>
            <a:r>
              <a:rPr lang="en-US" sz="1800" dirty="0"/>
              <a:t> </a:t>
            </a:r>
            <a:r>
              <a:rPr lang="en-US" sz="1800" dirty="0" err="1"/>
              <a:t>digestivo</a:t>
            </a:r>
            <a:r>
              <a:rPr lang="en-US" sz="1800" dirty="0"/>
              <a:t>.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b="1" dirty="0" err="1"/>
              <a:t>Absorción</a:t>
            </a:r>
            <a:r>
              <a:rPr lang="en-US" sz="1800" b="1" dirty="0"/>
              <a:t>: </a:t>
            </a:r>
            <a:r>
              <a:rPr lang="en-US" sz="1800" dirty="0"/>
              <a:t>Las </a:t>
            </a:r>
            <a:r>
              <a:rPr lang="en-US" sz="1800" dirty="0" err="1"/>
              <a:t>sustancias</a:t>
            </a:r>
            <a:r>
              <a:rPr lang="en-US" sz="1800" dirty="0"/>
              <a:t> </a:t>
            </a:r>
            <a:r>
              <a:rPr lang="en-US" sz="1800" dirty="0" err="1"/>
              <a:t>tóxicas</a:t>
            </a:r>
            <a:r>
              <a:rPr lang="en-US" sz="1800" dirty="0"/>
              <a:t> </a:t>
            </a:r>
            <a:r>
              <a:rPr lang="en-US" sz="1800" dirty="0" err="1"/>
              <a:t>ingresan</a:t>
            </a:r>
            <a:r>
              <a:rPr lang="en-US" sz="1800" dirty="0"/>
              <a:t> al </a:t>
            </a:r>
            <a:r>
              <a:rPr lang="en-US" sz="1800" dirty="0" err="1"/>
              <a:t>torrente</a:t>
            </a:r>
            <a:r>
              <a:rPr lang="en-US" sz="1800" dirty="0"/>
              <a:t> </a:t>
            </a:r>
            <a:r>
              <a:rPr lang="en-US" sz="1800" dirty="0" err="1"/>
              <a:t>sanguíneo</a:t>
            </a:r>
            <a:r>
              <a:rPr lang="en-US" sz="1800" dirty="0"/>
              <a:t> a </a:t>
            </a:r>
            <a:r>
              <a:rPr lang="en-US" sz="1800" dirty="0" err="1"/>
              <a:t>través</a:t>
            </a:r>
            <a:r>
              <a:rPr lang="en-US" sz="1800" dirty="0"/>
              <a:t> de la </a:t>
            </a:r>
            <a:r>
              <a:rPr lang="en-US" sz="1800" dirty="0" err="1"/>
              <a:t>piel</a:t>
            </a:r>
            <a:r>
              <a:rPr lang="en-US" sz="1800" dirty="0"/>
              <a:t>.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b="1" dirty="0" err="1"/>
              <a:t>Inyección</a:t>
            </a:r>
            <a:r>
              <a:rPr lang="en-US" sz="1800" b="1" dirty="0"/>
              <a:t>: </a:t>
            </a:r>
            <a:r>
              <a:rPr lang="en-US" sz="1800" dirty="0"/>
              <a:t>Las </a:t>
            </a:r>
            <a:r>
              <a:rPr lang="en-US" sz="1800" dirty="0" err="1"/>
              <a:t>sustancias</a:t>
            </a:r>
            <a:r>
              <a:rPr lang="en-US" sz="1800" dirty="0"/>
              <a:t> </a:t>
            </a:r>
            <a:r>
              <a:rPr lang="en-US" sz="1800" dirty="0" err="1"/>
              <a:t>tóxicas</a:t>
            </a:r>
            <a:r>
              <a:rPr lang="en-US" sz="1800" dirty="0"/>
              <a:t>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inyectarse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el </a:t>
            </a:r>
            <a:r>
              <a:rPr lang="en-US" sz="1800" dirty="0" err="1"/>
              <a:t>cuerpo</a:t>
            </a:r>
            <a:r>
              <a:rPr lang="en-US" sz="1800" dirty="0"/>
              <a:t> (</a:t>
            </a:r>
            <a:r>
              <a:rPr lang="en-US" sz="1800" dirty="0" err="1"/>
              <a:t>agujas</a:t>
            </a:r>
            <a:r>
              <a:rPr lang="en-US" sz="1800" dirty="0"/>
              <a:t>, etc.); </a:t>
            </a:r>
            <a:r>
              <a:rPr lang="en-US" sz="1800" dirty="0" err="1"/>
              <a:t>esta</a:t>
            </a:r>
            <a:r>
              <a:rPr lang="en-US" sz="1800" dirty="0"/>
              <a:t> es la </a:t>
            </a:r>
            <a:r>
              <a:rPr lang="en-US" sz="1800" dirty="0" err="1"/>
              <a:t>vía</a:t>
            </a:r>
            <a:r>
              <a:rPr lang="en-US" sz="1800" dirty="0"/>
              <a:t> </a:t>
            </a:r>
            <a:r>
              <a:rPr lang="en-US" sz="1800" dirty="0" err="1"/>
              <a:t>menos</a:t>
            </a:r>
            <a:r>
              <a:rPr lang="en-US" sz="1800" dirty="0"/>
              <a:t> </a:t>
            </a:r>
            <a:r>
              <a:rPr lang="en-US" sz="1800" dirty="0" err="1"/>
              <a:t>frecuente</a:t>
            </a:r>
            <a:r>
              <a:rPr lang="en-US" sz="1800" dirty="0"/>
              <a:t>, </a:t>
            </a:r>
            <a:r>
              <a:rPr lang="en-US" sz="1800" dirty="0" err="1"/>
              <a:t>pero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directa</a:t>
            </a:r>
            <a:r>
              <a:rPr lang="en-US" sz="1800" dirty="0"/>
              <a:t>, de entrada.</a:t>
            </a:r>
            <a:endParaRPr sz="1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244602-1866-4F36-88BA-587575A43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516526" cy="592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293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5" y="117734"/>
            <a:ext cx="6472844" cy="578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600"/>
            </a:pPr>
            <a:r>
              <a:rPr lang="en-US" sz="2400" u="sng" dirty="0" err="1"/>
              <a:t>Tipos</a:t>
            </a:r>
            <a:r>
              <a:rPr lang="en-US" sz="2400" u="sng" dirty="0"/>
              <a:t> de </a:t>
            </a:r>
            <a:r>
              <a:rPr lang="en-US" sz="2400" u="sng" dirty="0" err="1"/>
              <a:t>peligros</a:t>
            </a:r>
            <a:r>
              <a:rPr lang="en-US" sz="2400" u="sng" dirty="0"/>
              <a:t> </a:t>
            </a:r>
            <a:r>
              <a:rPr lang="en-US" sz="2400" u="sng" dirty="0" err="1"/>
              <a:t>ocupacionales</a:t>
            </a:r>
            <a:r>
              <a:rPr lang="en-US" sz="2400" u="sng" dirty="0"/>
              <a:t>: </a:t>
            </a:r>
            <a:r>
              <a:rPr lang="en-US" sz="2400" u="sng" dirty="0" err="1"/>
              <a:t>Vibración</a:t>
            </a:r>
            <a:r>
              <a:rPr lang="en-US" sz="2400" u="sng" dirty="0"/>
              <a:t> y </a:t>
            </a:r>
            <a:r>
              <a:rPr lang="en-US" sz="2400" u="sng" dirty="0" err="1"/>
              <a:t>ruido</a:t>
            </a:r>
            <a:endParaRPr lang="en-US" sz="2400" u="sng" dirty="0"/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600" b="1" dirty="0" err="1"/>
              <a:t>Vibración</a:t>
            </a:r>
            <a:r>
              <a:rPr lang="en-US" sz="1600" b="1" dirty="0"/>
              <a:t> y </a:t>
            </a:r>
            <a:r>
              <a:rPr lang="en-US" sz="1600" b="1" dirty="0" err="1"/>
              <a:t>ruido</a:t>
            </a:r>
            <a:r>
              <a:rPr lang="en-US" sz="1600" b="1" dirty="0"/>
              <a:t>: </a:t>
            </a:r>
            <a:r>
              <a:rPr lang="en-US" sz="1600" dirty="0"/>
              <a:t>Las </a:t>
            </a:r>
            <a:r>
              <a:rPr lang="en-US" sz="1600" dirty="0" err="1"/>
              <a:t>herramientas</a:t>
            </a:r>
            <a:r>
              <a:rPr lang="en-US" sz="1600" dirty="0"/>
              <a:t>, los </a:t>
            </a:r>
            <a:r>
              <a:rPr lang="en-US" sz="1600" dirty="0" err="1"/>
              <a:t>equipos</a:t>
            </a:r>
            <a:r>
              <a:rPr lang="en-US" sz="1600" dirty="0"/>
              <a:t> y las superficies que </a:t>
            </a:r>
            <a:r>
              <a:rPr lang="en-US" sz="1600" dirty="0" err="1"/>
              <a:t>vibran</a:t>
            </a:r>
            <a:r>
              <a:rPr lang="en-US" sz="1600" dirty="0"/>
              <a:t>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provocar</a:t>
            </a:r>
            <a:r>
              <a:rPr lang="en-US" sz="1600" dirty="0"/>
              <a:t> </a:t>
            </a:r>
            <a:r>
              <a:rPr lang="en-US" sz="1600" dirty="0" err="1"/>
              <a:t>ruidos</a:t>
            </a:r>
            <a:r>
              <a:rPr lang="en-US" sz="1600" dirty="0"/>
              <a:t> y </a:t>
            </a:r>
            <a:r>
              <a:rPr lang="en-US" sz="1600" dirty="0" err="1"/>
              <a:t>potencialmente</a:t>
            </a:r>
            <a:r>
              <a:rPr lang="en-US" sz="1600" dirty="0"/>
              <a:t> </a:t>
            </a:r>
            <a:r>
              <a:rPr lang="en-US" sz="1600" dirty="0" err="1"/>
              <a:t>exponer</a:t>
            </a:r>
            <a:r>
              <a:rPr lang="en-US" sz="1600" dirty="0"/>
              <a:t> a un </a:t>
            </a:r>
            <a:r>
              <a:rPr lang="en-US" sz="1600" dirty="0" err="1"/>
              <a:t>trabajador</a:t>
            </a:r>
            <a:r>
              <a:rPr lang="en-US" sz="1600" dirty="0"/>
              <a:t> a </a:t>
            </a:r>
            <a:r>
              <a:rPr lang="en-US" sz="1600" dirty="0" err="1"/>
              <a:t>peligros</a:t>
            </a:r>
            <a:r>
              <a:rPr lang="en-US" sz="1600" dirty="0"/>
              <a:t> </a:t>
            </a:r>
            <a:r>
              <a:rPr lang="en-US" sz="1600" dirty="0" err="1"/>
              <a:t>relacionados</a:t>
            </a:r>
            <a:r>
              <a:rPr lang="en-US" sz="1600" dirty="0"/>
              <a:t> con la </a:t>
            </a:r>
            <a:r>
              <a:rPr lang="en-US" sz="1600" dirty="0" err="1"/>
              <a:t>vibración</a:t>
            </a:r>
            <a:r>
              <a:rPr lang="en-US" sz="1600" dirty="0"/>
              <a:t>.</a:t>
            </a:r>
          </a:p>
          <a:p>
            <a:pPr lvl="0">
              <a:buSzPts val="1600"/>
            </a:pPr>
            <a:endParaRPr lang="en-US" sz="1600" dirty="0"/>
          </a:p>
          <a:p>
            <a:pPr lvl="0">
              <a:buSzPts val="1600"/>
            </a:pPr>
            <a:r>
              <a:rPr lang="en-US" sz="1600" b="1" dirty="0" err="1"/>
              <a:t>Estos</a:t>
            </a:r>
            <a:r>
              <a:rPr lang="en-US" sz="1600" b="1" dirty="0"/>
              <a:t> </a:t>
            </a:r>
            <a:r>
              <a:rPr lang="en-US" sz="1600" b="1" dirty="0" err="1"/>
              <a:t>incluyen</a:t>
            </a:r>
            <a:r>
              <a:rPr lang="en-US" sz="1600" b="1" dirty="0"/>
              <a:t> los </a:t>
            </a:r>
            <a:r>
              <a:rPr lang="en-US" sz="1600" b="1" dirty="0" err="1"/>
              <a:t>siguientes</a:t>
            </a:r>
            <a:r>
              <a:rPr lang="en-US" sz="1600" b="1" dirty="0"/>
              <a:t>:</a:t>
            </a:r>
          </a:p>
          <a:p>
            <a:pPr lvl="0">
              <a:buSzPts val="1600"/>
            </a:pPr>
            <a:r>
              <a:rPr lang="en-US" sz="1600" b="1" dirty="0" err="1"/>
              <a:t>vibración</a:t>
            </a:r>
            <a:r>
              <a:rPr lang="en-US" sz="1600" b="1" dirty="0"/>
              <a:t> segmental: </a:t>
            </a:r>
            <a:r>
              <a:rPr lang="en-US" sz="1600" dirty="0" err="1"/>
              <a:t>esto</a:t>
            </a:r>
            <a:r>
              <a:rPr lang="en-US" sz="1600" dirty="0"/>
              <a:t> </a:t>
            </a:r>
            <a:r>
              <a:rPr lang="en-US" sz="1600" dirty="0" err="1"/>
              <a:t>sucede</a:t>
            </a:r>
            <a:r>
              <a:rPr lang="en-US" sz="1600" dirty="0"/>
              <a:t> </a:t>
            </a:r>
            <a:r>
              <a:rPr lang="en-US" sz="1600" dirty="0" err="1"/>
              <a:t>cuando</a:t>
            </a:r>
            <a:r>
              <a:rPr lang="en-US" sz="1600" dirty="0"/>
              <a:t> las manos o </a:t>
            </a:r>
            <a:r>
              <a:rPr lang="en-US" sz="1600" dirty="0" err="1"/>
              <a:t>alguna</a:t>
            </a:r>
            <a:r>
              <a:rPr lang="en-US" sz="1600" dirty="0"/>
              <a:t> </a:t>
            </a:r>
            <a:r>
              <a:rPr lang="en-US" sz="1600" dirty="0" err="1"/>
              <a:t>otra</a:t>
            </a:r>
            <a:r>
              <a:rPr lang="en-US" sz="1600" dirty="0"/>
              <a:t> </a:t>
            </a:r>
            <a:r>
              <a:rPr lang="en-US" sz="1600" dirty="0" err="1"/>
              <a:t>parte</a:t>
            </a:r>
            <a:r>
              <a:rPr lang="en-US" sz="1600" dirty="0"/>
              <a:t> del </a:t>
            </a:r>
            <a:r>
              <a:rPr lang="en-US" sz="1600" dirty="0" err="1"/>
              <a:t>cuerpo</a:t>
            </a:r>
            <a:r>
              <a:rPr lang="en-US" sz="1600" dirty="0"/>
              <a:t> se </a:t>
            </a:r>
            <a:r>
              <a:rPr lang="en-US" sz="1600" dirty="0" err="1"/>
              <a:t>ven</a:t>
            </a:r>
            <a:r>
              <a:rPr lang="en-US" sz="1600" dirty="0"/>
              <a:t> </a:t>
            </a:r>
            <a:r>
              <a:rPr lang="en-US" sz="1600" dirty="0" err="1"/>
              <a:t>expuestas</a:t>
            </a:r>
            <a:r>
              <a:rPr lang="en-US" sz="1600" dirty="0"/>
              <a:t> a una </a:t>
            </a:r>
            <a:r>
              <a:rPr lang="en-US" sz="1600" dirty="0" err="1"/>
              <a:t>herramienta</a:t>
            </a:r>
            <a:r>
              <a:rPr lang="en-US" sz="1600" dirty="0"/>
              <a:t> o </a:t>
            </a:r>
            <a:r>
              <a:rPr lang="en-US" sz="1600" dirty="0" err="1"/>
              <a:t>superficie</a:t>
            </a:r>
            <a:r>
              <a:rPr lang="en-US" sz="1600" dirty="0"/>
              <a:t> de </a:t>
            </a:r>
            <a:r>
              <a:rPr lang="en-US" sz="1600" dirty="0" err="1"/>
              <a:t>trabajo</a:t>
            </a:r>
            <a:r>
              <a:rPr lang="en-US" sz="1600" dirty="0"/>
              <a:t> </a:t>
            </a:r>
            <a:r>
              <a:rPr lang="en-US" sz="1600" dirty="0" err="1"/>
              <a:t>vibratorias</a:t>
            </a:r>
            <a:r>
              <a:rPr lang="en-US" sz="1600" dirty="0"/>
              <a:t>.</a:t>
            </a:r>
          </a:p>
          <a:p>
            <a:pPr lvl="0">
              <a:buSzPts val="1600"/>
            </a:pPr>
            <a:endParaRPr lang="en-US" sz="1600" dirty="0"/>
          </a:p>
          <a:p>
            <a:pPr lvl="0">
              <a:buSzPts val="1600"/>
            </a:pPr>
            <a:r>
              <a:rPr lang="en-US" sz="1600" dirty="0"/>
              <a:t>La </a:t>
            </a:r>
            <a:r>
              <a:rPr lang="en-US" sz="1600" dirty="0" err="1"/>
              <a:t>vibración</a:t>
            </a:r>
            <a:r>
              <a:rPr lang="en-US" sz="1600" dirty="0"/>
              <a:t> </a:t>
            </a:r>
            <a:r>
              <a:rPr lang="en-US" sz="1600" dirty="0" err="1"/>
              <a:t>segmentaria</a:t>
            </a:r>
            <a:r>
              <a:rPr lang="en-US" sz="1600" dirty="0"/>
              <a:t> es una </a:t>
            </a:r>
            <a:r>
              <a:rPr lang="en-US" sz="1600" dirty="0" err="1"/>
              <a:t>fuente</a:t>
            </a:r>
            <a:r>
              <a:rPr lang="en-US" sz="1600" dirty="0"/>
              <a:t> </a:t>
            </a:r>
            <a:r>
              <a:rPr lang="en-US" sz="1600" dirty="0" err="1"/>
              <a:t>conocida</a:t>
            </a:r>
            <a:r>
              <a:rPr lang="en-US" sz="1600" dirty="0"/>
              <a:t> de </a:t>
            </a:r>
            <a:r>
              <a:rPr lang="en-US" sz="1600" dirty="0" err="1"/>
              <a:t>lesiones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dirty="0"/>
              <a:t>las manos,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dirty="0"/>
              <a:t>las </a:t>
            </a:r>
            <a:r>
              <a:rPr lang="en-US" sz="1600" dirty="0" err="1"/>
              <a:t>muñecas</a:t>
            </a:r>
            <a:r>
              <a:rPr lang="en-US" sz="1600" dirty="0"/>
              <a:t>,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dirty="0"/>
              <a:t>los </a:t>
            </a:r>
            <a:r>
              <a:rPr lang="en-US" sz="1600" dirty="0" err="1"/>
              <a:t>antebrazos</a:t>
            </a:r>
            <a:r>
              <a:rPr lang="en-US" sz="1600" dirty="0"/>
              <a:t> y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600" dirty="0"/>
              <a:t>la </a:t>
            </a:r>
            <a:r>
              <a:rPr lang="en-US" sz="1600" dirty="0" err="1"/>
              <a:t>parte</a:t>
            </a:r>
            <a:r>
              <a:rPr lang="en-US" sz="1600" dirty="0"/>
              <a:t> superior del </a:t>
            </a:r>
            <a:r>
              <a:rPr lang="en-US" sz="1600" dirty="0" err="1"/>
              <a:t>cuerpo</a:t>
            </a:r>
            <a:r>
              <a:rPr lang="en-US" sz="1600" dirty="0"/>
              <a:t>.</a:t>
            </a:r>
          </a:p>
          <a:p>
            <a:pPr lvl="0">
              <a:buSzPts val="1600"/>
            </a:pPr>
            <a:endParaRPr lang="en-US" sz="1600" dirty="0"/>
          </a:p>
          <a:p>
            <a:pPr lvl="0">
              <a:buSzPts val="1600"/>
            </a:pPr>
            <a:r>
              <a:rPr lang="en-US" sz="1600" dirty="0" err="1"/>
              <a:t>Vibraciones</a:t>
            </a:r>
            <a:r>
              <a:rPr lang="en-US" sz="1600" dirty="0"/>
              <a:t> de </a:t>
            </a:r>
            <a:r>
              <a:rPr lang="en-US" sz="1600" dirty="0" err="1"/>
              <a:t>todo</a:t>
            </a:r>
            <a:r>
              <a:rPr lang="en-US" sz="1600" dirty="0"/>
              <a:t> el </a:t>
            </a:r>
            <a:r>
              <a:rPr lang="en-US" sz="1600" dirty="0" err="1"/>
              <a:t>cuerpo</a:t>
            </a:r>
            <a:r>
              <a:rPr lang="en-US" sz="1600" dirty="0"/>
              <a:t>: </a:t>
            </a:r>
            <a:r>
              <a:rPr lang="en-US" sz="1600" dirty="0" err="1"/>
              <a:t>esto</a:t>
            </a:r>
            <a:r>
              <a:rPr lang="en-US" sz="1600" dirty="0"/>
              <a:t> se </a:t>
            </a:r>
            <a:r>
              <a:rPr lang="en-US" sz="1600" dirty="0" err="1"/>
              <a:t>experimenta</a:t>
            </a:r>
            <a:r>
              <a:rPr lang="en-US" sz="1600" dirty="0"/>
              <a:t> con mayor </a:t>
            </a:r>
            <a:r>
              <a:rPr lang="en-US" sz="1600" dirty="0" err="1"/>
              <a:t>frecuencia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vehículos</a:t>
            </a:r>
            <a:r>
              <a:rPr lang="en-US" sz="1600" dirty="0"/>
              <a:t> 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movimiento</a:t>
            </a:r>
            <a:r>
              <a:rPr lang="en-US" sz="1600" dirty="0"/>
              <a:t> y </a:t>
            </a:r>
            <a:r>
              <a:rPr lang="en-US" sz="1600" dirty="0" err="1"/>
              <a:t>afecta</a:t>
            </a:r>
            <a:r>
              <a:rPr lang="en-US" sz="1600" dirty="0"/>
              <a:t> la </a:t>
            </a:r>
            <a:r>
              <a:rPr lang="en-US" sz="1600" dirty="0" err="1"/>
              <a:t>columna</a:t>
            </a:r>
            <a:r>
              <a:rPr lang="en-US" sz="1600" dirty="0"/>
              <a:t> vertebral. La </a:t>
            </a:r>
            <a:r>
              <a:rPr lang="en-US" sz="1600" dirty="0" err="1"/>
              <a:t>parte</a:t>
            </a:r>
            <a:r>
              <a:rPr lang="en-US" sz="1600" dirty="0"/>
              <a:t> inferior de la </a:t>
            </a:r>
            <a:r>
              <a:rPr lang="en-US" sz="1600" dirty="0" err="1"/>
              <a:t>columna</a:t>
            </a:r>
            <a:r>
              <a:rPr lang="en-US" sz="1600" dirty="0"/>
              <a:t> vertebral es </a:t>
            </a:r>
            <a:r>
              <a:rPr lang="en-US" sz="1600" dirty="0" err="1"/>
              <a:t>particularmente</a:t>
            </a:r>
            <a:r>
              <a:rPr lang="en-US" sz="1600" dirty="0"/>
              <a:t> susceptible a la </a:t>
            </a:r>
            <a:r>
              <a:rPr lang="en-US" sz="1600" dirty="0" err="1"/>
              <a:t>fatiga</a:t>
            </a:r>
            <a:r>
              <a:rPr lang="en-US" sz="1600" dirty="0"/>
              <a:t> y las </a:t>
            </a:r>
            <a:r>
              <a:rPr lang="en-US" sz="1600" dirty="0" err="1"/>
              <a:t>lesiones</a:t>
            </a:r>
            <a:r>
              <a:rPr lang="en-US" sz="1600" dirty="0"/>
              <a:t> </a:t>
            </a:r>
            <a:r>
              <a:rPr lang="en-US" sz="1600" dirty="0" err="1"/>
              <a:t>derivadas</a:t>
            </a:r>
            <a:r>
              <a:rPr lang="en-US" sz="1600" dirty="0"/>
              <a:t> de las </a:t>
            </a:r>
            <a:r>
              <a:rPr lang="en-US" sz="1600" dirty="0" err="1"/>
              <a:t>exposiciones</a:t>
            </a:r>
            <a:r>
              <a:rPr lang="en-US" sz="1600" dirty="0"/>
              <a:t>.</a:t>
            </a:r>
            <a:endParaRPr sz="16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E7D33B-EA55-4E87-B784-DCC77CD28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516526" cy="592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047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70C14-51FB-47DD-80DA-CE094A0E5B93}"/>
              </a:ext>
            </a:extLst>
          </p:cNvPr>
          <p:cNvSpPr/>
          <p:nvPr/>
        </p:nvSpPr>
        <p:spPr>
          <a:xfrm>
            <a:off x="0" y="0"/>
            <a:ext cx="12192000" cy="5893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589CC655-68E7-48A2-A8B7-A8D6BDA8BC8F}"/>
              </a:ext>
            </a:extLst>
          </p:cNvPr>
          <p:cNvSpPr txBox="1"/>
          <p:nvPr/>
        </p:nvSpPr>
        <p:spPr>
          <a:xfrm>
            <a:off x="202630" y="614696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CA7F2D-DCEF-4C34-B275-E9B59FA78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870" y="5813246"/>
            <a:ext cx="4762500" cy="1190625"/>
          </a:xfrm>
          <a:prstGeom prst="rect">
            <a:avLst/>
          </a:prstGeom>
        </p:spPr>
      </p:pic>
      <p:pic>
        <p:nvPicPr>
          <p:cNvPr id="2" name="Online Media 1" descr="JHA_Pasos de trabajo y tareas">
            <a:hlinkClick r:id="" action="ppaction://media"/>
            <a:extLst>
              <a:ext uri="{FF2B5EF4-FFF2-40B4-BE49-F238E27FC236}">
                <a16:creationId xmlns:a16="http://schemas.microsoft.com/office/drawing/2014/main" id="{0FB6C349-9FEF-B247-B061-74A1C817E4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57461" y="0"/>
            <a:ext cx="10477077" cy="589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0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70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600"/>
            </a:pPr>
            <a:r>
              <a:rPr lang="en-US" sz="2400" u="sng" dirty="0" err="1"/>
              <a:t>Determinacion</a:t>
            </a:r>
            <a:r>
              <a:rPr lang="en-US" sz="2400" u="sng" dirty="0"/>
              <a:t> del </a:t>
            </a:r>
            <a:r>
              <a:rPr lang="en-US" sz="2400" u="sng" dirty="0" err="1"/>
              <a:t>nivel</a:t>
            </a:r>
            <a:r>
              <a:rPr lang="en-US" sz="2400" u="sng" dirty="0"/>
              <a:t> de </a:t>
            </a:r>
            <a:r>
              <a:rPr lang="en-US" sz="2400" u="sng" dirty="0" err="1"/>
              <a:t>riesgo</a:t>
            </a:r>
            <a:r>
              <a:rPr lang="en-US" sz="2400" u="sng" dirty="0"/>
              <a:t> de los </a:t>
            </a:r>
            <a:r>
              <a:rPr lang="en-US" sz="2400" u="sng" dirty="0" err="1"/>
              <a:t>peligros</a:t>
            </a:r>
            <a:r>
              <a:rPr lang="en-US" sz="2400" u="sng" dirty="0"/>
              <a:t> </a:t>
            </a:r>
            <a:r>
              <a:rPr lang="en-US" sz="2400" u="sng" dirty="0" err="1"/>
              <a:t>ocupacionales</a:t>
            </a:r>
            <a:endParaRPr lang="en-US" sz="2400" u="sng" dirty="0"/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Los </a:t>
            </a:r>
            <a:r>
              <a:rPr lang="en-US" sz="1800" dirty="0" err="1"/>
              <a:t>peligros</a:t>
            </a:r>
            <a:r>
              <a:rPr lang="en-US" sz="1800" dirty="0"/>
              <a:t> que </a:t>
            </a:r>
            <a:r>
              <a:rPr lang="en-US" sz="1800" dirty="0" err="1"/>
              <a:t>presentan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mayor </a:t>
            </a:r>
            <a:r>
              <a:rPr lang="en-US" sz="1800" dirty="0" err="1"/>
              <a:t>riesgo</a:t>
            </a:r>
            <a:r>
              <a:rPr lang="en-US" sz="1800" dirty="0"/>
              <a:t> </a:t>
            </a:r>
            <a:r>
              <a:rPr lang="en-US" sz="1800" dirty="0" err="1"/>
              <a:t>deben</a:t>
            </a:r>
            <a:r>
              <a:rPr lang="en-US" sz="1800" dirty="0"/>
              <a:t> </a:t>
            </a:r>
            <a:r>
              <a:rPr lang="en-US" sz="1800" dirty="0" err="1"/>
              <a:t>analizarse</a:t>
            </a:r>
            <a:r>
              <a:rPr lang="en-US" sz="1800" dirty="0"/>
              <a:t> primero. Para </a:t>
            </a:r>
            <a:r>
              <a:rPr lang="en-US" sz="1800" dirty="0" err="1"/>
              <a:t>determinar</a:t>
            </a:r>
            <a:r>
              <a:rPr lang="en-US" sz="1800" dirty="0"/>
              <a:t> </a:t>
            </a:r>
            <a:r>
              <a:rPr lang="en-US" sz="1800" dirty="0" err="1"/>
              <a:t>el</a:t>
            </a:r>
            <a:r>
              <a:rPr lang="en-US" sz="1800" dirty="0"/>
              <a:t> </a:t>
            </a:r>
            <a:r>
              <a:rPr lang="en-US" sz="1800" dirty="0" err="1"/>
              <a:t>nivel</a:t>
            </a:r>
            <a:r>
              <a:rPr lang="en-US" sz="1800" dirty="0"/>
              <a:t> de </a:t>
            </a:r>
            <a:r>
              <a:rPr lang="en-US" sz="1800" dirty="0" err="1"/>
              <a:t>riesgo</a:t>
            </a:r>
            <a:r>
              <a:rPr lang="en-US" sz="1800" dirty="0"/>
              <a:t> de </a:t>
            </a:r>
            <a:r>
              <a:rPr lang="en-US" sz="1800" dirty="0" err="1"/>
              <a:t>manera</a:t>
            </a:r>
            <a:r>
              <a:rPr lang="en-US" sz="1800" dirty="0"/>
              <a:t> </a:t>
            </a:r>
            <a:r>
              <a:rPr lang="en-US" sz="1800" dirty="0" err="1"/>
              <a:t>objetiva</a:t>
            </a:r>
            <a:r>
              <a:rPr lang="en-US" sz="1800" dirty="0"/>
              <a:t>, </a:t>
            </a:r>
            <a:r>
              <a:rPr lang="en-US" sz="1800" dirty="0" err="1"/>
              <a:t>puede</a:t>
            </a:r>
            <a:r>
              <a:rPr lang="en-US" sz="1800" dirty="0"/>
              <a:t> ser </a:t>
            </a:r>
            <a:r>
              <a:rPr lang="en-US" sz="1800" dirty="0" err="1"/>
              <a:t>útil</a:t>
            </a:r>
            <a:r>
              <a:rPr lang="en-US" sz="1800" dirty="0"/>
              <a:t> </a:t>
            </a:r>
            <a:r>
              <a:rPr lang="en-US" sz="1800" dirty="0" err="1"/>
              <a:t>utilizar</a:t>
            </a:r>
            <a:r>
              <a:rPr lang="en-US" sz="1800" dirty="0"/>
              <a:t> un </a:t>
            </a:r>
            <a:r>
              <a:rPr lang="en-US" sz="1800" dirty="0" err="1"/>
              <a:t>método</a:t>
            </a:r>
            <a:r>
              <a:rPr lang="en-US" sz="1800" dirty="0"/>
              <a:t> </a:t>
            </a:r>
            <a:r>
              <a:rPr lang="en-US" sz="1800" dirty="0" err="1"/>
              <a:t>estructurado</a:t>
            </a:r>
            <a:r>
              <a:rPr lang="en-US" sz="1800" dirty="0"/>
              <a:t> para </a:t>
            </a:r>
            <a:r>
              <a:rPr lang="en-US" sz="1800" dirty="0" err="1"/>
              <a:t>analizar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riesgos</a:t>
            </a:r>
            <a:r>
              <a:rPr lang="en-US" sz="1800" dirty="0"/>
              <a:t> y </a:t>
            </a:r>
            <a:r>
              <a:rPr lang="en-US" sz="1800" dirty="0" err="1"/>
              <a:t>priorizar</a:t>
            </a:r>
            <a:r>
              <a:rPr lang="en-US" sz="1800" dirty="0"/>
              <a:t>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peligros</a:t>
            </a:r>
            <a:r>
              <a:rPr lang="en-US" sz="1800" dirty="0"/>
              <a:t>. Revise </a:t>
            </a:r>
            <a:r>
              <a:rPr lang="en-US" sz="1800" dirty="0" err="1"/>
              <a:t>los</a:t>
            </a:r>
            <a:r>
              <a:rPr lang="en-US" sz="1800" dirty="0"/>
              <a:t> </a:t>
            </a:r>
            <a:r>
              <a:rPr lang="en-US" sz="1800" dirty="0" err="1"/>
              <a:t>materiales</a:t>
            </a:r>
            <a:r>
              <a:rPr lang="en-US" sz="1800" dirty="0"/>
              <a:t> de </a:t>
            </a:r>
            <a:r>
              <a:rPr lang="en-US" sz="1800" dirty="0" err="1"/>
              <a:t>evaluación</a:t>
            </a:r>
            <a:r>
              <a:rPr lang="en-US" sz="1800" dirty="0"/>
              <a:t> de </a:t>
            </a:r>
            <a:r>
              <a:rPr lang="en-US" sz="1800" dirty="0" err="1"/>
              <a:t>peligros</a:t>
            </a:r>
            <a:r>
              <a:rPr lang="en-US" sz="1800" dirty="0"/>
              <a:t> a </a:t>
            </a:r>
            <a:r>
              <a:rPr lang="en-US" sz="1800" dirty="0" err="1"/>
              <a:t>continuación</a:t>
            </a:r>
            <a:r>
              <a:rPr lang="en-US" sz="1800" dirty="0"/>
              <a:t> para </a:t>
            </a:r>
            <a:r>
              <a:rPr lang="en-US" sz="1800" dirty="0" err="1"/>
              <a:t>ver</a:t>
            </a:r>
            <a:r>
              <a:rPr lang="en-US" sz="1800" dirty="0"/>
              <a:t> </a:t>
            </a:r>
            <a:r>
              <a:rPr lang="en-US" sz="1800" dirty="0" err="1"/>
              <a:t>ejemplos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</a:t>
            </a:r>
            <a:r>
              <a:rPr lang="en-US" sz="1800" dirty="0" err="1"/>
              <a:t>diferentes</a:t>
            </a:r>
            <a:r>
              <a:rPr lang="en-US" sz="1800" dirty="0"/>
              <a:t> </a:t>
            </a:r>
            <a:r>
              <a:rPr lang="en-US" sz="1800" dirty="0" err="1"/>
              <a:t>métodos</a:t>
            </a:r>
            <a:r>
              <a:rPr lang="en-US" sz="1800" dirty="0"/>
              <a:t>:</a:t>
            </a:r>
          </a:p>
          <a:p>
            <a:pPr lvl="0">
              <a:buSzPts val="1600"/>
            </a:pPr>
            <a:endParaRPr lang="en-US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ts val="1600"/>
            </a:pPr>
            <a:r>
              <a:rPr lang="en-US" sz="1800" dirty="0">
                <a:hlinkClick r:id="rId3"/>
              </a:rPr>
              <a:t>Formulario de </a:t>
            </a:r>
            <a:r>
              <a:rPr lang="en-US" sz="1800" dirty="0" err="1">
                <a:hlinkClick r:id="rId3"/>
              </a:rPr>
              <a:t>evaluación</a:t>
            </a:r>
            <a:r>
              <a:rPr lang="en-US" sz="1800" dirty="0">
                <a:hlinkClick r:id="rId3"/>
              </a:rPr>
              <a:t> de </a:t>
            </a:r>
            <a:r>
              <a:rPr lang="en-US" sz="1800" dirty="0" err="1">
                <a:hlinkClick r:id="rId3"/>
              </a:rPr>
              <a:t>peligros</a:t>
            </a:r>
            <a:r>
              <a:rPr lang="en-US" sz="1800" dirty="0">
                <a:hlinkClick r:id="rId3"/>
              </a:rPr>
              <a:t>.</a:t>
            </a:r>
            <a:endParaRPr lang="en-US" sz="1800" dirty="0"/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>
                <a:hlinkClick r:id="rId4"/>
              </a:rPr>
              <a:t>Identificación y evaluación de peligros.</a:t>
            </a:r>
            <a:endParaRPr lang="en-US" sz="1800" dirty="0"/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>
                <a:hlinkClick r:id="rId5"/>
              </a:rPr>
              <a:t>Folleto de </a:t>
            </a:r>
            <a:r>
              <a:rPr lang="en-US" sz="1800" dirty="0" err="1">
                <a:hlinkClick r:id="rId5"/>
              </a:rPr>
              <a:t>evaluación</a:t>
            </a:r>
            <a:r>
              <a:rPr lang="en-US" sz="1800" dirty="0">
                <a:hlinkClick r:id="rId5"/>
              </a:rPr>
              <a:t> de </a:t>
            </a:r>
            <a:r>
              <a:rPr lang="en-US" sz="1800" dirty="0" err="1">
                <a:hlinkClick r:id="rId5"/>
              </a:rPr>
              <a:t>peligros</a:t>
            </a:r>
            <a:r>
              <a:rPr lang="en-US" sz="1800" dirty="0">
                <a:hlinkClick r:id="rId5"/>
              </a:rPr>
              <a:t>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9293F6-AC99-48C9-85EC-08F0944585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5516526" cy="592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356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70C14-51FB-47DD-80DA-CE094A0E5B93}"/>
              </a:ext>
            </a:extLst>
          </p:cNvPr>
          <p:cNvSpPr/>
          <p:nvPr/>
        </p:nvSpPr>
        <p:spPr>
          <a:xfrm>
            <a:off x="0" y="0"/>
            <a:ext cx="12192000" cy="5893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589CC655-68E7-48A2-A8B7-A8D6BDA8BC8F}"/>
              </a:ext>
            </a:extLst>
          </p:cNvPr>
          <p:cNvSpPr txBox="1"/>
          <p:nvPr/>
        </p:nvSpPr>
        <p:spPr>
          <a:xfrm>
            <a:off x="202630" y="614696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CA7F2D-DCEF-4C34-B275-E9B59FA78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870" y="5813246"/>
            <a:ext cx="4762500" cy="1190625"/>
          </a:xfrm>
          <a:prstGeom prst="rect">
            <a:avLst/>
          </a:prstGeom>
        </p:spPr>
      </p:pic>
      <p:pic>
        <p:nvPicPr>
          <p:cNvPr id="2" name="Online Media 1" descr="JHA_ Identificando los peligros">
            <a:hlinkClick r:id="" action="ppaction://media"/>
            <a:extLst>
              <a:ext uri="{FF2B5EF4-FFF2-40B4-BE49-F238E27FC236}">
                <a16:creationId xmlns:a16="http://schemas.microsoft.com/office/drawing/2014/main" id="{4C47A4CE-6D1C-104B-B96D-322C8AD678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57461" y="0"/>
            <a:ext cx="10477077" cy="589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2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5019" y="175660"/>
            <a:ext cx="6274351" cy="578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causan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accidentes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Los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efectos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finales(1 of 6)</a:t>
            </a:r>
            <a:endParaRPr lang="en-US" sz="1800" b="1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b="1" dirty="0"/>
              <a:t>Golpe </a:t>
            </a:r>
            <a:r>
              <a:rPr lang="en-US" sz="1800" b="1" dirty="0" err="1"/>
              <a:t>provocado</a:t>
            </a:r>
            <a:r>
              <a:rPr lang="en-US" sz="1800" b="1" dirty="0"/>
              <a:t> por </a:t>
            </a:r>
            <a:r>
              <a:rPr lang="en-US" sz="1800" b="1" dirty="0" err="1"/>
              <a:t>objetos</a:t>
            </a:r>
            <a:r>
              <a:rPr lang="en-US" sz="1800" b="1" dirty="0"/>
              <a:t>: </a:t>
            </a:r>
            <a:r>
              <a:rPr lang="en-US" sz="1800" dirty="0"/>
              <a:t>Una persona es </a:t>
            </a:r>
            <a:r>
              <a:rPr lang="en-US" sz="1800" dirty="0" err="1"/>
              <a:t>golpeada</a:t>
            </a:r>
            <a:r>
              <a:rPr lang="en-US" sz="1800" dirty="0"/>
              <a:t> con </a:t>
            </a:r>
            <a:r>
              <a:rPr lang="en-US" sz="1800" dirty="0" err="1"/>
              <a:t>fuerza</a:t>
            </a:r>
            <a:r>
              <a:rPr lang="en-US" sz="1800" dirty="0"/>
              <a:t> por un </a:t>
            </a:r>
            <a:r>
              <a:rPr lang="en-US" sz="1800" dirty="0" err="1"/>
              <a:t>objeto</a:t>
            </a:r>
            <a:r>
              <a:rPr lang="en-US" sz="1800" dirty="0"/>
              <a:t>. Un </a:t>
            </a:r>
            <a:r>
              <a:rPr lang="en-US" sz="1800" dirty="0" err="1"/>
              <a:t>objeto</a:t>
            </a:r>
            <a:r>
              <a:rPr lang="en-US" sz="1800" dirty="0"/>
              <a:t> genera la </a:t>
            </a:r>
            <a:r>
              <a:rPr lang="en-US" sz="1800" dirty="0" err="1"/>
              <a:t>fuerza</a:t>
            </a:r>
            <a:r>
              <a:rPr lang="en-US" sz="1800" dirty="0"/>
              <a:t> de </a:t>
            </a:r>
            <a:r>
              <a:rPr lang="en-US" sz="1800" dirty="0" err="1"/>
              <a:t>contacto</a:t>
            </a:r>
            <a:r>
              <a:rPr lang="en-US" sz="1800" dirty="0"/>
              <a:t>.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-Un </a:t>
            </a:r>
            <a:r>
              <a:rPr lang="en-US" sz="1800" dirty="0" err="1"/>
              <a:t>ejemplo</a:t>
            </a:r>
            <a:r>
              <a:rPr lang="en-US" sz="1800" dirty="0"/>
              <a:t> de un </a:t>
            </a:r>
            <a:r>
              <a:rPr lang="en-US" sz="1800" dirty="0" err="1"/>
              <a:t>incidente</a:t>
            </a:r>
            <a:r>
              <a:rPr lang="en-US" sz="1800" dirty="0"/>
              <a:t> </a:t>
            </a:r>
            <a:r>
              <a:rPr lang="en-US" sz="1800" dirty="0" err="1"/>
              <a:t>causado</a:t>
            </a:r>
            <a:r>
              <a:rPr lang="en-US" sz="1800" dirty="0"/>
              <a:t> por un golpe </a:t>
            </a:r>
            <a:r>
              <a:rPr lang="en-US" sz="1800" dirty="0" err="1"/>
              <a:t>provocado</a:t>
            </a:r>
            <a:r>
              <a:rPr lang="en-US" sz="1800" dirty="0"/>
              <a:t> por un </a:t>
            </a:r>
            <a:r>
              <a:rPr lang="en-US" sz="1800" dirty="0" err="1"/>
              <a:t>objeto</a:t>
            </a:r>
            <a:r>
              <a:rPr lang="en-US" sz="1800" dirty="0"/>
              <a:t> es </a:t>
            </a:r>
            <a:r>
              <a:rPr lang="en-US" sz="1800" dirty="0" err="1"/>
              <a:t>cuando</a:t>
            </a:r>
            <a:r>
              <a:rPr lang="en-US" sz="1800" dirty="0"/>
              <a:t> un </a:t>
            </a:r>
            <a:r>
              <a:rPr lang="en-US" sz="1800" dirty="0" err="1"/>
              <a:t>trabajador</a:t>
            </a:r>
            <a:r>
              <a:rPr lang="en-US" sz="1800" dirty="0"/>
              <a:t> es </a:t>
            </a:r>
            <a:r>
              <a:rPr lang="en-US" sz="1800" dirty="0" err="1"/>
              <a:t>atropellado</a:t>
            </a:r>
            <a:r>
              <a:rPr lang="en-US" sz="1800" dirty="0"/>
              <a:t> por un </a:t>
            </a:r>
            <a:r>
              <a:rPr lang="en-US" sz="1800" dirty="0" err="1"/>
              <a:t>vehículo</a:t>
            </a:r>
            <a:r>
              <a:rPr lang="en-US" sz="1800" dirty="0"/>
              <a:t> o </a:t>
            </a:r>
            <a:r>
              <a:rPr lang="en-US" sz="1800" dirty="0" err="1"/>
              <a:t>cuando</a:t>
            </a:r>
            <a:r>
              <a:rPr lang="en-US" sz="1800" dirty="0"/>
              <a:t> un </a:t>
            </a:r>
            <a:r>
              <a:rPr lang="en-US" sz="1800" dirty="0" err="1"/>
              <a:t>leñador</a:t>
            </a:r>
            <a:r>
              <a:rPr lang="en-US" sz="1800" dirty="0"/>
              <a:t> es </a:t>
            </a:r>
            <a:r>
              <a:rPr lang="en-US" sz="1800" dirty="0" err="1"/>
              <a:t>golpeado</a:t>
            </a:r>
            <a:r>
              <a:rPr lang="en-US" sz="1800" dirty="0"/>
              <a:t> por un árbol. </a:t>
            </a:r>
          </a:p>
          <a:p>
            <a:pPr lvl="0">
              <a:buSzPts val="1600"/>
            </a:pPr>
            <a:endParaRPr lang="en-US" sz="1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b="1" dirty="0" err="1"/>
              <a:t>Atrapamiento</a:t>
            </a:r>
            <a:r>
              <a:rPr lang="en-US" sz="1800" b="1" dirty="0"/>
              <a:t> entre </a:t>
            </a:r>
            <a:r>
              <a:rPr lang="en-US" sz="1800" b="1" dirty="0" err="1"/>
              <a:t>objetos</a:t>
            </a:r>
            <a:r>
              <a:rPr lang="en-US" sz="1800" b="1" dirty="0"/>
              <a:t>: </a:t>
            </a:r>
            <a:r>
              <a:rPr lang="en-US" sz="1800" dirty="0"/>
              <a:t>Una persona es </a:t>
            </a:r>
            <a:r>
              <a:rPr lang="en-US" sz="1800" dirty="0" err="1"/>
              <a:t>aplastada</a:t>
            </a:r>
            <a:r>
              <a:rPr lang="en-US" sz="1800" dirty="0"/>
              <a:t>, </a:t>
            </a:r>
            <a:r>
              <a:rPr lang="en-US" sz="1800" dirty="0" err="1"/>
              <a:t>comprimida</a:t>
            </a:r>
            <a:r>
              <a:rPr lang="en-US" sz="1800" dirty="0"/>
              <a:t> o de </a:t>
            </a:r>
            <a:r>
              <a:rPr lang="en-US" sz="1800" dirty="0" err="1"/>
              <a:t>otra</a:t>
            </a:r>
            <a:r>
              <a:rPr lang="en-US" sz="1800" dirty="0"/>
              <a:t> </a:t>
            </a:r>
            <a:r>
              <a:rPr lang="en-US" sz="1800" dirty="0" err="1"/>
              <a:t>manera</a:t>
            </a:r>
            <a:r>
              <a:rPr lang="en-US" sz="1800" dirty="0"/>
              <a:t> </a:t>
            </a:r>
            <a:r>
              <a:rPr lang="en-US" sz="1800" dirty="0" err="1"/>
              <a:t>atrapada</a:t>
            </a:r>
            <a:r>
              <a:rPr lang="en-US" sz="1800" dirty="0"/>
              <a:t> por un </a:t>
            </a:r>
            <a:r>
              <a:rPr lang="en-US" sz="1800" dirty="0" err="1"/>
              <a:t>objeto</a:t>
            </a:r>
            <a:r>
              <a:rPr lang="en-US" sz="1800" dirty="0"/>
              <a:t> </a:t>
            </a:r>
            <a:r>
              <a:rPr lang="en-US" sz="1800" dirty="0" err="1"/>
              <a:t>fijo</a:t>
            </a:r>
            <a:r>
              <a:rPr lang="en-US" sz="1800" dirty="0"/>
              <a:t> o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movimiento</a:t>
            </a:r>
            <a:r>
              <a:rPr lang="en-US" sz="1800" dirty="0"/>
              <a:t> o entre dos </a:t>
            </a:r>
            <a:r>
              <a:rPr lang="en-US" sz="1800" dirty="0" err="1"/>
              <a:t>objetos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movimiento</a:t>
            </a:r>
            <a:r>
              <a:rPr lang="en-US" sz="1800" dirty="0"/>
              <a:t>.</a:t>
            </a:r>
          </a:p>
          <a:p>
            <a:pPr lvl="0">
              <a:buSzPts val="1600"/>
            </a:pPr>
            <a:r>
              <a:rPr lang="en-US" sz="1800" dirty="0"/>
              <a:t>-Un </a:t>
            </a:r>
            <a:r>
              <a:rPr lang="en-US" sz="1800" dirty="0" err="1"/>
              <a:t>ejemplo</a:t>
            </a:r>
            <a:r>
              <a:rPr lang="en-US" sz="1800" dirty="0"/>
              <a:t> de un </a:t>
            </a:r>
            <a:r>
              <a:rPr lang="en-US" sz="1800" dirty="0" err="1"/>
              <a:t>incidente</a:t>
            </a:r>
            <a:r>
              <a:rPr lang="en-US" sz="1800" dirty="0"/>
              <a:t> de </a:t>
            </a:r>
            <a:r>
              <a:rPr lang="en-US" sz="1800" dirty="0" err="1"/>
              <a:t>atrapamiento</a:t>
            </a:r>
            <a:r>
              <a:rPr lang="en-US" sz="1800" dirty="0"/>
              <a:t> entre </a:t>
            </a:r>
            <a:r>
              <a:rPr lang="en-US" sz="1800" dirty="0" err="1"/>
              <a:t>objetos</a:t>
            </a:r>
            <a:r>
              <a:rPr lang="en-US" sz="1800" dirty="0"/>
              <a:t> </a:t>
            </a:r>
            <a:r>
              <a:rPr lang="en-US" sz="1800" dirty="0" err="1"/>
              <a:t>incluye</a:t>
            </a:r>
            <a:r>
              <a:rPr lang="en-US" sz="1800" dirty="0"/>
              <a:t> un </a:t>
            </a:r>
            <a:r>
              <a:rPr lang="en-US" sz="1800" dirty="0" err="1"/>
              <a:t>vehículo</a:t>
            </a:r>
            <a:r>
              <a:rPr lang="en-US" sz="1800" dirty="0"/>
              <a:t> que se </a:t>
            </a:r>
            <a:r>
              <a:rPr lang="en-US" sz="1800" dirty="0" err="1"/>
              <a:t>cae</a:t>
            </a:r>
            <a:r>
              <a:rPr lang="en-US" sz="1800" dirty="0"/>
              <a:t> de un </a:t>
            </a:r>
            <a:r>
              <a:rPr lang="en-US" sz="1800" dirty="0" err="1"/>
              <a:t>gato</a:t>
            </a:r>
            <a:r>
              <a:rPr lang="en-US" sz="1800" dirty="0"/>
              <a:t> </a:t>
            </a:r>
            <a:r>
              <a:rPr lang="en-US" sz="1800" dirty="0" err="1"/>
              <a:t>hidráulico</a:t>
            </a:r>
            <a:r>
              <a:rPr lang="en-US" sz="1800" dirty="0"/>
              <a:t>, </a:t>
            </a:r>
            <a:r>
              <a:rPr lang="en-US" sz="1800" dirty="0" err="1"/>
              <a:t>rueda</a:t>
            </a:r>
            <a:r>
              <a:rPr lang="en-US" sz="1800" dirty="0"/>
              <a:t> y </a:t>
            </a:r>
            <a:r>
              <a:rPr lang="en-US" sz="1800" dirty="0" err="1"/>
              <a:t>choca</a:t>
            </a:r>
            <a:r>
              <a:rPr lang="en-US" sz="1800" dirty="0"/>
              <a:t> contra una pared y </a:t>
            </a:r>
            <a:r>
              <a:rPr lang="en-US" sz="1800" dirty="0" err="1"/>
              <a:t>aplasta</a:t>
            </a:r>
            <a:r>
              <a:rPr lang="en-US" sz="1800" dirty="0"/>
              <a:t> a una persona entre el </a:t>
            </a:r>
            <a:r>
              <a:rPr lang="en-US" sz="1800" dirty="0" err="1"/>
              <a:t>automóvil</a:t>
            </a:r>
            <a:r>
              <a:rPr lang="en-US" sz="1800" dirty="0"/>
              <a:t> y la pared. </a:t>
            </a:r>
            <a:endParaRPr lang="en-US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74D774-A04D-43FC-A324-15E16A7C9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516526" cy="592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543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5019" y="144843"/>
            <a:ext cx="6274351" cy="578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causan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accidentes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Los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efectos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finales(2 of 6)</a:t>
            </a:r>
            <a:endParaRPr lang="en-US" sz="32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b="1" dirty="0"/>
              <a:t>Golpe contra </a:t>
            </a:r>
            <a:r>
              <a:rPr lang="en-US" sz="1800" b="1" dirty="0" err="1"/>
              <a:t>objetos</a:t>
            </a:r>
            <a:r>
              <a:rPr lang="en-US" sz="1800" b="1" dirty="0"/>
              <a:t>: </a:t>
            </a:r>
            <a:r>
              <a:rPr lang="en-US" sz="1800" dirty="0"/>
              <a:t>Una persona </a:t>
            </a:r>
            <a:r>
              <a:rPr lang="en-US" sz="1800" dirty="0" err="1"/>
              <a:t>golpea</a:t>
            </a:r>
            <a:r>
              <a:rPr lang="en-US" sz="1800" dirty="0"/>
              <a:t> con </a:t>
            </a:r>
            <a:r>
              <a:rPr lang="en-US" sz="1800" dirty="0" err="1"/>
              <a:t>fuerza</a:t>
            </a:r>
            <a:r>
              <a:rPr lang="en-US" sz="1800" dirty="0"/>
              <a:t> un </a:t>
            </a:r>
            <a:r>
              <a:rPr lang="en-US" sz="1800" dirty="0" err="1"/>
              <a:t>objeto</a:t>
            </a:r>
            <a:r>
              <a:rPr lang="en-US" sz="1800" dirty="0"/>
              <a:t>. La persona genera la </a:t>
            </a:r>
            <a:r>
              <a:rPr lang="en-US" sz="1800" dirty="0" err="1"/>
              <a:t>fuerza</a:t>
            </a:r>
            <a:r>
              <a:rPr lang="en-US" sz="1800" dirty="0"/>
              <a:t> </a:t>
            </a:r>
            <a:r>
              <a:rPr lang="en-US" sz="1800" dirty="0" err="1"/>
              <a:t>energética</a:t>
            </a:r>
            <a:r>
              <a:rPr lang="en-US" sz="1800" dirty="0"/>
              <a:t>.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-Un </a:t>
            </a:r>
            <a:r>
              <a:rPr lang="en-US" sz="1800" dirty="0" err="1"/>
              <a:t>ejemplo</a:t>
            </a:r>
            <a:r>
              <a:rPr lang="en-US" sz="1800" dirty="0"/>
              <a:t> de un </a:t>
            </a:r>
            <a:r>
              <a:rPr lang="en-US" sz="1800" dirty="0" err="1"/>
              <a:t>incidente</a:t>
            </a:r>
            <a:r>
              <a:rPr lang="en-US" sz="1800" dirty="0"/>
              <a:t> de golpe contra </a:t>
            </a:r>
            <a:r>
              <a:rPr lang="en-US" sz="1800" dirty="0" err="1"/>
              <a:t>objetos</a:t>
            </a:r>
            <a:r>
              <a:rPr lang="en-US" sz="1800" dirty="0"/>
              <a:t> es </a:t>
            </a:r>
            <a:r>
              <a:rPr lang="en-US" sz="1800" dirty="0" err="1"/>
              <a:t>alguien</a:t>
            </a:r>
            <a:r>
              <a:rPr lang="en-US" sz="1800" dirty="0"/>
              <a:t> que </a:t>
            </a:r>
            <a:r>
              <a:rPr lang="en-US" sz="1800" dirty="0" err="1"/>
              <a:t>atraviesa</a:t>
            </a:r>
            <a:r>
              <a:rPr lang="en-US" sz="1800" dirty="0"/>
              <a:t> una </a:t>
            </a:r>
            <a:r>
              <a:rPr lang="en-US" sz="1800" dirty="0" err="1"/>
              <a:t>puerta</a:t>
            </a:r>
            <a:r>
              <a:rPr lang="en-US" sz="1800" dirty="0"/>
              <a:t> </a:t>
            </a:r>
            <a:r>
              <a:rPr lang="en-US" sz="1800" dirty="0" err="1"/>
              <a:t>deslizante</a:t>
            </a:r>
            <a:r>
              <a:rPr lang="en-US" sz="1800" dirty="0"/>
              <a:t> de </a:t>
            </a:r>
            <a:r>
              <a:rPr lang="en-US" sz="1800" dirty="0" err="1"/>
              <a:t>vidrio</a:t>
            </a:r>
            <a:r>
              <a:rPr lang="en-US" sz="1800" dirty="0"/>
              <a:t> </a:t>
            </a:r>
            <a:r>
              <a:rPr lang="en-US" sz="1800" dirty="0" err="1"/>
              <a:t>caminando</a:t>
            </a:r>
            <a:r>
              <a:rPr lang="en-US" sz="1800" dirty="0"/>
              <a:t> o </a:t>
            </a:r>
            <a:r>
              <a:rPr lang="en-US" sz="1800" dirty="0" err="1"/>
              <a:t>corriendo</a:t>
            </a:r>
            <a:r>
              <a:rPr lang="en-US" sz="1800" dirty="0"/>
              <a:t>. O bien </a:t>
            </a:r>
            <a:r>
              <a:rPr lang="en-US" sz="1800" dirty="0" err="1"/>
              <a:t>cuando</a:t>
            </a:r>
            <a:r>
              <a:rPr lang="en-US" sz="1800" dirty="0"/>
              <a:t> un </a:t>
            </a:r>
            <a:r>
              <a:rPr lang="en-US" sz="1800" dirty="0" err="1"/>
              <a:t>trabajador</a:t>
            </a:r>
            <a:r>
              <a:rPr lang="en-US" sz="1800" dirty="0"/>
              <a:t> se </a:t>
            </a:r>
            <a:r>
              <a:rPr lang="en-US" sz="1800" dirty="0" err="1"/>
              <a:t>golpea</a:t>
            </a:r>
            <a:r>
              <a:rPr lang="en-US" sz="1800" dirty="0"/>
              <a:t> la cabeza contra una viga </a:t>
            </a:r>
            <a:r>
              <a:rPr lang="en-US" sz="1800" dirty="0" err="1"/>
              <a:t>mientras</a:t>
            </a:r>
            <a:r>
              <a:rPr lang="en-US" sz="1800" dirty="0"/>
              <a:t> </a:t>
            </a:r>
            <a:r>
              <a:rPr lang="en-US" sz="1800" dirty="0" err="1"/>
              <a:t>sube</a:t>
            </a:r>
            <a:r>
              <a:rPr lang="en-US" sz="1800" dirty="0"/>
              <a:t> la </a:t>
            </a:r>
            <a:r>
              <a:rPr lang="en-US" sz="1800" dirty="0" err="1"/>
              <a:t>escalera</a:t>
            </a:r>
            <a:r>
              <a:rPr lang="en-US" sz="1800" dirty="0"/>
              <a:t>.</a:t>
            </a:r>
          </a:p>
          <a:p>
            <a:pPr lvl="0">
              <a:buSzPts val="1600"/>
            </a:pPr>
            <a:endParaRPr lang="en-US" sz="18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b="1" dirty="0" err="1"/>
              <a:t>Caídas</a:t>
            </a:r>
            <a:r>
              <a:rPr lang="en-US" sz="1800" b="1" dirty="0"/>
              <a:t> a la </a:t>
            </a:r>
            <a:r>
              <a:rPr lang="en-US" sz="1800" b="1" dirty="0" err="1"/>
              <a:t>superficie</a:t>
            </a:r>
            <a:r>
              <a:rPr lang="en-US" sz="1800" b="1" dirty="0"/>
              <a:t>: </a:t>
            </a:r>
            <a:r>
              <a:rPr lang="en-US" sz="1800" dirty="0"/>
              <a:t>Una persona se </a:t>
            </a:r>
            <a:r>
              <a:rPr lang="en-US" sz="1800" dirty="0" err="1"/>
              <a:t>resbala</a:t>
            </a:r>
            <a:r>
              <a:rPr lang="en-US" sz="1800" dirty="0"/>
              <a:t> o se </a:t>
            </a:r>
            <a:r>
              <a:rPr lang="en-US" sz="1800" dirty="0" err="1"/>
              <a:t>tropieza</a:t>
            </a:r>
            <a:r>
              <a:rPr lang="en-US" sz="1800" dirty="0"/>
              <a:t> y </a:t>
            </a:r>
            <a:r>
              <a:rPr lang="en-US" sz="1800" dirty="0" err="1"/>
              <a:t>cae</a:t>
            </a:r>
            <a:r>
              <a:rPr lang="en-US" sz="1800" dirty="0"/>
              <a:t> a la </a:t>
            </a:r>
            <a:r>
              <a:rPr lang="en-US" sz="1800" dirty="0" err="1"/>
              <a:t>superficie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la que </a:t>
            </a:r>
            <a:r>
              <a:rPr lang="en-US" sz="1800" dirty="0" err="1"/>
              <a:t>está</a:t>
            </a:r>
            <a:r>
              <a:rPr lang="en-US" sz="1800" dirty="0"/>
              <a:t> </a:t>
            </a:r>
            <a:r>
              <a:rPr lang="en-US" sz="1800" dirty="0" err="1"/>
              <a:t>parada</a:t>
            </a:r>
            <a:r>
              <a:rPr lang="en-US" sz="1800" dirty="0"/>
              <a:t>/</a:t>
            </a:r>
            <a:r>
              <a:rPr lang="en-US" sz="1800" dirty="0" err="1"/>
              <a:t>caminando</a:t>
            </a:r>
            <a:r>
              <a:rPr lang="en-US" sz="1800" dirty="0"/>
              <a:t>. 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-Un </a:t>
            </a:r>
            <a:r>
              <a:rPr lang="en-US" sz="1800" dirty="0" err="1"/>
              <a:t>ejemplo</a:t>
            </a:r>
            <a:r>
              <a:rPr lang="en-US" sz="1800" dirty="0"/>
              <a:t> de un </a:t>
            </a:r>
            <a:r>
              <a:rPr lang="en-US" sz="1800" dirty="0" err="1"/>
              <a:t>incidente</a:t>
            </a:r>
            <a:r>
              <a:rPr lang="en-US" sz="1800" dirty="0"/>
              <a:t> de </a:t>
            </a:r>
            <a:r>
              <a:rPr lang="en-US" sz="1800" dirty="0" err="1"/>
              <a:t>caída</a:t>
            </a:r>
            <a:r>
              <a:rPr lang="en-US" sz="1800" dirty="0"/>
              <a:t> a la </a:t>
            </a:r>
            <a:r>
              <a:rPr lang="en-US" sz="1800" dirty="0" err="1"/>
              <a:t>superficie</a:t>
            </a:r>
            <a:r>
              <a:rPr lang="en-US" sz="1800" dirty="0"/>
              <a:t> </a:t>
            </a:r>
            <a:r>
              <a:rPr lang="en-US" sz="1800" dirty="0" err="1"/>
              <a:t>incluiría</a:t>
            </a:r>
            <a:r>
              <a:rPr lang="en-US" sz="1800" dirty="0"/>
              <a:t> un </a:t>
            </a:r>
            <a:r>
              <a:rPr lang="en-US" sz="1800" dirty="0" err="1"/>
              <a:t>trabajador</a:t>
            </a:r>
            <a:r>
              <a:rPr lang="en-US" sz="1800" dirty="0"/>
              <a:t> de </a:t>
            </a:r>
            <a:r>
              <a:rPr lang="en-US" sz="1800" dirty="0" err="1"/>
              <a:t>oficina</a:t>
            </a:r>
            <a:r>
              <a:rPr lang="en-US" sz="1800" dirty="0"/>
              <a:t> que se </a:t>
            </a:r>
            <a:r>
              <a:rPr lang="en-US" sz="1800" dirty="0" err="1"/>
              <a:t>tropieza</a:t>
            </a:r>
            <a:r>
              <a:rPr lang="en-US" sz="1800" dirty="0"/>
              <a:t> y </a:t>
            </a:r>
            <a:r>
              <a:rPr lang="en-US" sz="1800" dirty="0" err="1"/>
              <a:t>cae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un cable </a:t>
            </a:r>
            <a:r>
              <a:rPr lang="en-US" sz="1800" dirty="0" err="1"/>
              <a:t>prolongador</a:t>
            </a:r>
            <a:r>
              <a:rPr lang="en-US" sz="1800" dirty="0"/>
              <a:t>. </a:t>
            </a:r>
            <a:r>
              <a:rPr lang="en-US" sz="1800" dirty="0" err="1"/>
              <a:t>Esto</a:t>
            </a:r>
            <a:r>
              <a:rPr lang="en-US" sz="1800" dirty="0"/>
              <a:t> </a:t>
            </a:r>
            <a:r>
              <a:rPr lang="en-US" sz="1800" dirty="0" err="1"/>
              <a:t>también</a:t>
            </a:r>
            <a:r>
              <a:rPr lang="en-US" sz="1800" dirty="0"/>
              <a:t> </a:t>
            </a:r>
            <a:r>
              <a:rPr lang="en-US" sz="1800" dirty="0" err="1"/>
              <a:t>podría</a:t>
            </a:r>
            <a:r>
              <a:rPr lang="en-US" sz="1800" dirty="0"/>
              <a:t> </a:t>
            </a:r>
            <a:r>
              <a:rPr lang="en-US" sz="1800" dirty="0" err="1"/>
              <a:t>incluir</a:t>
            </a:r>
            <a:r>
              <a:rPr lang="en-US" sz="1800" dirty="0"/>
              <a:t> una persona que se </a:t>
            </a:r>
            <a:r>
              <a:rPr lang="en-US" sz="1800" dirty="0" err="1"/>
              <a:t>resbala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el </a:t>
            </a:r>
            <a:r>
              <a:rPr lang="en-US" sz="1800" dirty="0" err="1"/>
              <a:t>piso</a:t>
            </a:r>
            <a:r>
              <a:rPr lang="en-US" sz="1800" dirty="0"/>
              <a:t> </a:t>
            </a:r>
            <a:r>
              <a:rPr lang="en-US" sz="1800" dirty="0" err="1"/>
              <a:t>mojado</a:t>
            </a:r>
            <a:r>
              <a:rPr lang="en-US" sz="1800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74D774-A04D-43FC-A324-15E16A7C9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516526" cy="592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247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5019" y="175660"/>
            <a:ext cx="6274351" cy="578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causan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accidentes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Los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efectos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finales(3 of 6)</a:t>
            </a: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b="1" dirty="0" err="1"/>
              <a:t>Contacto</a:t>
            </a:r>
            <a:r>
              <a:rPr lang="en-US" sz="1800" b="1" dirty="0"/>
              <a:t> por </a:t>
            </a:r>
            <a:r>
              <a:rPr lang="en-US" sz="1800" b="1" dirty="0" err="1"/>
              <a:t>parte</a:t>
            </a:r>
            <a:r>
              <a:rPr lang="en-US" sz="1800" b="1" dirty="0"/>
              <a:t> de una </a:t>
            </a:r>
            <a:r>
              <a:rPr lang="en-US" sz="1800" b="1" dirty="0" err="1"/>
              <a:t>sustancia</a:t>
            </a:r>
            <a:r>
              <a:rPr lang="en-US" sz="1800" b="1" dirty="0"/>
              <a:t> o material: </a:t>
            </a:r>
            <a:r>
              <a:rPr lang="en-US" sz="1800" dirty="0" err="1"/>
              <a:t>Contacto</a:t>
            </a:r>
            <a:r>
              <a:rPr lang="en-US" sz="1800" dirty="0"/>
              <a:t> por </a:t>
            </a:r>
            <a:r>
              <a:rPr lang="en-US" sz="1800" dirty="0" err="1"/>
              <a:t>parte</a:t>
            </a:r>
            <a:r>
              <a:rPr lang="en-US" sz="1800" dirty="0"/>
              <a:t> de una </a:t>
            </a:r>
            <a:r>
              <a:rPr lang="en-US" sz="1800" dirty="0" err="1"/>
              <a:t>sustancia</a:t>
            </a:r>
            <a:r>
              <a:rPr lang="en-US" sz="1800" dirty="0"/>
              <a:t> o material que, por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naturaleza</a:t>
            </a:r>
            <a:r>
              <a:rPr lang="en-US" sz="1800" dirty="0"/>
              <a:t>, es </a:t>
            </a:r>
            <a:r>
              <a:rPr lang="en-US" sz="1800" dirty="0" err="1"/>
              <a:t>nocivo</a:t>
            </a:r>
            <a:r>
              <a:rPr lang="en-US" sz="1800" dirty="0"/>
              <a:t> y causa </a:t>
            </a:r>
            <a:r>
              <a:rPr lang="en-US" sz="1800" dirty="0" err="1"/>
              <a:t>lesiones</a:t>
            </a:r>
            <a:r>
              <a:rPr lang="en-US" sz="1800" dirty="0"/>
              <a:t>. 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-Un </a:t>
            </a:r>
            <a:r>
              <a:rPr lang="en-US" sz="1800" dirty="0" err="1"/>
              <a:t>ejemplo</a:t>
            </a:r>
            <a:r>
              <a:rPr lang="en-US" sz="1800" dirty="0"/>
              <a:t> de un </a:t>
            </a:r>
            <a:r>
              <a:rPr lang="en-US" sz="1800" dirty="0" err="1"/>
              <a:t>incidente</a:t>
            </a:r>
            <a:r>
              <a:rPr lang="en-US" sz="1800" dirty="0"/>
              <a:t> de </a:t>
            </a:r>
            <a:r>
              <a:rPr lang="en-US" sz="1800" dirty="0" err="1"/>
              <a:t>contacto</a:t>
            </a:r>
            <a:r>
              <a:rPr lang="en-US" sz="1800" dirty="0"/>
              <a:t> por </a:t>
            </a:r>
            <a:r>
              <a:rPr lang="en-US" sz="1800" dirty="0" err="1"/>
              <a:t>parte</a:t>
            </a:r>
            <a:r>
              <a:rPr lang="en-US" sz="1800" dirty="0"/>
              <a:t> de una </a:t>
            </a:r>
            <a:r>
              <a:rPr lang="en-US" sz="1800" dirty="0" err="1"/>
              <a:t>sustancia</a:t>
            </a:r>
            <a:r>
              <a:rPr lang="en-US" sz="1800" dirty="0"/>
              <a:t> o material </a:t>
            </a:r>
            <a:r>
              <a:rPr lang="en-US" sz="1800" dirty="0" err="1"/>
              <a:t>incluye</a:t>
            </a:r>
            <a:r>
              <a:rPr lang="en-US" sz="1800" dirty="0"/>
              <a:t> un </a:t>
            </a:r>
            <a:r>
              <a:rPr lang="en-US" sz="1800" dirty="0" err="1"/>
              <a:t>empleado</a:t>
            </a:r>
            <a:r>
              <a:rPr lang="en-US" sz="1800" dirty="0"/>
              <a:t> </a:t>
            </a:r>
            <a:r>
              <a:rPr lang="en-US" sz="1800" dirty="0" err="1"/>
              <a:t>salpicado</a:t>
            </a:r>
            <a:r>
              <a:rPr lang="en-US" sz="1800" dirty="0"/>
              <a:t> con </a:t>
            </a:r>
            <a:r>
              <a:rPr lang="en-US" sz="1800" dirty="0" err="1"/>
              <a:t>lejía</a:t>
            </a:r>
            <a:r>
              <a:rPr lang="en-US" sz="1800" dirty="0"/>
              <a:t> u </a:t>
            </a:r>
            <a:r>
              <a:rPr lang="en-US" sz="1800" dirty="0" err="1"/>
              <a:t>otra</a:t>
            </a:r>
            <a:r>
              <a:rPr lang="en-US" sz="1800" dirty="0"/>
              <a:t> </a:t>
            </a:r>
            <a:r>
              <a:rPr lang="en-US" sz="1800" dirty="0" err="1"/>
              <a:t>sustancia</a:t>
            </a:r>
            <a:r>
              <a:rPr lang="en-US" sz="1800" dirty="0"/>
              <a:t> </a:t>
            </a:r>
            <a:r>
              <a:rPr lang="en-US" sz="1800" dirty="0" err="1"/>
              <a:t>nociva</a:t>
            </a:r>
            <a:r>
              <a:rPr lang="en-US" sz="1800" dirty="0"/>
              <a:t> que se le introduce </a:t>
            </a:r>
            <a:r>
              <a:rPr lang="en-US" sz="1800" dirty="0" err="1"/>
              <a:t>en</a:t>
            </a:r>
            <a:r>
              <a:rPr lang="en-US" sz="1800" dirty="0"/>
              <a:t> el </a:t>
            </a:r>
            <a:r>
              <a:rPr lang="en-US" sz="1800" dirty="0" err="1"/>
              <a:t>ojo</a:t>
            </a:r>
            <a:r>
              <a:rPr lang="en-US" sz="1800" dirty="0"/>
              <a:t>.</a:t>
            </a:r>
          </a:p>
          <a:p>
            <a:pPr lvl="0">
              <a:buSzPts val="1600"/>
            </a:pPr>
            <a:endParaRPr lang="en-US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b="1" dirty="0" err="1"/>
              <a:t>Caída</a:t>
            </a:r>
            <a:r>
              <a:rPr lang="en-US" sz="1800" b="1" dirty="0"/>
              <a:t> a una </a:t>
            </a:r>
            <a:r>
              <a:rPr lang="en-US" sz="1800" b="1" dirty="0" err="1"/>
              <a:t>superficie</a:t>
            </a:r>
            <a:r>
              <a:rPr lang="en-US" sz="1800" b="1" dirty="0"/>
              <a:t> inferior: </a:t>
            </a:r>
            <a:r>
              <a:rPr lang="en-US" sz="1800" dirty="0"/>
              <a:t>Una persona se </a:t>
            </a:r>
            <a:r>
              <a:rPr lang="en-US" sz="1800" dirty="0" err="1"/>
              <a:t>resbala</a:t>
            </a:r>
            <a:r>
              <a:rPr lang="en-US" sz="1800" dirty="0"/>
              <a:t> o se </a:t>
            </a:r>
            <a:r>
              <a:rPr lang="en-US" sz="1800" dirty="0" err="1"/>
              <a:t>tropieza</a:t>
            </a:r>
            <a:r>
              <a:rPr lang="en-US" sz="1800" dirty="0"/>
              <a:t> y </a:t>
            </a:r>
            <a:r>
              <a:rPr lang="en-US" sz="1800" dirty="0" err="1"/>
              <a:t>cae</a:t>
            </a:r>
            <a:r>
              <a:rPr lang="en-US" sz="1800" dirty="0"/>
              <a:t> a un </a:t>
            </a:r>
            <a:r>
              <a:rPr lang="en-US" sz="1800" dirty="0" err="1"/>
              <a:t>nivel</a:t>
            </a:r>
            <a:r>
              <a:rPr lang="en-US" sz="1800" dirty="0"/>
              <a:t> inferior a </a:t>
            </a:r>
            <a:r>
              <a:rPr lang="en-US" sz="1800" dirty="0" err="1"/>
              <a:t>aquel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el que </a:t>
            </a:r>
            <a:r>
              <a:rPr lang="en-US" sz="1800" dirty="0" err="1"/>
              <a:t>está</a:t>
            </a:r>
            <a:r>
              <a:rPr lang="en-US" sz="1800" dirty="0"/>
              <a:t> </a:t>
            </a:r>
            <a:r>
              <a:rPr lang="en-US" sz="1800" dirty="0" err="1"/>
              <a:t>parada</a:t>
            </a:r>
            <a:r>
              <a:rPr lang="en-US" sz="1800" dirty="0"/>
              <a:t> o </a:t>
            </a:r>
            <a:r>
              <a:rPr lang="en-US" sz="1800" dirty="0" err="1"/>
              <a:t>caminando</a:t>
            </a:r>
            <a:r>
              <a:rPr lang="en-US" sz="1800" dirty="0"/>
              <a:t>. 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-Un </a:t>
            </a:r>
            <a:r>
              <a:rPr lang="en-US" sz="1800" dirty="0" err="1"/>
              <a:t>ejemplo</a:t>
            </a:r>
            <a:r>
              <a:rPr lang="en-US" sz="1800" dirty="0"/>
              <a:t> de un </a:t>
            </a:r>
            <a:r>
              <a:rPr lang="en-US" sz="1800" dirty="0" err="1"/>
              <a:t>incidente</a:t>
            </a:r>
            <a:r>
              <a:rPr lang="en-US" sz="1800" dirty="0"/>
              <a:t> de </a:t>
            </a:r>
            <a:r>
              <a:rPr lang="en-US" sz="1800" dirty="0" err="1"/>
              <a:t>caída</a:t>
            </a:r>
            <a:r>
              <a:rPr lang="en-US" sz="1800" dirty="0"/>
              <a:t> a una </a:t>
            </a:r>
            <a:r>
              <a:rPr lang="en-US" sz="1800" dirty="0" err="1"/>
              <a:t>superficie</a:t>
            </a:r>
            <a:r>
              <a:rPr lang="en-US" sz="1800" dirty="0"/>
              <a:t> inferior </a:t>
            </a:r>
            <a:r>
              <a:rPr lang="en-US" sz="1800" dirty="0" err="1"/>
              <a:t>incluiría</a:t>
            </a:r>
            <a:r>
              <a:rPr lang="en-US" sz="1800" dirty="0"/>
              <a:t> una </a:t>
            </a:r>
            <a:r>
              <a:rPr lang="en-US" sz="1800" dirty="0" err="1"/>
              <a:t>caída</a:t>
            </a:r>
            <a:r>
              <a:rPr lang="en-US" sz="1800" dirty="0"/>
              <a:t> </a:t>
            </a:r>
            <a:r>
              <a:rPr lang="en-US" sz="1800" dirty="0" err="1"/>
              <a:t>desde</a:t>
            </a:r>
            <a:r>
              <a:rPr lang="en-US" sz="1800" dirty="0"/>
              <a:t> </a:t>
            </a:r>
            <a:r>
              <a:rPr lang="en-US" sz="1800" dirty="0" err="1"/>
              <a:t>cualquier</a:t>
            </a:r>
            <a:r>
              <a:rPr lang="en-US" sz="1800" dirty="0"/>
              <a:t> forma de </a:t>
            </a:r>
            <a:r>
              <a:rPr lang="en-US" sz="1800" dirty="0" err="1"/>
              <a:t>elevación</a:t>
            </a:r>
            <a:r>
              <a:rPr lang="en-US" sz="1800" dirty="0"/>
              <a:t>, lo </a:t>
            </a:r>
            <a:r>
              <a:rPr lang="en-US" sz="1800" dirty="0" err="1"/>
              <a:t>cual</a:t>
            </a:r>
            <a:r>
              <a:rPr lang="en-US" sz="1800" dirty="0"/>
              <a:t> </a:t>
            </a:r>
            <a:r>
              <a:rPr lang="en-US" sz="1800" dirty="0" err="1"/>
              <a:t>incluye</a:t>
            </a:r>
            <a:r>
              <a:rPr lang="en-US" sz="1800" dirty="0"/>
              <a:t> un </a:t>
            </a:r>
            <a:r>
              <a:rPr lang="en-US" sz="1800" dirty="0" err="1"/>
              <a:t>techador</a:t>
            </a:r>
            <a:r>
              <a:rPr lang="en-US" sz="1800" dirty="0"/>
              <a:t> que se </a:t>
            </a:r>
            <a:r>
              <a:rPr lang="en-US" sz="1800" dirty="0" err="1"/>
              <a:t>cae</a:t>
            </a:r>
            <a:r>
              <a:rPr lang="en-US" sz="1800" dirty="0"/>
              <a:t> del </a:t>
            </a:r>
            <a:r>
              <a:rPr lang="en-US" sz="1800" dirty="0" err="1"/>
              <a:t>techo</a:t>
            </a:r>
            <a:r>
              <a:rPr lang="en-US" sz="1800" dirty="0"/>
              <a:t> o un </a:t>
            </a:r>
            <a:r>
              <a:rPr lang="en-US" sz="1800" dirty="0" err="1"/>
              <a:t>empleado</a:t>
            </a:r>
            <a:r>
              <a:rPr lang="en-US" sz="1800" dirty="0"/>
              <a:t> que se </a:t>
            </a:r>
            <a:r>
              <a:rPr lang="en-US" sz="1800" dirty="0" err="1"/>
              <a:t>cae</a:t>
            </a:r>
            <a:r>
              <a:rPr lang="en-US" sz="1800" dirty="0"/>
              <a:t> de una </a:t>
            </a:r>
            <a:r>
              <a:rPr lang="en-US" sz="1800" dirty="0" err="1"/>
              <a:t>escalera</a:t>
            </a:r>
            <a:r>
              <a:rPr lang="en-US" sz="1800" dirty="0"/>
              <a:t>.</a:t>
            </a:r>
            <a:endParaRPr sz="1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74D774-A04D-43FC-A324-15E16A7C9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516526" cy="592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351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5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causan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accidentes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Los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efectos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finales(4 of 6)</a:t>
            </a: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b="1" dirty="0" err="1"/>
              <a:t>Contacto</a:t>
            </a:r>
            <a:r>
              <a:rPr lang="en-US" sz="1800" b="1" dirty="0"/>
              <a:t> con una </a:t>
            </a:r>
            <a:r>
              <a:rPr lang="en-US" sz="1800" b="1" dirty="0" err="1"/>
              <a:t>sustancia</a:t>
            </a:r>
            <a:r>
              <a:rPr lang="en-US" sz="1800" b="1" dirty="0"/>
              <a:t> o material  </a:t>
            </a:r>
            <a:r>
              <a:rPr lang="en-US" sz="1800" dirty="0"/>
              <a:t>Una persona </a:t>
            </a:r>
            <a:r>
              <a:rPr lang="en-US" sz="1800" dirty="0" err="1"/>
              <a:t>entra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contacto</a:t>
            </a:r>
            <a:r>
              <a:rPr lang="en-US" sz="1800" dirty="0"/>
              <a:t> con una </a:t>
            </a:r>
            <a:r>
              <a:rPr lang="en-US" sz="1800" dirty="0" err="1"/>
              <a:t>sustancia</a:t>
            </a:r>
            <a:r>
              <a:rPr lang="en-US" sz="1800" dirty="0"/>
              <a:t> o material </a:t>
            </a:r>
            <a:r>
              <a:rPr lang="en-US" sz="1800" dirty="0" err="1"/>
              <a:t>nocivos</a:t>
            </a:r>
            <a:r>
              <a:rPr lang="en-US" sz="1800" dirty="0"/>
              <a:t>. La persona </a:t>
            </a:r>
            <a:r>
              <a:rPr lang="en-US" sz="1800" dirty="0" err="1"/>
              <a:t>inicia</a:t>
            </a:r>
            <a:r>
              <a:rPr lang="en-US" sz="1800" dirty="0"/>
              <a:t> el </a:t>
            </a:r>
            <a:r>
              <a:rPr lang="en-US" sz="1800" dirty="0" err="1"/>
              <a:t>contacto</a:t>
            </a:r>
            <a:r>
              <a:rPr lang="en-US" sz="1800" dirty="0"/>
              <a:t>. 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-Un </a:t>
            </a:r>
            <a:r>
              <a:rPr lang="en-US" sz="1800" dirty="0" err="1"/>
              <a:t>ejemplo</a:t>
            </a:r>
            <a:r>
              <a:rPr lang="en-US" sz="1800" dirty="0"/>
              <a:t> de un </a:t>
            </a:r>
            <a:r>
              <a:rPr lang="en-US" sz="1800" dirty="0" err="1"/>
              <a:t>incidente</a:t>
            </a:r>
            <a:r>
              <a:rPr lang="en-US" sz="1800" dirty="0"/>
              <a:t> de </a:t>
            </a:r>
            <a:r>
              <a:rPr lang="en-US" sz="1800" dirty="0" err="1"/>
              <a:t>contacto</a:t>
            </a:r>
            <a:r>
              <a:rPr lang="en-US" sz="1800" dirty="0"/>
              <a:t> con una </a:t>
            </a:r>
            <a:r>
              <a:rPr lang="en-US" sz="1800" dirty="0" err="1"/>
              <a:t>sustancia</a:t>
            </a:r>
            <a:r>
              <a:rPr lang="en-US" sz="1800" dirty="0"/>
              <a:t> o material </a:t>
            </a:r>
            <a:r>
              <a:rPr lang="en-US" sz="1800" dirty="0" err="1"/>
              <a:t>incluye</a:t>
            </a:r>
            <a:r>
              <a:rPr lang="en-US" sz="1800" dirty="0"/>
              <a:t> un </a:t>
            </a:r>
            <a:r>
              <a:rPr lang="en-US" sz="1800" dirty="0" err="1"/>
              <a:t>empleado</a:t>
            </a:r>
            <a:r>
              <a:rPr lang="en-US" sz="1800" dirty="0"/>
              <a:t> </a:t>
            </a:r>
            <a:r>
              <a:rPr lang="en-US" sz="1800" dirty="0" err="1"/>
              <a:t>expuesto</a:t>
            </a:r>
            <a:r>
              <a:rPr lang="en-US" sz="1800" dirty="0"/>
              <a:t> a un </a:t>
            </a:r>
            <a:r>
              <a:rPr lang="en-US" sz="1800" dirty="0" err="1"/>
              <a:t>patógeno</a:t>
            </a:r>
            <a:r>
              <a:rPr lang="en-US" sz="1800" dirty="0"/>
              <a:t> </a:t>
            </a:r>
            <a:r>
              <a:rPr lang="en-US" sz="1800" dirty="0" err="1"/>
              <a:t>sanguíneo</a:t>
            </a:r>
            <a:r>
              <a:rPr lang="en-US" sz="1800" dirty="0"/>
              <a:t>, </a:t>
            </a:r>
            <a:r>
              <a:rPr lang="en-US" sz="1800" dirty="0" err="1"/>
              <a:t>sílice</a:t>
            </a:r>
            <a:r>
              <a:rPr lang="en-US" sz="1800" dirty="0"/>
              <a:t>, </a:t>
            </a:r>
            <a:r>
              <a:rPr lang="en-US" sz="1800" dirty="0" err="1"/>
              <a:t>asbesto</a:t>
            </a:r>
            <a:r>
              <a:rPr lang="en-US" sz="1800" dirty="0"/>
              <a:t> u </a:t>
            </a:r>
            <a:r>
              <a:rPr lang="en-US" sz="1800" dirty="0" err="1"/>
              <a:t>otra</a:t>
            </a:r>
            <a:r>
              <a:rPr lang="en-US" sz="1800" dirty="0"/>
              <a:t> </a:t>
            </a:r>
            <a:r>
              <a:rPr lang="en-US" sz="1800" dirty="0" err="1"/>
              <a:t>sustancia</a:t>
            </a:r>
            <a:r>
              <a:rPr lang="en-US" sz="1800" dirty="0"/>
              <a:t> </a:t>
            </a:r>
            <a:r>
              <a:rPr lang="en-US" sz="1800" dirty="0" err="1"/>
              <a:t>nociva</a:t>
            </a:r>
            <a:r>
              <a:rPr lang="en-US" sz="1800" dirty="0"/>
              <a:t>. </a:t>
            </a:r>
          </a:p>
          <a:p>
            <a:pPr lvl="0">
              <a:buSzPts val="1600"/>
            </a:pPr>
            <a:endParaRPr lang="en-US" sz="1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b="1" dirty="0" err="1"/>
              <a:t>Sobreesfuerzo</a:t>
            </a:r>
            <a:r>
              <a:rPr lang="en-US" sz="1800" b="1" dirty="0"/>
              <a:t>: </a:t>
            </a:r>
            <a:r>
              <a:rPr lang="en-US" sz="1800" dirty="0"/>
              <a:t>Una persona se </a:t>
            </a:r>
            <a:r>
              <a:rPr lang="en-US" sz="1800" dirty="0" err="1"/>
              <a:t>esfuerza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exceso</a:t>
            </a:r>
            <a:r>
              <a:rPr lang="en-US" sz="1800" dirty="0"/>
              <a:t> o se </a:t>
            </a:r>
            <a:r>
              <a:rPr lang="en-US" sz="1800" dirty="0" err="1"/>
              <a:t>estira</a:t>
            </a:r>
            <a:r>
              <a:rPr lang="en-US" sz="1800" dirty="0"/>
              <a:t> </a:t>
            </a:r>
            <a:r>
              <a:rPr lang="en-US" sz="1800" dirty="0" err="1"/>
              <a:t>mientras</a:t>
            </a:r>
            <a:r>
              <a:rPr lang="en-US" sz="1800" dirty="0"/>
              <a:t> </a:t>
            </a:r>
            <a:r>
              <a:rPr lang="en-US" sz="1800" dirty="0" err="1"/>
              <a:t>realiza</a:t>
            </a:r>
            <a:r>
              <a:rPr lang="en-US" sz="1800" dirty="0"/>
              <a:t> un </a:t>
            </a:r>
            <a:r>
              <a:rPr lang="en-US" sz="1800" dirty="0" err="1"/>
              <a:t>trabajo</a:t>
            </a:r>
            <a:r>
              <a:rPr lang="en-US" sz="1800" dirty="0"/>
              <a:t>. </a:t>
            </a:r>
            <a:r>
              <a:rPr lang="en-US" sz="1800" dirty="0" err="1"/>
              <a:t>Esta</a:t>
            </a:r>
            <a:r>
              <a:rPr lang="en-US" sz="1800" dirty="0"/>
              <a:t> es una de las </a:t>
            </a:r>
            <a:r>
              <a:rPr lang="en-US" sz="1800" dirty="0" err="1"/>
              <a:t>diez</a:t>
            </a:r>
            <a:r>
              <a:rPr lang="en-US" sz="1800" dirty="0"/>
              <a:t> </a:t>
            </a:r>
            <a:r>
              <a:rPr lang="en-US" sz="1800" dirty="0" err="1"/>
              <a:t>principales</a:t>
            </a:r>
            <a:r>
              <a:rPr lang="en-US" sz="1800" dirty="0"/>
              <a:t> </a:t>
            </a:r>
            <a:r>
              <a:rPr lang="en-US" sz="1800" dirty="0" err="1"/>
              <a:t>causas</a:t>
            </a:r>
            <a:r>
              <a:rPr lang="en-US" sz="1800" dirty="0"/>
              <a:t> de </a:t>
            </a:r>
            <a:r>
              <a:rPr lang="en-US" sz="1800" dirty="0" err="1"/>
              <a:t>lesión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el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.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-Un </a:t>
            </a:r>
            <a:r>
              <a:rPr lang="en-US" sz="1800" dirty="0" err="1"/>
              <a:t>ejemplo</a:t>
            </a:r>
            <a:r>
              <a:rPr lang="en-US" sz="1800" dirty="0"/>
              <a:t> de </a:t>
            </a:r>
            <a:r>
              <a:rPr lang="en-US" sz="1800" dirty="0" err="1"/>
              <a:t>esta</a:t>
            </a:r>
            <a:r>
              <a:rPr lang="en-US" sz="1800" dirty="0"/>
              <a:t> </a:t>
            </a:r>
            <a:r>
              <a:rPr lang="en-US" sz="1800" dirty="0" err="1"/>
              <a:t>clase</a:t>
            </a:r>
            <a:r>
              <a:rPr lang="en-US" sz="1800" dirty="0"/>
              <a:t> de </a:t>
            </a:r>
            <a:r>
              <a:rPr lang="en-US" sz="1800" dirty="0" err="1"/>
              <a:t>lesión</a:t>
            </a:r>
            <a:r>
              <a:rPr lang="en-US" sz="1800" dirty="0"/>
              <a:t> </a:t>
            </a:r>
            <a:r>
              <a:rPr lang="en-US" sz="1800" dirty="0" err="1"/>
              <a:t>incluye</a:t>
            </a:r>
            <a:r>
              <a:rPr lang="en-US" sz="1800" dirty="0"/>
              <a:t> </a:t>
            </a:r>
            <a:r>
              <a:rPr lang="en-US" sz="1800" dirty="0" err="1"/>
              <a:t>cualquier</a:t>
            </a:r>
            <a:r>
              <a:rPr lang="en-US" sz="1800" dirty="0"/>
              <a:t> </a:t>
            </a:r>
            <a:r>
              <a:rPr lang="en-US" sz="1800" dirty="0" err="1"/>
              <a:t>tipo</a:t>
            </a:r>
            <a:r>
              <a:rPr lang="en-US" sz="1800" dirty="0"/>
              <a:t> de </a:t>
            </a:r>
            <a:r>
              <a:rPr lang="en-US" sz="1800" dirty="0" err="1"/>
              <a:t>lesión</a:t>
            </a:r>
            <a:r>
              <a:rPr lang="en-US" sz="1800" dirty="0"/>
              <a:t> por </a:t>
            </a:r>
            <a:r>
              <a:rPr lang="en-US" sz="1800" dirty="0" err="1"/>
              <a:t>levantamiento</a:t>
            </a:r>
            <a:r>
              <a:rPr lang="en-US" sz="1800" dirty="0"/>
              <a:t> o </a:t>
            </a:r>
            <a:r>
              <a:rPr lang="en-US" sz="1800" dirty="0" err="1"/>
              <a:t>tirón</a:t>
            </a:r>
            <a:r>
              <a:rPr lang="en-US" sz="1800" dirty="0"/>
              <a:t> </a:t>
            </a:r>
            <a:r>
              <a:rPr lang="en-US" sz="1800" dirty="0" err="1"/>
              <a:t>debido</a:t>
            </a:r>
            <a:r>
              <a:rPr lang="en-US" sz="1800" dirty="0"/>
              <a:t> a una </a:t>
            </a:r>
            <a:r>
              <a:rPr lang="en-US" sz="1800" dirty="0" err="1"/>
              <a:t>ergonomía</a:t>
            </a:r>
            <a:r>
              <a:rPr lang="en-US" sz="1800" dirty="0"/>
              <a:t> </a:t>
            </a:r>
            <a:r>
              <a:rPr lang="en-US" sz="1800" dirty="0" err="1"/>
              <a:t>incorrecta</a:t>
            </a:r>
            <a:r>
              <a:rPr lang="en-US" sz="1800" dirty="0"/>
              <a:t>.</a:t>
            </a:r>
            <a:endParaRPr sz="1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74D774-A04D-43FC-A324-15E16A7C9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516526" cy="592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118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380695" cy="55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causan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accidentes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Los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efectos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finales(5 of 6)</a:t>
            </a: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endParaRPr lang="en-US" sz="1800" b="1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b="1" dirty="0" err="1"/>
              <a:t>Atrapamiento</a:t>
            </a:r>
            <a:r>
              <a:rPr lang="en-US" sz="1800" b="1" dirty="0"/>
              <a:t> </a:t>
            </a:r>
            <a:r>
              <a:rPr lang="en-US" sz="1800" b="1" dirty="0" err="1"/>
              <a:t>en</a:t>
            </a:r>
            <a:r>
              <a:rPr lang="en-US" sz="1800" b="1" dirty="0"/>
              <a:t> un </a:t>
            </a:r>
            <a:r>
              <a:rPr lang="en-US" sz="1800" b="1" dirty="0" err="1"/>
              <a:t>objeto</a:t>
            </a:r>
            <a:r>
              <a:rPr lang="en-US" sz="1800" b="1" dirty="0"/>
              <a:t>: </a:t>
            </a:r>
            <a:r>
              <a:rPr lang="en-US" sz="1800" dirty="0"/>
              <a:t>Una persona o </a:t>
            </a:r>
            <a:r>
              <a:rPr lang="en-US" sz="1800" dirty="0" err="1"/>
              <a:t>parte</a:t>
            </a:r>
            <a:r>
              <a:rPr lang="en-US" sz="1800" dirty="0"/>
              <a:t> de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vestimenta</a:t>
            </a:r>
            <a:r>
              <a:rPr lang="en-US" sz="1800" dirty="0"/>
              <a:t> o </a:t>
            </a:r>
            <a:r>
              <a:rPr lang="en-US" sz="1800" dirty="0" err="1"/>
              <a:t>equipo</a:t>
            </a:r>
            <a:r>
              <a:rPr lang="en-US" sz="1800" dirty="0"/>
              <a:t> </a:t>
            </a:r>
            <a:r>
              <a:rPr lang="en-US" sz="1800" dirty="0" err="1"/>
              <a:t>queda</a:t>
            </a:r>
            <a:r>
              <a:rPr lang="en-US" sz="1800" dirty="0"/>
              <a:t> </a:t>
            </a:r>
            <a:r>
              <a:rPr lang="en-US" sz="1800" dirty="0" err="1"/>
              <a:t>atrapado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un </a:t>
            </a:r>
            <a:r>
              <a:rPr lang="en-US" sz="1800" dirty="0" err="1"/>
              <a:t>objeto</a:t>
            </a:r>
            <a:r>
              <a:rPr lang="en-US" sz="1800" dirty="0"/>
              <a:t> que </a:t>
            </a:r>
            <a:r>
              <a:rPr lang="en-US" sz="1800" dirty="0" err="1"/>
              <a:t>está</a:t>
            </a:r>
            <a:r>
              <a:rPr lang="en-US" sz="1800" dirty="0"/>
              <a:t> </a:t>
            </a:r>
            <a:r>
              <a:rPr lang="en-US" sz="1800" dirty="0" err="1"/>
              <a:t>fijo</a:t>
            </a:r>
            <a:r>
              <a:rPr lang="en-US" sz="1800" dirty="0"/>
              <a:t> o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movimiento</a:t>
            </a:r>
            <a:endParaRPr lang="en-US" sz="1800" dirty="0"/>
          </a:p>
          <a:p>
            <a:pPr lvl="0">
              <a:buSzPts val="1600"/>
            </a:pPr>
            <a:r>
              <a:rPr lang="en-US" sz="1800" dirty="0"/>
              <a:t>-Un </a:t>
            </a:r>
            <a:r>
              <a:rPr lang="en-US" sz="1800" dirty="0" err="1"/>
              <a:t>ejemplo</a:t>
            </a:r>
            <a:r>
              <a:rPr lang="en-US" sz="1800" dirty="0"/>
              <a:t> de un </a:t>
            </a:r>
            <a:r>
              <a:rPr lang="en-US" sz="1800" dirty="0" err="1"/>
              <a:t>incidente</a:t>
            </a:r>
            <a:r>
              <a:rPr lang="en-US" sz="1800" dirty="0"/>
              <a:t> de </a:t>
            </a:r>
            <a:r>
              <a:rPr lang="en-US" sz="1800" dirty="0" err="1"/>
              <a:t>atrapamiento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un </a:t>
            </a:r>
            <a:r>
              <a:rPr lang="en-US" sz="1800" dirty="0" err="1"/>
              <a:t>objeto</a:t>
            </a:r>
            <a:r>
              <a:rPr lang="en-US" sz="1800" dirty="0"/>
              <a:t> </a:t>
            </a:r>
            <a:r>
              <a:rPr lang="en-US" sz="1800" dirty="0" err="1"/>
              <a:t>sería</a:t>
            </a:r>
            <a:r>
              <a:rPr lang="en-US" sz="1800" dirty="0"/>
              <a:t> la manga de un </a:t>
            </a:r>
            <a:r>
              <a:rPr lang="en-US" sz="1800" dirty="0" err="1"/>
              <a:t>empleado</a:t>
            </a:r>
            <a:r>
              <a:rPr lang="en-US" sz="1800" dirty="0"/>
              <a:t> que </a:t>
            </a:r>
            <a:r>
              <a:rPr lang="en-US" sz="1800" dirty="0" err="1"/>
              <a:t>queda</a:t>
            </a:r>
            <a:r>
              <a:rPr lang="en-US" sz="1800" dirty="0"/>
              <a:t> </a:t>
            </a:r>
            <a:r>
              <a:rPr lang="en-US" sz="1800" dirty="0" err="1"/>
              <a:t>atrapada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un </a:t>
            </a:r>
            <a:r>
              <a:rPr lang="en-US" sz="1800" dirty="0" err="1"/>
              <a:t>eje</a:t>
            </a:r>
            <a:r>
              <a:rPr lang="en-US" sz="1800" dirty="0"/>
              <a:t> </a:t>
            </a:r>
            <a:r>
              <a:rPr lang="en-US" sz="1800" dirty="0" err="1"/>
              <a:t>giratorio</a:t>
            </a:r>
            <a:r>
              <a:rPr lang="en-US" sz="1800" dirty="0"/>
              <a:t>, lo </a:t>
            </a:r>
            <a:r>
              <a:rPr lang="en-US" sz="1800" dirty="0" err="1"/>
              <a:t>cual</a:t>
            </a:r>
            <a:r>
              <a:rPr lang="en-US" sz="1800" dirty="0"/>
              <a:t> da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resultado</a:t>
            </a:r>
            <a:r>
              <a:rPr lang="en-US" sz="1800" dirty="0"/>
              <a:t> la </a:t>
            </a:r>
            <a:r>
              <a:rPr lang="en-US" sz="1800" dirty="0" err="1"/>
              <a:t>succión</a:t>
            </a:r>
            <a:r>
              <a:rPr lang="en-US" sz="1800" dirty="0"/>
              <a:t> del </a:t>
            </a:r>
            <a:r>
              <a:rPr lang="en-US" sz="1800" dirty="0" err="1"/>
              <a:t>brazo</a:t>
            </a:r>
            <a:r>
              <a:rPr lang="en-US" sz="1800" dirty="0"/>
              <a:t> </a:t>
            </a:r>
            <a:r>
              <a:rPr lang="en-US" sz="1800" dirty="0" err="1"/>
              <a:t>hacia</a:t>
            </a:r>
            <a:r>
              <a:rPr lang="en-US" sz="1800" dirty="0"/>
              <a:t> la </a:t>
            </a:r>
            <a:r>
              <a:rPr lang="en-US" sz="1800" dirty="0" err="1"/>
              <a:t>máquina</a:t>
            </a:r>
            <a:r>
              <a:rPr lang="en-US" sz="1800" dirty="0"/>
              <a:t>.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b="1" dirty="0" err="1"/>
              <a:t>Reacción</a:t>
            </a:r>
            <a:r>
              <a:rPr lang="en-US" sz="1800" b="1" dirty="0"/>
              <a:t> corporal: </a:t>
            </a:r>
            <a:r>
              <a:rPr lang="en-US" sz="1800" dirty="0" err="1"/>
              <a:t>Provocada</a:t>
            </a:r>
            <a:r>
              <a:rPr lang="en-US" sz="1800" dirty="0"/>
              <a:t> </a:t>
            </a:r>
            <a:r>
              <a:rPr lang="en-US" sz="1800" dirty="0" err="1"/>
              <a:t>únicamente</a:t>
            </a:r>
            <a:r>
              <a:rPr lang="en-US" sz="1800" dirty="0"/>
              <a:t> por la </a:t>
            </a:r>
            <a:r>
              <a:rPr lang="en-US" sz="1800" dirty="0" err="1"/>
              <a:t>tensión</a:t>
            </a:r>
            <a:r>
              <a:rPr lang="en-US" sz="1800" dirty="0"/>
              <a:t> </a:t>
            </a:r>
            <a:r>
              <a:rPr lang="en-US" sz="1800" dirty="0" err="1"/>
              <a:t>causada</a:t>
            </a:r>
            <a:r>
              <a:rPr lang="en-US" sz="1800" dirty="0"/>
              <a:t> por el libre </a:t>
            </a:r>
            <a:r>
              <a:rPr lang="en-US" sz="1800" dirty="0" err="1"/>
              <a:t>movimiento</a:t>
            </a:r>
            <a:r>
              <a:rPr lang="en-US" sz="1800" dirty="0"/>
              <a:t> del </a:t>
            </a:r>
            <a:r>
              <a:rPr lang="en-US" sz="1800" dirty="0" err="1"/>
              <a:t>cuerpo</a:t>
            </a:r>
            <a:r>
              <a:rPr lang="en-US" sz="1800" dirty="0"/>
              <a:t>. </a:t>
            </a:r>
            <a:r>
              <a:rPr lang="en-US" sz="1800" dirty="0" err="1"/>
              <a:t>Movimientos</a:t>
            </a:r>
            <a:r>
              <a:rPr lang="en-US" sz="1800" dirty="0"/>
              <a:t> </a:t>
            </a:r>
            <a:r>
              <a:rPr lang="en-US" sz="1800" dirty="0" err="1"/>
              <a:t>repentinos</a:t>
            </a:r>
            <a:r>
              <a:rPr lang="en-US" sz="1800" dirty="0"/>
              <a:t>, </a:t>
            </a:r>
            <a:r>
              <a:rPr lang="en-US" sz="1800" dirty="0" err="1"/>
              <a:t>acción</a:t>
            </a:r>
            <a:r>
              <a:rPr lang="en-US" sz="1800" dirty="0"/>
              <a:t> de </a:t>
            </a:r>
            <a:r>
              <a:rPr lang="en-US" sz="1800" dirty="0" err="1"/>
              <a:t>doblarse</a:t>
            </a:r>
            <a:r>
              <a:rPr lang="en-US" sz="1800" dirty="0"/>
              <a:t>, </a:t>
            </a:r>
            <a:r>
              <a:rPr lang="en-US" sz="1800" dirty="0" err="1"/>
              <a:t>resbalones</a:t>
            </a:r>
            <a:r>
              <a:rPr lang="en-US" sz="1800" dirty="0"/>
              <a:t> o </a:t>
            </a:r>
            <a:r>
              <a:rPr lang="en-US" sz="1800" dirty="0" err="1"/>
              <a:t>tropezones</a:t>
            </a:r>
            <a:r>
              <a:rPr lang="en-US" sz="1800" dirty="0"/>
              <a:t> sin </a:t>
            </a:r>
            <a:r>
              <a:rPr lang="en-US" sz="1800" dirty="0" err="1"/>
              <a:t>caerse</a:t>
            </a:r>
            <a:r>
              <a:rPr lang="en-US" sz="1800" dirty="0"/>
              <a:t>. </a:t>
            </a:r>
            <a:r>
              <a:rPr lang="en-US" sz="1800" dirty="0" err="1"/>
              <a:t>Esta</a:t>
            </a:r>
            <a:r>
              <a:rPr lang="en-US" sz="1800" dirty="0"/>
              <a:t> es una causa </a:t>
            </a:r>
            <a:r>
              <a:rPr lang="en-US" sz="1800" dirty="0" err="1"/>
              <a:t>común</a:t>
            </a:r>
            <a:r>
              <a:rPr lang="en-US" sz="1800" dirty="0"/>
              <a:t> de </a:t>
            </a:r>
            <a:r>
              <a:rPr lang="en-US" sz="1800" dirty="0" err="1"/>
              <a:t>lesiones</a:t>
            </a:r>
            <a:r>
              <a:rPr lang="en-US" sz="1800" dirty="0"/>
              <a:t>. </a:t>
            </a:r>
          </a:p>
          <a:p>
            <a:pPr lvl="0">
              <a:buSzPts val="1600"/>
            </a:pPr>
            <a:r>
              <a:rPr lang="en-US" sz="1800" dirty="0"/>
              <a:t>-Un </a:t>
            </a:r>
            <a:r>
              <a:rPr lang="en-US" sz="1800" dirty="0" err="1"/>
              <a:t>ejemplo</a:t>
            </a:r>
            <a:r>
              <a:rPr lang="en-US" sz="1800" dirty="0"/>
              <a:t> de </a:t>
            </a:r>
            <a:r>
              <a:rPr lang="en-US" sz="1800" dirty="0" err="1"/>
              <a:t>esto</a:t>
            </a:r>
            <a:r>
              <a:rPr lang="en-US" sz="1800" dirty="0"/>
              <a:t> </a:t>
            </a:r>
            <a:r>
              <a:rPr lang="en-US" sz="1800" dirty="0" err="1"/>
              <a:t>incluiría</a:t>
            </a:r>
            <a:r>
              <a:rPr lang="en-US" sz="1800" dirty="0"/>
              <a:t> </a:t>
            </a:r>
            <a:r>
              <a:rPr lang="en-US" sz="1800" dirty="0" err="1"/>
              <a:t>moverse</a:t>
            </a:r>
            <a:r>
              <a:rPr lang="en-US" sz="1800" dirty="0"/>
              <a:t> </a:t>
            </a:r>
            <a:r>
              <a:rPr lang="en-US" sz="1800" dirty="0" err="1"/>
              <a:t>repentinamente</a:t>
            </a:r>
            <a:r>
              <a:rPr lang="en-US" sz="1800" dirty="0"/>
              <a:t> para </a:t>
            </a:r>
            <a:r>
              <a:rPr lang="en-US" sz="1800" dirty="0" err="1"/>
              <a:t>equilibrar</a:t>
            </a:r>
            <a:r>
              <a:rPr lang="en-US" sz="1800" dirty="0"/>
              <a:t> una carga que se </a:t>
            </a:r>
            <a:r>
              <a:rPr lang="en-US" sz="1800" dirty="0" err="1"/>
              <a:t>está</a:t>
            </a:r>
            <a:r>
              <a:rPr lang="en-US" sz="1800" dirty="0"/>
              <a:t> </a:t>
            </a:r>
            <a:r>
              <a:rPr lang="en-US" sz="1800" dirty="0" err="1"/>
              <a:t>cayendo</a:t>
            </a:r>
            <a:r>
              <a:rPr lang="en-US" sz="1800" dirty="0"/>
              <a:t> y </a:t>
            </a:r>
            <a:r>
              <a:rPr lang="en-US" sz="1800" dirty="0" err="1"/>
              <a:t>generar</a:t>
            </a:r>
            <a:r>
              <a:rPr lang="en-US" sz="1800" dirty="0"/>
              <a:t> </a:t>
            </a:r>
            <a:r>
              <a:rPr lang="en-US" sz="1800" dirty="0" err="1"/>
              <a:t>tensión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la </a:t>
            </a:r>
            <a:r>
              <a:rPr lang="en-US" sz="1800" dirty="0" err="1"/>
              <a:t>espalda</a:t>
            </a:r>
            <a:r>
              <a:rPr lang="en-US" sz="1800" dirty="0"/>
              <a:t>. O bien </a:t>
            </a:r>
            <a:r>
              <a:rPr lang="en-US" sz="1800" dirty="0" err="1"/>
              <a:t>ladearse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un </a:t>
            </a:r>
            <a:r>
              <a:rPr lang="en-US" sz="1800" dirty="0" err="1"/>
              <a:t>escalón</a:t>
            </a:r>
            <a:r>
              <a:rPr lang="en-US" sz="1800" dirty="0"/>
              <a:t> que es 2 </a:t>
            </a:r>
            <a:r>
              <a:rPr lang="en-US" sz="1800" dirty="0" err="1"/>
              <a:t>pulgadas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alto que los </a:t>
            </a:r>
            <a:r>
              <a:rPr lang="en-US" sz="1800" dirty="0" err="1"/>
              <a:t>demás</a:t>
            </a:r>
            <a:r>
              <a:rPr lang="en-US" sz="18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74D774-A04D-43FC-A324-15E16A7C9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516526" cy="592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35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62511"/>
            <a:ext cx="63346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introducción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232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u="sng" dirty="0"/>
              <a:t>COMPRENSIÓN DEL ANÁLISIS DE RIESGOS</a:t>
            </a:r>
          </a:p>
          <a:p>
            <a:endParaRPr lang="en-US" sz="1800" dirty="0"/>
          </a:p>
          <a:p>
            <a:r>
              <a:rPr lang="en-US" sz="1800" dirty="0"/>
              <a:t>El </a:t>
            </a:r>
            <a:r>
              <a:rPr lang="en-US" sz="1800" dirty="0" err="1"/>
              <a:t>análisis</a:t>
            </a:r>
            <a:r>
              <a:rPr lang="en-US" sz="1800" dirty="0"/>
              <a:t> de los </a:t>
            </a:r>
            <a:r>
              <a:rPr lang="en-US" sz="1800" dirty="0" err="1"/>
              <a:t>riesgos</a:t>
            </a:r>
            <a:r>
              <a:rPr lang="en-US" sz="1800" dirty="0"/>
              <a:t> </a:t>
            </a:r>
            <a:r>
              <a:rPr lang="en-US" sz="1800" dirty="0" err="1"/>
              <a:t>laborales</a:t>
            </a:r>
            <a:r>
              <a:rPr lang="en-US" sz="1800" dirty="0"/>
              <a:t> (JHA), se </a:t>
            </a:r>
            <a:r>
              <a:rPr lang="en-US" sz="1800" dirty="0" err="1"/>
              <a:t>conoce</a:t>
            </a:r>
            <a:r>
              <a:rPr lang="en-US" sz="1800" dirty="0"/>
              <a:t> </a:t>
            </a:r>
            <a:r>
              <a:rPr lang="en-US" sz="1800" dirty="0" err="1"/>
              <a:t>también</a:t>
            </a:r>
            <a:r>
              <a:rPr lang="en-US" sz="1800" dirty="0"/>
              <a:t>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análisis</a:t>
            </a:r>
            <a:r>
              <a:rPr lang="en-US" sz="1800" dirty="0"/>
              <a:t> de </a:t>
            </a:r>
            <a:r>
              <a:rPr lang="en-US" sz="1800" dirty="0" err="1"/>
              <a:t>riesgos</a:t>
            </a:r>
            <a:r>
              <a:rPr lang="en-US" sz="1800" dirty="0"/>
              <a:t> de las </a:t>
            </a:r>
            <a:r>
              <a:rPr lang="en-US" sz="1800" dirty="0" err="1"/>
              <a:t>tareas</a:t>
            </a:r>
            <a:r>
              <a:rPr lang="en-US" sz="1800" dirty="0"/>
              <a:t> y </a:t>
            </a:r>
            <a:r>
              <a:rPr lang="en-US" sz="1800" dirty="0" err="1"/>
              <a:t>análisis</a:t>
            </a:r>
            <a:r>
              <a:rPr lang="en-US" sz="1800" dirty="0"/>
              <a:t> de la </a:t>
            </a:r>
            <a:r>
              <a:rPr lang="en-US" sz="1800" dirty="0" err="1"/>
              <a:t>seguridad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el </a:t>
            </a:r>
            <a:r>
              <a:rPr lang="en-US" sz="1800" dirty="0" err="1"/>
              <a:t>trabajo</a:t>
            </a:r>
            <a:r>
              <a:rPr lang="en-US" sz="1800" dirty="0"/>
              <a:t>.  </a:t>
            </a:r>
            <a:r>
              <a:rPr lang="en-US" sz="1800" dirty="0" err="1"/>
              <a:t>Independientemente</a:t>
            </a:r>
            <a:r>
              <a:rPr lang="en-US" sz="1800" dirty="0"/>
              <a:t> del </a:t>
            </a:r>
            <a:r>
              <a:rPr lang="en-US" sz="1800" dirty="0" err="1"/>
              <a:t>nombre</a:t>
            </a:r>
            <a:r>
              <a:rPr lang="en-US" sz="1800" dirty="0"/>
              <a:t> que </a:t>
            </a:r>
            <a:r>
              <a:rPr lang="en-US" sz="1800" dirty="0" err="1"/>
              <a:t>reciba</a:t>
            </a:r>
            <a:r>
              <a:rPr lang="en-US" sz="1800" dirty="0"/>
              <a:t>, el </a:t>
            </a:r>
            <a:r>
              <a:rPr lang="en-US" sz="1800" dirty="0" err="1"/>
              <a:t>análisis</a:t>
            </a:r>
            <a:r>
              <a:rPr lang="en-US" sz="1800" dirty="0"/>
              <a:t> de </a:t>
            </a:r>
            <a:r>
              <a:rPr lang="en-US" sz="1800" dirty="0" err="1"/>
              <a:t>riesgos</a:t>
            </a:r>
            <a:r>
              <a:rPr lang="en-US" sz="1800" dirty="0"/>
              <a:t> es un </a:t>
            </a:r>
            <a:r>
              <a:rPr lang="en-US" sz="1800" dirty="0" err="1"/>
              <a:t>método</a:t>
            </a:r>
            <a:r>
              <a:rPr lang="en-US" sz="1800" dirty="0"/>
              <a:t> de </a:t>
            </a:r>
            <a:r>
              <a:rPr lang="en-US" sz="1800" dirty="0" err="1"/>
              <a:t>identificación</a:t>
            </a:r>
            <a:r>
              <a:rPr lang="en-US" sz="1800" dirty="0"/>
              <a:t> de </a:t>
            </a:r>
            <a:r>
              <a:rPr lang="en-US" sz="1800" dirty="0" err="1"/>
              <a:t>riesgos</a:t>
            </a:r>
            <a:r>
              <a:rPr lang="en-US" sz="1800" dirty="0"/>
              <a:t> del </a:t>
            </a:r>
            <a:r>
              <a:rPr lang="en-US" sz="1800" dirty="0" err="1"/>
              <a:t>trabajo</a:t>
            </a:r>
            <a:r>
              <a:rPr lang="en-US" sz="1800" dirty="0"/>
              <a:t>, </a:t>
            </a:r>
            <a:r>
              <a:rPr lang="en-US" sz="1800" dirty="0" err="1"/>
              <a:t>evaluación</a:t>
            </a:r>
            <a:r>
              <a:rPr lang="en-US" sz="1800" dirty="0"/>
              <a:t> del </a:t>
            </a:r>
            <a:r>
              <a:rPr lang="en-US" sz="1800" dirty="0" err="1"/>
              <a:t>nivel</a:t>
            </a:r>
            <a:r>
              <a:rPr lang="en-US" sz="1800" dirty="0"/>
              <a:t> de </a:t>
            </a:r>
            <a:r>
              <a:rPr lang="en-US" sz="1800" dirty="0" err="1"/>
              <a:t>riesgo</a:t>
            </a:r>
            <a:r>
              <a:rPr lang="en-US" sz="1800" dirty="0"/>
              <a:t> y control de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asociados</a:t>
            </a:r>
            <a:r>
              <a:rPr lang="en-US" sz="1800" dirty="0"/>
              <a:t> a </a:t>
            </a:r>
            <a:r>
              <a:rPr lang="en-US" sz="1800" dirty="0" err="1"/>
              <a:t>tareas</a:t>
            </a:r>
            <a:r>
              <a:rPr lang="en-US" sz="1800" dirty="0"/>
              <a:t> o </a:t>
            </a:r>
            <a:r>
              <a:rPr lang="en-US" sz="1800" dirty="0" err="1"/>
              <a:t>trabajos</a:t>
            </a:r>
            <a:r>
              <a:rPr lang="en-US" sz="1800" dirty="0"/>
              <a:t> </a:t>
            </a:r>
            <a:r>
              <a:rPr lang="en-US" sz="1800" dirty="0" err="1"/>
              <a:t>específicos</a:t>
            </a:r>
            <a:r>
              <a:rPr lang="en-US" sz="1800" dirty="0"/>
              <a:t>.  El JHA se </a:t>
            </a:r>
            <a:r>
              <a:rPr lang="en-US" sz="1800" dirty="0" err="1"/>
              <a:t>enfoca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la </a:t>
            </a:r>
            <a:r>
              <a:rPr lang="en-US" sz="1800" dirty="0" err="1"/>
              <a:t>relación</a:t>
            </a:r>
            <a:r>
              <a:rPr lang="en-US" sz="1800" dirty="0"/>
              <a:t> entre el </a:t>
            </a:r>
            <a:r>
              <a:rPr lang="en-US" sz="1800" dirty="0" err="1"/>
              <a:t>trabajador</a:t>
            </a:r>
            <a:r>
              <a:rPr lang="en-US" sz="1800" dirty="0"/>
              <a:t>, la </a:t>
            </a:r>
            <a:r>
              <a:rPr lang="en-US" sz="1800" dirty="0" err="1"/>
              <a:t>tarea</a:t>
            </a:r>
            <a:r>
              <a:rPr lang="en-US" sz="1800" dirty="0"/>
              <a:t>, las </a:t>
            </a:r>
            <a:r>
              <a:rPr lang="en-US" sz="1800" dirty="0" err="1"/>
              <a:t>herramientas</a:t>
            </a:r>
            <a:r>
              <a:rPr lang="en-US" sz="1800" dirty="0"/>
              <a:t> y el </a:t>
            </a:r>
            <a:r>
              <a:rPr lang="en-US" sz="1800" dirty="0" err="1"/>
              <a:t>ambiente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/>
              <a:t>Si bien los JHA son </a:t>
            </a:r>
            <a:r>
              <a:rPr lang="en-US" sz="1800" dirty="0" err="1"/>
              <a:t>especialmente</a:t>
            </a:r>
            <a:r>
              <a:rPr lang="en-US" sz="1800" dirty="0"/>
              <a:t> </a:t>
            </a:r>
            <a:r>
              <a:rPr lang="en-US" sz="1800" dirty="0" err="1"/>
              <a:t>útiles</a:t>
            </a:r>
            <a:r>
              <a:rPr lang="en-US" sz="1800" dirty="0"/>
              <a:t> para </a:t>
            </a:r>
            <a:r>
              <a:rPr lang="en-US" sz="1800" dirty="0" err="1"/>
              <a:t>identificar</a:t>
            </a:r>
            <a:r>
              <a:rPr lang="en-US" sz="1800" dirty="0"/>
              <a:t> los </a:t>
            </a:r>
            <a:r>
              <a:rPr lang="en-US" sz="1800" dirty="0" err="1"/>
              <a:t>peligros</a:t>
            </a:r>
            <a:r>
              <a:rPr lang="en-US" sz="1800" dirty="0"/>
              <a:t> antes de que se </a:t>
            </a:r>
            <a:r>
              <a:rPr lang="en-US" sz="1800" dirty="0" err="1"/>
              <a:t>produzcan</a:t>
            </a:r>
            <a:r>
              <a:rPr lang="en-US" sz="1800" dirty="0"/>
              <a:t>, </a:t>
            </a:r>
            <a:r>
              <a:rPr lang="en-US" sz="1800" dirty="0" err="1"/>
              <a:t>también</a:t>
            </a:r>
            <a:r>
              <a:rPr lang="en-US" sz="1800" dirty="0"/>
              <a:t> se </a:t>
            </a:r>
            <a:r>
              <a:rPr lang="en-US" sz="1800" dirty="0" err="1"/>
              <a:t>utilizan</a:t>
            </a:r>
            <a:r>
              <a:rPr lang="en-US" sz="1800" dirty="0"/>
              <a:t> para </a:t>
            </a:r>
            <a:r>
              <a:rPr lang="en-US" sz="1800" dirty="0" err="1"/>
              <a:t>trabajos</a:t>
            </a:r>
            <a:r>
              <a:rPr lang="en-US" sz="1800" dirty="0"/>
              <a:t> con </a:t>
            </a:r>
            <a:r>
              <a:rPr lang="en-US" sz="1800" dirty="0" err="1"/>
              <a:t>antecedentes</a:t>
            </a:r>
            <a:r>
              <a:rPr lang="en-US" sz="1800" dirty="0"/>
              <a:t> de </a:t>
            </a:r>
            <a:r>
              <a:rPr lang="en-US" sz="1800" dirty="0" err="1"/>
              <a:t>lesiones</a:t>
            </a:r>
            <a:r>
              <a:rPr lang="en-US" sz="1800" dirty="0"/>
              <a:t> o </a:t>
            </a:r>
            <a:r>
              <a:rPr lang="en-US" sz="1800" dirty="0" err="1"/>
              <a:t>cuasi</a:t>
            </a:r>
            <a:r>
              <a:rPr lang="en-US" sz="1800" dirty="0"/>
              <a:t> </a:t>
            </a:r>
            <a:r>
              <a:rPr lang="en-US" sz="1800" dirty="0" err="1"/>
              <a:t>accidentes</a:t>
            </a:r>
            <a:r>
              <a:rPr lang="en-US" sz="18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21E9D-5CCA-49E7-AF34-E4776EA12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117" y="5828789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DA37E5-DA5A-426B-9325-C8B074BE0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96"/>
            <a:ext cx="5510402" cy="591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897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232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causan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accidentes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Los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efectos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finales(6 of 6)</a:t>
            </a: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b="1" dirty="0" err="1"/>
              <a:t>Atrapado</a:t>
            </a:r>
            <a:r>
              <a:rPr lang="en-US" sz="1800" b="1" dirty="0"/>
              <a:t>: </a:t>
            </a:r>
            <a:r>
              <a:rPr lang="en-US" sz="1800" dirty="0"/>
              <a:t>Una persona o </a:t>
            </a:r>
            <a:r>
              <a:rPr lang="en-US" sz="1800" dirty="0" err="1"/>
              <a:t>parte</a:t>
            </a:r>
            <a:r>
              <a:rPr lang="en-US" sz="1800" dirty="0"/>
              <a:t> de </a:t>
            </a:r>
            <a:r>
              <a:rPr lang="en-US" sz="1800" dirty="0" err="1"/>
              <a:t>ella</a:t>
            </a:r>
            <a:r>
              <a:rPr lang="en-US" sz="1800" dirty="0"/>
              <a:t> </a:t>
            </a:r>
            <a:r>
              <a:rPr lang="en-US" sz="1800" dirty="0" err="1"/>
              <a:t>está</a:t>
            </a:r>
            <a:r>
              <a:rPr lang="en-US" sz="1800" dirty="0"/>
              <a:t> </a:t>
            </a:r>
            <a:r>
              <a:rPr lang="en-US" sz="1800" dirty="0" err="1"/>
              <a:t>atrapada</a:t>
            </a:r>
            <a:r>
              <a:rPr lang="en-US" sz="1800" dirty="0"/>
              <a:t> o </a:t>
            </a:r>
            <a:r>
              <a:rPr lang="en-US" sz="1800" dirty="0" err="1"/>
              <a:t>atrapada</a:t>
            </a:r>
            <a:r>
              <a:rPr lang="en-US" sz="1800" dirty="0"/>
              <a:t> de </a:t>
            </a:r>
            <a:r>
              <a:rPr lang="en-US" sz="1800" dirty="0" err="1"/>
              <a:t>otra</a:t>
            </a:r>
            <a:r>
              <a:rPr lang="en-US" sz="1800" dirty="0"/>
              <a:t> </a:t>
            </a:r>
            <a:r>
              <a:rPr lang="en-US" sz="1800" dirty="0" err="1"/>
              <a:t>manera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una </a:t>
            </a:r>
            <a:r>
              <a:rPr lang="en-US" sz="1800" dirty="0" err="1"/>
              <a:t>abertura</a:t>
            </a:r>
            <a:r>
              <a:rPr lang="en-US" sz="1800" dirty="0"/>
              <a:t> o </a:t>
            </a:r>
            <a:r>
              <a:rPr lang="en-US" sz="1800" dirty="0" err="1"/>
              <a:t>recinto</a:t>
            </a:r>
            <a:r>
              <a:rPr lang="en-US" sz="1800" dirty="0"/>
              <a:t>.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-Un </a:t>
            </a:r>
            <a:r>
              <a:rPr lang="en-US" sz="1800" dirty="0" err="1"/>
              <a:t>ejemplo</a:t>
            </a:r>
            <a:r>
              <a:rPr lang="en-US" sz="1800" dirty="0"/>
              <a:t> de un </a:t>
            </a:r>
            <a:r>
              <a:rPr lang="en-US" sz="1800" dirty="0" err="1"/>
              <a:t>incidente</a:t>
            </a:r>
            <a:r>
              <a:rPr lang="en-US" sz="1800" dirty="0"/>
              <a:t> de </a:t>
            </a:r>
            <a:r>
              <a:rPr lang="en-US" sz="1800" dirty="0" err="1"/>
              <a:t>quedar</a:t>
            </a:r>
            <a:r>
              <a:rPr lang="en-US" sz="1800" dirty="0"/>
              <a:t> </a:t>
            </a:r>
            <a:r>
              <a:rPr lang="en-US" sz="1800" dirty="0" err="1"/>
              <a:t>atrapado</a:t>
            </a:r>
            <a:r>
              <a:rPr lang="en-US" sz="1800" dirty="0"/>
              <a:t> </a:t>
            </a:r>
            <a:r>
              <a:rPr lang="en-US" sz="1800" dirty="0" err="1"/>
              <a:t>incluye</a:t>
            </a:r>
            <a:r>
              <a:rPr lang="en-US" sz="1800" dirty="0"/>
              <a:t> una persona que </a:t>
            </a:r>
            <a:r>
              <a:rPr lang="en-US" sz="1800" dirty="0" err="1"/>
              <a:t>queda</a:t>
            </a:r>
            <a:r>
              <a:rPr lang="en-US" sz="1800" dirty="0"/>
              <a:t> </a:t>
            </a:r>
            <a:r>
              <a:rPr lang="en-US" sz="1800" dirty="0" err="1"/>
              <a:t>atrapada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la </a:t>
            </a:r>
            <a:r>
              <a:rPr lang="en-US" sz="1800" dirty="0" err="1"/>
              <a:t>plataforma</a:t>
            </a:r>
            <a:r>
              <a:rPr lang="en-US" sz="1800" dirty="0"/>
              <a:t> de un </a:t>
            </a:r>
            <a:r>
              <a:rPr lang="en-US" sz="1800" dirty="0" err="1"/>
              <a:t>camión</a:t>
            </a:r>
            <a:r>
              <a:rPr lang="en-US" sz="1800" dirty="0"/>
              <a:t> de </a:t>
            </a:r>
            <a:r>
              <a:rPr lang="en-US" sz="1800" dirty="0" err="1"/>
              <a:t>volteo</a:t>
            </a:r>
            <a:r>
              <a:rPr lang="en-US" sz="1800" dirty="0"/>
              <a:t> </a:t>
            </a:r>
            <a:r>
              <a:rPr lang="en-US" sz="1800" dirty="0" err="1"/>
              <a:t>cuando</a:t>
            </a:r>
            <a:r>
              <a:rPr lang="en-US" sz="1800" dirty="0"/>
              <a:t> la </a:t>
            </a:r>
            <a:r>
              <a:rPr lang="en-US" sz="1800" dirty="0" err="1"/>
              <a:t>plataforma</a:t>
            </a:r>
            <a:r>
              <a:rPr lang="en-US" sz="1800" dirty="0"/>
              <a:t> se </a:t>
            </a:r>
            <a:r>
              <a:rPr lang="en-US" sz="1800" dirty="0" err="1"/>
              <a:t>cierra</a:t>
            </a:r>
            <a:r>
              <a:rPr lang="en-US" sz="1800" dirty="0"/>
              <a:t>.</a:t>
            </a:r>
          </a:p>
          <a:p>
            <a:pPr lvl="0">
              <a:buSzPts val="1600"/>
            </a:pPr>
            <a:endParaRPr lang="en-US" sz="1800" dirty="0"/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r>
              <a:rPr lang="en-US" sz="1800" b="1" dirty="0" err="1"/>
              <a:t>Sobreexposición</a:t>
            </a:r>
            <a:r>
              <a:rPr lang="en-US" sz="1800" b="1" dirty="0"/>
              <a:t>:</a:t>
            </a:r>
            <a:r>
              <a:rPr lang="en-US" sz="1800" dirty="0"/>
              <a:t> Durante un </a:t>
            </a:r>
            <a:r>
              <a:rPr lang="en-US" sz="1800" dirty="0" err="1"/>
              <a:t>lapso</a:t>
            </a:r>
            <a:r>
              <a:rPr lang="en-US" sz="1800" dirty="0"/>
              <a:t> de </a:t>
            </a:r>
            <a:r>
              <a:rPr lang="en-US" sz="1800" dirty="0" err="1"/>
              <a:t>tiempo</a:t>
            </a:r>
            <a:r>
              <a:rPr lang="en-US" sz="1800" dirty="0"/>
              <a:t>, una persona es </a:t>
            </a:r>
            <a:r>
              <a:rPr lang="en-US" sz="1800" dirty="0" err="1"/>
              <a:t>expuesta</a:t>
            </a:r>
            <a:r>
              <a:rPr lang="en-US" sz="1800" dirty="0"/>
              <a:t> a </a:t>
            </a:r>
            <a:r>
              <a:rPr lang="en-US" sz="1800" dirty="0" err="1"/>
              <a:t>energía</a:t>
            </a:r>
            <a:r>
              <a:rPr lang="en-US" sz="1800" dirty="0"/>
              <a:t> </a:t>
            </a:r>
            <a:r>
              <a:rPr lang="en-US" sz="1800" dirty="0" err="1"/>
              <a:t>nociva</a:t>
            </a:r>
            <a:r>
              <a:rPr lang="en-US" sz="1800" dirty="0"/>
              <a:t> (</a:t>
            </a:r>
            <a:r>
              <a:rPr lang="en-US" sz="1800" dirty="0" err="1"/>
              <a:t>ruido</a:t>
            </a:r>
            <a:r>
              <a:rPr lang="en-US" sz="1800" dirty="0"/>
              <a:t>, </a:t>
            </a:r>
            <a:r>
              <a:rPr lang="en-US" sz="1800" dirty="0" err="1"/>
              <a:t>calor</a:t>
            </a:r>
            <a:r>
              <a:rPr lang="en-US" sz="1800" dirty="0"/>
              <a:t>), </a:t>
            </a:r>
            <a:r>
              <a:rPr lang="en-US" sz="1800" dirty="0" err="1"/>
              <a:t>falta</a:t>
            </a:r>
            <a:r>
              <a:rPr lang="en-US" sz="1800" dirty="0"/>
              <a:t> de </a:t>
            </a:r>
            <a:r>
              <a:rPr lang="en-US" sz="1800" dirty="0" err="1"/>
              <a:t>energía</a:t>
            </a:r>
            <a:r>
              <a:rPr lang="en-US" sz="1800" dirty="0"/>
              <a:t> (</a:t>
            </a:r>
            <a:r>
              <a:rPr lang="en-US" sz="1800" dirty="0" err="1"/>
              <a:t>frío</a:t>
            </a:r>
            <a:r>
              <a:rPr lang="en-US" sz="1800" dirty="0"/>
              <a:t>) o </a:t>
            </a:r>
            <a:r>
              <a:rPr lang="en-US" sz="1800" dirty="0" err="1"/>
              <a:t>sustancias</a:t>
            </a:r>
            <a:r>
              <a:rPr lang="en-US" sz="1800" dirty="0"/>
              <a:t> (</a:t>
            </a:r>
            <a:r>
              <a:rPr lang="en-US" sz="1800" dirty="0" err="1"/>
              <a:t>productos</a:t>
            </a:r>
            <a:r>
              <a:rPr lang="en-US" sz="1800" dirty="0"/>
              <a:t> </a:t>
            </a:r>
            <a:r>
              <a:rPr lang="en-US" sz="1800" dirty="0" err="1"/>
              <a:t>químicos</a:t>
            </a:r>
            <a:r>
              <a:rPr lang="en-US" sz="1800" dirty="0"/>
              <a:t> </a:t>
            </a:r>
            <a:r>
              <a:rPr lang="en-US" sz="1800" dirty="0" err="1"/>
              <a:t>tóxicos</a:t>
            </a:r>
            <a:r>
              <a:rPr lang="en-US" sz="1800" dirty="0"/>
              <a:t>/</a:t>
            </a:r>
            <a:r>
              <a:rPr lang="en-US" sz="1800" dirty="0" err="1"/>
              <a:t>atmósferas</a:t>
            </a:r>
            <a:r>
              <a:rPr lang="en-US" sz="1800" dirty="0"/>
              <a:t>). </a:t>
            </a:r>
          </a:p>
          <a:p>
            <a:pPr marL="285750" lvl="0" indent="-285750">
              <a:buSzPts val="1600"/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-Un </a:t>
            </a:r>
            <a:r>
              <a:rPr lang="en-US" sz="1800" dirty="0" err="1"/>
              <a:t>ejemplo</a:t>
            </a:r>
            <a:r>
              <a:rPr lang="en-US" sz="1800" dirty="0"/>
              <a:t> de </a:t>
            </a:r>
            <a:r>
              <a:rPr lang="en-US" sz="1800" dirty="0" err="1"/>
              <a:t>sobreexposición</a:t>
            </a:r>
            <a:r>
              <a:rPr lang="en-US" sz="1800" dirty="0"/>
              <a:t> </a:t>
            </a:r>
            <a:r>
              <a:rPr lang="en-US" sz="1800" dirty="0" err="1"/>
              <a:t>incluye</a:t>
            </a:r>
            <a:r>
              <a:rPr lang="en-US" sz="1800" dirty="0"/>
              <a:t> </a:t>
            </a:r>
            <a:r>
              <a:rPr lang="en-US" sz="1800" dirty="0" err="1"/>
              <a:t>insolación</a:t>
            </a:r>
            <a:r>
              <a:rPr lang="en-US" sz="1800" dirty="0"/>
              <a:t> o </a:t>
            </a:r>
            <a:r>
              <a:rPr lang="en-US" sz="1800" dirty="0" err="1"/>
              <a:t>hipotermia</a:t>
            </a:r>
            <a:r>
              <a:rPr lang="en-US" sz="18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74D774-A04D-43FC-A324-15E16A7C9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516526" cy="592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846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70C14-51FB-47DD-80DA-CE094A0E5B93}"/>
              </a:ext>
            </a:extLst>
          </p:cNvPr>
          <p:cNvSpPr/>
          <p:nvPr/>
        </p:nvSpPr>
        <p:spPr>
          <a:xfrm>
            <a:off x="0" y="0"/>
            <a:ext cx="12192000" cy="5893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589CC655-68E7-48A2-A8B7-A8D6BDA8BC8F}"/>
              </a:ext>
            </a:extLst>
          </p:cNvPr>
          <p:cNvSpPr txBox="1"/>
          <p:nvPr/>
        </p:nvSpPr>
        <p:spPr>
          <a:xfrm>
            <a:off x="202630" y="614696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CA7F2D-DCEF-4C34-B275-E9B59FA78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870" y="5813246"/>
            <a:ext cx="4762500" cy="1190625"/>
          </a:xfrm>
          <a:prstGeom prst="rect">
            <a:avLst/>
          </a:prstGeom>
        </p:spPr>
      </p:pic>
      <p:pic>
        <p:nvPicPr>
          <p:cNvPr id="2" name="Online Media 1" descr="JHA_Control de riesgos (Jerarquía de controles)">
            <a:hlinkClick r:id="" action="ppaction://media"/>
            <a:extLst>
              <a:ext uri="{FF2B5EF4-FFF2-40B4-BE49-F238E27FC236}">
                <a16:creationId xmlns:a16="http://schemas.microsoft.com/office/drawing/2014/main" id="{5187B514-3373-F64E-8722-EDCE59C570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57461" y="0"/>
            <a:ext cx="10477077" cy="589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5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600"/>
            </a:pPr>
            <a:r>
              <a:rPr lang="en-US" sz="2400" u="sng" dirty="0" err="1"/>
              <a:t>Comprensión</a:t>
            </a:r>
            <a:r>
              <a:rPr lang="en-US" sz="2400" u="sng" dirty="0"/>
              <a:t> de los </a:t>
            </a:r>
            <a:r>
              <a:rPr lang="en-US" sz="2400" u="sng" dirty="0" err="1"/>
              <a:t>controles</a:t>
            </a:r>
            <a:r>
              <a:rPr lang="en-US" sz="2400" u="sng" dirty="0"/>
              <a:t> de </a:t>
            </a:r>
            <a:r>
              <a:rPr lang="en-US" sz="2400" u="sng" dirty="0" err="1"/>
              <a:t>peligros</a:t>
            </a:r>
            <a:endParaRPr lang="en-US" sz="2400" u="sng" dirty="0"/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 err="1"/>
              <a:t>Ahora</a:t>
            </a:r>
            <a:r>
              <a:rPr lang="en-US" sz="1800" dirty="0"/>
              <a:t> que ha </a:t>
            </a:r>
            <a:r>
              <a:rPr lang="en-US" sz="1800" dirty="0" err="1"/>
              <a:t>identificado</a:t>
            </a:r>
            <a:r>
              <a:rPr lang="en-US" sz="1800" dirty="0"/>
              <a:t> los </a:t>
            </a:r>
            <a:r>
              <a:rPr lang="en-US" sz="1800" dirty="0" err="1"/>
              <a:t>peligros</a:t>
            </a:r>
            <a:r>
              <a:rPr lang="en-US" sz="1800" dirty="0"/>
              <a:t>, </a:t>
            </a:r>
            <a:r>
              <a:rPr lang="en-US" sz="1800" dirty="0" err="1"/>
              <a:t>necesita</a:t>
            </a:r>
            <a:r>
              <a:rPr lang="en-US" sz="1800" dirty="0"/>
              <a:t> </a:t>
            </a:r>
            <a:r>
              <a:rPr lang="en-US" sz="1800" dirty="0" err="1"/>
              <a:t>controlarlos</a:t>
            </a:r>
            <a:r>
              <a:rPr lang="en-US" sz="1800" dirty="0"/>
              <a:t>.  </a:t>
            </a:r>
            <a:r>
              <a:rPr lang="en-US" sz="1800" dirty="0" err="1"/>
              <a:t>Eliminar</a:t>
            </a:r>
            <a:r>
              <a:rPr lang="en-US" sz="1800" dirty="0"/>
              <a:t> los </a:t>
            </a:r>
            <a:r>
              <a:rPr lang="en-US" sz="1800" dirty="0" err="1"/>
              <a:t>peligros</a:t>
            </a:r>
            <a:r>
              <a:rPr lang="en-US" sz="1800" dirty="0"/>
              <a:t> es </a:t>
            </a:r>
            <a:r>
              <a:rPr lang="en-US" sz="1800" dirty="0" err="1"/>
              <a:t>siempre</a:t>
            </a:r>
            <a:r>
              <a:rPr lang="en-US" sz="1800" dirty="0"/>
              <a:t> la </a:t>
            </a:r>
            <a:r>
              <a:rPr lang="en-US" sz="1800" dirty="0" err="1"/>
              <a:t>vía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directa</a:t>
            </a:r>
            <a:r>
              <a:rPr lang="en-US" sz="1800" dirty="0"/>
              <a:t> para </a:t>
            </a:r>
            <a:r>
              <a:rPr lang="en-US" sz="1800" dirty="0" err="1"/>
              <a:t>lograr</a:t>
            </a:r>
            <a:r>
              <a:rPr lang="en-US" sz="1800" dirty="0"/>
              <a:t> la </a:t>
            </a:r>
            <a:r>
              <a:rPr lang="en-US" sz="1800" dirty="0" err="1"/>
              <a:t>seguridad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el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. </a:t>
            </a:r>
            <a:r>
              <a:rPr lang="en-US" sz="1800" dirty="0" err="1"/>
              <a:t>Cuando</a:t>
            </a:r>
            <a:r>
              <a:rPr lang="en-US" sz="1800" dirty="0"/>
              <a:t> no se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eliminar</a:t>
            </a:r>
            <a:r>
              <a:rPr lang="en-US" sz="1800" dirty="0"/>
              <a:t> los </a:t>
            </a:r>
            <a:r>
              <a:rPr lang="en-US" sz="1800" dirty="0" err="1"/>
              <a:t>peligros</a:t>
            </a:r>
            <a:r>
              <a:rPr lang="en-US" sz="1800" dirty="0"/>
              <a:t>, </a:t>
            </a:r>
            <a:r>
              <a:rPr lang="en-US" sz="1800" dirty="0" err="1"/>
              <a:t>muchos</a:t>
            </a:r>
            <a:r>
              <a:rPr lang="en-US" sz="1800" dirty="0"/>
              <a:t> </a:t>
            </a:r>
            <a:r>
              <a:rPr lang="en-US" sz="1800" dirty="0" err="1"/>
              <a:t>recursos</a:t>
            </a:r>
            <a:r>
              <a:rPr lang="en-US" sz="1800" dirty="0"/>
              <a:t> </a:t>
            </a:r>
            <a:r>
              <a:rPr lang="en-US" sz="1800" dirty="0" err="1"/>
              <a:t>hablarán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una </a:t>
            </a:r>
            <a:r>
              <a:rPr lang="en-US" sz="1800" dirty="0" err="1"/>
              <a:t>jerarquía</a:t>
            </a:r>
            <a:r>
              <a:rPr lang="en-US" sz="1800" dirty="0"/>
              <a:t> de </a:t>
            </a:r>
            <a:r>
              <a:rPr lang="en-US" sz="1800" dirty="0" err="1"/>
              <a:t>controles</a:t>
            </a:r>
            <a:r>
              <a:rPr lang="en-US" sz="1800" dirty="0"/>
              <a:t>, los </a:t>
            </a:r>
            <a:r>
              <a:rPr lang="en-US" sz="1800" dirty="0" err="1"/>
              <a:t>cuales</a:t>
            </a:r>
            <a:r>
              <a:rPr lang="en-US" sz="1800" dirty="0"/>
              <a:t> </a:t>
            </a:r>
            <a:r>
              <a:rPr lang="en-US" sz="1800" dirty="0" err="1"/>
              <a:t>comienzan</a:t>
            </a:r>
            <a:r>
              <a:rPr lang="en-US" sz="1800" dirty="0"/>
              <a:t> con </a:t>
            </a:r>
            <a:r>
              <a:rPr lang="en-US" sz="1800" dirty="0" err="1"/>
              <a:t>controles</a:t>
            </a:r>
            <a:r>
              <a:rPr lang="en-US" sz="1800" dirty="0"/>
              <a:t> de </a:t>
            </a:r>
            <a:r>
              <a:rPr lang="en-US" sz="1800" dirty="0" err="1"/>
              <a:t>ingeniería</a:t>
            </a:r>
            <a:r>
              <a:rPr lang="en-US" sz="1800" dirty="0"/>
              <a:t> y </a:t>
            </a:r>
            <a:r>
              <a:rPr lang="en-US" sz="1800" dirty="0" err="1"/>
              <a:t>continúan</a:t>
            </a:r>
            <a:r>
              <a:rPr lang="en-US" sz="1800" dirty="0"/>
              <a:t> con </a:t>
            </a:r>
            <a:r>
              <a:rPr lang="en-US" sz="1800" dirty="0" err="1"/>
              <a:t>controles</a:t>
            </a:r>
            <a:r>
              <a:rPr lang="en-US" sz="1800" dirty="0"/>
              <a:t> </a:t>
            </a:r>
            <a:r>
              <a:rPr lang="en-US" sz="1800" dirty="0" err="1"/>
              <a:t>administrativos</a:t>
            </a:r>
            <a:r>
              <a:rPr lang="en-US" sz="1800" dirty="0"/>
              <a:t> y </a:t>
            </a:r>
            <a:r>
              <a:rPr lang="en-US" sz="1800" dirty="0" err="1"/>
              <a:t>equipos</a:t>
            </a:r>
            <a:r>
              <a:rPr lang="en-US" sz="1800" dirty="0"/>
              <a:t> de </a:t>
            </a:r>
            <a:r>
              <a:rPr lang="en-US" sz="1800" dirty="0" err="1"/>
              <a:t>protección</a:t>
            </a:r>
            <a:r>
              <a:rPr lang="en-US" sz="1800" dirty="0"/>
              <a:t> personal. 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otros</a:t>
            </a:r>
            <a:r>
              <a:rPr lang="en-US" sz="1800" dirty="0"/>
              <a:t> </a:t>
            </a:r>
            <a:r>
              <a:rPr lang="en-US" sz="1800" dirty="0" err="1"/>
              <a:t>materiales</a:t>
            </a:r>
            <a:r>
              <a:rPr lang="en-US" sz="1800" dirty="0"/>
              <a:t> se </a:t>
            </a:r>
            <a:r>
              <a:rPr lang="en-US" sz="1800" dirty="0" err="1"/>
              <a:t>puede</a:t>
            </a:r>
            <a:r>
              <a:rPr lang="en-US" sz="1800" dirty="0"/>
              <a:t> usar </a:t>
            </a:r>
            <a:r>
              <a:rPr lang="en-US" sz="1800" dirty="0" err="1"/>
              <a:t>terminología</a:t>
            </a:r>
            <a:r>
              <a:rPr lang="en-US" sz="1800" dirty="0"/>
              <a:t> </a:t>
            </a:r>
            <a:r>
              <a:rPr lang="en-US" sz="1800" dirty="0" err="1"/>
              <a:t>diferente</a:t>
            </a:r>
            <a:r>
              <a:rPr lang="en-US" sz="1800" dirty="0"/>
              <a:t>, </a:t>
            </a:r>
            <a:r>
              <a:rPr lang="en-US" sz="1800" dirty="0" err="1"/>
              <a:t>pero</a:t>
            </a:r>
            <a:r>
              <a:rPr lang="en-US" sz="1800" dirty="0"/>
              <a:t> los </a:t>
            </a:r>
            <a:r>
              <a:rPr lang="en-US" sz="1800" dirty="0" err="1"/>
              <a:t>principios</a:t>
            </a:r>
            <a:r>
              <a:rPr lang="en-US" sz="1800" dirty="0"/>
              <a:t> </a:t>
            </a:r>
            <a:r>
              <a:rPr lang="en-US" sz="1800" dirty="0" err="1"/>
              <a:t>básicos</a:t>
            </a:r>
            <a:r>
              <a:rPr lang="en-US" sz="1800" dirty="0"/>
              <a:t> </a:t>
            </a:r>
            <a:r>
              <a:rPr lang="en-US" sz="1800" dirty="0" err="1"/>
              <a:t>detrás</a:t>
            </a:r>
            <a:r>
              <a:rPr lang="en-US" sz="1800" dirty="0"/>
              <a:t> de la </a:t>
            </a:r>
            <a:r>
              <a:rPr lang="en-US" sz="1800" dirty="0" err="1"/>
              <a:t>jerarquía</a:t>
            </a:r>
            <a:r>
              <a:rPr lang="en-US" sz="1800" dirty="0"/>
              <a:t> de </a:t>
            </a:r>
            <a:r>
              <a:rPr lang="en-US" sz="1800" dirty="0" err="1"/>
              <a:t>controles</a:t>
            </a:r>
            <a:r>
              <a:rPr lang="en-US" sz="1800" dirty="0"/>
              <a:t> son </a:t>
            </a:r>
            <a:r>
              <a:rPr lang="en-US" sz="1800" dirty="0" err="1"/>
              <a:t>relativamente</a:t>
            </a:r>
            <a:r>
              <a:rPr lang="en-US" sz="1800" dirty="0"/>
              <a:t> simples. Se </a:t>
            </a:r>
            <a:r>
              <a:rPr lang="en-US" sz="1800" dirty="0" err="1"/>
              <a:t>prefiere</a:t>
            </a:r>
            <a:r>
              <a:rPr lang="en-US" sz="1800" dirty="0"/>
              <a:t> </a:t>
            </a:r>
            <a:r>
              <a:rPr lang="en-US" sz="1800" dirty="0" err="1"/>
              <a:t>eliminar</a:t>
            </a:r>
            <a:r>
              <a:rPr lang="en-US" sz="1800" dirty="0"/>
              <a:t> el </a:t>
            </a:r>
            <a:r>
              <a:rPr lang="en-US" sz="1800" dirty="0" err="1"/>
              <a:t>peligro</a:t>
            </a:r>
            <a:r>
              <a:rPr lang="en-US" sz="1800" dirty="0"/>
              <a:t> por </a:t>
            </a:r>
            <a:r>
              <a:rPr lang="en-US" sz="1800" dirty="0" err="1"/>
              <a:t>completo</a:t>
            </a:r>
            <a:r>
              <a:rPr lang="en-US" sz="1800" dirty="0"/>
              <a:t> por </a:t>
            </a:r>
            <a:r>
              <a:rPr lang="en-US" sz="1800" dirty="0" err="1"/>
              <a:t>sobre</a:t>
            </a:r>
            <a:r>
              <a:rPr lang="en-US" sz="1800" dirty="0"/>
              <a:t> un control que </a:t>
            </a:r>
            <a:r>
              <a:rPr lang="en-US" sz="1800" dirty="0" err="1"/>
              <a:t>limite</a:t>
            </a:r>
            <a:r>
              <a:rPr lang="en-US" sz="1800" dirty="0"/>
              <a:t> la </a:t>
            </a:r>
            <a:r>
              <a:rPr lang="en-US" sz="1800" dirty="0" err="1"/>
              <a:t>exposición</a:t>
            </a:r>
            <a:r>
              <a:rPr lang="en-US" sz="1800" dirty="0"/>
              <a:t>. Los </a:t>
            </a:r>
            <a:r>
              <a:rPr lang="en-US" sz="1800" dirty="0" err="1"/>
              <a:t>controles</a:t>
            </a:r>
            <a:r>
              <a:rPr lang="en-US" sz="1800" dirty="0"/>
              <a:t> que </a:t>
            </a:r>
            <a:r>
              <a:rPr lang="en-US" sz="1800" dirty="0" err="1"/>
              <a:t>funcionan</a:t>
            </a:r>
            <a:r>
              <a:rPr lang="en-US" sz="1800" dirty="0"/>
              <a:t> sin la </a:t>
            </a:r>
            <a:r>
              <a:rPr lang="en-US" sz="1800" dirty="0" err="1"/>
              <a:t>intervención</a:t>
            </a:r>
            <a:r>
              <a:rPr lang="en-US" sz="1800" dirty="0"/>
              <a:t> de un </a:t>
            </a:r>
            <a:r>
              <a:rPr lang="en-US" sz="1800" dirty="0" err="1"/>
              <a:t>empleado</a:t>
            </a:r>
            <a:r>
              <a:rPr lang="en-US" sz="1800" dirty="0"/>
              <a:t> son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efectivos</a:t>
            </a:r>
            <a:r>
              <a:rPr lang="en-US" sz="1800" dirty="0"/>
              <a:t> que </a:t>
            </a:r>
            <a:r>
              <a:rPr lang="en-US" sz="1800" dirty="0" err="1"/>
              <a:t>aquellos</a:t>
            </a:r>
            <a:r>
              <a:rPr lang="en-US" sz="1800" dirty="0"/>
              <a:t> que </a:t>
            </a:r>
            <a:r>
              <a:rPr lang="en-US" sz="1800" dirty="0" err="1"/>
              <a:t>dependen</a:t>
            </a:r>
            <a:r>
              <a:rPr lang="en-US" sz="1800" dirty="0"/>
              <a:t> de la </a:t>
            </a:r>
            <a:r>
              <a:rPr lang="en-US" sz="1800" dirty="0" err="1"/>
              <a:t>conducta</a:t>
            </a:r>
            <a:r>
              <a:rPr lang="en-US" sz="1800" dirty="0"/>
              <a:t> de un </a:t>
            </a:r>
            <a:r>
              <a:rPr lang="en-US" sz="1800" dirty="0" err="1"/>
              <a:t>empleado</a:t>
            </a:r>
            <a:r>
              <a:rPr lang="en-US" sz="18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FB8001-0D9A-422F-8B69-8A7EBFD4C5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5357735" cy="592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238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600"/>
            </a:pPr>
            <a:r>
              <a:rPr lang="en-US" sz="2400" u="sng" dirty="0"/>
              <a:t>Control de </a:t>
            </a:r>
            <a:r>
              <a:rPr lang="en-US" sz="2400" u="sng" dirty="0" err="1"/>
              <a:t>peligros</a:t>
            </a:r>
            <a:r>
              <a:rPr lang="en-US" sz="2400" u="sng" dirty="0"/>
              <a:t> </a:t>
            </a:r>
            <a:r>
              <a:rPr lang="en-US" sz="2400" u="sng" dirty="0" err="1"/>
              <a:t>en</a:t>
            </a:r>
            <a:r>
              <a:rPr lang="en-US" sz="2400" u="sng" dirty="0"/>
              <a:t> </a:t>
            </a:r>
            <a:r>
              <a:rPr lang="en-US" sz="2400" u="sng" dirty="0" err="1"/>
              <a:t>su</a:t>
            </a:r>
            <a:r>
              <a:rPr lang="en-US" sz="2400" u="sng" dirty="0"/>
              <a:t> </a:t>
            </a:r>
            <a:r>
              <a:rPr lang="en-US" sz="2400" u="sng" dirty="0" err="1"/>
              <a:t>lugar</a:t>
            </a:r>
            <a:r>
              <a:rPr lang="en-US" sz="2400" u="sng" dirty="0"/>
              <a:t> de </a:t>
            </a:r>
            <a:r>
              <a:rPr lang="en-US" sz="2400" u="sng" dirty="0" err="1"/>
              <a:t>trabajo</a:t>
            </a:r>
            <a:endParaRPr lang="en-US" sz="2400" u="sng" dirty="0"/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¿</a:t>
            </a:r>
            <a:r>
              <a:rPr lang="en-US" sz="1800" dirty="0" err="1"/>
              <a:t>Cómo</a:t>
            </a:r>
            <a:r>
              <a:rPr lang="en-US" sz="1800" dirty="0"/>
              <a:t>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lograr</a:t>
            </a:r>
            <a:r>
              <a:rPr lang="en-US" sz="1800" dirty="0"/>
              <a:t> la </a:t>
            </a:r>
            <a:r>
              <a:rPr lang="en-US" sz="1800" dirty="0" err="1"/>
              <a:t>eliminación</a:t>
            </a:r>
            <a:r>
              <a:rPr lang="en-US" sz="1800" dirty="0"/>
              <a:t> y el control de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? La </a:t>
            </a:r>
            <a:r>
              <a:rPr lang="en-US" sz="1800" dirty="0" err="1"/>
              <a:t>Administración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r>
              <a:rPr lang="en-US" sz="1800" dirty="0"/>
              <a:t> y </a:t>
            </a:r>
            <a:r>
              <a:rPr lang="en-US" sz="1800" dirty="0" err="1"/>
              <a:t>Salud</a:t>
            </a:r>
            <a:r>
              <a:rPr lang="en-US" sz="1800" dirty="0"/>
              <a:t> </a:t>
            </a:r>
            <a:r>
              <a:rPr lang="en-US" sz="1800" dirty="0" err="1"/>
              <a:t>Ocupacional</a:t>
            </a:r>
            <a:r>
              <a:rPr lang="en-US" sz="1800" dirty="0"/>
              <a:t> de </a:t>
            </a:r>
            <a:r>
              <a:rPr lang="en-US" sz="1800" dirty="0" err="1"/>
              <a:t>Oregón</a:t>
            </a:r>
            <a:r>
              <a:rPr lang="en-US" sz="1800" dirty="0"/>
              <a:t> (</a:t>
            </a:r>
            <a:r>
              <a:rPr lang="en-US" sz="1800" dirty="0" err="1"/>
              <a:t>Oregón</a:t>
            </a:r>
            <a:r>
              <a:rPr lang="en-US" sz="1800" dirty="0"/>
              <a:t> OSHA)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ayudar</a:t>
            </a:r>
            <a:r>
              <a:rPr lang="en-US" sz="1800" dirty="0"/>
              <a:t>. </a:t>
            </a:r>
            <a:r>
              <a:rPr lang="en-US" sz="1800" dirty="0" err="1"/>
              <a:t>Comuníquese</a:t>
            </a:r>
            <a:r>
              <a:rPr lang="en-US" sz="1800" dirty="0"/>
              <a:t> con el </a:t>
            </a:r>
            <a:r>
              <a:rPr lang="en-US" sz="1800" dirty="0" err="1"/>
              <a:t>servicio</a:t>
            </a:r>
            <a:r>
              <a:rPr lang="en-US" sz="1800" dirty="0"/>
              <a:t> de </a:t>
            </a:r>
            <a:r>
              <a:rPr lang="en-US" sz="1800" dirty="0" err="1"/>
              <a:t>consultas</a:t>
            </a:r>
            <a:r>
              <a:rPr lang="en-US" sz="1800" dirty="0"/>
              <a:t> de </a:t>
            </a:r>
            <a:r>
              <a:rPr lang="en-US" sz="1800" dirty="0" err="1"/>
              <a:t>Oregón</a:t>
            </a:r>
            <a:r>
              <a:rPr lang="en-US" sz="1800" dirty="0"/>
              <a:t> OSHA para </a:t>
            </a:r>
            <a:r>
              <a:rPr lang="en-US" sz="1800" dirty="0" err="1"/>
              <a:t>programar</a:t>
            </a:r>
            <a:r>
              <a:rPr lang="en-US" sz="1800" dirty="0"/>
              <a:t> un </a:t>
            </a:r>
            <a:r>
              <a:rPr lang="en-US" sz="1800" dirty="0" err="1"/>
              <a:t>recorrido</a:t>
            </a:r>
            <a:r>
              <a:rPr lang="en-US" sz="1800" dirty="0"/>
              <a:t> </a:t>
            </a:r>
            <a:r>
              <a:rPr lang="en-US" sz="1800" dirty="0" err="1"/>
              <a:t>gratuito</a:t>
            </a:r>
            <a:r>
              <a:rPr lang="en-US" sz="1800" dirty="0"/>
              <a:t> por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.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El </a:t>
            </a:r>
            <a:r>
              <a:rPr lang="en-US" sz="1800" dirty="0" err="1"/>
              <a:t>equipo</a:t>
            </a:r>
            <a:r>
              <a:rPr lang="en-US" sz="1800" dirty="0"/>
              <a:t> del </a:t>
            </a:r>
            <a:r>
              <a:rPr lang="en-US" sz="1800" dirty="0" err="1"/>
              <a:t>servicio</a:t>
            </a:r>
            <a:r>
              <a:rPr lang="en-US" sz="1800" dirty="0"/>
              <a:t> de </a:t>
            </a:r>
            <a:r>
              <a:rPr lang="en-US" sz="1800" dirty="0" err="1"/>
              <a:t>consultas</a:t>
            </a:r>
            <a:r>
              <a:rPr lang="en-US" sz="1800" dirty="0"/>
              <a:t> de </a:t>
            </a:r>
            <a:r>
              <a:rPr lang="en-US" sz="1800" dirty="0" err="1"/>
              <a:t>Oregón</a:t>
            </a:r>
            <a:r>
              <a:rPr lang="en-US" sz="1800" dirty="0"/>
              <a:t> OSHA </a:t>
            </a:r>
            <a:r>
              <a:rPr lang="en-US" sz="1800" dirty="0" err="1"/>
              <a:t>concertará</a:t>
            </a:r>
            <a:r>
              <a:rPr lang="en-US" sz="1800" dirty="0"/>
              <a:t> una </a:t>
            </a:r>
            <a:r>
              <a:rPr lang="en-US" sz="1800" dirty="0" err="1"/>
              <a:t>cita</a:t>
            </a:r>
            <a:r>
              <a:rPr lang="en-US" sz="1800" dirty="0"/>
              <a:t> para </a:t>
            </a:r>
            <a:r>
              <a:rPr lang="en-US" sz="1800" dirty="0" err="1"/>
              <a:t>visitar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y, </a:t>
            </a:r>
            <a:r>
              <a:rPr lang="en-US" sz="1800" dirty="0" err="1"/>
              <a:t>luego</a:t>
            </a:r>
            <a:r>
              <a:rPr lang="en-US" sz="1800" dirty="0"/>
              <a:t> de una </a:t>
            </a:r>
            <a:r>
              <a:rPr lang="en-US" sz="1800" dirty="0" err="1"/>
              <a:t>recorrida</a:t>
            </a:r>
            <a:r>
              <a:rPr lang="en-US" sz="1800" dirty="0"/>
              <a:t> con </a:t>
            </a:r>
            <a:r>
              <a:rPr lang="en-US" sz="1800" dirty="0" err="1"/>
              <a:t>su</a:t>
            </a:r>
            <a:r>
              <a:rPr lang="en-US" sz="1800" dirty="0"/>
              <a:t> personal, </a:t>
            </a:r>
            <a:r>
              <a:rPr lang="en-US" sz="1800" dirty="0" err="1"/>
              <a:t>hará</a:t>
            </a:r>
            <a:r>
              <a:rPr lang="en-US" sz="1800" dirty="0"/>
              <a:t> </a:t>
            </a:r>
            <a:r>
              <a:rPr lang="en-US" sz="1800" dirty="0" err="1"/>
              <a:t>recomendaciones</a:t>
            </a:r>
            <a:r>
              <a:rPr lang="en-US" sz="1800" dirty="0"/>
              <a:t> para </a:t>
            </a:r>
            <a:r>
              <a:rPr lang="en-US" sz="1800" dirty="0" err="1"/>
              <a:t>controlar</a:t>
            </a:r>
            <a:r>
              <a:rPr lang="en-US" sz="1800" dirty="0"/>
              <a:t> y </a:t>
            </a:r>
            <a:r>
              <a:rPr lang="en-US" sz="1800" dirty="0" err="1"/>
              <a:t>eliminar</a:t>
            </a:r>
            <a:r>
              <a:rPr lang="en-US" sz="1800" dirty="0"/>
              <a:t> los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específicos</a:t>
            </a:r>
            <a:r>
              <a:rPr lang="en-US" sz="1800" dirty="0"/>
              <a:t> a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trabajo</a:t>
            </a:r>
            <a:r>
              <a:rPr lang="en-US" sz="1800" dirty="0"/>
              <a:t>.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Para </a:t>
            </a:r>
            <a:r>
              <a:rPr lang="en-US" sz="1800" dirty="0" err="1"/>
              <a:t>obtener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información</a:t>
            </a:r>
            <a:r>
              <a:rPr lang="en-US" sz="1800" dirty="0"/>
              <a:t>, </a:t>
            </a:r>
            <a:r>
              <a:rPr lang="en-US" sz="1800" dirty="0" err="1"/>
              <a:t>llame</a:t>
            </a:r>
            <a:r>
              <a:rPr lang="en-US" sz="1800" dirty="0"/>
              <a:t> a </a:t>
            </a:r>
            <a:r>
              <a:rPr lang="en-US" sz="1800" dirty="0" err="1"/>
              <a:t>nuestro</a:t>
            </a:r>
            <a:r>
              <a:rPr lang="en-US" sz="1800" dirty="0"/>
              <a:t> </a:t>
            </a:r>
            <a:r>
              <a:rPr lang="en-US" sz="1800" dirty="0" err="1"/>
              <a:t>número</a:t>
            </a:r>
            <a:r>
              <a:rPr lang="en-US" sz="1800" dirty="0"/>
              <a:t> </a:t>
            </a:r>
            <a:r>
              <a:rPr lang="en-US" sz="1800" dirty="0" err="1"/>
              <a:t>gratuito</a:t>
            </a:r>
            <a:r>
              <a:rPr lang="en-US" sz="1800" dirty="0"/>
              <a:t>, 800-922-2689, o </a:t>
            </a:r>
            <a:r>
              <a:rPr lang="en-US" sz="1800" dirty="0">
                <a:hlinkClick r:id="rId3"/>
              </a:rPr>
              <a:t>haga clic aquí.</a:t>
            </a:r>
            <a:r>
              <a:rPr lang="en-US" sz="1800" dirty="0"/>
              <a:t> </a:t>
            </a:r>
            <a:r>
              <a:rPr lang="en-US" sz="1800" baseline="30000" dirty="0"/>
              <a:t>(1)</a:t>
            </a:r>
            <a:endParaRPr sz="1800" b="0" i="0" u="none" strike="noStrike" cap="none" baseline="30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006A4-50CE-437D-B624-2E4B94EFB3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5516526" cy="592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398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70C14-51FB-47DD-80DA-CE094A0E5B93}"/>
              </a:ext>
            </a:extLst>
          </p:cNvPr>
          <p:cNvSpPr/>
          <p:nvPr/>
        </p:nvSpPr>
        <p:spPr>
          <a:xfrm>
            <a:off x="0" y="0"/>
            <a:ext cx="12192000" cy="58933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589CC655-68E7-48A2-A8B7-A8D6BDA8BC8F}"/>
              </a:ext>
            </a:extLst>
          </p:cNvPr>
          <p:cNvSpPr txBox="1"/>
          <p:nvPr/>
        </p:nvSpPr>
        <p:spPr>
          <a:xfrm>
            <a:off x="202630" y="6146968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CA7F2D-DCEF-4C34-B275-E9B59FA78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870" y="5813246"/>
            <a:ext cx="4762500" cy="1190625"/>
          </a:xfrm>
          <a:prstGeom prst="rect">
            <a:avLst/>
          </a:prstGeom>
        </p:spPr>
      </p:pic>
      <p:pic>
        <p:nvPicPr>
          <p:cNvPr id="2" name="Online Media 1" descr="JHA_Escribir un procedimiento de trabajo">
            <a:hlinkClick r:id="" action="ppaction://media"/>
            <a:extLst>
              <a:ext uri="{FF2B5EF4-FFF2-40B4-BE49-F238E27FC236}">
                <a16:creationId xmlns:a16="http://schemas.microsoft.com/office/drawing/2014/main" id="{C29414AD-CFF3-0741-B400-D263CEAF9DB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57461" y="0"/>
            <a:ext cx="10477077" cy="589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6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1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06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600"/>
            </a:pPr>
            <a:r>
              <a:rPr lang="en-US" sz="2400" u="sng" dirty="0" err="1"/>
              <a:t>Descripción</a:t>
            </a:r>
            <a:r>
              <a:rPr lang="en-US" sz="2400" u="sng" dirty="0"/>
              <a:t> general del </a:t>
            </a:r>
            <a:r>
              <a:rPr lang="en-US" sz="2400" u="sng" dirty="0" err="1"/>
              <a:t>módulo</a:t>
            </a:r>
            <a:r>
              <a:rPr lang="en-US" sz="2400" u="sng" dirty="0"/>
              <a:t> 3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/>
              <a:t>¡</a:t>
            </a:r>
            <a:r>
              <a:rPr lang="en-US" sz="1800" dirty="0" err="1"/>
              <a:t>Usted</a:t>
            </a:r>
            <a:r>
              <a:rPr lang="en-US" sz="1800" dirty="0"/>
              <a:t> ha </a:t>
            </a:r>
            <a:r>
              <a:rPr lang="en-US" sz="1800" dirty="0" err="1"/>
              <a:t>completado</a:t>
            </a:r>
            <a:r>
              <a:rPr lang="en-US" sz="1800" dirty="0"/>
              <a:t> el </a:t>
            </a:r>
            <a:r>
              <a:rPr lang="en-US" sz="1800" dirty="0" err="1"/>
              <a:t>módulo</a:t>
            </a:r>
            <a:r>
              <a:rPr lang="en-US" sz="1800" dirty="0"/>
              <a:t> 3! </a:t>
            </a:r>
            <a:r>
              <a:rPr lang="en-US" sz="1800" dirty="0" err="1"/>
              <a:t>Aprendió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los </a:t>
            </a:r>
            <a:r>
              <a:rPr lang="en-US" sz="1800" dirty="0" err="1"/>
              <a:t>diferentes</a:t>
            </a:r>
            <a:r>
              <a:rPr lang="en-US" sz="1800" dirty="0"/>
              <a:t> </a:t>
            </a:r>
            <a:r>
              <a:rPr lang="en-US" sz="1800" dirty="0" err="1"/>
              <a:t>tipos</a:t>
            </a:r>
            <a:r>
              <a:rPr lang="en-US" sz="1800" dirty="0"/>
              <a:t> de </a:t>
            </a:r>
            <a:r>
              <a:rPr lang="en-US" sz="1800" dirty="0" err="1"/>
              <a:t>peligros</a:t>
            </a:r>
            <a:r>
              <a:rPr lang="en-US" sz="1800" dirty="0"/>
              <a:t> con los que </a:t>
            </a:r>
            <a:r>
              <a:rPr lang="en-US" sz="1800" dirty="0" err="1"/>
              <a:t>podría</a:t>
            </a:r>
            <a:r>
              <a:rPr lang="en-US" sz="1800" dirty="0"/>
              <a:t> </a:t>
            </a:r>
            <a:r>
              <a:rPr lang="en-US" sz="1800" dirty="0" err="1"/>
              <a:t>entrar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contacto</a:t>
            </a:r>
            <a:r>
              <a:rPr lang="en-US" sz="1800" dirty="0"/>
              <a:t> </a:t>
            </a:r>
            <a:r>
              <a:rPr lang="en-US" sz="1800" dirty="0" err="1"/>
              <a:t>según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línea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. </a:t>
            </a:r>
            <a:r>
              <a:rPr lang="en-US" sz="1800" dirty="0" err="1"/>
              <a:t>Algunos</a:t>
            </a:r>
            <a:r>
              <a:rPr lang="en-US" sz="1800" dirty="0"/>
              <a:t> de los </a:t>
            </a:r>
            <a:r>
              <a:rPr lang="en-US" sz="1800" dirty="0" err="1"/>
              <a:t>cuales</a:t>
            </a:r>
            <a:r>
              <a:rPr lang="en-US" sz="1800" dirty="0"/>
              <a:t> </a:t>
            </a:r>
            <a:r>
              <a:rPr lang="en-US" sz="1800" dirty="0" err="1"/>
              <a:t>incluyen</a:t>
            </a:r>
            <a:r>
              <a:rPr lang="en-US" sz="1800" dirty="0"/>
              <a:t> </a:t>
            </a:r>
            <a:r>
              <a:rPr lang="en-US" sz="1800" dirty="0" err="1"/>
              <a:t>inflamabilidad</a:t>
            </a:r>
            <a:r>
              <a:rPr lang="en-US" sz="1800" dirty="0"/>
              <a:t>, </a:t>
            </a:r>
            <a:r>
              <a:rPr lang="en-US" sz="1800" dirty="0" err="1"/>
              <a:t>ergonomía</a:t>
            </a:r>
            <a:r>
              <a:rPr lang="en-US" sz="1800" dirty="0"/>
              <a:t>, </a:t>
            </a:r>
            <a:r>
              <a:rPr lang="en-US" sz="1800" dirty="0" err="1"/>
              <a:t>violencia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el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, </a:t>
            </a:r>
            <a:r>
              <a:rPr lang="en-US" sz="1800" dirty="0" err="1"/>
              <a:t>patógenos</a:t>
            </a:r>
            <a:r>
              <a:rPr lang="en-US" sz="1800" dirty="0"/>
              <a:t> </a:t>
            </a:r>
            <a:r>
              <a:rPr lang="en-US" sz="1800" dirty="0" err="1"/>
              <a:t>transmitidos</a:t>
            </a:r>
            <a:r>
              <a:rPr lang="en-US" sz="1800" dirty="0"/>
              <a:t> por la </a:t>
            </a:r>
            <a:r>
              <a:rPr lang="en-US" sz="1800" dirty="0" err="1"/>
              <a:t>sangre</a:t>
            </a:r>
            <a:r>
              <a:rPr lang="en-US" sz="1800" dirty="0"/>
              <a:t> y </a:t>
            </a:r>
            <a:r>
              <a:rPr lang="en-US" sz="1800" dirty="0" err="1"/>
              <a:t>sustancias</a:t>
            </a:r>
            <a:r>
              <a:rPr lang="en-US" sz="1800" dirty="0"/>
              <a:t> </a:t>
            </a:r>
            <a:r>
              <a:rPr lang="en-US" sz="1800" dirty="0" err="1"/>
              <a:t>tóxicas</a:t>
            </a:r>
            <a:r>
              <a:rPr lang="en-US" sz="1800" dirty="0"/>
              <a:t>, por </a:t>
            </a:r>
            <a:r>
              <a:rPr lang="en-US" sz="1800" dirty="0" err="1"/>
              <a:t>nombrar</a:t>
            </a:r>
            <a:r>
              <a:rPr lang="en-US" sz="1800" dirty="0"/>
              <a:t> </a:t>
            </a:r>
            <a:r>
              <a:rPr lang="en-US" sz="1800" dirty="0" err="1"/>
              <a:t>algunos</a:t>
            </a:r>
            <a:r>
              <a:rPr lang="en-US" sz="1800" dirty="0"/>
              <a:t>. </a:t>
            </a:r>
            <a:r>
              <a:rPr lang="en-US" sz="1800" dirty="0" err="1"/>
              <a:t>También</a:t>
            </a:r>
            <a:r>
              <a:rPr lang="en-US" sz="1800" dirty="0"/>
              <a:t> </a:t>
            </a:r>
            <a:r>
              <a:rPr lang="en-US" sz="1800" dirty="0" err="1"/>
              <a:t>aprendimos</a:t>
            </a:r>
            <a:r>
              <a:rPr lang="en-US" sz="1800" dirty="0"/>
              <a:t> </a:t>
            </a:r>
            <a:r>
              <a:rPr lang="en-US" sz="1800" dirty="0" err="1"/>
              <a:t>sobre</a:t>
            </a:r>
            <a:r>
              <a:rPr lang="en-US" sz="1800" dirty="0"/>
              <a:t> </a:t>
            </a:r>
            <a:r>
              <a:rPr lang="en-US" sz="1800" dirty="0" err="1"/>
              <a:t>diferentes</a:t>
            </a:r>
            <a:r>
              <a:rPr lang="en-US" sz="1800" dirty="0"/>
              <a:t> </a:t>
            </a:r>
            <a:r>
              <a:rPr lang="en-US" sz="1800" dirty="0" err="1"/>
              <a:t>tipos</a:t>
            </a:r>
            <a:r>
              <a:rPr lang="en-US" sz="1800" dirty="0"/>
              <a:t> de </a:t>
            </a:r>
            <a:r>
              <a:rPr lang="en-US" sz="1800" dirty="0" err="1"/>
              <a:t>peligros</a:t>
            </a:r>
            <a:r>
              <a:rPr lang="en-US" sz="1800" dirty="0"/>
              <a:t> y los </a:t>
            </a:r>
            <a:r>
              <a:rPr lang="en-US" sz="1800" dirty="0" err="1"/>
              <a:t>entendemos</a:t>
            </a:r>
            <a:r>
              <a:rPr lang="en-US" sz="1800" dirty="0"/>
              <a:t>, lo que </a:t>
            </a:r>
            <a:r>
              <a:rPr lang="en-US" sz="1800" dirty="0" err="1"/>
              <a:t>ayuda</a:t>
            </a:r>
            <a:r>
              <a:rPr lang="en-US" sz="1800" dirty="0"/>
              <a:t> a </a:t>
            </a:r>
            <a:r>
              <a:rPr lang="en-US" sz="1800" dirty="0" err="1"/>
              <a:t>controlarlos</a:t>
            </a:r>
            <a:r>
              <a:rPr lang="en-US" sz="1800" dirty="0"/>
              <a:t>.</a:t>
            </a:r>
          </a:p>
          <a:p>
            <a:pPr lvl="0">
              <a:buSzPts val="1600"/>
            </a:pPr>
            <a:endParaRPr lang="en-US" sz="1800" dirty="0"/>
          </a:p>
          <a:p>
            <a:pPr lvl="0">
              <a:buSzPts val="1600"/>
            </a:pPr>
            <a:r>
              <a:rPr lang="en-US" sz="1800" dirty="0" err="1"/>
              <a:t>En</a:t>
            </a:r>
            <a:r>
              <a:rPr lang="en-US" sz="1800" dirty="0"/>
              <a:t> el </a:t>
            </a:r>
            <a:r>
              <a:rPr lang="en-US" sz="1800" dirty="0" err="1"/>
              <a:t>siguiente</a:t>
            </a:r>
            <a:r>
              <a:rPr lang="en-US" sz="1800" dirty="0"/>
              <a:t> </a:t>
            </a:r>
            <a:r>
              <a:rPr lang="en-US" sz="1800" dirty="0" err="1"/>
              <a:t>módulo</a:t>
            </a:r>
            <a:r>
              <a:rPr lang="en-US" sz="1800" dirty="0"/>
              <a:t>, </a:t>
            </a:r>
            <a:r>
              <a:rPr lang="en-US" sz="1800" dirty="0" err="1"/>
              <a:t>aprenderemos</a:t>
            </a:r>
            <a:r>
              <a:rPr lang="en-US" sz="1800" dirty="0"/>
              <a:t> </a:t>
            </a:r>
            <a:r>
              <a:rPr lang="en-US" sz="1800" dirty="0" err="1"/>
              <a:t>cómo</a:t>
            </a:r>
            <a:r>
              <a:rPr lang="en-US" sz="1800" dirty="0"/>
              <a:t> </a:t>
            </a:r>
            <a:r>
              <a:rPr lang="en-US" sz="1800" dirty="0" err="1"/>
              <a:t>revisar</a:t>
            </a:r>
            <a:r>
              <a:rPr lang="en-US" sz="1800" dirty="0"/>
              <a:t> para </a:t>
            </a:r>
            <a:r>
              <a:rPr lang="en-US" sz="1800" dirty="0" err="1"/>
              <a:t>mejorar</a:t>
            </a:r>
            <a:r>
              <a:rPr lang="en-US" sz="1800" dirty="0"/>
              <a:t> y </a:t>
            </a:r>
            <a:r>
              <a:rPr lang="en-US" sz="1800" dirty="0" err="1"/>
              <a:t>cómo</a:t>
            </a:r>
            <a:r>
              <a:rPr lang="en-US" sz="1800" dirty="0"/>
              <a:t> </a:t>
            </a:r>
            <a:r>
              <a:rPr lang="en-US" sz="1800" dirty="0" err="1"/>
              <a:t>documentar</a:t>
            </a:r>
            <a:r>
              <a:rPr lang="en-US" sz="1800" dirty="0"/>
              <a:t> </a:t>
            </a:r>
            <a:r>
              <a:rPr lang="en-US" sz="1800" dirty="0" err="1"/>
              <a:t>correctamente</a:t>
            </a:r>
            <a:r>
              <a:rPr lang="en-US" sz="1800" dirty="0"/>
              <a:t> el </a:t>
            </a:r>
            <a:r>
              <a:rPr lang="en-US" sz="1800" dirty="0" err="1"/>
              <a:t>proceso</a:t>
            </a:r>
            <a:r>
              <a:rPr lang="en-US" sz="1800" dirty="0"/>
              <a:t> final </a:t>
            </a:r>
            <a:r>
              <a:rPr lang="en-US" sz="1800" dirty="0" err="1"/>
              <a:t>en</a:t>
            </a:r>
            <a:r>
              <a:rPr lang="en-US" sz="1800" dirty="0"/>
              <a:t> un </a:t>
            </a:r>
            <a:r>
              <a:rPr lang="en-US" sz="1800" dirty="0" err="1"/>
              <a:t>análisis</a:t>
            </a:r>
            <a:r>
              <a:rPr lang="en-US" sz="1800" dirty="0"/>
              <a:t> de </a:t>
            </a:r>
            <a:r>
              <a:rPr lang="en-US" sz="1800" dirty="0" err="1"/>
              <a:t>riesgos</a:t>
            </a:r>
            <a:r>
              <a:rPr lang="en-US" sz="1800" dirty="0"/>
              <a:t> </a:t>
            </a:r>
            <a:r>
              <a:rPr lang="en-US" sz="1800" dirty="0" err="1"/>
              <a:t>laborales</a:t>
            </a:r>
            <a:r>
              <a:rPr lang="en-US" sz="1800" dirty="0"/>
              <a:t>.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9D952-D4EE-4085-B080-CCD8F3DD7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AD45F8-8777-41FC-ADDA-90215EE56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1807" cy="592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37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3e8f5dbd0_0_9"/>
          <p:cNvSpPr/>
          <p:nvPr/>
        </p:nvSpPr>
        <p:spPr>
          <a:xfrm>
            <a:off x="0" y="5889719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b3e8f5dbd0_0_9"/>
          <p:cNvSpPr txBox="1"/>
          <p:nvPr/>
        </p:nvSpPr>
        <p:spPr>
          <a:xfrm>
            <a:off x="62500" y="203550"/>
            <a:ext cx="11931000" cy="53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chemeClr val="dk1"/>
              </a:buClr>
              <a:buSzPts val="3600"/>
            </a:pPr>
            <a:r>
              <a:rPr lang="en-US" sz="4800" u="sng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Discusión</a:t>
            </a:r>
            <a:r>
              <a:rPr lang="en-US" sz="4800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para la </a:t>
            </a:r>
            <a:r>
              <a:rPr lang="en-US" sz="4800" u="sng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clase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3600"/>
            </a:pP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Aproveche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esta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oportunidad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para </a:t>
            </a: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hacer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/responder </a:t>
            </a: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preguntas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sobre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el </a:t>
            </a: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anterior y para </a:t>
            </a: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resumir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las </a:t>
            </a: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direcciones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de los enlaces web </a:t>
            </a: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discutidos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el </a:t>
            </a: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</a:p>
          <a:p>
            <a:pPr lvl="0">
              <a:buClr>
                <a:schemeClr val="dk1"/>
              </a:buClr>
              <a:buSzPts val="3600"/>
            </a:pPr>
            <a:endParaRPr lang="en-US" sz="18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ts val="3600"/>
            </a:pPr>
            <a:r>
              <a:rPr lang="en-US" sz="3600" u="sng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Recursos</a:t>
            </a:r>
            <a:r>
              <a:rPr lang="en-US" sz="3600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del </a:t>
            </a:r>
            <a:r>
              <a:rPr lang="en-US" sz="3600" u="sng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Módulo</a:t>
            </a:r>
            <a:r>
              <a:rPr lang="en-US" sz="3600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3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>
              <a:buSzPts val="1800"/>
              <a:buAutoNum type="arabicParenR"/>
            </a:pPr>
            <a:endParaRPr lang="en-US" dirty="0">
              <a:latin typeface="+mj-lt"/>
              <a:hlinkClick r:id="rId3"/>
            </a:endParaRPr>
          </a:p>
          <a:p>
            <a:pPr marL="342900" lvl="0" indent="-342900">
              <a:buSzPct val="100000"/>
              <a:buAutoNum type="arabicParenR"/>
            </a:pPr>
            <a:r>
              <a:rPr lang="en-US" dirty="0">
                <a:latin typeface="+mj-lt"/>
                <a:hlinkClick r:id="rId4"/>
              </a:rPr>
              <a:t>https://osha.oregon.gov/OSHAPubs/pubform/ppe-hazard-assessment-form.pdf</a:t>
            </a:r>
            <a:endParaRPr lang="en-US" dirty="0">
              <a:latin typeface="+mj-lt"/>
            </a:endParaRPr>
          </a:p>
          <a:p>
            <a:pPr marL="342900" lvl="0" indent="-342900">
              <a:buSzPct val="100000"/>
              <a:buAutoNum type="arabicParenR"/>
            </a:pPr>
            <a:endParaRPr lang="en-US" dirty="0">
              <a:latin typeface="+mj-lt"/>
              <a:hlinkClick r:id="rId3"/>
            </a:endParaRPr>
          </a:p>
          <a:p>
            <a:pPr marL="342900" lvl="0" indent="-342900">
              <a:buSzPct val="100000"/>
              <a:buAutoNum type="arabicParenR"/>
            </a:pPr>
            <a:r>
              <a:rPr lang="en-US" dirty="0">
                <a:latin typeface="+mj-lt"/>
                <a:hlinkClick r:id="rId5"/>
              </a:rPr>
              <a:t>https://osha.oregon.gov/edu/courses/Pages/hazard-communication-online-course.aspx</a:t>
            </a:r>
            <a:endParaRPr lang="en-US" dirty="0">
              <a:latin typeface="+mj-lt"/>
            </a:endParaRPr>
          </a:p>
          <a:p>
            <a:pPr marL="342900" lvl="0" indent="-342900">
              <a:buSzPct val="100000"/>
              <a:buAutoNum type="arabicParenR"/>
            </a:pPr>
            <a:endParaRPr lang="en-US" dirty="0">
              <a:latin typeface="+mj-lt"/>
              <a:hlinkClick r:id="rId3"/>
            </a:endParaRPr>
          </a:p>
          <a:p>
            <a:pPr marL="342900" lvl="0" indent="-342900">
              <a:buSzPct val="100000"/>
              <a:buAutoNum type="arabicParenR"/>
            </a:pPr>
            <a:r>
              <a:rPr lang="en-US" dirty="0">
                <a:latin typeface="+mj-lt"/>
                <a:hlinkClick r:id="rId6"/>
              </a:rPr>
              <a:t>https://osha.oregon.gov/OSHAPubs/2738.pdf</a:t>
            </a:r>
            <a:endParaRPr lang="en-US" dirty="0">
              <a:latin typeface="+mj-lt"/>
            </a:endParaRPr>
          </a:p>
          <a:p>
            <a:pPr marL="342900" lvl="0" indent="-342900">
              <a:buSzPct val="100000"/>
              <a:buAutoNum type="arabicParenR"/>
            </a:pPr>
            <a:endParaRPr lang="en-US" dirty="0">
              <a:latin typeface="+mj-lt"/>
            </a:endParaRPr>
          </a:p>
          <a:p>
            <a:pPr marL="342900" lvl="0" indent="-342900">
              <a:buSzPct val="100000"/>
              <a:buAutoNum type="arabicParenR"/>
            </a:pPr>
            <a:r>
              <a:rPr lang="en-US" dirty="0">
                <a:latin typeface="+mj-lt"/>
                <a:hlinkClick r:id="rId3"/>
              </a:rPr>
              <a:t>https://osha.oregon.gov/consult/Pages/index.aspx</a:t>
            </a:r>
            <a:r>
              <a:rPr lang="en-US" dirty="0">
                <a:latin typeface="+mj-lt"/>
              </a:rPr>
              <a:t> </a:t>
            </a:r>
          </a:p>
          <a:p>
            <a:pPr lvl="0">
              <a:buSzPts val="1800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6DDC5A1C-981A-4A1D-9AA1-11918A673DDC}"/>
              </a:ext>
            </a:extLst>
          </p:cNvPr>
          <p:cNvSpPr txBox="1"/>
          <p:nvPr/>
        </p:nvSpPr>
        <p:spPr>
          <a:xfrm>
            <a:off x="202630" y="6159160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3: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Riesgos</a:t>
            </a:r>
            <a:r>
              <a:rPr lang="en-US" sz="2800" b="1" i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laborales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85A008-CBD6-4F80-9B95-09E2A1A93D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6870" y="5825438"/>
            <a:ext cx="476250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170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t="11228"/>
          <a:stretch/>
        </p:blipFill>
        <p:spPr>
          <a:xfrm>
            <a:off x="0" y="0"/>
            <a:ext cx="12169791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0" y="2542903"/>
            <a:ext cx="12192000" cy="2272938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-566651" y="2799876"/>
            <a:ext cx="1332530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000"/>
            </a:pPr>
            <a:r>
              <a:rPr lang="en-US" sz="40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ANÁLISIS DE LOS RIESGOS LABORALES</a:t>
            </a:r>
          </a:p>
        </p:txBody>
      </p:sp>
      <p:sp>
        <p:nvSpPr>
          <p:cNvPr id="94" name="Google Shape;94;p1"/>
          <p:cNvSpPr txBox="1"/>
          <p:nvPr/>
        </p:nvSpPr>
        <p:spPr>
          <a:xfrm>
            <a:off x="-566651" y="3569317"/>
            <a:ext cx="1332530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000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4000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4: </a:t>
            </a:r>
            <a:r>
              <a:rPr lang="en-US" sz="4000" i="1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Conclusión</a:t>
            </a:r>
            <a:endParaRPr sz="40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31546-B882-42B9-8004-73C162EC3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317" y="125950"/>
            <a:ext cx="2596877" cy="1077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E971AB-E729-4034-872A-F6C4B6767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66" y="260296"/>
            <a:ext cx="3119159" cy="101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41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75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u="sng" dirty="0">
                <a:latin typeface="+mj-lt"/>
              </a:rPr>
              <a:t>CÓMO COMPLETAR LA DOCUMENTACIÓN DEL JHA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800" dirty="0" err="1">
                <a:latin typeface="+mj-lt"/>
              </a:rPr>
              <a:t>Usted</a:t>
            </a:r>
            <a:r>
              <a:rPr lang="en-US" sz="1800" dirty="0">
                <a:latin typeface="+mj-lt"/>
              </a:rPr>
              <a:t> ha </a:t>
            </a:r>
            <a:r>
              <a:rPr lang="en-US" sz="1800" dirty="0" err="1">
                <a:latin typeface="+mj-lt"/>
              </a:rPr>
              <a:t>completado</a:t>
            </a:r>
            <a:r>
              <a:rPr lang="en-US" sz="1800" dirty="0">
                <a:latin typeface="+mj-lt"/>
              </a:rPr>
              <a:t> el JHA; </a:t>
            </a:r>
            <a:r>
              <a:rPr lang="en-US" sz="1800" dirty="0" err="1">
                <a:latin typeface="+mj-lt"/>
              </a:rPr>
              <a:t>ahora</a:t>
            </a:r>
            <a:r>
              <a:rPr lang="en-US" sz="1800" dirty="0">
                <a:latin typeface="+mj-lt"/>
              </a:rPr>
              <a:t>, es </a:t>
            </a:r>
            <a:r>
              <a:rPr lang="en-US" sz="1800" dirty="0" err="1">
                <a:latin typeface="+mj-lt"/>
              </a:rPr>
              <a:t>momento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poner</a:t>
            </a:r>
            <a:r>
              <a:rPr lang="en-US" sz="1800" dirty="0">
                <a:latin typeface="+mj-lt"/>
              </a:rPr>
              <a:t> por </a:t>
            </a:r>
            <a:r>
              <a:rPr lang="en-US" sz="1800" dirty="0" err="1">
                <a:latin typeface="+mj-lt"/>
              </a:rPr>
              <a:t>escrito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evaluación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riesgos</a:t>
            </a:r>
            <a:r>
              <a:rPr lang="en-US" sz="1800" dirty="0">
                <a:latin typeface="+mj-lt"/>
              </a:rPr>
              <a:t> junto con las </a:t>
            </a:r>
            <a:r>
              <a:rPr lang="en-US" sz="1800" dirty="0" err="1">
                <a:latin typeface="+mj-lt"/>
              </a:rPr>
              <a:t>instrucciones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sobre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cómo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completar</a:t>
            </a:r>
            <a:r>
              <a:rPr lang="en-US" sz="1800" dirty="0">
                <a:latin typeface="+mj-lt"/>
              </a:rPr>
              <a:t> el </a:t>
            </a:r>
            <a:r>
              <a:rPr lang="en-US" sz="1800" dirty="0" err="1">
                <a:latin typeface="+mj-lt"/>
              </a:rPr>
              <a:t>trabajo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manera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segura</a:t>
            </a:r>
            <a:r>
              <a:rPr lang="en-US" sz="1800" dirty="0">
                <a:latin typeface="+mj-lt"/>
              </a:rPr>
              <a:t>.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800" dirty="0" err="1">
                <a:latin typeface="+mj-lt"/>
              </a:rPr>
              <a:t>Estas</a:t>
            </a:r>
            <a:r>
              <a:rPr lang="en-US" sz="1800" dirty="0">
                <a:latin typeface="+mj-lt"/>
              </a:rPr>
              <a:t> son </a:t>
            </a:r>
            <a:r>
              <a:rPr lang="en-US" sz="1800" dirty="0" err="1">
                <a:latin typeface="+mj-lt"/>
              </a:rPr>
              <a:t>algunas</a:t>
            </a:r>
            <a:r>
              <a:rPr lang="en-US" sz="1800" dirty="0">
                <a:latin typeface="+mj-lt"/>
              </a:rPr>
              <a:t> de las </a:t>
            </a:r>
            <a:r>
              <a:rPr lang="en-US" sz="1800" dirty="0" err="1">
                <a:latin typeface="+mj-lt"/>
              </a:rPr>
              <a:t>cosas</a:t>
            </a:r>
            <a:r>
              <a:rPr lang="en-US" sz="1800" dirty="0">
                <a:latin typeface="+mj-lt"/>
              </a:rPr>
              <a:t> que debe </a:t>
            </a:r>
            <a:r>
              <a:rPr lang="en-US" sz="1800" dirty="0" err="1">
                <a:latin typeface="+mj-lt"/>
              </a:rPr>
              <a:t>recordar</a:t>
            </a:r>
            <a:r>
              <a:rPr lang="en-US" sz="1800" dirty="0">
                <a:latin typeface="+mj-lt"/>
              </a:rPr>
              <a:t> al </a:t>
            </a:r>
            <a:r>
              <a:rPr lang="en-US" sz="1800" dirty="0" err="1">
                <a:latin typeface="+mj-lt"/>
              </a:rPr>
              <a:t>escribir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evaluación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riesgos</a:t>
            </a:r>
            <a:r>
              <a:rPr lang="en-US" sz="1800" dirty="0">
                <a:latin typeface="+mj-lt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latin typeface="+mj-lt"/>
              </a:rPr>
              <a:t>Incluya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detalles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sobre</a:t>
            </a:r>
            <a:r>
              <a:rPr lang="en-US" sz="1800" dirty="0">
                <a:latin typeface="+mj-lt"/>
              </a:rPr>
              <a:t> el </a:t>
            </a:r>
            <a:r>
              <a:rPr lang="en-US" sz="1800" dirty="0" err="1">
                <a:latin typeface="+mj-lt"/>
              </a:rPr>
              <a:t>proceso</a:t>
            </a:r>
            <a:r>
              <a:rPr lang="en-US" sz="1800" dirty="0">
                <a:latin typeface="+mj-lt"/>
              </a:rPr>
              <a:t> paso a paso.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latin typeface="+mj-lt"/>
              </a:rPr>
              <a:t>Asegúrese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abordar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todos</a:t>
            </a:r>
            <a:r>
              <a:rPr lang="en-US" sz="1800" dirty="0">
                <a:latin typeface="+mj-lt"/>
              </a:rPr>
              <a:t> los </a:t>
            </a:r>
            <a:r>
              <a:rPr lang="en-US" sz="1800" dirty="0" err="1">
                <a:latin typeface="+mj-lt"/>
              </a:rPr>
              <a:t>peligros</a:t>
            </a:r>
            <a:r>
              <a:rPr lang="en-US" sz="1800" dirty="0">
                <a:latin typeface="+mj-lt"/>
              </a:rPr>
              <a:t> y </a:t>
            </a:r>
            <a:r>
              <a:rPr lang="en-US" sz="1800" dirty="0" err="1">
                <a:latin typeface="+mj-lt"/>
              </a:rPr>
              <a:t>dirija</a:t>
            </a:r>
            <a:r>
              <a:rPr lang="en-US" sz="1800" dirty="0">
                <a:latin typeface="+mj-lt"/>
              </a:rPr>
              <a:t> a los </a:t>
            </a:r>
            <a:r>
              <a:rPr lang="en-US" sz="1800" dirty="0" err="1">
                <a:latin typeface="+mj-lt"/>
              </a:rPr>
              <a:t>empleados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manera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tal</a:t>
            </a:r>
            <a:r>
              <a:rPr lang="en-US" sz="1800" dirty="0">
                <a:latin typeface="+mj-lt"/>
              </a:rPr>
              <a:t> que se </a:t>
            </a:r>
            <a:r>
              <a:rPr lang="en-US" sz="1800" dirty="0" err="1">
                <a:latin typeface="+mj-lt"/>
              </a:rPr>
              <a:t>eliminen</a:t>
            </a:r>
            <a:r>
              <a:rPr lang="en-US" sz="1800" dirty="0">
                <a:latin typeface="+mj-lt"/>
              </a:rPr>
              <a:t> o </a:t>
            </a:r>
            <a:r>
              <a:rPr lang="en-US" sz="1800" dirty="0" err="1">
                <a:latin typeface="+mj-lt"/>
              </a:rPr>
              <a:t>controlen</a:t>
            </a:r>
            <a:r>
              <a:rPr lang="en-US" sz="1800" dirty="0">
                <a:latin typeface="+mj-lt"/>
              </a:rPr>
              <a:t> los </a:t>
            </a:r>
            <a:r>
              <a:rPr lang="en-US" sz="1800" dirty="0" err="1">
                <a:latin typeface="+mj-lt"/>
              </a:rPr>
              <a:t>riesgos</a:t>
            </a:r>
            <a:r>
              <a:rPr lang="en-US" sz="18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Revise el </a:t>
            </a:r>
            <a:r>
              <a:rPr lang="en-US" sz="1800" dirty="0" err="1">
                <a:latin typeface="+mj-lt"/>
              </a:rPr>
              <a:t>informe</a:t>
            </a:r>
            <a:r>
              <a:rPr lang="en-US" sz="1800" dirty="0">
                <a:latin typeface="+mj-lt"/>
              </a:rPr>
              <a:t> con los </a:t>
            </a:r>
            <a:r>
              <a:rPr lang="en-US" sz="1800" dirty="0" err="1">
                <a:latin typeface="+mj-lt"/>
              </a:rPr>
              <a:t>empleados</a:t>
            </a:r>
            <a:r>
              <a:rPr lang="en-US" sz="1800" dirty="0">
                <a:latin typeface="+mj-lt"/>
              </a:rPr>
              <a:t> que </a:t>
            </a:r>
            <a:r>
              <a:rPr lang="en-US" sz="1800" dirty="0" err="1">
                <a:latin typeface="+mj-lt"/>
              </a:rPr>
              <a:t>realizan</a:t>
            </a:r>
            <a:r>
              <a:rPr lang="en-US" sz="1800" dirty="0">
                <a:latin typeface="+mj-lt"/>
              </a:rPr>
              <a:t> el </a:t>
            </a:r>
            <a:r>
              <a:rPr lang="en-US" sz="1800" dirty="0" err="1">
                <a:latin typeface="+mj-lt"/>
              </a:rPr>
              <a:t>trabajo</a:t>
            </a:r>
            <a:r>
              <a:rPr lang="en-US" sz="1800" dirty="0">
                <a:latin typeface="+mj-lt"/>
              </a:rPr>
              <a:t> para </a:t>
            </a:r>
            <a:r>
              <a:rPr lang="en-US" sz="1800" dirty="0" err="1">
                <a:latin typeface="+mj-lt"/>
              </a:rPr>
              <a:t>asegurarse</a:t>
            </a:r>
            <a:r>
              <a:rPr lang="en-US" sz="1800" dirty="0">
                <a:latin typeface="+mj-lt"/>
              </a:rPr>
              <a:t> de que </a:t>
            </a:r>
            <a:r>
              <a:rPr lang="en-US" sz="1800" dirty="0" err="1">
                <a:latin typeface="+mj-lt"/>
              </a:rPr>
              <a:t>comprenden</a:t>
            </a:r>
            <a:r>
              <a:rPr lang="en-US" sz="1800" dirty="0">
                <a:latin typeface="+mj-lt"/>
              </a:rPr>
              <a:t> las </a:t>
            </a:r>
            <a:r>
              <a:rPr lang="en-US" sz="1800" dirty="0" err="1">
                <a:latin typeface="+mj-lt"/>
              </a:rPr>
              <a:t>instrucciones</a:t>
            </a:r>
            <a:r>
              <a:rPr lang="en-US" sz="18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Revise el </a:t>
            </a:r>
            <a:r>
              <a:rPr lang="en-US" sz="1800" dirty="0" err="1">
                <a:latin typeface="+mj-lt"/>
              </a:rPr>
              <a:t>informe</a:t>
            </a:r>
            <a:r>
              <a:rPr lang="en-US" sz="1800" dirty="0">
                <a:latin typeface="+mj-lt"/>
              </a:rPr>
              <a:t> con el supervisor para </a:t>
            </a:r>
            <a:r>
              <a:rPr lang="en-US" sz="1800" dirty="0" err="1">
                <a:latin typeface="+mj-lt"/>
              </a:rPr>
              <a:t>incluir</a:t>
            </a:r>
            <a:r>
              <a:rPr lang="en-US" sz="1800" dirty="0">
                <a:latin typeface="+mj-lt"/>
              </a:rPr>
              <a:t> sus ideas.</a:t>
            </a:r>
            <a:br>
              <a:rPr lang="en-US" sz="1600" dirty="0">
                <a:latin typeface="+mj-lt"/>
              </a:rPr>
            </a:br>
            <a:endParaRPr sz="14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75A4B0E0-C932-47F7-AC4B-C318DB0A2DCB}"/>
              </a:ext>
            </a:extLst>
          </p:cNvPr>
          <p:cNvSpPr txBox="1"/>
          <p:nvPr/>
        </p:nvSpPr>
        <p:spPr>
          <a:xfrm>
            <a:off x="202630" y="6130363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4: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conclusión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CA20BE-013A-4260-926F-AB9523C3F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084" y="5796641"/>
            <a:ext cx="4762500" cy="1190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48BD62-E339-48FB-9196-F948E8C72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482630" cy="589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098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370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u="sng" dirty="0">
                <a:latin typeface="+mj-lt"/>
              </a:rPr>
              <a:t>GARANTÍA DE QUE EL JHA CUMPLE CON LAS NECESIDADES DEL TRABAJO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800" dirty="0" err="1">
                <a:latin typeface="+mj-lt"/>
              </a:rPr>
              <a:t>Después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implementar</a:t>
            </a:r>
            <a:r>
              <a:rPr lang="en-US" sz="1800" dirty="0">
                <a:latin typeface="+mj-lt"/>
              </a:rPr>
              <a:t> el JHA, es </a:t>
            </a:r>
            <a:r>
              <a:rPr lang="en-US" sz="1800" dirty="0" err="1">
                <a:latin typeface="+mj-lt"/>
              </a:rPr>
              <a:t>importante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regresar</a:t>
            </a:r>
            <a:r>
              <a:rPr lang="en-US" sz="1800" dirty="0">
                <a:latin typeface="+mj-lt"/>
              </a:rPr>
              <a:t> un par de </a:t>
            </a:r>
            <a:r>
              <a:rPr lang="en-US" sz="1800" dirty="0" err="1">
                <a:latin typeface="+mj-lt"/>
              </a:rPr>
              <a:t>semanas</a:t>
            </a:r>
            <a:r>
              <a:rPr lang="en-US" sz="1800" dirty="0">
                <a:latin typeface="+mj-lt"/>
              </a:rPr>
              <a:t> o meses </a:t>
            </a:r>
            <a:r>
              <a:rPr lang="en-US" sz="1800" dirty="0" err="1">
                <a:latin typeface="+mj-lt"/>
              </a:rPr>
              <a:t>más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tarde</a:t>
            </a:r>
            <a:r>
              <a:rPr lang="en-US" sz="1800" dirty="0">
                <a:latin typeface="+mj-lt"/>
              </a:rPr>
              <a:t> y </a:t>
            </a:r>
            <a:r>
              <a:rPr lang="en-US" sz="1800" dirty="0" err="1">
                <a:latin typeface="+mj-lt"/>
              </a:rPr>
              <a:t>hablar</a:t>
            </a:r>
            <a:r>
              <a:rPr lang="en-US" sz="1800" dirty="0">
                <a:latin typeface="+mj-lt"/>
              </a:rPr>
              <a:t> con los </a:t>
            </a:r>
            <a:r>
              <a:rPr lang="en-US" sz="1800" dirty="0" err="1">
                <a:latin typeface="+mj-lt"/>
              </a:rPr>
              <a:t>supervisores</a:t>
            </a:r>
            <a:r>
              <a:rPr lang="en-US" sz="1800" dirty="0">
                <a:latin typeface="+mj-lt"/>
              </a:rPr>
              <a:t> y </a:t>
            </a:r>
            <a:r>
              <a:rPr lang="en-US" sz="1800" dirty="0" err="1">
                <a:latin typeface="+mj-lt"/>
              </a:rPr>
              <a:t>empleados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acerca</a:t>
            </a:r>
            <a:r>
              <a:rPr lang="en-US" sz="1800" dirty="0">
                <a:latin typeface="+mj-lt"/>
              </a:rPr>
              <a:t> del JHA.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800" dirty="0">
                <a:latin typeface="+mj-lt"/>
              </a:rPr>
              <a:t>Durante </a:t>
            </a:r>
            <a:r>
              <a:rPr lang="en-US" sz="1800" dirty="0" err="1">
                <a:latin typeface="+mj-lt"/>
              </a:rPr>
              <a:t>esta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reevaluación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puede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preguntar</a:t>
            </a:r>
            <a:r>
              <a:rPr lang="en-US" sz="1800" dirty="0">
                <a:latin typeface="+mj-lt"/>
              </a:rPr>
              <a:t> a los </a:t>
            </a:r>
            <a:r>
              <a:rPr lang="en-US" sz="1800" dirty="0" err="1">
                <a:latin typeface="+mj-lt"/>
              </a:rPr>
              <a:t>empleados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queda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alguna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inquietud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respecto</a:t>
            </a:r>
            <a:r>
              <a:rPr lang="en-US" sz="1800" dirty="0">
                <a:latin typeface="+mj-lt"/>
              </a:rPr>
              <a:t> de la </a:t>
            </a:r>
            <a:r>
              <a:rPr lang="en-US" sz="1800" dirty="0" err="1">
                <a:latin typeface="+mj-lt"/>
              </a:rPr>
              <a:t>seguridad</a:t>
            </a:r>
            <a:r>
              <a:rPr lang="en-US" sz="1800" dirty="0">
                <a:latin typeface="+mj-lt"/>
              </a:rPr>
              <a:t>.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800" dirty="0">
                <a:latin typeface="+mj-lt"/>
              </a:rPr>
              <a:t>Es </a:t>
            </a:r>
            <a:r>
              <a:rPr lang="en-US" sz="1800" dirty="0" err="1">
                <a:latin typeface="+mj-lt"/>
              </a:rPr>
              <a:t>posible</a:t>
            </a:r>
            <a:r>
              <a:rPr lang="en-US" sz="1800" dirty="0">
                <a:latin typeface="+mj-lt"/>
              </a:rPr>
              <a:t> que los </a:t>
            </a:r>
            <a:r>
              <a:rPr lang="en-US" sz="1800" dirty="0" err="1">
                <a:latin typeface="+mj-lt"/>
              </a:rPr>
              <a:t>supervisores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puedan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informarle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si</a:t>
            </a:r>
            <a:r>
              <a:rPr lang="en-US" sz="1800" dirty="0">
                <a:latin typeface="+mj-lt"/>
              </a:rPr>
              <a:t> se ha </a:t>
            </a:r>
            <a:r>
              <a:rPr lang="en-US" sz="1800" dirty="0" err="1">
                <a:latin typeface="+mj-lt"/>
              </a:rPr>
              <a:t>omitido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algún</a:t>
            </a:r>
            <a:r>
              <a:rPr lang="en-US" sz="1800" dirty="0">
                <a:latin typeface="+mj-lt"/>
              </a:rPr>
              <a:t> paso y, de ser </a:t>
            </a:r>
            <a:r>
              <a:rPr lang="en-US" sz="1800" dirty="0" err="1">
                <a:latin typeface="+mj-lt"/>
              </a:rPr>
              <a:t>así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qué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aspectos</a:t>
            </a:r>
            <a:r>
              <a:rPr lang="en-US" sz="1800" dirty="0">
                <a:latin typeface="+mj-lt"/>
              </a:rPr>
              <a:t> del JHA se </a:t>
            </a:r>
            <a:r>
              <a:rPr lang="en-US" sz="1800" dirty="0" err="1">
                <a:latin typeface="+mj-lt"/>
              </a:rPr>
              <a:t>pueden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reconsiderar</a:t>
            </a:r>
            <a:r>
              <a:rPr lang="en-US" sz="1800" dirty="0">
                <a:latin typeface="+mj-lt"/>
              </a:rPr>
              <a:t>.</a:t>
            </a:r>
            <a:br>
              <a:rPr lang="en-US" sz="1600" dirty="0">
                <a:latin typeface="+mj-lt"/>
              </a:rPr>
            </a:br>
            <a:endParaRPr sz="14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75A4B0E0-C932-47F7-AC4B-C318DB0A2DCB}"/>
              </a:ext>
            </a:extLst>
          </p:cNvPr>
          <p:cNvSpPr txBox="1"/>
          <p:nvPr/>
        </p:nvSpPr>
        <p:spPr>
          <a:xfrm>
            <a:off x="202630" y="6130363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4: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conclusión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CA20BE-013A-4260-926F-AB9523C3F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084" y="5796641"/>
            <a:ext cx="4762500" cy="1190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352E24-BE5D-4609-B4C0-07D266421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486274" cy="589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59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62511"/>
            <a:ext cx="63346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introducción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478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600" u="sng" dirty="0"/>
              <a:t>QUIÉNES DEBEN REALIZAR UN JHA</a:t>
            </a:r>
          </a:p>
          <a:p>
            <a:endParaRPr lang="en-US" sz="1800" dirty="0"/>
          </a:p>
          <a:p>
            <a:r>
              <a:rPr lang="en-US" sz="1800" dirty="0"/>
              <a:t>Las personas </a:t>
            </a:r>
            <a:r>
              <a:rPr lang="en-US" sz="1800" dirty="0" err="1"/>
              <a:t>encargadas</a:t>
            </a:r>
            <a:r>
              <a:rPr lang="en-US" sz="1800" dirty="0"/>
              <a:t> de </a:t>
            </a:r>
            <a:r>
              <a:rPr lang="en-US" sz="1800" dirty="0" err="1"/>
              <a:t>completar</a:t>
            </a:r>
            <a:r>
              <a:rPr lang="en-US" sz="1800" dirty="0"/>
              <a:t> el JHA </a:t>
            </a:r>
            <a:r>
              <a:rPr lang="en-US" sz="1800" dirty="0" err="1"/>
              <a:t>deben</a:t>
            </a:r>
            <a:r>
              <a:rPr lang="en-US" sz="1800" dirty="0"/>
              <a:t> </a:t>
            </a:r>
            <a:r>
              <a:rPr lang="en-US" sz="1800" dirty="0" err="1"/>
              <a:t>estar</a:t>
            </a:r>
            <a:r>
              <a:rPr lang="en-US" sz="1800" dirty="0"/>
              <a:t> </a:t>
            </a:r>
            <a:r>
              <a:rPr lang="en-US" sz="1800" dirty="0" err="1"/>
              <a:t>capacitadas</a:t>
            </a:r>
            <a:r>
              <a:rPr lang="en-US" sz="1800" dirty="0"/>
              <a:t> con </a:t>
            </a:r>
            <a:r>
              <a:rPr lang="en-US" sz="1800" dirty="0" err="1"/>
              <a:t>respecto</a:t>
            </a:r>
            <a:r>
              <a:rPr lang="en-US" sz="1800" dirty="0"/>
              <a:t> a la </a:t>
            </a:r>
            <a:r>
              <a:rPr lang="en-US" sz="1800" dirty="0" err="1"/>
              <a:t>identificación</a:t>
            </a:r>
            <a:r>
              <a:rPr lang="en-US" sz="1800" dirty="0"/>
              <a:t> de </a:t>
            </a:r>
            <a:r>
              <a:rPr lang="en-US" sz="1800" dirty="0" err="1"/>
              <a:t>peligros</a:t>
            </a:r>
            <a:r>
              <a:rPr lang="en-US" sz="1800" dirty="0"/>
              <a:t>, </a:t>
            </a:r>
            <a:r>
              <a:rPr lang="en-US" sz="1800" dirty="0" err="1"/>
              <a:t>pero</a:t>
            </a:r>
            <a:r>
              <a:rPr lang="en-US" sz="1800" dirty="0"/>
              <a:t> no </a:t>
            </a:r>
            <a:r>
              <a:rPr lang="en-US" sz="1800" dirty="0" err="1"/>
              <a:t>están</a:t>
            </a:r>
            <a:r>
              <a:rPr lang="en-US" sz="1800" dirty="0"/>
              <a:t> </a:t>
            </a:r>
            <a:r>
              <a:rPr lang="en-US" sz="1800" dirty="0" err="1"/>
              <a:t>obligadas</a:t>
            </a:r>
            <a:r>
              <a:rPr lang="en-US" sz="1800" dirty="0"/>
              <a:t> a ser </a:t>
            </a:r>
            <a:r>
              <a:rPr lang="en-US" sz="1800" dirty="0" err="1"/>
              <a:t>miembros</a:t>
            </a:r>
            <a:r>
              <a:rPr lang="en-US" sz="1800" dirty="0"/>
              <a:t> del </a:t>
            </a:r>
            <a:r>
              <a:rPr lang="en-US" sz="1800" dirty="0" err="1"/>
              <a:t>comité</a:t>
            </a:r>
            <a:r>
              <a:rPr lang="en-US" sz="1800" dirty="0"/>
              <a:t> de </a:t>
            </a:r>
            <a:r>
              <a:rPr lang="en-US" sz="1800" dirty="0" err="1"/>
              <a:t>seguridad</a:t>
            </a:r>
            <a:r>
              <a:rPr lang="en-US" sz="1800" dirty="0"/>
              <a:t>.  Un </a:t>
            </a:r>
            <a:r>
              <a:rPr lang="en-US" sz="1800" dirty="0" err="1"/>
              <a:t>lugar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tener</a:t>
            </a:r>
            <a:r>
              <a:rPr lang="en-US" sz="1800" dirty="0"/>
              <a:t> </a:t>
            </a:r>
            <a:r>
              <a:rPr lang="en-US" sz="1800" dirty="0" err="1"/>
              <a:t>equipos</a:t>
            </a:r>
            <a:r>
              <a:rPr lang="en-US" sz="1800" dirty="0"/>
              <a:t> y </a:t>
            </a:r>
            <a:r>
              <a:rPr lang="en-US" sz="1800" dirty="0" err="1"/>
              <a:t>procesos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uso</a:t>
            </a:r>
            <a:r>
              <a:rPr lang="en-US" sz="1800" dirty="0"/>
              <a:t> que </a:t>
            </a:r>
            <a:r>
              <a:rPr lang="en-US" sz="1800" dirty="0" err="1"/>
              <a:t>requerirían</a:t>
            </a:r>
            <a:r>
              <a:rPr lang="en-US" sz="1800" dirty="0"/>
              <a:t> que los </a:t>
            </a:r>
            <a:r>
              <a:rPr lang="en-US" sz="1800" dirty="0" err="1"/>
              <a:t>inspectores</a:t>
            </a:r>
            <a:r>
              <a:rPr lang="en-US" sz="1800" dirty="0"/>
              <a:t> </a:t>
            </a:r>
            <a:r>
              <a:rPr lang="en-US" sz="1800" dirty="0" err="1"/>
              <a:t>tuvieran</a:t>
            </a:r>
            <a:r>
              <a:rPr lang="en-US" sz="1800" dirty="0"/>
              <a:t> </a:t>
            </a:r>
            <a:r>
              <a:rPr lang="en-US" sz="1800" dirty="0" err="1"/>
              <a:t>más</a:t>
            </a:r>
            <a:r>
              <a:rPr lang="en-US" sz="1800" dirty="0"/>
              <a:t> </a:t>
            </a:r>
            <a:r>
              <a:rPr lang="en-US" sz="1800" dirty="0" err="1"/>
              <a:t>capacitación</a:t>
            </a:r>
            <a:r>
              <a:rPr lang="en-US" sz="1800" dirty="0"/>
              <a:t> y </a:t>
            </a:r>
            <a:r>
              <a:rPr lang="en-US" sz="1800" dirty="0" err="1"/>
              <a:t>conocimientos</a:t>
            </a:r>
            <a:r>
              <a:rPr lang="en-US" sz="1800" dirty="0"/>
              <a:t> </a:t>
            </a:r>
            <a:r>
              <a:rPr lang="en-US" sz="1800" dirty="0" err="1"/>
              <a:t>adicionales</a:t>
            </a:r>
            <a:r>
              <a:rPr lang="en-US" sz="1800" dirty="0"/>
              <a:t> para </a:t>
            </a:r>
            <a:r>
              <a:rPr lang="en-US" sz="1800" dirty="0" err="1"/>
              <a:t>evitar</a:t>
            </a:r>
            <a:r>
              <a:rPr lang="en-US" sz="1800" dirty="0"/>
              <a:t> </a:t>
            </a:r>
            <a:r>
              <a:rPr lang="en-US" sz="1800" dirty="0" err="1"/>
              <a:t>exponerse</a:t>
            </a:r>
            <a:r>
              <a:rPr lang="en-US" sz="1800" dirty="0"/>
              <a:t> a </a:t>
            </a:r>
            <a:r>
              <a:rPr lang="en-US" sz="1800" dirty="0" err="1"/>
              <a:t>sí</a:t>
            </a:r>
            <a:r>
              <a:rPr lang="en-US" sz="1800" dirty="0"/>
              <a:t> </a:t>
            </a:r>
            <a:r>
              <a:rPr lang="en-US" sz="1800" dirty="0" err="1"/>
              <a:t>mismos</a:t>
            </a:r>
            <a:r>
              <a:rPr lang="en-US" sz="1800" dirty="0"/>
              <a:t> o </a:t>
            </a:r>
            <a:r>
              <a:rPr lang="en-US" sz="1800" dirty="0" err="1"/>
              <a:t>exponer</a:t>
            </a:r>
            <a:r>
              <a:rPr lang="en-US" sz="1800" dirty="0"/>
              <a:t> a los </a:t>
            </a:r>
            <a:r>
              <a:rPr lang="en-US" sz="1800" dirty="0" err="1"/>
              <a:t>demás</a:t>
            </a:r>
            <a:r>
              <a:rPr lang="en-US" sz="1800" dirty="0"/>
              <a:t> a un </a:t>
            </a:r>
            <a:r>
              <a:rPr lang="en-US" sz="1800" dirty="0" err="1"/>
              <a:t>peligro</a:t>
            </a:r>
            <a:r>
              <a:rPr lang="en-US" sz="1800" dirty="0"/>
              <a:t>.  </a:t>
            </a:r>
            <a:r>
              <a:rPr lang="en-US" sz="1800" dirty="0" err="1"/>
              <a:t>Esto</a:t>
            </a:r>
            <a:r>
              <a:rPr lang="en-US" sz="1800" dirty="0"/>
              <a:t> </a:t>
            </a:r>
            <a:r>
              <a:rPr lang="en-US" sz="1800" dirty="0" err="1"/>
              <a:t>también</a:t>
            </a:r>
            <a:r>
              <a:rPr lang="en-US" sz="1800" dirty="0"/>
              <a:t> </a:t>
            </a:r>
            <a:r>
              <a:rPr lang="en-US" sz="1800" dirty="0" err="1"/>
              <a:t>asegurará</a:t>
            </a:r>
            <a:r>
              <a:rPr lang="en-US" sz="1800" dirty="0"/>
              <a:t> de una </a:t>
            </a:r>
            <a:r>
              <a:rPr lang="en-US" sz="1800" dirty="0" err="1"/>
              <a:t>mejor</a:t>
            </a:r>
            <a:r>
              <a:rPr lang="en-US" sz="1800" dirty="0"/>
              <a:t> </a:t>
            </a:r>
            <a:r>
              <a:rPr lang="en-US" sz="1800" dirty="0" err="1"/>
              <a:t>manera</a:t>
            </a:r>
            <a:r>
              <a:rPr lang="en-US" sz="1800" dirty="0"/>
              <a:t> que se </a:t>
            </a:r>
            <a:r>
              <a:rPr lang="en-US" sz="1800" dirty="0" err="1"/>
              <a:t>identifiquen</a:t>
            </a:r>
            <a:r>
              <a:rPr lang="en-US" sz="1800" dirty="0"/>
              <a:t> los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existentes</a:t>
            </a:r>
            <a:r>
              <a:rPr lang="en-US" sz="1800" dirty="0"/>
              <a:t> y </a:t>
            </a:r>
            <a:r>
              <a:rPr lang="en-US" sz="1800" dirty="0" err="1"/>
              <a:t>posibles</a:t>
            </a:r>
            <a:r>
              <a:rPr lang="en-US" sz="1800" dirty="0"/>
              <a:t> y que se </a:t>
            </a:r>
            <a:r>
              <a:rPr lang="en-US" sz="1800" dirty="0" err="1"/>
              <a:t>brinden</a:t>
            </a:r>
            <a:r>
              <a:rPr lang="en-US" sz="1800" dirty="0"/>
              <a:t> </a:t>
            </a:r>
            <a:r>
              <a:rPr lang="en-US" sz="1800" dirty="0" err="1"/>
              <a:t>medidas</a:t>
            </a:r>
            <a:r>
              <a:rPr lang="en-US" sz="1800" dirty="0"/>
              <a:t> </a:t>
            </a:r>
            <a:r>
              <a:rPr lang="en-US" sz="1800" dirty="0" err="1"/>
              <a:t>correctivas</a:t>
            </a:r>
            <a:r>
              <a:rPr lang="en-US" sz="1800" dirty="0"/>
              <a:t>.  Entre los </a:t>
            </a:r>
            <a:r>
              <a:rPr lang="en-US" sz="1800" dirty="0" err="1"/>
              <a:t>ejemplos</a:t>
            </a:r>
            <a:r>
              <a:rPr lang="en-US" sz="1800" dirty="0"/>
              <a:t> de </a:t>
            </a:r>
            <a:r>
              <a:rPr lang="en-US" sz="1800" dirty="0" err="1"/>
              <a:t>estos</a:t>
            </a:r>
            <a:r>
              <a:rPr lang="en-US" sz="1800" dirty="0"/>
              <a:t> </a:t>
            </a:r>
            <a:r>
              <a:rPr lang="en-US" sz="1800" dirty="0" err="1"/>
              <a:t>equipos</a:t>
            </a:r>
            <a:r>
              <a:rPr lang="en-US" sz="1800" dirty="0"/>
              <a:t> y </a:t>
            </a:r>
            <a:r>
              <a:rPr lang="en-US" sz="1800" dirty="0" err="1"/>
              <a:t>procesos</a:t>
            </a:r>
            <a:r>
              <a:rPr lang="en-US" sz="1800" dirty="0"/>
              <a:t> se </a:t>
            </a:r>
            <a:r>
              <a:rPr lang="en-US" sz="1800" dirty="0" err="1"/>
              <a:t>incluyen</a:t>
            </a:r>
            <a:r>
              <a:rPr lang="en-US" sz="1800" dirty="0"/>
              <a:t> los </a:t>
            </a:r>
            <a:r>
              <a:rPr lang="en-US" sz="1800" dirty="0" err="1"/>
              <a:t>siguientes</a:t>
            </a:r>
            <a:r>
              <a:rPr lang="en-US" sz="1800" dirty="0"/>
              <a:t>: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Equipos</a:t>
            </a:r>
            <a:r>
              <a:rPr lang="en-US" sz="1800" dirty="0"/>
              <a:t> </a:t>
            </a:r>
            <a:r>
              <a:rPr lang="en-US" sz="1800" dirty="0" err="1"/>
              <a:t>eléctricos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Cierre</a:t>
            </a:r>
            <a:r>
              <a:rPr lang="en-US" sz="1800" dirty="0"/>
              <a:t>/</a:t>
            </a:r>
            <a:r>
              <a:rPr lang="en-US" sz="1800" dirty="0" err="1"/>
              <a:t>etiquetado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Protección</a:t>
            </a:r>
            <a:r>
              <a:rPr lang="en-US" sz="1800" dirty="0"/>
              <a:t> contra </a:t>
            </a:r>
            <a:r>
              <a:rPr lang="en-US" sz="1800" dirty="0" err="1"/>
              <a:t>caídas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Etiquetado</a:t>
            </a:r>
            <a:r>
              <a:rPr lang="en-US" sz="1800" dirty="0"/>
              <a:t> de </a:t>
            </a:r>
            <a:r>
              <a:rPr lang="en-US" sz="1800" dirty="0" err="1"/>
              <a:t>productos</a:t>
            </a:r>
            <a:r>
              <a:rPr lang="en-US" sz="1800" dirty="0"/>
              <a:t> </a:t>
            </a:r>
            <a:r>
              <a:rPr lang="en-US" sz="1800" dirty="0" err="1"/>
              <a:t>químicos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Protecciones</a:t>
            </a:r>
            <a:r>
              <a:rPr lang="en-US" sz="1800" dirty="0"/>
              <a:t> de las </a:t>
            </a:r>
            <a:r>
              <a:rPr lang="en-US" sz="1800" dirty="0" err="1"/>
              <a:t>máquinas</a:t>
            </a: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21E9D-5CCA-49E7-AF34-E4776EA12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117" y="5828789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C10E6C-E2C5-41CF-A042-259FD2A9C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07665" cy="591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667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75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u="sng" dirty="0">
                <a:latin typeface="+mj-lt"/>
              </a:rPr>
              <a:t>REVISIÓN DE JHA PARA LA MEJORA CONTINUA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800" dirty="0" err="1">
                <a:latin typeface="+mj-lt"/>
              </a:rPr>
              <a:t>Revisar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periódicamente</a:t>
            </a:r>
            <a:r>
              <a:rPr lang="en-US" sz="1800" dirty="0">
                <a:latin typeface="+mj-lt"/>
              </a:rPr>
              <a:t> el </a:t>
            </a:r>
            <a:r>
              <a:rPr lang="en-US" sz="1800" dirty="0" err="1">
                <a:latin typeface="+mj-lt"/>
              </a:rPr>
              <a:t>análisis</a:t>
            </a:r>
            <a:r>
              <a:rPr lang="en-US" sz="1800" dirty="0">
                <a:latin typeface="+mj-lt"/>
              </a:rPr>
              <a:t> de los </a:t>
            </a:r>
            <a:r>
              <a:rPr lang="en-US" sz="1800" dirty="0" err="1">
                <a:latin typeface="+mj-lt"/>
              </a:rPr>
              <a:t>riesgos</a:t>
            </a:r>
            <a:r>
              <a:rPr lang="en-US" sz="1800" dirty="0">
                <a:latin typeface="+mj-lt"/>
              </a:rPr>
              <a:t> del </a:t>
            </a:r>
            <a:r>
              <a:rPr lang="en-US" sz="1800" dirty="0" err="1">
                <a:latin typeface="+mj-lt"/>
              </a:rPr>
              <a:t>trabajo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asegura</a:t>
            </a:r>
            <a:r>
              <a:rPr lang="en-US" sz="1800" dirty="0">
                <a:latin typeface="+mj-lt"/>
              </a:rPr>
              <a:t> que </a:t>
            </a:r>
            <a:r>
              <a:rPr lang="en-US" sz="1800" dirty="0" err="1">
                <a:latin typeface="+mj-lt"/>
              </a:rPr>
              <a:t>este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sigue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estando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actualizado</a:t>
            </a:r>
            <a:r>
              <a:rPr lang="en-US" sz="1800" dirty="0">
                <a:latin typeface="+mj-lt"/>
              </a:rPr>
              <a:t> y </a:t>
            </a:r>
            <a:r>
              <a:rPr lang="en-US" sz="1800" dirty="0" err="1">
                <a:latin typeface="+mj-lt"/>
              </a:rPr>
              <a:t>continúa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ayudando</a:t>
            </a:r>
            <a:r>
              <a:rPr lang="en-US" sz="1800" dirty="0">
                <a:latin typeface="+mj-lt"/>
              </a:rPr>
              <a:t> a </a:t>
            </a:r>
            <a:r>
              <a:rPr lang="en-US" sz="1800" dirty="0" err="1">
                <a:latin typeface="+mj-lt"/>
              </a:rPr>
              <a:t>reducir</a:t>
            </a:r>
            <a:r>
              <a:rPr lang="en-US" sz="1800" dirty="0">
                <a:latin typeface="+mj-lt"/>
              </a:rPr>
              <a:t> los </a:t>
            </a:r>
            <a:r>
              <a:rPr lang="en-US" sz="1800" dirty="0" err="1">
                <a:latin typeface="+mj-lt"/>
              </a:rPr>
              <a:t>accidentes</a:t>
            </a:r>
            <a:r>
              <a:rPr lang="en-US" sz="1800" dirty="0">
                <a:latin typeface="+mj-lt"/>
              </a:rPr>
              <a:t> y las </a:t>
            </a:r>
            <a:r>
              <a:rPr lang="en-US" sz="1800" dirty="0" err="1">
                <a:latin typeface="+mj-lt"/>
              </a:rPr>
              <a:t>lesiones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en</a:t>
            </a:r>
            <a:r>
              <a:rPr lang="en-US" sz="1800" dirty="0">
                <a:latin typeface="+mj-lt"/>
              </a:rPr>
              <a:t> el </a:t>
            </a:r>
            <a:r>
              <a:rPr lang="en-US" sz="1800" dirty="0" err="1">
                <a:latin typeface="+mj-lt"/>
              </a:rPr>
              <a:t>lugar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trabajo</a:t>
            </a:r>
            <a:r>
              <a:rPr lang="en-US" sz="1800" dirty="0">
                <a:latin typeface="+mj-lt"/>
              </a:rPr>
              <a:t>.  </a:t>
            </a:r>
            <a:r>
              <a:rPr lang="en-US" sz="1800" dirty="0" err="1">
                <a:latin typeface="+mj-lt"/>
              </a:rPr>
              <a:t>Incluso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si</a:t>
            </a:r>
            <a:r>
              <a:rPr lang="en-US" sz="1800" dirty="0">
                <a:latin typeface="+mj-lt"/>
              </a:rPr>
              <a:t> el </a:t>
            </a:r>
            <a:r>
              <a:rPr lang="en-US" sz="1800" dirty="0" err="1">
                <a:latin typeface="+mj-lt"/>
              </a:rPr>
              <a:t>trabajo</a:t>
            </a:r>
            <a:r>
              <a:rPr lang="en-US" sz="1800" dirty="0">
                <a:latin typeface="+mj-lt"/>
              </a:rPr>
              <a:t> no ha </a:t>
            </a:r>
            <a:r>
              <a:rPr lang="en-US" sz="1800" dirty="0" err="1">
                <a:latin typeface="+mj-lt"/>
              </a:rPr>
              <a:t>cambiado</a:t>
            </a:r>
            <a:r>
              <a:rPr lang="en-US" sz="1800" dirty="0">
                <a:latin typeface="+mj-lt"/>
              </a:rPr>
              <a:t>, es </a:t>
            </a:r>
            <a:r>
              <a:rPr lang="en-US" sz="1800" dirty="0" err="1">
                <a:latin typeface="+mj-lt"/>
              </a:rPr>
              <a:t>posible</a:t>
            </a:r>
            <a:r>
              <a:rPr lang="en-US" sz="1800" dirty="0">
                <a:latin typeface="+mj-lt"/>
              </a:rPr>
              <a:t> que, </a:t>
            </a:r>
            <a:r>
              <a:rPr lang="en-US" sz="1800" dirty="0" err="1">
                <a:latin typeface="+mj-lt"/>
              </a:rPr>
              <a:t>durante</a:t>
            </a:r>
            <a:r>
              <a:rPr lang="en-US" sz="1800" dirty="0">
                <a:latin typeface="+mj-lt"/>
              </a:rPr>
              <a:t> el </a:t>
            </a:r>
            <a:r>
              <a:rPr lang="en-US" sz="1800" dirty="0" err="1">
                <a:latin typeface="+mj-lt"/>
              </a:rPr>
              <a:t>proceso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revisión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identifique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riesgos</a:t>
            </a:r>
            <a:r>
              <a:rPr lang="en-US" sz="1800" dirty="0">
                <a:latin typeface="+mj-lt"/>
              </a:rPr>
              <a:t> que no se </a:t>
            </a:r>
            <a:r>
              <a:rPr lang="en-US" sz="1800" dirty="0" err="1">
                <a:latin typeface="+mj-lt"/>
              </a:rPr>
              <a:t>identificaron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en</a:t>
            </a:r>
            <a:r>
              <a:rPr lang="en-US" sz="1800" dirty="0">
                <a:latin typeface="+mj-lt"/>
              </a:rPr>
              <a:t> el </a:t>
            </a:r>
            <a:r>
              <a:rPr lang="en-US" sz="1800" dirty="0" err="1">
                <a:latin typeface="+mj-lt"/>
              </a:rPr>
              <a:t>análisis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inicial</a:t>
            </a:r>
            <a:r>
              <a:rPr lang="en-US" sz="1800" dirty="0">
                <a:latin typeface="+mj-lt"/>
              </a:rPr>
              <a:t>.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800" dirty="0">
                <a:latin typeface="+mj-lt"/>
              </a:rPr>
              <a:t>Es </a:t>
            </a:r>
            <a:r>
              <a:rPr lang="en-US" sz="1800" dirty="0" err="1">
                <a:latin typeface="+mj-lt"/>
              </a:rPr>
              <a:t>particularmente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importante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revisar</a:t>
            </a:r>
            <a:r>
              <a:rPr lang="en-US" sz="1800" dirty="0">
                <a:latin typeface="+mj-lt"/>
              </a:rPr>
              <a:t> el </a:t>
            </a:r>
            <a:r>
              <a:rPr lang="en-US" sz="1800" dirty="0" err="1">
                <a:latin typeface="+mj-lt"/>
              </a:rPr>
              <a:t>análisis</a:t>
            </a:r>
            <a:r>
              <a:rPr lang="en-US" sz="1800" dirty="0">
                <a:latin typeface="+mj-lt"/>
              </a:rPr>
              <a:t> de los </a:t>
            </a:r>
            <a:r>
              <a:rPr lang="en-US" sz="1800" dirty="0" err="1">
                <a:latin typeface="+mj-lt"/>
              </a:rPr>
              <a:t>riesgos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en</a:t>
            </a:r>
            <a:r>
              <a:rPr lang="en-US" sz="1800" dirty="0">
                <a:latin typeface="+mj-lt"/>
              </a:rPr>
              <a:t> el </a:t>
            </a:r>
            <a:r>
              <a:rPr lang="en-US" sz="1800" dirty="0" err="1">
                <a:latin typeface="+mj-lt"/>
              </a:rPr>
              <a:t>trabajo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si</a:t>
            </a:r>
            <a:r>
              <a:rPr lang="en-US" sz="1800" dirty="0">
                <a:latin typeface="+mj-lt"/>
              </a:rPr>
              <a:t> se produce una </a:t>
            </a:r>
            <a:r>
              <a:rPr lang="en-US" sz="1800" dirty="0" err="1">
                <a:latin typeface="+mj-lt"/>
              </a:rPr>
              <a:t>enfermedad</a:t>
            </a:r>
            <a:r>
              <a:rPr lang="en-US" sz="1800" dirty="0">
                <a:latin typeface="+mj-lt"/>
              </a:rPr>
              <a:t> o </a:t>
            </a:r>
            <a:r>
              <a:rPr lang="en-US" sz="1800" dirty="0" err="1">
                <a:latin typeface="+mj-lt"/>
              </a:rPr>
              <a:t>lesión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en</a:t>
            </a:r>
            <a:r>
              <a:rPr lang="en-US" sz="1800" dirty="0">
                <a:latin typeface="+mj-lt"/>
              </a:rPr>
              <a:t> un </a:t>
            </a:r>
            <a:r>
              <a:rPr lang="en-US" sz="1800" dirty="0" err="1">
                <a:latin typeface="+mj-lt"/>
              </a:rPr>
              <a:t>trabajo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específico</a:t>
            </a:r>
            <a:r>
              <a:rPr lang="en-US" sz="1800" dirty="0">
                <a:latin typeface="+mj-lt"/>
              </a:rPr>
              <a:t>.  </a:t>
            </a:r>
            <a:r>
              <a:rPr lang="en-US" sz="1800" dirty="0" err="1">
                <a:latin typeface="+mj-lt"/>
              </a:rPr>
              <a:t>Según</a:t>
            </a:r>
            <a:r>
              <a:rPr lang="en-US" sz="1800" dirty="0">
                <a:latin typeface="+mj-lt"/>
              </a:rPr>
              <a:t> las </a:t>
            </a:r>
            <a:r>
              <a:rPr lang="en-US" sz="1800" dirty="0" err="1">
                <a:latin typeface="+mj-lt"/>
              </a:rPr>
              <a:t>circunstancias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puede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determinar</a:t>
            </a:r>
            <a:r>
              <a:rPr lang="en-US" sz="1800" dirty="0">
                <a:latin typeface="+mj-lt"/>
              </a:rPr>
              <a:t> que </a:t>
            </a:r>
            <a:r>
              <a:rPr lang="en-US" sz="1800" dirty="0" err="1">
                <a:latin typeface="+mj-lt"/>
              </a:rPr>
              <a:t>necesita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cambiar</a:t>
            </a:r>
            <a:r>
              <a:rPr lang="en-US" sz="1800" dirty="0">
                <a:latin typeface="+mj-lt"/>
              </a:rPr>
              <a:t> el </a:t>
            </a:r>
            <a:r>
              <a:rPr lang="en-US" sz="1800" dirty="0" err="1">
                <a:latin typeface="+mj-lt"/>
              </a:rPr>
              <a:t>procedimiento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trabajo</a:t>
            </a:r>
            <a:r>
              <a:rPr lang="en-US" sz="1800" dirty="0">
                <a:latin typeface="+mj-lt"/>
              </a:rPr>
              <a:t> para </a:t>
            </a:r>
            <a:r>
              <a:rPr lang="en-US" sz="1800" dirty="0" err="1">
                <a:latin typeface="+mj-lt"/>
              </a:rPr>
              <a:t>evitar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incidentes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similares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en</a:t>
            </a:r>
            <a:r>
              <a:rPr lang="en-US" sz="1800" dirty="0">
                <a:latin typeface="+mj-lt"/>
              </a:rPr>
              <a:t> el </a:t>
            </a:r>
            <a:r>
              <a:rPr lang="en-US" sz="1800" dirty="0" err="1">
                <a:latin typeface="+mj-lt"/>
              </a:rPr>
              <a:t>futuro</a:t>
            </a:r>
            <a:r>
              <a:rPr lang="en-US" sz="1800" dirty="0">
                <a:latin typeface="+mj-lt"/>
              </a:rPr>
              <a:t>.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800" dirty="0" err="1">
                <a:latin typeface="+mj-lt"/>
              </a:rPr>
              <a:t>Cuando</a:t>
            </a:r>
            <a:r>
              <a:rPr lang="en-US" sz="1800" dirty="0">
                <a:latin typeface="+mj-lt"/>
              </a:rPr>
              <a:t> revise un JHA, es </a:t>
            </a:r>
            <a:r>
              <a:rPr lang="en-US" sz="1800" dirty="0" err="1">
                <a:latin typeface="+mj-lt"/>
              </a:rPr>
              <a:t>importante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capacitar</a:t>
            </a:r>
            <a:r>
              <a:rPr lang="en-US" sz="1800" dirty="0">
                <a:latin typeface="+mj-lt"/>
              </a:rPr>
              <a:t> a </a:t>
            </a:r>
            <a:r>
              <a:rPr lang="en-US" sz="1800" dirty="0" err="1">
                <a:latin typeface="+mj-lt"/>
              </a:rPr>
              <a:t>todos</a:t>
            </a:r>
            <a:r>
              <a:rPr lang="en-US" sz="1800" dirty="0">
                <a:latin typeface="+mj-lt"/>
              </a:rPr>
              <a:t> los </a:t>
            </a:r>
            <a:r>
              <a:rPr lang="en-US" sz="1800" dirty="0" err="1">
                <a:latin typeface="+mj-lt"/>
              </a:rPr>
              <a:t>empleados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afectados</a:t>
            </a:r>
            <a:r>
              <a:rPr lang="en-US" sz="1800" dirty="0">
                <a:latin typeface="+mj-lt"/>
              </a:rPr>
              <a:t> por los </a:t>
            </a:r>
            <a:r>
              <a:rPr lang="en-US" sz="1800" dirty="0" err="1">
                <a:latin typeface="+mj-lt"/>
              </a:rPr>
              <a:t>cambios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sobre</a:t>
            </a:r>
            <a:r>
              <a:rPr lang="en-US" sz="1800" dirty="0">
                <a:latin typeface="+mj-lt"/>
              </a:rPr>
              <a:t> los </a:t>
            </a:r>
            <a:r>
              <a:rPr lang="en-US" sz="1800" dirty="0" err="1">
                <a:latin typeface="+mj-lt"/>
              </a:rPr>
              <a:t>nuevos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materiales</a:t>
            </a:r>
            <a:r>
              <a:rPr lang="en-US" sz="1800" dirty="0">
                <a:latin typeface="+mj-lt"/>
              </a:rPr>
              <a:t> del </a:t>
            </a:r>
            <a:r>
              <a:rPr lang="en-US" sz="1800" dirty="0" err="1">
                <a:latin typeface="+mj-lt"/>
              </a:rPr>
              <a:t>trabajo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procedimientos</a:t>
            </a:r>
            <a:r>
              <a:rPr lang="en-US" sz="1800" dirty="0">
                <a:latin typeface="+mj-lt"/>
              </a:rPr>
              <a:t> o </a:t>
            </a:r>
            <a:r>
              <a:rPr lang="en-US" sz="1800" dirty="0" err="1">
                <a:latin typeface="+mj-lt"/>
              </a:rPr>
              <a:t>medidas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utilizadas</a:t>
            </a:r>
            <a:r>
              <a:rPr lang="en-US" sz="1800" dirty="0">
                <a:latin typeface="+mj-lt"/>
              </a:rPr>
              <a:t>.</a:t>
            </a:r>
            <a:br>
              <a:rPr lang="en-US" sz="1600" dirty="0">
                <a:latin typeface="+mj-lt"/>
              </a:rPr>
            </a:br>
            <a:endParaRPr sz="14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75A4B0E0-C932-47F7-AC4B-C318DB0A2DCB}"/>
              </a:ext>
            </a:extLst>
          </p:cNvPr>
          <p:cNvSpPr txBox="1"/>
          <p:nvPr/>
        </p:nvSpPr>
        <p:spPr>
          <a:xfrm>
            <a:off x="202630" y="6130363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4: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conclusión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CA20BE-013A-4260-926F-AB9523C3F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084" y="5796641"/>
            <a:ext cx="4762500" cy="1190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07ADFF-884D-4C03-A7E9-FBA2A0D7C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2298" cy="589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982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893356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4800"/>
            </a:pPr>
            <a:r>
              <a:rPr lang="en-US" sz="40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¡</a:t>
            </a:r>
            <a:r>
              <a:rPr lang="en-US" sz="40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Felicidades</a:t>
            </a:r>
            <a:r>
              <a:rPr lang="en-US" sz="40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!</a:t>
            </a:r>
            <a:endParaRPr lang="en-US" sz="1800" dirty="0">
              <a:latin typeface="+mj-lt"/>
            </a:endParaRPr>
          </a:p>
          <a:p>
            <a:endParaRPr lang="en-US" sz="1800" dirty="0">
              <a:latin typeface="+mj-lt"/>
            </a:endParaRPr>
          </a:p>
          <a:p>
            <a:r>
              <a:rPr lang="en-US" sz="1800" dirty="0">
                <a:latin typeface="+mj-lt"/>
              </a:rPr>
              <a:t>¡</a:t>
            </a:r>
            <a:r>
              <a:rPr lang="en-US" sz="1800" dirty="0" err="1">
                <a:latin typeface="+mj-lt"/>
              </a:rPr>
              <a:t>Usted</a:t>
            </a:r>
            <a:r>
              <a:rPr lang="en-US" sz="1800" dirty="0">
                <a:latin typeface="+mj-lt"/>
              </a:rPr>
              <a:t> ha </a:t>
            </a:r>
            <a:r>
              <a:rPr lang="en-US" sz="1800" dirty="0" err="1">
                <a:latin typeface="+mj-lt"/>
              </a:rPr>
              <a:t>completado</a:t>
            </a:r>
            <a:r>
              <a:rPr lang="en-US" sz="1800" dirty="0">
                <a:latin typeface="+mj-lt"/>
              </a:rPr>
              <a:t> la </a:t>
            </a:r>
            <a:r>
              <a:rPr lang="en-US" sz="1800" dirty="0" err="1">
                <a:latin typeface="+mj-lt"/>
              </a:rPr>
              <a:t>capacitación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análisis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riesgos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laborales</a:t>
            </a:r>
            <a:r>
              <a:rPr lang="en-US" sz="1800" dirty="0">
                <a:latin typeface="+mj-lt"/>
              </a:rPr>
              <a:t>!</a:t>
            </a:r>
          </a:p>
          <a:p>
            <a:r>
              <a:rPr lang="en-US" sz="1800" dirty="0" err="1">
                <a:latin typeface="+mj-lt"/>
              </a:rPr>
              <a:t>Usted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termino</a:t>
            </a:r>
            <a:r>
              <a:rPr lang="en-US" sz="1800" dirty="0">
                <a:latin typeface="+mj-lt"/>
              </a:rPr>
              <a:t> los </a:t>
            </a:r>
            <a:r>
              <a:rPr lang="en-US" sz="1800" dirty="0" err="1">
                <a:latin typeface="+mj-lt"/>
              </a:rPr>
              <a:t>módulos</a:t>
            </a:r>
            <a:r>
              <a:rPr lang="en-US" sz="1800" dirty="0">
                <a:latin typeface="+mj-lt"/>
              </a:rPr>
              <a:t> uno, dos, </a:t>
            </a:r>
            <a:r>
              <a:rPr lang="en-US" sz="1800" dirty="0" err="1">
                <a:latin typeface="+mj-lt"/>
              </a:rPr>
              <a:t>tres</a:t>
            </a:r>
            <a:r>
              <a:rPr lang="en-US" sz="1800" dirty="0">
                <a:latin typeface="+mj-lt"/>
              </a:rPr>
              <a:t> y </a:t>
            </a:r>
            <a:r>
              <a:rPr lang="en-US" sz="1800" dirty="0" err="1">
                <a:latin typeface="+mj-lt"/>
              </a:rPr>
              <a:t>cuatro</a:t>
            </a:r>
            <a:r>
              <a:rPr lang="en-US" sz="1800" dirty="0">
                <a:latin typeface="+mj-lt"/>
              </a:rPr>
              <a:t>. Lo </a:t>
            </a:r>
            <a:r>
              <a:rPr lang="en-US" sz="1800" dirty="0" err="1">
                <a:latin typeface="+mj-lt"/>
              </a:rPr>
              <a:t>siguiente</a:t>
            </a:r>
            <a:r>
              <a:rPr lang="en-US" sz="1800" dirty="0">
                <a:latin typeface="+mj-lt"/>
              </a:rPr>
              <a:t> es un conjunto de </a:t>
            </a:r>
            <a:r>
              <a:rPr lang="en-US" sz="1800" dirty="0" err="1">
                <a:latin typeface="+mj-lt"/>
              </a:rPr>
              <a:t>preguntas</a:t>
            </a:r>
            <a:r>
              <a:rPr lang="en-US" sz="1800" dirty="0">
                <a:latin typeface="+mj-lt"/>
              </a:rPr>
              <a:t> de </a:t>
            </a:r>
            <a:r>
              <a:rPr lang="en-US" sz="1800" dirty="0" err="1">
                <a:latin typeface="+mj-lt"/>
              </a:rPr>
              <a:t>prueba</a:t>
            </a:r>
            <a:r>
              <a:rPr lang="en-US" sz="1800" dirty="0">
                <a:latin typeface="+mj-lt"/>
              </a:rPr>
              <a:t>.</a:t>
            </a:r>
          </a:p>
          <a:p>
            <a:endParaRPr lang="en-US" sz="1800" dirty="0">
              <a:latin typeface="+mj-lt"/>
            </a:endParaRPr>
          </a:p>
          <a:p>
            <a:r>
              <a:rPr lang="en-US" sz="1800" dirty="0">
                <a:latin typeface="+mj-lt"/>
              </a:rPr>
              <a:t>¡</a:t>
            </a:r>
            <a:r>
              <a:rPr lang="en-US" sz="1800" dirty="0" err="1">
                <a:latin typeface="+mj-lt"/>
              </a:rPr>
              <a:t>Empecemos</a:t>
            </a:r>
            <a:r>
              <a:rPr lang="en-US" sz="1800" dirty="0">
                <a:latin typeface="+mj-lt"/>
              </a:rPr>
              <a:t>!</a:t>
            </a:r>
            <a:br>
              <a:rPr lang="en-US" sz="1600" dirty="0">
                <a:latin typeface="+mj-lt"/>
              </a:rPr>
            </a:br>
            <a:endParaRPr lang="en-US" sz="14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75A4B0E0-C932-47F7-AC4B-C318DB0A2DCB}"/>
              </a:ext>
            </a:extLst>
          </p:cNvPr>
          <p:cNvSpPr txBox="1"/>
          <p:nvPr/>
        </p:nvSpPr>
        <p:spPr>
          <a:xfrm>
            <a:off x="202630" y="6130363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4: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conclusión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CA20BE-013A-4260-926F-AB9523C3F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084" y="5796641"/>
            <a:ext cx="4762500" cy="1190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953476-013E-4364-9AD5-BAAE8FFAC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4034" cy="589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729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3e8f5dbd0_0_9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b3e8f5dbd0_0_9"/>
          <p:cNvSpPr txBox="1"/>
          <p:nvPr/>
        </p:nvSpPr>
        <p:spPr>
          <a:xfrm>
            <a:off x="62500" y="0"/>
            <a:ext cx="11931000" cy="585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chemeClr val="dk1"/>
              </a:buClr>
              <a:buSzPts val="3600"/>
            </a:pPr>
            <a:r>
              <a:rPr lang="en-US" sz="4800" u="sng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Discusión</a:t>
            </a:r>
            <a:r>
              <a:rPr lang="en-US" sz="4800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para la </a:t>
            </a:r>
            <a:r>
              <a:rPr lang="en-US" sz="4800" u="sng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clase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3600"/>
            </a:pP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Aproveche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esta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oportunidad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para </a:t>
            </a: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hacer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/responder </a:t>
            </a: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preguntas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sobre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el </a:t>
            </a:r>
            <a:r>
              <a:rPr lang="en-US" sz="18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módulo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anterior.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585C7B3E-FF0F-46CF-A01B-CA78F38FD29A}"/>
              </a:ext>
            </a:extLst>
          </p:cNvPr>
          <p:cNvSpPr txBox="1"/>
          <p:nvPr/>
        </p:nvSpPr>
        <p:spPr>
          <a:xfrm>
            <a:off x="202630" y="6130363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4: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conclusión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AA5706-9552-4351-8874-9090C2D93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084" y="5796641"/>
            <a:ext cx="476250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378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b3e8f5dbd0_0_48"/>
          <p:cNvSpPr txBox="1"/>
          <p:nvPr/>
        </p:nvSpPr>
        <p:spPr>
          <a:xfrm>
            <a:off x="475575" y="-16625"/>
            <a:ext cx="116727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1100"/>
            </a:pPr>
            <a:r>
              <a:rPr lang="en-US" sz="40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IDENTIFICACIÓN DE PELIGROS - CUESTIONARIO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531675" y="1562519"/>
            <a:ext cx="5798700" cy="4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1: Un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Análisis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riesgos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laborales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(JHA) debe ser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realizado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por: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gerente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ejecutivo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Una persona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designada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por 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Comité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Seguridad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Una persona o un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equipo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comprende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se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está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evaluando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88450" y="1562519"/>
            <a:ext cx="51330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2: ¿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Qué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un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análisis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los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riesgos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laborales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(JHA)?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También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conocido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plan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previo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elimina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los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peligros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ocupacionales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 JHA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está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diseñado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un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se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realiza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manera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rutinaria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Método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identificación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los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riesgos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evaluación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nivel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riesgo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control de los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peligros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Opciones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B y C.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02;p2">
            <a:extLst>
              <a:ext uri="{FF2B5EF4-FFF2-40B4-BE49-F238E27FC236}">
                <a16:creationId xmlns:a16="http://schemas.microsoft.com/office/drawing/2014/main" id="{2C737D21-DDB1-40B4-9931-7022200BA54F}"/>
              </a:ext>
            </a:extLst>
          </p:cNvPr>
          <p:cNvSpPr txBox="1"/>
          <p:nvPr/>
        </p:nvSpPr>
        <p:spPr>
          <a:xfrm>
            <a:off x="202630" y="6130363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4: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conclusión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2D43BF-AF74-4902-AB7A-7CFCD4187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084" y="5796641"/>
            <a:ext cx="4762500" cy="119062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b3e8f5dbd0_0_48"/>
          <p:cNvSpPr txBox="1"/>
          <p:nvPr/>
        </p:nvSpPr>
        <p:spPr>
          <a:xfrm>
            <a:off x="475575" y="-16625"/>
            <a:ext cx="116727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1100"/>
            </a:pPr>
            <a:r>
              <a:rPr lang="en-US" sz="40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IDENTIFICACIÓN DE PELIGROS - CUESTIONARIO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531675" y="1668147"/>
            <a:ext cx="5798700" cy="4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3: ¿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Cuál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la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diferencia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entre un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Análisis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riesgos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laborales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(JHA) y un plan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previo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?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Un JHA y un plan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previo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son lo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mismo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 JHA se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diseña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una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tarea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se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realiza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manera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rutinaria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un plan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previo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está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destinado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un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no es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rutinario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 JHA es temporal y el plan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previo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permanente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 plan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previo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para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máquinas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pesadas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88450" y="1668147"/>
            <a:ext cx="51330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4: ¿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Dónde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debe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realizar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Análisis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riesgos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laborales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(JHA)?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oficina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donde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concentrarse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área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segura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climatización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lugar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no es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importante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lugar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donde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realiza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cuando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sea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posible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02;p2">
            <a:extLst>
              <a:ext uri="{FF2B5EF4-FFF2-40B4-BE49-F238E27FC236}">
                <a16:creationId xmlns:a16="http://schemas.microsoft.com/office/drawing/2014/main" id="{2C737D21-DDB1-40B4-9931-7022200BA54F}"/>
              </a:ext>
            </a:extLst>
          </p:cNvPr>
          <p:cNvSpPr txBox="1"/>
          <p:nvPr/>
        </p:nvSpPr>
        <p:spPr>
          <a:xfrm>
            <a:off x="202630" y="6130363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4: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conclusión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2D43BF-AF74-4902-AB7A-7CFCD4187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084" y="5796641"/>
            <a:ext cx="476250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877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b3e8f5dbd0_0_48"/>
          <p:cNvSpPr txBox="1"/>
          <p:nvPr/>
        </p:nvSpPr>
        <p:spPr>
          <a:xfrm>
            <a:off x="475575" y="-16625"/>
            <a:ext cx="116727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1100"/>
            </a:pPr>
            <a:r>
              <a:rPr lang="en-US" sz="40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IDENTIFICACIÓN DE PELIGROS - CUESTIONARIO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531675" y="1709954"/>
            <a:ext cx="5798700" cy="4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5: ¿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Cuándo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debe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realizar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Análisis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riesgos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laborales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(JHA)?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Cuando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se introduce una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tarea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un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nuevos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Cuando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se cambia o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modifica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tarea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un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actuales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pedido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un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o supervisor.</a:t>
            </a: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Todas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opciones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anteriores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lang="en-US"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88450" y="1709954"/>
            <a:ext cx="51330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6: ¿Por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qué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son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importantes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los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Análisis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riesgos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laborales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(JHA) para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garantizar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lugar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seguro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?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Nadie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realmente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conoce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motivo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pero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siempre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ha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así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Una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vez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se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realiza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JHA,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ya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no es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necesario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preocuparse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por la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seguridad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Para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fomentar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seguridad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la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lugar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02;p2">
            <a:extLst>
              <a:ext uri="{FF2B5EF4-FFF2-40B4-BE49-F238E27FC236}">
                <a16:creationId xmlns:a16="http://schemas.microsoft.com/office/drawing/2014/main" id="{2C737D21-DDB1-40B4-9931-7022200BA54F}"/>
              </a:ext>
            </a:extLst>
          </p:cNvPr>
          <p:cNvSpPr txBox="1"/>
          <p:nvPr/>
        </p:nvSpPr>
        <p:spPr>
          <a:xfrm>
            <a:off x="202630" y="6130363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4: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conclusión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2D43BF-AF74-4902-AB7A-7CFCD4187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084" y="5796641"/>
            <a:ext cx="476250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649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b3e8f5dbd0_0_48"/>
          <p:cNvSpPr txBox="1"/>
          <p:nvPr/>
        </p:nvSpPr>
        <p:spPr>
          <a:xfrm>
            <a:off x="475575" y="-16625"/>
            <a:ext cx="116727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1100"/>
            </a:pPr>
            <a:r>
              <a:rPr lang="en-US" sz="40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IDENTIFICACIÓN DE PELIGROS - CUESTIONARIO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531675" y="1569571"/>
            <a:ext cx="5798700" cy="4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7: Un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Análisis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riesgos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laborales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(JHA) es para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ayudar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mantener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los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seguros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lugar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Verdadero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Falso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88450" y="1569571"/>
            <a:ext cx="51330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8: ¿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Cuáles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son los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tipos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Peligros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lugar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? (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seleccione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todas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las que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correspondan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)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Explosivos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Vibración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Ruido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Empleados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Patógenos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transmitidos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por la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sangre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02;p2">
            <a:extLst>
              <a:ext uri="{FF2B5EF4-FFF2-40B4-BE49-F238E27FC236}">
                <a16:creationId xmlns:a16="http://schemas.microsoft.com/office/drawing/2014/main" id="{2C737D21-DDB1-40B4-9931-7022200BA54F}"/>
              </a:ext>
            </a:extLst>
          </p:cNvPr>
          <p:cNvSpPr txBox="1"/>
          <p:nvPr/>
        </p:nvSpPr>
        <p:spPr>
          <a:xfrm>
            <a:off x="202630" y="6130363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4: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conclusión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2D43BF-AF74-4902-AB7A-7CFCD4187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084" y="5796641"/>
            <a:ext cx="476250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871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b3e8f5dbd0_0_4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b3e8f5dbd0_0_48"/>
          <p:cNvSpPr txBox="1"/>
          <p:nvPr/>
        </p:nvSpPr>
        <p:spPr>
          <a:xfrm>
            <a:off x="475575" y="-16625"/>
            <a:ext cx="116727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1100"/>
            </a:pPr>
            <a:r>
              <a:rPr lang="en-US" sz="40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IDENTIFICACIÓN DE PELIGROS - CUESTIONARIO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gb3e8f5dbd0_0_48"/>
          <p:cNvSpPr txBox="1"/>
          <p:nvPr/>
        </p:nvSpPr>
        <p:spPr>
          <a:xfrm>
            <a:off x="531675" y="1698763"/>
            <a:ext cx="5798700" cy="4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9: Una hoja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Análisis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riesgos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laborales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(JHA) debe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incluir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lista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peligros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una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descripción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tareas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laborales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se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realizarán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ser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fácil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entender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Verdadero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Falso</a:t>
            </a: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b3e8f5dbd0_0_48"/>
          <p:cNvSpPr txBox="1"/>
          <p:nvPr/>
        </p:nvSpPr>
        <p:spPr>
          <a:xfrm>
            <a:off x="6688450" y="1698763"/>
            <a:ext cx="51330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Pregunta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10: Al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escribir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evaluación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peligros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es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importante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incluir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: (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seleccione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todo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lo que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corresponda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)</a:t>
            </a:r>
          </a:p>
          <a:p>
            <a:pPr lvl="0">
              <a:buClr>
                <a:schemeClr val="dk1"/>
              </a:buClr>
              <a:buSzPts val="1100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Proceso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detallado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paso a paso</a:t>
            </a: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Revise 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informe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los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trabajo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riesgo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Una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lista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los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pasatiempos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habilidades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atributos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cada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empleado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>
              <a:buClr>
                <a:schemeClr val="dk1"/>
              </a:buClr>
              <a:buSzPts val="1800"/>
              <a:buFont typeface="+mj-lt"/>
              <a:buAutoNum type="alphaUcPeriod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Revise los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informes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con los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supervisores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agregar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sus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aportes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sus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notas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02;p2">
            <a:extLst>
              <a:ext uri="{FF2B5EF4-FFF2-40B4-BE49-F238E27FC236}">
                <a16:creationId xmlns:a16="http://schemas.microsoft.com/office/drawing/2014/main" id="{2C737D21-DDB1-40B4-9931-7022200BA54F}"/>
              </a:ext>
            </a:extLst>
          </p:cNvPr>
          <p:cNvSpPr txBox="1"/>
          <p:nvPr/>
        </p:nvSpPr>
        <p:spPr>
          <a:xfrm>
            <a:off x="202630" y="6130363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4: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conclusión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2D43BF-AF74-4902-AB7A-7CFCD4187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084" y="5796641"/>
            <a:ext cx="476250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084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afa52f6668_0_0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gafa52f6668_0_0"/>
          <p:cNvSpPr txBox="1"/>
          <p:nvPr/>
        </p:nvSpPr>
        <p:spPr>
          <a:xfrm>
            <a:off x="475575" y="-16625"/>
            <a:ext cx="116727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1100"/>
            </a:pPr>
            <a:r>
              <a:rPr lang="en-US" sz="40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IDENTIFICACIÓN DE PELIGROS - RESPUESTAS DEL CUESTIONARIO</a:t>
            </a:r>
            <a:endParaRPr sz="4000" b="0" i="0" u="sng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4000" b="0" i="0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gafa52f6668_0_0"/>
          <p:cNvSpPr txBox="1"/>
          <p:nvPr/>
        </p:nvSpPr>
        <p:spPr>
          <a:xfrm>
            <a:off x="531675" y="1515255"/>
            <a:ext cx="5798700" cy="4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arenR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A, B, D</a:t>
            </a:r>
            <a:endParaRPr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gafa52f6668_0_0"/>
          <p:cNvSpPr txBox="1"/>
          <p:nvPr/>
        </p:nvSpPr>
        <p:spPr>
          <a:xfrm>
            <a:off x="6688450" y="1515255"/>
            <a:ext cx="51330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+mj-lt"/>
                <a:ea typeface="Calibri"/>
                <a:cs typeface="Calibri"/>
                <a:sym typeface="Calibri"/>
              </a:rPr>
              <a:t>9)  A</a:t>
            </a:r>
            <a:endParaRPr sz="1800" dirty="0">
              <a:latin typeface="+mj-lt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sz="1800" dirty="0">
              <a:latin typeface="+mj-lt"/>
              <a:ea typeface="Calibri"/>
              <a:cs typeface="Calibri"/>
              <a:sym typeface="Calibri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+mj-lt"/>
                <a:ea typeface="Calibri"/>
                <a:cs typeface="Calibri"/>
                <a:sym typeface="Calibri"/>
              </a:rPr>
              <a:t>10) A, B, D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2;p2">
            <a:extLst>
              <a:ext uri="{FF2B5EF4-FFF2-40B4-BE49-F238E27FC236}">
                <a16:creationId xmlns:a16="http://schemas.microsoft.com/office/drawing/2014/main" id="{4202C45F-8086-44D0-B758-DFED2ADCF014}"/>
              </a:ext>
            </a:extLst>
          </p:cNvPr>
          <p:cNvSpPr txBox="1"/>
          <p:nvPr/>
        </p:nvSpPr>
        <p:spPr>
          <a:xfrm>
            <a:off x="202630" y="6130363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4: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conclusión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F736AF-34AE-4256-AA83-1B35455F7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084" y="5796641"/>
            <a:ext cx="4762500" cy="1190625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aabb6530bf_0_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gaabb6530bf_0_8"/>
          <p:cNvSpPr txBox="1"/>
          <p:nvPr/>
        </p:nvSpPr>
        <p:spPr>
          <a:xfrm>
            <a:off x="5558950" y="-16625"/>
            <a:ext cx="6589200" cy="56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-US" sz="2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¿</a:t>
            </a:r>
            <a:r>
              <a:rPr lang="en-US" sz="24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Hacia</a:t>
            </a:r>
            <a:r>
              <a:rPr lang="en-US" sz="2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4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Dónde</a:t>
            </a:r>
            <a:r>
              <a:rPr lang="en-US" sz="2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Nos </a:t>
            </a:r>
            <a:r>
              <a:rPr lang="en-US" sz="24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Dirigimos</a:t>
            </a:r>
            <a:r>
              <a:rPr lang="en-US" sz="2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4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Desde</a:t>
            </a:r>
            <a:r>
              <a:rPr lang="en-US" sz="2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24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Aquí</a:t>
            </a:r>
            <a:r>
              <a:rPr lang="en-US" sz="2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?</a:t>
            </a:r>
          </a:p>
          <a:p>
            <a:pPr lvl="0">
              <a:buClr>
                <a:schemeClr val="dk1"/>
              </a:buClr>
              <a:buSzPts val="1100"/>
            </a:pPr>
            <a:endParaRPr lang="en-US" sz="16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Un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recurso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excelente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que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utilizar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es el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Índice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temático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 A a la Z del sitio web de Oregon OSHA.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Contiene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una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lista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publicaciones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relevantes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materiales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capacitación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normas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interpretaciones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videos y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otros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materiales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diversos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buClr>
                <a:schemeClr val="dk1"/>
              </a:buClr>
              <a:buSzPts val="1100"/>
            </a:pPr>
            <a:endParaRPr lang="en-US" sz="155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desea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obtener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orientación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para el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desarrollo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un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entorno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laboral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más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seguro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tener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cuenta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nuestros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servicios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asesoramiento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gratuito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confidencial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Nuestros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asesores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sobre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seguridad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laboral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pueden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ayudarlo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reducir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los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accidentes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los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costos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relacionados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y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ayudarlo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desarrollar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un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programa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integral para el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manejo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la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seguridad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la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salud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 Para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obtener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más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información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visite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55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página</a:t>
            </a:r>
            <a:r>
              <a:rPr lang="en-US" sz="155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consulta. </a:t>
            </a:r>
            <a:endParaRPr sz="15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0" name="Google Shape;690;gaabb6530bf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453381" cy="5857874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gaabb6530bf_0_8">
            <a:hlinkClick r:id="rId4"/>
          </p:cNvPr>
          <p:cNvSpPr/>
          <p:nvPr/>
        </p:nvSpPr>
        <p:spPr>
          <a:xfrm>
            <a:off x="5708175" y="4070447"/>
            <a:ext cx="5996700" cy="523200"/>
          </a:xfrm>
          <a:prstGeom prst="rect">
            <a:avLst/>
          </a:prstGeom>
          <a:solidFill>
            <a:srgbClr val="4D8475">
              <a:alpha val="55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000" dirty="0" err="1">
                <a:solidFill>
                  <a:srgbClr val="FFFFFF"/>
                </a:solidFill>
              </a:rPr>
              <a:t>Índice</a:t>
            </a:r>
            <a:r>
              <a:rPr lang="en-US" sz="3000" dirty="0">
                <a:solidFill>
                  <a:srgbClr val="FFFFFF"/>
                </a:solidFill>
              </a:rPr>
              <a:t> de </a:t>
            </a:r>
            <a:r>
              <a:rPr lang="en-US" sz="3000" dirty="0" err="1">
                <a:solidFill>
                  <a:srgbClr val="FFFFFF"/>
                </a:solidFill>
              </a:rPr>
              <a:t>temas</a:t>
            </a:r>
            <a:r>
              <a:rPr lang="en-US" sz="3000" dirty="0">
                <a:solidFill>
                  <a:srgbClr val="FFFFFF"/>
                </a:solidFill>
              </a:rPr>
              <a:t> de la A a la Z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693" name="Google Shape;693;gaabb6530bf_0_8">
            <a:hlinkClick r:id="rId5"/>
          </p:cNvPr>
          <p:cNvSpPr/>
          <p:nvPr/>
        </p:nvSpPr>
        <p:spPr>
          <a:xfrm>
            <a:off x="5708175" y="4663550"/>
            <a:ext cx="5996700" cy="523200"/>
          </a:xfrm>
          <a:prstGeom prst="rect">
            <a:avLst/>
          </a:prstGeom>
          <a:solidFill>
            <a:srgbClr val="4D8475">
              <a:alpha val="55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000" dirty="0" err="1">
                <a:solidFill>
                  <a:srgbClr val="FFFFFF"/>
                </a:solidFill>
              </a:rPr>
              <a:t>Servicios</a:t>
            </a:r>
            <a:r>
              <a:rPr lang="en-US" sz="3000" dirty="0">
                <a:solidFill>
                  <a:srgbClr val="FFFFFF"/>
                </a:solidFill>
              </a:rPr>
              <a:t> de </a:t>
            </a:r>
            <a:r>
              <a:rPr lang="en-US" sz="3000" dirty="0" err="1">
                <a:solidFill>
                  <a:srgbClr val="FFFFFF"/>
                </a:solidFill>
              </a:rPr>
              <a:t>Asesoría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694" name="Google Shape;694;gaabb6530bf_0_8">
            <a:hlinkClick r:id="rId6"/>
          </p:cNvPr>
          <p:cNvSpPr/>
          <p:nvPr/>
        </p:nvSpPr>
        <p:spPr>
          <a:xfrm>
            <a:off x="5708175" y="5260713"/>
            <a:ext cx="5996700" cy="523200"/>
          </a:xfrm>
          <a:prstGeom prst="rect">
            <a:avLst/>
          </a:prstGeom>
          <a:solidFill>
            <a:srgbClr val="4D8475">
              <a:alpha val="55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000" dirty="0" err="1">
                <a:solidFill>
                  <a:srgbClr val="FFFFFF"/>
                </a:solidFill>
              </a:rPr>
              <a:t>Recursos</a:t>
            </a:r>
            <a:r>
              <a:rPr lang="en-US" sz="3000" dirty="0">
                <a:solidFill>
                  <a:srgbClr val="FFFFFF"/>
                </a:solidFill>
              </a:rPr>
              <a:t> para el JHA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11" name="Google Shape;102;p2">
            <a:extLst>
              <a:ext uri="{FF2B5EF4-FFF2-40B4-BE49-F238E27FC236}">
                <a16:creationId xmlns:a16="http://schemas.microsoft.com/office/drawing/2014/main" id="{7EE72E49-6931-4924-AB4D-45E30539D65A}"/>
              </a:ext>
            </a:extLst>
          </p:cNvPr>
          <p:cNvSpPr txBox="1"/>
          <p:nvPr/>
        </p:nvSpPr>
        <p:spPr>
          <a:xfrm>
            <a:off x="202630" y="6130363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4: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conclusión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A162B3-CB99-4E26-850C-9B32E502E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8084" y="5796641"/>
            <a:ext cx="4762500" cy="1190625"/>
          </a:xfrm>
          <a:prstGeom prst="rect">
            <a:avLst/>
          </a:prstGeom>
        </p:spPr>
      </p:pic>
      <p:sp>
        <p:nvSpPr>
          <p:cNvPr id="16" name="Google Shape;692;gaabb6530bf_0_8">
            <a:hlinkClick r:id="rId8"/>
            <a:extLst>
              <a:ext uri="{FF2B5EF4-FFF2-40B4-BE49-F238E27FC236}">
                <a16:creationId xmlns:a16="http://schemas.microsoft.com/office/drawing/2014/main" id="{60C045D8-BC15-4A0C-B070-C4A43AB00361}"/>
              </a:ext>
            </a:extLst>
          </p:cNvPr>
          <p:cNvSpPr/>
          <p:nvPr/>
        </p:nvSpPr>
        <p:spPr>
          <a:xfrm>
            <a:off x="5708175" y="3478574"/>
            <a:ext cx="5996700" cy="523200"/>
          </a:xfrm>
          <a:prstGeom prst="rect">
            <a:avLst/>
          </a:prstGeom>
          <a:solidFill>
            <a:srgbClr val="4D8475">
              <a:alpha val="558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000" dirty="0" err="1">
                <a:solidFill>
                  <a:srgbClr val="FFFFFF"/>
                </a:solidFill>
              </a:rPr>
              <a:t>Presentar</a:t>
            </a:r>
            <a:r>
              <a:rPr lang="en-US" sz="3000" dirty="0">
                <a:solidFill>
                  <a:srgbClr val="FFFFFF"/>
                </a:solidFill>
              </a:rPr>
              <a:t> una </a:t>
            </a:r>
            <a:r>
              <a:rPr lang="en-US" sz="3000" dirty="0" err="1">
                <a:solidFill>
                  <a:srgbClr val="FFFFFF"/>
                </a:solidFill>
              </a:rPr>
              <a:t>queja</a:t>
            </a:r>
            <a:endParaRPr sz="3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62511"/>
            <a:ext cx="63346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introducción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601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600" u="sng" dirty="0"/>
              <a:t>HAGA QUE OTROS PARTICIPEN PARA OBTENER UNA IMAGEN COMPLETA</a:t>
            </a:r>
          </a:p>
          <a:p>
            <a:endParaRPr lang="en-US" sz="1800" dirty="0"/>
          </a:p>
          <a:p>
            <a:r>
              <a:rPr lang="en-US" sz="1800" dirty="0"/>
              <a:t>Los JHA para </a:t>
            </a:r>
            <a:r>
              <a:rPr lang="en-US" sz="1800" dirty="0" err="1"/>
              <a:t>trabajos</a:t>
            </a:r>
            <a:r>
              <a:rPr lang="en-US" sz="1800" dirty="0"/>
              <a:t> </a:t>
            </a:r>
            <a:r>
              <a:rPr lang="en-US" sz="1800" dirty="0" err="1"/>
              <a:t>complejos</a:t>
            </a:r>
            <a:r>
              <a:rPr lang="en-US" sz="1800" dirty="0"/>
              <a:t>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tomar</a:t>
            </a:r>
            <a:r>
              <a:rPr lang="en-US" sz="1800" dirty="0"/>
              <a:t> </a:t>
            </a:r>
            <a:r>
              <a:rPr lang="en-US" sz="1800" dirty="0" err="1"/>
              <a:t>tiempo</a:t>
            </a:r>
            <a:r>
              <a:rPr lang="en-US" sz="1800" dirty="0"/>
              <a:t> y </a:t>
            </a:r>
            <a:r>
              <a:rPr lang="en-US" sz="1800" dirty="0" err="1"/>
              <a:t>demandar</a:t>
            </a:r>
            <a:r>
              <a:rPr lang="en-US" sz="1800" dirty="0"/>
              <a:t> </a:t>
            </a:r>
            <a:r>
              <a:rPr lang="en-US" sz="1800" dirty="0" err="1"/>
              <a:t>experiencia</a:t>
            </a:r>
            <a:r>
              <a:rPr lang="en-US" sz="1800" dirty="0"/>
              <a:t> para </a:t>
            </a:r>
            <a:r>
              <a:rPr lang="en-US" sz="1800" dirty="0" err="1"/>
              <a:t>desarrollarse</a:t>
            </a:r>
            <a:r>
              <a:rPr lang="en-US" sz="1800" dirty="0"/>
              <a:t>.  </a:t>
            </a:r>
          </a:p>
          <a:p>
            <a:endParaRPr lang="en-US" sz="1800" dirty="0"/>
          </a:p>
          <a:p>
            <a:r>
              <a:rPr lang="en-US" sz="1800" dirty="0"/>
              <a:t>Los JHA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realizarse</a:t>
            </a:r>
            <a:r>
              <a:rPr lang="en-US" sz="1800" dirty="0"/>
              <a:t> </a:t>
            </a:r>
            <a:r>
              <a:rPr lang="en-US" sz="1800" dirty="0" err="1"/>
              <a:t>individualmente</a:t>
            </a:r>
            <a:r>
              <a:rPr lang="en-US" sz="1800" dirty="0"/>
              <a:t> o </a:t>
            </a:r>
            <a:r>
              <a:rPr lang="en-US" sz="1800" dirty="0" err="1"/>
              <a:t>como</a:t>
            </a:r>
            <a:r>
              <a:rPr lang="en-US" sz="1800" dirty="0"/>
              <a:t> un </a:t>
            </a:r>
            <a:r>
              <a:rPr lang="en-US" sz="1800" dirty="0" err="1"/>
              <a:t>equipo</a:t>
            </a:r>
            <a:r>
              <a:rPr lang="en-US" sz="1800" dirty="0"/>
              <a:t> </a:t>
            </a:r>
            <a:r>
              <a:rPr lang="en-US" sz="1800" dirty="0" err="1"/>
              <a:t>pequeño</a:t>
            </a:r>
            <a:r>
              <a:rPr lang="en-US" sz="1800" dirty="0"/>
              <a:t>.  </a:t>
            </a:r>
            <a:r>
              <a:rPr lang="en-US" sz="1800" dirty="0" err="1"/>
              <a:t>Mientras</a:t>
            </a:r>
            <a:r>
              <a:rPr lang="en-US" sz="1800" dirty="0"/>
              <a:t> </a:t>
            </a:r>
            <a:r>
              <a:rPr lang="en-US" sz="1800" dirty="0" err="1"/>
              <a:t>considera</a:t>
            </a:r>
            <a:r>
              <a:rPr lang="en-US" sz="1800" dirty="0"/>
              <a:t> </a:t>
            </a:r>
            <a:r>
              <a:rPr lang="en-US" sz="1800" dirty="0" err="1"/>
              <a:t>esto</a:t>
            </a:r>
            <a:r>
              <a:rPr lang="en-US" sz="1800" dirty="0"/>
              <a:t>, </a:t>
            </a:r>
            <a:r>
              <a:rPr lang="en-US" sz="1800" dirty="0" err="1"/>
              <a:t>tenga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cuenta</a:t>
            </a:r>
            <a:r>
              <a:rPr lang="en-US" sz="1800" dirty="0"/>
              <a:t> que </a:t>
            </a:r>
            <a:r>
              <a:rPr lang="en-US" sz="1800" dirty="0" err="1"/>
              <a:t>hacer</a:t>
            </a:r>
            <a:r>
              <a:rPr lang="en-US" sz="1800" dirty="0"/>
              <a:t> </a:t>
            </a:r>
            <a:r>
              <a:rPr lang="en-US" sz="1800" dirty="0" err="1"/>
              <a:t>participar</a:t>
            </a:r>
            <a:r>
              <a:rPr lang="en-US" sz="1800" dirty="0"/>
              <a:t> a los </a:t>
            </a:r>
            <a:r>
              <a:rPr lang="en-US" sz="1800" dirty="0" err="1"/>
              <a:t>empleados</a:t>
            </a:r>
            <a:r>
              <a:rPr lang="en-US" sz="1800" dirty="0"/>
              <a:t> que </a:t>
            </a:r>
            <a:r>
              <a:rPr lang="en-US" sz="1800" dirty="0" err="1"/>
              <a:t>realizan</a:t>
            </a:r>
            <a:r>
              <a:rPr lang="en-US" sz="1800" dirty="0"/>
              <a:t> los </a:t>
            </a:r>
            <a:r>
              <a:rPr lang="en-US" sz="1800" dirty="0" err="1"/>
              <a:t>trabajos</a:t>
            </a:r>
            <a:r>
              <a:rPr lang="en-US" sz="1800" dirty="0"/>
              <a:t> </a:t>
            </a:r>
            <a:r>
              <a:rPr lang="en-US" sz="1800" dirty="0" err="1"/>
              <a:t>durante</a:t>
            </a:r>
            <a:r>
              <a:rPr lang="en-US" sz="1800" dirty="0"/>
              <a:t> </a:t>
            </a:r>
            <a:r>
              <a:rPr lang="en-US" sz="1800" dirty="0" err="1"/>
              <a:t>todo</a:t>
            </a:r>
            <a:r>
              <a:rPr lang="en-US" sz="1800" dirty="0"/>
              <a:t> el </a:t>
            </a:r>
            <a:r>
              <a:rPr lang="en-US" sz="1800" dirty="0" err="1"/>
              <a:t>proceso</a:t>
            </a:r>
            <a:r>
              <a:rPr lang="en-US" sz="1800" dirty="0"/>
              <a:t> de JHA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brindarle</a:t>
            </a:r>
            <a:r>
              <a:rPr lang="en-US" sz="1800" dirty="0"/>
              <a:t> una </a:t>
            </a:r>
            <a:r>
              <a:rPr lang="en-US" sz="1800" dirty="0" err="1"/>
              <a:t>mejor</a:t>
            </a:r>
            <a:r>
              <a:rPr lang="en-US" sz="1800" dirty="0"/>
              <a:t> </a:t>
            </a:r>
            <a:r>
              <a:rPr lang="en-US" sz="1800" dirty="0" err="1"/>
              <a:t>comprensión</a:t>
            </a:r>
            <a:r>
              <a:rPr lang="en-US" sz="1800" dirty="0"/>
              <a:t> de las </a:t>
            </a:r>
            <a:r>
              <a:rPr lang="en-US" sz="1800" dirty="0" err="1"/>
              <a:t>tareas</a:t>
            </a:r>
            <a:r>
              <a:rPr lang="en-US" sz="1800" dirty="0"/>
              <a:t> que </a:t>
            </a:r>
            <a:r>
              <a:rPr lang="en-US" sz="1800" dirty="0" err="1"/>
              <a:t>incluye</a:t>
            </a:r>
            <a:r>
              <a:rPr lang="en-US" sz="1800" dirty="0"/>
              <a:t> el </a:t>
            </a:r>
            <a:r>
              <a:rPr lang="en-US" sz="1800" dirty="0" err="1"/>
              <a:t>trabajo</a:t>
            </a:r>
            <a:r>
              <a:rPr lang="en-US" sz="1800" dirty="0"/>
              <a:t>.  La </a:t>
            </a:r>
            <a:r>
              <a:rPr lang="en-US" sz="1800" dirty="0" err="1"/>
              <a:t>participación</a:t>
            </a:r>
            <a:r>
              <a:rPr lang="en-US" sz="1800" dirty="0"/>
              <a:t> de los </a:t>
            </a:r>
            <a:r>
              <a:rPr lang="en-US" sz="1800" dirty="0" err="1"/>
              <a:t>empleados</a:t>
            </a:r>
            <a:r>
              <a:rPr lang="en-US" sz="1800" dirty="0"/>
              <a:t> </a:t>
            </a:r>
            <a:r>
              <a:rPr lang="en-US" sz="1800" dirty="0" err="1"/>
              <a:t>también</a:t>
            </a:r>
            <a:r>
              <a:rPr lang="en-US" sz="1800" dirty="0"/>
              <a:t>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ayudarlo</a:t>
            </a:r>
            <a:r>
              <a:rPr lang="en-US" sz="1800" dirty="0"/>
              <a:t> a </a:t>
            </a:r>
            <a:r>
              <a:rPr lang="en-US" sz="1800" dirty="0" err="1"/>
              <a:t>implementar</a:t>
            </a:r>
            <a:r>
              <a:rPr lang="en-US" sz="1800" dirty="0"/>
              <a:t> los </a:t>
            </a:r>
            <a:r>
              <a:rPr lang="en-US" sz="1800" dirty="0" err="1"/>
              <a:t>cambios</a:t>
            </a:r>
            <a:r>
              <a:rPr lang="en-US" sz="1800" dirty="0"/>
              <a:t> </a:t>
            </a:r>
            <a:r>
              <a:rPr lang="en-US" sz="1800" dirty="0" err="1"/>
              <a:t>necesarios</a:t>
            </a:r>
            <a:r>
              <a:rPr lang="en-US" sz="1800" dirty="0"/>
              <a:t>.  </a:t>
            </a:r>
            <a:r>
              <a:rPr lang="en-US" sz="1800" dirty="0" err="1"/>
              <a:t>Asimismo</a:t>
            </a:r>
            <a:r>
              <a:rPr lang="en-US" sz="1800" dirty="0"/>
              <a:t>, le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resultar</a:t>
            </a:r>
            <a:r>
              <a:rPr lang="en-US" sz="1800" dirty="0"/>
              <a:t> de </a:t>
            </a:r>
            <a:r>
              <a:rPr lang="en-US" sz="1800" dirty="0" err="1"/>
              <a:t>utilidad</a:t>
            </a:r>
            <a:r>
              <a:rPr lang="en-US" sz="1800" dirty="0"/>
              <a:t> </a:t>
            </a:r>
            <a:r>
              <a:rPr lang="en-US" sz="1800" dirty="0" err="1"/>
              <a:t>involucrar</a:t>
            </a:r>
            <a:r>
              <a:rPr lang="en-US" sz="1800" dirty="0"/>
              <a:t> a una persona con </a:t>
            </a:r>
            <a:r>
              <a:rPr lang="en-US" sz="1800" dirty="0" err="1"/>
              <a:t>capacitación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seguridad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/>
              <a:t>El </a:t>
            </a:r>
            <a:r>
              <a:rPr lang="en-US" sz="1800" dirty="0" err="1"/>
              <a:t>proceso</a:t>
            </a:r>
            <a:r>
              <a:rPr lang="en-US" sz="1800" dirty="0"/>
              <a:t> del JHA </a:t>
            </a:r>
            <a:r>
              <a:rPr lang="en-US" sz="1800" dirty="0" err="1"/>
              <a:t>también</a:t>
            </a:r>
            <a:r>
              <a:rPr lang="en-US" sz="1800" dirty="0"/>
              <a:t> es una </a:t>
            </a:r>
            <a:r>
              <a:rPr lang="en-US" sz="1800" dirty="0" err="1"/>
              <a:t>oportunidad</a:t>
            </a:r>
            <a:r>
              <a:rPr lang="en-US" sz="1800" dirty="0"/>
              <a:t> para que la </a:t>
            </a:r>
            <a:r>
              <a:rPr lang="en-US" sz="1800" dirty="0" err="1"/>
              <a:t>gerencia</a:t>
            </a:r>
            <a:r>
              <a:rPr lang="en-US" sz="1800" dirty="0"/>
              <a:t> </a:t>
            </a:r>
            <a:r>
              <a:rPr lang="en-US" sz="1800" dirty="0" err="1"/>
              <a:t>haga</a:t>
            </a:r>
            <a:r>
              <a:rPr lang="en-US" sz="1800" dirty="0"/>
              <a:t> </a:t>
            </a:r>
            <a:r>
              <a:rPr lang="en-US" sz="1800" dirty="0" err="1"/>
              <a:t>partícipes</a:t>
            </a:r>
            <a:r>
              <a:rPr lang="en-US" sz="1800" dirty="0"/>
              <a:t> a los </a:t>
            </a:r>
            <a:r>
              <a:rPr lang="en-US" sz="1800" dirty="0" err="1"/>
              <a:t>empleados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el </a:t>
            </a:r>
            <a:r>
              <a:rPr lang="en-US" sz="1800" dirty="0" err="1"/>
              <a:t>desarrollo</a:t>
            </a:r>
            <a:r>
              <a:rPr lang="en-US" sz="1800" dirty="0"/>
              <a:t> de </a:t>
            </a:r>
            <a:r>
              <a:rPr lang="en-US" sz="1800" dirty="0" err="1"/>
              <a:t>procedimientos</a:t>
            </a:r>
            <a:r>
              <a:rPr lang="en-US" sz="1800" dirty="0"/>
              <a:t> de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seguros</a:t>
            </a:r>
            <a:r>
              <a:rPr lang="en-US" sz="1800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21E9D-5CCA-49E7-AF34-E4776EA12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117" y="5828789"/>
            <a:ext cx="4762500" cy="119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C4902-DAE4-4573-A0F8-64FC7D8FA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1873" cy="592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991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5"/>
          <p:cNvSpPr/>
          <p:nvPr/>
        </p:nvSpPr>
        <p:spPr>
          <a:xfrm>
            <a:off x="0" y="5889718"/>
            <a:ext cx="12192000" cy="1000125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A6F4F-3201-45DC-A394-170949C65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08"/>
          <a:stretch/>
        </p:blipFill>
        <p:spPr>
          <a:xfrm>
            <a:off x="573817" y="135805"/>
            <a:ext cx="10960293" cy="5647301"/>
          </a:xfrm>
          <a:prstGeom prst="rect">
            <a:avLst/>
          </a:prstGeom>
        </p:spPr>
      </p:pic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446FA447-82F8-4BD4-B56F-439C8198C5C3}"/>
              </a:ext>
            </a:extLst>
          </p:cNvPr>
          <p:cNvSpPr txBox="1"/>
          <p:nvPr/>
        </p:nvSpPr>
        <p:spPr>
          <a:xfrm>
            <a:off x="202630" y="6130363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4: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conclusión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0CBA8-1A51-4B61-96F5-29728A5A9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084" y="5796641"/>
            <a:ext cx="4762500" cy="1190625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aabb6530bf_0_18"/>
          <p:cNvSpPr/>
          <p:nvPr/>
        </p:nvSpPr>
        <p:spPr>
          <a:xfrm>
            <a:off x="0" y="5857874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gaabb6530bf_0_18"/>
          <p:cNvSpPr txBox="1"/>
          <p:nvPr/>
        </p:nvSpPr>
        <p:spPr>
          <a:xfrm>
            <a:off x="5558950" y="-16625"/>
            <a:ext cx="6589200" cy="56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-US" sz="2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¡</a:t>
            </a:r>
            <a:r>
              <a:rPr lang="en-US" sz="2400" u="sng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Felicitaciones</a:t>
            </a:r>
            <a:r>
              <a:rPr lang="en-US" sz="2400" u="sng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!</a:t>
            </a:r>
          </a:p>
          <a:p>
            <a:pPr lvl="0">
              <a:buClr>
                <a:schemeClr val="dk1"/>
              </a:buClr>
              <a:buSzPts val="1100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completado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curso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línea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bloqueo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y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etiquetado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Producido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por el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Equipo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educación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pública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de Oregon OSHA: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Roy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Kroker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Julie Love</a:t>
            </a:r>
            <a:r>
              <a:rPr lang="en-US" sz="180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Ricardo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Vázquez Rodríguez, Phillip Wade, Tammi Stevens, Anthony Dey, Angelina Cox, Tim Wade</a:t>
            </a:r>
          </a:p>
          <a:p>
            <a:pPr lvl="0">
              <a:buClr>
                <a:schemeClr val="dk1"/>
              </a:buClr>
              <a:buSzPts val="1100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Asistencia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técnica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proporcionada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como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expertos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la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materia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: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Stacy Cooke, Ken Langley, Tom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Bozicevic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, Kevin Kilroy y Roy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Kroker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buClr>
                <a:schemeClr val="dk1"/>
              </a:buClr>
              <a:buSzPts val="1100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100"/>
            </a:pP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Imágenes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proporcionadas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por: Getty Images Inc. y </a:t>
            </a:r>
            <a:r>
              <a:rPr lang="en-US" sz="18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Envato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endParaRPr sz="2100" b="0" i="1" u="none" strike="noStrike" cap="none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704" name="Google Shape;704;gaabb6530bf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325"/>
            <a:ext cx="5425300" cy="58691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2;p2">
            <a:extLst>
              <a:ext uri="{FF2B5EF4-FFF2-40B4-BE49-F238E27FC236}">
                <a16:creationId xmlns:a16="http://schemas.microsoft.com/office/drawing/2014/main" id="{92C98018-50DE-4F67-B7FE-14D7623A16EC}"/>
              </a:ext>
            </a:extLst>
          </p:cNvPr>
          <p:cNvSpPr txBox="1"/>
          <p:nvPr/>
        </p:nvSpPr>
        <p:spPr>
          <a:xfrm>
            <a:off x="202630" y="6130363"/>
            <a:ext cx="62163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Módule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4: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conclusión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F2BD1B-55E0-4428-9FF8-8A4B717A6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084" y="5796641"/>
            <a:ext cx="4762500" cy="11906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62511"/>
            <a:ext cx="63346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introducción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4955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u="sng" dirty="0"/>
              <a:t>CÓMO SE DEFINE UN TRABAJO</a:t>
            </a:r>
          </a:p>
          <a:p>
            <a:endParaRPr lang="en-US" sz="1800" dirty="0"/>
          </a:p>
          <a:p>
            <a:r>
              <a:rPr lang="en-US" sz="1800" dirty="0"/>
              <a:t>A </a:t>
            </a:r>
            <a:r>
              <a:rPr lang="en-US" sz="1800" dirty="0" err="1"/>
              <a:t>medida</a:t>
            </a:r>
            <a:r>
              <a:rPr lang="en-US" sz="1800" dirty="0"/>
              <a:t> que </a:t>
            </a:r>
            <a:r>
              <a:rPr lang="en-US" sz="1800" dirty="0" err="1"/>
              <a:t>comienza</a:t>
            </a:r>
            <a:r>
              <a:rPr lang="en-US" sz="1800" dirty="0"/>
              <a:t> a </a:t>
            </a:r>
            <a:r>
              <a:rPr lang="en-US" sz="1800" dirty="0" err="1"/>
              <a:t>emprender</a:t>
            </a:r>
            <a:r>
              <a:rPr lang="en-US" sz="1800" dirty="0"/>
              <a:t> el </a:t>
            </a:r>
            <a:r>
              <a:rPr lang="en-US" sz="1800" dirty="0" err="1"/>
              <a:t>proceso</a:t>
            </a:r>
            <a:r>
              <a:rPr lang="en-US" sz="1800" dirty="0"/>
              <a:t> del JHA, es </a:t>
            </a:r>
            <a:r>
              <a:rPr lang="en-US" sz="1800" dirty="0" err="1"/>
              <a:t>importante</a:t>
            </a:r>
            <a:r>
              <a:rPr lang="en-US" sz="1800" dirty="0"/>
              <a:t> </a:t>
            </a:r>
            <a:r>
              <a:rPr lang="en-US" sz="1800" dirty="0" err="1"/>
              <a:t>comprender</a:t>
            </a:r>
            <a:r>
              <a:rPr lang="en-US" sz="1800" dirty="0"/>
              <a:t> que un “</a:t>
            </a:r>
            <a:r>
              <a:rPr lang="en-US" sz="1800" dirty="0" err="1"/>
              <a:t>trabajo</a:t>
            </a:r>
            <a:r>
              <a:rPr lang="en-US" sz="1800" dirty="0"/>
              <a:t>”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este</a:t>
            </a:r>
            <a:r>
              <a:rPr lang="en-US" sz="1800" dirty="0"/>
              <a:t> </a:t>
            </a:r>
            <a:r>
              <a:rPr lang="en-US" sz="1800" dirty="0" err="1"/>
              <a:t>procedimiento</a:t>
            </a:r>
            <a:r>
              <a:rPr lang="en-US" sz="1800" dirty="0"/>
              <a:t> no se </a:t>
            </a:r>
            <a:r>
              <a:rPr lang="en-US" sz="1800" dirty="0" err="1"/>
              <a:t>refiere</a:t>
            </a:r>
            <a:r>
              <a:rPr lang="en-US" sz="1800" dirty="0"/>
              <a:t> al </a:t>
            </a:r>
            <a:r>
              <a:rPr lang="en-US" sz="1800" dirty="0" err="1"/>
              <a:t>puesto</a:t>
            </a:r>
            <a:r>
              <a:rPr lang="en-US" sz="1800" dirty="0"/>
              <a:t> o la </a:t>
            </a:r>
            <a:r>
              <a:rPr lang="en-US" sz="1800" dirty="0" err="1"/>
              <a:t>ocupación</a:t>
            </a:r>
            <a:r>
              <a:rPr lang="en-US" sz="1800" dirty="0"/>
              <a:t> de los </a:t>
            </a:r>
            <a:r>
              <a:rPr lang="en-US" sz="1800" dirty="0" err="1"/>
              <a:t>empleados</a:t>
            </a:r>
            <a:r>
              <a:rPr lang="en-US" sz="1800" dirty="0"/>
              <a:t>, </a:t>
            </a:r>
            <a:r>
              <a:rPr lang="en-US" sz="1800" dirty="0" err="1"/>
              <a:t>como</a:t>
            </a:r>
            <a:r>
              <a:rPr lang="en-US" sz="1800" dirty="0"/>
              <a:t> </a:t>
            </a:r>
            <a:r>
              <a:rPr lang="en-US" sz="1800" dirty="0" err="1"/>
              <a:t>operador</a:t>
            </a:r>
            <a:r>
              <a:rPr lang="en-US" sz="1800" dirty="0"/>
              <a:t> de </a:t>
            </a:r>
            <a:r>
              <a:rPr lang="en-US" sz="1800" dirty="0" err="1"/>
              <a:t>montacargas</a:t>
            </a:r>
            <a:r>
              <a:rPr lang="en-US" sz="1800" dirty="0"/>
              <a:t> o </a:t>
            </a:r>
            <a:r>
              <a:rPr lang="en-US" sz="1800" dirty="0" err="1"/>
              <a:t>techador</a:t>
            </a:r>
            <a:r>
              <a:rPr lang="en-US" sz="1800" dirty="0"/>
              <a:t>.  Un JHA se </a:t>
            </a:r>
            <a:r>
              <a:rPr lang="en-US" sz="1800" dirty="0" err="1"/>
              <a:t>enfoca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las </a:t>
            </a:r>
            <a:r>
              <a:rPr lang="en-US" sz="1800" dirty="0" err="1"/>
              <a:t>diversas</a:t>
            </a:r>
            <a:r>
              <a:rPr lang="en-US" sz="1800" dirty="0"/>
              <a:t> </a:t>
            </a:r>
            <a:r>
              <a:rPr lang="en-US" sz="1800" dirty="0" err="1"/>
              <a:t>tareas</a:t>
            </a:r>
            <a:r>
              <a:rPr lang="en-US" sz="1800" dirty="0"/>
              <a:t> de </a:t>
            </a:r>
            <a:r>
              <a:rPr lang="en-US" sz="1800" dirty="0" err="1"/>
              <a:t>cada</a:t>
            </a:r>
            <a:r>
              <a:rPr lang="en-US" sz="1800" dirty="0"/>
              <a:t> </a:t>
            </a:r>
            <a:r>
              <a:rPr lang="en-US" sz="1800" dirty="0" err="1"/>
              <a:t>función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dirty="0"/>
              <a:t>El </a:t>
            </a:r>
            <a:r>
              <a:rPr lang="en-US" sz="1800" dirty="0" err="1"/>
              <a:t>análisis</a:t>
            </a:r>
            <a:r>
              <a:rPr lang="en-US" sz="1800" dirty="0"/>
              <a:t> de una “</a:t>
            </a:r>
            <a:r>
              <a:rPr lang="en-US" sz="1800" dirty="0" err="1"/>
              <a:t>tarea</a:t>
            </a:r>
            <a:r>
              <a:rPr lang="en-US" sz="1800" dirty="0"/>
              <a:t>” se </a:t>
            </a:r>
            <a:r>
              <a:rPr lang="en-US" sz="1800" dirty="0" err="1"/>
              <a:t>compone</a:t>
            </a:r>
            <a:r>
              <a:rPr lang="en-US" sz="1800" dirty="0"/>
              <a:t> de una </a:t>
            </a:r>
            <a:r>
              <a:rPr lang="en-US" sz="1800" dirty="0" err="1"/>
              <a:t>serie</a:t>
            </a:r>
            <a:r>
              <a:rPr lang="en-US" sz="1800" dirty="0"/>
              <a:t> de pasos.  Un </a:t>
            </a:r>
            <a:r>
              <a:rPr lang="en-US" sz="1800" dirty="0" err="1"/>
              <a:t>trabajo</a:t>
            </a:r>
            <a:r>
              <a:rPr lang="en-US" sz="1800" dirty="0"/>
              <a:t> </a:t>
            </a:r>
            <a:r>
              <a:rPr lang="en-US" sz="1800" dirty="0" err="1"/>
              <a:t>típico</a:t>
            </a:r>
            <a:r>
              <a:rPr lang="en-US" sz="1800" dirty="0"/>
              <a:t> </a:t>
            </a:r>
            <a:r>
              <a:rPr lang="en-US" sz="1800" dirty="0" err="1"/>
              <a:t>incluye</a:t>
            </a:r>
            <a:r>
              <a:rPr lang="en-US" sz="1800" dirty="0"/>
              <a:t> </a:t>
            </a:r>
            <a:r>
              <a:rPr lang="en-US" sz="1800" dirty="0" err="1"/>
              <a:t>diversas</a:t>
            </a:r>
            <a:r>
              <a:rPr lang="en-US" sz="1800" dirty="0"/>
              <a:t> </a:t>
            </a:r>
            <a:r>
              <a:rPr lang="en-US" sz="1800" dirty="0" err="1"/>
              <a:t>tareas</a:t>
            </a:r>
            <a:r>
              <a:rPr lang="en-US" sz="1800" dirty="0"/>
              <a:t>.  Por </a:t>
            </a:r>
            <a:r>
              <a:rPr lang="en-US" sz="1800" dirty="0" err="1"/>
              <a:t>ejemplo</a:t>
            </a:r>
            <a:r>
              <a:rPr lang="en-US" sz="1800" dirty="0"/>
              <a:t>, un </a:t>
            </a:r>
            <a:r>
              <a:rPr lang="en-US" sz="1800" dirty="0" err="1"/>
              <a:t>operador</a:t>
            </a:r>
            <a:r>
              <a:rPr lang="en-US" sz="1800" dirty="0"/>
              <a:t> de </a:t>
            </a:r>
            <a:r>
              <a:rPr lang="en-US" sz="1800" dirty="0" err="1"/>
              <a:t>montacargas</a:t>
            </a:r>
            <a:r>
              <a:rPr lang="en-US" sz="1800" dirty="0"/>
              <a:t> no solo opera el </a:t>
            </a:r>
            <a:r>
              <a:rPr lang="en-US" sz="1800" dirty="0" err="1"/>
              <a:t>montacargas</a:t>
            </a:r>
            <a:r>
              <a:rPr lang="en-US" sz="1800" dirty="0"/>
              <a:t>, </a:t>
            </a:r>
            <a:r>
              <a:rPr lang="en-US" sz="1800" dirty="0" err="1"/>
              <a:t>sino</a:t>
            </a:r>
            <a:r>
              <a:rPr lang="en-US" sz="1800" dirty="0"/>
              <a:t> que </a:t>
            </a:r>
            <a:r>
              <a:rPr lang="en-US" sz="1800" dirty="0" err="1"/>
              <a:t>puede</a:t>
            </a:r>
            <a:r>
              <a:rPr lang="en-US" sz="1800" dirty="0"/>
              <a:t> </a:t>
            </a:r>
            <a:r>
              <a:rPr lang="en-US" sz="1800" dirty="0" err="1"/>
              <a:t>realizar</a:t>
            </a:r>
            <a:r>
              <a:rPr lang="en-US" sz="1800" dirty="0"/>
              <a:t> </a:t>
            </a:r>
            <a:r>
              <a:rPr lang="en-US" sz="1800" dirty="0" err="1"/>
              <a:t>mantenimiento</a:t>
            </a:r>
            <a:r>
              <a:rPr lang="en-US" sz="1800" dirty="0"/>
              <a:t>, </a:t>
            </a:r>
            <a:r>
              <a:rPr lang="en-US" sz="1800" dirty="0" err="1"/>
              <a:t>cargar</a:t>
            </a:r>
            <a:r>
              <a:rPr lang="en-US" sz="1800" dirty="0"/>
              <a:t> y </a:t>
            </a:r>
            <a:r>
              <a:rPr lang="en-US" sz="1800" dirty="0" err="1"/>
              <a:t>descargar</a:t>
            </a:r>
            <a:r>
              <a:rPr lang="en-US" sz="1800" dirty="0"/>
              <a:t> </a:t>
            </a:r>
            <a:r>
              <a:rPr lang="en-US" sz="1800" dirty="0" err="1"/>
              <a:t>materiales</a:t>
            </a:r>
            <a:r>
              <a:rPr lang="en-US" sz="1800" dirty="0"/>
              <a:t> </a:t>
            </a:r>
            <a:r>
              <a:rPr lang="en-US" sz="1800" dirty="0" err="1"/>
              <a:t>manualmente</a:t>
            </a:r>
            <a:r>
              <a:rPr lang="en-US" sz="1800" dirty="0"/>
              <a:t>, </a:t>
            </a:r>
            <a:r>
              <a:rPr lang="en-US" sz="1800" dirty="0" err="1"/>
              <a:t>cambiar</a:t>
            </a:r>
            <a:r>
              <a:rPr lang="en-US" sz="1800" dirty="0"/>
              <a:t> </a:t>
            </a:r>
            <a:r>
              <a:rPr lang="en-US" sz="1800" dirty="0" err="1"/>
              <a:t>baterías</a:t>
            </a:r>
            <a:r>
              <a:rPr lang="en-US" sz="1800" dirty="0"/>
              <a:t> o </a:t>
            </a:r>
            <a:r>
              <a:rPr lang="en-US" sz="1800" dirty="0" err="1"/>
              <a:t>cambiar</a:t>
            </a:r>
            <a:r>
              <a:rPr lang="en-US" sz="1800" dirty="0"/>
              <a:t> </a:t>
            </a:r>
            <a:r>
              <a:rPr lang="en-US" sz="1800" dirty="0" err="1"/>
              <a:t>cilindros</a:t>
            </a:r>
            <a:r>
              <a:rPr lang="en-US" sz="1800" dirty="0"/>
              <a:t> de combustible, entre </a:t>
            </a:r>
            <a:r>
              <a:rPr lang="en-US" sz="1800" dirty="0" err="1"/>
              <a:t>otras</a:t>
            </a:r>
            <a:r>
              <a:rPr lang="en-US" sz="1800" dirty="0"/>
              <a:t> </a:t>
            </a:r>
            <a:r>
              <a:rPr lang="en-US" sz="1800" dirty="0" err="1"/>
              <a:t>cosas</a:t>
            </a:r>
            <a:r>
              <a:rPr lang="en-US" sz="1800" dirty="0"/>
              <a:t>.  </a:t>
            </a:r>
            <a:r>
              <a:rPr lang="en-US" sz="1800" dirty="0" err="1"/>
              <a:t>Existen</a:t>
            </a:r>
            <a:r>
              <a:rPr lang="en-US" sz="1800" dirty="0"/>
              <a:t> </a:t>
            </a:r>
            <a:r>
              <a:rPr lang="en-US" sz="1800" dirty="0" err="1"/>
              <a:t>peligros</a:t>
            </a:r>
            <a:r>
              <a:rPr lang="en-US" sz="1800" dirty="0"/>
              <a:t> </a:t>
            </a:r>
            <a:r>
              <a:rPr lang="en-US" sz="1800" dirty="0" err="1"/>
              <a:t>asociados</a:t>
            </a:r>
            <a:r>
              <a:rPr lang="en-US" sz="1800" dirty="0"/>
              <a:t> a </a:t>
            </a:r>
            <a:r>
              <a:rPr lang="en-US" sz="1800" dirty="0" err="1"/>
              <a:t>cada</a:t>
            </a:r>
            <a:r>
              <a:rPr lang="en-US" sz="1800" dirty="0"/>
              <a:t> una de </a:t>
            </a:r>
            <a:r>
              <a:rPr lang="en-US" sz="1800" dirty="0" err="1"/>
              <a:t>estas</a:t>
            </a:r>
            <a:r>
              <a:rPr lang="en-US" sz="1800" dirty="0"/>
              <a:t> </a:t>
            </a:r>
            <a:r>
              <a:rPr lang="en-US" sz="1800" dirty="0" err="1"/>
              <a:t>tareas</a:t>
            </a:r>
            <a:r>
              <a:rPr lang="en-US" sz="1800" dirty="0"/>
              <a:t> </a:t>
            </a:r>
            <a:r>
              <a:rPr lang="en-US" sz="1800" dirty="0" err="1"/>
              <a:t>esenciales</a:t>
            </a:r>
            <a:r>
              <a:rPr lang="en-US" sz="1800" dirty="0"/>
              <a:t> que se </a:t>
            </a:r>
            <a:r>
              <a:rPr lang="en-US" sz="1800" dirty="0" err="1"/>
              <a:t>pueden</a:t>
            </a:r>
            <a:r>
              <a:rPr lang="en-US" sz="1800" dirty="0"/>
              <a:t> </a:t>
            </a:r>
            <a:r>
              <a:rPr lang="en-US" sz="1800" dirty="0" err="1"/>
              <a:t>manejar</a:t>
            </a:r>
            <a:r>
              <a:rPr lang="en-US" sz="1800" dirty="0"/>
              <a:t> </a:t>
            </a:r>
            <a:r>
              <a:rPr lang="en-US" sz="1800" dirty="0" err="1"/>
              <a:t>mejor</a:t>
            </a:r>
            <a:r>
              <a:rPr lang="en-US" sz="1800" dirty="0"/>
              <a:t> con el </a:t>
            </a:r>
            <a:r>
              <a:rPr lang="en-US" sz="1800" dirty="0" err="1"/>
              <a:t>desarrollo</a:t>
            </a:r>
            <a:r>
              <a:rPr lang="en-US" sz="1800" dirty="0"/>
              <a:t> y </a:t>
            </a:r>
            <a:r>
              <a:rPr lang="en-US" sz="1800" dirty="0" err="1"/>
              <a:t>uso</a:t>
            </a:r>
            <a:r>
              <a:rPr lang="en-US" sz="1800" dirty="0"/>
              <a:t> del JHA.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21E9D-5CCA-49E7-AF34-E4776EA12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117" y="5828789"/>
            <a:ext cx="4762500" cy="1190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5D9EE3-9B4B-4729-A8E3-CDBFFC801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07665" cy="591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68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5920652"/>
            <a:ext cx="12192000" cy="1000200"/>
          </a:xfrm>
          <a:prstGeom prst="rect">
            <a:avLst/>
          </a:prstGeom>
          <a:solidFill>
            <a:srgbClr val="0955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202630" y="6162511"/>
            <a:ext cx="63346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2800"/>
            </a:pPr>
            <a:r>
              <a:rPr lang="en-US" sz="2800" b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Módulo</a:t>
            </a:r>
            <a:r>
              <a:rPr lang="en-US" sz="28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1: </a:t>
            </a:r>
            <a:r>
              <a:rPr lang="en-US" sz="2800" b="1" i="1" dirty="0" err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introducción</a:t>
            </a:r>
            <a:endParaRPr lang="en-US" dirty="0"/>
          </a:p>
        </p:txBody>
      </p:sp>
      <p:sp>
        <p:nvSpPr>
          <p:cNvPr id="104" name="Google Shape;104;p2"/>
          <p:cNvSpPr txBox="1"/>
          <p:nvPr/>
        </p:nvSpPr>
        <p:spPr>
          <a:xfrm>
            <a:off x="5719156" y="332509"/>
            <a:ext cx="6274351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000" u="sng" dirty="0"/>
              <a:t>ANÁLISIS DE LOS RIESGOS LABORALES  FRENTE A LOS PLANES PREVIOS AL TRABAJO</a:t>
            </a:r>
          </a:p>
          <a:p>
            <a:endParaRPr lang="en-US" sz="1800" dirty="0"/>
          </a:p>
          <a:p>
            <a:r>
              <a:rPr lang="en-US" sz="1600" dirty="0"/>
              <a:t>Es </a:t>
            </a:r>
            <a:r>
              <a:rPr lang="en-US" sz="1600" dirty="0" err="1"/>
              <a:t>posible</a:t>
            </a:r>
            <a:r>
              <a:rPr lang="en-US" sz="1600" dirty="0"/>
              <a:t> que </a:t>
            </a:r>
            <a:r>
              <a:rPr lang="en-US" sz="1600" dirty="0" err="1"/>
              <a:t>haya</a:t>
            </a:r>
            <a:r>
              <a:rPr lang="en-US" sz="1600" dirty="0"/>
              <a:t> </a:t>
            </a:r>
            <a:r>
              <a:rPr lang="en-US" sz="1600" dirty="0" err="1"/>
              <a:t>escuchado</a:t>
            </a:r>
            <a:r>
              <a:rPr lang="en-US" sz="1600" dirty="0"/>
              <a:t> </a:t>
            </a:r>
            <a:r>
              <a:rPr lang="en-US" sz="1600" dirty="0" err="1"/>
              <a:t>acerca</a:t>
            </a:r>
            <a:r>
              <a:rPr lang="en-US" sz="1600" dirty="0"/>
              <a:t> de un plan </a:t>
            </a:r>
            <a:r>
              <a:rPr lang="en-US" sz="1600" dirty="0" err="1"/>
              <a:t>previo</a:t>
            </a:r>
            <a:r>
              <a:rPr lang="en-US" sz="1600" dirty="0"/>
              <a:t> al </a:t>
            </a:r>
            <a:r>
              <a:rPr lang="en-US" sz="1600" dirty="0" err="1"/>
              <a:t>trabajo</a:t>
            </a:r>
            <a:r>
              <a:rPr lang="en-US" sz="1600" dirty="0"/>
              <a:t>.  ¿</a:t>
            </a:r>
            <a:r>
              <a:rPr lang="en-US" sz="1600" dirty="0" err="1"/>
              <a:t>En</a:t>
            </a:r>
            <a:r>
              <a:rPr lang="en-US" sz="1600" dirty="0"/>
              <a:t> </a:t>
            </a:r>
            <a:r>
              <a:rPr lang="en-US" sz="1600" dirty="0" err="1"/>
              <a:t>qué</a:t>
            </a:r>
            <a:r>
              <a:rPr lang="en-US" sz="1600" dirty="0"/>
              <a:t> se </a:t>
            </a:r>
            <a:r>
              <a:rPr lang="en-US" sz="1600" dirty="0" err="1"/>
              <a:t>diferencia</a:t>
            </a:r>
            <a:r>
              <a:rPr lang="en-US" sz="1600" dirty="0"/>
              <a:t> un JHA de un plan </a:t>
            </a:r>
            <a:r>
              <a:rPr lang="en-US" sz="1600" dirty="0" err="1"/>
              <a:t>previo</a:t>
            </a:r>
            <a:r>
              <a:rPr lang="en-US" sz="1600" dirty="0"/>
              <a:t> al </a:t>
            </a:r>
            <a:r>
              <a:rPr lang="en-US" sz="1600" dirty="0" err="1"/>
              <a:t>trabajo</a:t>
            </a:r>
            <a:r>
              <a:rPr lang="en-US" sz="1600" dirty="0"/>
              <a:t>?</a:t>
            </a:r>
          </a:p>
          <a:p>
            <a:endParaRPr lang="en-US" sz="1600" dirty="0"/>
          </a:p>
          <a:p>
            <a:r>
              <a:rPr lang="en-US" sz="1600" dirty="0"/>
              <a:t>El JHA </a:t>
            </a:r>
            <a:r>
              <a:rPr lang="en-US" sz="1600" dirty="0" err="1"/>
              <a:t>está</a:t>
            </a:r>
            <a:r>
              <a:rPr lang="en-US" sz="1600" dirty="0"/>
              <a:t> </a:t>
            </a:r>
            <a:r>
              <a:rPr lang="en-US" sz="1600" dirty="0" err="1"/>
              <a:t>diseñado</a:t>
            </a:r>
            <a:r>
              <a:rPr lang="en-US" sz="1600" dirty="0"/>
              <a:t> para un </a:t>
            </a:r>
            <a:r>
              <a:rPr lang="en-US" sz="1600" dirty="0" err="1"/>
              <a:t>trabajo</a:t>
            </a:r>
            <a:r>
              <a:rPr lang="en-US" sz="1600" dirty="0"/>
              <a:t> que se </a:t>
            </a:r>
            <a:r>
              <a:rPr lang="en-US" sz="1600" dirty="0" err="1"/>
              <a:t>realiza</a:t>
            </a:r>
            <a:r>
              <a:rPr lang="en-US" sz="1600" dirty="0"/>
              <a:t> de </a:t>
            </a:r>
            <a:r>
              <a:rPr lang="en-US" sz="1600" dirty="0" err="1"/>
              <a:t>manera</a:t>
            </a:r>
            <a:r>
              <a:rPr lang="en-US" sz="1600" dirty="0"/>
              <a:t> </a:t>
            </a:r>
            <a:r>
              <a:rPr lang="en-US" sz="1600" dirty="0" err="1"/>
              <a:t>rutinaria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r>
              <a:rPr lang="en-US" sz="1600" dirty="0"/>
              <a:t>El plan </a:t>
            </a:r>
            <a:r>
              <a:rPr lang="en-US" sz="1600" dirty="0" err="1"/>
              <a:t>previo</a:t>
            </a:r>
            <a:r>
              <a:rPr lang="en-US" sz="1600" dirty="0"/>
              <a:t> al </a:t>
            </a:r>
            <a:r>
              <a:rPr lang="en-US" sz="1600" dirty="0" err="1"/>
              <a:t>trabajo</a:t>
            </a:r>
            <a:r>
              <a:rPr lang="en-US" sz="1600" dirty="0"/>
              <a:t> se </a:t>
            </a:r>
            <a:r>
              <a:rPr lang="en-US" sz="1600" dirty="0" err="1"/>
              <a:t>lleva</a:t>
            </a:r>
            <a:r>
              <a:rPr lang="en-US" sz="1600" dirty="0"/>
              <a:t> a </a:t>
            </a:r>
            <a:r>
              <a:rPr lang="en-US" sz="1600" dirty="0" err="1"/>
              <a:t>cabo</a:t>
            </a:r>
            <a:r>
              <a:rPr lang="en-US" sz="1600" dirty="0"/>
              <a:t> para un </a:t>
            </a:r>
            <a:r>
              <a:rPr lang="en-US" sz="1600" dirty="0" err="1"/>
              <a:t>trabajo</a:t>
            </a:r>
            <a:r>
              <a:rPr lang="en-US" sz="1600" dirty="0"/>
              <a:t> que no es </a:t>
            </a:r>
            <a:r>
              <a:rPr lang="en-US" sz="1600" dirty="0" err="1"/>
              <a:t>rutinario</a:t>
            </a:r>
            <a:r>
              <a:rPr lang="en-US" sz="1600" dirty="0"/>
              <a:t>.  A menudo, los planes </a:t>
            </a:r>
            <a:r>
              <a:rPr lang="en-US" sz="1600" dirty="0" err="1"/>
              <a:t>previos</a:t>
            </a:r>
            <a:r>
              <a:rPr lang="en-US" sz="1600" dirty="0"/>
              <a:t> al </a:t>
            </a:r>
            <a:r>
              <a:rPr lang="en-US" sz="1600" dirty="0" err="1"/>
              <a:t>trabajo</a:t>
            </a:r>
            <a:r>
              <a:rPr lang="en-US" sz="1600" dirty="0"/>
              <a:t> se </a:t>
            </a:r>
            <a:r>
              <a:rPr lang="en-US" sz="1600" dirty="0" err="1"/>
              <a:t>elaboran</a:t>
            </a:r>
            <a:r>
              <a:rPr lang="en-US" sz="1600" dirty="0"/>
              <a:t> antes de que </a:t>
            </a:r>
            <a:r>
              <a:rPr lang="en-US" sz="1600" dirty="0" err="1"/>
              <a:t>comience</a:t>
            </a:r>
            <a:r>
              <a:rPr lang="en-US" sz="1600" dirty="0"/>
              <a:t> la </a:t>
            </a:r>
            <a:r>
              <a:rPr lang="en-US" sz="1600" dirty="0" err="1"/>
              <a:t>tarea</a:t>
            </a:r>
            <a:r>
              <a:rPr lang="en-US" sz="1600" dirty="0"/>
              <a:t> o el </a:t>
            </a:r>
            <a:r>
              <a:rPr lang="en-US" sz="1600" dirty="0" err="1"/>
              <a:t>trabajo</a:t>
            </a:r>
            <a:r>
              <a:rPr lang="en-US" sz="1600" dirty="0"/>
              <a:t> nuevo.  </a:t>
            </a:r>
            <a:r>
              <a:rPr lang="en-US" sz="1600" dirty="0" err="1"/>
              <a:t>Esta</a:t>
            </a:r>
            <a:r>
              <a:rPr lang="en-US" sz="1600" dirty="0"/>
              <a:t> es una </a:t>
            </a:r>
            <a:r>
              <a:rPr lang="en-US" sz="1600" dirty="0" err="1"/>
              <a:t>manera</a:t>
            </a:r>
            <a:r>
              <a:rPr lang="en-US" sz="1600" dirty="0"/>
              <a:t> de </a:t>
            </a:r>
            <a:r>
              <a:rPr lang="en-US" sz="1600" dirty="0" err="1"/>
              <a:t>garantizar</a:t>
            </a:r>
            <a:r>
              <a:rPr lang="en-US" sz="1600" dirty="0"/>
              <a:t> que se </a:t>
            </a:r>
            <a:r>
              <a:rPr lang="en-US" sz="1600" dirty="0" err="1"/>
              <a:t>controlen</a:t>
            </a:r>
            <a:r>
              <a:rPr lang="en-US" sz="1600" dirty="0"/>
              <a:t> los </a:t>
            </a:r>
            <a:r>
              <a:rPr lang="en-US" sz="1600" dirty="0" err="1"/>
              <a:t>peligros</a:t>
            </a:r>
            <a:r>
              <a:rPr lang="en-US" sz="1600" dirty="0"/>
              <a:t> que no son </a:t>
            </a:r>
            <a:r>
              <a:rPr lang="en-US" sz="1600" dirty="0" err="1"/>
              <a:t>habituales</a:t>
            </a:r>
            <a:r>
              <a:rPr lang="en-US" sz="1600" dirty="0"/>
              <a:t>. Sin embargo, </a:t>
            </a:r>
            <a:r>
              <a:rPr lang="en-US" sz="1600" dirty="0" err="1"/>
              <a:t>justamente</a:t>
            </a:r>
            <a:r>
              <a:rPr lang="en-US" sz="1600" dirty="0"/>
              <a:t> </a:t>
            </a:r>
            <a:r>
              <a:rPr lang="en-US" sz="1600" dirty="0" err="1"/>
              <a:t>debido</a:t>
            </a:r>
            <a:r>
              <a:rPr lang="en-US" sz="1600" dirty="0"/>
              <a:t> a que el </a:t>
            </a:r>
            <a:r>
              <a:rPr lang="en-US" sz="1600" dirty="0" err="1"/>
              <a:t>trabajo</a:t>
            </a:r>
            <a:r>
              <a:rPr lang="en-US" sz="1600" dirty="0"/>
              <a:t> no se </a:t>
            </a:r>
            <a:r>
              <a:rPr lang="en-US" sz="1600" dirty="0" err="1"/>
              <a:t>realiza</a:t>
            </a:r>
            <a:r>
              <a:rPr lang="en-US" sz="1600" dirty="0"/>
              <a:t> de </a:t>
            </a:r>
            <a:r>
              <a:rPr lang="en-US" sz="1600" dirty="0" err="1"/>
              <a:t>manera</a:t>
            </a:r>
            <a:r>
              <a:rPr lang="en-US" sz="1600" dirty="0"/>
              <a:t> habitual, es </a:t>
            </a:r>
            <a:r>
              <a:rPr lang="en-US" sz="1600" dirty="0" err="1"/>
              <a:t>posible</a:t>
            </a:r>
            <a:r>
              <a:rPr lang="en-US" sz="1600" dirty="0"/>
              <a:t> que los </a:t>
            </a:r>
            <a:r>
              <a:rPr lang="en-US" sz="1600" dirty="0" err="1"/>
              <a:t>empleados</a:t>
            </a:r>
            <a:r>
              <a:rPr lang="en-US" sz="1600" dirty="0"/>
              <a:t> </a:t>
            </a:r>
            <a:r>
              <a:rPr lang="en-US" sz="1600" dirty="0" err="1"/>
              <a:t>estén</a:t>
            </a:r>
            <a:r>
              <a:rPr lang="en-US" sz="1600" dirty="0"/>
              <a:t> </a:t>
            </a:r>
            <a:r>
              <a:rPr lang="en-US" sz="1600" dirty="0" err="1"/>
              <a:t>familiarizados</a:t>
            </a:r>
            <a:r>
              <a:rPr lang="en-US" sz="1600" dirty="0"/>
              <a:t> con los pasos </a:t>
            </a:r>
            <a:r>
              <a:rPr lang="en-US" sz="1600" dirty="0" err="1"/>
              <a:t>individuales</a:t>
            </a:r>
            <a:r>
              <a:rPr lang="en-US" sz="1600" dirty="0"/>
              <a:t>.  Por </a:t>
            </a:r>
            <a:r>
              <a:rPr lang="en-US" sz="1600" dirty="0" err="1"/>
              <a:t>ejemplo</a:t>
            </a:r>
            <a:r>
              <a:rPr lang="en-US" sz="1600" dirty="0"/>
              <a:t>: El </a:t>
            </a:r>
            <a:r>
              <a:rPr lang="en-US" sz="1600" dirty="0" err="1"/>
              <a:t>trabajo</a:t>
            </a:r>
            <a:r>
              <a:rPr lang="en-US" sz="1600" dirty="0"/>
              <a:t> no </a:t>
            </a:r>
            <a:r>
              <a:rPr lang="en-US" sz="1600" dirty="0" err="1"/>
              <a:t>rutinario</a:t>
            </a:r>
            <a:r>
              <a:rPr lang="en-US" sz="1600" dirty="0"/>
              <a:t> de </a:t>
            </a:r>
            <a:r>
              <a:rPr lang="en-US" sz="1600" dirty="0" err="1"/>
              <a:t>reparar</a:t>
            </a:r>
            <a:r>
              <a:rPr lang="en-US" sz="1600" dirty="0"/>
              <a:t> un </a:t>
            </a:r>
            <a:r>
              <a:rPr lang="en-US" sz="1600" dirty="0" err="1"/>
              <a:t>equipo</a:t>
            </a:r>
            <a:r>
              <a:rPr lang="en-US" sz="1600" dirty="0"/>
              <a:t> </a:t>
            </a:r>
            <a:r>
              <a:rPr lang="en-US" sz="1600" dirty="0" err="1"/>
              <a:t>puede</a:t>
            </a:r>
            <a:r>
              <a:rPr lang="en-US" sz="1600" dirty="0"/>
              <a:t> </a:t>
            </a:r>
            <a:r>
              <a:rPr lang="en-US" sz="1600" dirty="0" err="1"/>
              <a:t>incluir</a:t>
            </a:r>
            <a:r>
              <a:rPr lang="en-US" sz="1600" dirty="0"/>
              <a:t> </a:t>
            </a:r>
            <a:r>
              <a:rPr lang="en-US" sz="1600" dirty="0" err="1"/>
              <a:t>realizar</a:t>
            </a:r>
            <a:r>
              <a:rPr lang="en-US" sz="1600" dirty="0"/>
              <a:t> </a:t>
            </a:r>
            <a:r>
              <a:rPr lang="en-US" sz="1600" dirty="0" err="1"/>
              <a:t>soldadoras</a:t>
            </a:r>
            <a:r>
              <a:rPr lang="en-US" sz="1600" dirty="0"/>
              <a:t>.  </a:t>
            </a:r>
            <a:r>
              <a:rPr lang="en-US" sz="1600" dirty="0" err="1"/>
              <a:t>Ya</a:t>
            </a:r>
            <a:r>
              <a:rPr lang="en-US" sz="1600" dirty="0"/>
              <a:t> se </a:t>
            </a:r>
            <a:r>
              <a:rPr lang="en-US" sz="1600" dirty="0" err="1"/>
              <a:t>han</a:t>
            </a:r>
            <a:r>
              <a:rPr lang="en-US" sz="1600" dirty="0"/>
              <a:t> </a:t>
            </a:r>
            <a:r>
              <a:rPr lang="en-US" sz="1600" dirty="0" err="1"/>
              <a:t>evaluado</a:t>
            </a:r>
            <a:r>
              <a:rPr lang="en-US" sz="1600" dirty="0"/>
              <a:t> los </a:t>
            </a:r>
            <a:r>
              <a:rPr lang="en-US" sz="1600" dirty="0" err="1"/>
              <a:t>peligros</a:t>
            </a:r>
            <a:r>
              <a:rPr lang="en-US" sz="1600" dirty="0"/>
              <a:t> de </a:t>
            </a:r>
            <a:r>
              <a:rPr lang="en-US" sz="1600" dirty="0" err="1"/>
              <a:t>esta</a:t>
            </a:r>
            <a:r>
              <a:rPr lang="en-US" sz="1600" dirty="0"/>
              <a:t> </a:t>
            </a:r>
            <a:r>
              <a:rPr lang="en-US" sz="1600" dirty="0" err="1"/>
              <a:t>tarea</a:t>
            </a:r>
            <a:r>
              <a:rPr lang="en-US" sz="1600" dirty="0"/>
              <a:t>, y se </a:t>
            </a:r>
            <a:r>
              <a:rPr lang="en-US" sz="1600" dirty="0" err="1"/>
              <a:t>han</a:t>
            </a:r>
            <a:r>
              <a:rPr lang="en-US" sz="1600" dirty="0"/>
              <a:t> </a:t>
            </a:r>
            <a:r>
              <a:rPr lang="en-US" sz="1600" dirty="0" err="1"/>
              <a:t>identificado</a:t>
            </a:r>
            <a:r>
              <a:rPr lang="en-US" sz="1600" dirty="0"/>
              <a:t> los </a:t>
            </a:r>
            <a:r>
              <a:rPr lang="en-US" sz="1600" dirty="0" err="1"/>
              <a:t>controles</a:t>
            </a:r>
            <a:r>
              <a:rPr lang="en-US" sz="16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21E9D-5CCA-49E7-AF34-E4776EA12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117" y="5828789"/>
            <a:ext cx="4762500" cy="1190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5E086A-EFF7-4D11-801E-0E1ABBC91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511825" cy="592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35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5308</TotalTime>
  <Words>7049</Words>
  <Application>Microsoft Macintosh PowerPoint</Application>
  <PresentationFormat>Widescreen</PresentationFormat>
  <Paragraphs>705</Paragraphs>
  <Slides>71</Slides>
  <Notes>71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5" baseType="lpstr">
      <vt:lpstr>Arial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Aubol Zachary T</dc:creator>
  <cp:lastModifiedBy>Microsoft Office User</cp:lastModifiedBy>
  <cp:revision>195</cp:revision>
  <dcterms:created xsi:type="dcterms:W3CDTF">2018-12-06T15:15:36Z</dcterms:created>
  <dcterms:modified xsi:type="dcterms:W3CDTF">2022-08-04T19:24:59Z</dcterms:modified>
</cp:coreProperties>
</file>