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9"/>
  </p:notesMasterIdLst>
  <p:sldIdLst>
    <p:sldId id="256" r:id="rId2"/>
    <p:sldId id="257" r:id="rId3"/>
    <p:sldId id="385" r:id="rId4"/>
    <p:sldId id="259" r:id="rId5"/>
    <p:sldId id="388" r:id="rId6"/>
    <p:sldId id="387" r:id="rId7"/>
    <p:sldId id="386" r:id="rId8"/>
    <p:sldId id="389" r:id="rId9"/>
    <p:sldId id="392" r:id="rId10"/>
    <p:sldId id="391" r:id="rId11"/>
    <p:sldId id="390" r:id="rId12"/>
    <p:sldId id="319" r:id="rId13"/>
    <p:sldId id="323" r:id="rId14"/>
    <p:sldId id="402" r:id="rId15"/>
    <p:sldId id="401" r:id="rId16"/>
    <p:sldId id="400" r:id="rId17"/>
    <p:sldId id="399" r:id="rId18"/>
    <p:sldId id="398" r:id="rId19"/>
    <p:sldId id="397" r:id="rId20"/>
    <p:sldId id="396" r:id="rId21"/>
    <p:sldId id="395" r:id="rId22"/>
    <p:sldId id="394" r:id="rId23"/>
    <p:sldId id="393" r:id="rId24"/>
    <p:sldId id="322" r:id="rId25"/>
    <p:sldId id="324" r:id="rId26"/>
    <p:sldId id="418" r:id="rId27"/>
    <p:sldId id="417" r:id="rId28"/>
    <p:sldId id="416" r:id="rId29"/>
    <p:sldId id="415" r:id="rId30"/>
    <p:sldId id="414" r:id="rId31"/>
    <p:sldId id="413" r:id="rId32"/>
    <p:sldId id="412" r:id="rId33"/>
    <p:sldId id="411" r:id="rId34"/>
    <p:sldId id="410" r:id="rId35"/>
    <p:sldId id="409" r:id="rId36"/>
    <p:sldId id="408" r:id="rId37"/>
    <p:sldId id="407" r:id="rId38"/>
    <p:sldId id="406" r:id="rId39"/>
    <p:sldId id="405" r:id="rId40"/>
    <p:sldId id="419" r:id="rId41"/>
    <p:sldId id="404" r:id="rId42"/>
    <p:sldId id="355" r:id="rId43"/>
    <p:sldId id="403" r:id="rId44"/>
    <p:sldId id="434" r:id="rId45"/>
    <p:sldId id="436" r:id="rId46"/>
    <p:sldId id="437" r:id="rId47"/>
    <p:sldId id="439" r:id="rId48"/>
    <p:sldId id="438" r:id="rId49"/>
    <p:sldId id="420" r:id="rId50"/>
    <p:sldId id="422" r:id="rId51"/>
    <p:sldId id="421" r:id="rId52"/>
    <p:sldId id="426" r:id="rId53"/>
    <p:sldId id="425" r:id="rId54"/>
    <p:sldId id="321" r:id="rId55"/>
    <p:sldId id="325" r:id="rId56"/>
    <p:sldId id="428" r:id="rId57"/>
    <p:sldId id="429" r:id="rId58"/>
    <p:sldId id="427" r:id="rId59"/>
    <p:sldId id="309" r:id="rId60"/>
    <p:sldId id="430" r:id="rId61"/>
    <p:sldId id="433" r:id="rId62"/>
    <p:sldId id="432" r:id="rId63"/>
    <p:sldId id="431" r:id="rId64"/>
    <p:sldId id="314" r:id="rId65"/>
    <p:sldId id="315" r:id="rId66"/>
    <p:sldId id="318" r:id="rId67"/>
    <p:sldId id="316" r:id="rId6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6" roundtripDataSignature="AMtx7mhcinHJO4xHeFPu+6163RVrGzjWu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4D8475"/>
    <a:srgbClr val="095540"/>
    <a:srgbClr val="AB9E3E"/>
    <a:srgbClr val="5F557D"/>
    <a:srgbClr val="3326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36" autoAdjust="0"/>
    <p:restoredTop sz="78808" autoAdjust="0"/>
  </p:normalViewPr>
  <p:slideViewPr>
    <p:cSldViewPr snapToGrid="0">
      <p:cViewPr varScale="1">
        <p:scale>
          <a:sx n="70" d="100"/>
          <a:sy n="70" d="100"/>
        </p:scale>
        <p:origin x="396" y="4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9"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3090778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3280391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1703337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2148540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3093034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3005440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380953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3789464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3030962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990780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2292490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3888641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4024350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2141236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698583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2509931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2759630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3474621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2597241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1683119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31300470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42469675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7115609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369114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19133021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728780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40353260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23598758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858320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2838101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3508005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37977678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29405079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33645439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25456387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40963158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extLst>
      <p:ext uri="{BB962C8B-B14F-4D97-AF65-F5344CB8AC3E}">
        <p14:creationId xmlns:p14="http://schemas.microsoft.com/office/powerpoint/2010/main" val="12323623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extLst>
      <p:ext uri="{BB962C8B-B14F-4D97-AF65-F5344CB8AC3E}">
        <p14:creationId xmlns:p14="http://schemas.microsoft.com/office/powerpoint/2010/main" val="36413388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extLst>
      <p:ext uri="{BB962C8B-B14F-4D97-AF65-F5344CB8AC3E}">
        <p14:creationId xmlns:p14="http://schemas.microsoft.com/office/powerpoint/2010/main" val="30400553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extLst>
      <p:ext uri="{BB962C8B-B14F-4D97-AF65-F5344CB8AC3E}">
        <p14:creationId xmlns:p14="http://schemas.microsoft.com/office/powerpoint/2010/main" val="13910978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extLst>
      <p:ext uri="{BB962C8B-B14F-4D97-AF65-F5344CB8AC3E}">
        <p14:creationId xmlns:p14="http://schemas.microsoft.com/office/powerpoint/2010/main" val="1022470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5356730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extLst>
      <p:ext uri="{BB962C8B-B14F-4D97-AF65-F5344CB8AC3E}">
        <p14:creationId xmlns:p14="http://schemas.microsoft.com/office/powerpoint/2010/main" val="10519693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extLst>
      <p:ext uri="{BB962C8B-B14F-4D97-AF65-F5344CB8AC3E}">
        <p14:creationId xmlns:p14="http://schemas.microsoft.com/office/powerpoint/2010/main" val="27234619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extLst>
      <p:ext uri="{BB962C8B-B14F-4D97-AF65-F5344CB8AC3E}">
        <p14:creationId xmlns:p14="http://schemas.microsoft.com/office/powerpoint/2010/main" val="33724192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extLst>
      <p:ext uri="{BB962C8B-B14F-4D97-AF65-F5344CB8AC3E}">
        <p14:creationId xmlns:p14="http://schemas.microsoft.com/office/powerpoint/2010/main" val="8152423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extLst>
      <p:ext uri="{BB962C8B-B14F-4D97-AF65-F5344CB8AC3E}">
        <p14:creationId xmlns:p14="http://schemas.microsoft.com/office/powerpoint/2010/main" val="13376179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extLst>
      <p:ext uri="{BB962C8B-B14F-4D97-AF65-F5344CB8AC3E}">
        <p14:creationId xmlns:p14="http://schemas.microsoft.com/office/powerpoint/2010/main" val="6241807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extLst>
      <p:ext uri="{BB962C8B-B14F-4D97-AF65-F5344CB8AC3E}">
        <p14:creationId xmlns:p14="http://schemas.microsoft.com/office/powerpoint/2010/main" val="32663455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extLst>
      <p:ext uri="{BB962C8B-B14F-4D97-AF65-F5344CB8AC3E}">
        <p14:creationId xmlns:p14="http://schemas.microsoft.com/office/powerpoint/2010/main" val="22684833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extLst>
      <p:ext uri="{BB962C8B-B14F-4D97-AF65-F5344CB8AC3E}">
        <p14:creationId xmlns:p14="http://schemas.microsoft.com/office/powerpoint/2010/main" val="42509135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20400363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extLst>
      <p:ext uri="{BB962C8B-B14F-4D97-AF65-F5344CB8AC3E}">
        <p14:creationId xmlns:p14="http://schemas.microsoft.com/office/powerpoint/2010/main" val="18570090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extLst>
      <p:ext uri="{BB962C8B-B14F-4D97-AF65-F5344CB8AC3E}">
        <p14:creationId xmlns:p14="http://schemas.microsoft.com/office/powerpoint/2010/main" val="29674120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extLst>
      <p:ext uri="{BB962C8B-B14F-4D97-AF65-F5344CB8AC3E}">
        <p14:creationId xmlns:p14="http://schemas.microsoft.com/office/powerpoint/2010/main" val="39723826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extLst>
      <p:ext uri="{BB962C8B-B14F-4D97-AF65-F5344CB8AC3E}">
        <p14:creationId xmlns:p14="http://schemas.microsoft.com/office/powerpoint/2010/main" val="36634028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afa52f66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afa52f666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Answers</a:t>
            </a:r>
            <a:endParaRPr dirty="0"/>
          </a:p>
        </p:txBody>
      </p:sp>
      <p:sp>
        <p:nvSpPr>
          <p:cNvPr id="673" name="Google Shape;673;gafa52f666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aabb6530b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aabb6530b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4" name="Google Shape;684;gaabb6530b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7" name="Google Shape;7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abb6530b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aabb6530b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8" name="Google Shape;698;gaabb6530bf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3958490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4018695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415663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alpha val="50000"/>
          </a:srgbClr>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hyperlink" Target="https://osha.oregon.gov/OSHARules/div1/437-001-0760.pdf#page=1"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hyperlink" Target="http://osha.oregon.gov/OSHAPubs/pubform/ppe-hazard-assessment-form.docx"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hyperlink" Target="http://osha.oregon.gov/OSHAPubs/2738.pdf"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3" Type="http://schemas.openxmlformats.org/officeDocument/2006/relationships/hyperlink" Target="https://vimeo.com/showcase/9214915/video/669671816"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hyperlink" Target="https://vimeo.com/showcase/9214915/video/669669724"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hyperlink" Target="https://osha.oregon.gov/OSHAPubs/pubform/ppe-hazard-assessment-form.pdf" TargetMode="External"/><Relationship Id="rId7"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hyperlink" Target="https://osha.oregon.gov/OSHAPubs/2738.pdf" TargetMode="External"/><Relationship Id="rId4" Type="http://schemas.openxmlformats.org/officeDocument/2006/relationships/hyperlink" Target="https://osha.oregon.gov/OSHAPubs/4755.pdf#page=6"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vimeo.com/showcase/9214915/video/669670237"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hyperlink" Target="https://vimeo.com/showcase/9214915/video/669670915"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hyperlink" Target="https://osha.oregon.gov/consult/Pages/index.aspx"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45.jpg"/><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hyperlink" Target="https://vimeo.com/showcase/9214915/video/669671906"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0.jpg"/></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osha.oregon.gov/Pages/az-index.aspx" TargetMode="External"/><Relationship Id="rId7" Type="http://schemas.openxmlformats.org/officeDocument/2006/relationships/hyperlink" Target="https://osha.oregon.gov/Pages/topics/hazard-identification.aspx" TargetMode="External"/><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hyperlink" Target="https://osha.oregon.gov/workers/Pages/index.aspx" TargetMode="External"/><Relationship Id="rId5" Type="http://schemas.openxmlformats.org/officeDocument/2006/relationships/image" Target="../media/image52.png"/><Relationship Id="rId4" Type="http://schemas.openxmlformats.org/officeDocument/2006/relationships/hyperlink" Target="http://osha.oregon.gov/consult/Pages/index.aspx"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a:spLocks noGrp="1"/>
          </p:cNvSpPr>
          <p:nvPr>
            <p:ph type="title" idx="4294967295"/>
          </p:nvPr>
        </p:nvSpPr>
        <p:spPr>
          <a:xfrm>
            <a:off x="-22209" y="2799876"/>
            <a:ext cx="12214209" cy="70788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chemeClr val="lt1"/>
                </a:solidFill>
                <a:effectLst/>
                <a:uLnTx/>
                <a:uFillTx/>
                <a:latin typeface="Verdana"/>
                <a:ea typeface="Verdana"/>
                <a:cs typeface="Verdana"/>
                <a:sym typeface="Verdana"/>
              </a:rPr>
              <a:t>JOB HAZARD ANALYSIS</a:t>
            </a:r>
          </a:p>
        </p:txBody>
      </p:sp>
      <p:sp>
        <p:nvSpPr>
          <p:cNvPr id="94" name="Google Shape;94;p1"/>
          <p:cNvSpPr txBox="1"/>
          <p:nvPr/>
        </p:nvSpPr>
        <p:spPr>
          <a:xfrm>
            <a:off x="22210" y="3569317"/>
            <a:ext cx="1219200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Verdana"/>
                <a:ea typeface="Verdana"/>
                <a:cs typeface="Verdana"/>
                <a:sym typeface="Verdana"/>
              </a:rPr>
              <a:t>Module 1: </a:t>
            </a:r>
            <a:r>
              <a:rPr lang="en-US" sz="4400" b="1" i="1"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sp>
        <p:nvSpPr>
          <p:cNvPr id="8" name="Google Shape;92;p1">
            <a:extLst>
              <a:ext uri="{FF2B5EF4-FFF2-40B4-BE49-F238E27FC236}">
                <a16:creationId xmlns:a16="http://schemas.microsoft.com/office/drawing/2014/main" id="{0DDB95E3-4C5A-46BC-9A1B-EA19B1C94235}"/>
              </a:ext>
            </a:extLst>
          </p:cNvPr>
          <p:cNvSpPr/>
          <p:nvPr/>
        </p:nvSpPr>
        <p:spPr>
          <a:xfrm>
            <a:off x="992195" y="5689600"/>
            <a:ext cx="10185400" cy="1168398"/>
          </a:xfrm>
          <a:prstGeom prst="rect">
            <a:avLst/>
          </a:prstGeom>
          <a:solidFill>
            <a:schemeClr val="tx1">
              <a:lumMod val="95000"/>
              <a:lumOff val="5000"/>
            </a:schemeClr>
          </a:solidFill>
          <a:ln>
            <a:solidFill>
              <a:srgbClr val="AB9E3E"/>
            </a:solidFill>
          </a:ln>
        </p:spPr>
        <p:txBody>
          <a:bodyPr spcFirstLastPara="1" wrap="square" lIns="91425" tIns="45700" rIns="91425" bIns="45700" anchor="ctr" anchorCtr="0">
            <a:noAutofit/>
          </a:bodyPr>
          <a:lstStyle/>
          <a:p>
            <a:pPr lvl="0" algn="ctr">
              <a:buSzPts val="1800"/>
            </a:pPr>
            <a:r>
              <a:rPr lang="en-US" sz="2000" b="0" i="0" u="none" strike="noStrike" cap="none" dirty="0">
                <a:solidFill>
                  <a:schemeClr val="lt1"/>
                </a:solidFill>
                <a:latin typeface="Calibri"/>
                <a:ea typeface="Calibri"/>
                <a:cs typeface="Calibri"/>
                <a:sym typeface="Calibri"/>
              </a:rPr>
              <a:t>Please note: If the online course contains videos, the video </a:t>
            </a:r>
            <a:r>
              <a:rPr lang="en-US" sz="2000" b="0" i="1" u="none" strike="noStrike" cap="none" dirty="0">
                <a:solidFill>
                  <a:schemeClr val="lt1"/>
                </a:solidFill>
                <a:latin typeface="Calibri"/>
                <a:ea typeface="Calibri"/>
                <a:cs typeface="Calibri"/>
                <a:sym typeface="Calibri"/>
              </a:rPr>
              <a:t>links</a:t>
            </a:r>
            <a:r>
              <a:rPr lang="en-US" sz="2000" b="0" i="0" u="none" strike="noStrike" cap="none" dirty="0">
                <a:solidFill>
                  <a:schemeClr val="lt1"/>
                </a:solidFill>
                <a:latin typeface="Calibri"/>
                <a:ea typeface="Calibri"/>
                <a:cs typeface="Calibri"/>
                <a:sym typeface="Calibri"/>
              </a:rPr>
              <a:t> are included in this PPT. </a:t>
            </a:r>
          </a:p>
          <a:p>
            <a:pPr lvl="0" algn="ctr">
              <a:buSzPts val="1800"/>
            </a:pPr>
            <a:r>
              <a:rPr lang="en-US" sz="2000" b="1" i="0" u="none" strike="noStrike" cap="none" dirty="0">
                <a:solidFill>
                  <a:schemeClr val="bg1"/>
                </a:solidFill>
                <a:latin typeface="Calibri"/>
                <a:ea typeface="Calibri"/>
                <a:cs typeface="Calibri"/>
                <a:sym typeface="Calibri"/>
              </a:rPr>
              <a:t>You will need to have an internet connection to play the videos  </a:t>
            </a:r>
            <a:r>
              <a:rPr lang="en-US" sz="2000" b="1" i="1" u="none" strike="noStrike" cap="none" dirty="0">
                <a:solidFill>
                  <a:schemeClr val="bg1"/>
                </a:solidFill>
                <a:latin typeface="Calibri"/>
                <a:ea typeface="Calibri"/>
                <a:cs typeface="Calibri"/>
                <a:sym typeface="Calibri"/>
              </a:rPr>
              <a:t> </a:t>
            </a:r>
            <a:r>
              <a:rPr lang="en-US" sz="2000" b="1" i="1" u="sng" strike="noStrike" cap="none" dirty="0">
                <a:solidFill>
                  <a:schemeClr val="bg1"/>
                </a:solidFill>
                <a:latin typeface="Calibri"/>
                <a:ea typeface="Calibri"/>
                <a:cs typeface="Calibri"/>
                <a:sym typeface="Calibri"/>
              </a:rPr>
              <a:t>or</a:t>
            </a:r>
            <a:r>
              <a:rPr lang="en-US" sz="2000" b="1" i="1" u="none" strike="noStrike" cap="none" dirty="0">
                <a:solidFill>
                  <a:schemeClr val="bg1"/>
                </a:solidFill>
                <a:latin typeface="Calibri"/>
                <a:ea typeface="Calibri"/>
                <a:cs typeface="Calibri"/>
                <a:sym typeface="Calibri"/>
              </a:rPr>
              <a:t>   </a:t>
            </a:r>
          </a:p>
          <a:p>
            <a:pPr lvl="0" algn="ctr">
              <a:buSzPts val="1800"/>
            </a:pPr>
            <a:r>
              <a:rPr lang="en-US" sz="2000" b="1" i="0" u="none" strike="noStrike" cap="none" dirty="0">
                <a:solidFill>
                  <a:schemeClr val="bg1"/>
                </a:solidFill>
                <a:latin typeface="Calibri"/>
                <a:ea typeface="Calibri"/>
                <a:cs typeface="Calibri"/>
                <a:sym typeface="Calibri"/>
              </a:rPr>
              <a:t>you can download the videos and </a:t>
            </a:r>
            <a:r>
              <a:rPr lang="en-US" sz="2000" b="1" dirty="0">
                <a:solidFill>
                  <a:schemeClr val="bg1"/>
                </a:solidFill>
                <a:latin typeface="Calibri"/>
                <a:ea typeface="Calibri"/>
                <a:cs typeface="Calibri"/>
                <a:sym typeface="Calibri"/>
              </a:rPr>
              <a:t>embed them into your copy of this PPT presentation</a:t>
            </a:r>
            <a:r>
              <a:rPr lang="en-US" sz="1600" b="1" dirty="0">
                <a:solidFill>
                  <a:schemeClr val="bg1"/>
                </a:solidFill>
                <a:latin typeface="Calibri"/>
                <a:ea typeface="Calibri"/>
                <a:cs typeface="Calibri"/>
                <a:sym typeface="Calibri"/>
              </a:rPr>
              <a:t>.</a:t>
            </a:r>
            <a:endParaRPr sz="1600" b="1" i="0" u="none" strike="noStrike" cap="none" dirty="0">
              <a:solidFill>
                <a:schemeClr val="bg1"/>
              </a:solidFill>
              <a:latin typeface="Calibri"/>
              <a:ea typeface="Calibri"/>
              <a:cs typeface="Calibri"/>
              <a:sym typeface="Calibri"/>
            </a:endParaRPr>
          </a:p>
        </p:txBody>
      </p:sp>
      <p:pic>
        <p:nvPicPr>
          <p:cNvPr id="7" name="Picture 6" descr="Department of Consumer and Business Services (DCB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02DF4D8D-1F80-A9C5-5D3D-99685FB0651C}"/>
              </a:ext>
            </a:extLst>
          </p:cNvPr>
          <p:cNvSpPr txBox="1">
            <a:spLocks noGrp="1"/>
          </p:cNvSpPr>
          <p:nvPr>
            <p:ph type="title" idx="4294967295"/>
          </p:nvPr>
        </p:nvSpPr>
        <p:spPr>
          <a:xfrm>
            <a:off x="5719155" y="310533"/>
            <a:ext cx="6136461" cy="10002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Where Should JHAs be Performed?</a:t>
            </a:r>
          </a:p>
        </p:txBody>
      </p:sp>
      <p:sp>
        <p:nvSpPr>
          <p:cNvPr id="104" name="Google Shape;104;p2"/>
          <p:cNvSpPr txBox="1"/>
          <p:nvPr/>
        </p:nvSpPr>
        <p:spPr>
          <a:xfrm>
            <a:off x="5719156" y="1519870"/>
            <a:ext cx="6274351" cy="2308284"/>
          </a:xfrm>
          <a:prstGeom prst="rect">
            <a:avLst/>
          </a:prstGeom>
          <a:noFill/>
          <a:ln>
            <a:noFill/>
          </a:ln>
        </p:spPr>
        <p:txBody>
          <a:bodyPr spcFirstLastPara="1" wrap="square" lIns="91425" tIns="45700" rIns="91425" bIns="45700" anchor="t" anchorCtr="0">
            <a:spAutoFit/>
          </a:bodyPr>
          <a:lstStyle/>
          <a:p>
            <a:r>
              <a:rPr lang="en-US" sz="1800" dirty="0"/>
              <a:t>JHAs should be conducted on the job if possible. JHAs are most effective when you can watch an employee actually do the work.</a:t>
            </a:r>
          </a:p>
          <a:p>
            <a:endParaRPr lang="en-US" sz="1800" dirty="0"/>
          </a:p>
          <a:p>
            <a:r>
              <a:rPr lang="en-US" sz="1800" dirty="0"/>
              <a:t>Later in the course we’ll discuss preparation which takes place before the JHA or pre-work plan. This research and document review is best done in an office where you can read and make notes.</a:t>
            </a:r>
          </a:p>
        </p:txBody>
      </p:sp>
      <p:sp>
        <p:nvSpPr>
          <p:cNvPr id="102" name="Google Shape;102;p2"/>
          <p:cNvSpPr txBox="1"/>
          <p:nvPr/>
        </p:nvSpPr>
        <p:spPr>
          <a:xfrm>
            <a:off x="202630" y="6162511"/>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6E421E9D-5CCA-49E7-AF34-E4776EA126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93117" y="5828789"/>
            <a:ext cx="4762500" cy="1190625"/>
          </a:xfrm>
          <a:prstGeom prst="rect">
            <a:avLst/>
          </a:prstGeom>
        </p:spPr>
      </p:pic>
      <p:pic>
        <p:nvPicPr>
          <p:cNvPr id="3" name="Picture 2">
            <a:extLst>
              <a:ext uri="{FF2B5EF4-FFF2-40B4-BE49-F238E27FC236}">
                <a16:creationId xmlns:a16="http://schemas.microsoft.com/office/drawing/2014/main" id="{F823E1A7-1E27-425C-9B92-33E693BB085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22958" cy="5932626"/>
          </a:xfrm>
          <a:prstGeom prst="rect">
            <a:avLst/>
          </a:prstGeom>
        </p:spPr>
      </p:pic>
    </p:spTree>
    <p:extLst>
      <p:ext uri="{BB962C8B-B14F-4D97-AF65-F5344CB8AC3E}">
        <p14:creationId xmlns:p14="http://schemas.microsoft.com/office/powerpoint/2010/main" val="2320011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81E10F71-DBB0-3AF8-9C8C-C6E2868F872D}"/>
              </a:ext>
            </a:extLst>
          </p:cNvPr>
          <p:cNvSpPr txBox="1">
            <a:spLocks noGrp="1"/>
          </p:cNvSpPr>
          <p:nvPr>
            <p:ph type="title" idx="4294967295"/>
          </p:nvPr>
        </p:nvSpPr>
        <p:spPr>
          <a:xfrm>
            <a:off x="5719155" y="310533"/>
            <a:ext cx="6136461" cy="79493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Module 1 Overview</a:t>
            </a:r>
          </a:p>
        </p:txBody>
      </p:sp>
      <p:sp>
        <p:nvSpPr>
          <p:cNvPr id="104" name="Google Shape;104;p2"/>
          <p:cNvSpPr txBox="1"/>
          <p:nvPr/>
        </p:nvSpPr>
        <p:spPr>
          <a:xfrm>
            <a:off x="5719156" y="1028548"/>
            <a:ext cx="6274351" cy="2862282"/>
          </a:xfrm>
          <a:prstGeom prst="rect">
            <a:avLst/>
          </a:prstGeom>
          <a:noFill/>
          <a:ln>
            <a:noFill/>
          </a:ln>
        </p:spPr>
        <p:txBody>
          <a:bodyPr spcFirstLastPara="1" wrap="square" lIns="91425" tIns="45700" rIns="91425" bIns="45700" anchor="t" anchorCtr="0">
            <a:spAutoFit/>
          </a:bodyPr>
          <a:lstStyle/>
          <a:p>
            <a:r>
              <a:rPr lang="en-US" sz="1800" dirty="0"/>
              <a:t>You’ve completed module 1! </a:t>
            </a:r>
          </a:p>
          <a:p>
            <a:endParaRPr lang="en-US" sz="1800" dirty="0"/>
          </a:p>
          <a:p>
            <a:r>
              <a:rPr lang="en-US" sz="1800" dirty="0"/>
              <a:t>A Job Hazard Analysis is used to identify potential hazards in the workplace and minimize the associated risks. Only those who are trained in hazard identification should take on the important role of documenting hazards. When conducting a JHA, it’s important to get input from the employees who perform the job tasks in order to get a more comprehensive picture/analysis. Doing so will help when developing a JHA. </a:t>
            </a:r>
          </a:p>
        </p:txBody>
      </p:sp>
      <p:sp>
        <p:nvSpPr>
          <p:cNvPr id="102" name="Google Shape;102;p2"/>
          <p:cNvSpPr txBox="1"/>
          <p:nvPr/>
        </p:nvSpPr>
        <p:spPr>
          <a:xfrm>
            <a:off x="202630" y="6162511"/>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6E421E9D-5CCA-49E7-AF34-E4776EA126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93117" y="5828789"/>
            <a:ext cx="4762500" cy="1190625"/>
          </a:xfrm>
          <a:prstGeom prst="rect">
            <a:avLst/>
          </a:prstGeom>
        </p:spPr>
      </p:pic>
      <p:pic>
        <p:nvPicPr>
          <p:cNvPr id="5" name="Picture 4">
            <a:extLst>
              <a:ext uri="{FF2B5EF4-FFF2-40B4-BE49-F238E27FC236}">
                <a16:creationId xmlns:a16="http://schemas.microsoft.com/office/drawing/2014/main" id="{69429B18-04DC-43AE-A6F6-7F0D562F3D2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5518298" cy="5926054"/>
          </a:xfrm>
          <a:prstGeom prst="rect">
            <a:avLst/>
          </a:prstGeom>
        </p:spPr>
      </p:pic>
    </p:spTree>
    <p:extLst>
      <p:ext uri="{BB962C8B-B14F-4D97-AF65-F5344CB8AC3E}">
        <p14:creationId xmlns:p14="http://schemas.microsoft.com/office/powerpoint/2010/main" val="1440142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22209" y="2799876"/>
            <a:ext cx="1214758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dirty="0">
                <a:solidFill>
                  <a:schemeClr val="lt1"/>
                </a:solidFill>
                <a:latin typeface="Verdana"/>
                <a:ea typeface="Verdana"/>
                <a:cs typeface="Verdana"/>
                <a:sym typeface="Verdana"/>
              </a:rPr>
              <a:t>JOB HAZARD ANALYSIS</a:t>
            </a:r>
            <a:endParaRPr sz="4000" b="1" i="0" u="none" strike="noStrike" cap="none" dirty="0">
              <a:solidFill>
                <a:schemeClr val="lt1"/>
              </a:solidFill>
              <a:latin typeface="Verdana"/>
              <a:ea typeface="Verdana"/>
              <a:cs typeface="Verdana"/>
              <a:sym typeface="Verdana"/>
            </a:endParaRPr>
          </a:p>
        </p:txBody>
      </p:sp>
      <p:sp>
        <p:nvSpPr>
          <p:cNvPr id="94" name="Google Shape;94;p1"/>
          <p:cNvSpPr txBox="1">
            <a:spLocks noGrp="1"/>
          </p:cNvSpPr>
          <p:nvPr>
            <p:ph type="title" idx="4294967295"/>
          </p:nvPr>
        </p:nvSpPr>
        <p:spPr>
          <a:xfrm>
            <a:off x="-22209" y="3569317"/>
            <a:ext cx="12214209" cy="76944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1" i="0" u="none" strike="noStrike" kern="0" cap="none" spc="0" normalizeH="0" baseline="0" noProof="0" dirty="0">
                <a:ln>
                  <a:noFill/>
                </a:ln>
                <a:solidFill>
                  <a:schemeClr val="lt1"/>
                </a:solidFill>
                <a:effectLst/>
                <a:uLnTx/>
                <a:uFillTx/>
                <a:latin typeface="Verdana"/>
                <a:ea typeface="Verdana"/>
                <a:cs typeface="Verdana"/>
                <a:sym typeface="Verdana"/>
              </a:rPr>
              <a:t>Module 2: </a:t>
            </a:r>
            <a:r>
              <a:rPr kumimoji="0" lang="en-US" sz="4400" b="1" i="1" u="none" strike="noStrike" kern="0" cap="none" spc="0" normalizeH="0" baseline="0" noProof="0" dirty="0">
                <a:ln>
                  <a:noFill/>
                </a:ln>
                <a:solidFill>
                  <a:schemeClr val="lt1"/>
                </a:solidFill>
                <a:effectLst/>
                <a:uLnTx/>
                <a:uFillTx/>
                <a:latin typeface="Verdana"/>
                <a:ea typeface="Verdana"/>
                <a:cs typeface="Verdana"/>
                <a:sym typeface="Verdana"/>
              </a:rPr>
              <a:t>Developing a JHA</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Tree>
    <p:extLst>
      <p:ext uri="{BB962C8B-B14F-4D97-AF65-F5344CB8AC3E}">
        <p14:creationId xmlns:p14="http://schemas.microsoft.com/office/powerpoint/2010/main" val="3009360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F90868E-D7FD-3FBD-550E-CB1E8B1F75BF}"/>
              </a:ext>
            </a:extLst>
          </p:cNvPr>
          <p:cNvSpPr txBox="1">
            <a:spLocks noGrp="1"/>
          </p:cNvSpPr>
          <p:nvPr>
            <p:ph type="title" idx="4294967295"/>
          </p:nvPr>
        </p:nvSpPr>
        <p:spPr>
          <a:xfrm>
            <a:off x="5719155" y="310533"/>
            <a:ext cx="6136461" cy="79493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Welcome to Module 2</a:t>
            </a:r>
          </a:p>
        </p:txBody>
      </p:sp>
      <p:sp>
        <p:nvSpPr>
          <p:cNvPr id="104" name="Google Shape;104;p2"/>
          <p:cNvSpPr txBox="1"/>
          <p:nvPr/>
        </p:nvSpPr>
        <p:spPr>
          <a:xfrm>
            <a:off x="5719156" y="1028549"/>
            <a:ext cx="6274351" cy="1446509"/>
          </a:xfrm>
          <a:prstGeom prst="rect">
            <a:avLst/>
          </a:prstGeom>
          <a:noFill/>
          <a:ln>
            <a:noFill/>
          </a:ln>
        </p:spPr>
        <p:txBody>
          <a:bodyPr spcFirstLastPara="1" wrap="square" lIns="91425" tIns="45700" rIns="91425" bIns="45700" anchor="t" anchorCtr="0">
            <a:spAutoFit/>
          </a:bodyPr>
          <a:lstStyle/>
          <a:p>
            <a:r>
              <a:rPr lang="en-US" sz="1800" dirty="0"/>
              <a:t>In the previous module you learned what a Job Hazard Analysis (JHA) is and how it’s performed. In this module, we will cover when and why a JHA is used, and how to review records. You will also learn how to prioritize risks.</a:t>
            </a:r>
            <a:br>
              <a:rPr lang="en-US" sz="1600" dirty="0"/>
            </a:br>
            <a:endParaRPr sz="16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159140"/>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developing a JHA</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75997BC2-7307-41CA-9071-7A0AF77425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6" name="Picture 5">
            <a:extLst>
              <a:ext uri="{FF2B5EF4-FFF2-40B4-BE49-F238E27FC236}">
                <a16:creationId xmlns:a16="http://schemas.microsoft.com/office/drawing/2014/main" id="{D71406E2-2A7E-40BC-8FA1-102ADC5749A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6526" cy="5925377"/>
          </a:xfrm>
          <a:prstGeom prst="rect">
            <a:avLst/>
          </a:prstGeom>
        </p:spPr>
      </p:pic>
    </p:spTree>
    <p:extLst>
      <p:ext uri="{BB962C8B-B14F-4D97-AF65-F5344CB8AC3E}">
        <p14:creationId xmlns:p14="http://schemas.microsoft.com/office/powerpoint/2010/main" val="2762302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073ECFF4-D112-05E2-1917-CF4CC8EDCB2B}"/>
              </a:ext>
            </a:extLst>
          </p:cNvPr>
          <p:cNvSpPr txBox="1">
            <a:spLocks noGrp="1"/>
          </p:cNvSpPr>
          <p:nvPr>
            <p:ph type="title" idx="4294967295"/>
          </p:nvPr>
        </p:nvSpPr>
        <p:spPr>
          <a:xfrm>
            <a:off x="5719155" y="310533"/>
            <a:ext cx="6136461" cy="132719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When Should a Job Hazard Analysis be Performed?</a:t>
            </a:r>
          </a:p>
        </p:txBody>
      </p:sp>
      <p:sp>
        <p:nvSpPr>
          <p:cNvPr id="104" name="Google Shape;104;p2"/>
          <p:cNvSpPr txBox="1"/>
          <p:nvPr/>
        </p:nvSpPr>
        <p:spPr>
          <a:xfrm>
            <a:off x="5719156" y="1506225"/>
            <a:ext cx="6274351" cy="3693278"/>
          </a:xfrm>
          <a:prstGeom prst="rect">
            <a:avLst/>
          </a:prstGeom>
          <a:noFill/>
          <a:ln>
            <a:noFill/>
          </a:ln>
        </p:spPr>
        <p:txBody>
          <a:bodyPr spcFirstLastPara="1" wrap="square" lIns="91425" tIns="45700" rIns="91425" bIns="45700" anchor="t" anchorCtr="0">
            <a:spAutoFit/>
          </a:bodyPr>
          <a:lstStyle/>
          <a:p>
            <a:r>
              <a:rPr lang="en-US" sz="1800" dirty="0"/>
              <a:t>Deciding when to conduct your hazard analysis is the first step.  </a:t>
            </a:r>
          </a:p>
          <a:p>
            <a:endParaRPr lang="en-US" sz="1800" dirty="0"/>
          </a:p>
          <a:p>
            <a:r>
              <a:rPr lang="en-US" sz="1800" dirty="0"/>
              <a:t>A JHA should be completed:</a:t>
            </a:r>
          </a:p>
          <a:p>
            <a:endParaRPr lang="en-US" sz="1800" dirty="0"/>
          </a:p>
          <a:p>
            <a:pPr marL="285750" indent="-285750">
              <a:buFont typeface="Arial" panose="020B0604020202020204" pitchFamily="34" charset="0"/>
              <a:buChar char="•"/>
            </a:pPr>
            <a:r>
              <a:rPr lang="en-US" sz="1800" dirty="0"/>
              <a:t>Any time a new job task is introduced into the workplace.</a:t>
            </a:r>
          </a:p>
          <a:p>
            <a:pPr marL="285750" indent="-285750">
              <a:buFont typeface="Arial" panose="020B0604020202020204" pitchFamily="34" charset="0"/>
              <a:buChar char="•"/>
            </a:pPr>
            <a:r>
              <a:rPr lang="en-US" sz="1800" dirty="0"/>
              <a:t>When a current job task is changed or modified.</a:t>
            </a:r>
          </a:p>
          <a:p>
            <a:pPr marL="285750" indent="-285750">
              <a:buFont typeface="Arial" panose="020B0604020202020204" pitchFamily="34" charset="0"/>
              <a:buChar char="•"/>
            </a:pPr>
            <a:r>
              <a:rPr lang="en-US" sz="1800" dirty="0"/>
              <a:t>After periodic review shows a need for change.</a:t>
            </a:r>
          </a:p>
          <a:p>
            <a:pPr marL="285750" indent="-285750">
              <a:buFont typeface="Arial" panose="020B0604020202020204" pitchFamily="34" charset="0"/>
              <a:buChar char="•"/>
            </a:pPr>
            <a:r>
              <a:rPr lang="en-US" sz="1800" dirty="0"/>
              <a:t>Upon request of an employee or supervisor.</a:t>
            </a:r>
          </a:p>
          <a:p>
            <a:endParaRPr lang="en-US" sz="1800" dirty="0"/>
          </a:p>
          <a:p>
            <a:r>
              <a:rPr lang="en-US" sz="1800" dirty="0"/>
              <a:t>Remember, a JHA should be a living document which is open to modification as the job evolves and job tasks change.</a:t>
            </a:r>
            <a:endParaRPr sz="16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159140"/>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developing a JHA</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75997BC2-7307-41CA-9071-7A0AF77425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4" name="Picture 3">
            <a:extLst>
              <a:ext uri="{FF2B5EF4-FFF2-40B4-BE49-F238E27FC236}">
                <a16:creationId xmlns:a16="http://schemas.microsoft.com/office/drawing/2014/main" id="{92E4E1B9-E6CD-4D5C-A9EF-0B33F02C6D4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5516526" cy="5926611"/>
          </a:xfrm>
          <a:prstGeom prst="rect">
            <a:avLst/>
          </a:prstGeom>
        </p:spPr>
      </p:pic>
    </p:spTree>
    <p:extLst>
      <p:ext uri="{BB962C8B-B14F-4D97-AF65-F5344CB8AC3E}">
        <p14:creationId xmlns:p14="http://schemas.microsoft.com/office/powerpoint/2010/main" val="2458597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578C244-1EBC-6926-74DC-D1292DF3600C}"/>
              </a:ext>
            </a:extLst>
          </p:cNvPr>
          <p:cNvSpPr txBox="1">
            <a:spLocks noGrp="1"/>
          </p:cNvSpPr>
          <p:nvPr>
            <p:ph type="title" idx="4294967295"/>
          </p:nvPr>
        </p:nvSpPr>
        <p:spPr>
          <a:xfrm>
            <a:off x="5719155" y="310533"/>
            <a:ext cx="6136461" cy="79493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Timing Factors to Consider</a:t>
            </a:r>
          </a:p>
        </p:txBody>
      </p:sp>
      <p:sp>
        <p:nvSpPr>
          <p:cNvPr id="104" name="Google Shape;104;p2"/>
          <p:cNvSpPr txBox="1"/>
          <p:nvPr/>
        </p:nvSpPr>
        <p:spPr>
          <a:xfrm>
            <a:off x="5719156" y="1028543"/>
            <a:ext cx="6274351" cy="3108503"/>
          </a:xfrm>
          <a:prstGeom prst="rect">
            <a:avLst/>
          </a:prstGeom>
          <a:noFill/>
          <a:ln>
            <a:noFill/>
          </a:ln>
        </p:spPr>
        <p:txBody>
          <a:bodyPr spcFirstLastPara="1" wrap="square" lIns="91425" tIns="45700" rIns="91425" bIns="45700" anchor="t" anchorCtr="0">
            <a:spAutoFit/>
          </a:bodyPr>
          <a:lstStyle/>
          <a:p>
            <a:r>
              <a:rPr lang="en-US" sz="1800" dirty="0"/>
              <a:t>If possible, the JHA or pre-work plan should be completed before the job is performed.  </a:t>
            </a:r>
          </a:p>
          <a:p>
            <a:endParaRPr lang="en-US" sz="1800" dirty="0"/>
          </a:p>
          <a:p>
            <a:r>
              <a:rPr lang="en-US" sz="1800" dirty="0"/>
              <a:t>There are other factors you should consider when deciding when to complete a JHA or pre-work plan. Prioritize jobs by:</a:t>
            </a:r>
          </a:p>
          <a:p>
            <a:endParaRPr lang="en-US" sz="1800" dirty="0"/>
          </a:p>
          <a:p>
            <a:pPr marL="285750" indent="-285750">
              <a:buFont typeface="Arial" panose="020B0604020202020204" pitchFamily="34" charset="0"/>
              <a:buChar char="•"/>
            </a:pPr>
            <a:r>
              <a:rPr lang="en-US" sz="1800" dirty="0"/>
              <a:t>How many people could get hurt or sick?</a:t>
            </a:r>
          </a:p>
          <a:p>
            <a:pPr marL="285750" indent="-285750">
              <a:buFont typeface="Arial" panose="020B0604020202020204" pitchFamily="34" charset="0"/>
              <a:buChar char="•"/>
            </a:pPr>
            <a:r>
              <a:rPr lang="en-US" sz="1800" dirty="0"/>
              <a:t>How severely could they get hurt or sick?  </a:t>
            </a:r>
          </a:p>
          <a:p>
            <a:endParaRPr lang="en-US" sz="1800" dirty="0"/>
          </a:p>
          <a:p>
            <a:r>
              <a:rPr lang="en-US" sz="1800" dirty="0"/>
              <a:t>This is a simple version of a risk assessment.</a:t>
            </a:r>
            <a:br>
              <a:rPr lang="en-US" sz="1600" dirty="0"/>
            </a:br>
            <a:endParaRPr sz="16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159140"/>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developing a JHA</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75997BC2-7307-41CA-9071-7A0AF77425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4" name="Picture 3">
            <a:extLst>
              <a:ext uri="{FF2B5EF4-FFF2-40B4-BE49-F238E27FC236}">
                <a16:creationId xmlns:a16="http://schemas.microsoft.com/office/drawing/2014/main" id="{6F19B6BF-816D-4935-BD6C-BB905EFCF33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5516526" cy="5926063"/>
          </a:xfrm>
          <a:prstGeom prst="rect">
            <a:avLst/>
          </a:prstGeom>
        </p:spPr>
      </p:pic>
    </p:spTree>
    <p:extLst>
      <p:ext uri="{BB962C8B-B14F-4D97-AF65-F5344CB8AC3E}">
        <p14:creationId xmlns:p14="http://schemas.microsoft.com/office/powerpoint/2010/main" val="138997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FE13AA2-96C9-B5AB-8BCA-EA0F97640B26}"/>
              </a:ext>
            </a:extLst>
          </p:cNvPr>
          <p:cNvSpPr txBox="1">
            <a:spLocks noGrp="1"/>
          </p:cNvSpPr>
          <p:nvPr>
            <p:ph type="title" idx="4294967295"/>
          </p:nvPr>
        </p:nvSpPr>
        <p:spPr>
          <a:xfrm>
            <a:off x="5719155" y="310533"/>
            <a:ext cx="6136461" cy="108683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Why Develop a Job Hazard Analysis?</a:t>
            </a:r>
          </a:p>
        </p:txBody>
      </p:sp>
      <p:sp>
        <p:nvSpPr>
          <p:cNvPr id="104" name="Google Shape;104;p2"/>
          <p:cNvSpPr txBox="1"/>
          <p:nvPr/>
        </p:nvSpPr>
        <p:spPr>
          <a:xfrm>
            <a:off x="5719156" y="1492575"/>
            <a:ext cx="6274351" cy="2277506"/>
          </a:xfrm>
          <a:prstGeom prst="rect">
            <a:avLst/>
          </a:prstGeom>
          <a:noFill/>
          <a:ln>
            <a:noFill/>
          </a:ln>
        </p:spPr>
        <p:txBody>
          <a:bodyPr spcFirstLastPara="1" wrap="square" lIns="91425" tIns="45700" rIns="91425" bIns="45700" anchor="t" anchorCtr="0">
            <a:spAutoFit/>
          </a:bodyPr>
          <a:lstStyle/>
          <a:p>
            <a:r>
              <a:rPr lang="en-US" sz="1800" dirty="0"/>
              <a:t>Oregon OSHA rules do not specifically require the employer to develop a JHA or pre-work plan. However, the employer is required to provide a safe and healthy workplace. These documents help to fulfill this requirement.</a:t>
            </a:r>
          </a:p>
          <a:p>
            <a:endParaRPr lang="en-US" sz="1800" dirty="0"/>
          </a:p>
          <a:p>
            <a:r>
              <a:rPr lang="en-US" sz="1800" dirty="0"/>
              <a:t>To read more about Oregon OSHA’s standards specific to furnishing a safe workplace, </a:t>
            </a:r>
            <a:r>
              <a:rPr lang="en-US" sz="1800" dirty="0">
                <a:hlinkClick r:id="rId3"/>
              </a:rPr>
              <a:t>click here.</a:t>
            </a:r>
            <a:r>
              <a:rPr lang="en-US" sz="1800" baseline="30000" dirty="0"/>
              <a:t> </a:t>
            </a:r>
            <a:br>
              <a:rPr lang="en-US" sz="1600" dirty="0"/>
            </a:br>
            <a:endParaRPr sz="16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159140"/>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developing a JHA</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75997BC2-7307-41CA-9071-7A0AF774251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26870" y="5825438"/>
            <a:ext cx="4762500" cy="1190625"/>
          </a:xfrm>
          <a:prstGeom prst="rect">
            <a:avLst/>
          </a:prstGeom>
        </p:spPr>
      </p:pic>
      <p:pic>
        <p:nvPicPr>
          <p:cNvPr id="4" name="Picture 3">
            <a:extLst>
              <a:ext uri="{FF2B5EF4-FFF2-40B4-BE49-F238E27FC236}">
                <a16:creationId xmlns:a16="http://schemas.microsoft.com/office/drawing/2014/main" id="{F07A7013-AD0C-41DC-966D-BCED92014DE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16526" cy="5927741"/>
          </a:xfrm>
          <a:prstGeom prst="rect">
            <a:avLst/>
          </a:prstGeom>
        </p:spPr>
      </p:pic>
    </p:spTree>
    <p:extLst>
      <p:ext uri="{BB962C8B-B14F-4D97-AF65-F5344CB8AC3E}">
        <p14:creationId xmlns:p14="http://schemas.microsoft.com/office/powerpoint/2010/main" val="2939126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431D8820-BFAE-D49A-6BCC-6E262FFA5A78}"/>
              </a:ext>
            </a:extLst>
          </p:cNvPr>
          <p:cNvSpPr txBox="1">
            <a:spLocks noGrp="1"/>
          </p:cNvSpPr>
          <p:nvPr>
            <p:ph type="title" idx="4294967295"/>
          </p:nvPr>
        </p:nvSpPr>
        <p:spPr>
          <a:xfrm>
            <a:off x="5719155" y="310533"/>
            <a:ext cx="6136461" cy="76197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Creating a JHA Worksheet</a:t>
            </a:r>
          </a:p>
        </p:txBody>
      </p:sp>
      <p:sp>
        <p:nvSpPr>
          <p:cNvPr id="104" name="Google Shape;104;p2"/>
          <p:cNvSpPr txBox="1"/>
          <p:nvPr/>
        </p:nvSpPr>
        <p:spPr>
          <a:xfrm>
            <a:off x="5715019" y="1072503"/>
            <a:ext cx="6422867" cy="4247276"/>
          </a:xfrm>
          <a:prstGeom prst="rect">
            <a:avLst/>
          </a:prstGeom>
          <a:noFill/>
          <a:ln>
            <a:noFill/>
          </a:ln>
        </p:spPr>
        <p:txBody>
          <a:bodyPr spcFirstLastPara="1" wrap="square" lIns="91425" tIns="45700" rIns="91425" bIns="45700" anchor="t" anchorCtr="0">
            <a:spAutoFit/>
          </a:bodyPr>
          <a:lstStyle/>
          <a:p>
            <a:r>
              <a:rPr lang="en-US" sz="1800" dirty="0"/>
              <a:t>You may choose to make a Job Hazard Analysis form for your business to meet your operational needs. Should you choose to make your own JHA sheet, here are a few things to help create your own JHA: </a:t>
            </a:r>
          </a:p>
          <a:p>
            <a:endParaRPr lang="en-US" sz="1800" dirty="0"/>
          </a:p>
          <a:p>
            <a:pPr marL="285750" indent="-285750">
              <a:buFont typeface="Arial" panose="020B0604020202020204" pitchFamily="34" charset="0"/>
              <a:buChar char="•"/>
            </a:pPr>
            <a:r>
              <a:rPr lang="en-US" sz="1800" dirty="0"/>
              <a:t>Be easy to understand.</a:t>
            </a:r>
          </a:p>
          <a:p>
            <a:pPr marL="285750" indent="-285750">
              <a:buFont typeface="Arial" panose="020B0604020202020204" pitchFamily="34" charset="0"/>
              <a:buChar char="•"/>
            </a:pPr>
            <a:r>
              <a:rPr lang="en-US" sz="1800" dirty="0"/>
              <a:t>Be completed for each essential task.</a:t>
            </a:r>
          </a:p>
          <a:p>
            <a:pPr marL="285750" indent="-285750">
              <a:buFont typeface="Arial" panose="020B0604020202020204" pitchFamily="34" charset="0"/>
              <a:buChar char="•"/>
            </a:pPr>
            <a:r>
              <a:rPr lang="en-US" sz="1800" dirty="0"/>
              <a:t>Contain descriptions of job tasks to be performed.</a:t>
            </a:r>
          </a:p>
          <a:p>
            <a:pPr marL="285750" indent="-285750">
              <a:buFont typeface="Arial" panose="020B0604020202020204" pitchFamily="34" charset="0"/>
              <a:buChar char="•"/>
            </a:pPr>
            <a:r>
              <a:rPr lang="en-US" sz="1800" dirty="0"/>
              <a:t>Have a list of basic steps to complete the job.</a:t>
            </a:r>
          </a:p>
          <a:p>
            <a:pPr marL="285750" indent="-285750">
              <a:buFont typeface="Arial" panose="020B0604020202020204" pitchFamily="34" charset="0"/>
              <a:buChar char="•"/>
            </a:pPr>
            <a:r>
              <a:rPr lang="en-US" sz="1800" dirty="0"/>
              <a:t>List the hazards.</a:t>
            </a:r>
          </a:p>
          <a:p>
            <a:pPr marL="285750" indent="-285750">
              <a:buFont typeface="Arial" panose="020B0604020202020204" pitchFamily="34" charset="0"/>
              <a:buChar char="•"/>
            </a:pPr>
            <a:r>
              <a:rPr lang="en-US" sz="1800" dirty="0"/>
              <a:t>Include measures to be taken to avoid hazards.</a:t>
            </a:r>
          </a:p>
          <a:p>
            <a:endParaRPr lang="en-US" sz="1800" dirty="0"/>
          </a:p>
          <a:p>
            <a:r>
              <a:rPr lang="en-US" sz="1800" dirty="0"/>
              <a:t>Once you have completed your JHA, it can be included in a job description if desired. </a:t>
            </a:r>
            <a:r>
              <a:rPr lang="en-US" sz="1800" dirty="0">
                <a:hlinkClick r:id="rId3"/>
              </a:rPr>
              <a:t>Click here</a:t>
            </a:r>
            <a:r>
              <a:rPr lang="en-US" sz="1800" dirty="0"/>
              <a:t> to view a sample JHA worksheet.</a:t>
            </a:r>
            <a:endParaRPr sz="16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159140"/>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developing a JHA</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75997BC2-7307-41CA-9071-7A0AF774251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26870" y="5825438"/>
            <a:ext cx="4762500" cy="1190625"/>
          </a:xfrm>
          <a:prstGeom prst="rect">
            <a:avLst/>
          </a:prstGeom>
        </p:spPr>
      </p:pic>
      <p:pic>
        <p:nvPicPr>
          <p:cNvPr id="4" name="Picture 3">
            <a:extLst>
              <a:ext uri="{FF2B5EF4-FFF2-40B4-BE49-F238E27FC236}">
                <a16:creationId xmlns:a16="http://schemas.microsoft.com/office/drawing/2014/main" id="{CDB7B3FE-A44F-4E36-858E-124524581D7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11206" cy="5920649"/>
          </a:xfrm>
          <a:prstGeom prst="rect">
            <a:avLst/>
          </a:prstGeom>
        </p:spPr>
      </p:pic>
    </p:spTree>
    <p:extLst>
      <p:ext uri="{BB962C8B-B14F-4D97-AF65-F5344CB8AC3E}">
        <p14:creationId xmlns:p14="http://schemas.microsoft.com/office/powerpoint/2010/main" val="1716062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31D3DD5-CD81-F490-B81D-E4C329585801}"/>
              </a:ext>
            </a:extLst>
          </p:cNvPr>
          <p:cNvSpPr txBox="1">
            <a:spLocks noGrp="1"/>
          </p:cNvSpPr>
          <p:nvPr>
            <p:ph type="title" idx="4294967295"/>
          </p:nvPr>
        </p:nvSpPr>
        <p:spPr>
          <a:xfrm>
            <a:off x="5719155" y="310533"/>
            <a:ext cx="6136461" cy="87682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Before You Conduct Your JHA</a:t>
            </a:r>
          </a:p>
        </p:txBody>
      </p:sp>
      <p:sp>
        <p:nvSpPr>
          <p:cNvPr id="104" name="Google Shape;104;p2"/>
          <p:cNvSpPr txBox="1"/>
          <p:nvPr/>
        </p:nvSpPr>
        <p:spPr>
          <a:xfrm>
            <a:off x="5719156" y="1055847"/>
            <a:ext cx="6274351" cy="2000507"/>
          </a:xfrm>
          <a:prstGeom prst="rect">
            <a:avLst/>
          </a:prstGeom>
          <a:noFill/>
          <a:ln>
            <a:noFill/>
          </a:ln>
        </p:spPr>
        <p:txBody>
          <a:bodyPr spcFirstLastPara="1" wrap="square" lIns="91425" tIns="45700" rIns="91425" bIns="45700" anchor="t" anchorCtr="0">
            <a:spAutoFit/>
          </a:bodyPr>
          <a:lstStyle/>
          <a:p>
            <a:r>
              <a:rPr lang="en-US" sz="1800" dirty="0"/>
              <a:t>Before you conduct your JHA, there are some documents you may wish to review and some research you may wish to conduct.</a:t>
            </a:r>
          </a:p>
          <a:p>
            <a:endParaRPr lang="en-US" sz="1800" dirty="0"/>
          </a:p>
          <a:p>
            <a:r>
              <a:rPr lang="en-US" sz="1800" dirty="0"/>
              <a:t>In the next few slides we will go more in-depth about these ideas and help you prepare.</a:t>
            </a:r>
            <a:br>
              <a:rPr lang="en-US" sz="1600" dirty="0"/>
            </a:br>
            <a:endParaRPr sz="16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159140"/>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developing a JHA</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75997BC2-7307-41CA-9071-7A0AF77425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4" name="Picture 3">
            <a:extLst>
              <a:ext uri="{FF2B5EF4-FFF2-40B4-BE49-F238E27FC236}">
                <a16:creationId xmlns:a16="http://schemas.microsoft.com/office/drawing/2014/main" id="{DA204681-7D97-4EA2-99E1-152AF89728E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2329" cy="5920649"/>
          </a:xfrm>
          <a:prstGeom prst="rect">
            <a:avLst/>
          </a:prstGeom>
        </p:spPr>
      </p:pic>
    </p:spTree>
    <p:extLst>
      <p:ext uri="{BB962C8B-B14F-4D97-AF65-F5344CB8AC3E}">
        <p14:creationId xmlns:p14="http://schemas.microsoft.com/office/powerpoint/2010/main" val="3157077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D756D96-8A96-E9D7-2EB7-3A87A833C612}"/>
              </a:ext>
            </a:extLst>
          </p:cNvPr>
          <p:cNvSpPr txBox="1">
            <a:spLocks noGrp="1"/>
          </p:cNvSpPr>
          <p:nvPr>
            <p:ph type="title" idx="4294967295"/>
          </p:nvPr>
        </p:nvSpPr>
        <p:spPr>
          <a:xfrm>
            <a:off x="5719155" y="310532"/>
            <a:ext cx="6136461" cy="128625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JHA Development – Records Review</a:t>
            </a:r>
          </a:p>
        </p:txBody>
      </p:sp>
      <p:sp>
        <p:nvSpPr>
          <p:cNvPr id="104" name="Google Shape;104;p2"/>
          <p:cNvSpPr txBox="1"/>
          <p:nvPr/>
        </p:nvSpPr>
        <p:spPr>
          <a:xfrm>
            <a:off x="5719156" y="1478927"/>
            <a:ext cx="6274351" cy="3693278"/>
          </a:xfrm>
          <a:prstGeom prst="rect">
            <a:avLst/>
          </a:prstGeom>
          <a:noFill/>
          <a:ln>
            <a:noFill/>
          </a:ln>
        </p:spPr>
        <p:txBody>
          <a:bodyPr spcFirstLastPara="1" wrap="square" lIns="91425" tIns="45700" rIns="91425" bIns="45700" anchor="t" anchorCtr="0">
            <a:spAutoFit/>
          </a:bodyPr>
          <a:lstStyle/>
          <a:p>
            <a:r>
              <a:rPr lang="en-US" sz="1800" dirty="0"/>
              <a:t>Review the following reports:</a:t>
            </a:r>
          </a:p>
          <a:p>
            <a:endParaRPr lang="en-US" sz="1800" dirty="0"/>
          </a:p>
          <a:p>
            <a:pPr marL="285750" indent="-285750">
              <a:buFont typeface="Arial" panose="020B0604020202020204" pitchFamily="34" charset="0"/>
              <a:buChar char="•"/>
            </a:pPr>
            <a:r>
              <a:rPr lang="en-US" sz="1800" dirty="0"/>
              <a:t>Safety Committee meeting minutes</a:t>
            </a:r>
          </a:p>
          <a:p>
            <a:pPr marL="285750" indent="-285750">
              <a:buFont typeface="Arial" panose="020B0604020202020204" pitchFamily="34" charset="0"/>
              <a:buChar char="•"/>
            </a:pPr>
            <a:r>
              <a:rPr lang="en-US" sz="1800" dirty="0"/>
              <a:t>OSHA 300 logs documenting injuries</a:t>
            </a:r>
          </a:p>
          <a:p>
            <a:pPr marL="285750" indent="-285750">
              <a:buFont typeface="Arial" panose="020B0604020202020204" pitchFamily="34" charset="0"/>
              <a:buChar char="•"/>
            </a:pPr>
            <a:r>
              <a:rPr lang="en-US" sz="1800" dirty="0">
                <a:hlinkClick r:id="rId3"/>
              </a:rPr>
              <a:t>This written hazard assessment for PPE</a:t>
            </a:r>
            <a:r>
              <a:rPr lang="en-US" sz="1800" baseline="30000" dirty="0"/>
              <a:t>(3)</a:t>
            </a:r>
            <a:endParaRPr lang="en-US" sz="1800" dirty="0"/>
          </a:p>
          <a:p>
            <a:pPr marL="285750" indent="-285750">
              <a:buFont typeface="Arial" panose="020B0604020202020204" pitchFamily="34" charset="0"/>
              <a:buChar char="•"/>
            </a:pPr>
            <a:r>
              <a:rPr lang="en-US" sz="1800" dirty="0"/>
              <a:t>Safety Data Sheets associated with tasks</a:t>
            </a:r>
          </a:p>
          <a:p>
            <a:pPr marL="285750" indent="-285750">
              <a:buFont typeface="Arial" panose="020B0604020202020204" pitchFamily="34" charset="0"/>
              <a:buChar char="•"/>
            </a:pPr>
            <a:r>
              <a:rPr lang="en-US" sz="1800" dirty="0"/>
              <a:t>Machinery/Equipment manuals</a:t>
            </a:r>
          </a:p>
          <a:p>
            <a:pPr marL="285750" indent="-285750">
              <a:buFont typeface="Arial" panose="020B0604020202020204" pitchFamily="34" charset="0"/>
              <a:buChar char="•"/>
            </a:pPr>
            <a:r>
              <a:rPr lang="en-US" sz="1800" dirty="0"/>
              <a:t>Accident investigations and incident reports</a:t>
            </a:r>
          </a:p>
          <a:p>
            <a:endParaRPr lang="en-US" sz="1800" dirty="0"/>
          </a:p>
          <a:p>
            <a:r>
              <a:rPr lang="en-US" sz="1800" dirty="0"/>
              <a:t>Reviewing these documents will give you a more complete idea of the past hazards, safety concerns noted previously, and manufacturer requirements and recommendations.</a:t>
            </a:r>
            <a:br>
              <a:rPr lang="en-US" sz="1800" dirty="0"/>
            </a:br>
            <a:endParaRPr sz="18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159140"/>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developing a JHA</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75997BC2-7307-41CA-9071-7A0AF774251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26870" y="5825438"/>
            <a:ext cx="4762500" cy="1190625"/>
          </a:xfrm>
          <a:prstGeom prst="rect">
            <a:avLst/>
          </a:prstGeom>
        </p:spPr>
      </p:pic>
      <p:pic>
        <p:nvPicPr>
          <p:cNvPr id="4" name="Picture 3">
            <a:extLst>
              <a:ext uri="{FF2B5EF4-FFF2-40B4-BE49-F238E27FC236}">
                <a16:creationId xmlns:a16="http://schemas.microsoft.com/office/drawing/2014/main" id="{2278F95B-DC36-451F-BFB9-12605D06260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16526" cy="5925802"/>
          </a:xfrm>
          <a:prstGeom prst="rect">
            <a:avLst/>
          </a:prstGeom>
        </p:spPr>
      </p:pic>
    </p:spTree>
    <p:extLst>
      <p:ext uri="{BB962C8B-B14F-4D97-AF65-F5344CB8AC3E}">
        <p14:creationId xmlns:p14="http://schemas.microsoft.com/office/powerpoint/2010/main" val="2495918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947A9A02-A2C2-27AB-287F-78D379EE2550}"/>
              </a:ext>
            </a:extLst>
          </p:cNvPr>
          <p:cNvSpPr>
            <a:spLocks noGrp="1"/>
          </p:cNvSpPr>
          <p:nvPr>
            <p:ph type="title" idx="4294967295"/>
          </p:nvPr>
        </p:nvSpPr>
        <p:spPr>
          <a:xfrm>
            <a:off x="5719155" y="283237"/>
            <a:ext cx="6136461" cy="794935"/>
          </a:xfrm>
        </p:spPr>
        <p:txBody>
          <a:bodyPr anchor="t">
            <a:normAutofit/>
          </a:bodyPr>
          <a:lstStyle/>
          <a:p>
            <a:r>
              <a:rPr lang="en-US" sz="3200" dirty="0">
                <a:latin typeface="+mj-lt"/>
              </a:rPr>
              <a:t>Disclaimer</a:t>
            </a:r>
          </a:p>
        </p:txBody>
      </p:sp>
      <p:sp>
        <p:nvSpPr>
          <p:cNvPr id="104" name="Google Shape;104;p2"/>
          <p:cNvSpPr txBox="1"/>
          <p:nvPr/>
        </p:nvSpPr>
        <p:spPr>
          <a:xfrm>
            <a:off x="5719156" y="1055846"/>
            <a:ext cx="6274351" cy="3693278"/>
          </a:xfrm>
          <a:prstGeom prst="rect">
            <a:avLst/>
          </a:prstGeom>
          <a:noFill/>
          <a:ln>
            <a:noFill/>
          </a:ln>
        </p:spPr>
        <p:txBody>
          <a:bodyPr spcFirstLastPara="1" wrap="square" lIns="91425" tIns="45700" rIns="91425" bIns="45700" anchor="t" anchorCtr="0">
            <a:spAutoFit/>
          </a:bodyPr>
          <a:lstStyle/>
          <a:p>
            <a:r>
              <a:rPr lang="en-US" sz="1800" dirty="0"/>
              <a:t>Completing this course will help you understand job hazard analysis. However, it is your employer’s responsibility to further your training where it is specific to your organization, such as permits, policies, and practices. This material should not be considered a substitute for any provisions of the Oregon Safe Employment Act, or for any standards issued by Oregon OSHA. Manufacturers, products, or services displayed in this material are for informational purposes only and do not constitute an endorsement by Oregon OSHA.</a:t>
            </a:r>
          </a:p>
          <a:p>
            <a:endParaRPr lang="en-US" sz="1800" dirty="0"/>
          </a:p>
          <a:p>
            <a:r>
              <a:rPr lang="en-US" sz="1800" dirty="0"/>
              <a:t>This course does not fulfill employee safety training requirements found in Oregon OSHA rules.</a:t>
            </a:r>
          </a:p>
        </p:txBody>
      </p:sp>
      <p:sp>
        <p:nvSpPr>
          <p:cNvPr id="102" name="Google Shape;102;p2"/>
          <p:cNvSpPr txBox="1"/>
          <p:nvPr/>
        </p:nvSpPr>
        <p:spPr>
          <a:xfrm>
            <a:off x="202630" y="6162511"/>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6E421E9D-5CCA-49E7-AF34-E4776EA126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93117" y="5828789"/>
            <a:ext cx="4762500" cy="1190625"/>
          </a:xfrm>
          <a:prstGeom prst="rect">
            <a:avLst/>
          </a:prstGeom>
        </p:spPr>
      </p:pic>
      <p:pic>
        <p:nvPicPr>
          <p:cNvPr id="3" name="Picture 2">
            <a:extLst>
              <a:ext uri="{FF2B5EF4-FFF2-40B4-BE49-F238E27FC236}">
                <a16:creationId xmlns:a16="http://schemas.microsoft.com/office/drawing/2014/main" id="{D8C0615E-A150-4107-A2E4-A90BC8A43F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209953" cy="592177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884FDA29-7BA2-E501-0880-6EE967BF7949}"/>
              </a:ext>
            </a:extLst>
          </p:cNvPr>
          <p:cNvSpPr txBox="1">
            <a:spLocks noGrp="1"/>
          </p:cNvSpPr>
          <p:nvPr>
            <p:ph type="title" idx="4294967295"/>
          </p:nvPr>
        </p:nvSpPr>
        <p:spPr>
          <a:xfrm>
            <a:off x="5719155" y="310532"/>
            <a:ext cx="6136461" cy="119569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JHA Development – Employee Conversations </a:t>
            </a:r>
          </a:p>
        </p:txBody>
      </p:sp>
      <p:sp>
        <p:nvSpPr>
          <p:cNvPr id="104" name="Google Shape;104;p2"/>
          <p:cNvSpPr txBox="1"/>
          <p:nvPr/>
        </p:nvSpPr>
        <p:spPr>
          <a:xfrm>
            <a:off x="5719156" y="1506225"/>
            <a:ext cx="6274351" cy="3662501"/>
          </a:xfrm>
          <a:prstGeom prst="rect">
            <a:avLst/>
          </a:prstGeom>
          <a:noFill/>
          <a:ln>
            <a:noFill/>
          </a:ln>
        </p:spPr>
        <p:txBody>
          <a:bodyPr spcFirstLastPara="1" wrap="square" lIns="91425" tIns="45700" rIns="91425" bIns="45700" anchor="t" anchorCtr="0">
            <a:spAutoFit/>
          </a:bodyPr>
          <a:lstStyle/>
          <a:p>
            <a:r>
              <a:rPr lang="en-US" sz="1800" dirty="0"/>
              <a:t>Before beginning your JHA, the first thing you should do is conduct an initial job review.</a:t>
            </a:r>
          </a:p>
          <a:p>
            <a:endParaRPr lang="en-US" sz="1800" dirty="0"/>
          </a:p>
          <a:p>
            <a:r>
              <a:rPr lang="en-US" sz="1800" dirty="0"/>
              <a:t>Discuss with your employees the jobs and related hazards they know exist in their current work area. Ask them for ideas to eliminate or control those hazards.</a:t>
            </a:r>
          </a:p>
          <a:p>
            <a:endParaRPr lang="en-US" sz="1800" dirty="0"/>
          </a:p>
          <a:p>
            <a:r>
              <a:rPr lang="en-US" sz="1800" dirty="0"/>
              <a:t>Any problems that can be corrected easily should be noted and corrected as soon as possible. Do not wait to complete the JHA. This will demonstrate a commitment to safety and health and enable you to focus on the hazards and jobs that need more consideration because of their complexity.</a:t>
            </a:r>
            <a:br>
              <a:rPr lang="en-US" sz="1600" dirty="0"/>
            </a:br>
            <a:endParaRPr sz="16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159140"/>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developing a JHA</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75997BC2-7307-41CA-9071-7A0AF77425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4" name="Picture 3">
            <a:extLst>
              <a:ext uri="{FF2B5EF4-FFF2-40B4-BE49-F238E27FC236}">
                <a16:creationId xmlns:a16="http://schemas.microsoft.com/office/drawing/2014/main" id="{036C6D9E-ED85-4940-A56B-A170FCA2491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2217" cy="5920649"/>
          </a:xfrm>
          <a:prstGeom prst="rect">
            <a:avLst/>
          </a:prstGeom>
        </p:spPr>
      </p:pic>
    </p:spTree>
    <p:extLst>
      <p:ext uri="{BB962C8B-B14F-4D97-AF65-F5344CB8AC3E}">
        <p14:creationId xmlns:p14="http://schemas.microsoft.com/office/powerpoint/2010/main" val="2122311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E2D3607B-9092-2FE2-79F6-0C521A8B9076}"/>
              </a:ext>
            </a:extLst>
          </p:cNvPr>
          <p:cNvSpPr txBox="1">
            <a:spLocks noGrp="1"/>
          </p:cNvSpPr>
          <p:nvPr>
            <p:ph type="title" idx="4294967295"/>
          </p:nvPr>
        </p:nvSpPr>
        <p:spPr>
          <a:xfrm>
            <a:off x="5719155" y="310533"/>
            <a:ext cx="6136461" cy="118203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JHA Development – Accident History Review</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492571"/>
            <a:ext cx="6274351" cy="2831504"/>
          </a:xfrm>
          <a:prstGeom prst="rect">
            <a:avLst/>
          </a:prstGeom>
          <a:noFill/>
          <a:ln>
            <a:noFill/>
          </a:ln>
        </p:spPr>
        <p:txBody>
          <a:bodyPr spcFirstLastPara="1" wrap="square" lIns="91425" tIns="45700" rIns="91425" bIns="45700" anchor="t" anchorCtr="0">
            <a:spAutoFit/>
          </a:bodyPr>
          <a:lstStyle/>
          <a:p>
            <a:r>
              <a:rPr lang="en-US" sz="1800" dirty="0"/>
              <a:t>Review accident history:</a:t>
            </a:r>
          </a:p>
          <a:p>
            <a:endParaRPr lang="en-US" sz="1800" dirty="0"/>
          </a:p>
          <a:p>
            <a:pPr marL="285750" indent="-285750">
              <a:buFont typeface="Arial" panose="020B0604020202020204" pitchFamily="34" charset="0"/>
              <a:buChar char="•"/>
            </a:pPr>
            <a:r>
              <a:rPr lang="en-US" sz="1800" dirty="0"/>
              <a:t>Review the history of accidents and illnesses and any “near misses”.  </a:t>
            </a:r>
          </a:p>
          <a:p>
            <a:pPr marL="285750" indent="-285750">
              <a:buFont typeface="Arial" panose="020B0604020202020204" pitchFamily="34" charset="0"/>
              <a:buChar char="•"/>
            </a:pPr>
            <a:r>
              <a:rPr lang="en-US" sz="1800" dirty="0"/>
              <a:t>These events may indicate existing hazard controls (if any) may not be adequate and deserve a closer look.</a:t>
            </a:r>
          </a:p>
          <a:p>
            <a:endParaRPr lang="en-US" sz="1800" dirty="0"/>
          </a:p>
          <a:p>
            <a:r>
              <a:rPr lang="en-US" sz="1800" dirty="0"/>
              <a:t>You may discover more “near misses” by discussing the work process with employees doing the tasks.</a:t>
            </a:r>
            <a:br>
              <a:rPr lang="en-US" sz="1600" dirty="0"/>
            </a:br>
            <a:endParaRPr sz="16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159140"/>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developing a JHA</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75997BC2-7307-41CA-9071-7A0AF77425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5" name="Picture 4">
            <a:extLst>
              <a:ext uri="{FF2B5EF4-FFF2-40B4-BE49-F238E27FC236}">
                <a16:creationId xmlns:a16="http://schemas.microsoft.com/office/drawing/2014/main" id="{CB2DA271-F6D4-4F55-A5FD-3C42CCA5654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1"/>
            <a:ext cx="5516526" cy="5925718"/>
          </a:xfrm>
          <a:prstGeom prst="rect">
            <a:avLst/>
          </a:prstGeom>
        </p:spPr>
      </p:pic>
    </p:spTree>
    <p:extLst>
      <p:ext uri="{BB962C8B-B14F-4D97-AF65-F5344CB8AC3E}">
        <p14:creationId xmlns:p14="http://schemas.microsoft.com/office/powerpoint/2010/main" val="3280738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FA9C0B00-D7F8-43DA-89C2-F6EA4891EF05}"/>
              </a:ext>
            </a:extLst>
          </p:cNvPr>
          <p:cNvSpPr txBox="1">
            <a:spLocks noGrp="1"/>
          </p:cNvSpPr>
          <p:nvPr>
            <p:ph type="title" idx="4294967295"/>
          </p:nvPr>
        </p:nvSpPr>
        <p:spPr>
          <a:xfrm>
            <a:off x="5719155" y="310533"/>
            <a:ext cx="6136461" cy="11017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JHA Development – Prioritizing Risks</a:t>
            </a:r>
          </a:p>
        </p:txBody>
      </p:sp>
      <p:sp>
        <p:nvSpPr>
          <p:cNvPr id="104" name="Google Shape;104;p2"/>
          <p:cNvSpPr txBox="1"/>
          <p:nvPr/>
        </p:nvSpPr>
        <p:spPr>
          <a:xfrm>
            <a:off x="5719156" y="1506221"/>
            <a:ext cx="6274351" cy="3939500"/>
          </a:xfrm>
          <a:prstGeom prst="rect">
            <a:avLst/>
          </a:prstGeom>
          <a:noFill/>
          <a:ln>
            <a:noFill/>
          </a:ln>
        </p:spPr>
        <p:txBody>
          <a:bodyPr spcFirstLastPara="1" wrap="square" lIns="91425" tIns="45700" rIns="91425" bIns="45700" anchor="t" anchorCtr="0">
            <a:spAutoFit/>
          </a:bodyPr>
          <a:lstStyle/>
          <a:p>
            <a:r>
              <a:rPr lang="en-US" sz="1800" dirty="0"/>
              <a:t>Analyzing risk factors can help you decide which JHA to complete first. Factors that can increase risk include:</a:t>
            </a:r>
          </a:p>
          <a:p>
            <a:endParaRPr lang="en-US" sz="1800" dirty="0"/>
          </a:p>
          <a:p>
            <a:pPr marL="285750" indent="-285750">
              <a:buFont typeface="Arial" panose="020B0604020202020204" pitchFamily="34" charset="0"/>
              <a:buChar char="•"/>
            </a:pPr>
            <a:r>
              <a:rPr lang="en-US" sz="1800" dirty="0"/>
              <a:t>Jobs with a history of sustained injuries</a:t>
            </a:r>
          </a:p>
          <a:p>
            <a:pPr marL="285750" indent="-285750">
              <a:buFont typeface="Arial" panose="020B0604020202020204" pitchFamily="34" charset="0"/>
              <a:buChar char="•"/>
            </a:pPr>
            <a:r>
              <a:rPr lang="en-US" sz="1800" dirty="0"/>
              <a:t>Jobs associated with near misses</a:t>
            </a:r>
          </a:p>
          <a:p>
            <a:pPr marL="285750" indent="-285750">
              <a:buFont typeface="Arial" panose="020B0604020202020204" pitchFamily="34" charset="0"/>
              <a:buChar char="•"/>
            </a:pPr>
            <a:r>
              <a:rPr lang="en-US" sz="1800" dirty="0"/>
              <a:t>Number of employees exposed</a:t>
            </a:r>
          </a:p>
          <a:p>
            <a:pPr marL="285750" indent="-285750">
              <a:buFont typeface="Arial" panose="020B0604020202020204" pitchFamily="34" charset="0"/>
              <a:buChar char="•"/>
            </a:pPr>
            <a:r>
              <a:rPr lang="en-US" sz="1800" dirty="0"/>
              <a:t>Frequency of each exposure</a:t>
            </a:r>
          </a:p>
          <a:p>
            <a:pPr marL="285750" indent="-285750">
              <a:buFont typeface="Arial" panose="020B0604020202020204" pitchFamily="34" charset="0"/>
              <a:buChar char="•"/>
            </a:pPr>
            <a:r>
              <a:rPr lang="en-US" sz="1800" dirty="0"/>
              <a:t>Duration of each exposure</a:t>
            </a:r>
          </a:p>
          <a:p>
            <a:pPr marL="285750" indent="-285750">
              <a:buFont typeface="Arial" panose="020B0604020202020204" pitchFamily="34" charset="0"/>
              <a:buChar char="•"/>
            </a:pPr>
            <a:r>
              <a:rPr lang="en-US" sz="1800" dirty="0"/>
              <a:t>Proximity of employees to the point of danger</a:t>
            </a:r>
          </a:p>
          <a:p>
            <a:pPr marL="285750" indent="-285750">
              <a:buFont typeface="Arial" panose="020B0604020202020204" pitchFamily="34" charset="0"/>
              <a:buChar char="•"/>
            </a:pPr>
            <a:r>
              <a:rPr lang="en-US" sz="1800" dirty="0"/>
              <a:t>Unreasonable workload</a:t>
            </a:r>
          </a:p>
          <a:p>
            <a:pPr marL="285750" indent="-285750">
              <a:buFont typeface="Arial" panose="020B0604020202020204" pitchFamily="34" charset="0"/>
              <a:buChar char="•"/>
            </a:pPr>
            <a:r>
              <a:rPr lang="en-US" sz="1800" dirty="0"/>
              <a:t>Working under stress (hurry, fatigue, illness, personal problems, etc.)</a:t>
            </a:r>
          </a:p>
          <a:p>
            <a:pPr marL="285750" indent="-285750">
              <a:buFont typeface="Arial" panose="020B0604020202020204" pitchFamily="34" charset="0"/>
              <a:buChar char="•"/>
            </a:pPr>
            <a:r>
              <a:rPr lang="en-US" sz="1800" dirty="0"/>
              <a:t>Environment (noise, light, wind, &amp; rain)</a:t>
            </a:r>
            <a:br>
              <a:rPr lang="en-US" sz="1600" dirty="0"/>
            </a:br>
            <a:endParaRPr sz="16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159140"/>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developing a JHA</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75997BC2-7307-41CA-9071-7A0AF77425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4" name="Picture 3">
            <a:extLst>
              <a:ext uri="{FF2B5EF4-FFF2-40B4-BE49-F238E27FC236}">
                <a16:creationId xmlns:a16="http://schemas.microsoft.com/office/drawing/2014/main" id="{507138C3-0EFD-4448-BC54-2CD36A0FAE3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5516526" cy="5925539"/>
          </a:xfrm>
          <a:prstGeom prst="rect">
            <a:avLst/>
          </a:prstGeom>
        </p:spPr>
      </p:pic>
    </p:spTree>
    <p:extLst>
      <p:ext uri="{BB962C8B-B14F-4D97-AF65-F5344CB8AC3E}">
        <p14:creationId xmlns:p14="http://schemas.microsoft.com/office/powerpoint/2010/main" val="3473644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755594C-62DF-1FC7-2D1C-2CF1E352B244}"/>
              </a:ext>
            </a:extLst>
          </p:cNvPr>
          <p:cNvSpPr txBox="1">
            <a:spLocks noGrp="1"/>
          </p:cNvSpPr>
          <p:nvPr>
            <p:ph type="title" idx="4294967295"/>
          </p:nvPr>
        </p:nvSpPr>
        <p:spPr>
          <a:xfrm>
            <a:off x="5719155" y="310533"/>
            <a:ext cx="6136461" cy="87682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Module 2 Overview </a:t>
            </a:r>
          </a:p>
        </p:txBody>
      </p:sp>
      <p:sp>
        <p:nvSpPr>
          <p:cNvPr id="104" name="Google Shape;104;p2"/>
          <p:cNvSpPr txBox="1"/>
          <p:nvPr/>
        </p:nvSpPr>
        <p:spPr>
          <a:xfrm>
            <a:off x="5715019" y="1092344"/>
            <a:ext cx="6274351" cy="3108503"/>
          </a:xfrm>
          <a:prstGeom prst="rect">
            <a:avLst/>
          </a:prstGeom>
          <a:noFill/>
          <a:ln>
            <a:noFill/>
          </a:ln>
        </p:spPr>
        <p:txBody>
          <a:bodyPr spcFirstLastPara="1" wrap="square" lIns="91425" tIns="45700" rIns="91425" bIns="45700" anchor="t" anchorCtr="0">
            <a:spAutoFit/>
          </a:bodyPr>
          <a:lstStyle/>
          <a:p>
            <a:r>
              <a:rPr lang="en-US" sz="1800" dirty="0"/>
              <a:t>You have completed module 2! </a:t>
            </a:r>
          </a:p>
          <a:p>
            <a:endParaRPr lang="en-US" sz="1800" dirty="0"/>
          </a:p>
          <a:p>
            <a:r>
              <a:rPr lang="en-US" sz="1800" dirty="0"/>
              <a:t>You learned timing factors such as how many and how severely someone can get hurt or sick. We also learned how to create a Job Hazard Analysis worksheet, as well as some helpful research to do before conducting a JHA. Another thing we learned was how to prioritize certain risks. </a:t>
            </a:r>
          </a:p>
          <a:p>
            <a:endParaRPr lang="en-US" sz="1800" dirty="0"/>
          </a:p>
          <a:p>
            <a:r>
              <a:rPr lang="en-US" sz="1800" dirty="0"/>
              <a:t>In the next module, we’ll learn about different types of workplace hazards as well as how to control hazards.  </a:t>
            </a:r>
            <a:br>
              <a:rPr lang="en-US" sz="1600" dirty="0"/>
            </a:br>
            <a:endParaRPr sz="16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159140"/>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developing a JHA</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75997BC2-7307-41CA-9071-7A0AF77425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4" name="Picture 3">
            <a:extLst>
              <a:ext uri="{FF2B5EF4-FFF2-40B4-BE49-F238E27FC236}">
                <a16:creationId xmlns:a16="http://schemas.microsoft.com/office/drawing/2014/main" id="{52D9CDC5-F17D-40A8-9BD5-7BC8486E4FF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2389" cy="5920359"/>
          </a:xfrm>
          <a:prstGeom prst="rect">
            <a:avLst/>
          </a:prstGeom>
        </p:spPr>
      </p:pic>
    </p:spTree>
    <p:extLst>
      <p:ext uri="{BB962C8B-B14F-4D97-AF65-F5344CB8AC3E}">
        <p14:creationId xmlns:p14="http://schemas.microsoft.com/office/powerpoint/2010/main" val="3631105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22209" y="2799876"/>
            <a:ext cx="12214209" cy="707886"/>
          </a:xfrm>
          <a:prstGeom prst="rect">
            <a:avLst/>
          </a:prstGeom>
          <a:noFill/>
          <a:ln>
            <a:noFill/>
          </a:ln>
        </p:spPr>
        <p:txBody>
          <a:bodyPr spcFirstLastPara="1" wrap="square" lIns="91425" tIns="45700" rIns="91425" bIns="45700" anchor="t" anchorCtr="0">
            <a:spAutoFit/>
          </a:bodyPr>
          <a:lstStyle/>
          <a:p>
            <a:pPr lvl="0" algn="ctr">
              <a:buSzPts val="4000"/>
            </a:pPr>
            <a:r>
              <a:rPr lang="en-US" sz="4000" b="1" dirty="0">
                <a:solidFill>
                  <a:schemeClr val="lt1"/>
                </a:solidFill>
                <a:latin typeface="Verdana"/>
                <a:ea typeface="Verdana"/>
                <a:cs typeface="Verdana"/>
                <a:sym typeface="Verdana"/>
              </a:rPr>
              <a:t>JOB HAZARD ANALYSIS</a:t>
            </a:r>
          </a:p>
        </p:txBody>
      </p:sp>
      <p:sp>
        <p:nvSpPr>
          <p:cNvPr id="94" name="Google Shape;94;p1"/>
          <p:cNvSpPr txBox="1">
            <a:spLocks noGrp="1"/>
          </p:cNvSpPr>
          <p:nvPr>
            <p:ph type="title" idx="4294967295"/>
          </p:nvPr>
        </p:nvSpPr>
        <p:spPr>
          <a:xfrm>
            <a:off x="-22209" y="3569317"/>
            <a:ext cx="12214209" cy="76944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1" i="0" u="none" strike="noStrike" kern="0" cap="none" spc="0" normalizeH="0" baseline="0" noProof="0" dirty="0">
                <a:ln>
                  <a:noFill/>
                </a:ln>
                <a:solidFill>
                  <a:schemeClr val="lt1"/>
                </a:solidFill>
                <a:effectLst/>
                <a:uLnTx/>
                <a:uFillTx/>
                <a:latin typeface="Verdana"/>
                <a:ea typeface="Verdana"/>
                <a:cs typeface="Verdana"/>
                <a:sym typeface="Verdana"/>
              </a:rPr>
              <a:t>Module 3: </a:t>
            </a:r>
            <a:r>
              <a:rPr kumimoji="0" lang="en-US" sz="4400" b="1" i="1" u="none" strike="noStrike" kern="0" cap="none" spc="0" normalizeH="0" baseline="0" noProof="0" dirty="0">
                <a:ln>
                  <a:noFill/>
                </a:ln>
                <a:solidFill>
                  <a:schemeClr val="lt1"/>
                </a:solidFill>
                <a:effectLst/>
                <a:uLnTx/>
                <a:uFillTx/>
                <a:latin typeface="Verdana"/>
                <a:ea typeface="Verdana"/>
                <a:cs typeface="Verdana"/>
                <a:sym typeface="Verdana"/>
              </a:rPr>
              <a:t>Workplace Hazards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404028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CFB91C9-B86D-507A-39B3-9B2598C03602}"/>
              </a:ext>
            </a:extLst>
          </p:cNvPr>
          <p:cNvSpPr txBox="1">
            <a:spLocks noGrp="1"/>
          </p:cNvSpPr>
          <p:nvPr>
            <p:ph type="title" idx="4294967295"/>
          </p:nvPr>
        </p:nvSpPr>
        <p:spPr>
          <a:xfrm>
            <a:off x="5719155" y="310533"/>
            <a:ext cx="6136461" cy="71801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Welcome to Module 3!</a:t>
            </a:r>
          </a:p>
        </p:txBody>
      </p:sp>
      <p:sp>
        <p:nvSpPr>
          <p:cNvPr id="104" name="Google Shape;104;p2"/>
          <p:cNvSpPr txBox="1"/>
          <p:nvPr/>
        </p:nvSpPr>
        <p:spPr>
          <a:xfrm>
            <a:off x="5719156" y="1028551"/>
            <a:ext cx="6274351" cy="1754286"/>
          </a:xfrm>
          <a:prstGeom prst="rect">
            <a:avLst/>
          </a:prstGeom>
          <a:noFill/>
          <a:ln>
            <a:noFill/>
          </a:ln>
        </p:spPr>
        <p:txBody>
          <a:bodyPr spcFirstLastPara="1" wrap="square" lIns="91425" tIns="45700" rIns="91425" bIns="45700" anchor="t" anchorCtr="0">
            <a:spAutoFit/>
          </a:bodyPr>
          <a:lstStyle/>
          <a:p>
            <a:pPr lvl="0">
              <a:buSzPts val="1600"/>
            </a:pPr>
            <a:r>
              <a:rPr lang="en-US" sz="1800" dirty="0"/>
              <a:t>So far, we covered what a Job Hazard Analysis is and who conducts it. We also learned how to develop a JHA and to prioritize hazards. </a:t>
            </a:r>
          </a:p>
          <a:p>
            <a:pPr lvl="0">
              <a:buSzPts val="1600"/>
            </a:pPr>
            <a:endParaRPr lang="en-US" sz="1800" dirty="0"/>
          </a:p>
          <a:p>
            <a:pPr lvl="0">
              <a:buSzPts val="1600"/>
            </a:pPr>
            <a:r>
              <a:rPr lang="en-US" sz="1800" dirty="0"/>
              <a:t>Now it’s time to learn about different workplace hazards and how to control them!</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7" name="Picture 6">
            <a:extLst>
              <a:ext uri="{FF2B5EF4-FFF2-40B4-BE49-F238E27FC236}">
                <a16:creationId xmlns:a16="http://schemas.microsoft.com/office/drawing/2014/main" id="{6EC93964-25BD-42D9-A7D2-6189EFCE6D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6526" cy="5926274"/>
          </a:xfrm>
          <a:prstGeom prst="rect">
            <a:avLst/>
          </a:prstGeom>
        </p:spPr>
      </p:pic>
    </p:spTree>
    <p:extLst>
      <p:ext uri="{BB962C8B-B14F-4D97-AF65-F5344CB8AC3E}">
        <p14:creationId xmlns:p14="http://schemas.microsoft.com/office/powerpoint/2010/main" val="3931687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B3BD080-8F1A-4CA6-8F36-0C2161A6285D}"/>
              </a:ext>
            </a:extLst>
          </p:cNvPr>
          <p:cNvSpPr txBox="1">
            <a:spLocks noGrp="1"/>
          </p:cNvSpPr>
          <p:nvPr>
            <p:ph type="title" idx="4294967295"/>
          </p:nvPr>
        </p:nvSpPr>
        <p:spPr>
          <a:xfrm>
            <a:off x="5719155" y="310533"/>
            <a:ext cx="6136461" cy="75895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Near Miss and Falls</a:t>
            </a:r>
          </a:p>
        </p:txBody>
      </p:sp>
      <p:sp>
        <p:nvSpPr>
          <p:cNvPr id="104" name="Google Shape;104;p2"/>
          <p:cNvSpPr txBox="1"/>
          <p:nvPr/>
        </p:nvSpPr>
        <p:spPr>
          <a:xfrm>
            <a:off x="5719156" y="1069491"/>
            <a:ext cx="6274351" cy="2862282"/>
          </a:xfrm>
          <a:prstGeom prst="rect">
            <a:avLst/>
          </a:prstGeom>
          <a:noFill/>
          <a:ln>
            <a:noFill/>
          </a:ln>
        </p:spPr>
        <p:txBody>
          <a:bodyPr spcFirstLastPara="1" wrap="square" lIns="91425" tIns="45700" rIns="91425" bIns="45700" anchor="t" anchorCtr="0">
            <a:spAutoFit/>
          </a:bodyPr>
          <a:lstStyle/>
          <a:p>
            <a:pPr lvl="0">
              <a:buSzPts val="1600"/>
            </a:pPr>
            <a:r>
              <a:rPr lang="en-US" sz="1800" b="1" dirty="0"/>
              <a:t>Near Miss: </a:t>
            </a:r>
            <a:r>
              <a:rPr lang="en-US" sz="1800" dirty="0"/>
              <a:t>a narrowly avoided collision or other accident.</a:t>
            </a:r>
          </a:p>
          <a:p>
            <a:pPr lvl="0">
              <a:buSzPts val="1600"/>
            </a:pPr>
            <a:endParaRPr lang="en-US" sz="1800" dirty="0"/>
          </a:p>
          <a:p>
            <a:pPr lvl="0">
              <a:buSzPts val="1600"/>
            </a:pPr>
            <a:r>
              <a:rPr lang="en-US" sz="1800" b="1" dirty="0"/>
              <a:t>Fall Hazards: </a:t>
            </a:r>
            <a:r>
              <a:rPr lang="en-US" sz="1800" dirty="0"/>
              <a:t>Most common type of accidents, specifically falls to below.</a:t>
            </a:r>
          </a:p>
          <a:p>
            <a:pPr lvl="0">
              <a:buSzPts val="1600"/>
            </a:pPr>
            <a:r>
              <a:rPr lang="en-US" sz="1800" dirty="0"/>
              <a:t> </a:t>
            </a:r>
          </a:p>
          <a:p>
            <a:pPr lvl="0">
              <a:buSzPts val="1600"/>
            </a:pPr>
            <a:r>
              <a:rPr lang="en-US" sz="1800" dirty="0"/>
              <a:t>The severity of injury from a fall depends on three factors: </a:t>
            </a:r>
          </a:p>
          <a:p>
            <a:pPr marL="285750" lvl="0" indent="-285750">
              <a:buSzPts val="1600"/>
              <a:buFont typeface="Arial" panose="020B0604020202020204" pitchFamily="34" charset="0"/>
              <a:buChar char="•"/>
            </a:pPr>
            <a:r>
              <a:rPr lang="en-US" sz="1800" dirty="0"/>
              <a:t>Velocity of initial impact</a:t>
            </a:r>
          </a:p>
          <a:p>
            <a:pPr marL="285750" lvl="0" indent="-285750">
              <a:buSzPts val="1600"/>
              <a:buFont typeface="Arial" panose="020B0604020202020204" pitchFamily="34" charset="0"/>
              <a:buChar char="•"/>
            </a:pPr>
            <a:r>
              <a:rPr lang="en-US" sz="1800" dirty="0"/>
              <a:t>Magnitude of deceleration - due to hardness of the surface</a:t>
            </a:r>
          </a:p>
          <a:p>
            <a:pPr marL="285750" lvl="0" indent="-285750">
              <a:buSzPts val="1600"/>
              <a:buFont typeface="Arial" panose="020B0604020202020204" pitchFamily="34" charset="0"/>
              <a:buChar char="•"/>
            </a:pPr>
            <a:r>
              <a:rPr lang="en-US" sz="1800" dirty="0"/>
              <a:t>Orientation of the body on impact</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5" name="Picture 4">
            <a:extLst>
              <a:ext uri="{FF2B5EF4-FFF2-40B4-BE49-F238E27FC236}">
                <a16:creationId xmlns:a16="http://schemas.microsoft.com/office/drawing/2014/main" id="{7DE94A01-31D1-471A-9D92-CD6FED1151D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5070"/>
            <a:ext cx="5516526" cy="5925719"/>
          </a:xfrm>
          <a:prstGeom prst="rect">
            <a:avLst/>
          </a:prstGeom>
        </p:spPr>
      </p:pic>
    </p:spTree>
    <p:extLst>
      <p:ext uri="{BB962C8B-B14F-4D97-AF65-F5344CB8AC3E}">
        <p14:creationId xmlns:p14="http://schemas.microsoft.com/office/powerpoint/2010/main" val="982588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8C9139A-A9C8-97F0-9BB3-D4313DABE7B4}"/>
              </a:ext>
            </a:extLst>
          </p:cNvPr>
          <p:cNvSpPr txBox="1">
            <a:spLocks noGrp="1"/>
          </p:cNvSpPr>
          <p:nvPr>
            <p:ph type="title" idx="4294967295"/>
          </p:nvPr>
        </p:nvSpPr>
        <p:spPr>
          <a:xfrm>
            <a:off x="5719155" y="310533"/>
            <a:ext cx="6136461" cy="87682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Impact</a:t>
            </a:r>
          </a:p>
        </p:txBody>
      </p:sp>
      <p:sp>
        <p:nvSpPr>
          <p:cNvPr id="104" name="Google Shape;104;p2"/>
          <p:cNvSpPr txBox="1"/>
          <p:nvPr/>
        </p:nvSpPr>
        <p:spPr>
          <a:xfrm>
            <a:off x="5719156" y="1055843"/>
            <a:ext cx="6274351" cy="2308284"/>
          </a:xfrm>
          <a:prstGeom prst="rect">
            <a:avLst/>
          </a:prstGeom>
          <a:noFill/>
          <a:ln>
            <a:noFill/>
          </a:ln>
        </p:spPr>
        <p:txBody>
          <a:bodyPr spcFirstLastPara="1" wrap="square" lIns="91425" tIns="45700" rIns="91425" bIns="45700" anchor="t" anchorCtr="0">
            <a:spAutoFit/>
          </a:bodyPr>
          <a:lstStyle/>
          <a:p>
            <a:pPr lvl="0">
              <a:buSzPts val="1600"/>
            </a:pPr>
            <a:r>
              <a:rPr lang="en-US" sz="1800" b="1" dirty="0"/>
              <a:t>Impact: </a:t>
            </a:r>
            <a:r>
              <a:rPr lang="en-US" sz="1800" dirty="0"/>
              <a:t>Impacts resulting in being struck by and struck against may cause serious accidents.</a:t>
            </a:r>
          </a:p>
          <a:p>
            <a:pPr lvl="0">
              <a:buSzPts val="1600"/>
            </a:pPr>
            <a:endParaRPr lang="en-US" sz="1800" dirty="0"/>
          </a:p>
          <a:p>
            <a:pPr lvl="0">
              <a:buSzPts val="1600"/>
            </a:pPr>
            <a:r>
              <a:rPr lang="en-US" sz="1800" dirty="0"/>
              <a:t>The severity of injury from impacting objects depends on three factors: </a:t>
            </a:r>
          </a:p>
          <a:p>
            <a:pPr marL="285750" lvl="0" indent="-285750">
              <a:buSzPts val="1600"/>
              <a:buFont typeface="Arial" panose="020B0604020202020204" pitchFamily="34" charset="0"/>
              <a:buChar char="•"/>
            </a:pPr>
            <a:r>
              <a:rPr lang="en-US" sz="1800" dirty="0"/>
              <a:t>Velocity of the impact </a:t>
            </a:r>
          </a:p>
          <a:p>
            <a:pPr marL="285750" lvl="0" indent="-285750">
              <a:buSzPts val="1600"/>
              <a:buFont typeface="Arial" panose="020B0604020202020204" pitchFamily="34" charset="0"/>
              <a:buChar char="•"/>
            </a:pPr>
            <a:r>
              <a:rPr lang="en-US" sz="1800" dirty="0"/>
              <a:t>Characteristics of the object (size, hardness, shape, etc.)</a:t>
            </a:r>
          </a:p>
          <a:p>
            <a:pPr marL="285750" lvl="0" indent="-285750">
              <a:buSzPts val="1600"/>
              <a:buFont typeface="Arial" panose="020B0604020202020204" pitchFamily="34" charset="0"/>
              <a:buChar char="•"/>
            </a:pPr>
            <a:r>
              <a:rPr lang="en-US" sz="1800" dirty="0"/>
              <a:t>Body part(s) impacted</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3" name="Picture 2">
            <a:extLst>
              <a:ext uri="{FF2B5EF4-FFF2-40B4-BE49-F238E27FC236}">
                <a16:creationId xmlns:a16="http://schemas.microsoft.com/office/drawing/2014/main" id="{CEED1108-71A7-4E72-9240-E2BA29EF2A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5069"/>
            <a:ext cx="5516526" cy="5925718"/>
          </a:xfrm>
          <a:prstGeom prst="rect">
            <a:avLst/>
          </a:prstGeom>
        </p:spPr>
      </p:pic>
    </p:spTree>
    <p:extLst>
      <p:ext uri="{BB962C8B-B14F-4D97-AF65-F5344CB8AC3E}">
        <p14:creationId xmlns:p14="http://schemas.microsoft.com/office/powerpoint/2010/main" val="4175482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23FDFED9-F11B-BE2C-3DB5-F8AEBDDE090E}"/>
              </a:ext>
            </a:extLst>
          </p:cNvPr>
          <p:cNvSpPr txBox="1">
            <a:spLocks noGrp="1"/>
          </p:cNvSpPr>
          <p:nvPr>
            <p:ph type="title" idx="4294967295"/>
          </p:nvPr>
        </p:nvSpPr>
        <p:spPr>
          <a:xfrm>
            <a:off x="5719155" y="310533"/>
            <a:ext cx="6136461" cy="71801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Mechanical</a:t>
            </a:r>
          </a:p>
        </p:txBody>
      </p:sp>
      <p:sp>
        <p:nvSpPr>
          <p:cNvPr id="104" name="Google Shape;104;p2"/>
          <p:cNvSpPr txBox="1"/>
          <p:nvPr/>
        </p:nvSpPr>
        <p:spPr>
          <a:xfrm>
            <a:off x="5719156" y="1028552"/>
            <a:ext cx="6274351" cy="2862282"/>
          </a:xfrm>
          <a:prstGeom prst="rect">
            <a:avLst/>
          </a:prstGeom>
          <a:noFill/>
          <a:ln>
            <a:noFill/>
          </a:ln>
        </p:spPr>
        <p:txBody>
          <a:bodyPr spcFirstLastPara="1" wrap="square" lIns="91425" tIns="45700" rIns="91425" bIns="45700" anchor="t" anchorCtr="0">
            <a:spAutoFit/>
          </a:bodyPr>
          <a:lstStyle/>
          <a:p>
            <a:pPr lvl="0">
              <a:buSzPts val="1600"/>
            </a:pPr>
            <a:r>
              <a:rPr lang="en-US" sz="1800" b="1" dirty="0"/>
              <a:t>Mechanical: </a:t>
            </a:r>
            <a:r>
              <a:rPr lang="en-US" sz="1800" dirty="0"/>
              <a:t>There are as many hazards created by moving machine parts as there are types of machines. Mechanical hazards cause caught-in, caught-on, and crush accidents that can cut, crush, amputate, break bones, strain muscles, and even asphyxiation.</a:t>
            </a:r>
          </a:p>
          <a:p>
            <a:pPr lvl="0">
              <a:buSzPts val="1600"/>
            </a:pPr>
            <a:endParaRPr lang="en-US" sz="1800" dirty="0"/>
          </a:p>
          <a:p>
            <a:pPr lvl="0">
              <a:buSzPts val="1600"/>
            </a:pPr>
            <a:r>
              <a:rPr lang="en-US" sz="1800" dirty="0"/>
              <a:t>Mechanical hazards motions include: </a:t>
            </a:r>
          </a:p>
          <a:p>
            <a:pPr marL="285750" lvl="0" indent="-285750">
              <a:buSzPts val="1600"/>
              <a:buFont typeface="Arial" panose="020B0604020202020204" pitchFamily="34" charset="0"/>
              <a:buChar char="•"/>
            </a:pPr>
            <a:r>
              <a:rPr lang="en-US" sz="1800" dirty="0"/>
              <a:t>Rotating </a:t>
            </a:r>
          </a:p>
          <a:p>
            <a:pPr marL="285750" lvl="0" indent="-285750">
              <a:buSzPts val="1600"/>
              <a:buFont typeface="Arial" panose="020B0604020202020204" pitchFamily="34" charset="0"/>
              <a:buChar char="•"/>
            </a:pPr>
            <a:r>
              <a:rPr lang="en-US" sz="1800" dirty="0"/>
              <a:t>Reciprocation</a:t>
            </a:r>
          </a:p>
          <a:p>
            <a:pPr marL="285750" lvl="0" indent="-285750">
              <a:buSzPts val="1600"/>
              <a:buFont typeface="Arial" panose="020B0604020202020204" pitchFamily="34" charset="0"/>
              <a:buChar char="•"/>
            </a:pPr>
            <a:r>
              <a:rPr lang="en-US" sz="1800" dirty="0"/>
              <a:t>Transverse</a:t>
            </a:r>
          </a:p>
        </p:txBody>
      </p:sp>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3" name="Picture 2">
            <a:extLst>
              <a:ext uri="{FF2B5EF4-FFF2-40B4-BE49-F238E27FC236}">
                <a16:creationId xmlns:a16="http://schemas.microsoft.com/office/drawing/2014/main" id="{798E7059-BDC3-4514-A267-B87C1B14882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6526" cy="5925670"/>
          </a:xfrm>
          <a:prstGeom prst="rect">
            <a:avLst/>
          </a:prstGeom>
        </p:spPr>
      </p:pic>
    </p:spTree>
    <p:extLst>
      <p:ext uri="{BB962C8B-B14F-4D97-AF65-F5344CB8AC3E}">
        <p14:creationId xmlns:p14="http://schemas.microsoft.com/office/powerpoint/2010/main" val="2863147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0C3CD63-0B5B-704A-C737-810A69EEF957}"/>
              </a:ext>
            </a:extLst>
          </p:cNvPr>
          <p:cNvSpPr txBox="1">
            <a:spLocks noGrp="1"/>
          </p:cNvSpPr>
          <p:nvPr>
            <p:ph type="title" idx="4294967295"/>
          </p:nvPr>
        </p:nvSpPr>
        <p:spPr>
          <a:xfrm>
            <a:off x="5719155" y="310533"/>
            <a:ext cx="6136461" cy="71801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Heat and Temperature</a:t>
            </a:r>
          </a:p>
        </p:txBody>
      </p:sp>
      <p:sp>
        <p:nvSpPr>
          <p:cNvPr id="104" name="Google Shape;104;p2"/>
          <p:cNvSpPr txBox="1"/>
          <p:nvPr/>
        </p:nvSpPr>
        <p:spPr>
          <a:xfrm>
            <a:off x="5516526" y="1028548"/>
            <a:ext cx="6675474" cy="4247276"/>
          </a:xfrm>
          <a:prstGeom prst="rect">
            <a:avLst/>
          </a:prstGeom>
          <a:noFill/>
          <a:ln>
            <a:noFill/>
          </a:ln>
        </p:spPr>
        <p:txBody>
          <a:bodyPr spcFirstLastPara="1" wrap="square" lIns="91425" tIns="45700" rIns="91425" bIns="45700" anchor="t" anchorCtr="0">
            <a:spAutoFit/>
          </a:bodyPr>
          <a:lstStyle/>
          <a:p>
            <a:pPr lvl="0">
              <a:buSzPts val="1600"/>
            </a:pPr>
            <a:r>
              <a:rPr lang="en-US" sz="1800" b="1" dirty="0"/>
              <a:t>Heat and Temperature: </a:t>
            </a:r>
            <a:r>
              <a:rPr lang="en-US" sz="1800" dirty="0"/>
              <a:t>Overexposure to heat and temperature extremes may result in a range of injuries from burns to frostbite. Temperature indicates the level of heat present. </a:t>
            </a:r>
          </a:p>
          <a:p>
            <a:pPr lvl="0">
              <a:buSzPts val="1600"/>
            </a:pPr>
            <a:endParaRPr lang="en-US" sz="1800" dirty="0"/>
          </a:p>
          <a:p>
            <a:pPr lvl="0">
              <a:buSzPts val="1600"/>
            </a:pPr>
            <a:r>
              <a:rPr lang="en-US" sz="1800" dirty="0"/>
              <a:t>Heat is produced as a result of: Chemical reaction, combustion, electrical current, mechanical motion, and metabolism.</a:t>
            </a:r>
          </a:p>
          <a:p>
            <a:pPr lvl="0">
              <a:buSzPts val="1600"/>
            </a:pPr>
            <a:endParaRPr lang="en-US" sz="1800" dirty="0"/>
          </a:p>
          <a:p>
            <a:pPr lvl="0">
              <a:buSzPts val="1600"/>
            </a:pPr>
            <a:r>
              <a:rPr lang="en-US" sz="1800" dirty="0"/>
              <a:t>Heat is transferred by:</a:t>
            </a:r>
          </a:p>
          <a:p>
            <a:pPr marL="285750" lvl="0" indent="-285750">
              <a:buSzPts val="1600"/>
              <a:buFont typeface="Arial" panose="020B0604020202020204" pitchFamily="34" charset="0"/>
              <a:buChar char="•"/>
            </a:pPr>
            <a:r>
              <a:rPr lang="en-US" sz="1800" b="1" dirty="0"/>
              <a:t>Convection: </a:t>
            </a:r>
            <a:r>
              <a:rPr lang="en-US" sz="1800" dirty="0"/>
              <a:t>Heat is transferred by molecules moving through a fluid, gas, or liquid.</a:t>
            </a:r>
          </a:p>
          <a:p>
            <a:pPr marL="285750" lvl="0" indent="-285750">
              <a:buSzPts val="1600"/>
              <a:buFont typeface="Arial" panose="020B0604020202020204" pitchFamily="34" charset="0"/>
              <a:buChar char="•"/>
            </a:pPr>
            <a:r>
              <a:rPr lang="en-US" sz="1800" b="1" dirty="0"/>
              <a:t>Radiation: </a:t>
            </a:r>
            <a:r>
              <a:rPr lang="en-US" sz="1800" dirty="0"/>
              <a:t>Occurs when a body’s temperature is above absolute zero.</a:t>
            </a:r>
          </a:p>
          <a:p>
            <a:pPr marL="285750" lvl="0" indent="-285750">
              <a:buSzPts val="1600"/>
              <a:buFont typeface="Arial" panose="020B0604020202020204" pitchFamily="34" charset="0"/>
              <a:buChar char="•"/>
            </a:pPr>
            <a:r>
              <a:rPr lang="en-US" sz="1800" b="1" dirty="0"/>
              <a:t>Conduction: </a:t>
            </a:r>
            <a:r>
              <a:rPr lang="en-US" sz="1800" dirty="0"/>
              <a:t>Heat is transferred through a substance or between substances without physical movement of the substance itself.</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3" name="Picture 2">
            <a:extLst>
              <a:ext uri="{FF2B5EF4-FFF2-40B4-BE49-F238E27FC236}">
                <a16:creationId xmlns:a16="http://schemas.microsoft.com/office/drawing/2014/main" id="{3F166894-F3E7-4519-8DE1-6504931CF7F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6526" cy="5925672"/>
          </a:xfrm>
          <a:prstGeom prst="rect">
            <a:avLst/>
          </a:prstGeom>
        </p:spPr>
      </p:pic>
    </p:spTree>
    <p:extLst>
      <p:ext uri="{BB962C8B-B14F-4D97-AF65-F5344CB8AC3E}">
        <p14:creationId xmlns:p14="http://schemas.microsoft.com/office/powerpoint/2010/main" val="940035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598AC7F-B262-A862-E705-DA4477441B9F}"/>
              </a:ext>
            </a:extLst>
          </p:cNvPr>
          <p:cNvSpPr txBox="1">
            <a:spLocks noGrp="1"/>
          </p:cNvSpPr>
          <p:nvPr>
            <p:ph type="title" idx="4294967295"/>
          </p:nvPr>
        </p:nvSpPr>
        <p:spPr>
          <a:xfrm>
            <a:off x="5719155" y="310533"/>
            <a:ext cx="6136461" cy="79493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Course Goals</a:t>
            </a:r>
          </a:p>
        </p:txBody>
      </p:sp>
      <p:sp>
        <p:nvSpPr>
          <p:cNvPr id="104" name="Google Shape;104;p2"/>
          <p:cNvSpPr txBox="1"/>
          <p:nvPr/>
        </p:nvSpPr>
        <p:spPr>
          <a:xfrm>
            <a:off x="5719156" y="1124082"/>
            <a:ext cx="6274351" cy="3139281"/>
          </a:xfrm>
          <a:prstGeom prst="rect">
            <a:avLst/>
          </a:prstGeom>
          <a:noFill/>
          <a:ln>
            <a:noFill/>
          </a:ln>
        </p:spPr>
        <p:txBody>
          <a:bodyPr spcFirstLastPara="1" wrap="square" lIns="91425" tIns="45700" rIns="91425" bIns="45700" anchor="t" anchorCtr="0">
            <a:spAutoFit/>
          </a:bodyPr>
          <a:lstStyle/>
          <a:p>
            <a:r>
              <a:rPr lang="en-US" sz="1800" dirty="0"/>
              <a:t>This online course will help employees, employers, safety committee members, and management to understand their role in Job Hazard Analysis (JHA) and developing pre-work plans. Specifically:</a:t>
            </a:r>
          </a:p>
          <a:p>
            <a:endParaRPr lang="en-US" sz="1800" dirty="0"/>
          </a:p>
          <a:p>
            <a:pPr marL="285750" indent="-285750">
              <a:buFont typeface="Arial" panose="020B0604020202020204" pitchFamily="34" charset="0"/>
              <a:buChar char="•"/>
            </a:pPr>
            <a:r>
              <a:rPr lang="en-US" sz="1800" dirty="0"/>
              <a:t>Who should conduct a JHA.</a:t>
            </a:r>
          </a:p>
          <a:p>
            <a:pPr marL="285750" indent="-285750">
              <a:buFont typeface="Arial" panose="020B0604020202020204" pitchFamily="34" charset="0"/>
              <a:buChar char="•"/>
            </a:pPr>
            <a:r>
              <a:rPr lang="en-US" sz="1800" dirty="0"/>
              <a:t>The definition of a JHA and the difference between a JHA and a pre-work plan.</a:t>
            </a:r>
          </a:p>
          <a:p>
            <a:pPr marL="285750" indent="-285750">
              <a:buFont typeface="Arial" panose="020B0604020202020204" pitchFamily="34" charset="0"/>
              <a:buChar char="•"/>
            </a:pPr>
            <a:r>
              <a:rPr lang="en-US" sz="1800" dirty="0"/>
              <a:t>Where JHAs and pre-work plans should be prepared.</a:t>
            </a:r>
          </a:p>
          <a:p>
            <a:pPr marL="285750" indent="-285750">
              <a:buFont typeface="Arial" panose="020B0604020202020204" pitchFamily="34" charset="0"/>
              <a:buChar char="•"/>
            </a:pPr>
            <a:r>
              <a:rPr lang="en-US" sz="1800" dirty="0"/>
              <a:t>When they should be completed.</a:t>
            </a:r>
          </a:p>
          <a:p>
            <a:pPr marL="285750" indent="-285750">
              <a:buFont typeface="Arial" panose="020B0604020202020204" pitchFamily="34" charset="0"/>
              <a:buChar char="•"/>
            </a:pPr>
            <a:r>
              <a:rPr lang="en-US" sz="1800" dirty="0"/>
              <a:t>Why JHAs are important to a safe work culture.</a:t>
            </a:r>
          </a:p>
        </p:txBody>
      </p:sp>
      <p:sp>
        <p:nvSpPr>
          <p:cNvPr id="102" name="Google Shape;102;p2"/>
          <p:cNvSpPr txBox="1"/>
          <p:nvPr/>
        </p:nvSpPr>
        <p:spPr>
          <a:xfrm>
            <a:off x="202630" y="6162511"/>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6E421E9D-5CCA-49E7-AF34-E4776EA126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93117" y="5828789"/>
            <a:ext cx="4762500" cy="1190625"/>
          </a:xfrm>
          <a:prstGeom prst="rect">
            <a:avLst/>
          </a:prstGeom>
        </p:spPr>
      </p:pic>
      <p:pic>
        <p:nvPicPr>
          <p:cNvPr id="3" name="Picture 2">
            <a:extLst>
              <a:ext uri="{FF2B5EF4-FFF2-40B4-BE49-F238E27FC236}">
                <a16:creationId xmlns:a16="http://schemas.microsoft.com/office/drawing/2014/main" id="{20A33CC7-CD25-4419-A8DD-4C9EC3D4462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5518298" cy="5926838"/>
          </a:xfrm>
          <a:prstGeom prst="rect">
            <a:avLst/>
          </a:prstGeom>
        </p:spPr>
      </p:pic>
    </p:spTree>
    <p:extLst>
      <p:ext uri="{BB962C8B-B14F-4D97-AF65-F5344CB8AC3E}">
        <p14:creationId xmlns:p14="http://schemas.microsoft.com/office/powerpoint/2010/main" val="4254389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58BC405-1EF1-4C84-AA1E-3E871F8DC517}"/>
              </a:ext>
            </a:extLst>
          </p:cNvPr>
          <p:cNvSpPr txBox="1">
            <a:spLocks noGrp="1"/>
          </p:cNvSpPr>
          <p:nvPr>
            <p:ph type="title" idx="4294967295"/>
          </p:nvPr>
        </p:nvSpPr>
        <p:spPr>
          <a:xfrm>
            <a:off x="5719155" y="310533"/>
            <a:ext cx="6136461" cy="87682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Flammability/Fire</a:t>
            </a:r>
          </a:p>
        </p:txBody>
      </p:sp>
      <p:sp>
        <p:nvSpPr>
          <p:cNvPr id="104" name="Google Shape;104;p2"/>
          <p:cNvSpPr txBox="1"/>
          <p:nvPr/>
        </p:nvSpPr>
        <p:spPr>
          <a:xfrm>
            <a:off x="5719156" y="1083135"/>
            <a:ext cx="6274351" cy="2308284"/>
          </a:xfrm>
          <a:prstGeom prst="rect">
            <a:avLst/>
          </a:prstGeom>
          <a:noFill/>
          <a:ln>
            <a:noFill/>
          </a:ln>
        </p:spPr>
        <p:txBody>
          <a:bodyPr spcFirstLastPara="1" wrap="square" lIns="91425" tIns="45700" rIns="91425" bIns="45700" anchor="t" anchorCtr="0">
            <a:spAutoFit/>
          </a:bodyPr>
          <a:lstStyle/>
          <a:p>
            <a:pPr lvl="0">
              <a:buSzPts val="1600"/>
            </a:pPr>
            <a:r>
              <a:rPr lang="en-US" sz="1800" b="1" dirty="0"/>
              <a:t>Flammability/Fire: </a:t>
            </a:r>
            <a:r>
              <a:rPr lang="en-US" sz="1800" dirty="0"/>
              <a:t>Fire may cause burn injuries. In order for combustion to take place, the fuel and oxidizer (oxygen) must be present in gaseous form.</a:t>
            </a:r>
          </a:p>
          <a:p>
            <a:pPr lvl="0">
              <a:buSzPts val="1600"/>
            </a:pPr>
            <a:endParaRPr lang="en-US" sz="1800" dirty="0"/>
          </a:p>
          <a:p>
            <a:pPr lvl="0">
              <a:buSzPts val="1600"/>
            </a:pPr>
            <a:r>
              <a:rPr lang="en-US" sz="1800" b="1" dirty="0"/>
              <a:t>Flammable materials include: </a:t>
            </a:r>
            <a:r>
              <a:rPr lang="en-US" sz="1800" dirty="0"/>
              <a:t>fuel, solvents, cleaning agents, lubricants, coatings, chemicals, refrigerants, insecticides, plastics, hydraulic fluid, vegetation, wood/paper, fabrics, metals, and rubber products.</a:t>
            </a:r>
          </a:p>
        </p:txBody>
      </p:sp>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3" name="Picture 2">
            <a:extLst>
              <a:ext uri="{FF2B5EF4-FFF2-40B4-BE49-F238E27FC236}">
                <a16:creationId xmlns:a16="http://schemas.microsoft.com/office/drawing/2014/main" id="{2F4FFE50-C2EE-43FA-89BE-AAE7CCEA747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6526" cy="5925750"/>
          </a:xfrm>
          <a:prstGeom prst="rect">
            <a:avLst/>
          </a:prstGeom>
        </p:spPr>
      </p:pic>
    </p:spTree>
    <p:extLst>
      <p:ext uri="{BB962C8B-B14F-4D97-AF65-F5344CB8AC3E}">
        <p14:creationId xmlns:p14="http://schemas.microsoft.com/office/powerpoint/2010/main" val="541622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A49D45E-B6DF-37D5-61EE-0668FE4AAEFC}"/>
              </a:ext>
            </a:extLst>
          </p:cNvPr>
          <p:cNvSpPr txBox="1">
            <a:spLocks noGrp="1"/>
          </p:cNvSpPr>
          <p:nvPr>
            <p:ph type="title" idx="4294967295"/>
          </p:nvPr>
        </p:nvSpPr>
        <p:spPr>
          <a:xfrm>
            <a:off x="5719155" y="310533"/>
            <a:ext cx="6136461" cy="87682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Explosives</a:t>
            </a:r>
          </a:p>
        </p:txBody>
      </p:sp>
      <p:sp>
        <p:nvSpPr>
          <p:cNvPr id="104" name="Google Shape;104;p2"/>
          <p:cNvSpPr txBox="1"/>
          <p:nvPr/>
        </p:nvSpPr>
        <p:spPr>
          <a:xfrm>
            <a:off x="5719156" y="1001253"/>
            <a:ext cx="6274351" cy="1477287"/>
          </a:xfrm>
          <a:prstGeom prst="rect">
            <a:avLst/>
          </a:prstGeom>
          <a:noFill/>
          <a:ln>
            <a:noFill/>
          </a:ln>
        </p:spPr>
        <p:txBody>
          <a:bodyPr spcFirstLastPara="1" wrap="square" lIns="91425" tIns="45700" rIns="91425" bIns="45700" anchor="t" anchorCtr="0">
            <a:spAutoFit/>
          </a:bodyPr>
          <a:lstStyle/>
          <a:p>
            <a:pPr lvl="0">
              <a:buSzPts val="1600"/>
            </a:pPr>
            <a:r>
              <a:rPr lang="en-US" sz="1800" b="1" dirty="0"/>
              <a:t>Explosives: </a:t>
            </a:r>
            <a:r>
              <a:rPr lang="en-US" sz="1800" dirty="0"/>
              <a:t>The results of an explosion may range from minor injury to major catastrophe. </a:t>
            </a:r>
          </a:p>
          <a:p>
            <a:pPr lvl="0">
              <a:buSzPts val="1600"/>
            </a:pPr>
            <a:endParaRPr lang="en-US" sz="1800" dirty="0"/>
          </a:p>
          <a:p>
            <a:pPr lvl="0">
              <a:buSzPts val="1600"/>
            </a:pPr>
            <a:r>
              <a:rPr lang="en-US" sz="1800" dirty="0"/>
              <a:t>Many types of explosions may occur due to: chemicals, dusts, solids, vapors, gasses, and equipment.</a:t>
            </a:r>
          </a:p>
        </p:txBody>
      </p:sp>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3" name="Picture 2">
            <a:extLst>
              <a:ext uri="{FF2B5EF4-FFF2-40B4-BE49-F238E27FC236}">
                <a16:creationId xmlns:a16="http://schemas.microsoft.com/office/drawing/2014/main" id="{833FAC15-4036-48B8-97D1-82F1DB8CC2C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5516526" cy="5924519"/>
          </a:xfrm>
          <a:prstGeom prst="rect">
            <a:avLst/>
          </a:prstGeom>
        </p:spPr>
      </p:pic>
    </p:spTree>
    <p:extLst>
      <p:ext uri="{BB962C8B-B14F-4D97-AF65-F5344CB8AC3E}">
        <p14:creationId xmlns:p14="http://schemas.microsoft.com/office/powerpoint/2010/main" val="1891116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22862B73-DBA1-9BAE-E3C6-1C743E9E3AB9}"/>
              </a:ext>
            </a:extLst>
          </p:cNvPr>
          <p:cNvSpPr txBox="1">
            <a:spLocks noGrp="1"/>
          </p:cNvSpPr>
          <p:nvPr>
            <p:ph type="title" idx="4294967295"/>
          </p:nvPr>
        </p:nvSpPr>
        <p:spPr>
          <a:xfrm>
            <a:off x="5719155" y="310533"/>
            <a:ext cx="6136461" cy="71764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Pressure Hazards</a:t>
            </a:r>
          </a:p>
        </p:txBody>
      </p:sp>
      <p:sp>
        <p:nvSpPr>
          <p:cNvPr id="104" name="Google Shape;104;p2"/>
          <p:cNvSpPr txBox="1"/>
          <p:nvPr/>
        </p:nvSpPr>
        <p:spPr>
          <a:xfrm>
            <a:off x="5719156" y="1028549"/>
            <a:ext cx="6274351" cy="4801274"/>
          </a:xfrm>
          <a:prstGeom prst="rect">
            <a:avLst/>
          </a:prstGeom>
          <a:noFill/>
          <a:ln>
            <a:noFill/>
          </a:ln>
        </p:spPr>
        <p:txBody>
          <a:bodyPr spcFirstLastPara="1" wrap="square" lIns="91425" tIns="45700" rIns="91425" bIns="45700" anchor="t" anchorCtr="0">
            <a:spAutoFit/>
          </a:bodyPr>
          <a:lstStyle/>
          <a:p>
            <a:pPr lvl="0">
              <a:buSzPts val="1600"/>
            </a:pPr>
            <a:r>
              <a:rPr lang="en-US" sz="1800" b="1" u="sng" dirty="0"/>
              <a:t>High and low pressure hazards include: </a:t>
            </a:r>
          </a:p>
          <a:p>
            <a:pPr marL="285750" lvl="0" indent="-285750">
              <a:buSzPts val="1600"/>
              <a:buFont typeface="Arial" panose="020B0604020202020204" pitchFamily="34" charset="0"/>
              <a:buChar char="•"/>
            </a:pPr>
            <a:r>
              <a:rPr lang="en-US" sz="1800" b="1" dirty="0"/>
              <a:t>Ruptured cylinders: </a:t>
            </a:r>
            <a:r>
              <a:rPr lang="en-US" sz="1800" dirty="0"/>
              <a:t>The thrust generated by gas flowing through a puncture or rupture of a cylinder can be 20 times greater than the weight of the cylinder and reach the velocity of 50 feet per second in 1/10th of a second.</a:t>
            </a:r>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b="1" dirty="0"/>
              <a:t>Whipping hoses and lines:</a:t>
            </a:r>
            <a:r>
              <a:rPr lang="en-US" sz="1800" dirty="0"/>
              <a:t> Compressed air and water hoses can kill when end fittings become loose. Such hoses and lines should be restrained by weighting with sand bags at short intervals, chained, clamped, etc. Never try to grab a whipping hose or line, turn off the controlling valve.</a:t>
            </a:r>
          </a:p>
          <a:p>
            <a:pPr marL="285750" lvl="0" indent="-285750">
              <a:buSzPts val="1600"/>
              <a:buFont typeface="Arial" panose="020B0604020202020204" pitchFamily="34" charset="0"/>
              <a:buChar char="•"/>
            </a:pPr>
            <a:endParaRPr lang="en-US" sz="1800" dirty="0"/>
          </a:p>
          <a:p>
            <a:pPr marL="285750" lvl="0" indent="-285750">
              <a:buSzPts val="1600"/>
              <a:buFont typeface="Arial" panose="020B0604020202020204" pitchFamily="34" charset="0"/>
              <a:buChar char="•"/>
            </a:pPr>
            <a:r>
              <a:rPr lang="en-US" sz="1800" b="1" dirty="0"/>
              <a:t>Water hammer: </a:t>
            </a:r>
            <a:r>
              <a:rPr lang="en-US" sz="1800" dirty="0"/>
              <a:t>The effect caused by a sudden stop of liquid flow causing a shock wave (water hammer) that can cause a line rupture.</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3" name="Picture 2">
            <a:extLst>
              <a:ext uri="{FF2B5EF4-FFF2-40B4-BE49-F238E27FC236}">
                <a16:creationId xmlns:a16="http://schemas.microsoft.com/office/drawing/2014/main" id="{44CA7BC4-ADFC-4A67-9185-A1E0961912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5516526" cy="5925922"/>
          </a:xfrm>
          <a:prstGeom prst="rect">
            <a:avLst/>
          </a:prstGeom>
        </p:spPr>
      </p:pic>
    </p:spTree>
    <p:extLst>
      <p:ext uri="{BB962C8B-B14F-4D97-AF65-F5344CB8AC3E}">
        <p14:creationId xmlns:p14="http://schemas.microsoft.com/office/powerpoint/2010/main" val="1389836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B81F88E-DE88-9C75-5D50-B77B3D2B4D02}"/>
              </a:ext>
            </a:extLst>
          </p:cNvPr>
          <p:cNvSpPr txBox="1">
            <a:spLocks noGrp="1"/>
          </p:cNvSpPr>
          <p:nvPr>
            <p:ph type="title" idx="4294967295"/>
          </p:nvPr>
        </p:nvSpPr>
        <p:spPr>
          <a:xfrm>
            <a:off x="5719155" y="310533"/>
            <a:ext cx="6136461" cy="73128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Electrical Contact</a:t>
            </a:r>
          </a:p>
        </p:txBody>
      </p:sp>
      <p:sp>
        <p:nvSpPr>
          <p:cNvPr id="104" name="Google Shape;104;p2"/>
          <p:cNvSpPr txBox="1"/>
          <p:nvPr/>
        </p:nvSpPr>
        <p:spPr>
          <a:xfrm>
            <a:off x="5719156" y="1014904"/>
            <a:ext cx="6274351" cy="4801274"/>
          </a:xfrm>
          <a:prstGeom prst="rect">
            <a:avLst/>
          </a:prstGeom>
          <a:noFill/>
          <a:ln>
            <a:noFill/>
          </a:ln>
        </p:spPr>
        <p:txBody>
          <a:bodyPr spcFirstLastPara="1" wrap="square" lIns="91425" tIns="45700" rIns="91425" bIns="45700" anchor="t" anchorCtr="0">
            <a:spAutoFit/>
          </a:bodyPr>
          <a:lstStyle/>
          <a:p>
            <a:pPr lvl="0">
              <a:buSzPts val="1600"/>
            </a:pPr>
            <a:r>
              <a:rPr lang="en-US" sz="1800" b="1" dirty="0"/>
              <a:t>Electrical Contact: </a:t>
            </a:r>
            <a:r>
              <a:rPr lang="en-US" sz="1800" dirty="0"/>
              <a:t>Exposure to electrical current. </a:t>
            </a:r>
          </a:p>
          <a:p>
            <a:pPr lvl="0">
              <a:buSzPts val="1600"/>
            </a:pPr>
            <a:endParaRPr lang="en-US" sz="1800" dirty="0"/>
          </a:p>
          <a:p>
            <a:pPr lvl="0">
              <a:buSzPts val="1600"/>
            </a:pPr>
            <a:r>
              <a:rPr lang="en-US" sz="1800" dirty="0"/>
              <a:t>There are four principal categories of electrical hazards: </a:t>
            </a:r>
          </a:p>
          <a:p>
            <a:pPr lvl="0">
              <a:buSzPts val="1600"/>
            </a:pPr>
            <a:endParaRPr lang="en-US" sz="1800" dirty="0"/>
          </a:p>
          <a:p>
            <a:pPr marL="285750" lvl="0" indent="-285750">
              <a:buSzPts val="1600"/>
              <a:buFont typeface="Arial" panose="020B0604020202020204" pitchFamily="34" charset="0"/>
              <a:buChar char="•"/>
            </a:pPr>
            <a:r>
              <a:rPr lang="en-US" sz="1800" b="1" dirty="0"/>
              <a:t>Shock: </a:t>
            </a:r>
            <a:r>
              <a:rPr lang="en-US" sz="1800" dirty="0"/>
              <a:t>Electrical shock is a sudden and accidental stimulation of the body’s nervous system by an electrical current. Look for bare conductors, insulation failures, buildup of static electricity, and faulty electrical equipment.</a:t>
            </a:r>
          </a:p>
          <a:p>
            <a:pPr marL="285750" lvl="0" indent="-285750">
              <a:buSzPts val="1600"/>
              <a:buFont typeface="Arial" panose="020B0604020202020204" pitchFamily="34" charset="0"/>
              <a:buChar char="•"/>
            </a:pPr>
            <a:r>
              <a:rPr lang="en-US" sz="1800" b="1" dirty="0"/>
              <a:t>Ignition of combustible (or explosive) material: </a:t>
            </a:r>
            <a:r>
              <a:rPr lang="en-US" sz="1800" dirty="0"/>
              <a:t>Ignition is usually caused by a spark, arc, or corona effect. </a:t>
            </a:r>
          </a:p>
          <a:p>
            <a:pPr marL="285750" lvl="0" indent="-285750">
              <a:buSzPts val="1600"/>
              <a:buFont typeface="Arial" panose="020B0604020202020204" pitchFamily="34" charset="0"/>
              <a:buChar char="•"/>
            </a:pPr>
            <a:r>
              <a:rPr lang="en-US" sz="1800" b="1" dirty="0"/>
              <a:t>Overheating: </a:t>
            </a:r>
            <a:r>
              <a:rPr lang="en-US" sz="1800" dirty="0"/>
              <a:t>High current high heat that can result in fires, equipment burnout, and burns to employees.</a:t>
            </a:r>
          </a:p>
          <a:p>
            <a:pPr marL="285750" lvl="0" indent="-285750">
              <a:buSzPts val="1600"/>
              <a:buFont typeface="Arial" panose="020B0604020202020204" pitchFamily="34" charset="0"/>
              <a:buChar char="•"/>
            </a:pPr>
            <a:r>
              <a:rPr lang="en-US" sz="1800" b="1" dirty="0"/>
              <a:t>Electrical explosions: </a:t>
            </a:r>
            <a:r>
              <a:rPr lang="en-US" sz="1800" dirty="0"/>
              <a:t>Rapid overheating of circuit breakers, transformers, and other equipment may result in an explosion.</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3" name="Picture 2">
            <a:extLst>
              <a:ext uri="{FF2B5EF4-FFF2-40B4-BE49-F238E27FC236}">
                <a16:creationId xmlns:a16="http://schemas.microsoft.com/office/drawing/2014/main" id="{FBD584B7-A7BB-4A1C-83B9-00B4AB882A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5509459" cy="5920649"/>
          </a:xfrm>
          <a:prstGeom prst="rect">
            <a:avLst/>
          </a:prstGeom>
        </p:spPr>
      </p:pic>
    </p:spTree>
    <p:extLst>
      <p:ext uri="{BB962C8B-B14F-4D97-AF65-F5344CB8AC3E}">
        <p14:creationId xmlns:p14="http://schemas.microsoft.com/office/powerpoint/2010/main" val="2299355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2EDDD08E-30B5-5A10-00F2-10DB7BCEEBAF}"/>
              </a:ext>
            </a:extLst>
          </p:cNvPr>
          <p:cNvSpPr txBox="1">
            <a:spLocks noGrp="1"/>
          </p:cNvSpPr>
          <p:nvPr>
            <p:ph type="title" idx="4294967295"/>
          </p:nvPr>
        </p:nvSpPr>
        <p:spPr>
          <a:xfrm>
            <a:off x="5719155" y="310533"/>
            <a:ext cx="6136461" cy="74531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Ergonomics</a:t>
            </a:r>
          </a:p>
        </p:txBody>
      </p:sp>
      <p:sp>
        <p:nvSpPr>
          <p:cNvPr id="104" name="Google Shape;104;p2"/>
          <p:cNvSpPr txBox="1"/>
          <p:nvPr/>
        </p:nvSpPr>
        <p:spPr>
          <a:xfrm>
            <a:off x="5719156" y="1055847"/>
            <a:ext cx="6274351" cy="4247276"/>
          </a:xfrm>
          <a:prstGeom prst="rect">
            <a:avLst/>
          </a:prstGeom>
          <a:noFill/>
          <a:ln>
            <a:noFill/>
          </a:ln>
        </p:spPr>
        <p:txBody>
          <a:bodyPr spcFirstLastPara="1" wrap="square" lIns="91425" tIns="45700" rIns="91425" bIns="45700" anchor="t" anchorCtr="0">
            <a:spAutoFit/>
          </a:bodyPr>
          <a:lstStyle/>
          <a:p>
            <a:pPr lvl="0">
              <a:buSzPts val="1600"/>
            </a:pPr>
            <a:r>
              <a:rPr lang="en-US" sz="1800" b="1" dirty="0"/>
              <a:t>Ergonomics: </a:t>
            </a:r>
            <a:r>
              <a:rPr lang="en-US" sz="1800" dirty="0"/>
              <a:t>Improper lifting, lowering, pushing, pulling, and twisting can cause strains and sprains. Ergonomics-related hazards are the most common source of injury in the workplace.</a:t>
            </a:r>
          </a:p>
          <a:p>
            <a:pPr lvl="0">
              <a:buSzPts val="1600"/>
            </a:pPr>
            <a:endParaRPr lang="en-US" sz="1800" dirty="0"/>
          </a:p>
          <a:p>
            <a:pPr lvl="0">
              <a:buSzPts val="1600"/>
            </a:pPr>
            <a:r>
              <a:rPr lang="en-US" sz="1800" b="1" u="sng" dirty="0"/>
              <a:t>Ergonomic hazards exist in: </a:t>
            </a:r>
          </a:p>
          <a:p>
            <a:pPr lvl="0">
              <a:buSzPts val="1600"/>
            </a:pPr>
            <a:endParaRPr lang="en-US" sz="1800" dirty="0"/>
          </a:p>
          <a:p>
            <a:pPr lvl="0">
              <a:buSzPts val="1600"/>
            </a:pPr>
            <a:r>
              <a:rPr lang="en-US" sz="1800" b="1" dirty="0"/>
              <a:t>The task: </a:t>
            </a:r>
            <a:r>
              <a:rPr lang="en-US" sz="1800" dirty="0"/>
              <a:t>Work that includes high force, repetition, frequency, duration, inappropriate posture, and point of operation.</a:t>
            </a:r>
          </a:p>
          <a:p>
            <a:pPr lvl="0">
              <a:buSzPts val="1600"/>
            </a:pPr>
            <a:endParaRPr lang="en-US" sz="1800" dirty="0"/>
          </a:p>
          <a:p>
            <a:pPr lvl="0">
              <a:buSzPts val="1600"/>
            </a:pPr>
            <a:r>
              <a:rPr lang="en-US" sz="1800" b="1" dirty="0"/>
              <a:t>The environment: </a:t>
            </a:r>
            <a:r>
              <a:rPr lang="en-US" sz="1800" dirty="0"/>
              <a:t>Noise, temperature, humidity, color, etc. </a:t>
            </a:r>
          </a:p>
          <a:p>
            <a:pPr lvl="0">
              <a:buSzPts val="1600"/>
            </a:pPr>
            <a:endParaRPr lang="en-US" sz="1800" b="1" dirty="0"/>
          </a:p>
          <a:p>
            <a:pPr lvl="0">
              <a:buSzPts val="1600"/>
            </a:pPr>
            <a:r>
              <a:rPr lang="en-US" sz="1800" b="1" dirty="0"/>
              <a:t>The worker: </a:t>
            </a:r>
            <a:r>
              <a:rPr lang="en-US" sz="1800" dirty="0"/>
              <a:t>physical/mental capabilities, pre-existing conditions, etc.</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3" name="Picture 2">
            <a:extLst>
              <a:ext uri="{FF2B5EF4-FFF2-40B4-BE49-F238E27FC236}">
                <a16:creationId xmlns:a16="http://schemas.microsoft.com/office/drawing/2014/main" id="{FB7B9A9B-1109-4F93-B428-CD2033AE978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6526" cy="5925930"/>
          </a:xfrm>
          <a:prstGeom prst="rect">
            <a:avLst/>
          </a:prstGeom>
        </p:spPr>
      </p:pic>
    </p:spTree>
    <p:extLst>
      <p:ext uri="{BB962C8B-B14F-4D97-AF65-F5344CB8AC3E}">
        <p14:creationId xmlns:p14="http://schemas.microsoft.com/office/powerpoint/2010/main" val="1085316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F7FB675-1DA4-EAAA-7564-FC66C0FAEF48}"/>
              </a:ext>
            </a:extLst>
          </p:cNvPr>
          <p:cNvSpPr txBox="1">
            <a:spLocks noGrp="1"/>
          </p:cNvSpPr>
          <p:nvPr>
            <p:ph type="title" idx="4294967295"/>
          </p:nvPr>
        </p:nvSpPr>
        <p:spPr>
          <a:xfrm>
            <a:off x="5719155" y="310533"/>
            <a:ext cx="6136461" cy="72209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Biohazards</a:t>
            </a:r>
          </a:p>
        </p:txBody>
      </p:sp>
      <p:sp>
        <p:nvSpPr>
          <p:cNvPr id="104" name="Google Shape;104;p2"/>
          <p:cNvSpPr txBox="1"/>
          <p:nvPr/>
        </p:nvSpPr>
        <p:spPr>
          <a:xfrm>
            <a:off x="5719156" y="1032629"/>
            <a:ext cx="6472844" cy="4862829"/>
          </a:xfrm>
          <a:prstGeom prst="rect">
            <a:avLst/>
          </a:prstGeom>
          <a:noFill/>
          <a:ln>
            <a:noFill/>
          </a:ln>
        </p:spPr>
        <p:txBody>
          <a:bodyPr spcFirstLastPara="1" wrap="square" lIns="91425" tIns="45700" rIns="91425" bIns="45700" anchor="t" anchorCtr="0">
            <a:spAutoFit/>
          </a:bodyPr>
          <a:lstStyle/>
          <a:p>
            <a:pPr lvl="0">
              <a:buSzPts val="1600"/>
            </a:pPr>
            <a:r>
              <a:rPr lang="en-US" sz="1800" b="1" dirty="0"/>
              <a:t>Biohazards: </a:t>
            </a:r>
            <a:r>
              <a:rPr lang="en-US" sz="1800" dirty="0"/>
              <a:t>Exposure to plants, animals, or their products that may be infectious, toxic, or cause allergies may cause illness and disease. People who work with animals, animal products, or animal waste have great risk of infection.</a:t>
            </a:r>
          </a:p>
          <a:p>
            <a:pPr lvl="0">
              <a:buSzPts val="1600"/>
            </a:pPr>
            <a:endParaRPr lang="en-US" sz="1000" dirty="0"/>
          </a:p>
          <a:p>
            <a:pPr lvl="0">
              <a:buSzPts val="1600"/>
            </a:pPr>
            <a:r>
              <a:rPr lang="en-US" sz="1800" dirty="0"/>
              <a:t>Biohazard agents include: </a:t>
            </a:r>
          </a:p>
          <a:p>
            <a:pPr lvl="0">
              <a:buSzPts val="1600"/>
            </a:pPr>
            <a:r>
              <a:rPr lang="en-US" sz="1800" b="1" dirty="0"/>
              <a:t>Bacteria: </a:t>
            </a:r>
            <a:r>
              <a:rPr lang="en-US" sz="1800" dirty="0"/>
              <a:t>Microscopic living organisms, usually one-celled, that can be found everywhere. They can be dangerous, such as when they cause infection, or beneficial, as in the process of fermentation.</a:t>
            </a:r>
          </a:p>
          <a:p>
            <a:pPr lvl="0">
              <a:buSzPts val="1600"/>
            </a:pPr>
            <a:endParaRPr lang="en-US" sz="1000" dirty="0"/>
          </a:p>
          <a:p>
            <a:pPr lvl="0">
              <a:buSzPts val="1600"/>
            </a:pPr>
            <a:r>
              <a:rPr lang="en-US" sz="1800" b="1" dirty="0"/>
              <a:t>Viruses: </a:t>
            </a:r>
            <a:r>
              <a:rPr lang="en-US" sz="1800" dirty="0"/>
              <a:t>Organisms that depend on a host cell for development and reproduction.</a:t>
            </a:r>
          </a:p>
          <a:p>
            <a:pPr lvl="0">
              <a:buSzPts val="1600"/>
            </a:pPr>
            <a:endParaRPr lang="en-US" sz="1000" dirty="0"/>
          </a:p>
          <a:p>
            <a:pPr lvl="0">
              <a:buSzPts val="1600"/>
            </a:pPr>
            <a:r>
              <a:rPr lang="en-US" sz="1800" b="1" dirty="0"/>
              <a:t>Fungi: </a:t>
            </a:r>
            <a:r>
              <a:rPr lang="en-US" sz="1800" dirty="0"/>
              <a:t>May be small or large (mushroom), parasitic organisms growing in a living or dead plant or animal matter.</a:t>
            </a:r>
          </a:p>
          <a:p>
            <a:pPr lvl="0">
              <a:buSzPts val="1600"/>
            </a:pPr>
            <a:endParaRPr lang="en-US" sz="1000" dirty="0"/>
          </a:p>
          <a:p>
            <a:pPr lvl="0">
              <a:buSzPts val="1600"/>
            </a:pPr>
            <a:r>
              <a:rPr lang="en-US" sz="1800" b="1" dirty="0"/>
              <a:t>Protozoa: </a:t>
            </a:r>
            <a:r>
              <a:rPr lang="en-US" sz="1800" dirty="0"/>
              <a:t>Any of a large group of one-celled organisms (called protists) that live in water as parasites.</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3" name="Picture 2">
            <a:extLst>
              <a:ext uri="{FF2B5EF4-FFF2-40B4-BE49-F238E27FC236}">
                <a16:creationId xmlns:a16="http://schemas.microsoft.com/office/drawing/2014/main" id="{F6095B78-F7FE-4249-8A1E-862E1015AD0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2097" cy="5920649"/>
          </a:xfrm>
          <a:prstGeom prst="rect">
            <a:avLst/>
          </a:prstGeom>
        </p:spPr>
      </p:pic>
    </p:spTree>
    <p:extLst>
      <p:ext uri="{BB962C8B-B14F-4D97-AF65-F5344CB8AC3E}">
        <p14:creationId xmlns:p14="http://schemas.microsoft.com/office/powerpoint/2010/main" val="2007083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07D7791D-67D3-DE58-317A-5CF5E2B9AD1E}"/>
              </a:ext>
            </a:extLst>
          </p:cNvPr>
          <p:cNvSpPr txBox="1">
            <a:spLocks noGrp="1"/>
          </p:cNvSpPr>
          <p:nvPr>
            <p:ph type="title" idx="4294967295"/>
          </p:nvPr>
        </p:nvSpPr>
        <p:spPr>
          <a:xfrm>
            <a:off x="5719155" y="310533"/>
            <a:ext cx="6136461" cy="60441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Bloodborne Pathogens</a:t>
            </a:r>
          </a:p>
        </p:txBody>
      </p:sp>
      <p:sp>
        <p:nvSpPr>
          <p:cNvPr id="104" name="Google Shape;104;p2"/>
          <p:cNvSpPr txBox="1"/>
          <p:nvPr/>
        </p:nvSpPr>
        <p:spPr>
          <a:xfrm>
            <a:off x="5719156" y="864776"/>
            <a:ext cx="6274351" cy="5078273"/>
          </a:xfrm>
          <a:prstGeom prst="rect">
            <a:avLst/>
          </a:prstGeom>
          <a:noFill/>
          <a:ln>
            <a:noFill/>
          </a:ln>
        </p:spPr>
        <p:txBody>
          <a:bodyPr spcFirstLastPara="1" wrap="square" lIns="91425" tIns="45700" rIns="91425" bIns="45700" anchor="t" anchorCtr="0">
            <a:spAutoFit/>
          </a:bodyPr>
          <a:lstStyle/>
          <a:p>
            <a:pPr lvl="0">
              <a:buSzPts val="1600"/>
            </a:pPr>
            <a:r>
              <a:rPr lang="en-US" sz="1800" dirty="0"/>
              <a:t>Bloodborne Pathogens Occupational Exposure means reasonably anticipated skin, eye, mucus membrane, or parenteral contact with blood or other potentially infectious materials that may result from the performance of an employee’s duties.</a:t>
            </a:r>
          </a:p>
          <a:p>
            <a:pPr lvl="0">
              <a:buSzPts val="1600"/>
            </a:pPr>
            <a:endParaRPr lang="en-US" sz="1800" dirty="0"/>
          </a:p>
          <a:p>
            <a:pPr lvl="0">
              <a:buSzPts val="1600"/>
            </a:pPr>
            <a:r>
              <a:rPr lang="en-US" sz="1800" dirty="0"/>
              <a:t>Bloodborne Pathogens are microorganisms that are transmitted via human blood and cause disease. They can be transmitted by means of blood, tissue, body fluids, and Other Potentially Infectious Materials (OPIM). While there are many types of pathogens, the focus of this program is on bloodborne pathogens and what employers need to know to be in compliance with Oregon OSHA.</a:t>
            </a:r>
          </a:p>
          <a:p>
            <a:pPr lvl="0">
              <a:buSzPts val="1600"/>
            </a:pPr>
            <a:endParaRPr lang="en-US" sz="1800" dirty="0"/>
          </a:p>
          <a:p>
            <a:pPr lvl="0">
              <a:buSzPts val="1600"/>
            </a:pPr>
            <a:r>
              <a:rPr lang="en-US" sz="1800" dirty="0"/>
              <a:t>In general, the purpose of the standard is to protect employees from the hepatitis B virus (HBV), the human immunodeficiency virus (HIV), and the hepatitis C virus (HCV).</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3" name="Picture 2">
            <a:extLst>
              <a:ext uri="{FF2B5EF4-FFF2-40B4-BE49-F238E27FC236}">
                <a16:creationId xmlns:a16="http://schemas.microsoft.com/office/drawing/2014/main" id="{2357D0D5-91B0-4223-908B-32A458E451D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2124" cy="5920649"/>
          </a:xfrm>
          <a:prstGeom prst="rect">
            <a:avLst/>
          </a:prstGeom>
        </p:spPr>
      </p:pic>
    </p:spTree>
    <p:extLst>
      <p:ext uri="{BB962C8B-B14F-4D97-AF65-F5344CB8AC3E}">
        <p14:creationId xmlns:p14="http://schemas.microsoft.com/office/powerpoint/2010/main" val="39786122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65C7E39-AA4A-9015-36F3-C2FC4BE8C32B}"/>
              </a:ext>
            </a:extLst>
          </p:cNvPr>
          <p:cNvSpPr txBox="1">
            <a:spLocks noGrp="1"/>
          </p:cNvSpPr>
          <p:nvPr>
            <p:ph type="title" idx="4294967295"/>
          </p:nvPr>
        </p:nvSpPr>
        <p:spPr>
          <a:xfrm>
            <a:off x="5719155" y="310533"/>
            <a:ext cx="6136461" cy="87682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Workplace Violence</a:t>
            </a:r>
          </a:p>
        </p:txBody>
      </p:sp>
      <p:sp>
        <p:nvSpPr>
          <p:cNvPr id="104" name="Google Shape;104;p2"/>
          <p:cNvSpPr txBox="1"/>
          <p:nvPr/>
        </p:nvSpPr>
        <p:spPr>
          <a:xfrm>
            <a:off x="5719156" y="878422"/>
            <a:ext cx="6274351" cy="5078273"/>
          </a:xfrm>
          <a:prstGeom prst="rect">
            <a:avLst/>
          </a:prstGeom>
          <a:noFill/>
          <a:ln>
            <a:noFill/>
          </a:ln>
        </p:spPr>
        <p:txBody>
          <a:bodyPr spcFirstLastPara="1" wrap="square" lIns="91425" tIns="45700" rIns="91425" bIns="45700" anchor="t" anchorCtr="0">
            <a:spAutoFit/>
          </a:bodyPr>
          <a:lstStyle/>
          <a:p>
            <a:pPr lvl="0">
              <a:buSzPts val="1600"/>
            </a:pPr>
            <a:r>
              <a:rPr lang="en-US" sz="1800" b="1" dirty="0"/>
              <a:t>Workplace Violence: </a:t>
            </a:r>
            <a:r>
              <a:rPr lang="en-US" sz="1800" dirty="0"/>
              <a:t>Any violent act that occurs in the workplace and creates a hostile work environment which affects employees’ physical or psychological well-being. A risk factor is a condition or circumstance that may increase the likelihood of violence occurring in a particular setting.</a:t>
            </a:r>
          </a:p>
          <a:p>
            <a:pPr lvl="0">
              <a:buSzPts val="1600"/>
            </a:pPr>
            <a:endParaRPr lang="en-US" sz="1800" dirty="0"/>
          </a:p>
          <a:p>
            <a:pPr lvl="0">
              <a:buSzPts val="1600"/>
            </a:pPr>
            <a:r>
              <a:rPr lang="en-US" sz="1800" dirty="0"/>
              <a:t>Risk factors include: </a:t>
            </a:r>
          </a:p>
          <a:p>
            <a:pPr marL="285750" lvl="0" indent="-285750">
              <a:buSzPts val="1600"/>
              <a:buFont typeface="Arial" panose="020B0604020202020204" pitchFamily="34" charset="0"/>
              <a:buChar char="•"/>
            </a:pPr>
            <a:r>
              <a:rPr lang="en-US" sz="1800" dirty="0"/>
              <a:t>Employee contact with the public</a:t>
            </a:r>
          </a:p>
          <a:p>
            <a:pPr marL="285750" lvl="0" indent="-285750">
              <a:buSzPts val="1600"/>
              <a:buFont typeface="Arial" panose="020B0604020202020204" pitchFamily="34" charset="0"/>
              <a:buChar char="•"/>
            </a:pPr>
            <a:r>
              <a:rPr lang="en-US" sz="1800" dirty="0"/>
              <a:t>Exchanging money</a:t>
            </a:r>
          </a:p>
          <a:p>
            <a:pPr marL="285750" lvl="0" indent="-285750">
              <a:buSzPts val="1600"/>
              <a:buFont typeface="Arial" panose="020B0604020202020204" pitchFamily="34" charset="0"/>
              <a:buChar char="•"/>
            </a:pPr>
            <a:r>
              <a:rPr lang="en-US" sz="1800" dirty="0"/>
              <a:t>Selling/dispensing alcohol or drugs</a:t>
            </a:r>
          </a:p>
          <a:p>
            <a:pPr marL="285750" lvl="0" indent="-285750">
              <a:buSzPts val="1600"/>
              <a:buFont typeface="Arial" panose="020B0604020202020204" pitchFamily="34" charset="0"/>
              <a:buChar char="•"/>
            </a:pPr>
            <a:r>
              <a:rPr lang="en-US" sz="1800" dirty="0"/>
              <a:t>Delivering passengers</a:t>
            </a:r>
          </a:p>
          <a:p>
            <a:pPr marL="285750" lvl="0" indent="-285750">
              <a:buSzPts val="1600"/>
              <a:buFont typeface="Arial" panose="020B0604020202020204" pitchFamily="34" charset="0"/>
              <a:buChar char="•"/>
            </a:pPr>
            <a:r>
              <a:rPr lang="en-US" sz="1800" dirty="0"/>
              <a:t>Goods, or services</a:t>
            </a:r>
          </a:p>
          <a:p>
            <a:pPr marL="285750" lvl="0" indent="-285750">
              <a:buSzPts val="1600"/>
              <a:buFont typeface="Arial" panose="020B0604020202020204" pitchFamily="34" charset="0"/>
              <a:buChar char="•"/>
            </a:pPr>
            <a:r>
              <a:rPr lang="en-US" sz="1800" dirty="0"/>
              <a:t>Mobile workplace (such as taxicabs or police cruisers)</a:t>
            </a:r>
          </a:p>
          <a:p>
            <a:pPr marL="285750" lvl="0" indent="-285750">
              <a:buSzPts val="1600"/>
              <a:buFont typeface="Arial" panose="020B0604020202020204" pitchFamily="34" charset="0"/>
              <a:buChar char="•"/>
            </a:pPr>
            <a:r>
              <a:rPr lang="en-US" sz="1800" dirty="0"/>
              <a:t>Exposure to unstable or volatile persons (such as in healthcare or social services)</a:t>
            </a:r>
          </a:p>
          <a:p>
            <a:pPr marL="285750" lvl="0" indent="-285750">
              <a:buSzPts val="1600"/>
              <a:buFont typeface="Arial" panose="020B0604020202020204" pitchFamily="34" charset="0"/>
              <a:buChar char="•"/>
            </a:pPr>
            <a:r>
              <a:rPr lang="en-US" sz="1800" dirty="0"/>
              <a:t>Employees working alone</a:t>
            </a:r>
          </a:p>
          <a:p>
            <a:pPr marL="285750" lvl="0" indent="-285750">
              <a:buSzPts val="1600"/>
              <a:buFont typeface="Arial" panose="020B0604020202020204" pitchFamily="34" charset="0"/>
              <a:buChar char="•"/>
            </a:pPr>
            <a:r>
              <a:rPr lang="en-US" sz="1800" dirty="0"/>
              <a:t>Late at night/early morning</a:t>
            </a:r>
          </a:p>
          <a:p>
            <a:pPr marL="285750" lvl="0" indent="-285750">
              <a:buSzPts val="1600"/>
              <a:buFont typeface="Arial" panose="020B0604020202020204" pitchFamily="34" charset="0"/>
              <a:buChar char="•"/>
            </a:pPr>
            <a:r>
              <a:rPr lang="en-US" sz="1800" dirty="0"/>
              <a:t>In small numbers</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3" name="Picture 2">
            <a:extLst>
              <a:ext uri="{FF2B5EF4-FFF2-40B4-BE49-F238E27FC236}">
                <a16:creationId xmlns:a16="http://schemas.microsoft.com/office/drawing/2014/main" id="{A1E6473B-1FF3-45C6-836C-FC29330E7FC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5516526" cy="5925861"/>
          </a:xfrm>
          <a:prstGeom prst="rect">
            <a:avLst/>
          </a:prstGeom>
        </p:spPr>
      </p:pic>
    </p:spTree>
    <p:extLst>
      <p:ext uri="{BB962C8B-B14F-4D97-AF65-F5344CB8AC3E}">
        <p14:creationId xmlns:p14="http://schemas.microsoft.com/office/powerpoint/2010/main" val="1481591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E3FCF889-FD81-111C-CD42-2978571B4FDD}"/>
              </a:ext>
            </a:extLst>
          </p:cNvPr>
          <p:cNvSpPr txBox="1">
            <a:spLocks noGrp="1"/>
          </p:cNvSpPr>
          <p:nvPr>
            <p:ph type="title" idx="4294967295"/>
          </p:nvPr>
        </p:nvSpPr>
        <p:spPr>
          <a:xfrm>
            <a:off x="5719155" y="310533"/>
            <a:ext cx="6136461" cy="70437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Toxics</a:t>
            </a:r>
          </a:p>
        </p:txBody>
      </p:sp>
      <p:sp>
        <p:nvSpPr>
          <p:cNvPr id="104" name="Google Shape;104;p2"/>
          <p:cNvSpPr txBox="1"/>
          <p:nvPr/>
        </p:nvSpPr>
        <p:spPr>
          <a:xfrm>
            <a:off x="5719156" y="1014903"/>
            <a:ext cx="6274351" cy="3693278"/>
          </a:xfrm>
          <a:prstGeom prst="rect">
            <a:avLst/>
          </a:prstGeom>
          <a:noFill/>
          <a:ln>
            <a:noFill/>
          </a:ln>
        </p:spPr>
        <p:txBody>
          <a:bodyPr spcFirstLastPara="1" wrap="square" lIns="91425" tIns="45700" rIns="91425" bIns="45700" anchor="t" anchorCtr="0">
            <a:spAutoFit/>
          </a:bodyPr>
          <a:lstStyle/>
          <a:p>
            <a:pPr lvl="0">
              <a:buSzPts val="1600"/>
            </a:pPr>
            <a:r>
              <a:rPr lang="en-US" sz="1800" b="1" dirty="0"/>
              <a:t>Toxics: </a:t>
            </a:r>
            <a:r>
              <a:rPr lang="en-US" sz="1800" dirty="0"/>
              <a:t>A material is toxic if a small quantity can cause an injurious effect, such as tissue damage, cancer, and/or mutations. It’s important to consider the routes of entry of toxic materials into the human body.</a:t>
            </a:r>
          </a:p>
          <a:p>
            <a:pPr lvl="0">
              <a:buSzPts val="1600"/>
            </a:pPr>
            <a:endParaRPr lang="en-US" sz="1800" dirty="0"/>
          </a:p>
          <a:p>
            <a:pPr lvl="0">
              <a:buSzPts val="1600"/>
            </a:pPr>
            <a:r>
              <a:rPr lang="en-US" sz="1800" dirty="0"/>
              <a:t>There are four possible routes of entry: </a:t>
            </a:r>
          </a:p>
          <a:p>
            <a:pPr marL="285750" lvl="0" indent="-285750">
              <a:buSzPts val="1600"/>
              <a:buFont typeface="Arial" panose="020B0604020202020204" pitchFamily="34" charset="0"/>
              <a:buChar char="•"/>
            </a:pPr>
            <a:r>
              <a:rPr lang="en-US" sz="1800" b="1" dirty="0"/>
              <a:t>Inhalation: </a:t>
            </a:r>
            <a:r>
              <a:rPr lang="en-US" sz="1800" dirty="0"/>
              <a:t>breathing in toxics is the most common and dangerous route. </a:t>
            </a:r>
          </a:p>
          <a:p>
            <a:pPr marL="285750" lvl="0" indent="-285750">
              <a:buSzPts val="1600"/>
              <a:buFont typeface="Arial" panose="020B0604020202020204" pitchFamily="34" charset="0"/>
              <a:buChar char="•"/>
            </a:pPr>
            <a:r>
              <a:rPr lang="en-US" sz="1800" b="1" dirty="0"/>
              <a:t>Ingestion: </a:t>
            </a:r>
            <a:r>
              <a:rPr lang="en-US" sz="1800" dirty="0"/>
              <a:t>Toxics enter through the gastrointestinal tract. </a:t>
            </a:r>
          </a:p>
          <a:p>
            <a:pPr marL="285750" lvl="0" indent="-285750">
              <a:buSzPts val="1600"/>
              <a:buFont typeface="Arial" panose="020B0604020202020204" pitchFamily="34" charset="0"/>
              <a:buChar char="•"/>
            </a:pPr>
            <a:r>
              <a:rPr lang="en-US" sz="1800" b="1" dirty="0"/>
              <a:t>Absorption: </a:t>
            </a:r>
            <a:r>
              <a:rPr lang="en-US" sz="1800" dirty="0"/>
              <a:t>Toxics pass through skin into the bloodstream.</a:t>
            </a:r>
          </a:p>
          <a:p>
            <a:pPr marL="285750" lvl="0" indent="-285750">
              <a:buSzPts val="1600"/>
              <a:buFont typeface="Arial" panose="020B0604020202020204" pitchFamily="34" charset="0"/>
              <a:buChar char="•"/>
            </a:pPr>
            <a:r>
              <a:rPr lang="en-US" sz="1800" b="1" dirty="0"/>
              <a:t>Injection: </a:t>
            </a:r>
            <a:r>
              <a:rPr lang="en-US" sz="1800" dirty="0"/>
              <a:t>Toxics can be injected into the body (needles, etc.) the least common yet most direct route of entry.</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3" name="Picture 2">
            <a:extLst>
              <a:ext uri="{FF2B5EF4-FFF2-40B4-BE49-F238E27FC236}">
                <a16:creationId xmlns:a16="http://schemas.microsoft.com/office/drawing/2014/main" id="{55244602-1866-4F36-88BA-587575A4368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5516526" cy="5925636"/>
          </a:xfrm>
          <a:prstGeom prst="rect">
            <a:avLst/>
          </a:prstGeom>
        </p:spPr>
      </p:pic>
    </p:spTree>
    <p:extLst>
      <p:ext uri="{BB962C8B-B14F-4D97-AF65-F5344CB8AC3E}">
        <p14:creationId xmlns:p14="http://schemas.microsoft.com/office/powerpoint/2010/main" val="1137029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4D1E0A0-E0C1-45F8-B682-43F30477DEA3}"/>
              </a:ext>
            </a:extLst>
          </p:cNvPr>
          <p:cNvSpPr txBox="1">
            <a:spLocks noGrp="1"/>
          </p:cNvSpPr>
          <p:nvPr>
            <p:ph type="title" idx="4294967295"/>
          </p:nvPr>
        </p:nvSpPr>
        <p:spPr>
          <a:xfrm>
            <a:off x="5719155" y="310533"/>
            <a:ext cx="6136461" cy="74494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Vibration/Noise</a:t>
            </a:r>
          </a:p>
        </p:txBody>
      </p:sp>
      <p:sp>
        <p:nvSpPr>
          <p:cNvPr id="104" name="Google Shape;104;p2"/>
          <p:cNvSpPr txBox="1"/>
          <p:nvPr/>
        </p:nvSpPr>
        <p:spPr>
          <a:xfrm>
            <a:off x="5719156" y="1001252"/>
            <a:ext cx="6472844" cy="4801274"/>
          </a:xfrm>
          <a:prstGeom prst="rect">
            <a:avLst/>
          </a:prstGeom>
          <a:noFill/>
          <a:ln>
            <a:noFill/>
          </a:ln>
        </p:spPr>
        <p:txBody>
          <a:bodyPr spcFirstLastPara="1" wrap="square" lIns="91425" tIns="45700" rIns="91425" bIns="45700" anchor="t" anchorCtr="0">
            <a:spAutoFit/>
          </a:bodyPr>
          <a:lstStyle/>
          <a:p>
            <a:pPr lvl="0">
              <a:buSzPts val="1600"/>
            </a:pPr>
            <a:r>
              <a:rPr lang="en-US" sz="1800" b="1" dirty="0"/>
              <a:t>Vibration and Noise: </a:t>
            </a:r>
            <a:r>
              <a:rPr lang="en-US" sz="1800" dirty="0"/>
              <a:t>Tools, equipment, and surfaces that vibrate can create noise, and potentially expose a worker to vibration related hazards. </a:t>
            </a:r>
          </a:p>
          <a:p>
            <a:pPr lvl="0">
              <a:buSzPts val="1600"/>
            </a:pPr>
            <a:endParaRPr lang="en-US" sz="1800" dirty="0"/>
          </a:p>
          <a:p>
            <a:pPr lvl="0">
              <a:buSzPts val="1600"/>
            </a:pPr>
            <a:r>
              <a:rPr lang="en-US" sz="1800" dirty="0"/>
              <a:t>These include: </a:t>
            </a:r>
          </a:p>
          <a:p>
            <a:pPr lvl="0">
              <a:buSzPts val="1600"/>
            </a:pPr>
            <a:r>
              <a:rPr lang="en-US" sz="1800" b="1" dirty="0"/>
              <a:t>Segmental vibration: </a:t>
            </a:r>
            <a:r>
              <a:rPr lang="en-US" sz="1800" dirty="0"/>
              <a:t>This is when the hands or some other body part is exposed to a vibrating tool or work-surface.</a:t>
            </a:r>
          </a:p>
          <a:p>
            <a:pPr lvl="0">
              <a:buSzPts val="1600"/>
            </a:pPr>
            <a:r>
              <a:rPr lang="en-US" sz="1800" dirty="0"/>
              <a:t>Segmental vibration is a known source for causing injuries to the: </a:t>
            </a:r>
          </a:p>
          <a:p>
            <a:pPr marL="285750" lvl="0" indent="-285750">
              <a:buSzPts val="1600"/>
              <a:buFont typeface="Arial" panose="020B0604020202020204" pitchFamily="34" charset="0"/>
              <a:buChar char="•"/>
            </a:pPr>
            <a:r>
              <a:rPr lang="en-US" sz="1800" dirty="0"/>
              <a:t>Hands </a:t>
            </a:r>
          </a:p>
          <a:p>
            <a:pPr marL="285750" lvl="0" indent="-285750">
              <a:buSzPts val="1600"/>
              <a:buFont typeface="Arial" panose="020B0604020202020204" pitchFamily="34" charset="0"/>
              <a:buChar char="•"/>
            </a:pPr>
            <a:r>
              <a:rPr lang="en-US" sz="1800" dirty="0"/>
              <a:t>Wrists </a:t>
            </a:r>
          </a:p>
          <a:p>
            <a:pPr marL="285750" lvl="0" indent="-285750">
              <a:buSzPts val="1600"/>
              <a:buFont typeface="Arial" panose="020B0604020202020204" pitchFamily="34" charset="0"/>
              <a:buChar char="•"/>
            </a:pPr>
            <a:r>
              <a:rPr lang="en-US" sz="1800" dirty="0"/>
              <a:t>Forearms</a:t>
            </a:r>
          </a:p>
          <a:p>
            <a:pPr marL="285750" lvl="0" indent="-285750">
              <a:buSzPts val="1600"/>
              <a:buFont typeface="Arial" panose="020B0604020202020204" pitchFamily="34" charset="0"/>
              <a:buChar char="•"/>
            </a:pPr>
            <a:r>
              <a:rPr lang="en-US" sz="1800" dirty="0"/>
              <a:t>Upper Body</a:t>
            </a:r>
          </a:p>
          <a:p>
            <a:pPr lvl="0">
              <a:buSzPts val="1600"/>
            </a:pPr>
            <a:endParaRPr lang="en-US" sz="1800" dirty="0"/>
          </a:p>
          <a:p>
            <a:pPr lvl="0">
              <a:buSzPts val="1600"/>
            </a:pPr>
            <a:r>
              <a:rPr lang="en-US" sz="1800" b="1" dirty="0"/>
              <a:t>Whole-body vibrations: </a:t>
            </a:r>
            <a:r>
              <a:rPr lang="en-US" sz="1800" dirty="0"/>
              <a:t>This is most commonly experienced in moving vehicles and impacts the spine. The lower back is particularly susceptible to fatigue and injury from exposures.</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3" name="Picture 2">
            <a:extLst>
              <a:ext uri="{FF2B5EF4-FFF2-40B4-BE49-F238E27FC236}">
                <a16:creationId xmlns:a16="http://schemas.microsoft.com/office/drawing/2014/main" id="{76E7D33B-EA55-4E87-B784-DCC77CD28A5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5516526" cy="5925879"/>
          </a:xfrm>
          <a:prstGeom prst="rect">
            <a:avLst/>
          </a:prstGeom>
        </p:spPr>
      </p:pic>
    </p:spTree>
    <p:extLst>
      <p:ext uri="{BB962C8B-B14F-4D97-AF65-F5344CB8AC3E}">
        <p14:creationId xmlns:p14="http://schemas.microsoft.com/office/powerpoint/2010/main" val="1438504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a:extLst>
              <a:ext uri="{C183D7F6-B498-43B3-948B-1728B52AA6E4}">
                <adec:decorative xmlns:adec="http://schemas.microsoft.com/office/drawing/2017/decorative" val="1"/>
              </a:ext>
            </a:extLst>
          </p:cNvPr>
          <p:cNvSpPr/>
          <p:nvPr/>
        </p:nvSpPr>
        <p:spPr>
          <a:xfrm>
            <a:off x="0" y="5848778"/>
            <a:ext cx="12192000" cy="1000125"/>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Title 2">
            <a:extLst>
              <a:ext uri="{FF2B5EF4-FFF2-40B4-BE49-F238E27FC236}">
                <a16:creationId xmlns:a16="http://schemas.microsoft.com/office/drawing/2014/main" id="{A49D5436-BD26-4DE8-B1B3-0C62F0176845}"/>
              </a:ext>
            </a:extLst>
          </p:cNvPr>
          <p:cNvSpPr>
            <a:spLocks noGrp="1"/>
          </p:cNvSpPr>
          <p:nvPr>
            <p:ph type="title" idx="4294967295"/>
          </p:nvPr>
        </p:nvSpPr>
        <p:spPr>
          <a:xfrm>
            <a:off x="0" y="17477"/>
            <a:ext cx="12192000" cy="5822921"/>
          </a:xfrm>
          <a:prstGeom prst="rect">
            <a:avLst/>
          </a:prstGeom>
          <a:solidFill>
            <a:schemeClr val="tx1"/>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sng" strike="noStrike" kern="0" cap="none" spc="0" normalizeH="0" baseline="0" noProof="0" dirty="0">
                <a:ln>
                  <a:noFill/>
                </a:ln>
                <a:solidFill>
                  <a:schemeClr val="lt1"/>
                </a:solidFill>
                <a:effectLst/>
                <a:uLnTx/>
                <a:uFillTx/>
                <a:latin typeface="+mn-lt"/>
                <a:ea typeface="+mn-ea"/>
                <a:cs typeface="+mn-cs"/>
                <a:sym typeface="Arial"/>
                <a:hlinkClick r:id="rId3"/>
              </a:rPr>
              <a:t>JHA An Introduction</a:t>
            </a:r>
            <a:endParaRPr kumimoji="0" lang="en-US" sz="4400" b="0" i="0" u="sng" strike="noStrike" kern="0" cap="none" spc="0" normalizeH="0" baseline="0" noProof="0" dirty="0">
              <a:ln>
                <a:noFill/>
              </a:ln>
              <a:solidFill>
                <a:schemeClr val="lt1"/>
              </a:solidFill>
              <a:effectLst/>
              <a:uLnTx/>
              <a:uFillTx/>
              <a:latin typeface="+mn-lt"/>
              <a:ea typeface="+mn-ea"/>
              <a:cs typeface="+mn-cs"/>
              <a:sym typeface="Arial"/>
            </a:endParaRPr>
          </a:p>
        </p:txBody>
      </p:sp>
      <p:sp>
        <p:nvSpPr>
          <p:cNvPr id="8" name="Google Shape;102;p2">
            <a:extLst>
              <a:ext uri="{FF2B5EF4-FFF2-40B4-BE49-F238E27FC236}">
                <a16:creationId xmlns:a16="http://schemas.microsoft.com/office/drawing/2014/main" id="{23EFD471-C13C-4159-88A8-8CE0E9C85483}"/>
              </a:ext>
            </a:extLst>
          </p:cNvPr>
          <p:cNvSpPr txBox="1"/>
          <p:nvPr/>
        </p:nvSpPr>
        <p:spPr>
          <a:xfrm>
            <a:off x="202630" y="6101551"/>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10" name="Picture 9">
            <a:extLst>
              <a:ext uri="{FF2B5EF4-FFF2-40B4-BE49-F238E27FC236}">
                <a16:creationId xmlns:a16="http://schemas.microsoft.com/office/drawing/2014/main" id="{E6693AE1-DBB7-4E62-93C8-BE7C67B290E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093117" y="5767829"/>
            <a:ext cx="4762500" cy="119062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6" name="Google Shape;102;p2">
            <a:extLst>
              <a:ext uri="{FF2B5EF4-FFF2-40B4-BE49-F238E27FC236}">
                <a16:creationId xmlns:a16="http://schemas.microsoft.com/office/drawing/2014/main" id="{589CC655-68E7-48A2-A8B7-A8D6BDA8BC8F}"/>
              </a:ext>
            </a:extLst>
          </p:cNvPr>
          <p:cNvSpPr txBox="1"/>
          <p:nvPr/>
        </p:nvSpPr>
        <p:spPr>
          <a:xfrm>
            <a:off x="202630" y="614696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sp>
        <p:nvSpPr>
          <p:cNvPr id="9" name="Google Shape;104;p2">
            <a:extLst>
              <a:ext uri="{FF2B5EF4-FFF2-40B4-BE49-F238E27FC236}">
                <a16:creationId xmlns:a16="http://schemas.microsoft.com/office/drawing/2014/main" id="{D4286B97-C320-4426-AD3A-8E50AF607901}"/>
              </a:ext>
            </a:extLst>
          </p:cNvPr>
          <p:cNvSpPr txBox="1">
            <a:spLocks noGrp="1"/>
          </p:cNvSpPr>
          <p:nvPr>
            <p:ph type="title" idx="4294967295"/>
          </p:nvPr>
        </p:nvSpPr>
        <p:spPr>
          <a:xfrm>
            <a:off x="2743200" y="2531200"/>
            <a:ext cx="6570961" cy="83095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800" b="0" i="0" u="sng" strike="noStrike" kern="0" cap="none" spc="0" normalizeH="0" baseline="0" noProof="0" dirty="0">
                <a:ln>
                  <a:noFill/>
                </a:ln>
                <a:solidFill>
                  <a:schemeClr val="bg1"/>
                </a:solidFill>
                <a:effectLst/>
                <a:uLnTx/>
                <a:uFillTx/>
                <a:latin typeface="Calibri"/>
                <a:ea typeface="Calibri"/>
                <a:cs typeface="Calibri"/>
                <a:sym typeface="Calibri"/>
                <a:hlinkClick r:id="rId3"/>
              </a:rPr>
              <a:t>JHA Steps and Tasks</a:t>
            </a:r>
            <a:endParaRPr kumimoji="0" lang="en-US" sz="4800" b="0"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0" name="Picture 9">
            <a:extLst>
              <a:ext uri="{FF2B5EF4-FFF2-40B4-BE49-F238E27FC236}">
                <a16:creationId xmlns:a16="http://schemas.microsoft.com/office/drawing/2014/main" id="{20CA7F2D-DCEF-4C34-B275-E9B59FA787D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26870" y="5813246"/>
            <a:ext cx="4762500" cy="1190625"/>
          </a:xfrm>
          <a:prstGeom prst="rect">
            <a:avLst/>
          </a:prstGeom>
        </p:spPr>
      </p:pic>
    </p:spTree>
    <p:extLst>
      <p:ext uri="{BB962C8B-B14F-4D97-AF65-F5344CB8AC3E}">
        <p14:creationId xmlns:p14="http://schemas.microsoft.com/office/powerpoint/2010/main" val="30972062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281D109-EEE1-76D8-C572-361DCA87DEAD}"/>
              </a:ext>
            </a:extLst>
          </p:cNvPr>
          <p:cNvSpPr txBox="1">
            <a:spLocks noGrp="1"/>
          </p:cNvSpPr>
          <p:nvPr>
            <p:ph type="title" idx="4294967295"/>
          </p:nvPr>
        </p:nvSpPr>
        <p:spPr>
          <a:xfrm>
            <a:off x="5719155" y="310532"/>
            <a:ext cx="6136461" cy="118204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Determining Risk Level of Workplace Hazards</a:t>
            </a:r>
          </a:p>
        </p:txBody>
      </p:sp>
      <p:sp>
        <p:nvSpPr>
          <p:cNvPr id="104" name="Google Shape;104;p2"/>
          <p:cNvSpPr txBox="1"/>
          <p:nvPr/>
        </p:nvSpPr>
        <p:spPr>
          <a:xfrm>
            <a:off x="5719156" y="1492577"/>
            <a:ext cx="6274351" cy="2585283"/>
          </a:xfrm>
          <a:prstGeom prst="rect">
            <a:avLst/>
          </a:prstGeom>
          <a:noFill/>
          <a:ln>
            <a:noFill/>
          </a:ln>
        </p:spPr>
        <p:txBody>
          <a:bodyPr spcFirstLastPara="1" wrap="square" lIns="91425" tIns="45700" rIns="91425" bIns="45700" anchor="t" anchorCtr="0">
            <a:spAutoFit/>
          </a:bodyPr>
          <a:lstStyle/>
          <a:p>
            <a:pPr lvl="0">
              <a:buSzPts val="1600"/>
            </a:pPr>
            <a:r>
              <a:rPr lang="en-US" sz="1800" dirty="0"/>
              <a:t>The hazards presenting the most risk need to be analyzed first.  To determine the level of risk objectively, it can be helpful to use a structured method to analyze risks and prioritize hazards. Review the hazard assessment materials below for examples of different methods. </a:t>
            </a:r>
          </a:p>
          <a:p>
            <a:pPr lvl="0">
              <a:buSzPts val="1600"/>
            </a:pPr>
            <a:endParaRPr lang="en-US" sz="1800" b="0" i="0" u="none" strike="noStrike" cap="none" dirty="0">
              <a:solidFill>
                <a:srgbClr val="000000"/>
              </a:solidFill>
              <a:latin typeface="Arial"/>
              <a:ea typeface="Arial"/>
              <a:cs typeface="Arial"/>
              <a:sym typeface="Arial"/>
            </a:endParaRPr>
          </a:p>
          <a:p>
            <a:pPr lvl="0">
              <a:buSzPts val="1600"/>
            </a:pPr>
            <a:r>
              <a:rPr lang="en-US" sz="1800" dirty="0"/>
              <a:t>Hazard </a:t>
            </a:r>
            <a:r>
              <a:rPr lang="en-US" sz="1800" dirty="0">
                <a:hlinkClick r:id="rId3"/>
              </a:rPr>
              <a:t>assessment and certification</a:t>
            </a:r>
            <a:r>
              <a:rPr lang="en-US" sz="1800" baseline="30000" dirty="0"/>
              <a:t> </a:t>
            </a:r>
            <a:r>
              <a:rPr lang="en-US" sz="1800" dirty="0"/>
              <a:t>form</a:t>
            </a:r>
          </a:p>
          <a:p>
            <a:pPr lvl="0">
              <a:buSzPts val="1600"/>
            </a:pPr>
            <a:r>
              <a:rPr lang="en-US" sz="1800" b="0" i="0" u="none" strike="noStrike" cap="none" dirty="0">
                <a:solidFill>
                  <a:srgbClr val="000000"/>
                </a:solidFill>
                <a:latin typeface="Arial"/>
                <a:ea typeface="Arial"/>
                <a:cs typeface="Arial"/>
                <a:sym typeface="Arial"/>
                <a:hlinkClick r:id="rId4"/>
              </a:rPr>
              <a:t>Hazard ID</a:t>
            </a:r>
            <a:r>
              <a:rPr lang="en-US" sz="1800" baseline="30000" dirty="0"/>
              <a:t> </a:t>
            </a:r>
            <a:r>
              <a:rPr lang="en-US" sz="1800" b="0" i="0" u="none" strike="noStrike" cap="none" dirty="0">
                <a:solidFill>
                  <a:srgbClr val="000000"/>
                </a:solidFill>
                <a:latin typeface="Arial"/>
                <a:ea typeface="Arial"/>
                <a:cs typeface="Arial"/>
                <a:sym typeface="Arial"/>
              </a:rPr>
              <a:t>and assessment</a:t>
            </a:r>
          </a:p>
          <a:p>
            <a:pPr lvl="0">
              <a:buSzPts val="1600"/>
            </a:pPr>
            <a:r>
              <a:rPr lang="en-US" sz="1800" dirty="0"/>
              <a:t>Hazard assessment </a:t>
            </a:r>
            <a:r>
              <a:rPr lang="en-US" sz="1800" dirty="0">
                <a:hlinkClick r:id="rId5"/>
              </a:rPr>
              <a:t>booklet</a:t>
            </a:r>
            <a:r>
              <a:rPr lang="en-US" sz="1800" baseline="30000" dirty="0"/>
              <a:t> </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226870" y="5825438"/>
            <a:ext cx="4762500" cy="1190625"/>
          </a:xfrm>
          <a:prstGeom prst="rect">
            <a:avLst/>
          </a:prstGeom>
        </p:spPr>
      </p:pic>
      <p:pic>
        <p:nvPicPr>
          <p:cNvPr id="3" name="Picture 2">
            <a:extLst>
              <a:ext uri="{FF2B5EF4-FFF2-40B4-BE49-F238E27FC236}">
                <a16:creationId xmlns:a16="http://schemas.microsoft.com/office/drawing/2014/main" id="{559293F6-AC99-48C9-85EC-08F09445858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0"/>
            <a:ext cx="5516526" cy="5926129"/>
          </a:xfrm>
          <a:prstGeom prst="rect">
            <a:avLst/>
          </a:prstGeom>
        </p:spPr>
      </p:pic>
    </p:spTree>
    <p:extLst>
      <p:ext uri="{BB962C8B-B14F-4D97-AF65-F5344CB8AC3E}">
        <p14:creationId xmlns:p14="http://schemas.microsoft.com/office/powerpoint/2010/main" val="3712235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6" name="Google Shape;102;p2">
            <a:extLst>
              <a:ext uri="{FF2B5EF4-FFF2-40B4-BE49-F238E27FC236}">
                <a16:creationId xmlns:a16="http://schemas.microsoft.com/office/drawing/2014/main" id="{589CC655-68E7-48A2-A8B7-A8D6BDA8BC8F}"/>
              </a:ext>
            </a:extLst>
          </p:cNvPr>
          <p:cNvSpPr txBox="1"/>
          <p:nvPr/>
        </p:nvSpPr>
        <p:spPr>
          <a:xfrm>
            <a:off x="202630" y="614696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sp>
        <p:nvSpPr>
          <p:cNvPr id="9" name="Google Shape;104;p2">
            <a:extLst>
              <a:ext uri="{FF2B5EF4-FFF2-40B4-BE49-F238E27FC236}">
                <a16:creationId xmlns:a16="http://schemas.microsoft.com/office/drawing/2014/main" id="{D4286B97-C320-4426-AD3A-8E50AF607901}"/>
              </a:ext>
            </a:extLst>
          </p:cNvPr>
          <p:cNvSpPr txBox="1">
            <a:spLocks noGrp="1"/>
          </p:cNvSpPr>
          <p:nvPr>
            <p:ph type="title" idx="4294967295"/>
          </p:nvPr>
        </p:nvSpPr>
        <p:spPr>
          <a:xfrm>
            <a:off x="2743200" y="2531200"/>
            <a:ext cx="6570961" cy="83095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800" b="0" i="0" u="sng" strike="noStrike" kern="0" cap="none" spc="0" normalizeH="0" baseline="0" noProof="0" dirty="0">
                <a:ln>
                  <a:noFill/>
                </a:ln>
                <a:solidFill>
                  <a:schemeClr val="bg1"/>
                </a:solidFill>
                <a:effectLst/>
                <a:uLnTx/>
                <a:uFillTx/>
                <a:latin typeface="Calibri"/>
                <a:ea typeface="Calibri"/>
                <a:cs typeface="Calibri"/>
                <a:sym typeface="Calibri"/>
                <a:hlinkClick r:id="rId3"/>
              </a:rPr>
              <a:t>JHA Identifying Hazards </a:t>
            </a:r>
            <a:endParaRPr kumimoji="0" lang="en-US" sz="4800" b="0"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0" name="Picture 9">
            <a:extLst>
              <a:ext uri="{FF2B5EF4-FFF2-40B4-BE49-F238E27FC236}">
                <a16:creationId xmlns:a16="http://schemas.microsoft.com/office/drawing/2014/main" id="{20CA7F2D-DCEF-4C34-B275-E9B59FA787D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26870" y="5813246"/>
            <a:ext cx="4762500" cy="1190625"/>
          </a:xfrm>
          <a:prstGeom prst="rect">
            <a:avLst/>
          </a:prstGeom>
        </p:spPr>
      </p:pic>
    </p:spTree>
    <p:extLst>
      <p:ext uri="{BB962C8B-B14F-4D97-AF65-F5344CB8AC3E}">
        <p14:creationId xmlns:p14="http://schemas.microsoft.com/office/powerpoint/2010/main" val="39005266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A44A972-AE33-8C39-F96E-E815ACA3F227}"/>
              </a:ext>
            </a:extLst>
          </p:cNvPr>
          <p:cNvSpPr txBox="1">
            <a:spLocks noGrp="1"/>
          </p:cNvSpPr>
          <p:nvPr>
            <p:ph type="title" idx="4294967295"/>
          </p:nvPr>
        </p:nvSpPr>
        <p:spPr>
          <a:xfrm>
            <a:off x="5719155" y="310533"/>
            <a:ext cx="6136461" cy="10002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Hazards Cause Accidents – the Final Effects (1 of 6)</a:t>
            </a:r>
          </a:p>
        </p:txBody>
      </p:sp>
      <p:sp>
        <p:nvSpPr>
          <p:cNvPr id="104" name="Google Shape;104;p2"/>
          <p:cNvSpPr txBox="1"/>
          <p:nvPr/>
        </p:nvSpPr>
        <p:spPr>
          <a:xfrm>
            <a:off x="5719156" y="1519865"/>
            <a:ext cx="6274351" cy="3139281"/>
          </a:xfrm>
          <a:prstGeom prst="rect">
            <a:avLst/>
          </a:prstGeom>
          <a:noFill/>
          <a:ln>
            <a:noFill/>
          </a:ln>
        </p:spPr>
        <p:txBody>
          <a:bodyPr spcFirstLastPara="1" wrap="square" lIns="91425" tIns="45700" rIns="91425" bIns="45700" anchor="t" anchorCtr="0">
            <a:spAutoFit/>
          </a:bodyPr>
          <a:lstStyle/>
          <a:p>
            <a:pPr marL="285750" lvl="0" indent="-285750">
              <a:buSzPts val="1600"/>
              <a:buFont typeface="Arial" panose="020B0604020202020204" pitchFamily="34" charset="0"/>
              <a:buChar char="•"/>
            </a:pPr>
            <a:r>
              <a:rPr lang="en-US" sz="1800" b="1" dirty="0"/>
              <a:t>Struck-By: </a:t>
            </a:r>
            <a:r>
              <a:rPr lang="en-US" sz="1800" dirty="0"/>
              <a:t>A person is forcefully struck by an object. The force of contact is provided by an object.</a:t>
            </a:r>
          </a:p>
          <a:p>
            <a:pPr lvl="0">
              <a:buSzPts val="1600"/>
            </a:pPr>
            <a:r>
              <a:rPr lang="en-US" sz="1800" dirty="0"/>
              <a:t>-An example of a struck-by incident is a worker being hit by a vehicle, or a logger being hit by a tree.</a:t>
            </a:r>
          </a:p>
          <a:p>
            <a:pPr lvl="0">
              <a:buSzPts val="1600"/>
            </a:pPr>
            <a:endParaRPr lang="en-US" sz="1800" b="0" i="0" u="none" strike="noStrike" cap="none" dirty="0">
              <a:solidFill>
                <a:srgbClr val="000000"/>
              </a:solidFill>
              <a:latin typeface="Arial"/>
              <a:ea typeface="Arial"/>
              <a:cs typeface="Arial"/>
              <a:sym typeface="Arial"/>
            </a:endParaRPr>
          </a:p>
          <a:p>
            <a:pPr marL="285750" lvl="0" indent="-285750">
              <a:buSzPts val="1600"/>
              <a:buFont typeface="Arial" panose="020B0604020202020204" pitchFamily="34" charset="0"/>
              <a:buChar char="•"/>
            </a:pPr>
            <a:r>
              <a:rPr lang="en-US" sz="1800" b="1" dirty="0"/>
              <a:t>Caught-Between: </a:t>
            </a:r>
            <a:r>
              <a:rPr lang="en-US" sz="1800" dirty="0"/>
              <a:t>A person is crushed, pinched, or otherwise caught between a moving and a stationary object or between two moving objects.</a:t>
            </a:r>
          </a:p>
          <a:p>
            <a:pPr lvl="0">
              <a:buSzPts val="1600"/>
            </a:pPr>
            <a:r>
              <a:rPr lang="en-US" sz="1800" dirty="0"/>
              <a:t>-An example of a caught-between incident includes a vehicle coming off of a jack, rolling into a wall, and crushing a person between the car and vehicle.</a:t>
            </a:r>
            <a:endParaRPr lang="en-US"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3" name="Picture 2">
            <a:extLst>
              <a:ext uri="{FF2B5EF4-FFF2-40B4-BE49-F238E27FC236}">
                <a16:creationId xmlns:a16="http://schemas.microsoft.com/office/drawing/2014/main" id="{BF74D774-A04D-43FC-A324-15E16A7C93F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5516526" cy="5925406"/>
          </a:xfrm>
          <a:prstGeom prst="rect">
            <a:avLst/>
          </a:prstGeom>
        </p:spPr>
      </p:pic>
    </p:spTree>
    <p:extLst>
      <p:ext uri="{BB962C8B-B14F-4D97-AF65-F5344CB8AC3E}">
        <p14:creationId xmlns:p14="http://schemas.microsoft.com/office/powerpoint/2010/main" val="1650154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96B4E4DF-A2C0-CE16-153B-984C9D9A7D1B}"/>
              </a:ext>
            </a:extLst>
          </p:cNvPr>
          <p:cNvSpPr txBox="1">
            <a:spLocks noGrp="1"/>
          </p:cNvSpPr>
          <p:nvPr>
            <p:ph type="title" idx="4294967295"/>
          </p:nvPr>
        </p:nvSpPr>
        <p:spPr>
          <a:xfrm>
            <a:off x="5719155" y="310533"/>
            <a:ext cx="6136461" cy="10002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Hazards Cause Accidents – the Final Effects (2 of 6)</a:t>
            </a:r>
          </a:p>
        </p:txBody>
      </p:sp>
      <p:sp>
        <p:nvSpPr>
          <p:cNvPr id="104" name="Google Shape;104;p2"/>
          <p:cNvSpPr txBox="1"/>
          <p:nvPr/>
        </p:nvSpPr>
        <p:spPr>
          <a:xfrm>
            <a:off x="5719156" y="1574460"/>
            <a:ext cx="6274351" cy="3416279"/>
          </a:xfrm>
          <a:prstGeom prst="rect">
            <a:avLst/>
          </a:prstGeom>
          <a:noFill/>
          <a:ln>
            <a:noFill/>
          </a:ln>
        </p:spPr>
        <p:txBody>
          <a:bodyPr spcFirstLastPara="1" wrap="square" lIns="91425" tIns="45700" rIns="91425" bIns="45700" anchor="t" anchorCtr="0">
            <a:spAutoFit/>
          </a:bodyPr>
          <a:lstStyle/>
          <a:p>
            <a:pPr marL="285750" lvl="0" indent="-285750">
              <a:buSzPts val="1600"/>
              <a:buFont typeface="Arial" panose="020B0604020202020204" pitchFamily="34" charset="0"/>
              <a:buChar char="•"/>
            </a:pPr>
            <a:r>
              <a:rPr lang="en-US" sz="1800" b="1" dirty="0"/>
              <a:t>Struck-Against: </a:t>
            </a:r>
            <a:r>
              <a:rPr lang="en-US" sz="1800" dirty="0"/>
              <a:t>A person forcefully strikes an object. The person provides the force of energy.</a:t>
            </a:r>
          </a:p>
          <a:p>
            <a:pPr lvl="0">
              <a:buSzPts val="1600"/>
            </a:pPr>
            <a:r>
              <a:rPr lang="en-US" sz="1800" dirty="0"/>
              <a:t>-An example of a struck-against incident is someone walking or running through a sliding glass door. Or a worker hitting their head on a beam while going downstairs.</a:t>
            </a:r>
          </a:p>
          <a:p>
            <a:pPr lvl="0">
              <a:buSzPts val="1600"/>
            </a:pPr>
            <a:endParaRPr lang="en-US" sz="1800" dirty="0"/>
          </a:p>
          <a:p>
            <a:pPr marL="285750" lvl="0" indent="-285750">
              <a:buSzPts val="1600"/>
              <a:buFont typeface="Arial" panose="020B0604020202020204" pitchFamily="34" charset="0"/>
              <a:buChar char="•"/>
            </a:pPr>
            <a:r>
              <a:rPr lang="en-US" sz="1800" b="1" dirty="0"/>
              <a:t>Falls-to-Surface: </a:t>
            </a:r>
            <a:r>
              <a:rPr lang="en-US" sz="1800" dirty="0"/>
              <a:t>A person slips or trips and falls to the surface he/she is standing/walking on.</a:t>
            </a:r>
          </a:p>
          <a:p>
            <a:pPr lvl="0">
              <a:buSzPts val="1600"/>
            </a:pPr>
            <a:r>
              <a:rPr lang="en-US" sz="1800" dirty="0"/>
              <a:t>-An example of a fall-to-surface incident would include an office worker tripping and falling over an extension cord. This could also include a person slipping on a wet floor.</a:t>
            </a:r>
          </a:p>
          <a:p>
            <a:pPr lvl="0">
              <a:buSzPts val="1600"/>
            </a:pPr>
            <a:endParaRPr lang="en-US" sz="1800" dirty="0"/>
          </a:p>
        </p:txBody>
      </p:sp>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3" name="Picture 2">
            <a:extLst>
              <a:ext uri="{FF2B5EF4-FFF2-40B4-BE49-F238E27FC236}">
                <a16:creationId xmlns:a16="http://schemas.microsoft.com/office/drawing/2014/main" id="{BF74D774-A04D-43FC-A324-15E16A7C93F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5516526" cy="5925406"/>
          </a:xfrm>
          <a:prstGeom prst="rect">
            <a:avLst/>
          </a:prstGeom>
        </p:spPr>
      </p:pic>
    </p:spTree>
    <p:extLst>
      <p:ext uri="{BB962C8B-B14F-4D97-AF65-F5344CB8AC3E}">
        <p14:creationId xmlns:p14="http://schemas.microsoft.com/office/powerpoint/2010/main" val="38012247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DB3D6BC-065C-5D9A-0328-68F6D55E86D3}"/>
              </a:ext>
            </a:extLst>
          </p:cNvPr>
          <p:cNvSpPr txBox="1">
            <a:spLocks noGrp="1"/>
          </p:cNvSpPr>
          <p:nvPr>
            <p:ph type="title" idx="4294967295"/>
          </p:nvPr>
        </p:nvSpPr>
        <p:spPr>
          <a:xfrm>
            <a:off x="5719155" y="310533"/>
            <a:ext cx="6136461" cy="10002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Hazards Cause Accidents – the Final Effects (3 of 6)</a:t>
            </a:r>
          </a:p>
        </p:txBody>
      </p:sp>
      <p:sp>
        <p:nvSpPr>
          <p:cNvPr id="104" name="Google Shape;104;p2"/>
          <p:cNvSpPr txBox="1"/>
          <p:nvPr/>
        </p:nvSpPr>
        <p:spPr>
          <a:xfrm>
            <a:off x="5719156" y="1533517"/>
            <a:ext cx="6274351" cy="3139281"/>
          </a:xfrm>
          <a:prstGeom prst="rect">
            <a:avLst/>
          </a:prstGeom>
          <a:noFill/>
          <a:ln>
            <a:noFill/>
          </a:ln>
        </p:spPr>
        <p:txBody>
          <a:bodyPr spcFirstLastPara="1" wrap="square" lIns="91425" tIns="45700" rIns="91425" bIns="45700" anchor="t" anchorCtr="0">
            <a:spAutoFit/>
          </a:bodyPr>
          <a:lstStyle/>
          <a:p>
            <a:pPr marL="285750" lvl="0" indent="-285750">
              <a:buSzPts val="1600"/>
              <a:buFont typeface="Arial" panose="020B0604020202020204" pitchFamily="34" charset="0"/>
              <a:buChar char="•"/>
            </a:pPr>
            <a:r>
              <a:rPr lang="en-US" sz="1800" b="1" dirty="0"/>
              <a:t>Contact-By:</a:t>
            </a:r>
            <a:r>
              <a:rPr lang="en-US" sz="1800" dirty="0"/>
              <a:t> Contact by a substance or material that, by its very nature, is harmful and causes injury.</a:t>
            </a:r>
          </a:p>
          <a:p>
            <a:pPr lvl="0">
              <a:buSzPts val="1600"/>
            </a:pPr>
            <a:r>
              <a:rPr lang="en-US" sz="1800" dirty="0"/>
              <a:t>-An example of a contact-by incident includes an employee being splashed by bleach or other harmful substance and getting it in their eyes.</a:t>
            </a:r>
          </a:p>
          <a:p>
            <a:pPr lvl="0">
              <a:buSzPts val="1600"/>
            </a:pPr>
            <a:endParaRPr lang="en-US" sz="1800" b="0" i="0" u="none" strike="noStrike" cap="none" dirty="0">
              <a:solidFill>
                <a:srgbClr val="000000"/>
              </a:solidFill>
              <a:latin typeface="Arial"/>
              <a:ea typeface="Arial"/>
              <a:cs typeface="Arial"/>
              <a:sym typeface="Arial"/>
            </a:endParaRPr>
          </a:p>
          <a:p>
            <a:pPr marL="285750" lvl="0" indent="-285750">
              <a:buSzPts val="1600"/>
              <a:buFont typeface="Arial" panose="020B0604020202020204" pitchFamily="34" charset="0"/>
              <a:buChar char="•"/>
            </a:pPr>
            <a:r>
              <a:rPr lang="en-US" sz="1800" b="1" dirty="0"/>
              <a:t>Fall-to-Below: </a:t>
            </a:r>
            <a:r>
              <a:rPr lang="en-US" sz="1800" dirty="0"/>
              <a:t>A person slips or trips and falls to a level below the one he/she was walking or standing on.</a:t>
            </a:r>
          </a:p>
          <a:p>
            <a:pPr lvl="0">
              <a:buSzPts val="1600"/>
            </a:pPr>
            <a:r>
              <a:rPr lang="en-US" sz="1800" dirty="0"/>
              <a:t>-An example of a fall-to-below incident would include a fall from any form of elevation, this includes a roofer falling off of the roof or an employee falling off of a ladder.</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3" name="Picture 2">
            <a:extLst>
              <a:ext uri="{FF2B5EF4-FFF2-40B4-BE49-F238E27FC236}">
                <a16:creationId xmlns:a16="http://schemas.microsoft.com/office/drawing/2014/main" id="{BF74D774-A04D-43FC-A324-15E16A7C93F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5516526" cy="5925406"/>
          </a:xfrm>
          <a:prstGeom prst="rect">
            <a:avLst/>
          </a:prstGeom>
        </p:spPr>
      </p:pic>
    </p:spTree>
    <p:extLst>
      <p:ext uri="{BB962C8B-B14F-4D97-AF65-F5344CB8AC3E}">
        <p14:creationId xmlns:p14="http://schemas.microsoft.com/office/powerpoint/2010/main" val="2849235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473E3E63-4535-429F-1A5F-C8E2C448F641}"/>
              </a:ext>
            </a:extLst>
          </p:cNvPr>
          <p:cNvSpPr txBox="1">
            <a:spLocks noGrp="1"/>
          </p:cNvSpPr>
          <p:nvPr>
            <p:ph type="title" idx="4294967295"/>
          </p:nvPr>
        </p:nvSpPr>
        <p:spPr>
          <a:xfrm>
            <a:off x="5719155" y="310533"/>
            <a:ext cx="6136461" cy="10002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Hazards Cause Accidents – the Final Effects (4 of 6)</a:t>
            </a:r>
          </a:p>
        </p:txBody>
      </p:sp>
      <p:sp>
        <p:nvSpPr>
          <p:cNvPr id="104" name="Google Shape;104;p2"/>
          <p:cNvSpPr txBox="1"/>
          <p:nvPr/>
        </p:nvSpPr>
        <p:spPr>
          <a:xfrm>
            <a:off x="5719156" y="1533509"/>
            <a:ext cx="6274351" cy="3139281"/>
          </a:xfrm>
          <a:prstGeom prst="rect">
            <a:avLst/>
          </a:prstGeom>
          <a:noFill/>
          <a:ln>
            <a:noFill/>
          </a:ln>
        </p:spPr>
        <p:txBody>
          <a:bodyPr spcFirstLastPara="1" wrap="square" lIns="91425" tIns="45700" rIns="91425" bIns="45700" anchor="t" anchorCtr="0">
            <a:spAutoFit/>
          </a:bodyPr>
          <a:lstStyle/>
          <a:p>
            <a:pPr marL="285750" lvl="0" indent="-285750">
              <a:buSzPts val="1600"/>
              <a:buFont typeface="Arial" panose="020B0604020202020204" pitchFamily="34" charset="0"/>
              <a:buChar char="•"/>
            </a:pPr>
            <a:r>
              <a:rPr lang="en-US" sz="1800" b="1" dirty="0"/>
              <a:t>Contact-With: </a:t>
            </a:r>
            <a:r>
              <a:rPr lang="en-US" sz="1800" dirty="0"/>
              <a:t>A person comes in contact with a harmful substance or material. The person initiates the contact.</a:t>
            </a:r>
          </a:p>
          <a:p>
            <a:pPr lvl="0">
              <a:buSzPts val="1600"/>
            </a:pPr>
            <a:r>
              <a:rPr lang="en-US" sz="1800" dirty="0"/>
              <a:t>-An example of a contact-with incident includes an employee being exposed to a bloodborne pathogen, silica, asbestos, or other harmful substance.</a:t>
            </a:r>
          </a:p>
          <a:p>
            <a:pPr lvl="0">
              <a:buSzPts val="1600"/>
            </a:pPr>
            <a:endParaRPr lang="en-US" sz="1800" b="0" i="0" u="none" strike="noStrike" cap="none" dirty="0">
              <a:solidFill>
                <a:srgbClr val="000000"/>
              </a:solidFill>
              <a:latin typeface="Arial"/>
              <a:ea typeface="Arial"/>
              <a:cs typeface="Arial"/>
              <a:sym typeface="Arial"/>
            </a:endParaRPr>
          </a:p>
          <a:p>
            <a:pPr marL="285750" lvl="0" indent="-285750">
              <a:buSzPts val="1600"/>
              <a:buFont typeface="Arial" panose="020B0604020202020204" pitchFamily="34" charset="0"/>
              <a:buChar char="•"/>
            </a:pPr>
            <a:r>
              <a:rPr lang="en-US" sz="1800" b="1" dirty="0"/>
              <a:t>Overexertion: </a:t>
            </a:r>
            <a:r>
              <a:rPr lang="en-US" sz="1800" dirty="0"/>
              <a:t>A person overextends or strains himself/herself while performing work. This is a top 10 cause of workplace injury.</a:t>
            </a:r>
          </a:p>
          <a:p>
            <a:pPr lvl="0">
              <a:buSzPts val="1600"/>
            </a:pPr>
            <a:r>
              <a:rPr lang="en-US" sz="1800" dirty="0"/>
              <a:t>-An example of this type of injury includes any type of lifting injury or a strain due to improper ergonomics.</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3" name="Picture 2">
            <a:extLst>
              <a:ext uri="{FF2B5EF4-FFF2-40B4-BE49-F238E27FC236}">
                <a16:creationId xmlns:a16="http://schemas.microsoft.com/office/drawing/2014/main" id="{BF74D774-A04D-43FC-A324-15E16A7C93F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5516526" cy="5925406"/>
          </a:xfrm>
          <a:prstGeom prst="rect">
            <a:avLst/>
          </a:prstGeom>
        </p:spPr>
      </p:pic>
    </p:spTree>
    <p:extLst>
      <p:ext uri="{BB962C8B-B14F-4D97-AF65-F5344CB8AC3E}">
        <p14:creationId xmlns:p14="http://schemas.microsoft.com/office/powerpoint/2010/main" val="19079118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2A8FB21-C74C-EA89-9EFD-47ABDC83ADD1}"/>
              </a:ext>
            </a:extLst>
          </p:cNvPr>
          <p:cNvSpPr txBox="1">
            <a:spLocks noGrp="1"/>
          </p:cNvSpPr>
          <p:nvPr>
            <p:ph type="title" idx="4294967295"/>
          </p:nvPr>
        </p:nvSpPr>
        <p:spPr>
          <a:xfrm>
            <a:off x="5719155" y="310533"/>
            <a:ext cx="6136461" cy="10002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Hazards Cause Accidents – the Final Effects (5 of 6)</a:t>
            </a:r>
          </a:p>
        </p:txBody>
      </p:sp>
      <p:sp>
        <p:nvSpPr>
          <p:cNvPr id="104" name="Google Shape;104;p2"/>
          <p:cNvSpPr txBox="1"/>
          <p:nvPr/>
        </p:nvSpPr>
        <p:spPr>
          <a:xfrm>
            <a:off x="5719156" y="1519868"/>
            <a:ext cx="6380695" cy="3970277"/>
          </a:xfrm>
          <a:prstGeom prst="rect">
            <a:avLst/>
          </a:prstGeom>
          <a:noFill/>
          <a:ln>
            <a:noFill/>
          </a:ln>
        </p:spPr>
        <p:txBody>
          <a:bodyPr spcFirstLastPara="1" wrap="square" lIns="91425" tIns="45700" rIns="91425" bIns="45700" anchor="t" anchorCtr="0">
            <a:spAutoFit/>
          </a:bodyPr>
          <a:lstStyle/>
          <a:p>
            <a:pPr marL="285750" lvl="0" indent="-285750">
              <a:buSzPts val="1600"/>
              <a:buFont typeface="Arial" panose="020B0604020202020204" pitchFamily="34" charset="0"/>
              <a:buChar char="•"/>
            </a:pPr>
            <a:r>
              <a:rPr lang="en-US" sz="1800" b="1" dirty="0"/>
              <a:t>Caught -On: </a:t>
            </a:r>
            <a:r>
              <a:rPr lang="en-US" sz="1800" dirty="0"/>
              <a:t>A person or part of his/her clothing or equipment is caught on an object that is either moving or stationary.</a:t>
            </a:r>
          </a:p>
          <a:p>
            <a:pPr lvl="0">
              <a:buSzPts val="1600"/>
            </a:pPr>
            <a:r>
              <a:rPr lang="en-US" sz="1800" dirty="0"/>
              <a:t>-An example of a caught-on incident would be an employees sleeve getting caught in a rotating shaft resulting in their arm being sucking into the machine.</a:t>
            </a:r>
          </a:p>
          <a:p>
            <a:pPr lvl="0">
              <a:buSzPts val="1600"/>
            </a:pPr>
            <a:endParaRPr lang="en-US" sz="1800" dirty="0"/>
          </a:p>
          <a:p>
            <a:pPr marL="285750" lvl="0" indent="-285750">
              <a:buSzPts val="1600"/>
              <a:buFont typeface="Arial" panose="020B0604020202020204" pitchFamily="34" charset="0"/>
              <a:buChar char="•"/>
            </a:pPr>
            <a:r>
              <a:rPr lang="en-US" sz="1800" b="1" dirty="0"/>
              <a:t>Bodily Reaction: </a:t>
            </a:r>
            <a:r>
              <a:rPr lang="en-US" sz="1800" dirty="0"/>
              <a:t>Caused solely from stress imposed by free movement of the body. Sudden motions, bends, slips, or trips without falling. This is a common cause of injury.</a:t>
            </a:r>
          </a:p>
          <a:p>
            <a:pPr lvl="0">
              <a:buSzPts val="1600"/>
            </a:pPr>
            <a:r>
              <a:rPr lang="en-US" sz="1800" dirty="0"/>
              <a:t>-An example of this would include suddenly shifting to balance a falling load and straining your back. Or tipping on a stair that's 2 inches higher than the others in the flight of stairs.</a:t>
            </a:r>
          </a:p>
        </p:txBody>
      </p:sp>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3" name="Picture 2">
            <a:extLst>
              <a:ext uri="{FF2B5EF4-FFF2-40B4-BE49-F238E27FC236}">
                <a16:creationId xmlns:a16="http://schemas.microsoft.com/office/drawing/2014/main" id="{BF74D774-A04D-43FC-A324-15E16A7C93F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5516526" cy="5925406"/>
          </a:xfrm>
          <a:prstGeom prst="rect">
            <a:avLst/>
          </a:prstGeom>
        </p:spPr>
      </p:pic>
    </p:spTree>
    <p:extLst>
      <p:ext uri="{BB962C8B-B14F-4D97-AF65-F5344CB8AC3E}">
        <p14:creationId xmlns:p14="http://schemas.microsoft.com/office/powerpoint/2010/main" val="1724935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7A22FB51-4627-1C40-00D5-3C2724BEE2E3}"/>
              </a:ext>
            </a:extLst>
          </p:cNvPr>
          <p:cNvSpPr txBox="1">
            <a:spLocks noGrp="1"/>
          </p:cNvSpPr>
          <p:nvPr>
            <p:ph type="title" idx="4294967295"/>
          </p:nvPr>
        </p:nvSpPr>
        <p:spPr>
          <a:xfrm>
            <a:off x="5719155" y="310533"/>
            <a:ext cx="6136461" cy="10002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Hazards Cause Accidents – the Final Effects (6 of 6)</a:t>
            </a:r>
          </a:p>
        </p:txBody>
      </p:sp>
      <p:sp>
        <p:nvSpPr>
          <p:cNvPr id="104" name="Google Shape;104;p2"/>
          <p:cNvSpPr txBox="1"/>
          <p:nvPr/>
        </p:nvSpPr>
        <p:spPr>
          <a:xfrm>
            <a:off x="5719156" y="1560810"/>
            <a:ext cx="6274351" cy="2862282"/>
          </a:xfrm>
          <a:prstGeom prst="rect">
            <a:avLst/>
          </a:prstGeom>
          <a:noFill/>
          <a:ln>
            <a:noFill/>
          </a:ln>
        </p:spPr>
        <p:txBody>
          <a:bodyPr spcFirstLastPara="1" wrap="square" lIns="91425" tIns="45700" rIns="91425" bIns="45700" anchor="t" anchorCtr="0">
            <a:spAutoFit/>
          </a:bodyPr>
          <a:lstStyle/>
          <a:p>
            <a:pPr marL="285750" lvl="0" indent="-285750">
              <a:buSzPts val="1600"/>
              <a:buFont typeface="Arial" panose="020B0604020202020204" pitchFamily="34" charset="0"/>
              <a:buChar char="•"/>
            </a:pPr>
            <a:r>
              <a:rPr lang="en-US" sz="1800" b="1" dirty="0"/>
              <a:t>Caught-In: </a:t>
            </a:r>
            <a:r>
              <a:rPr lang="en-US" sz="1800" dirty="0"/>
              <a:t>A person or part of him/her is trapped or otherwise caught in an opening or enclosure.</a:t>
            </a:r>
          </a:p>
          <a:p>
            <a:pPr lvl="0">
              <a:buSzPts val="1600"/>
            </a:pPr>
            <a:r>
              <a:rPr lang="en-US" sz="1800" dirty="0"/>
              <a:t>-An example of a caught-in incident includes a person get caught in a dump truck bed as the bed closes.</a:t>
            </a:r>
          </a:p>
          <a:p>
            <a:pPr lvl="0">
              <a:buSzPts val="1600"/>
            </a:pPr>
            <a:endParaRPr lang="en-US" sz="1800" dirty="0"/>
          </a:p>
          <a:p>
            <a:pPr marL="285750" lvl="0" indent="-285750">
              <a:buSzPts val="1600"/>
              <a:buFont typeface="Arial" panose="020B0604020202020204" pitchFamily="34" charset="0"/>
              <a:buChar char="•"/>
            </a:pPr>
            <a:r>
              <a:rPr lang="en-US" sz="1800" b="1" dirty="0"/>
              <a:t>Overexposure:</a:t>
            </a:r>
            <a:r>
              <a:rPr lang="en-US" sz="1800" dirty="0"/>
              <a:t> Over a period of time, a person is exposed to harmful energy (noise, heat), lack of energy (cold), or substance (toxic chemicals/atmospheres).</a:t>
            </a:r>
          </a:p>
          <a:p>
            <a:pPr lvl="0">
              <a:buSzPts val="1600"/>
            </a:pPr>
            <a:r>
              <a:rPr lang="en-US" sz="1800" dirty="0"/>
              <a:t>-An example of overexposure includes heatstroke or hypothermia.</a:t>
            </a:r>
          </a:p>
        </p:txBody>
      </p:sp>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3" name="Picture 2">
            <a:extLst>
              <a:ext uri="{FF2B5EF4-FFF2-40B4-BE49-F238E27FC236}">
                <a16:creationId xmlns:a16="http://schemas.microsoft.com/office/drawing/2014/main" id="{BF74D774-A04D-43FC-A324-15E16A7C93F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5516526" cy="5925406"/>
          </a:xfrm>
          <a:prstGeom prst="rect">
            <a:avLst/>
          </a:prstGeom>
        </p:spPr>
      </p:pic>
    </p:spTree>
    <p:extLst>
      <p:ext uri="{BB962C8B-B14F-4D97-AF65-F5344CB8AC3E}">
        <p14:creationId xmlns:p14="http://schemas.microsoft.com/office/powerpoint/2010/main" val="42628846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6" name="Google Shape;102;p2">
            <a:extLst>
              <a:ext uri="{FF2B5EF4-FFF2-40B4-BE49-F238E27FC236}">
                <a16:creationId xmlns:a16="http://schemas.microsoft.com/office/drawing/2014/main" id="{589CC655-68E7-48A2-A8B7-A8D6BDA8BC8F}"/>
              </a:ext>
            </a:extLst>
          </p:cNvPr>
          <p:cNvSpPr txBox="1"/>
          <p:nvPr/>
        </p:nvSpPr>
        <p:spPr>
          <a:xfrm>
            <a:off x="202630" y="614696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sp>
        <p:nvSpPr>
          <p:cNvPr id="9" name="Google Shape;104;p2">
            <a:extLst>
              <a:ext uri="{FF2B5EF4-FFF2-40B4-BE49-F238E27FC236}">
                <a16:creationId xmlns:a16="http://schemas.microsoft.com/office/drawing/2014/main" id="{D4286B97-C320-4426-AD3A-8E50AF607901}"/>
              </a:ext>
            </a:extLst>
          </p:cNvPr>
          <p:cNvSpPr txBox="1">
            <a:spLocks noGrp="1"/>
          </p:cNvSpPr>
          <p:nvPr>
            <p:ph type="title" idx="4294967295"/>
          </p:nvPr>
        </p:nvSpPr>
        <p:spPr>
          <a:xfrm>
            <a:off x="2743200" y="2531200"/>
            <a:ext cx="6570961" cy="83095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800" b="0" i="0" u="sng" strike="noStrike" kern="0" cap="none" spc="0" normalizeH="0" baseline="0" noProof="0" dirty="0">
                <a:ln>
                  <a:noFill/>
                </a:ln>
                <a:solidFill>
                  <a:schemeClr val="bg1"/>
                </a:solidFill>
                <a:effectLst/>
                <a:uLnTx/>
                <a:uFillTx/>
                <a:latin typeface="Calibri"/>
                <a:ea typeface="Calibri"/>
                <a:cs typeface="Calibri"/>
                <a:sym typeface="Calibri"/>
                <a:hlinkClick r:id="rId3"/>
              </a:rPr>
              <a:t>JHA Hazard Controls</a:t>
            </a:r>
            <a:endParaRPr kumimoji="0" lang="en-US" sz="4800" b="0"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0" name="Picture 9">
            <a:extLst>
              <a:ext uri="{FF2B5EF4-FFF2-40B4-BE49-F238E27FC236}">
                <a16:creationId xmlns:a16="http://schemas.microsoft.com/office/drawing/2014/main" id="{20CA7F2D-DCEF-4C34-B275-E9B59FA787D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26870" y="5813246"/>
            <a:ext cx="4762500" cy="1190625"/>
          </a:xfrm>
          <a:prstGeom prst="rect">
            <a:avLst/>
          </a:prstGeom>
        </p:spPr>
      </p:pic>
    </p:spTree>
    <p:extLst>
      <p:ext uri="{BB962C8B-B14F-4D97-AF65-F5344CB8AC3E}">
        <p14:creationId xmlns:p14="http://schemas.microsoft.com/office/powerpoint/2010/main" val="1093752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87A9336-3118-E5D1-81F3-2E3B4114DF9A}"/>
              </a:ext>
            </a:extLst>
          </p:cNvPr>
          <p:cNvSpPr txBox="1">
            <a:spLocks noGrp="1"/>
          </p:cNvSpPr>
          <p:nvPr>
            <p:ph type="title" idx="4294967295"/>
          </p:nvPr>
        </p:nvSpPr>
        <p:spPr>
          <a:xfrm>
            <a:off x="5719155" y="310533"/>
            <a:ext cx="6136461" cy="73166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Understanding Hazard Analysis</a:t>
            </a:r>
          </a:p>
        </p:txBody>
      </p:sp>
      <p:sp>
        <p:nvSpPr>
          <p:cNvPr id="104" name="Google Shape;104;p2"/>
          <p:cNvSpPr txBox="1"/>
          <p:nvPr/>
        </p:nvSpPr>
        <p:spPr>
          <a:xfrm>
            <a:off x="5719156" y="1042199"/>
            <a:ext cx="6274351" cy="3139281"/>
          </a:xfrm>
          <a:prstGeom prst="rect">
            <a:avLst/>
          </a:prstGeom>
          <a:noFill/>
          <a:ln>
            <a:noFill/>
          </a:ln>
        </p:spPr>
        <p:txBody>
          <a:bodyPr spcFirstLastPara="1" wrap="square" lIns="91425" tIns="45700" rIns="91425" bIns="45700" anchor="t" anchorCtr="0">
            <a:spAutoFit/>
          </a:bodyPr>
          <a:lstStyle/>
          <a:p>
            <a:r>
              <a:rPr lang="en-US" sz="1800" dirty="0"/>
              <a:t>Job Hazard Analysis (JHA), is known by many other names including Task Hazard Analysis and Job Safety Analysis. Regardless of what it is called, hazard analysis is a method of identifying the risks of the job, assessing the risk level, and controlling hazards associated with specific tasks or jobs. The JHA focuses on the relationship between the worker, the task, the tools, and the work environment.</a:t>
            </a:r>
          </a:p>
          <a:p>
            <a:endParaRPr lang="en-US" sz="1800" dirty="0"/>
          </a:p>
          <a:p>
            <a:r>
              <a:rPr lang="en-US" sz="1800" dirty="0"/>
              <a:t>While JHAs are especially useful to identify hazards before they occur, they are also used for jobs with a history of injuries or near misses.</a:t>
            </a:r>
          </a:p>
        </p:txBody>
      </p:sp>
      <p:sp>
        <p:nvSpPr>
          <p:cNvPr id="102" name="Google Shape;102;p2"/>
          <p:cNvSpPr txBox="1"/>
          <p:nvPr/>
        </p:nvSpPr>
        <p:spPr>
          <a:xfrm>
            <a:off x="202630" y="6162511"/>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6E421E9D-5CCA-49E7-AF34-E4776EA126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93117" y="5828789"/>
            <a:ext cx="4762500" cy="1190625"/>
          </a:xfrm>
          <a:prstGeom prst="rect">
            <a:avLst/>
          </a:prstGeom>
        </p:spPr>
      </p:pic>
      <p:pic>
        <p:nvPicPr>
          <p:cNvPr id="3" name="Picture 2">
            <a:extLst>
              <a:ext uri="{FF2B5EF4-FFF2-40B4-BE49-F238E27FC236}">
                <a16:creationId xmlns:a16="http://schemas.microsoft.com/office/drawing/2014/main" id="{5EDA37E5-DA5A-426B-9325-C8B074BE076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4396"/>
            <a:ext cx="5510402" cy="5916255"/>
          </a:xfrm>
          <a:prstGeom prst="rect">
            <a:avLst/>
          </a:prstGeom>
        </p:spPr>
      </p:pic>
    </p:spTree>
    <p:extLst>
      <p:ext uri="{BB962C8B-B14F-4D97-AF65-F5344CB8AC3E}">
        <p14:creationId xmlns:p14="http://schemas.microsoft.com/office/powerpoint/2010/main" val="18999897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D7C29DF-4B8A-12DB-EF7D-A1B697D47941}"/>
              </a:ext>
            </a:extLst>
          </p:cNvPr>
          <p:cNvSpPr txBox="1">
            <a:spLocks noGrp="1"/>
          </p:cNvSpPr>
          <p:nvPr>
            <p:ph type="title" idx="4294967295"/>
          </p:nvPr>
        </p:nvSpPr>
        <p:spPr>
          <a:xfrm>
            <a:off x="5719155" y="310533"/>
            <a:ext cx="6136461" cy="73166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Understanding Hazard Controls</a:t>
            </a:r>
          </a:p>
        </p:txBody>
      </p:sp>
      <p:sp>
        <p:nvSpPr>
          <p:cNvPr id="104" name="Google Shape;104;p2"/>
          <p:cNvSpPr txBox="1"/>
          <p:nvPr/>
        </p:nvSpPr>
        <p:spPr>
          <a:xfrm>
            <a:off x="5719156" y="1042198"/>
            <a:ext cx="6274351" cy="3693278"/>
          </a:xfrm>
          <a:prstGeom prst="rect">
            <a:avLst/>
          </a:prstGeom>
          <a:noFill/>
          <a:ln>
            <a:noFill/>
          </a:ln>
        </p:spPr>
        <p:txBody>
          <a:bodyPr spcFirstLastPara="1" wrap="square" lIns="91425" tIns="45700" rIns="91425" bIns="45700" anchor="t" anchorCtr="0">
            <a:spAutoFit/>
          </a:bodyPr>
          <a:lstStyle/>
          <a:p>
            <a:pPr lvl="0">
              <a:buSzPts val="1600"/>
            </a:pPr>
            <a:r>
              <a:rPr lang="en-US" sz="1800" dirty="0"/>
              <a:t>Now that you’ve identified hazards, you need to control them.  Eliminating hazards is always the most direct path to workplace safety. When hazards cannot be eliminated, many resources will talk about a hierarchy of controls starting with Engineering Controls, then Administrative Controls, and Personal Protective Equipment. </a:t>
            </a:r>
          </a:p>
          <a:p>
            <a:pPr lvl="0">
              <a:buSzPts val="1600"/>
            </a:pPr>
            <a:endParaRPr lang="en-US" sz="1800" dirty="0"/>
          </a:p>
          <a:p>
            <a:pPr lvl="0">
              <a:buSzPts val="1600"/>
            </a:pPr>
            <a:r>
              <a:rPr lang="en-US" sz="1800" dirty="0"/>
              <a:t>Other materials may use different terminology, but the basic principles behind the hierarchy of controls are relatively simple. Fully eliminating the hazard is preferred over a control that limits exposure. Controls that work without employee involvement are more effective than controls that rely on employee behavior.</a:t>
            </a: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3" name="Picture 2" descr="Image shows the Hierarchy of controls">
            <a:extLst>
              <a:ext uri="{FF2B5EF4-FFF2-40B4-BE49-F238E27FC236}">
                <a16:creationId xmlns:a16="http://schemas.microsoft.com/office/drawing/2014/main" id="{B9FB8001-0D9A-422F-8B69-8A7EBFD4C5AF}"/>
              </a:ext>
            </a:extLst>
          </p:cNvPr>
          <p:cNvPicPr>
            <a:picLocks noChangeAspect="1"/>
          </p:cNvPicPr>
          <p:nvPr/>
        </p:nvPicPr>
        <p:blipFill>
          <a:blip r:embed="rId4"/>
          <a:stretch>
            <a:fillRect/>
          </a:stretch>
        </p:blipFill>
        <p:spPr>
          <a:xfrm>
            <a:off x="0" y="0"/>
            <a:ext cx="5506511" cy="5920649"/>
          </a:xfrm>
          <a:prstGeom prst="rect">
            <a:avLst/>
          </a:prstGeom>
        </p:spPr>
      </p:pic>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981238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FC514F2-A8F3-D9D5-278C-2175D5FD09CD}"/>
              </a:ext>
            </a:extLst>
          </p:cNvPr>
          <p:cNvSpPr txBox="1">
            <a:spLocks noGrp="1"/>
          </p:cNvSpPr>
          <p:nvPr>
            <p:ph type="title" idx="4294967295"/>
          </p:nvPr>
        </p:nvSpPr>
        <p:spPr>
          <a:xfrm>
            <a:off x="5719155" y="310533"/>
            <a:ext cx="6136461" cy="114977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Controlling the Hazards in Your  Workplace</a:t>
            </a:r>
          </a:p>
        </p:txBody>
      </p:sp>
      <p:sp>
        <p:nvSpPr>
          <p:cNvPr id="104" name="Google Shape;104;p2"/>
          <p:cNvSpPr txBox="1"/>
          <p:nvPr/>
        </p:nvSpPr>
        <p:spPr>
          <a:xfrm>
            <a:off x="5719156" y="1519867"/>
            <a:ext cx="6274351" cy="3416279"/>
          </a:xfrm>
          <a:prstGeom prst="rect">
            <a:avLst/>
          </a:prstGeom>
          <a:noFill/>
          <a:ln>
            <a:noFill/>
          </a:ln>
        </p:spPr>
        <p:txBody>
          <a:bodyPr spcFirstLastPara="1" wrap="square" lIns="91425" tIns="45700" rIns="91425" bIns="45700" anchor="t" anchorCtr="0">
            <a:spAutoFit/>
          </a:bodyPr>
          <a:lstStyle/>
          <a:p>
            <a:pPr lvl="0">
              <a:buSzPts val="1600"/>
            </a:pPr>
            <a:r>
              <a:rPr lang="en-US" sz="1800" dirty="0"/>
              <a:t>How can you accomplish hazard elimination and control in your workplace? Oregon OSHA can help. Contact Oregon OSHA Consultation to schedule your free workplace walk-through.</a:t>
            </a:r>
          </a:p>
          <a:p>
            <a:pPr lvl="0">
              <a:buSzPts val="1600"/>
            </a:pPr>
            <a:endParaRPr lang="en-US" sz="1800" dirty="0"/>
          </a:p>
          <a:p>
            <a:pPr lvl="0">
              <a:buSzPts val="1600"/>
            </a:pPr>
            <a:r>
              <a:rPr lang="en-US" sz="1800" dirty="0"/>
              <a:t>The Oregon OSHA Consultation team will make an appointment to visit your workplace and, after a walk-through with your staff, make recommendations to control and eliminate hazards specific to your work.</a:t>
            </a:r>
          </a:p>
          <a:p>
            <a:pPr lvl="0">
              <a:buSzPts val="1600"/>
            </a:pPr>
            <a:endParaRPr lang="en-US" sz="1800" dirty="0"/>
          </a:p>
          <a:p>
            <a:pPr lvl="0">
              <a:buSzPts val="1600"/>
            </a:pPr>
            <a:r>
              <a:rPr lang="en-US" sz="1800" dirty="0"/>
              <a:t>For more information, call our toll-free number 800-922-2689 or </a:t>
            </a:r>
            <a:r>
              <a:rPr lang="en-US" sz="1800" dirty="0">
                <a:hlinkClick r:id="rId3"/>
              </a:rPr>
              <a:t>click here </a:t>
            </a:r>
            <a:r>
              <a:rPr lang="en-US" sz="1800" baseline="30000" dirty="0"/>
              <a:t> </a:t>
            </a:r>
            <a:r>
              <a:rPr lang="en-US" sz="1800" dirty="0"/>
              <a:t>to learn more.</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26870" y="5825438"/>
            <a:ext cx="4762500" cy="1190625"/>
          </a:xfrm>
          <a:prstGeom prst="rect">
            <a:avLst/>
          </a:prstGeom>
        </p:spPr>
      </p:pic>
      <p:pic>
        <p:nvPicPr>
          <p:cNvPr id="7" name="Picture 6">
            <a:extLst>
              <a:ext uri="{FF2B5EF4-FFF2-40B4-BE49-F238E27FC236}">
                <a16:creationId xmlns:a16="http://schemas.microsoft.com/office/drawing/2014/main" id="{FD2006A4-50CE-437D-B624-2E4B94EFB3E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 y="0"/>
            <a:ext cx="5516526" cy="5925482"/>
          </a:xfrm>
          <a:prstGeom prst="rect">
            <a:avLst/>
          </a:prstGeom>
        </p:spPr>
      </p:pic>
    </p:spTree>
    <p:extLst>
      <p:ext uri="{BB962C8B-B14F-4D97-AF65-F5344CB8AC3E}">
        <p14:creationId xmlns:p14="http://schemas.microsoft.com/office/powerpoint/2010/main" val="34127398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6" name="Google Shape;102;p2">
            <a:extLst>
              <a:ext uri="{FF2B5EF4-FFF2-40B4-BE49-F238E27FC236}">
                <a16:creationId xmlns:a16="http://schemas.microsoft.com/office/drawing/2014/main" id="{589CC655-68E7-48A2-A8B7-A8D6BDA8BC8F}"/>
              </a:ext>
            </a:extLst>
          </p:cNvPr>
          <p:cNvSpPr txBox="1"/>
          <p:nvPr/>
        </p:nvSpPr>
        <p:spPr>
          <a:xfrm>
            <a:off x="202630" y="614696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sp>
        <p:nvSpPr>
          <p:cNvPr id="9" name="Google Shape;104;p2">
            <a:extLst>
              <a:ext uri="{FF2B5EF4-FFF2-40B4-BE49-F238E27FC236}">
                <a16:creationId xmlns:a16="http://schemas.microsoft.com/office/drawing/2014/main" id="{D4286B97-C320-4426-AD3A-8E50AF607901}"/>
              </a:ext>
            </a:extLst>
          </p:cNvPr>
          <p:cNvSpPr txBox="1">
            <a:spLocks noGrp="1"/>
          </p:cNvSpPr>
          <p:nvPr>
            <p:ph type="title" idx="4294967295"/>
          </p:nvPr>
        </p:nvSpPr>
        <p:spPr>
          <a:xfrm>
            <a:off x="2743200" y="2531200"/>
            <a:ext cx="6570961" cy="156962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800" b="0" i="0" u="sng" strike="noStrike" kern="0" cap="none" spc="0" normalizeH="0" baseline="0" noProof="0" dirty="0">
                <a:ln>
                  <a:noFill/>
                </a:ln>
                <a:solidFill>
                  <a:schemeClr val="bg1"/>
                </a:solidFill>
                <a:effectLst/>
                <a:uLnTx/>
                <a:uFillTx/>
                <a:latin typeface="Calibri"/>
                <a:ea typeface="Calibri"/>
                <a:cs typeface="Calibri"/>
                <a:sym typeface="Calibri"/>
                <a:hlinkClick r:id="rId3"/>
              </a:rPr>
              <a:t>JHA Writing a Job Procedure</a:t>
            </a:r>
            <a:endParaRPr kumimoji="0" lang="en-US" sz="4800" b="0"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0" name="Picture 9">
            <a:extLst>
              <a:ext uri="{FF2B5EF4-FFF2-40B4-BE49-F238E27FC236}">
                <a16:creationId xmlns:a16="http://schemas.microsoft.com/office/drawing/2014/main" id="{20CA7F2D-DCEF-4C34-B275-E9B59FA787D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26870" y="5813246"/>
            <a:ext cx="4762500" cy="1190625"/>
          </a:xfrm>
          <a:prstGeom prst="rect">
            <a:avLst/>
          </a:prstGeom>
        </p:spPr>
      </p:pic>
    </p:spTree>
    <p:extLst>
      <p:ext uri="{BB962C8B-B14F-4D97-AF65-F5344CB8AC3E}">
        <p14:creationId xmlns:p14="http://schemas.microsoft.com/office/powerpoint/2010/main" val="3295664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87AE3E1-05E6-75F2-970F-31C69F6C5A6D}"/>
              </a:ext>
            </a:extLst>
          </p:cNvPr>
          <p:cNvSpPr txBox="1">
            <a:spLocks noGrp="1"/>
          </p:cNvSpPr>
          <p:nvPr>
            <p:ph type="title" idx="4294967295"/>
          </p:nvPr>
        </p:nvSpPr>
        <p:spPr>
          <a:xfrm>
            <a:off x="5719155" y="310533"/>
            <a:ext cx="6136461" cy="75895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Module 3 Overview</a:t>
            </a:r>
          </a:p>
        </p:txBody>
      </p:sp>
      <p:sp>
        <p:nvSpPr>
          <p:cNvPr id="104" name="Google Shape;104;p2"/>
          <p:cNvSpPr txBox="1"/>
          <p:nvPr/>
        </p:nvSpPr>
        <p:spPr>
          <a:xfrm>
            <a:off x="5719156" y="1069492"/>
            <a:ext cx="6274351" cy="3416279"/>
          </a:xfrm>
          <a:prstGeom prst="rect">
            <a:avLst/>
          </a:prstGeom>
          <a:noFill/>
          <a:ln>
            <a:noFill/>
          </a:ln>
        </p:spPr>
        <p:txBody>
          <a:bodyPr spcFirstLastPara="1" wrap="square" lIns="91425" tIns="45700" rIns="91425" bIns="45700" anchor="t" anchorCtr="0">
            <a:spAutoFit/>
          </a:bodyPr>
          <a:lstStyle/>
          <a:p>
            <a:pPr lvl="0">
              <a:buSzPts val="1600"/>
            </a:pPr>
            <a:r>
              <a:rPr lang="en-US" sz="1800" dirty="0"/>
              <a:t>You have completed module 3! </a:t>
            </a:r>
          </a:p>
          <a:p>
            <a:pPr lvl="0">
              <a:buSzPts val="1600"/>
            </a:pPr>
            <a:endParaRPr lang="en-US" sz="1800" dirty="0"/>
          </a:p>
          <a:p>
            <a:pPr lvl="0">
              <a:buSzPts val="1600"/>
            </a:pPr>
            <a:r>
              <a:rPr lang="en-US" sz="1800" dirty="0"/>
              <a:t>You learned about different types of hazards that you might come in contact with depending on your line of work. Some of which include, flammability, ergonomics, workplace violence, bloodborne pathogens, and toxicants to name a few. We also learned about different types of hazards as well as understanding them, which helps to control them. </a:t>
            </a:r>
          </a:p>
          <a:p>
            <a:pPr lvl="0">
              <a:buSzPts val="1600"/>
            </a:pPr>
            <a:endParaRPr lang="en-US" sz="1800" dirty="0"/>
          </a:p>
          <a:p>
            <a:pPr lvl="0">
              <a:buSzPts val="1600"/>
            </a:pPr>
            <a:r>
              <a:rPr lang="en-US" sz="1800" dirty="0"/>
              <a:t>In the next module, we’ll learn about how to review for improvement as well as how to properly document the end process to a Job Hazard Analysis.  </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159160"/>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workplace hazards</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559D952-D4EE-4085-B080-CCD8F3DD7D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6870" y="5825438"/>
            <a:ext cx="4762500" cy="1190625"/>
          </a:xfrm>
          <a:prstGeom prst="rect">
            <a:avLst/>
          </a:prstGeom>
        </p:spPr>
      </p:pic>
      <p:pic>
        <p:nvPicPr>
          <p:cNvPr id="5" name="Picture 4">
            <a:extLst>
              <a:ext uri="{FF2B5EF4-FFF2-40B4-BE49-F238E27FC236}">
                <a16:creationId xmlns:a16="http://schemas.microsoft.com/office/drawing/2014/main" id="{1BAD45F8-8777-41FC-ADDA-90215EE56D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7" cy="5920649"/>
          </a:xfrm>
          <a:prstGeom prst="rect">
            <a:avLst/>
          </a:prstGeom>
        </p:spPr>
      </p:pic>
    </p:spTree>
    <p:extLst>
      <p:ext uri="{BB962C8B-B14F-4D97-AF65-F5344CB8AC3E}">
        <p14:creationId xmlns:p14="http://schemas.microsoft.com/office/powerpoint/2010/main" val="2897437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0" y="2799876"/>
            <a:ext cx="12192000" cy="707886"/>
          </a:xfrm>
          <a:prstGeom prst="rect">
            <a:avLst/>
          </a:prstGeom>
          <a:noFill/>
          <a:ln>
            <a:noFill/>
          </a:ln>
        </p:spPr>
        <p:txBody>
          <a:bodyPr spcFirstLastPara="1" wrap="square" lIns="91425" tIns="45700" rIns="91425" bIns="45700" anchor="t" anchorCtr="0">
            <a:spAutoFit/>
          </a:bodyPr>
          <a:lstStyle/>
          <a:p>
            <a:pPr lvl="0" algn="ctr">
              <a:buSzPts val="4000"/>
            </a:pPr>
            <a:r>
              <a:rPr lang="en-US" sz="4000" b="1" dirty="0">
                <a:solidFill>
                  <a:schemeClr val="lt1"/>
                </a:solidFill>
                <a:latin typeface="Verdana"/>
                <a:ea typeface="Verdana"/>
                <a:cs typeface="Verdana"/>
                <a:sym typeface="Verdana"/>
              </a:rPr>
              <a:t>JOB HAZARD ANALYSIS</a:t>
            </a:r>
          </a:p>
        </p:txBody>
      </p:sp>
      <p:sp>
        <p:nvSpPr>
          <p:cNvPr id="94" name="Google Shape;94;p1"/>
          <p:cNvSpPr txBox="1">
            <a:spLocks noGrp="1"/>
          </p:cNvSpPr>
          <p:nvPr>
            <p:ph type="title" idx="4294967295"/>
          </p:nvPr>
        </p:nvSpPr>
        <p:spPr>
          <a:xfrm>
            <a:off x="22209" y="3569317"/>
            <a:ext cx="12169791"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000" b="1" i="0" u="none" strike="noStrike" kern="0" cap="none" spc="0" normalizeH="0" baseline="0" noProof="0" dirty="0">
                <a:ln>
                  <a:noFill/>
                </a:ln>
                <a:solidFill>
                  <a:schemeClr val="lt1"/>
                </a:solidFill>
                <a:effectLst/>
                <a:uLnTx/>
                <a:uFillTx/>
                <a:latin typeface="Verdana"/>
                <a:ea typeface="Verdana"/>
                <a:cs typeface="Verdana"/>
                <a:sym typeface="Verdana"/>
              </a:rPr>
              <a:t>Module 4: </a:t>
            </a:r>
            <a:r>
              <a:rPr kumimoji="0" lang="en-US" sz="4000" b="1" i="1" u="none" strike="noStrike" kern="0" cap="none" spc="0" normalizeH="0" baseline="0" noProof="0" dirty="0">
                <a:ln>
                  <a:noFill/>
                </a:ln>
                <a:solidFill>
                  <a:schemeClr val="lt1"/>
                </a:solidFill>
                <a:effectLst/>
                <a:uLnTx/>
                <a:uFillTx/>
                <a:latin typeface="Verdana"/>
                <a:ea typeface="Verdana"/>
                <a:cs typeface="Verdana"/>
                <a:sym typeface="Verdana"/>
              </a:rPr>
              <a:t>Conclusion</a:t>
            </a:r>
            <a:endParaRPr kumimoji="0" lang="en-US" sz="40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Tree>
    <p:extLst>
      <p:ext uri="{BB962C8B-B14F-4D97-AF65-F5344CB8AC3E}">
        <p14:creationId xmlns:p14="http://schemas.microsoft.com/office/powerpoint/2010/main" val="1544141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9A3D7F8-0ED0-6E19-B41C-9AEBBF24A534}"/>
              </a:ext>
            </a:extLst>
          </p:cNvPr>
          <p:cNvSpPr txBox="1">
            <a:spLocks noGrp="1"/>
          </p:cNvSpPr>
          <p:nvPr>
            <p:ph type="title" idx="4294967295"/>
          </p:nvPr>
        </p:nvSpPr>
        <p:spPr>
          <a:xfrm>
            <a:off x="5719155" y="310533"/>
            <a:ext cx="6136461" cy="70436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Completing Your Documentation</a:t>
            </a:r>
          </a:p>
        </p:txBody>
      </p:sp>
      <p:sp>
        <p:nvSpPr>
          <p:cNvPr id="104" name="Google Shape;104;p2"/>
          <p:cNvSpPr txBox="1"/>
          <p:nvPr/>
        </p:nvSpPr>
        <p:spPr>
          <a:xfrm>
            <a:off x="5719156" y="1014901"/>
            <a:ext cx="6274351" cy="3970277"/>
          </a:xfrm>
          <a:prstGeom prst="rect">
            <a:avLst/>
          </a:prstGeom>
          <a:noFill/>
          <a:ln>
            <a:noFill/>
          </a:ln>
        </p:spPr>
        <p:txBody>
          <a:bodyPr spcFirstLastPara="1" wrap="square" lIns="91425" tIns="45700" rIns="91425" bIns="45700" anchor="t" anchorCtr="0">
            <a:spAutoFit/>
          </a:bodyPr>
          <a:lstStyle/>
          <a:p>
            <a:r>
              <a:rPr lang="en-US" sz="1800" dirty="0">
                <a:latin typeface="+mj-lt"/>
              </a:rPr>
              <a:t>You’ve completed your JHA, now it’s time to write down your hazard assessment along with instructions on how to complete the job safely.</a:t>
            </a:r>
          </a:p>
          <a:p>
            <a:endParaRPr lang="en-US" sz="1800" dirty="0">
              <a:latin typeface="+mj-lt"/>
            </a:endParaRPr>
          </a:p>
          <a:p>
            <a:r>
              <a:rPr lang="en-US" sz="1800" dirty="0">
                <a:latin typeface="+mj-lt"/>
              </a:rPr>
              <a:t>When you write your hazard assessment here are a few things to remember:</a:t>
            </a:r>
          </a:p>
          <a:p>
            <a:endParaRPr lang="en-US" sz="1800" dirty="0">
              <a:latin typeface="+mj-lt"/>
            </a:endParaRPr>
          </a:p>
          <a:p>
            <a:pPr marL="285750" indent="-285750">
              <a:buFont typeface="Arial" panose="020B0604020202020204" pitchFamily="34" charset="0"/>
              <a:buChar char="•"/>
            </a:pPr>
            <a:r>
              <a:rPr lang="en-US" sz="1800" dirty="0">
                <a:latin typeface="+mj-lt"/>
              </a:rPr>
              <a:t>Include details about a step by step process.</a:t>
            </a:r>
          </a:p>
          <a:p>
            <a:pPr marL="285750" indent="-285750">
              <a:buFont typeface="Arial" panose="020B0604020202020204" pitchFamily="34" charset="0"/>
              <a:buChar char="•"/>
            </a:pPr>
            <a:r>
              <a:rPr lang="en-US" sz="1800" dirty="0">
                <a:latin typeface="+mj-lt"/>
              </a:rPr>
              <a:t>Make sure to address all hazards and direct the employee in a way that will eliminate or control risk.</a:t>
            </a:r>
          </a:p>
          <a:p>
            <a:pPr marL="285750" indent="-285750">
              <a:buFont typeface="Arial" panose="020B0604020202020204" pitchFamily="34" charset="0"/>
              <a:buChar char="•"/>
            </a:pPr>
            <a:r>
              <a:rPr lang="en-US" sz="1800" dirty="0">
                <a:latin typeface="+mj-lt"/>
              </a:rPr>
              <a:t>Review the report with the employees who do the job to make sure they understand the instructions.</a:t>
            </a:r>
          </a:p>
          <a:p>
            <a:pPr marL="285750" indent="-285750">
              <a:buFont typeface="Arial" panose="020B0604020202020204" pitchFamily="34" charset="0"/>
              <a:buChar char="•"/>
            </a:pPr>
            <a:r>
              <a:rPr lang="en-US" sz="1800" dirty="0">
                <a:latin typeface="+mj-lt"/>
              </a:rPr>
              <a:t>Review the report with the supervisors to include their thoughts.</a:t>
            </a:r>
            <a:endParaRPr sz="1400" b="0" i="0" u="none" strike="noStrike" cap="none" dirty="0">
              <a:solidFill>
                <a:srgbClr val="000000"/>
              </a:solidFill>
              <a:latin typeface="+mj-lt"/>
              <a:ea typeface="Arial"/>
              <a:cs typeface="Arial"/>
              <a:sym typeface="Arial"/>
            </a:endParaRPr>
          </a:p>
        </p:txBody>
      </p:sp>
      <p:sp>
        <p:nvSpPr>
          <p:cNvPr id="8" name="Google Shape;102;p2">
            <a:extLst>
              <a:ext uri="{FF2B5EF4-FFF2-40B4-BE49-F238E27FC236}">
                <a16:creationId xmlns:a16="http://schemas.microsoft.com/office/drawing/2014/main" id="{75A4B0E0-C932-47F7-AC4B-C318DB0A2DCB}"/>
              </a:ext>
            </a:extLst>
          </p:cNvPr>
          <p:cNvSpPr txBox="1"/>
          <p:nvPr/>
        </p:nvSpPr>
        <p:spPr>
          <a:xfrm>
            <a:off x="202630" y="6130363"/>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4ECA20BE-013A-4260-926F-AB9523C3F4D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18084" y="5796641"/>
            <a:ext cx="4762500" cy="1190625"/>
          </a:xfrm>
          <a:prstGeom prst="rect">
            <a:avLst/>
          </a:prstGeom>
        </p:spPr>
      </p:pic>
      <p:pic>
        <p:nvPicPr>
          <p:cNvPr id="4" name="Picture 3">
            <a:extLst>
              <a:ext uri="{FF2B5EF4-FFF2-40B4-BE49-F238E27FC236}">
                <a16:creationId xmlns:a16="http://schemas.microsoft.com/office/drawing/2014/main" id="{5148BD62-E339-48FB-9196-F948E8C7261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5482630" cy="5890350"/>
          </a:xfrm>
          <a:prstGeom prst="rect">
            <a:avLst/>
          </a:prstGeom>
        </p:spPr>
      </p:pic>
    </p:spTree>
    <p:extLst>
      <p:ext uri="{BB962C8B-B14F-4D97-AF65-F5344CB8AC3E}">
        <p14:creationId xmlns:p14="http://schemas.microsoft.com/office/powerpoint/2010/main" val="26713098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744542A5-9D10-0B0A-41B3-3BF7DD2B8D11}"/>
              </a:ext>
            </a:extLst>
          </p:cNvPr>
          <p:cNvSpPr txBox="1">
            <a:spLocks noGrp="1"/>
          </p:cNvSpPr>
          <p:nvPr>
            <p:ph type="title" idx="4294967295"/>
          </p:nvPr>
        </p:nvSpPr>
        <p:spPr>
          <a:xfrm>
            <a:off x="5719155" y="310533"/>
            <a:ext cx="6136461" cy="109215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Making Sure the JHA Meets the Needs of the Job</a:t>
            </a:r>
          </a:p>
        </p:txBody>
      </p:sp>
      <p:sp>
        <p:nvSpPr>
          <p:cNvPr id="104" name="Google Shape;104;p2"/>
          <p:cNvSpPr txBox="1"/>
          <p:nvPr/>
        </p:nvSpPr>
        <p:spPr>
          <a:xfrm>
            <a:off x="5719156" y="1533515"/>
            <a:ext cx="6274351" cy="2862282"/>
          </a:xfrm>
          <a:prstGeom prst="rect">
            <a:avLst/>
          </a:prstGeom>
          <a:noFill/>
          <a:ln>
            <a:noFill/>
          </a:ln>
        </p:spPr>
        <p:txBody>
          <a:bodyPr spcFirstLastPara="1" wrap="square" lIns="91425" tIns="45700" rIns="91425" bIns="45700" anchor="t" anchorCtr="0">
            <a:spAutoFit/>
          </a:bodyPr>
          <a:lstStyle/>
          <a:p>
            <a:r>
              <a:rPr lang="en-US" sz="1800" dirty="0">
                <a:latin typeface="+mj-lt"/>
              </a:rPr>
              <a:t>After implementing your JHA, it’s important to come back a few weeks or months later and talk to the supervisor(s) and employee(s) about the JHA.</a:t>
            </a:r>
          </a:p>
          <a:p>
            <a:endParaRPr lang="en-US" sz="1800" dirty="0">
              <a:latin typeface="+mj-lt"/>
            </a:endParaRPr>
          </a:p>
          <a:p>
            <a:r>
              <a:rPr lang="en-US" sz="1800" dirty="0">
                <a:latin typeface="+mj-lt"/>
              </a:rPr>
              <a:t>During this re-evaluation you can ask the employee(s) if there are any remaining safety concerns.</a:t>
            </a:r>
          </a:p>
          <a:p>
            <a:endParaRPr lang="en-US" sz="1800" dirty="0">
              <a:latin typeface="+mj-lt"/>
            </a:endParaRPr>
          </a:p>
          <a:p>
            <a:r>
              <a:rPr lang="en-US" sz="1800" dirty="0">
                <a:latin typeface="+mj-lt"/>
              </a:rPr>
              <a:t>The supervisor(s) may be able to let you know if any steps have been skipped and if so, what about the JHA can be revisited.</a:t>
            </a:r>
            <a:endParaRPr sz="1400" b="0" i="0" u="none" strike="noStrike" cap="none" dirty="0">
              <a:solidFill>
                <a:srgbClr val="000000"/>
              </a:solidFill>
              <a:latin typeface="+mj-lt"/>
              <a:ea typeface="Arial"/>
              <a:cs typeface="Arial"/>
              <a:sym typeface="Arial"/>
            </a:endParaRPr>
          </a:p>
        </p:txBody>
      </p:sp>
      <p:sp>
        <p:nvSpPr>
          <p:cNvPr id="8" name="Google Shape;102;p2">
            <a:extLst>
              <a:ext uri="{FF2B5EF4-FFF2-40B4-BE49-F238E27FC236}">
                <a16:creationId xmlns:a16="http://schemas.microsoft.com/office/drawing/2014/main" id="{75A4B0E0-C932-47F7-AC4B-C318DB0A2DCB}"/>
              </a:ext>
            </a:extLst>
          </p:cNvPr>
          <p:cNvSpPr txBox="1"/>
          <p:nvPr/>
        </p:nvSpPr>
        <p:spPr>
          <a:xfrm>
            <a:off x="202630" y="6130363"/>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4ECA20BE-013A-4260-926F-AB9523C3F4D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18084" y="5796641"/>
            <a:ext cx="4762500" cy="1190625"/>
          </a:xfrm>
          <a:prstGeom prst="rect">
            <a:avLst/>
          </a:prstGeom>
        </p:spPr>
      </p:pic>
      <p:pic>
        <p:nvPicPr>
          <p:cNvPr id="4" name="Picture 3">
            <a:extLst>
              <a:ext uri="{FF2B5EF4-FFF2-40B4-BE49-F238E27FC236}">
                <a16:creationId xmlns:a16="http://schemas.microsoft.com/office/drawing/2014/main" id="{D5352E24-BE5D-4609-B4C0-07D26642192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5486274" cy="5890350"/>
          </a:xfrm>
          <a:prstGeom prst="rect">
            <a:avLst/>
          </a:prstGeom>
        </p:spPr>
      </p:pic>
    </p:spTree>
    <p:extLst>
      <p:ext uri="{BB962C8B-B14F-4D97-AF65-F5344CB8AC3E}">
        <p14:creationId xmlns:p14="http://schemas.microsoft.com/office/powerpoint/2010/main" val="5760598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98FFC726-4AE9-073C-266B-6DBCAF8ABA83}"/>
              </a:ext>
            </a:extLst>
          </p:cNvPr>
          <p:cNvSpPr txBox="1">
            <a:spLocks noGrp="1"/>
          </p:cNvSpPr>
          <p:nvPr>
            <p:ph type="title" idx="4294967295"/>
          </p:nvPr>
        </p:nvSpPr>
        <p:spPr>
          <a:xfrm>
            <a:off x="5719155" y="310533"/>
            <a:ext cx="6136461" cy="116839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Reviewing the JHA for Continual Improvement</a:t>
            </a:r>
          </a:p>
        </p:txBody>
      </p:sp>
      <p:sp>
        <p:nvSpPr>
          <p:cNvPr id="104" name="Google Shape;104;p2"/>
          <p:cNvSpPr txBox="1"/>
          <p:nvPr/>
        </p:nvSpPr>
        <p:spPr>
          <a:xfrm>
            <a:off x="5719156" y="1478929"/>
            <a:ext cx="6274351" cy="4185721"/>
          </a:xfrm>
          <a:prstGeom prst="rect">
            <a:avLst/>
          </a:prstGeom>
          <a:noFill/>
          <a:ln>
            <a:noFill/>
          </a:ln>
        </p:spPr>
        <p:txBody>
          <a:bodyPr spcFirstLastPara="1" wrap="square" lIns="91425" tIns="45700" rIns="91425" bIns="45700" anchor="t" anchorCtr="0">
            <a:spAutoFit/>
          </a:bodyPr>
          <a:lstStyle/>
          <a:p>
            <a:r>
              <a:rPr lang="en-US" sz="1800" dirty="0">
                <a:latin typeface="+mj-lt"/>
              </a:rPr>
              <a:t>Periodically reviewing the job hazard analysis ensures that it remains current and continues to help reduce workplace accidents and injuries. Even if the job has not changed, it is possible that during the review process you will identify hazards that were not identified in the initial analysis.</a:t>
            </a:r>
          </a:p>
          <a:p>
            <a:endParaRPr lang="en-US" sz="1800" dirty="0">
              <a:latin typeface="+mj-lt"/>
            </a:endParaRPr>
          </a:p>
          <a:p>
            <a:r>
              <a:rPr lang="en-US" sz="1800" dirty="0">
                <a:latin typeface="+mj-lt"/>
              </a:rPr>
              <a:t>It is particularly important to review the job hazard analysis if an illness or injury occurs on a specific job. Based on the circumstances, you may determine that you need to change the job procedure to prevent similar incidents in the future.</a:t>
            </a:r>
          </a:p>
          <a:p>
            <a:endParaRPr lang="en-US" sz="1800" dirty="0">
              <a:latin typeface="+mj-lt"/>
            </a:endParaRPr>
          </a:p>
          <a:p>
            <a:r>
              <a:rPr lang="en-US" sz="1800" dirty="0">
                <a:latin typeface="+mj-lt"/>
              </a:rPr>
              <a:t>Any time you revise a JHA, it is important to train all employees affected by the changes in the new job materials, procedures, or protective measures used.</a:t>
            </a:r>
            <a:br>
              <a:rPr lang="en-US" sz="1600" dirty="0">
                <a:latin typeface="+mj-lt"/>
              </a:rPr>
            </a:br>
            <a:endParaRPr sz="1400" b="0" i="0" u="none" strike="noStrike" cap="none" dirty="0">
              <a:solidFill>
                <a:srgbClr val="000000"/>
              </a:solidFill>
              <a:latin typeface="+mj-lt"/>
              <a:ea typeface="Arial"/>
              <a:cs typeface="Arial"/>
              <a:sym typeface="Arial"/>
            </a:endParaRPr>
          </a:p>
        </p:txBody>
      </p:sp>
      <p:sp>
        <p:nvSpPr>
          <p:cNvPr id="8" name="Google Shape;102;p2">
            <a:extLst>
              <a:ext uri="{FF2B5EF4-FFF2-40B4-BE49-F238E27FC236}">
                <a16:creationId xmlns:a16="http://schemas.microsoft.com/office/drawing/2014/main" id="{75A4B0E0-C932-47F7-AC4B-C318DB0A2DCB}"/>
              </a:ext>
            </a:extLst>
          </p:cNvPr>
          <p:cNvSpPr txBox="1"/>
          <p:nvPr/>
        </p:nvSpPr>
        <p:spPr>
          <a:xfrm>
            <a:off x="202630" y="6130363"/>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4ECA20BE-013A-4260-926F-AB9523C3F4D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18084" y="5796641"/>
            <a:ext cx="4762500" cy="1190625"/>
          </a:xfrm>
          <a:prstGeom prst="rect">
            <a:avLst/>
          </a:prstGeom>
        </p:spPr>
      </p:pic>
      <p:pic>
        <p:nvPicPr>
          <p:cNvPr id="4" name="Picture 3">
            <a:extLst>
              <a:ext uri="{FF2B5EF4-FFF2-40B4-BE49-F238E27FC236}">
                <a16:creationId xmlns:a16="http://schemas.microsoft.com/office/drawing/2014/main" id="{6307ADFF-884D-4C03-A7E9-FBA2A0D7C80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2298" cy="5890350"/>
          </a:xfrm>
          <a:prstGeom prst="rect">
            <a:avLst/>
          </a:prstGeom>
        </p:spPr>
      </p:pic>
    </p:spTree>
    <p:extLst>
      <p:ext uri="{BB962C8B-B14F-4D97-AF65-F5344CB8AC3E}">
        <p14:creationId xmlns:p14="http://schemas.microsoft.com/office/powerpoint/2010/main" val="22552982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6" name="Title 1">
            <a:extLst>
              <a:ext uri="{FF2B5EF4-FFF2-40B4-BE49-F238E27FC236}">
                <a16:creationId xmlns:a16="http://schemas.microsoft.com/office/drawing/2014/main" id="{BE2787FF-85BE-86F5-4D20-432CCE2815CB}"/>
              </a:ext>
            </a:extLst>
          </p:cNvPr>
          <p:cNvSpPr txBox="1">
            <a:spLocks noGrp="1"/>
          </p:cNvSpPr>
          <p:nvPr>
            <p:ph type="title" idx="4294967295"/>
          </p:nvPr>
        </p:nvSpPr>
        <p:spPr>
          <a:xfrm>
            <a:off x="5719155" y="310533"/>
            <a:ext cx="6136461" cy="75895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Congratulations!</a:t>
            </a:r>
          </a:p>
        </p:txBody>
      </p:sp>
      <p:sp>
        <p:nvSpPr>
          <p:cNvPr id="104" name="Google Shape;104;p2"/>
          <p:cNvSpPr txBox="1"/>
          <p:nvPr/>
        </p:nvSpPr>
        <p:spPr>
          <a:xfrm>
            <a:off x="5719156" y="1069489"/>
            <a:ext cx="6274351" cy="1692731"/>
          </a:xfrm>
          <a:prstGeom prst="rect">
            <a:avLst/>
          </a:prstGeom>
          <a:noFill/>
          <a:ln>
            <a:noFill/>
          </a:ln>
        </p:spPr>
        <p:txBody>
          <a:bodyPr spcFirstLastPara="1" wrap="square" lIns="91425" tIns="45700" rIns="91425" bIns="45700" anchor="t" anchorCtr="0">
            <a:spAutoFit/>
          </a:bodyPr>
          <a:lstStyle/>
          <a:p>
            <a:r>
              <a:rPr lang="en-US" sz="1800" dirty="0">
                <a:latin typeface="+mj-lt"/>
              </a:rPr>
              <a:t>You have completed the Job Hazard Analysis training! You finished modules one, two, three, and four. Coming up next is a set of quiz questions. </a:t>
            </a:r>
          </a:p>
          <a:p>
            <a:endParaRPr lang="en-US" sz="1800" dirty="0">
              <a:latin typeface="+mj-lt"/>
            </a:endParaRPr>
          </a:p>
          <a:p>
            <a:r>
              <a:rPr lang="en-US" sz="1800" dirty="0">
                <a:latin typeface="+mj-lt"/>
              </a:rPr>
              <a:t>Let’s get started!</a:t>
            </a:r>
            <a:br>
              <a:rPr lang="en-US" sz="1600" dirty="0">
                <a:latin typeface="+mj-lt"/>
              </a:rPr>
            </a:br>
            <a:endParaRPr lang="en-US" sz="1400" b="0" i="0" u="none" strike="noStrike" cap="none" dirty="0">
              <a:solidFill>
                <a:srgbClr val="000000"/>
              </a:solidFill>
              <a:latin typeface="+mj-lt"/>
              <a:ea typeface="Arial"/>
              <a:cs typeface="Arial"/>
              <a:sym typeface="Arial"/>
            </a:endParaRPr>
          </a:p>
        </p:txBody>
      </p:sp>
      <p:sp>
        <p:nvSpPr>
          <p:cNvPr id="8" name="Google Shape;102;p2">
            <a:extLst>
              <a:ext uri="{FF2B5EF4-FFF2-40B4-BE49-F238E27FC236}">
                <a16:creationId xmlns:a16="http://schemas.microsoft.com/office/drawing/2014/main" id="{75A4B0E0-C932-47F7-AC4B-C318DB0A2DCB}"/>
              </a:ext>
            </a:extLst>
          </p:cNvPr>
          <p:cNvSpPr txBox="1"/>
          <p:nvPr/>
        </p:nvSpPr>
        <p:spPr>
          <a:xfrm>
            <a:off x="202630" y="6130363"/>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4ECA20BE-013A-4260-926F-AB9523C3F4D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18084" y="5796641"/>
            <a:ext cx="4762500" cy="1190625"/>
          </a:xfrm>
          <a:prstGeom prst="rect">
            <a:avLst/>
          </a:prstGeom>
        </p:spPr>
      </p:pic>
      <p:pic>
        <p:nvPicPr>
          <p:cNvPr id="4" name="Picture 3">
            <a:extLst>
              <a:ext uri="{FF2B5EF4-FFF2-40B4-BE49-F238E27FC236}">
                <a16:creationId xmlns:a16="http://schemas.microsoft.com/office/drawing/2014/main" id="{AC953476-013E-4364-9AD5-BAAE8FFACB4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4034" cy="5890350"/>
          </a:xfrm>
          <a:prstGeom prst="rect">
            <a:avLst/>
          </a:prstGeom>
        </p:spPr>
      </p:pic>
    </p:spTree>
    <p:extLst>
      <p:ext uri="{BB962C8B-B14F-4D97-AF65-F5344CB8AC3E}">
        <p14:creationId xmlns:p14="http://schemas.microsoft.com/office/powerpoint/2010/main" val="17987729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475575" y="-16625"/>
            <a:ext cx="1167270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000" b="0" i="0" u="sng" strike="noStrike" kern="0" cap="none" spc="0" normalizeH="0" baseline="0" noProof="0" dirty="0">
                <a:ln>
                  <a:noFill/>
                </a:ln>
                <a:solidFill>
                  <a:schemeClr val="dk1"/>
                </a:solidFill>
                <a:effectLst/>
                <a:uLnTx/>
                <a:uFillTx/>
                <a:latin typeface="+mj-lt"/>
                <a:ea typeface="Calibri"/>
                <a:cs typeface="Calibri"/>
                <a:sym typeface="Calibri"/>
              </a:rPr>
              <a:t>HAZARD IDENTIFICATION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1: A JHA should be completed by:</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The executive manager.</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One person designated by the Safety Committee.</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A person or team of people who understands the job being evaluated.</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The employee of the month.</a:t>
            </a: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2: What is a Job Hazard Analysis (JHA)?</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Also known as a pre-work plan, it removes workplace hazards.</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JHA’s are prepared for a job that is routine.</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A method of identifying the risks of the job, assessing the risk level, and controlling the hazards.</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Both B and C</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11" name="Google Shape;102;p2">
            <a:extLst>
              <a:ext uri="{FF2B5EF4-FFF2-40B4-BE49-F238E27FC236}">
                <a16:creationId xmlns:a16="http://schemas.microsoft.com/office/drawing/2014/main" id="{2C737D21-DDB1-40B4-9931-7022200BA54F}"/>
              </a:ext>
            </a:extLst>
          </p:cNvPr>
          <p:cNvSpPr txBox="1"/>
          <p:nvPr/>
        </p:nvSpPr>
        <p:spPr>
          <a:xfrm>
            <a:off x="202630" y="6130363"/>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pic>
        <p:nvPicPr>
          <p:cNvPr id="12" name="Picture 11">
            <a:extLst>
              <a:ext uri="{FF2B5EF4-FFF2-40B4-BE49-F238E27FC236}">
                <a16:creationId xmlns:a16="http://schemas.microsoft.com/office/drawing/2014/main" id="{672D43BF-AF74-4902-AB7A-7CFCD418719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18084" y="5796641"/>
            <a:ext cx="4762500" cy="11906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3DC6523-2122-F939-1BA3-00B3EBA23912}"/>
              </a:ext>
            </a:extLst>
          </p:cNvPr>
          <p:cNvSpPr txBox="1">
            <a:spLocks noGrp="1"/>
          </p:cNvSpPr>
          <p:nvPr>
            <p:ph type="title" idx="4294967295"/>
          </p:nvPr>
        </p:nvSpPr>
        <p:spPr>
          <a:xfrm>
            <a:off x="5719155" y="310533"/>
            <a:ext cx="6136461" cy="79493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Who Should Conduct the JHA</a:t>
            </a:r>
          </a:p>
        </p:txBody>
      </p:sp>
      <p:sp>
        <p:nvSpPr>
          <p:cNvPr id="104" name="Google Shape;104;p2"/>
          <p:cNvSpPr txBox="1"/>
          <p:nvPr/>
        </p:nvSpPr>
        <p:spPr>
          <a:xfrm>
            <a:off x="5719156" y="1028549"/>
            <a:ext cx="6274351" cy="4247276"/>
          </a:xfrm>
          <a:prstGeom prst="rect">
            <a:avLst/>
          </a:prstGeom>
          <a:noFill/>
          <a:ln>
            <a:noFill/>
          </a:ln>
        </p:spPr>
        <p:txBody>
          <a:bodyPr spcFirstLastPara="1" wrap="square" lIns="91425" tIns="45700" rIns="91425" bIns="45700" anchor="t" anchorCtr="0">
            <a:spAutoFit/>
          </a:bodyPr>
          <a:lstStyle/>
          <a:p>
            <a:r>
              <a:rPr lang="en-US" sz="1800" dirty="0"/>
              <a:t>Those who complete the JHA must be trained in hazard identification, but do not have to be safety committee members. A workplace may have equipment and processes in use which would require inspectors to have additional training and knowledge to prevent exposing themselves or others to a hazard. This will also better ensure existing and potential hazards are identified and corrective actions are provided. Examples of such equipment and processes include, but are not limited to:</a:t>
            </a:r>
          </a:p>
          <a:p>
            <a:endParaRPr lang="en-US" sz="1800" dirty="0"/>
          </a:p>
          <a:p>
            <a:pPr marL="285750" indent="-285750">
              <a:buFont typeface="Arial" panose="020B0604020202020204" pitchFamily="34" charset="0"/>
              <a:buChar char="•"/>
            </a:pPr>
            <a:r>
              <a:rPr lang="en-US" sz="1800" dirty="0"/>
              <a:t>Electrical equipment</a:t>
            </a:r>
          </a:p>
          <a:p>
            <a:pPr marL="285750" indent="-285750">
              <a:buFont typeface="Arial" panose="020B0604020202020204" pitchFamily="34" charset="0"/>
              <a:buChar char="•"/>
            </a:pPr>
            <a:r>
              <a:rPr lang="en-US" sz="1800" dirty="0"/>
              <a:t>Lockout/Tagout</a:t>
            </a:r>
          </a:p>
          <a:p>
            <a:pPr marL="285750" indent="-285750">
              <a:buFont typeface="Arial" panose="020B0604020202020204" pitchFamily="34" charset="0"/>
              <a:buChar char="•"/>
            </a:pPr>
            <a:r>
              <a:rPr lang="en-US" sz="1800" dirty="0"/>
              <a:t>Fall protection</a:t>
            </a:r>
          </a:p>
          <a:p>
            <a:pPr marL="285750" indent="-285750">
              <a:buFont typeface="Arial" panose="020B0604020202020204" pitchFamily="34" charset="0"/>
              <a:buChar char="•"/>
            </a:pPr>
            <a:r>
              <a:rPr lang="en-US" sz="1800" dirty="0"/>
              <a:t>Chemical labeling</a:t>
            </a:r>
          </a:p>
          <a:p>
            <a:pPr marL="285750" indent="-285750">
              <a:buFont typeface="Arial" panose="020B0604020202020204" pitchFamily="34" charset="0"/>
              <a:buChar char="•"/>
            </a:pPr>
            <a:r>
              <a:rPr lang="en-US" sz="1800" dirty="0"/>
              <a:t>Machine guarding</a:t>
            </a:r>
          </a:p>
        </p:txBody>
      </p:sp>
      <p:sp>
        <p:nvSpPr>
          <p:cNvPr id="102" name="Google Shape;102;p2"/>
          <p:cNvSpPr txBox="1"/>
          <p:nvPr/>
        </p:nvSpPr>
        <p:spPr>
          <a:xfrm>
            <a:off x="202630" y="6162511"/>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6E421E9D-5CCA-49E7-AF34-E4776EA126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93117" y="5828789"/>
            <a:ext cx="4762500" cy="1190625"/>
          </a:xfrm>
          <a:prstGeom prst="rect">
            <a:avLst/>
          </a:prstGeom>
        </p:spPr>
      </p:pic>
      <p:pic>
        <p:nvPicPr>
          <p:cNvPr id="3" name="Picture 2">
            <a:extLst>
              <a:ext uri="{FF2B5EF4-FFF2-40B4-BE49-F238E27FC236}">
                <a16:creationId xmlns:a16="http://schemas.microsoft.com/office/drawing/2014/main" id="{FBC10E6C-E2C5-41CF-A042-259FD2A9C1B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07665" cy="5917108"/>
          </a:xfrm>
          <a:prstGeom prst="rect">
            <a:avLst/>
          </a:prstGeom>
        </p:spPr>
      </p:pic>
    </p:spTree>
    <p:extLst>
      <p:ext uri="{BB962C8B-B14F-4D97-AF65-F5344CB8AC3E}">
        <p14:creationId xmlns:p14="http://schemas.microsoft.com/office/powerpoint/2010/main" val="19009667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475575" y="-16625"/>
            <a:ext cx="1167270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000" b="0" i="0" u="sng" strike="noStrike" kern="0" cap="none" spc="0" normalizeH="0" baseline="0" noProof="0" dirty="0">
                <a:ln>
                  <a:noFill/>
                </a:ln>
                <a:solidFill>
                  <a:schemeClr val="dk1"/>
                </a:solidFill>
                <a:effectLst/>
                <a:uLnTx/>
                <a:uFillTx/>
                <a:latin typeface="+mj-lt"/>
                <a:ea typeface="Calibri"/>
                <a:cs typeface="Calibri"/>
                <a:sym typeface="Calibri"/>
              </a:rPr>
              <a:t>HAZARD IDENTIFICATION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3: What’s the difference between a JHA and a pre-work plan?</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A JHA and a pre-work plan are the same.</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A JHA is for a task that is routine, a pre-work plan is for a job that is not routine.</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A JHA is temporary and a pre-work plan is permanent.</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A pre-work plan is only for jobs with heavy machines.</a:t>
            </a: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4: Where should you conduct the JHA?</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In the office where you can focus.</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In a safe, climate controlled area.</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The location is not important.</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On the site where the job is performed whenever possible.</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11" name="Google Shape;102;p2">
            <a:extLst>
              <a:ext uri="{FF2B5EF4-FFF2-40B4-BE49-F238E27FC236}">
                <a16:creationId xmlns:a16="http://schemas.microsoft.com/office/drawing/2014/main" id="{2C737D21-DDB1-40B4-9931-7022200BA54F}"/>
              </a:ext>
            </a:extLst>
          </p:cNvPr>
          <p:cNvSpPr txBox="1"/>
          <p:nvPr/>
        </p:nvSpPr>
        <p:spPr>
          <a:xfrm>
            <a:off x="202630" y="6130363"/>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pic>
        <p:nvPicPr>
          <p:cNvPr id="12" name="Picture 11">
            <a:extLst>
              <a:ext uri="{FF2B5EF4-FFF2-40B4-BE49-F238E27FC236}">
                <a16:creationId xmlns:a16="http://schemas.microsoft.com/office/drawing/2014/main" id="{672D43BF-AF74-4902-AB7A-7CFCD418719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18084" y="5796641"/>
            <a:ext cx="4762500" cy="1190625"/>
          </a:xfrm>
          <a:prstGeom prst="rect">
            <a:avLst/>
          </a:prstGeom>
        </p:spPr>
      </p:pic>
    </p:spTree>
    <p:extLst>
      <p:ext uri="{BB962C8B-B14F-4D97-AF65-F5344CB8AC3E}">
        <p14:creationId xmlns:p14="http://schemas.microsoft.com/office/powerpoint/2010/main" val="32438877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475575" y="-16625"/>
            <a:ext cx="1167270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000" b="0" i="0" u="sng" strike="noStrike" kern="0" cap="none" spc="0" normalizeH="0" baseline="0" noProof="0" dirty="0">
                <a:ln>
                  <a:noFill/>
                </a:ln>
                <a:solidFill>
                  <a:schemeClr val="dk1"/>
                </a:solidFill>
                <a:effectLst/>
                <a:uLnTx/>
                <a:uFillTx/>
                <a:latin typeface="+mj-lt"/>
                <a:ea typeface="Calibri"/>
                <a:cs typeface="Calibri"/>
                <a:sym typeface="Calibri"/>
              </a:rPr>
              <a:t>HAZARD IDENTIFICATION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5: When should you conduct a JHA?</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When a new job or task is introduced.</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When a current job or task is changed or modified.</a:t>
            </a:r>
          </a:p>
          <a:p>
            <a:pPr marL="457200" lvl="0" indent="-342900">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Upon request of an employee or supervisor.</a:t>
            </a:r>
          </a:p>
          <a:p>
            <a:pPr marL="457200" lvl="0" indent="-342900">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All of the above.</a:t>
            </a:r>
            <a:endParaRPr lang="en-US"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6: Why are JHA’s important to a safe workplace?</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No one really knows why, but it’s the way it’s always been.</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Once you conduct a JHA you no longer need to think about safety.</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To advance workplace safety and health.</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11" name="Google Shape;102;p2">
            <a:extLst>
              <a:ext uri="{FF2B5EF4-FFF2-40B4-BE49-F238E27FC236}">
                <a16:creationId xmlns:a16="http://schemas.microsoft.com/office/drawing/2014/main" id="{2C737D21-DDB1-40B4-9931-7022200BA54F}"/>
              </a:ext>
            </a:extLst>
          </p:cNvPr>
          <p:cNvSpPr txBox="1"/>
          <p:nvPr/>
        </p:nvSpPr>
        <p:spPr>
          <a:xfrm>
            <a:off x="202630" y="6130363"/>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pic>
        <p:nvPicPr>
          <p:cNvPr id="12" name="Picture 11">
            <a:extLst>
              <a:ext uri="{FF2B5EF4-FFF2-40B4-BE49-F238E27FC236}">
                <a16:creationId xmlns:a16="http://schemas.microsoft.com/office/drawing/2014/main" id="{672D43BF-AF74-4902-AB7A-7CFCD418719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18084" y="5796641"/>
            <a:ext cx="4762500" cy="1190625"/>
          </a:xfrm>
          <a:prstGeom prst="rect">
            <a:avLst/>
          </a:prstGeom>
        </p:spPr>
      </p:pic>
    </p:spTree>
    <p:extLst>
      <p:ext uri="{BB962C8B-B14F-4D97-AF65-F5344CB8AC3E}">
        <p14:creationId xmlns:p14="http://schemas.microsoft.com/office/powerpoint/2010/main" val="6427649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475575" y="-16625"/>
            <a:ext cx="1167270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000" b="0" i="0" u="sng" strike="noStrike" kern="0" cap="none" spc="0" normalizeH="0" baseline="0" noProof="0" dirty="0">
                <a:ln>
                  <a:noFill/>
                </a:ln>
                <a:solidFill>
                  <a:schemeClr val="dk1"/>
                </a:solidFill>
                <a:effectLst/>
                <a:uLnTx/>
                <a:uFillTx/>
                <a:latin typeface="+mj-lt"/>
                <a:ea typeface="Calibri"/>
                <a:cs typeface="Calibri"/>
                <a:sym typeface="Calibri"/>
              </a:rPr>
              <a:t>HAZARD IDENTIFICATION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7: A JHA is to help keep employees safe in the workplace.</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True </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False</a:t>
            </a:r>
          </a:p>
        </p:txBody>
      </p:sp>
      <p:sp>
        <p:nvSpPr>
          <p:cNvPr id="625" name="Google Shape;625;gb3e8f5dbd0_0_48"/>
          <p:cNvSpPr txBox="1"/>
          <p:nvPr/>
        </p:nvSpPr>
        <p:spPr>
          <a:xfrm>
            <a:off x="6688450" y="1090292"/>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8: What are types of Hazards in the workplace? (select all that apply)</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Explosives</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Vibration and Noise</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Employees</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Bloodborne Pathogens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11" name="Google Shape;102;p2">
            <a:extLst>
              <a:ext uri="{FF2B5EF4-FFF2-40B4-BE49-F238E27FC236}">
                <a16:creationId xmlns:a16="http://schemas.microsoft.com/office/drawing/2014/main" id="{2C737D21-DDB1-40B4-9931-7022200BA54F}"/>
              </a:ext>
            </a:extLst>
          </p:cNvPr>
          <p:cNvSpPr txBox="1"/>
          <p:nvPr/>
        </p:nvSpPr>
        <p:spPr>
          <a:xfrm>
            <a:off x="202630" y="6130363"/>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pic>
        <p:nvPicPr>
          <p:cNvPr id="12" name="Picture 11">
            <a:extLst>
              <a:ext uri="{FF2B5EF4-FFF2-40B4-BE49-F238E27FC236}">
                <a16:creationId xmlns:a16="http://schemas.microsoft.com/office/drawing/2014/main" id="{672D43BF-AF74-4902-AB7A-7CFCD418719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18084" y="5796641"/>
            <a:ext cx="4762500" cy="1190625"/>
          </a:xfrm>
          <a:prstGeom prst="rect">
            <a:avLst/>
          </a:prstGeom>
        </p:spPr>
      </p:pic>
    </p:spTree>
    <p:extLst>
      <p:ext uri="{BB962C8B-B14F-4D97-AF65-F5344CB8AC3E}">
        <p14:creationId xmlns:p14="http://schemas.microsoft.com/office/powerpoint/2010/main" val="17702871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475575" y="-16625"/>
            <a:ext cx="1167270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000" b="0" i="0" u="sng" strike="noStrike" kern="0" cap="none" spc="0" normalizeH="0" baseline="0" noProof="0" dirty="0">
                <a:ln>
                  <a:noFill/>
                </a:ln>
                <a:solidFill>
                  <a:schemeClr val="dk1"/>
                </a:solidFill>
                <a:effectLst/>
                <a:uLnTx/>
                <a:uFillTx/>
                <a:latin typeface="+mj-lt"/>
                <a:ea typeface="Calibri"/>
                <a:cs typeface="Calibri"/>
                <a:sym typeface="Calibri"/>
              </a:rPr>
              <a:t>HAZARD IDENTIFICATION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9: A JHA worksheet should include a list of hazards, description of job tasks to be performed, and be easy to understand.</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True</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False</a:t>
            </a: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10: When writing your hazard assessment, it’s important to include: (select all that apply)</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Detailed step by step process</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Review the report with employees who do the job with the hazard</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A list of every employees’ hobbies, skills, and attributes</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Review reports with supervisors to add their input in your notes</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11" name="Google Shape;102;p2">
            <a:extLst>
              <a:ext uri="{FF2B5EF4-FFF2-40B4-BE49-F238E27FC236}">
                <a16:creationId xmlns:a16="http://schemas.microsoft.com/office/drawing/2014/main" id="{2C737D21-DDB1-40B4-9931-7022200BA54F}"/>
              </a:ext>
            </a:extLst>
          </p:cNvPr>
          <p:cNvSpPr txBox="1"/>
          <p:nvPr/>
        </p:nvSpPr>
        <p:spPr>
          <a:xfrm>
            <a:off x="202630" y="6130363"/>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pic>
        <p:nvPicPr>
          <p:cNvPr id="12" name="Picture 11">
            <a:extLst>
              <a:ext uri="{FF2B5EF4-FFF2-40B4-BE49-F238E27FC236}">
                <a16:creationId xmlns:a16="http://schemas.microsoft.com/office/drawing/2014/main" id="{672D43BF-AF74-4902-AB7A-7CFCD418719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18084" y="5796641"/>
            <a:ext cx="4762500" cy="1190625"/>
          </a:xfrm>
          <a:prstGeom prst="rect">
            <a:avLst/>
          </a:prstGeom>
        </p:spPr>
      </p:pic>
    </p:spTree>
    <p:extLst>
      <p:ext uri="{BB962C8B-B14F-4D97-AF65-F5344CB8AC3E}">
        <p14:creationId xmlns:p14="http://schemas.microsoft.com/office/powerpoint/2010/main" val="41438084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afa52f6668_0_0">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6" name="Google Shape;676;gafa52f6668_0_0"/>
          <p:cNvSpPr txBox="1">
            <a:spLocks noGrp="1"/>
          </p:cNvSpPr>
          <p:nvPr>
            <p:ph type="title" idx="4294967295"/>
          </p:nvPr>
        </p:nvSpPr>
        <p:spPr>
          <a:xfrm>
            <a:off x="475575" y="-16625"/>
            <a:ext cx="1167270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000" b="0" i="0" u="sng" strike="noStrike" kern="0" cap="none" spc="0" normalizeH="0" baseline="0" noProof="0" dirty="0">
                <a:ln>
                  <a:noFill/>
                </a:ln>
                <a:solidFill>
                  <a:schemeClr val="dk1"/>
                </a:solidFill>
                <a:effectLst/>
                <a:uLnTx/>
                <a:uFillTx/>
                <a:latin typeface="+mj-lt"/>
                <a:ea typeface="Calibri"/>
                <a:cs typeface="Calibri"/>
                <a:sym typeface="Calibri"/>
              </a:rPr>
              <a:t>HAZARD IDENTIFICATION - QUIZ ANSWERS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4000" b="0" i="0" u="sng" strike="noStrike" kern="0" cap="none" spc="0" normalizeH="0" baseline="0" noProof="0" dirty="0">
              <a:ln>
                <a:noFill/>
              </a:ln>
              <a:solidFill>
                <a:schemeClr val="dk1"/>
              </a:solidFill>
              <a:effectLst/>
              <a:uLnTx/>
              <a:uFillTx/>
              <a:latin typeface="+mj-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mj-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mj-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4000" b="0" i="0" u="none" strike="noStrike" kern="0" cap="none" spc="0" normalizeH="0" baseline="0" noProof="0" dirty="0">
              <a:ln>
                <a:noFill/>
              </a:ln>
              <a:solidFill>
                <a:schemeClr val="dk1"/>
              </a:solidFill>
              <a:effectLst/>
              <a:uLnTx/>
              <a:uFillTx/>
              <a:latin typeface="+mj-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4000" b="0" i="0" u="none" strike="noStrike" kern="0" cap="none" spc="0" normalizeH="0" baseline="0" noProof="0" dirty="0">
              <a:ln>
                <a:noFill/>
              </a:ln>
              <a:solidFill>
                <a:schemeClr val="dk1"/>
              </a:solidFill>
              <a:effectLst/>
              <a:uLnTx/>
              <a:uFillTx/>
              <a:latin typeface="+mj-lt"/>
              <a:ea typeface="Calibri"/>
              <a:cs typeface="Calibri"/>
              <a:sym typeface="Calibri"/>
            </a:endParaRPr>
          </a:p>
        </p:txBody>
      </p:sp>
      <p:sp>
        <p:nvSpPr>
          <p:cNvPr id="679" name="Google Shape;679;gafa52f6668_0_0"/>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C</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D</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D</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D</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C</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a:t>
            </a:r>
          </a:p>
          <a:p>
            <a:pPr marL="457200" lvl="0" indent="-342900" algn="l" rtl="0">
              <a:spcBef>
                <a:spcPts val="0"/>
              </a:spcBef>
              <a:spcAft>
                <a:spcPts val="0"/>
              </a:spcAft>
              <a:buClr>
                <a:schemeClr val="dk1"/>
              </a:buClr>
              <a:buSzPts val="1800"/>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 B, D</a:t>
            </a:r>
            <a:endParaRPr sz="1800" dirty="0">
              <a:solidFill>
                <a:schemeClr val="dk1"/>
              </a:solidFill>
              <a:latin typeface="+mj-lt"/>
              <a:ea typeface="Calibri"/>
              <a:cs typeface="Calibri"/>
              <a:sym typeface="Calibri"/>
            </a:endParaRPr>
          </a:p>
        </p:txBody>
      </p:sp>
      <p:sp>
        <p:nvSpPr>
          <p:cNvPr id="680" name="Google Shape;680;gafa52f6668_0_0"/>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n-US" sz="1800" dirty="0">
                <a:latin typeface="+mj-lt"/>
                <a:ea typeface="Calibri"/>
                <a:cs typeface="Calibri"/>
                <a:sym typeface="Calibri"/>
              </a:rPr>
              <a:t>9)  A</a:t>
            </a:r>
            <a:endParaRPr sz="1800" dirty="0">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10) A, B, D</a:t>
            </a:r>
          </a:p>
          <a:p>
            <a:pPr lvl="0" algn="l" rtl="0">
              <a:spcBef>
                <a:spcPts val="0"/>
              </a:spcBef>
              <a:spcAft>
                <a:spcPts val="0"/>
              </a:spcAft>
            </a:pPr>
            <a:endParaRPr lang="en-US" sz="1800" dirty="0">
              <a:latin typeface="+mj-lt"/>
              <a:ea typeface="Calibri"/>
              <a:cs typeface="Calibri"/>
              <a:sym typeface="Calibri"/>
            </a:endParaRPr>
          </a:p>
        </p:txBody>
      </p:sp>
      <p:sp>
        <p:nvSpPr>
          <p:cNvPr id="8" name="Google Shape;102;p2">
            <a:extLst>
              <a:ext uri="{FF2B5EF4-FFF2-40B4-BE49-F238E27FC236}">
                <a16:creationId xmlns:a16="http://schemas.microsoft.com/office/drawing/2014/main" id="{4202C45F-8086-44D0-B758-DFED2ADCF014}"/>
              </a:ext>
            </a:extLst>
          </p:cNvPr>
          <p:cNvSpPr txBox="1"/>
          <p:nvPr/>
        </p:nvSpPr>
        <p:spPr>
          <a:xfrm>
            <a:off x="202630" y="6130363"/>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pic>
        <p:nvPicPr>
          <p:cNvPr id="9" name="Picture 8">
            <a:extLst>
              <a:ext uri="{FF2B5EF4-FFF2-40B4-BE49-F238E27FC236}">
                <a16:creationId xmlns:a16="http://schemas.microsoft.com/office/drawing/2014/main" id="{63F736AF-34AE-4256-AA83-1B35455F7B8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18084" y="5796641"/>
            <a:ext cx="4762500" cy="1190625"/>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aabb6530bf_0_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AB52B108-C4E8-970C-2ED2-B576D320B11D}"/>
              </a:ext>
            </a:extLst>
          </p:cNvPr>
          <p:cNvSpPr txBox="1">
            <a:spLocks noGrp="1"/>
          </p:cNvSpPr>
          <p:nvPr>
            <p:ph type="title" idx="4294967295"/>
          </p:nvPr>
        </p:nvSpPr>
        <p:spPr>
          <a:xfrm>
            <a:off x="5719155" y="310533"/>
            <a:ext cx="6136461" cy="64481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Where To Go From Here</a:t>
            </a:r>
          </a:p>
        </p:txBody>
      </p:sp>
      <p:sp>
        <p:nvSpPr>
          <p:cNvPr id="687" name="Google Shape;687;gaabb6530bf_0_8"/>
          <p:cNvSpPr txBox="1"/>
          <p:nvPr/>
        </p:nvSpPr>
        <p:spPr>
          <a:xfrm>
            <a:off x="5558950" y="897781"/>
            <a:ext cx="6589200" cy="26506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dirty="0">
                <a:solidFill>
                  <a:schemeClr val="dk1"/>
                </a:solidFill>
                <a:latin typeface="+mj-lt"/>
                <a:ea typeface="Calibri"/>
                <a:cs typeface="Calibri"/>
                <a:sym typeface="Calibri"/>
              </a:rPr>
              <a:t>An excellent resource to utilize is the </a:t>
            </a:r>
            <a:r>
              <a:rPr lang="en-US" sz="1600" u="sng" dirty="0">
                <a:solidFill>
                  <a:schemeClr val="hlink"/>
                </a:solidFill>
                <a:latin typeface="+mj-lt"/>
                <a:ea typeface="Calibri"/>
                <a:cs typeface="Calibri"/>
                <a:sym typeface="Calibri"/>
                <a:hlinkClick r:id="rId3"/>
              </a:rPr>
              <a:t>A-Z Topic Index</a:t>
            </a:r>
            <a:r>
              <a:rPr lang="en-US" sz="1600" baseline="30000" dirty="0">
                <a:solidFill>
                  <a:schemeClr val="dk1"/>
                </a:solidFill>
                <a:latin typeface="+mj-lt"/>
                <a:ea typeface="Calibri"/>
                <a:cs typeface="Calibri"/>
                <a:sym typeface="Calibri"/>
              </a:rPr>
              <a:t> </a:t>
            </a:r>
            <a:r>
              <a:rPr lang="en-US" sz="1600" dirty="0">
                <a:solidFill>
                  <a:schemeClr val="dk1"/>
                </a:solidFill>
                <a:latin typeface="+mj-lt"/>
                <a:ea typeface="Calibri"/>
                <a:cs typeface="Calibri"/>
                <a:sym typeface="Calibri"/>
              </a:rPr>
              <a:t>on the Oregon OSHA website. It has lists of relevant publications, training materials, rules, interpretations, videos, and other miscellaneous materials. </a:t>
            </a: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600" dirty="0">
                <a:solidFill>
                  <a:schemeClr val="dk1"/>
                </a:solidFill>
                <a:latin typeface="+mj-lt"/>
                <a:ea typeface="Calibri"/>
                <a:cs typeface="Calibri"/>
                <a:sym typeface="Calibri"/>
              </a:rPr>
              <a:t>If you want guidance in developing a safer work environment, you may consider our </a:t>
            </a:r>
            <a:r>
              <a:rPr lang="en-US" sz="1600" u="sng" dirty="0">
                <a:solidFill>
                  <a:schemeClr val="hlink"/>
                </a:solidFill>
                <a:latin typeface="+mj-lt"/>
                <a:ea typeface="Calibri"/>
                <a:cs typeface="Calibri"/>
                <a:sym typeface="Calibri"/>
                <a:hlinkClick r:id="rId4"/>
              </a:rPr>
              <a:t>free and confidential consultation service.</a:t>
            </a:r>
            <a:r>
              <a:rPr lang="en-US" sz="1600" baseline="30000" dirty="0">
                <a:solidFill>
                  <a:schemeClr val="dk1"/>
                </a:solidFill>
                <a:latin typeface="+mj-lt"/>
                <a:ea typeface="Calibri"/>
                <a:cs typeface="Calibri"/>
                <a:sym typeface="Calibri"/>
              </a:rPr>
              <a:t> </a:t>
            </a:r>
            <a:r>
              <a:rPr lang="en-US" sz="1600" dirty="0">
                <a:solidFill>
                  <a:schemeClr val="dk1"/>
                </a:solidFill>
                <a:latin typeface="+mj-lt"/>
                <a:ea typeface="Calibri"/>
                <a:cs typeface="Calibri"/>
                <a:sym typeface="Calibri"/>
              </a:rPr>
              <a:t>Our consultants in workplace health and safety can help you reduce accidents, related costs, and help you develop a comprehensive program to manage safety and health. For more information, please visit the consultation page.</a:t>
            </a: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pic>
        <p:nvPicPr>
          <p:cNvPr id="690" name="Google Shape;690;gaabb6530bf_0_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0" y="0"/>
            <a:ext cx="5453381" cy="5857874"/>
          </a:xfrm>
          <a:prstGeom prst="rect">
            <a:avLst/>
          </a:prstGeom>
          <a:noFill/>
          <a:ln>
            <a:noFill/>
          </a:ln>
        </p:spPr>
      </p:pic>
      <p:sp>
        <p:nvSpPr>
          <p:cNvPr id="16" name="Google Shape;692;gaabb6530bf_0_8">
            <a:hlinkClick r:id="rId6"/>
            <a:extLst>
              <a:ext uri="{FF2B5EF4-FFF2-40B4-BE49-F238E27FC236}">
                <a16:creationId xmlns:a16="http://schemas.microsoft.com/office/drawing/2014/main" id="{60C045D8-BC15-4A0C-B070-C4A43AB00361}"/>
              </a:ext>
            </a:extLst>
          </p:cNvPr>
          <p:cNvSpPr/>
          <p:nvPr/>
        </p:nvSpPr>
        <p:spPr>
          <a:xfrm>
            <a:off x="5708175" y="3478574"/>
            <a:ext cx="5996700" cy="523200"/>
          </a:xfrm>
          <a:prstGeom prst="rect">
            <a:avLst/>
          </a:prstGeom>
          <a:solidFill>
            <a:srgbClr val="4D8475">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File a Complaint</a:t>
            </a:r>
            <a:endParaRPr sz="3000" dirty="0">
              <a:solidFill>
                <a:srgbClr val="FFFFFF"/>
              </a:solidFill>
            </a:endParaRPr>
          </a:p>
        </p:txBody>
      </p:sp>
      <p:sp>
        <p:nvSpPr>
          <p:cNvPr id="692" name="Google Shape;692;gaabb6530bf_0_8">
            <a:hlinkClick r:id="rId3"/>
          </p:cNvPr>
          <p:cNvSpPr/>
          <p:nvPr/>
        </p:nvSpPr>
        <p:spPr>
          <a:xfrm>
            <a:off x="5708175" y="4070447"/>
            <a:ext cx="5996700" cy="523200"/>
          </a:xfrm>
          <a:prstGeom prst="rect">
            <a:avLst/>
          </a:prstGeom>
          <a:solidFill>
            <a:srgbClr val="4D8475">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solidFill>
                  <a:srgbClr val="FFFFFF"/>
                </a:solidFill>
              </a:rPr>
              <a:t>A-Z Topic Index</a:t>
            </a:r>
            <a:endParaRPr sz="3000">
              <a:solidFill>
                <a:srgbClr val="FFFFFF"/>
              </a:solidFill>
            </a:endParaRPr>
          </a:p>
        </p:txBody>
      </p:sp>
      <p:sp>
        <p:nvSpPr>
          <p:cNvPr id="693" name="Google Shape;693;gaabb6530bf_0_8">
            <a:hlinkClick r:id="rId4"/>
          </p:cNvPr>
          <p:cNvSpPr/>
          <p:nvPr/>
        </p:nvSpPr>
        <p:spPr>
          <a:xfrm>
            <a:off x="5708175" y="4663550"/>
            <a:ext cx="5996700" cy="523200"/>
          </a:xfrm>
          <a:prstGeom prst="rect">
            <a:avLst/>
          </a:prstGeom>
          <a:solidFill>
            <a:srgbClr val="4D8475">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Consultation Services</a:t>
            </a:r>
            <a:endParaRPr sz="3000" dirty="0">
              <a:solidFill>
                <a:srgbClr val="FFFFFF"/>
              </a:solidFill>
            </a:endParaRPr>
          </a:p>
        </p:txBody>
      </p:sp>
      <p:sp>
        <p:nvSpPr>
          <p:cNvPr id="694" name="Google Shape;694;gaabb6530bf_0_8">
            <a:hlinkClick r:id="rId7"/>
          </p:cNvPr>
          <p:cNvSpPr/>
          <p:nvPr/>
        </p:nvSpPr>
        <p:spPr>
          <a:xfrm>
            <a:off x="5708175" y="5260713"/>
            <a:ext cx="5996700" cy="523200"/>
          </a:xfrm>
          <a:prstGeom prst="rect">
            <a:avLst/>
          </a:prstGeom>
          <a:solidFill>
            <a:srgbClr val="4D8475">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Job Hazard Analysis Resources</a:t>
            </a:r>
            <a:endParaRPr sz="3000" dirty="0">
              <a:solidFill>
                <a:srgbClr val="FFFFFF"/>
              </a:solidFill>
            </a:endParaRPr>
          </a:p>
        </p:txBody>
      </p:sp>
      <p:sp>
        <p:nvSpPr>
          <p:cNvPr id="11" name="Google Shape;102;p2">
            <a:extLst>
              <a:ext uri="{FF2B5EF4-FFF2-40B4-BE49-F238E27FC236}">
                <a16:creationId xmlns:a16="http://schemas.microsoft.com/office/drawing/2014/main" id="{7EE72E49-6931-4924-AB4D-45E30539D65A}"/>
              </a:ext>
            </a:extLst>
          </p:cNvPr>
          <p:cNvSpPr txBox="1"/>
          <p:nvPr/>
        </p:nvSpPr>
        <p:spPr>
          <a:xfrm>
            <a:off x="202630" y="6130363"/>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pic>
        <p:nvPicPr>
          <p:cNvPr id="12" name="Picture 11">
            <a:extLst>
              <a:ext uri="{FF2B5EF4-FFF2-40B4-BE49-F238E27FC236}">
                <a16:creationId xmlns:a16="http://schemas.microsoft.com/office/drawing/2014/main" id="{1DA162B3-CB99-4E26-850C-9B32E502E98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218084" y="5796641"/>
            <a:ext cx="4762500" cy="1190625"/>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5">
            <a:extLst>
              <a:ext uri="{C183D7F6-B498-43B3-948B-1728B52AA6E4}">
                <adec:decorative xmlns:adec="http://schemas.microsoft.com/office/drawing/2017/decorative" val="1"/>
              </a:ext>
            </a:extLst>
          </p:cNvPr>
          <p:cNvSpPr/>
          <p:nvPr/>
        </p:nvSpPr>
        <p:spPr>
          <a:xfrm>
            <a:off x="0" y="5889718"/>
            <a:ext cx="12192000" cy="1000125"/>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descr="IF you have questions about this course, you can call 503-947-7443 or email ed.web@dcbs.oregon.gov">
            <a:extLst>
              <a:ext uri="{FF2B5EF4-FFF2-40B4-BE49-F238E27FC236}">
                <a16:creationId xmlns:a16="http://schemas.microsoft.com/office/drawing/2014/main" id="{AD0A6F4F-3201-45DC-A394-170949C65A57}"/>
              </a:ext>
            </a:extLst>
          </p:cNvPr>
          <p:cNvPicPr>
            <a:picLocks noChangeAspect="1"/>
          </p:cNvPicPr>
          <p:nvPr/>
        </p:nvPicPr>
        <p:blipFill rotWithShape="1">
          <a:blip r:embed="rId3"/>
          <a:srcRect t="8208"/>
          <a:stretch/>
        </p:blipFill>
        <p:spPr>
          <a:xfrm>
            <a:off x="573817" y="135805"/>
            <a:ext cx="10960293" cy="5647301"/>
          </a:xfrm>
          <a:prstGeom prst="rect">
            <a:avLst/>
          </a:prstGeom>
        </p:spPr>
      </p:pic>
      <p:sp>
        <p:nvSpPr>
          <p:cNvPr id="6" name="Google Shape;102;p2">
            <a:extLst>
              <a:ext uri="{FF2B5EF4-FFF2-40B4-BE49-F238E27FC236}">
                <a16:creationId xmlns:a16="http://schemas.microsoft.com/office/drawing/2014/main" id="{446FA447-82F8-4BD4-B56F-439C8198C5C3}"/>
              </a:ext>
            </a:extLst>
          </p:cNvPr>
          <p:cNvSpPr txBox="1">
            <a:spLocks noGrp="1"/>
          </p:cNvSpPr>
          <p:nvPr>
            <p:ph type="title" idx="4294967295"/>
          </p:nvPr>
        </p:nvSpPr>
        <p:spPr>
          <a:xfrm>
            <a:off x="202630" y="6130363"/>
            <a:ext cx="6216367" cy="52318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chemeClr val="lt1"/>
                </a:solidFill>
                <a:effectLst/>
                <a:uLnTx/>
                <a:uFillTx/>
                <a:latin typeface="Verdana"/>
                <a:ea typeface="Verdana"/>
                <a:cs typeface="Verdana"/>
                <a:sym typeface="Verdana"/>
              </a:rPr>
              <a:t>Module 4: </a:t>
            </a:r>
            <a:r>
              <a:rPr kumimoji="0" lang="en-US" sz="2800" b="1" i="1" u="none" strike="noStrike" kern="0" cap="none" spc="0" normalizeH="0" baseline="0" noProof="0" dirty="0">
                <a:ln>
                  <a:noFill/>
                </a:ln>
                <a:solidFill>
                  <a:schemeClr val="lt1"/>
                </a:solidFill>
                <a:effectLst/>
                <a:uLnTx/>
                <a:uFillTx/>
                <a:latin typeface="Verdana"/>
                <a:ea typeface="Verdana"/>
                <a:cs typeface="Verdana"/>
                <a:sym typeface="Verdana"/>
              </a:rPr>
              <a:t>conclusion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7" name="Picture 6">
            <a:extLst>
              <a:ext uri="{FF2B5EF4-FFF2-40B4-BE49-F238E27FC236}">
                <a16:creationId xmlns:a16="http://schemas.microsoft.com/office/drawing/2014/main" id="{F260CBA8-1A51-4B61-96F5-29728A5A986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18084" y="5796641"/>
            <a:ext cx="4762500" cy="119062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aabb6530bf_0_1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093BB380-8C9B-EE35-3634-BA884703482A}"/>
              </a:ext>
            </a:extLst>
          </p:cNvPr>
          <p:cNvSpPr txBox="1">
            <a:spLocks noGrp="1"/>
          </p:cNvSpPr>
          <p:nvPr>
            <p:ph type="title" idx="4294967295"/>
          </p:nvPr>
        </p:nvSpPr>
        <p:spPr>
          <a:xfrm>
            <a:off x="5719155" y="310533"/>
            <a:ext cx="6136461" cy="78128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Credits</a:t>
            </a:r>
          </a:p>
        </p:txBody>
      </p:sp>
      <p:sp>
        <p:nvSpPr>
          <p:cNvPr id="701" name="Google Shape;701;gaabb6530bf_0_18"/>
          <p:cNvSpPr txBox="1"/>
          <p:nvPr/>
        </p:nvSpPr>
        <p:spPr>
          <a:xfrm>
            <a:off x="5719156" y="1129788"/>
            <a:ext cx="6017920" cy="29645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You’ve completed the Job Hazard Analysis course! </a:t>
            </a: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1" i="1" dirty="0">
                <a:solidFill>
                  <a:schemeClr val="dk1"/>
                </a:solidFill>
                <a:latin typeface="+mj-lt"/>
                <a:ea typeface="Calibri"/>
                <a:cs typeface="Calibri"/>
                <a:sym typeface="Calibri"/>
              </a:rPr>
              <a:t>Produced by the Public Education Team of Oregon OSHA:</a:t>
            </a:r>
            <a:endParaRPr sz="1800" b="1" i="1" dirty="0">
              <a:solidFill>
                <a:schemeClr val="dk1"/>
              </a:solidFill>
              <a:latin typeface="+mj-lt"/>
              <a:ea typeface="Calibri"/>
              <a:cs typeface="Calibri"/>
              <a:sym typeface="Calibri"/>
            </a:endParaRPr>
          </a:p>
          <a:p>
            <a:pPr lvl="0">
              <a:buClr>
                <a:schemeClr val="dk1"/>
              </a:buClr>
              <a:buSzPts val="1100"/>
            </a:pPr>
            <a:r>
              <a:rPr lang="en-US" sz="1800" i="1" dirty="0">
                <a:solidFill>
                  <a:schemeClr val="dk1"/>
                </a:solidFill>
                <a:latin typeface="+mj-lt"/>
                <a:ea typeface="Calibri"/>
                <a:cs typeface="Calibri"/>
                <a:sym typeface="Calibri"/>
              </a:rPr>
              <a:t>Roy Kroker, Phillip Wade, Ricardo Rodríguez, Angelina Cox, Tammi Stevens, Tim Wade, Anthony Dey, </a:t>
            </a:r>
            <a:r>
              <a:rPr lang="en-US" sz="1800" i="1" dirty="0">
                <a:solidFill>
                  <a:schemeClr val="dk1"/>
                </a:solidFill>
                <a:ea typeface="Calibri"/>
                <a:cs typeface="Calibri"/>
                <a:sym typeface="Calibri"/>
              </a:rPr>
              <a:t>Stacy Cooke. </a:t>
            </a:r>
            <a:endParaRPr sz="1800" i="1"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1" i="1" dirty="0">
                <a:solidFill>
                  <a:schemeClr val="dk1"/>
                </a:solidFill>
                <a:latin typeface="+mj-lt"/>
                <a:ea typeface="Calibri"/>
                <a:cs typeface="Calibri"/>
                <a:sym typeface="Calibri"/>
              </a:rPr>
              <a:t>Stock Images provided by</a:t>
            </a:r>
            <a:r>
              <a:rPr lang="en-US" sz="1800" b="1" i="1">
                <a:solidFill>
                  <a:schemeClr val="dk1"/>
                </a:solidFill>
                <a:latin typeface="+mj-lt"/>
                <a:ea typeface="Calibri"/>
                <a:cs typeface="Calibri"/>
                <a:sym typeface="Calibri"/>
              </a:rPr>
              <a:t>: </a:t>
            </a:r>
          </a:p>
          <a:p>
            <a:pPr marL="0" marR="0" lvl="0" indent="0" algn="l" rtl="0">
              <a:lnSpc>
                <a:spcPct val="100000"/>
              </a:lnSpc>
              <a:spcBef>
                <a:spcPts val="0"/>
              </a:spcBef>
              <a:spcAft>
                <a:spcPts val="0"/>
              </a:spcAft>
              <a:buClr>
                <a:schemeClr val="dk1"/>
              </a:buClr>
              <a:buSzPts val="1100"/>
              <a:buFont typeface="Arial"/>
              <a:buNone/>
            </a:pPr>
            <a:r>
              <a:rPr lang="en-US" sz="1800" i="1">
                <a:solidFill>
                  <a:schemeClr val="dk1"/>
                </a:solidFill>
                <a:latin typeface="+mj-lt"/>
                <a:ea typeface="Calibri"/>
                <a:cs typeface="Calibri"/>
                <a:sym typeface="Calibri"/>
              </a:rPr>
              <a:t>Getty </a:t>
            </a:r>
            <a:r>
              <a:rPr lang="en-US" sz="1800" i="1" dirty="0">
                <a:solidFill>
                  <a:schemeClr val="dk1"/>
                </a:solidFill>
                <a:latin typeface="+mj-lt"/>
                <a:ea typeface="Calibri"/>
                <a:cs typeface="Calibri"/>
                <a:sym typeface="Calibri"/>
              </a:rPr>
              <a:t>Images Inc.</a:t>
            </a:r>
            <a:endParaRPr sz="2100" b="0" i="1" u="none" strike="noStrike" cap="none" dirty="0">
              <a:solidFill>
                <a:schemeClr val="dk1"/>
              </a:solidFill>
              <a:latin typeface="+mj-lt"/>
              <a:ea typeface="Calibri"/>
              <a:cs typeface="Calibri"/>
              <a:sym typeface="Calibri"/>
            </a:endParaRPr>
          </a:p>
        </p:txBody>
      </p:sp>
      <p:pic>
        <p:nvPicPr>
          <p:cNvPr id="704" name="Google Shape;704;gaabb6530bf_0_1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1325"/>
            <a:ext cx="5425300" cy="5869199"/>
          </a:xfrm>
          <a:prstGeom prst="rect">
            <a:avLst/>
          </a:prstGeom>
          <a:noFill/>
          <a:ln>
            <a:noFill/>
          </a:ln>
        </p:spPr>
      </p:pic>
      <p:sp>
        <p:nvSpPr>
          <p:cNvPr id="7" name="Google Shape;102;p2">
            <a:extLst>
              <a:ext uri="{FF2B5EF4-FFF2-40B4-BE49-F238E27FC236}">
                <a16:creationId xmlns:a16="http://schemas.microsoft.com/office/drawing/2014/main" id="{92C98018-50DE-4F67-B7FE-14D7623A16EC}"/>
              </a:ext>
            </a:extLst>
          </p:cNvPr>
          <p:cNvSpPr txBox="1"/>
          <p:nvPr/>
        </p:nvSpPr>
        <p:spPr>
          <a:xfrm>
            <a:off x="202630" y="6130363"/>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DBF2BD1B-55E0-4428-9FF8-8A4B717A694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18084" y="5796641"/>
            <a:ext cx="4762500" cy="11906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2010DC1F-2CFF-7C64-0BEF-57B6A61A13DC}"/>
              </a:ext>
            </a:extLst>
          </p:cNvPr>
          <p:cNvSpPr txBox="1">
            <a:spLocks noGrp="1"/>
          </p:cNvSpPr>
          <p:nvPr>
            <p:ph type="title" idx="4294967295"/>
          </p:nvPr>
        </p:nvSpPr>
        <p:spPr>
          <a:xfrm>
            <a:off x="5719155" y="310533"/>
            <a:ext cx="6136461" cy="114977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Involve Others to Get a Full Picture</a:t>
            </a:r>
          </a:p>
        </p:txBody>
      </p:sp>
      <p:sp>
        <p:nvSpPr>
          <p:cNvPr id="104" name="Google Shape;104;p2"/>
          <p:cNvSpPr txBox="1"/>
          <p:nvPr/>
        </p:nvSpPr>
        <p:spPr>
          <a:xfrm>
            <a:off x="5719156" y="1451635"/>
            <a:ext cx="6274351" cy="3693278"/>
          </a:xfrm>
          <a:prstGeom prst="rect">
            <a:avLst/>
          </a:prstGeom>
          <a:noFill/>
          <a:ln>
            <a:noFill/>
          </a:ln>
        </p:spPr>
        <p:txBody>
          <a:bodyPr spcFirstLastPara="1" wrap="square" lIns="91425" tIns="45700" rIns="91425" bIns="45700" anchor="t" anchorCtr="0">
            <a:spAutoFit/>
          </a:bodyPr>
          <a:lstStyle/>
          <a:p>
            <a:r>
              <a:rPr lang="en-US" sz="1800" dirty="0"/>
              <a:t>JHAs for complex jobs can take time and expertise to develop.  </a:t>
            </a:r>
          </a:p>
          <a:p>
            <a:endParaRPr lang="en-US" sz="1800" dirty="0"/>
          </a:p>
          <a:p>
            <a:r>
              <a:rPr lang="en-US" sz="1800" dirty="0"/>
              <a:t>JHAs can be done individually or as a small team. As you consider this, keep in mind that involving the employees performing the jobs throughout the JHA process can provide you with a better understanding of the tasks within the job. Employee involvement can also help you implement needed changes. You may also find it helpful to involve someone with safety training.</a:t>
            </a:r>
          </a:p>
          <a:p>
            <a:endParaRPr lang="en-US" sz="1800" dirty="0"/>
          </a:p>
          <a:p>
            <a:r>
              <a:rPr lang="en-US" sz="1800" dirty="0"/>
              <a:t>The JHA process is also an opportunity for management to involve employees in developing safe work procedures.</a:t>
            </a:r>
          </a:p>
        </p:txBody>
      </p:sp>
      <p:sp>
        <p:nvSpPr>
          <p:cNvPr id="102" name="Google Shape;102;p2"/>
          <p:cNvSpPr txBox="1"/>
          <p:nvPr/>
        </p:nvSpPr>
        <p:spPr>
          <a:xfrm>
            <a:off x="202630" y="6162511"/>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6E421E9D-5CCA-49E7-AF34-E4776EA126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93117" y="5828789"/>
            <a:ext cx="4762500" cy="1190625"/>
          </a:xfrm>
          <a:prstGeom prst="rect">
            <a:avLst/>
          </a:prstGeom>
        </p:spPr>
      </p:pic>
      <p:pic>
        <p:nvPicPr>
          <p:cNvPr id="3" name="Picture 2">
            <a:extLst>
              <a:ext uri="{FF2B5EF4-FFF2-40B4-BE49-F238E27FC236}">
                <a16:creationId xmlns:a16="http://schemas.microsoft.com/office/drawing/2014/main" id="{360C4902-DAE4-4573-A0F8-64FC7D8FA84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73" cy="5920652"/>
          </a:xfrm>
          <a:prstGeom prst="rect">
            <a:avLst/>
          </a:prstGeom>
        </p:spPr>
      </p:pic>
    </p:spTree>
    <p:extLst>
      <p:ext uri="{BB962C8B-B14F-4D97-AF65-F5344CB8AC3E}">
        <p14:creationId xmlns:p14="http://schemas.microsoft.com/office/powerpoint/2010/main" val="2290699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71352BEA-A706-B608-D25E-97EF8B7D6F79}"/>
              </a:ext>
            </a:extLst>
          </p:cNvPr>
          <p:cNvSpPr txBox="1">
            <a:spLocks noGrp="1"/>
          </p:cNvSpPr>
          <p:nvPr>
            <p:ph type="title" idx="4294967295"/>
          </p:nvPr>
        </p:nvSpPr>
        <p:spPr>
          <a:xfrm>
            <a:off x="5719155" y="310533"/>
            <a:ext cx="6136461" cy="79493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How is a Job Defined?</a:t>
            </a:r>
          </a:p>
        </p:txBody>
      </p:sp>
      <p:sp>
        <p:nvSpPr>
          <p:cNvPr id="104" name="Google Shape;104;p2"/>
          <p:cNvSpPr txBox="1"/>
          <p:nvPr/>
        </p:nvSpPr>
        <p:spPr>
          <a:xfrm>
            <a:off x="5719156" y="1042195"/>
            <a:ext cx="6274351" cy="3970277"/>
          </a:xfrm>
          <a:prstGeom prst="rect">
            <a:avLst/>
          </a:prstGeom>
          <a:noFill/>
          <a:ln>
            <a:noFill/>
          </a:ln>
        </p:spPr>
        <p:txBody>
          <a:bodyPr spcFirstLastPara="1" wrap="square" lIns="91425" tIns="45700" rIns="91425" bIns="45700" anchor="t" anchorCtr="0">
            <a:spAutoFit/>
          </a:bodyPr>
          <a:lstStyle/>
          <a:p>
            <a:r>
              <a:rPr lang="en-US" sz="1800" dirty="0"/>
              <a:t>As you begin to undertake the process of the JHA, it’s important to understand that a “job” in this procedure does not refer to the employees’ job title or occupation such as forklift operator or roofer.  A JHA focuses on the various tasks within each role.</a:t>
            </a:r>
          </a:p>
          <a:p>
            <a:endParaRPr lang="en-US" sz="1800" dirty="0"/>
          </a:p>
          <a:p>
            <a:r>
              <a:rPr lang="en-US" sz="1800" dirty="0"/>
              <a:t>Analyzing a “task” is composed of a series of steps. A typical job includes a number of tasks. For instance, a forklift operator not only operates the forklift, but may perform maintenance, manually load and unload materials, change batteries, or exchange out fuel cylinders, etc. There are hazards associated with each of these essential tasks that can be better managed with the development and use of the JHA.</a:t>
            </a:r>
          </a:p>
        </p:txBody>
      </p:sp>
      <p:sp>
        <p:nvSpPr>
          <p:cNvPr id="102" name="Google Shape;102;p2"/>
          <p:cNvSpPr txBox="1"/>
          <p:nvPr/>
        </p:nvSpPr>
        <p:spPr>
          <a:xfrm>
            <a:off x="202630" y="6162511"/>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6E421E9D-5CCA-49E7-AF34-E4776EA126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93117" y="5828789"/>
            <a:ext cx="4762500" cy="1190625"/>
          </a:xfrm>
          <a:prstGeom prst="rect">
            <a:avLst/>
          </a:prstGeom>
        </p:spPr>
      </p:pic>
      <p:pic>
        <p:nvPicPr>
          <p:cNvPr id="5" name="Picture 4">
            <a:extLst>
              <a:ext uri="{FF2B5EF4-FFF2-40B4-BE49-F238E27FC236}">
                <a16:creationId xmlns:a16="http://schemas.microsoft.com/office/drawing/2014/main" id="{B65D9EE3-9B4B-4729-A8E3-CDBFFC8015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07665" cy="5917381"/>
          </a:xfrm>
          <a:prstGeom prst="rect">
            <a:avLst/>
          </a:prstGeom>
        </p:spPr>
      </p:pic>
    </p:spTree>
    <p:extLst>
      <p:ext uri="{BB962C8B-B14F-4D97-AF65-F5344CB8AC3E}">
        <p14:creationId xmlns:p14="http://schemas.microsoft.com/office/powerpoint/2010/main" val="3290368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679C4C43-3A94-4082-C355-9C7C595B8289}"/>
              </a:ext>
            </a:extLst>
          </p:cNvPr>
          <p:cNvSpPr txBox="1">
            <a:spLocks noGrp="1"/>
          </p:cNvSpPr>
          <p:nvPr>
            <p:ph type="title" idx="4294967295"/>
          </p:nvPr>
        </p:nvSpPr>
        <p:spPr>
          <a:xfrm>
            <a:off x="5719155" y="310533"/>
            <a:ext cx="6136461" cy="120436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200" b="0" i="0" u="none" strike="noStrike" kern="0" cap="none" spc="0" normalizeH="0" baseline="0" noProof="0" dirty="0">
                <a:ln>
                  <a:noFill/>
                </a:ln>
                <a:solidFill>
                  <a:schemeClr val="dk1"/>
                </a:solidFill>
                <a:effectLst/>
                <a:uLnTx/>
                <a:uFillTx/>
                <a:latin typeface="+mj-lt"/>
                <a:ea typeface="Calibri"/>
                <a:cs typeface="Calibri"/>
                <a:sym typeface="Calibri"/>
              </a:rPr>
              <a:t>Job Hazard Analysis Versus Pre-Work Plans</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95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465277"/>
            <a:ext cx="6274351" cy="3970277"/>
          </a:xfrm>
          <a:prstGeom prst="rect">
            <a:avLst/>
          </a:prstGeom>
          <a:noFill/>
          <a:ln>
            <a:noFill/>
          </a:ln>
        </p:spPr>
        <p:txBody>
          <a:bodyPr spcFirstLastPara="1" wrap="square" lIns="91425" tIns="45700" rIns="91425" bIns="45700" anchor="t" anchorCtr="0">
            <a:spAutoFit/>
          </a:bodyPr>
          <a:lstStyle/>
          <a:p>
            <a:r>
              <a:rPr lang="en-US" sz="1800" dirty="0"/>
              <a:t>You may have also heard of a pre-work plan. How does a JHA differ from a pre-work plan?</a:t>
            </a:r>
          </a:p>
          <a:p>
            <a:endParaRPr lang="en-US" sz="1800" dirty="0"/>
          </a:p>
          <a:p>
            <a:r>
              <a:rPr lang="en-US" sz="1800" dirty="0"/>
              <a:t>A JHA is prepared for a job that is routine.</a:t>
            </a:r>
          </a:p>
          <a:p>
            <a:endParaRPr lang="en-US" sz="1800" dirty="0"/>
          </a:p>
          <a:p>
            <a:r>
              <a:rPr lang="en-US" sz="1800" dirty="0"/>
              <a:t>A pre-work plan is completed for a job that is not routine. Often pre-work plans are prepared before the new job or task begins. This is a way to make sure non-routine hazards are controlled. However, just because the job is not routine, employees may still be familiar with individual steps. For example: A non-routine job of repairing a piece of equipment may include welding. This task has already been assessed for hazards, and controls have already been identified.</a:t>
            </a:r>
          </a:p>
        </p:txBody>
      </p:sp>
      <p:sp>
        <p:nvSpPr>
          <p:cNvPr id="102" name="Google Shape;102;p2"/>
          <p:cNvSpPr txBox="1"/>
          <p:nvPr/>
        </p:nvSpPr>
        <p:spPr>
          <a:xfrm>
            <a:off x="202630" y="6162511"/>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6E421E9D-5CCA-49E7-AF34-E4776EA126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93117" y="5828789"/>
            <a:ext cx="4762500" cy="1190625"/>
          </a:xfrm>
          <a:prstGeom prst="rect">
            <a:avLst/>
          </a:prstGeom>
        </p:spPr>
      </p:pic>
      <p:pic>
        <p:nvPicPr>
          <p:cNvPr id="5" name="Picture 4">
            <a:extLst>
              <a:ext uri="{FF2B5EF4-FFF2-40B4-BE49-F238E27FC236}">
                <a16:creationId xmlns:a16="http://schemas.microsoft.com/office/drawing/2014/main" id="{AB5E086A-EFF7-4D11-801E-0E1ABBC91FE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25" cy="5920652"/>
          </a:xfrm>
          <a:prstGeom prst="rect">
            <a:avLst/>
          </a:prstGeom>
        </p:spPr>
      </p:pic>
    </p:spTree>
    <p:extLst>
      <p:ext uri="{BB962C8B-B14F-4D97-AF65-F5344CB8AC3E}">
        <p14:creationId xmlns:p14="http://schemas.microsoft.com/office/powerpoint/2010/main" val="134323540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5773</TotalTime>
  <Words>5681</Words>
  <Application>Microsoft Office PowerPoint</Application>
  <PresentationFormat>Widescreen</PresentationFormat>
  <Paragraphs>608</Paragraphs>
  <Slides>67</Slides>
  <Notes>67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Arial</vt:lpstr>
      <vt:lpstr>Calibri</vt:lpstr>
      <vt:lpstr>Verdana</vt:lpstr>
      <vt:lpstr>Office Theme</vt:lpstr>
      <vt:lpstr>JOB HAZARD ANALYSIS</vt:lpstr>
      <vt:lpstr>Disclaimer</vt:lpstr>
      <vt:lpstr>Course Goals</vt:lpstr>
      <vt:lpstr>JHA An Introduction</vt:lpstr>
      <vt:lpstr>Understanding Hazard Analysis</vt:lpstr>
      <vt:lpstr>Who Should Conduct the JHA</vt:lpstr>
      <vt:lpstr>Involve Others to Get a Full Picture</vt:lpstr>
      <vt:lpstr>How is a Job Defined?</vt:lpstr>
      <vt:lpstr>Job Hazard Analysis Versus Pre-Work Plans</vt:lpstr>
      <vt:lpstr>Where Should JHAs be Performed?</vt:lpstr>
      <vt:lpstr>Module 1 Overview</vt:lpstr>
      <vt:lpstr>Module 2: Developing a JHA</vt:lpstr>
      <vt:lpstr>Welcome to Module 2</vt:lpstr>
      <vt:lpstr>When Should a Job Hazard Analysis be Performed?</vt:lpstr>
      <vt:lpstr>Timing Factors to Consider</vt:lpstr>
      <vt:lpstr>Why Develop a Job Hazard Analysis?</vt:lpstr>
      <vt:lpstr>Creating a JHA Worksheet</vt:lpstr>
      <vt:lpstr>Before You Conduct Your JHA</vt:lpstr>
      <vt:lpstr>JHA Development – Records Review</vt:lpstr>
      <vt:lpstr>JHA Development – Employee Conversations </vt:lpstr>
      <vt:lpstr>JHA Development – Accident History Review</vt:lpstr>
      <vt:lpstr>JHA Development – Prioritizing Risks</vt:lpstr>
      <vt:lpstr>Module 2 Overview </vt:lpstr>
      <vt:lpstr>Module 3: Workplace Hazards</vt:lpstr>
      <vt:lpstr>Welcome to Module 3!</vt:lpstr>
      <vt:lpstr>Near Miss and Falls</vt:lpstr>
      <vt:lpstr>Impact</vt:lpstr>
      <vt:lpstr>Mechanical</vt:lpstr>
      <vt:lpstr>Heat and Temperature</vt:lpstr>
      <vt:lpstr>Flammability/Fire</vt:lpstr>
      <vt:lpstr>Explosives</vt:lpstr>
      <vt:lpstr>Pressure Hazards</vt:lpstr>
      <vt:lpstr>Electrical Contact</vt:lpstr>
      <vt:lpstr>Ergonomics</vt:lpstr>
      <vt:lpstr>Biohazards</vt:lpstr>
      <vt:lpstr>Bloodborne Pathogens</vt:lpstr>
      <vt:lpstr>Workplace Violence</vt:lpstr>
      <vt:lpstr>Toxics</vt:lpstr>
      <vt:lpstr>Vibration/Noise</vt:lpstr>
      <vt:lpstr>JHA Steps and Tasks</vt:lpstr>
      <vt:lpstr>Determining Risk Level of Workplace Hazards</vt:lpstr>
      <vt:lpstr>JHA Identifying Hazards </vt:lpstr>
      <vt:lpstr>Hazards Cause Accidents – the Final Effects (1 of 6)</vt:lpstr>
      <vt:lpstr>Hazards Cause Accidents – the Final Effects (2 of 6)</vt:lpstr>
      <vt:lpstr>Hazards Cause Accidents – the Final Effects (3 of 6)</vt:lpstr>
      <vt:lpstr>Hazards Cause Accidents – the Final Effects (4 of 6)</vt:lpstr>
      <vt:lpstr>Hazards Cause Accidents – the Final Effects (5 of 6)</vt:lpstr>
      <vt:lpstr>Hazards Cause Accidents – the Final Effects (6 of 6)</vt:lpstr>
      <vt:lpstr>JHA Hazard Controls</vt:lpstr>
      <vt:lpstr>Understanding Hazard Controls</vt:lpstr>
      <vt:lpstr>Controlling the Hazards in Your  Workplace</vt:lpstr>
      <vt:lpstr>JHA Writing a Job Procedure</vt:lpstr>
      <vt:lpstr>Module 3 Overview</vt:lpstr>
      <vt:lpstr>Module 4: Conclusion</vt:lpstr>
      <vt:lpstr>Completing Your Documentation</vt:lpstr>
      <vt:lpstr>Making Sure the JHA Meets the Needs of the Job</vt:lpstr>
      <vt:lpstr>Reviewing the JHA for Continual Improvement</vt:lpstr>
      <vt:lpstr>Congratulations!</vt:lpstr>
      <vt:lpstr>HAZARD IDENTIFICATION - QUIZ    </vt:lpstr>
      <vt:lpstr>HAZARD IDENTIFICATION - QUIZ    </vt:lpstr>
      <vt:lpstr>HAZARD IDENTIFICATION - QUIZ    </vt:lpstr>
      <vt:lpstr>HAZARD IDENTIFICATION - QUIZ    </vt:lpstr>
      <vt:lpstr>HAZARD IDENTIFICATION - QUIZ    </vt:lpstr>
      <vt:lpstr>HAZARD IDENTIFICATION - QUIZ ANSWERS     </vt:lpstr>
      <vt:lpstr>Where To Go From Here</vt:lpstr>
      <vt:lpstr>Module 4: conclusion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STEVENS Tammi E * DCBS</cp:lastModifiedBy>
  <cp:revision>212</cp:revision>
  <dcterms:created xsi:type="dcterms:W3CDTF">2018-12-06T15:15:36Z</dcterms:created>
  <dcterms:modified xsi:type="dcterms:W3CDTF">2025-04-30T12:58:33Z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2025-04-28T13:07:03Z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19af864f-cff5-4fbf-b363-29dd8c024e34</vt:lpwstr>
  </property>
  <property fmtid="{D5CDD505-2E9C-101B-9397-08002B2CF9AE}" pid="8" name="MSIP_Label_09b73270-2993-4076-be47-9c78f42a1e84_ContentBits">
    <vt:lpwstr>0</vt:lpwstr>
  </property>
  <property fmtid="{D5CDD505-2E9C-101B-9397-08002B2CF9AE}" pid="9" name="MSIP_Label_09b73270-2993-4076-be47-9c78f42a1e84_Tag">
    <vt:lpwstr>10, 0, 1, 1</vt:lpwstr>
  </property>
</Properties>
</file>