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398" r:id="rId3"/>
    <p:sldId id="349" r:id="rId4"/>
    <p:sldId id="384" r:id="rId5"/>
    <p:sldId id="385" r:id="rId6"/>
    <p:sldId id="352" r:id="rId7"/>
    <p:sldId id="386" r:id="rId8"/>
    <p:sldId id="354" r:id="rId9"/>
    <p:sldId id="355" r:id="rId10"/>
    <p:sldId id="356" r:id="rId11"/>
    <p:sldId id="387" r:id="rId12"/>
    <p:sldId id="388" r:id="rId13"/>
    <p:sldId id="359" r:id="rId14"/>
    <p:sldId id="360" r:id="rId15"/>
    <p:sldId id="389" r:id="rId16"/>
    <p:sldId id="375" r:id="rId17"/>
    <p:sldId id="362" r:id="rId18"/>
    <p:sldId id="390" r:id="rId19"/>
    <p:sldId id="363" r:id="rId20"/>
    <p:sldId id="364" r:id="rId21"/>
    <p:sldId id="365" r:id="rId22"/>
    <p:sldId id="366" r:id="rId23"/>
    <p:sldId id="367" r:id="rId24"/>
    <p:sldId id="391" r:id="rId25"/>
    <p:sldId id="392" r:id="rId26"/>
    <p:sldId id="368" r:id="rId27"/>
    <p:sldId id="369" r:id="rId28"/>
    <p:sldId id="370" r:id="rId29"/>
    <p:sldId id="393" r:id="rId30"/>
    <p:sldId id="394" r:id="rId31"/>
    <p:sldId id="395" r:id="rId32"/>
    <p:sldId id="371" r:id="rId33"/>
    <p:sldId id="372" r:id="rId34"/>
    <p:sldId id="396" r:id="rId35"/>
    <p:sldId id="397" r:id="rId36"/>
    <p:sldId id="382" r:id="rId37"/>
    <p:sldId id="399" r:id="rId38"/>
    <p:sldId id="400" r:id="rId39"/>
    <p:sldId id="401" r:id="rId40"/>
    <p:sldId id="402" r:id="rId41"/>
    <p:sldId id="403" r:id="rId42"/>
    <p:sldId id="404" r:id="rId43"/>
    <p:sldId id="405" r:id="rId44"/>
    <p:sldId id="37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7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33" autoAdjust="0"/>
  </p:normalViewPr>
  <p:slideViewPr>
    <p:cSldViewPr snapToGrid="0">
      <p:cViewPr varScale="1">
        <p:scale>
          <a:sx n="103" d="100"/>
          <a:sy n="103" d="100"/>
        </p:scale>
        <p:origin x="138" y="14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229955-F981-4260-BFC2-0DC907102D4C}" type="datetimeFigureOut">
              <a:rPr lang="en-US" smtClean="0"/>
              <a:t>3/31/2025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C85C37-6C2B-4768-B9CF-DA6AC56DD7F0}" type="slidenum">
              <a:rPr lang="en-US" smtClean="0"/>
              <a:t>‹#›</a:t>
            </a:fld>
            <a:endParaRPr lang="en-US" dirty="0"/>
          </a:p>
        </p:txBody>
      </p:sp>
    </p:spTree>
    <p:extLst>
      <p:ext uri="{BB962C8B-B14F-4D97-AF65-F5344CB8AC3E}">
        <p14:creationId xmlns:p14="http://schemas.microsoft.com/office/powerpoint/2010/main" val="3740538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a:t>
            </a:fld>
            <a:endParaRPr lang="en-US" dirty="0"/>
          </a:p>
        </p:txBody>
      </p:sp>
    </p:spTree>
    <p:extLst>
      <p:ext uri="{BB962C8B-B14F-4D97-AF65-F5344CB8AC3E}">
        <p14:creationId xmlns:p14="http://schemas.microsoft.com/office/powerpoint/2010/main" val="2407614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10</a:t>
            </a:fld>
            <a:endParaRPr lang="en-US" dirty="0"/>
          </a:p>
        </p:txBody>
      </p:sp>
    </p:spTree>
    <p:extLst>
      <p:ext uri="{BB962C8B-B14F-4D97-AF65-F5344CB8AC3E}">
        <p14:creationId xmlns:p14="http://schemas.microsoft.com/office/powerpoint/2010/main" val="432117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11</a:t>
            </a:fld>
            <a:endParaRPr lang="en-US" dirty="0"/>
          </a:p>
        </p:txBody>
      </p:sp>
    </p:spTree>
    <p:extLst>
      <p:ext uri="{BB962C8B-B14F-4D97-AF65-F5344CB8AC3E}">
        <p14:creationId xmlns:p14="http://schemas.microsoft.com/office/powerpoint/2010/main" val="557677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12</a:t>
            </a:fld>
            <a:endParaRPr lang="en-US" dirty="0"/>
          </a:p>
        </p:txBody>
      </p:sp>
    </p:spTree>
    <p:extLst>
      <p:ext uri="{BB962C8B-B14F-4D97-AF65-F5344CB8AC3E}">
        <p14:creationId xmlns:p14="http://schemas.microsoft.com/office/powerpoint/2010/main" val="845783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13</a:t>
            </a:fld>
            <a:endParaRPr lang="en-US" dirty="0"/>
          </a:p>
        </p:txBody>
      </p:sp>
    </p:spTree>
    <p:extLst>
      <p:ext uri="{BB962C8B-B14F-4D97-AF65-F5344CB8AC3E}">
        <p14:creationId xmlns:p14="http://schemas.microsoft.com/office/powerpoint/2010/main" val="148695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14</a:t>
            </a:fld>
            <a:endParaRPr lang="en-US" dirty="0"/>
          </a:p>
        </p:txBody>
      </p:sp>
    </p:spTree>
    <p:extLst>
      <p:ext uri="{BB962C8B-B14F-4D97-AF65-F5344CB8AC3E}">
        <p14:creationId xmlns:p14="http://schemas.microsoft.com/office/powerpoint/2010/main" val="2925711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15</a:t>
            </a:fld>
            <a:endParaRPr lang="en-US" dirty="0"/>
          </a:p>
        </p:txBody>
      </p:sp>
    </p:spTree>
    <p:extLst>
      <p:ext uri="{BB962C8B-B14F-4D97-AF65-F5344CB8AC3E}">
        <p14:creationId xmlns:p14="http://schemas.microsoft.com/office/powerpoint/2010/main" val="577097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16</a:t>
            </a:fld>
            <a:endParaRPr lang="en-US" dirty="0"/>
          </a:p>
        </p:txBody>
      </p:sp>
    </p:spTree>
    <p:extLst>
      <p:ext uri="{BB962C8B-B14F-4D97-AF65-F5344CB8AC3E}">
        <p14:creationId xmlns:p14="http://schemas.microsoft.com/office/powerpoint/2010/main" val="1467500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17</a:t>
            </a:fld>
            <a:endParaRPr lang="en-US" dirty="0"/>
          </a:p>
        </p:txBody>
      </p:sp>
    </p:spTree>
    <p:extLst>
      <p:ext uri="{BB962C8B-B14F-4D97-AF65-F5344CB8AC3E}">
        <p14:creationId xmlns:p14="http://schemas.microsoft.com/office/powerpoint/2010/main" val="1231592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18</a:t>
            </a:fld>
            <a:endParaRPr lang="en-US" dirty="0"/>
          </a:p>
        </p:txBody>
      </p:sp>
    </p:spTree>
    <p:extLst>
      <p:ext uri="{BB962C8B-B14F-4D97-AF65-F5344CB8AC3E}">
        <p14:creationId xmlns:p14="http://schemas.microsoft.com/office/powerpoint/2010/main" val="2693053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19</a:t>
            </a:fld>
            <a:endParaRPr lang="en-US" dirty="0"/>
          </a:p>
        </p:txBody>
      </p:sp>
    </p:spTree>
    <p:extLst>
      <p:ext uri="{BB962C8B-B14F-4D97-AF65-F5344CB8AC3E}">
        <p14:creationId xmlns:p14="http://schemas.microsoft.com/office/powerpoint/2010/main" val="785543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a:t>
            </a:fld>
            <a:endParaRPr lang="en-US" dirty="0"/>
          </a:p>
        </p:txBody>
      </p:sp>
    </p:spTree>
    <p:extLst>
      <p:ext uri="{BB962C8B-B14F-4D97-AF65-F5344CB8AC3E}">
        <p14:creationId xmlns:p14="http://schemas.microsoft.com/office/powerpoint/2010/main" val="3611280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20</a:t>
            </a:fld>
            <a:endParaRPr lang="en-US" dirty="0"/>
          </a:p>
        </p:txBody>
      </p:sp>
    </p:spTree>
    <p:extLst>
      <p:ext uri="{BB962C8B-B14F-4D97-AF65-F5344CB8AC3E}">
        <p14:creationId xmlns:p14="http://schemas.microsoft.com/office/powerpoint/2010/main" val="1284379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21</a:t>
            </a:fld>
            <a:endParaRPr lang="en-US" dirty="0"/>
          </a:p>
        </p:txBody>
      </p:sp>
    </p:spTree>
    <p:extLst>
      <p:ext uri="{BB962C8B-B14F-4D97-AF65-F5344CB8AC3E}">
        <p14:creationId xmlns:p14="http://schemas.microsoft.com/office/powerpoint/2010/main" val="1840230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22</a:t>
            </a:fld>
            <a:endParaRPr lang="en-US" dirty="0"/>
          </a:p>
        </p:txBody>
      </p:sp>
    </p:spTree>
    <p:extLst>
      <p:ext uri="{BB962C8B-B14F-4D97-AF65-F5344CB8AC3E}">
        <p14:creationId xmlns:p14="http://schemas.microsoft.com/office/powerpoint/2010/main" val="2140198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23</a:t>
            </a:fld>
            <a:endParaRPr lang="en-US" dirty="0"/>
          </a:p>
        </p:txBody>
      </p:sp>
    </p:spTree>
    <p:extLst>
      <p:ext uri="{BB962C8B-B14F-4D97-AF65-F5344CB8AC3E}">
        <p14:creationId xmlns:p14="http://schemas.microsoft.com/office/powerpoint/2010/main" val="2941558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24</a:t>
            </a:fld>
            <a:endParaRPr lang="en-US" dirty="0"/>
          </a:p>
        </p:txBody>
      </p:sp>
    </p:spTree>
    <p:extLst>
      <p:ext uri="{BB962C8B-B14F-4D97-AF65-F5344CB8AC3E}">
        <p14:creationId xmlns:p14="http://schemas.microsoft.com/office/powerpoint/2010/main" val="3506157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25</a:t>
            </a:fld>
            <a:endParaRPr lang="en-US" dirty="0"/>
          </a:p>
        </p:txBody>
      </p:sp>
    </p:spTree>
    <p:extLst>
      <p:ext uri="{BB962C8B-B14F-4D97-AF65-F5344CB8AC3E}">
        <p14:creationId xmlns:p14="http://schemas.microsoft.com/office/powerpoint/2010/main" val="520586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26</a:t>
            </a:fld>
            <a:endParaRPr lang="en-US" dirty="0"/>
          </a:p>
        </p:txBody>
      </p:sp>
    </p:spTree>
    <p:extLst>
      <p:ext uri="{BB962C8B-B14F-4D97-AF65-F5344CB8AC3E}">
        <p14:creationId xmlns:p14="http://schemas.microsoft.com/office/powerpoint/2010/main" val="31913713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27</a:t>
            </a:fld>
            <a:endParaRPr lang="en-US" dirty="0"/>
          </a:p>
        </p:txBody>
      </p:sp>
    </p:spTree>
    <p:extLst>
      <p:ext uri="{BB962C8B-B14F-4D97-AF65-F5344CB8AC3E}">
        <p14:creationId xmlns:p14="http://schemas.microsoft.com/office/powerpoint/2010/main" val="24340347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28</a:t>
            </a:fld>
            <a:endParaRPr lang="en-US" dirty="0"/>
          </a:p>
        </p:txBody>
      </p:sp>
    </p:spTree>
    <p:extLst>
      <p:ext uri="{BB962C8B-B14F-4D97-AF65-F5344CB8AC3E}">
        <p14:creationId xmlns:p14="http://schemas.microsoft.com/office/powerpoint/2010/main" val="11566921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29</a:t>
            </a:fld>
            <a:endParaRPr lang="en-US" dirty="0"/>
          </a:p>
        </p:txBody>
      </p:sp>
    </p:spTree>
    <p:extLst>
      <p:ext uri="{BB962C8B-B14F-4D97-AF65-F5344CB8AC3E}">
        <p14:creationId xmlns:p14="http://schemas.microsoft.com/office/powerpoint/2010/main" val="798420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a:t>
            </a:fld>
            <a:endParaRPr lang="en-US" dirty="0"/>
          </a:p>
        </p:txBody>
      </p:sp>
    </p:spTree>
    <p:extLst>
      <p:ext uri="{BB962C8B-B14F-4D97-AF65-F5344CB8AC3E}">
        <p14:creationId xmlns:p14="http://schemas.microsoft.com/office/powerpoint/2010/main" val="7663986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30</a:t>
            </a:fld>
            <a:endParaRPr lang="en-US" dirty="0"/>
          </a:p>
        </p:txBody>
      </p:sp>
    </p:spTree>
    <p:extLst>
      <p:ext uri="{BB962C8B-B14F-4D97-AF65-F5344CB8AC3E}">
        <p14:creationId xmlns:p14="http://schemas.microsoft.com/office/powerpoint/2010/main" val="3648548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31</a:t>
            </a:fld>
            <a:endParaRPr lang="en-US" dirty="0"/>
          </a:p>
        </p:txBody>
      </p:sp>
    </p:spTree>
    <p:extLst>
      <p:ext uri="{BB962C8B-B14F-4D97-AF65-F5344CB8AC3E}">
        <p14:creationId xmlns:p14="http://schemas.microsoft.com/office/powerpoint/2010/main" val="36465551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32</a:t>
            </a:fld>
            <a:endParaRPr lang="en-US" dirty="0"/>
          </a:p>
        </p:txBody>
      </p:sp>
    </p:spTree>
    <p:extLst>
      <p:ext uri="{BB962C8B-B14F-4D97-AF65-F5344CB8AC3E}">
        <p14:creationId xmlns:p14="http://schemas.microsoft.com/office/powerpoint/2010/main" val="14087358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33</a:t>
            </a:fld>
            <a:endParaRPr lang="en-US" dirty="0"/>
          </a:p>
        </p:txBody>
      </p:sp>
    </p:spTree>
    <p:extLst>
      <p:ext uri="{BB962C8B-B14F-4D97-AF65-F5344CB8AC3E}">
        <p14:creationId xmlns:p14="http://schemas.microsoft.com/office/powerpoint/2010/main" val="33575337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34</a:t>
            </a:fld>
            <a:endParaRPr lang="en-US" dirty="0"/>
          </a:p>
        </p:txBody>
      </p:sp>
    </p:spTree>
    <p:extLst>
      <p:ext uri="{BB962C8B-B14F-4D97-AF65-F5344CB8AC3E}">
        <p14:creationId xmlns:p14="http://schemas.microsoft.com/office/powerpoint/2010/main" val="2463312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35</a:t>
            </a:fld>
            <a:endParaRPr lang="en-US" dirty="0"/>
          </a:p>
        </p:txBody>
      </p:sp>
    </p:spTree>
    <p:extLst>
      <p:ext uri="{BB962C8B-B14F-4D97-AF65-F5344CB8AC3E}">
        <p14:creationId xmlns:p14="http://schemas.microsoft.com/office/powerpoint/2010/main" val="27556540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36</a:t>
            </a:fld>
            <a:endParaRPr lang="en-US" dirty="0"/>
          </a:p>
        </p:txBody>
      </p:sp>
    </p:spTree>
    <p:extLst>
      <p:ext uri="{BB962C8B-B14F-4D97-AF65-F5344CB8AC3E}">
        <p14:creationId xmlns:p14="http://schemas.microsoft.com/office/powerpoint/2010/main" val="41849264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786C6-9BEE-D502-04C6-D5B8785BD9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9B8D8-50D9-5804-BAF6-03A089F47F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F7F424-134A-DCFF-89A6-5902B6092C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4A9632-C981-58E2-663E-172734DF1E8A}"/>
              </a:ext>
            </a:extLst>
          </p:cNvPr>
          <p:cNvSpPr>
            <a:spLocks noGrp="1"/>
          </p:cNvSpPr>
          <p:nvPr>
            <p:ph type="sldNum" sz="quarter" idx="10"/>
          </p:nvPr>
        </p:nvSpPr>
        <p:spPr/>
        <p:txBody>
          <a:bodyPr/>
          <a:lstStyle/>
          <a:p>
            <a:fld id="{8EC85C37-6C2B-4768-B9CF-DA6AC56DD7F0}" type="slidenum">
              <a:rPr lang="en-US" smtClean="0"/>
              <a:t>37</a:t>
            </a:fld>
            <a:endParaRPr lang="en-US" dirty="0"/>
          </a:p>
        </p:txBody>
      </p:sp>
    </p:spTree>
    <p:extLst>
      <p:ext uri="{BB962C8B-B14F-4D97-AF65-F5344CB8AC3E}">
        <p14:creationId xmlns:p14="http://schemas.microsoft.com/office/powerpoint/2010/main" val="22941220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575A5-E231-70D3-E010-50B749E544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9058E6-3B20-67D8-DBCF-1A1EA92E96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4D5E7D-49D0-9EB1-3FE1-721FB9D1F1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409186-2CB7-751F-C4FA-B7E728F72695}"/>
              </a:ext>
            </a:extLst>
          </p:cNvPr>
          <p:cNvSpPr>
            <a:spLocks noGrp="1"/>
          </p:cNvSpPr>
          <p:nvPr>
            <p:ph type="sldNum" sz="quarter" idx="10"/>
          </p:nvPr>
        </p:nvSpPr>
        <p:spPr/>
        <p:txBody>
          <a:bodyPr/>
          <a:lstStyle/>
          <a:p>
            <a:fld id="{8EC85C37-6C2B-4768-B9CF-DA6AC56DD7F0}" type="slidenum">
              <a:rPr lang="en-US" smtClean="0"/>
              <a:t>38</a:t>
            </a:fld>
            <a:endParaRPr lang="en-US" dirty="0"/>
          </a:p>
        </p:txBody>
      </p:sp>
    </p:spTree>
    <p:extLst>
      <p:ext uri="{BB962C8B-B14F-4D97-AF65-F5344CB8AC3E}">
        <p14:creationId xmlns:p14="http://schemas.microsoft.com/office/powerpoint/2010/main" val="2750235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F6E10-EAF5-7F0F-7543-4E7E72DC91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D88441-A677-3975-6E4D-8B96841338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72736A-E790-A31C-544D-E35C7C5913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F55D44-D163-56F4-9E2C-B5DADA77CC8B}"/>
              </a:ext>
            </a:extLst>
          </p:cNvPr>
          <p:cNvSpPr>
            <a:spLocks noGrp="1"/>
          </p:cNvSpPr>
          <p:nvPr>
            <p:ph type="sldNum" sz="quarter" idx="10"/>
          </p:nvPr>
        </p:nvSpPr>
        <p:spPr/>
        <p:txBody>
          <a:bodyPr/>
          <a:lstStyle/>
          <a:p>
            <a:fld id="{8EC85C37-6C2B-4768-B9CF-DA6AC56DD7F0}" type="slidenum">
              <a:rPr lang="en-US" smtClean="0"/>
              <a:t>39</a:t>
            </a:fld>
            <a:endParaRPr lang="en-US" dirty="0"/>
          </a:p>
        </p:txBody>
      </p:sp>
    </p:spTree>
    <p:extLst>
      <p:ext uri="{BB962C8B-B14F-4D97-AF65-F5344CB8AC3E}">
        <p14:creationId xmlns:p14="http://schemas.microsoft.com/office/powerpoint/2010/main" val="315231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4</a:t>
            </a:fld>
            <a:endParaRPr lang="en-US" dirty="0"/>
          </a:p>
        </p:txBody>
      </p:sp>
    </p:spTree>
    <p:extLst>
      <p:ext uri="{BB962C8B-B14F-4D97-AF65-F5344CB8AC3E}">
        <p14:creationId xmlns:p14="http://schemas.microsoft.com/office/powerpoint/2010/main" val="37472941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F0D9E-79A5-1340-2A43-4DC02D617E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4121CA-0598-B906-7155-6F96BAF132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3BA426-5024-6AAA-2545-7DFA851EFD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22B555-AAB3-CE16-9E06-051F198C54E8}"/>
              </a:ext>
            </a:extLst>
          </p:cNvPr>
          <p:cNvSpPr>
            <a:spLocks noGrp="1"/>
          </p:cNvSpPr>
          <p:nvPr>
            <p:ph type="sldNum" sz="quarter" idx="10"/>
          </p:nvPr>
        </p:nvSpPr>
        <p:spPr/>
        <p:txBody>
          <a:bodyPr/>
          <a:lstStyle/>
          <a:p>
            <a:fld id="{8EC85C37-6C2B-4768-B9CF-DA6AC56DD7F0}" type="slidenum">
              <a:rPr lang="en-US" smtClean="0"/>
              <a:t>40</a:t>
            </a:fld>
            <a:endParaRPr lang="en-US" dirty="0"/>
          </a:p>
        </p:txBody>
      </p:sp>
    </p:spTree>
    <p:extLst>
      <p:ext uri="{BB962C8B-B14F-4D97-AF65-F5344CB8AC3E}">
        <p14:creationId xmlns:p14="http://schemas.microsoft.com/office/powerpoint/2010/main" val="15486093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4968-19CB-7240-A324-68C235EFF2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82151-5AC7-A432-AA44-4A8A0D5917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960561-9E25-46A0-539C-90735B148A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2547DA-D68B-7F65-12AB-B3D71AAA603F}"/>
              </a:ext>
            </a:extLst>
          </p:cNvPr>
          <p:cNvSpPr>
            <a:spLocks noGrp="1"/>
          </p:cNvSpPr>
          <p:nvPr>
            <p:ph type="sldNum" sz="quarter" idx="10"/>
          </p:nvPr>
        </p:nvSpPr>
        <p:spPr/>
        <p:txBody>
          <a:bodyPr/>
          <a:lstStyle/>
          <a:p>
            <a:fld id="{8EC85C37-6C2B-4768-B9CF-DA6AC56DD7F0}" type="slidenum">
              <a:rPr lang="en-US" smtClean="0"/>
              <a:t>41</a:t>
            </a:fld>
            <a:endParaRPr lang="en-US" dirty="0"/>
          </a:p>
        </p:txBody>
      </p:sp>
    </p:spTree>
    <p:extLst>
      <p:ext uri="{BB962C8B-B14F-4D97-AF65-F5344CB8AC3E}">
        <p14:creationId xmlns:p14="http://schemas.microsoft.com/office/powerpoint/2010/main" val="17644852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F77CF-1704-3F5B-E2EF-2EA8D10850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C15390-834B-266F-0B8C-9B40F20E27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7A1751-E2C5-B156-F451-AF2CD15D65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B5498F-9B41-8491-230D-2F1AE5E8EC86}"/>
              </a:ext>
            </a:extLst>
          </p:cNvPr>
          <p:cNvSpPr>
            <a:spLocks noGrp="1"/>
          </p:cNvSpPr>
          <p:nvPr>
            <p:ph type="sldNum" sz="quarter" idx="10"/>
          </p:nvPr>
        </p:nvSpPr>
        <p:spPr/>
        <p:txBody>
          <a:bodyPr/>
          <a:lstStyle/>
          <a:p>
            <a:fld id="{8EC85C37-6C2B-4768-B9CF-DA6AC56DD7F0}" type="slidenum">
              <a:rPr lang="en-US" smtClean="0"/>
              <a:t>42</a:t>
            </a:fld>
            <a:endParaRPr lang="en-US" dirty="0"/>
          </a:p>
        </p:txBody>
      </p:sp>
    </p:spTree>
    <p:extLst>
      <p:ext uri="{BB962C8B-B14F-4D97-AF65-F5344CB8AC3E}">
        <p14:creationId xmlns:p14="http://schemas.microsoft.com/office/powerpoint/2010/main" val="28383937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3AE73-A53D-5065-CA34-5FA53F4CAD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CA44E6-A689-04A0-2A7B-36FE975418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F6EC7E-64F5-56CA-C67D-6F2EB38BA7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DFC042-7963-21BA-EA6C-58961D9C9FE6}"/>
              </a:ext>
            </a:extLst>
          </p:cNvPr>
          <p:cNvSpPr>
            <a:spLocks noGrp="1"/>
          </p:cNvSpPr>
          <p:nvPr>
            <p:ph type="sldNum" sz="quarter" idx="10"/>
          </p:nvPr>
        </p:nvSpPr>
        <p:spPr/>
        <p:txBody>
          <a:bodyPr/>
          <a:lstStyle/>
          <a:p>
            <a:fld id="{8EC85C37-6C2B-4768-B9CF-DA6AC56DD7F0}" type="slidenum">
              <a:rPr lang="en-US" smtClean="0"/>
              <a:t>43</a:t>
            </a:fld>
            <a:endParaRPr lang="en-US" dirty="0"/>
          </a:p>
        </p:txBody>
      </p:sp>
    </p:spTree>
    <p:extLst>
      <p:ext uri="{BB962C8B-B14F-4D97-AF65-F5344CB8AC3E}">
        <p14:creationId xmlns:p14="http://schemas.microsoft.com/office/powerpoint/2010/main" val="36769584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44</a:t>
            </a:fld>
            <a:endParaRPr lang="en-US" dirty="0"/>
          </a:p>
        </p:txBody>
      </p:sp>
    </p:spTree>
    <p:extLst>
      <p:ext uri="{BB962C8B-B14F-4D97-AF65-F5344CB8AC3E}">
        <p14:creationId xmlns:p14="http://schemas.microsoft.com/office/powerpoint/2010/main" val="904454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5</a:t>
            </a:fld>
            <a:endParaRPr lang="en-US" dirty="0"/>
          </a:p>
        </p:txBody>
      </p:sp>
    </p:spTree>
    <p:extLst>
      <p:ext uri="{BB962C8B-B14F-4D97-AF65-F5344CB8AC3E}">
        <p14:creationId xmlns:p14="http://schemas.microsoft.com/office/powerpoint/2010/main" val="4052175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6</a:t>
            </a:fld>
            <a:endParaRPr lang="en-US" dirty="0"/>
          </a:p>
        </p:txBody>
      </p:sp>
    </p:spTree>
    <p:extLst>
      <p:ext uri="{BB962C8B-B14F-4D97-AF65-F5344CB8AC3E}">
        <p14:creationId xmlns:p14="http://schemas.microsoft.com/office/powerpoint/2010/main" val="4023830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7</a:t>
            </a:fld>
            <a:endParaRPr lang="en-US" dirty="0"/>
          </a:p>
        </p:txBody>
      </p:sp>
    </p:spTree>
    <p:extLst>
      <p:ext uri="{BB962C8B-B14F-4D97-AF65-F5344CB8AC3E}">
        <p14:creationId xmlns:p14="http://schemas.microsoft.com/office/powerpoint/2010/main" val="539835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8</a:t>
            </a:fld>
            <a:endParaRPr lang="en-US" dirty="0"/>
          </a:p>
        </p:txBody>
      </p:sp>
    </p:spTree>
    <p:extLst>
      <p:ext uri="{BB962C8B-B14F-4D97-AF65-F5344CB8AC3E}">
        <p14:creationId xmlns:p14="http://schemas.microsoft.com/office/powerpoint/2010/main" val="2231605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9</a:t>
            </a:fld>
            <a:endParaRPr lang="en-US" dirty="0"/>
          </a:p>
        </p:txBody>
      </p:sp>
    </p:spTree>
    <p:extLst>
      <p:ext uri="{BB962C8B-B14F-4D97-AF65-F5344CB8AC3E}">
        <p14:creationId xmlns:p14="http://schemas.microsoft.com/office/powerpoint/2010/main" val="825583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AD2786-6267-4384-87C1-BFAAC302BAAA}" type="datetimeFigureOut">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18667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D2786-6267-4384-87C1-BFAAC302BAAA}" type="datetimeFigureOut">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986362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D2786-6267-4384-87C1-BFAAC302BAAA}" type="datetimeFigureOut">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1865118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D2786-6267-4384-87C1-BFAAC302BAAA}" type="datetimeFigureOut">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1776573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AD2786-6267-4384-87C1-BFAAC302BAAA}" type="datetimeFigureOut">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515096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AD2786-6267-4384-87C1-BFAAC302BAAA}" type="datetimeFigureOut">
              <a:rPr lang="en-US" smtClean="0"/>
              <a:t>3/31/2025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2833441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AD2786-6267-4384-87C1-BFAAC302BAAA}" type="datetimeFigureOut">
              <a:rPr lang="en-US" smtClean="0"/>
              <a:t>3/31/2025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130702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AD2786-6267-4384-87C1-BFAAC302BAAA}" type="datetimeFigureOut">
              <a:rPr lang="en-US" smtClean="0"/>
              <a:t>3/31/2025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1227644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AD2786-6267-4384-87C1-BFAAC302BAAA}" type="datetimeFigureOut">
              <a:rPr lang="en-US" smtClean="0"/>
              <a:t>3/31/2025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1487732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AD2786-6267-4384-87C1-BFAAC302BAAA}" type="datetimeFigureOut">
              <a:rPr lang="en-US" smtClean="0"/>
              <a:t>3/31/2025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841759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AD2786-6267-4384-87C1-BFAAC302BAAA}" type="datetimeFigureOut">
              <a:rPr lang="en-US" smtClean="0"/>
              <a:t>3/31/2025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354810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AD2786-6267-4384-87C1-BFAAC302BAAA}" type="datetimeFigureOut">
              <a:rPr lang="en-US" smtClean="0"/>
              <a:t>3/31/2025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D1CF35-2D6C-476D-9C9A-0342FD388C84}" type="slidenum">
              <a:rPr lang="en-US" smtClean="0"/>
              <a:t>‹#›</a:t>
            </a:fld>
            <a:endParaRPr lang="en-US" dirty="0"/>
          </a:p>
        </p:txBody>
      </p:sp>
    </p:spTree>
    <p:extLst>
      <p:ext uri="{BB962C8B-B14F-4D97-AF65-F5344CB8AC3E}">
        <p14:creationId xmlns:p14="http://schemas.microsoft.com/office/powerpoint/2010/main" val="3561534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hyperlink" Target="https://vimeo.com/608446402"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hyperlink" Target="https://vimeo.com/608448244"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hyperlink" Target="http://www.cbs.state.or.us/osha/pubed/courses/ladder-safety/resources/LadderInspectionCheckList.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hyperlink" Target="https://vimeo.com/608450230"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hyperlink" Target="https://vimeo.com/608450941"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hyperlink" Target="https://vimeo.com/608451838"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hyperlink" Target="https://vimeo.com/608453994"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hyperlink" Target="https://www.cdc.gov/niosh/topics/falls/mobileapp.html"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hyperlink" Target="https://osha.oregon.gov/OSHAPubs/3083.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hyperlink" Target="https://vimeo.com/608456276"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hyperlink" Target="https://vimeo.com/608440664?share=copy"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hyperlink" Target="https://vimeo.com/608457913"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hyperlink" Target="https://vimeo.com/608459409"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hyperlink" Target="https://vimeo.com/608460443"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hyperlink" Target="https://vimeo.com/608461881"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vimeo.com/608442065?share=copy"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hyperlink" Target="http://osha.oregon.gov/consult/Pages/index.aspx" TargetMode="External"/><Relationship Id="rId5" Type="http://schemas.openxmlformats.org/officeDocument/2006/relationships/hyperlink" Target="https://osha.oregon.gov/Pages/az-index.aspx" TargetMode="Externa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hyperlink" Target="https://vimeo.com/608443066"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hyperlink" Target="https://vimeo.com/608444423"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p:cNvSpPr txBox="1">
            <a:spLocks noGrp="1"/>
          </p:cNvSpPr>
          <p:nvPr>
            <p:ph type="title" idx="4294967295"/>
          </p:nvPr>
        </p:nvSpPr>
        <p:spPr>
          <a:xfrm>
            <a:off x="-566651" y="2799876"/>
            <a:ext cx="13325302"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LADDER SAFETY</a:t>
            </a:r>
          </a:p>
        </p:txBody>
      </p:sp>
      <p:sp>
        <p:nvSpPr>
          <p:cNvPr id="8" name="TextBox 7"/>
          <p:cNvSpPr txBox="1"/>
          <p:nvPr/>
        </p:nvSpPr>
        <p:spPr>
          <a:xfrm>
            <a:off x="-566651" y="3569317"/>
            <a:ext cx="13325302"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1: </a:t>
            </a:r>
            <a:r>
              <a:rPr lang="en-US" sz="44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11" name="Picture 10" descr="Department of Consumer and Business Services (DCBS) logo">
            <a:extLst>
              <a:ext uri="{FF2B5EF4-FFF2-40B4-BE49-F238E27FC236}">
                <a16:creationId xmlns:a16="http://schemas.microsoft.com/office/drawing/2014/main" id="{B5346899-BDA2-4187-ABE9-8FF39B000B98}"/>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10" name="Picture 9" descr="Oregon OSHA logo">
            <a:extLst>
              <a:ext uri="{FF2B5EF4-FFF2-40B4-BE49-F238E27FC236}">
                <a16:creationId xmlns:a16="http://schemas.microsoft.com/office/drawing/2014/main" id="{F76D1B08-14D7-4852-A005-A9DCB3AC95DD}"/>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2687275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399" cy="5893357"/>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F6BF0D12-3850-0934-7082-855EAF608CD4}"/>
              </a:ext>
            </a:extLst>
          </p:cNvPr>
          <p:cNvSpPr txBox="1">
            <a:spLocks noGrp="1"/>
          </p:cNvSpPr>
          <p:nvPr>
            <p:ph type="title" idx="4294967295"/>
          </p:nvPr>
        </p:nvSpPr>
        <p:spPr>
          <a:xfrm>
            <a:off x="5696292" y="310261"/>
            <a:ext cx="6035460" cy="7047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rPr>
              <a:t>Ladder Material</a:t>
            </a:r>
          </a:p>
        </p:txBody>
      </p:sp>
      <p:sp>
        <p:nvSpPr>
          <p:cNvPr id="3" name="TextBox 2"/>
          <p:cNvSpPr txBox="1"/>
          <p:nvPr/>
        </p:nvSpPr>
        <p:spPr>
          <a:xfrm>
            <a:off x="5696292" y="1100686"/>
            <a:ext cx="6495708" cy="3539430"/>
          </a:xfrm>
          <a:prstGeom prst="rect">
            <a:avLst/>
          </a:prstGeom>
          <a:noFill/>
        </p:spPr>
        <p:txBody>
          <a:bodyPr wrap="square" rtlCol="0">
            <a:spAutoFit/>
          </a:bodyPr>
          <a:lstStyle/>
          <a:p>
            <a:r>
              <a:rPr lang="en-US" sz="1600" b="1" dirty="0">
                <a:latin typeface="Myriad Pro" panose="020B0503030403020204" pitchFamily="34" charset="0"/>
              </a:rPr>
              <a:t>Fiberglass Ladder:</a:t>
            </a:r>
          </a:p>
          <a:p>
            <a:endParaRPr lang="en-US" sz="1600" dirty="0">
              <a:latin typeface="Myriad Pro" panose="020B0503030403020204" pitchFamily="34" charset="0"/>
            </a:endParaRPr>
          </a:p>
          <a:p>
            <a:r>
              <a:rPr lang="en-US" sz="1600" dirty="0">
                <a:latin typeface="Myriad Pro" panose="020B0503030403020204" pitchFamily="34" charset="0"/>
              </a:rPr>
              <a:t>Fiberglass ladders are strong, lightweight, and electrically non-conductive.</a:t>
            </a:r>
          </a:p>
          <a:p>
            <a:endParaRPr lang="en-US" sz="1600" dirty="0">
              <a:latin typeface="Myriad Pro" panose="020B0503030403020204" pitchFamily="34" charset="0"/>
            </a:endParaRPr>
          </a:p>
          <a:p>
            <a:r>
              <a:rPr lang="en-US" sz="1600" b="1" dirty="0">
                <a:latin typeface="Myriad Pro" panose="020B0503030403020204" pitchFamily="34" charset="0"/>
              </a:rPr>
              <a:t>Aluminum Ladder:</a:t>
            </a:r>
          </a:p>
          <a:p>
            <a:endParaRPr lang="en-US" sz="1600" dirty="0">
              <a:latin typeface="Myriad Pro" panose="020B0503030403020204" pitchFamily="34" charset="0"/>
            </a:endParaRPr>
          </a:p>
          <a:p>
            <a:r>
              <a:rPr lang="en-US" sz="1600" dirty="0">
                <a:latin typeface="Myriad Pro" panose="020B0503030403020204" pitchFamily="34" charset="0"/>
              </a:rPr>
              <a:t>Aluminum ladders are lightweight, and must not be used when performing tasks on, or near electrical wiring.</a:t>
            </a:r>
          </a:p>
          <a:p>
            <a:endParaRPr lang="en-US" sz="1600" dirty="0">
              <a:latin typeface="Myriad Pro" panose="020B0503030403020204" pitchFamily="34" charset="0"/>
            </a:endParaRPr>
          </a:p>
          <a:p>
            <a:r>
              <a:rPr lang="en-US" sz="1600" b="1" dirty="0">
                <a:latin typeface="Myriad Pro" panose="020B0503030403020204" pitchFamily="34" charset="0"/>
              </a:rPr>
              <a:t>Wood Ladder:</a:t>
            </a:r>
          </a:p>
          <a:p>
            <a:endParaRPr lang="en-US" sz="1600" dirty="0">
              <a:latin typeface="Myriad Pro" panose="020B0503030403020204" pitchFamily="34" charset="0"/>
            </a:endParaRPr>
          </a:p>
          <a:p>
            <a:r>
              <a:rPr lang="en-US" sz="1600" dirty="0">
                <a:latin typeface="Myriad Pro" panose="020B0503030403020204" pitchFamily="34" charset="0"/>
              </a:rPr>
              <a:t>Wood ladders are heavier than both aluminum and fiberglass ladders. They can rot, but are electrically non-conductive.</a:t>
            </a:r>
            <a:endParaRPr lang="en-US" sz="1600" i="1" dirty="0">
              <a:latin typeface="Myriad Pro" panose="020B0503030403020204" pitchFamily="34" charset="0"/>
            </a:endParaRPr>
          </a:p>
        </p:txBody>
      </p:sp>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safe work practices</a:t>
            </a:r>
          </a:p>
        </p:txBody>
      </p:sp>
      <p:pic>
        <p:nvPicPr>
          <p:cNvPr id="5" name="Picture 4" descr="Modul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1894864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5D2437E-2269-498F-BF42-D4BA2E0E5B35}"/>
              </a:ext>
            </a:extLst>
          </p:cNvPr>
          <p:cNvSpPr>
            <a:spLocks noGrp="1"/>
          </p:cNvSpPr>
          <p:nvPr>
            <p:ph type="title" idx="4294967295"/>
          </p:nvPr>
        </p:nvSpPr>
        <p:spPr>
          <a:xfrm>
            <a:off x="1699925" y="2479313"/>
            <a:ext cx="9088768"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n-lt"/>
                <a:ea typeface="+mn-ea"/>
                <a:cs typeface="+mn-cs"/>
              </a:rPr>
              <a:t>Video: </a:t>
            </a:r>
            <a:r>
              <a:rPr kumimoji="0" lang="en-US" sz="4400" b="0" i="0" u="none" strike="noStrike" kern="1200" cap="none" spc="0" normalizeH="0" baseline="0" noProof="0" dirty="0">
                <a:ln>
                  <a:noFill/>
                </a:ln>
                <a:solidFill>
                  <a:schemeClr val="accent1">
                    <a:lumMod val="75000"/>
                  </a:schemeClr>
                </a:solidFill>
                <a:effectLst/>
                <a:uLnTx/>
                <a:uFillTx/>
                <a:latin typeface="+mn-lt"/>
                <a:ea typeface="+mn-ea"/>
                <a:cs typeface="+mn-cs"/>
                <a:hlinkClick r:id="rId3"/>
              </a:rPr>
              <a:t>Ladder Training Example</a:t>
            </a:r>
            <a:endParaRPr kumimoji="0" lang="en-US" sz="4400" b="0"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sp>
        <p:nvSpPr>
          <p:cNvPr id="6" name="TextBox 5">
            <a:extLst>
              <a:ext uri="{FF2B5EF4-FFF2-40B4-BE49-F238E27FC236}">
                <a16:creationId xmlns:a16="http://schemas.microsoft.com/office/drawing/2014/main" id="{74D36DCC-D065-471F-9BEF-1485D28BC228}"/>
              </a:ext>
            </a:extLst>
          </p:cNvPr>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safe work practices</a:t>
            </a:r>
          </a:p>
        </p:txBody>
      </p:sp>
      <p:pic>
        <p:nvPicPr>
          <p:cNvPr id="7" name="Picture 6" descr="Module 2">
            <a:extLst>
              <a:ext uri="{FF2B5EF4-FFF2-40B4-BE49-F238E27FC236}">
                <a16:creationId xmlns:a16="http://schemas.microsoft.com/office/drawing/2014/main" id="{0D7BE2C4-6222-4D92-9FD9-49F39E6EEA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2043684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5D2437E-2269-498F-BF42-D4BA2E0E5B35}"/>
              </a:ext>
            </a:extLst>
          </p:cNvPr>
          <p:cNvSpPr>
            <a:spLocks noGrp="1"/>
          </p:cNvSpPr>
          <p:nvPr>
            <p:ph type="title" idx="4294967295"/>
          </p:nvPr>
        </p:nvSpPr>
        <p:spPr>
          <a:xfrm>
            <a:off x="1699925" y="2479313"/>
            <a:ext cx="9088768"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n-lt"/>
                <a:ea typeface="+mn-ea"/>
                <a:cs typeface="+mn-cs"/>
              </a:rPr>
              <a:t>Video: </a:t>
            </a:r>
            <a:r>
              <a:rPr kumimoji="0" lang="en-US" sz="4400" b="0" i="0" u="none" strike="noStrike" kern="1200" cap="none" spc="0" normalizeH="0" baseline="0" noProof="0" dirty="0">
                <a:ln>
                  <a:noFill/>
                </a:ln>
                <a:solidFill>
                  <a:schemeClr val="accent1">
                    <a:lumMod val="75000"/>
                  </a:schemeClr>
                </a:solidFill>
                <a:effectLst/>
                <a:uLnTx/>
                <a:uFillTx/>
                <a:latin typeface="+mn-lt"/>
                <a:ea typeface="+mn-ea"/>
                <a:cs typeface="+mn-cs"/>
                <a:hlinkClick r:id="rId3"/>
              </a:rPr>
              <a:t>Inspection/Maintenance</a:t>
            </a:r>
            <a:endParaRPr kumimoji="0" lang="en-US" sz="4400" b="0"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sp>
        <p:nvSpPr>
          <p:cNvPr id="6" name="TextBox 5">
            <a:extLst>
              <a:ext uri="{FF2B5EF4-FFF2-40B4-BE49-F238E27FC236}">
                <a16:creationId xmlns:a16="http://schemas.microsoft.com/office/drawing/2014/main" id="{038B0AF8-5D8D-4EE6-A166-33B74F9EDE12}"/>
              </a:ext>
            </a:extLst>
          </p:cNvPr>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safe work practices</a:t>
            </a:r>
          </a:p>
        </p:txBody>
      </p:sp>
      <p:pic>
        <p:nvPicPr>
          <p:cNvPr id="7" name="Picture 6" descr="Module 2">
            <a:extLst>
              <a:ext uri="{FF2B5EF4-FFF2-40B4-BE49-F238E27FC236}">
                <a16:creationId xmlns:a16="http://schemas.microsoft.com/office/drawing/2014/main" id="{EC97286A-EE03-43EB-B89A-A3F19D039A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1103717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398" cy="5893357"/>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0420627-1389-2516-3458-3ACB1373F79E}"/>
              </a:ext>
            </a:extLst>
          </p:cNvPr>
          <p:cNvSpPr txBox="1">
            <a:spLocks noGrp="1"/>
          </p:cNvSpPr>
          <p:nvPr>
            <p:ph type="title" idx="4294967295"/>
          </p:nvPr>
        </p:nvSpPr>
        <p:spPr>
          <a:xfrm>
            <a:off x="5696292" y="310261"/>
            <a:ext cx="6035460" cy="7047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rPr>
              <a:t>Inspection Form</a:t>
            </a:r>
          </a:p>
        </p:txBody>
      </p:sp>
      <p:sp>
        <p:nvSpPr>
          <p:cNvPr id="3" name="TextBox 2"/>
          <p:cNvSpPr txBox="1"/>
          <p:nvPr/>
        </p:nvSpPr>
        <p:spPr>
          <a:xfrm>
            <a:off x="5696292" y="1013220"/>
            <a:ext cx="6224641" cy="4339650"/>
          </a:xfrm>
          <a:prstGeom prst="rect">
            <a:avLst/>
          </a:prstGeom>
          <a:noFill/>
        </p:spPr>
        <p:txBody>
          <a:bodyPr wrap="square" rtlCol="0">
            <a:spAutoFit/>
          </a:bodyPr>
          <a:lstStyle/>
          <a:p>
            <a:r>
              <a:rPr lang="en-US" dirty="0">
                <a:latin typeface="Myriad Pro" panose="020B0503030403020204" pitchFamily="34" charset="0"/>
              </a:rPr>
              <a:t>Even though Oregon OSHA does not require you to keep a record of your ladder inspections, it is much easier to prove you did it if you have the paperwork. </a:t>
            </a:r>
          </a:p>
          <a:p>
            <a:endParaRPr lang="en-US" sz="1200" dirty="0">
              <a:latin typeface="Myriad Pro" panose="020B0503030403020204" pitchFamily="34" charset="0"/>
            </a:endParaRPr>
          </a:p>
          <a:p>
            <a:r>
              <a:rPr lang="en-US" dirty="0">
                <a:latin typeface="Myriad Pro" panose="020B0503030403020204" pitchFamily="34" charset="0"/>
              </a:rPr>
              <a:t>The benefit is you can also see if there are trends developing, like defective parts.</a:t>
            </a:r>
          </a:p>
          <a:p>
            <a:endParaRPr lang="en-US" sz="1200" dirty="0">
              <a:latin typeface="Myriad Pro" panose="020B0503030403020204" pitchFamily="34" charset="0"/>
            </a:endParaRPr>
          </a:p>
          <a:p>
            <a:r>
              <a:rPr lang="en-US" dirty="0">
                <a:latin typeface="Myriad Pro" panose="020B0503030403020204" pitchFamily="34" charset="0"/>
              </a:rPr>
              <a:t>If any defect or damage is found during the inspection, you must do the following:</a:t>
            </a:r>
          </a:p>
          <a:p>
            <a:endParaRPr lang="en-US" sz="1200" dirty="0">
              <a:latin typeface="Myriad Pro" panose="020B0503030403020204" pitchFamily="34" charset="0"/>
            </a:endParaRPr>
          </a:p>
          <a:p>
            <a:pPr marL="342900" indent="-342900">
              <a:buFont typeface="+mj-lt"/>
              <a:buAutoNum type="arabicPeriod"/>
            </a:pPr>
            <a:r>
              <a:rPr lang="en-US" dirty="0">
                <a:latin typeface="Myriad Pro" panose="020B0503030403020204" pitchFamily="34" charset="0"/>
              </a:rPr>
              <a:t>Tag the ladder “Dangerous, DO NOT USE!”</a:t>
            </a:r>
          </a:p>
          <a:p>
            <a:pPr marL="342900" indent="-342900">
              <a:buFont typeface="+mj-lt"/>
              <a:buAutoNum type="arabicPeriod"/>
            </a:pPr>
            <a:r>
              <a:rPr lang="en-US" dirty="0">
                <a:latin typeface="Myriad Pro" panose="020B0503030403020204" pitchFamily="34" charset="0"/>
              </a:rPr>
              <a:t>Repair the ladder immediately to original condition, </a:t>
            </a:r>
            <a:br>
              <a:rPr lang="en-US" dirty="0">
                <a:latin typeface="Myriad Pro" panose="020B0503030403020204" pitchFamily="34" charset="0"/>
              </a:rPr>
            </a:br>
            <a:r>
              <a:rPr lang="en-US" dirty="0">
                <a:latin typeface="Myriad Pro" panose="020B0503030403020204" pitchFamily="34" charset="0"/>
              </a:rPr>
              <a:t>or destroy the ladder.</a:t>
            </a:r>
          </a:p>
          <a:p>
            <a:endParaRPr lang="en-US" dirty="0">
              <a:latin typeface="Myriad Pro" panose="020B0503030403020204" pitchFamily="34" charset="0"/>
            </a:endParaRPr>
          </a:p>
          <a:p>
            <a:r>
              <a:rPr lang="en-US" dirty="0">
                <a:latin typeface="Myriad Pro" panose="020B0503030403020204" pitchFamily="34" charset="0"/>
              </a:rPr>
              <a:t>Click the link to view the ladder inspection form.</a:t>
            </a:r>
          </a:p>
          <a:p>
            <a:r>
              <a:rPr lang="en-US" i="1" dirty="0">
                <a:latin typeface="Myriad Pro" panose="020B0503030403020204" pitchFamily="34" charset="0"/>
                <a:hlinkClick r:id="rId4"/>
              </a:rPr>
              <a:t>Ladder Inspection Form</a:t>
            </a:r>
            <a:endParaRPr lang="en-US" i="1" dirty="0">
              <a:latin typeface="Myriad Pro" panose="020B0503030403020204" pitchFamily="34" charset="0"/>
            </a:endParaRPr>
          </a:p>
        </p:txBody>
      </p:sp>
      <p:pic>
        <p:nvPicPr>
          <p:cNvPr id="5" name="Picture 4" descr="Modul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safe work practices</a:t>
            </a:r>
          </a:p>
        </p:txBody>
      </p:sp>
    </p:spTree>
    <p:extLst>
      <p:ext uri="{BB962C8B-B14F-4D97-AF65-F5344CB8AC3E}">
        <p14:creationId xmlns:p14="http://schemas.microsoft.com/office/powerpoint/2010/main" val="2998186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6651" y="2799876"/>
            <a:ext cx="13325302"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a:t>
            </a:r>
          </a:p>
        </p:txBody>
      </p:sp>
      <p:sp>
        <p:nvSpPr>
          <p:cNvPr id="8" name="Title 7"/>
          <p:cNvSpPr txBox="1">
            <a:spLocks noGrp="1"/>
          </p:cNvSpPr>
          <p:nvPr>
            <p:ph type="title" idx="4294967295"/>
          </p:nvPr>
        </p:nvSpPr>
        <p:spPr>
          <a:xfrm>
            <a:off x="-566651" y="3569317"/>
            <a:ext cx="13325302"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Module 3: </a:t>
            </a:r>
            <a:r>
              <a:rPr kumimoji="0" lang="es-ES_tradnl" sz="44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Portable </a:t>
            </a:r>
            <a:r>
              <a:rPr kumimoji="0" lang="en-US" sz="44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Ladders</a:t>
            </a:r>
          </a:p>
        </p:txBody>
      </p:sp>
      <p:pic>
        <p:nvPicPr>
          <p:cNvPr id="3" name="Picture 2" descr="Department of Consumer and Business Services (DCBS) logo">
            <a:extLst>
              <a:ext uri="{FF2B5EF4-FFF2-40B4-BE49-F238E27FC236}">
                <a16:creationId xmlns:a16="http://schemas.microsoft.com/office/drawing/2014/main" id="{8CBD066C-EDC9-631C-08CD-985ADCFAF1B3}"/>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4" name="Picture 3" descr="Oregon OSHA logo">
            <a:extLst>
              <a:ext uri="{FF2B5EF4-FFF2-40B4-BE49-F238E27FC236}">
                <a16:creationId xmlns:a16="http://schemas.microsoft.com/office/drawing/2014/main" id="{A6E32FD9-2F11-5ADC-31FA-CF14333BD4F2}"/>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3171778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5D2437E-2269-498F-BF42-D4BA2E0E5B35}"/>
              </a:ext>
            </a:extLst>
          </p:cNvPr>
          <p:cNvSpPr>
            <a:spLocks noGrp="1"/>
          </p:cNvSpPr>
          <p:nvPr>
            <p:ph type="title" idx="4294967295"/>
          </p:nvPr>
        </p:nvSpPr>
        <p:spPr>
          <a:xfrm>
            <a:off x="1699925" y="2479313"/>
            <a:ext cx="9088768"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n-lt"/>
                <a:ea typeface="+mn-ea"/>
                <a:cs typeface="+mn-cs"/>
              </a:rPr>
              <a:t>Video: </a:t>
            </a:r>
            <a:r>
              <a:rPr kumimoji="0" lang="en-US" sz="4400" b="0" i="0" u="none" strike="noStrike" kern="1200" cap="none" spc="0" normalizeH="0" baseline="0" noProof="0" dirty="0">
                <a:ln>
                  <a:noFill/>
                </a:ln>
                <a:solidFill>
                  <a:schemeClr val="accent1">
                    <a:lumMod val="75000"/>
                  </a:schemeClr>
                </a:solidFill>
                <a:effectLst/>
                <a:uLnTx/>
                <a:uFillTx/>
                <a:latin typeface="+mn-lt"/>
                <a:ea typeface="+mn-ea"/>
                <a:cs typeface="+mn-cs"/>
                <a:hlinkClick r:id="rId3"/>
              </a:rPr>
              <a:t>Portable Ladder Overview</a:t>
            </a:r>
            <a:endParaRPr kumimoji="0" lang="en-US" sz="4400" b="0"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sp>
        <p:nvSpPr>
          <p:cNvPr id="6" name="TextBox 5">
            <a:extLst>
              <a:ext uri="{FF2B5EF4-FFF2-40B4-BE49-F238E27FC236}">
                <a16:creationId xmlns:a16="http://schemas.microsoft.com/office/drawing/2014/main" id="{199E424D-9A03-455B-8D1C-F4E3F984D194}"/>
              </a:ext>
            </a:extLst>
          </p:cNvPr>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portable ladders</a:t>
            </a:r>
          </a:p>
        </p:txBody>
      </p:sp>
      <p:pic>
        <p:nvPicPr>
          <p:cNvPr id="7" name="Picture 6" descr="Module 2">
            <a:extLst>
              <a:ext uri="{FF2B5EF4-FFF2-40B4-BE49-F238E27FC236}">
                <a16:creationId xmlns:a16="http://schemas.microsoft.com/office/drawing/2014/main" id="{8EB8F2D0-E743-4E2D-88CD-395B6654B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629957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398" cy="5893357"/>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FE83B2ED-2637-F428-4E43-72E7B87342D3}"/>
              </a:ext>
            </a:extLst>
          </p:cNvPr>
          <p:cNvSpPr txBox="1">
            <a:spLocks noGrp="1"/>
          </p:cNvSpPr>
          <p:nvPr>
            <p:ph type="title" idx="4294967295"/>
          </p:nvPr>
        </p:nvSpPr>
        <p:spPr>
          <a:xfrm>
            <a:off x="5696292" y="310261"/>
            <a:ext cx="6035460" cy="7047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rPr>
              <a:t>Tips for Using a Ladder</a:t>
            </a:r>
          </a:p>
        </p:txBody>
      </p:sp>
      <p:sp>
        <p:nvSpPr>
          <p:cNvPr id="3" name="TextBox 2"/>
          <p:cNvSpPr txBox="1"/>
          <p:nvPr/>
        </p:nvSpPr>
        <p:spPr>
          <a:xfrm>
            <a:off x="5611091" y="1049497"/>
            <a:ext cx="6580909" cy="4355038"/>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Myriad Pro" panose="020B0503030403020204" pitchFamily="34" charset="0"/>
              </a:rPr>
              <a:t>Do not exceed the maximum total load.</a:t>
            </a:r>
          </a:p>
          <a:p>
            <a:pPr marL="285750" indent="-285750">
              <a:buFont typeface="Arial" panose="020B0604020202020204" pitchFamily="34" charset="0"/>
              <a:buChar char="•"/>
            </a:pPr>
            <a:endParaRPr lang="en-US" sz="1100" dirty="0">
              <a:latin typeface="Myriad Pro" panose="020B0503030403020204" pitchFamily="34" charset="0"/>
            </a:endParaRPr>
          </a:p>
          <a:p>
            <a:pPr marL="285750" indent="-285750">
              <a:buFont typeface="Arial" panose="020B0604020202020204" pitchFamily="34" charset="0"/>
              <a:buChar char="•"/>
            </a:pPr>
            <a:r>
              <a:rPr lang="en-US" sz="2000" dirty="0">
                <a:latin typeface="Myriad Pro" panose="020B0503030403020204" pitchFamily="34" charset="0"/>
              </a:rPr>
              <a:t>Do not exceed the maximum users on the ladder.</a:t>
            </a:r>
          </a:p>
          <a:p>
            <a:pPr marL="285750" indent="-285750">
              <a:buFont typeface="Arial" panose="020B0604020202020204" pitchFamily="34" charset="0"/>
              <a:buChar char="•"/>
            </a:pPr>
            <a:endParaRPr lang="en-US" sz="1100" dirty="0">
              <a:latin typeface="Myriad Pro" panose="020B0503030403020204" pitchFamily="34" charset="0"/>
            </a:endParaRPr>
          </a:p>
          <a:p>
            <a:pPr marL="285750" indent="-285750">
              <a:buFont typeface="Arial" panose="020B0604020202020204" pitchFamily="34" charset="0"/>
              <a:buChar char="•"/>
            </a:pPr>
            <a:r>
              <a:rPr lang="en-US" sz="2000" dirty="0">
                <a:latin typeface="Myriad Pro" panose="020B0503030403020204" pitchFamily="34" charset="0"/>
              </a:rPr>
              <a:t>Keep your belt buckle between the rails when using the ladder.</a:t>
            </a:r>
          </a:p>
          <a:p>
            <a:pPr marL="285750" indent="-285750">
              <a:buFont typeface="Arial" panose="020B0604020202020204" pitchFamily="34" charset="0"/>
              <a:buChar char="•"/>
            </a:pPr>
            <a:endParaRPr lang="en-US" sz="1100" dirty="0">
              <a:latin typeface="Myriad Pro" panose="020B0503030403020204" pitchFamily="34" charset="0"/>
            </a:endParaRPr>
          </a:p>
          <a:p>
            <a:pPr marL="285750" indent="-285750">
              <a:buFont typeface="Arial" panose="020B0604020202020204" pitchFamily="34" charset="0"/>
              <a:buChar char="•"/>
            </a:pPr>
            <a:r>
              <a:rPr lang="en-US" sz="2000" dirty="0">
                <a:latin typeface="Myriad Pro" panose="020B0503030403020204" pitchFamily="34" charset="0"/>
              </a:rPr>
              <a:t>Maintain at least 3 points of contact while ascending or descending the ladder.</a:t>
            </a:r>
          </a:p>
          <a:p>
            <a:pPr marL="285750" indent="-285750">
              <a:buFont typeface="Arial" panose="020B0604020202020204" pitchFamily="34" charset="0"/>
              <a:buChar char="•"/>
            </a:pPr>
            <a:endParaRPr lang="en-US" sz="1100" dirty="0">
              <a:latin typeface="Myriad Pro" panose="020B0503030403020204" pitchFamily="34" charset="0"/>
            </a:endParaRPr>
          </a:p>
          <a:p>
            <a:pPr marL="285750" indent="-285750">
              <a:buFont typeface="Arial" panose="020B0604020202020204" pitchFamily="34" charset="0"/>
              <a:buChar char="•"/>
            </a:pPr>
            <a:r>
              <a:rPr lang="en-US" sz="2000" dirty="0">
                <a:latin typeface="Myriad Pro" panose="020B0503030403020204" pitchFamily="34" charset="0"/>
              </a:rPr>
              <a:t>Wear suitable footwear when using the ladder.</a:t>
            </a:r>
          </a:p>
          <a:p>
            <a:pPr marL="285750" indent="-285750">
              <a:buFont typeface="Arial" panose="020B0604020202020204" pitchFamily="34" charset="0"/>
              <a:buChar char="•"/>
            </a:pPr>
            <a:endParaRPr lang="en-US" sz="1100" dirty="0">
              <a:latin typeface="Myriad Pro" panose="020B0503030403020204" pitchFamily="34" charset="0"/>
            </a:endParaRPr>
          </a:p>
          <a:p>
            <a:pPr marL="285750" indent="-285750">
              <a:buFont typeface="Arial" panose="020B0604020202020204" pitchFamily="34" charset="0"/>
              <a:buChar char="•"/>
            </a:pPr>
            <a:r>
              <a:rPr lang="en-US" sz="2000" dirty="0">
                <a:latin typeface="Myriad Pro" panose="020B0503030403020204" pitchFamily="34" charset="0"/>
              </a:rPr>
              <a:t>Do not overreach while on the ladder.</a:t>
            </a:r>
          </a:p>
          <a:p>
            <a:pPr marL="285750" indent="-285750">
              <a:buFont typeface="Arial" panose="020B0604020202020204" pitchFamily="34" charset="0"/>
              <a:buChar char="•"/>
            </a:pPr>
            <a:endParaRPr lang="en-US" sz="1100" dirty="0">
              <a:latin typeface="Myriad Pro" panose="020B0503030403020204" pitchFamily="34" charset="0"/>
            </a:endParaRPr>
          </a:p>
          <a:p>
            <a:pPr marL="285750" indent="-285750">
              <a:buFont typeface="Arial" panose="020B0604020202020204" pitchFamily="34" charset="0"/>
              <a:buChar char="•"/>
            </a:pPr>
            <a:r>
              <a:rPr lang="en-US" sz="2000" dirty="0">
                <a:latin typeface="Myriad Pro" panose="020B0503030403020204" pitchFamily="34" charset="0"/>
              </a:rPr>
              <a:t>Do not move the ladder while on it.</a:t>
            </a:r>
          </a:p>
          <a:p>
            <a:pPr marL="285750" indent="-285750">
              <a:buFont typeface="Arial" panose="020B0604020202020204" pitchFamily="34" charset="0"/>
              <a:buChar char="•"/>
            </a:pPr>
            <a:endParaRPr lang="en-US" sz="1100" dirty="0">
              <a:latin typeface="Myriad Pro" panose="020B0503030403020204" pitchFamily="34" charset="0"/>
            </a:endParaRPr>
          </a:p>
          <a:p>
            <a:pPr marL="285750" indent="-285750">
              <a:buFont typeface="Arial" panose="020B0604020202020204" pitchFamily="34" charset="0"/>
              <a:buChar char="•"/>
            </a:pPr>
            <a:r>
              <a:rPr lang="en-US" sz="2000" dirty="0">
                <a:latin typeface="Myriad Pro" panose="020B0503030403020204" pitchFamily="34" charset="0"/>
              </a:rPr>
              <a:t>Do not push or pull objects while on the ladder.</a:t>
            </a:r>
            <a:endParaRPr lang="en-US" sz="2000" i="1" dirty="0">
              <a:latin typeface="Myriad Pro" panose="020B0503030403020204" pitchFamily="34" charset="0"/>
            </a:endParaRPr>
          </a:p>
        </p:txBody>
      </p:sp>
      <p:sp>
        <p:nvSpPr>
          <p:cNvPr id="13" name="TextBox 12"/>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portable ladders</a:t>
            </a:r>
          </a:p>
        </p:txBody>
      </p:sp>
      <p:pic>
        <p:nvPicPr>
          <p:cNvPr id="5" name="Picture 4" descr="Modul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859483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398" cy="5893356"/>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732A68C-6578-24A9-A2C7-B6326196F22A}"/>
              </a:ext>
            </a:extLst>
          </p:cNvPr>
          <p:cNvSpPr txBox="1">
            <a:spLocks noGrp="1"/>
          </p:cNvSpPr>
          <p:nvPr>
            <p:ph type="title" idx="4294967295"/>
          </p:nvPr>
        </p:nvSpPr>
        <p:spPr>
          <a:xfrm>
            <a:off x="5696292" y="310261"/>
            <a:ext cx="6035460" cy="7047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rPr>
              <a:t>Self-Supporting Ladders</a:t>
            </a:r>
          </a:p>
        </p:txBody>
      </p:sp>
      <p:sp>
        <p:nvSpPr>
          <p:cNvPr id="3" name="TextBox 2"/>
          <p:cNvSpPr txBox="1"/>
          <p:nvPr/>
        </p:nvSpPr>
        <p:spPr>
          <a:xfrm>
            <a:off x="5696292" y="1001283"/>
            <a:ext cx="6099468" cy="3170099"/>
          </a:xfrm>
          <a:prstGeom prst="rect">
            <a:avLst/>
          </a:prstGeom>
          <a:noFill/>
        </p:spPr>
        <p:txBody>
          <a:bodyPr wrap="square" rtlCol="0">
            <a:spAutoFit/>
          </a:bodyPr>
          <a:lstStyle/>
          <a:p>
            <a:r>
              <a:rPr lang="en-US" sz="2000" dirty="0">
                <a:latin typeface="Myriad Pro" panose="020B0503030403020204" pitchFamily="34" charset="0"/>
              </a:rPr>
              <a:t>Self-supporting ladders are ladders that have three or four side rails. When these ladders are setup, they have the ability to stand on their own without any assistance, such as a wall.</a:t>
            </a:r>
          </a:p>
          <a:p>
            <a:endParaRPr lang="en-US" sz="2000" dirty="0">
              <a:latin typeface="Myriad Pro" panose="020B0503030403020204" pitchFamily="34" charset="0"/>
            </a:endParaRPr>
          </a:p>
          <a:p>
            <a:r>
              <a:rPr lang="en-US" sz="2000" i="1" dirty="0">
                <a:latin typeface="Myriad Pro" panose="020B0503030403020204" pitchFamily="34" charset="0"/>
              </a:rPr>
              <a:t>*Multiple-configuration ladders such as articulated ladders, based on the manufacturer’s approved configuration selected by the user, will either be self supporting or non-self supporting. A ladder cannot be both at the same time.</a:t>
            </a:r>
          </a:p>
        </p:txBody>
      </p:sp>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portable ladders</a:t>
            </a:r>
          </a:p>
        </p:txBody>
      </p:sp>
      <p:pic>
        <p:nvPicPr>
          <p:cNvPr id="5" name="Picture 4" descr="Modul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856817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5D2437E-2269-498F-BF42-D4BA2E0E5B35}"/>
              </a:ext>
            </a:extLst>
          </p:cNvPr>
          <p:cNvSpPr>
            <a:spLocks noGrp="1"/>
          </p:cNvSpPr>
          <p:nvPr>
            <p:ph type="title" idx="4294967295"/>
          </p:nvPr>
        </p:nvSpPr>
        <p:spPr>
          <a:xfrm>
            <a:off x="1699925" y="2479313"/>
            <a:ext cx="9088768"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n-lt"/>
                <a:ea typeface="+mn-ea"/>
                <a:cs typeface="+mn-cs"/>
              </a:rPr>
              <a:t>Video: </a:t>
            </a:r>
            <a:r>
              <a:rPr kumimoji="0" lang="en-US" sz="4400" b="0" i="0" u="none" strike="noStrike" kern="1200" cap="none" spc="0" normalizeH="0" baseline="0" noProof="0" dirty="0">
                <a:ln>
                  <a:noFill/>
                </a:ln>
                <a:solidFill>
                  <a:schemeClr val="accent1">
                    <a:lumMod val="75000"/>
                  </a:schemeClr>
                </a:solidFill>
                <a:effectLst/>
                <a:uLnTx/>
                <a:uFillTx/>
                <a:latin typeface="+mn-lt"/>
                <a:ea typeface="+mn-ea"/>
                <a:cs typeface="+mn-cs"/>
                <a:hlinkClick r:id="rId3"/>
              </a:rPr>
              <a:t>New Generation Ladders</a:t>
            </a:r>
            <a:endParaRPr kumimoji="0" lang="en-US" sz="4400" b="0"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sp>
        <p:nvSpPr>
          <p:cNvPr id="6" name="TextBox 5">
            <a:extLst>
              <a:ext uri="{FF2B5EF4-FFF2-40B4-BE49-F238E27FC236}">
                <a16:creationId xmlns:a16="http://schemas.microsoft.com/office/drawing/2014/main" id="{21C67BB3-12D6-49E8-A9F0-AC94888EE504}"/>
              </a:ext>
            </a:extLst>
          </p:cNvPr>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portable ladders</a:t>
            </a:r>
          </a:p>
        </p:txBody>
      </p:sp>
      <p:pic>
        <p:nvPicPr>
          <p:cNvPr id="7" name="Picture 6" descr="Module 3">
            <a:extLst>
              <a:ext uri="{FF2B5EF4-FFF2-40B4-BE49-F238E27FC236}">
                <a16:creationId xmlns:a16="http://schemas.microsoft.com/office/drawing/2014/main" id="{1A4C5EAB-26C6-4075-BF8B-F9EF061278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2923198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397" cy="5893356"/>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5696292" y="1010427"/>
            <a:ext cx="6224642" cy="2862322"/>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Myriad Pro" panose="020B0503030403020204" pitchFamily="34" charset="0"/>
              </a:rPr>
              <a:t>Lean safe ladders are uniquely designed to securely lean against flat wall surfaces, wall corners, poles, and wall studs. They also can perform as standard stepladders.</a:t>
            </a:r>
          </a:p>
          <a:p>
            <a:pPr marL="342900" indent="-342900">
              <a:buFont typeface="Arial" panose="020B0604020202020204" pitchFamily="34" charset="0"/>
              <a:buChar char="•"/>
            </a:pPr>
            <a:endParaRPr lang="en-US" sz="2000" dirty="0">
              <a:latin typeface="Myriad Pro" panose="020B0503030403020204" pitchFamily="34" charset="0"/>
            </a:endParaRPr>
          </a:p>
          <a:p>
            <a:pPr marL="342900" indent="-342900">
              <a:buFont typeface="Arial" panose="020B0604020202020204" pitchFamily="34" charset="0"/>
              <a:buChar char="•"/>
            </a:pPr>
            <a:r>
              <a:rPr lang="en-US" sz="2000" dirty="0">
                <a:latin typeface="Myriad Pro" panose="020B0503030403020204" pitchFamily="34" charset="0"/>
              </a:rPr>
              <a:t>Leaning a standard stepladder is not an option on a jobsite, so always read your manufacturer’s instructions, and make sure you have the right ladder for the job.</a:t>
            </a:r>
            <a:endParaRPr lang="en-US" sz="2000" i="1" dirty="0">
              <a:latin typeface="Myriad Pro" panose="020B0503030403020204" pitchFamily="34" charset="0"/>
            </a:endParaRPr>
          </a:p>
        </p:txBody>
      </p:sp>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portable ladders</a:t>
            </a:r>
          </a:p>
        </p:txBody>
      </p:sp>
      <p:sp>
        <p:nvSpPr>
          <p:cNvPr id="4" name="Title 3">
            <a:extLst>
              <a:ext uri="{FF2B5EF4-FFF2-40B4-BE49-F238E27FC236}">
                <a16:creationId xmlns:a16="http://schemas.microsoft.com/office/drawing/2014/main" id="{35D745C8-3BCD-3993-966F-1A22DF9A6D7A}"/>
              </a:ext>
            </a:extLst>
          </p:cNvPr>
          <p:cNvSpPr txBox="1">
            <a:spLocks noGrp="1"/>
          </p:cNvSpPr>
          <p:nvPr>
            <p:ph type="title" idx="4294967295"/>
          </p:nvPr>
        </p:nvSpPr>
        <p:spPr>
          <a:xfrm>
            <a:off x="5696292" y="310261"/>
            <a:ext cx="6035460" cy="7047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rPr>
              <a:t>Lean Safe Ladders</a:t>
            </a:r>
          </a:p>
        </p:txBody>
      </p:sp>
      <p:pic>
        <p:nvPicPr>
          <p:cNvPr id="5" name="Picture 4" descr="Modul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4257668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14"/>
            <a:ext cx="5486394" cy="5893351"/>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320C7E7-4C90-CD18-1C0E-3D5BDF846BD3}"/>
              </a:ext>
            </a:extLst>
          </p:cNvPr>
          <p:cNvSpPr>
            <a:spLocks noGrp="1"/>
          </p:cNvSpPr>
          <p:nvPr>
            <p:ph type="title" idx="4294967295"/>
          </p:nvPr>
        </p:nvSpPr>
        <p:spPr>
          <a:xfrm>
            <a:off x="5696292" y="310261"/>
            <a:ext cx="6035460" cy="704723"/>
          </a:xfrm>
        </p:spPr>
        <p:txBody>
          <a:bodyPr anchor="t">
            <a:normAutofit/>
          </a:bodyPr>
          <a:lstStyle/>
          <a:p>
            <a:r>
              <a:rPr lang="en-US" sz="2800" dirty="0">
                <a:latin typeface="Myriad Pro" panose="020B0503030403020204"/>
              </a:rPr>
              <a:t>Disclaimer</a:t>
            </a:r>
          </a:p>
        </p:txBody>
      </p:sp>
      <p:sp>
        <p:nvSpPr>
          <p:cNvPr id="3" name="TextBox 2"/>
          <p:cNvSpPr txBox="1"/>
          <p:nvPr/>
        </p:nvSpPr>
        <p:spPr>
          <a:xfrm>
            <a:off x="5696292" y="1015035"/>
            <a:ext cx="6285809" cy="3139321"/>
          </a:xfrm>
          <a:prstGeom prst="rect">
            <a:avLst/>
          </a:prstGeom>
          <a:noFill/>
        </p:spPr>
        <p:txBody>
          <a:bodyPr wrap="square" rtlCol="0">
            <a:spAutoFit/>
          </a:bodyPr>
          <a:lstStyle/>
          <a:p>
            <a:r>
              <a:rPr lang="en-US" dirty="0">
                <a:latin typeface="Myriad Pro" panose="020B0503030403020204" pitchFamily="34" charset="0"/>
              </a:rPr>
              <a:t>Completing this course will help you understand the rules and some of the hazards related to ladder safety. However, it is your employer’s responsibility to further your training where it is specific to your organization, such as permits, policies, and practices. This material should not be considered a substitute for any provisions of the Oregon Safe Employment Act, or for any standards issued by Oregon OSHA. Manufacturers, products, or services displayed in this material are for informational purposes only and do not constitute an endorsement by Oregon OSHA.</a:t>
            </a:r>
          </a:p>
        </p:txBody>
      </p:sp>
      <p:sp>
        <p:nvSpPr>
          <p:cNvPr id="13" name="TextBox 12"/>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descr="Module 1">
            <a:extLst>
              <a:ext uri="{FF2B5EF4-FFF2-40B4-BE49-F238E27FC236}">
                <a16:creationId xmlns:a16="http://schemas.microsoft.com/office/drawing/2014/main" id="{9584B5D4-E3D3-4E83-9ABF-C47B8CC49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spTree>
    <p:extLst>
      <p:ext uri="{BB962C8B-B14F-4D97-AF65-F5344CB8AC3E}">
        <p14:creationId xmlns:p14="http://schemas.microsoft.com/office/powerpoint/2010/main" val="1915290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397" cy="5893355"/>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ECDFAA1-FCCF-F0FB-0291-9DE2635EDC0A}"/>
              </a:ext>
            </a:extLst>
          </p:cNvPr>
          <p:cNvSpPr txBox="1">
            <a:spLocks noGrp="1"/>
          </p:cNvSpPr>
          <p:nvPr>
            <p:ph type="title" idx="4294967295"/>
          </p:nvPr>
        </p:nvSpPr>
        <p:spPr>
          <a:xfrm>
            <a:off x="5696292" y="310261"/>
            <a:ext cx="6035460" cy="7047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rPr>
              <a:t>Telescopic Extension Ladders</a:t>
            </a:r>
          </a:p>
        </p:txBody>
      </p:sp>
      <p:sp>
        <p:nvSpPr>
          <p:cNvPr id="3" name="TextBox 2"/>
          <p:cNvSpPr txBox="1"/>
          <p:nvPr/>
        </p:nvSpPr>
        <p:spPr>
          <a:xfrm>
            <a:off x="5696292" y="1019571"/>
            <a:ext cx="6224642" cy="2554545"/>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Myriad Pro" panose="020B0503030403020204" pitchFamily="34" charset="0"/>
              </a:rPr>
              <a:t>Telescopic extension ladders are uniquely designed to collapse for easy transportation, and storage.</a:t>
            </a:r>
          </a:p>
          <a:p>
            <a:pPr marL="342900" indent="-342900">
              <a:buFont typeface="Arial" panose="020B0604020202020204" pitchFamily="34" charset="0"/>
              <a:buChar char="•"/>
            </a:pPr>
            <a:endParaRPr lang="en-US" sz="2000" dirty="0">
              <a:latin typeface="Myriad Pro" panose="020B0503030403020204" pitchFamily="34" charset="0"/>
            </a:endParaRPr>
          </a:p>
          <a:p>
            <a:pPr marL="342900" indent="-342900">
              <a:buFont typeface="Arial" panose="020B0604020202020204" pitchFamily="34" charset="0"/>
              <a:buChar char="•"/>
            </a:pPr>
            <a:r>
              <a:rPr lang="en-US" sz="2000" dirty="0">
                <a:latin typeface="Myriad Pro" panose="020B0503030403020204" pitchFamily="34" charset="0"/>
              </a:rPr>
              <a:t>There are a variety of telescopic extension ladders that come with different specifications. Always read your manufacturer’s instructions, and make sure you have the right ladder for the job.</a:t>
            </a:r>
            <a:endParaRPr lang="en-US" sz="2000" i="1" dirty="0">
              <a:latin typeface="Myriad Pro" panose="020B0503030403020204" pitchFamily="34" charset="0"/>
            </a:endParaRPr>
          </a:p>
        </p:txBody>
      </p:sp>
      <p:pic>
        <p:nvPicPr>
          <p:cNvPr id="5" name="Picture 4" descr="Modul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portable ladders</a:t>
            </a:r>
          </a:p>
        </p:txBody>
      </p:sp>
    </p:spTree>
    <p:extLst>
      <p:ext uri="{BB962C8B-B14F-4D97-AF65-F5344CB8AC3E}">
        <p14:creationId xmlns:p14="http://schemas.microsoft.com/office/powerpoint/2010/main" val="1322272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396" cy="5893355"/>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D9DB1F5-45FE-5B0F-3B03-6CAB41A82386}"/>
              </a:ext>
            </a:extLst>
          </p:cNvPr>
          <p:cNvSpPr txBox="1">
            <a:spLocks noGrp="1"/>
          </p:cNvSpPr>
          <p:nvPr>
            <p:ph type="title" idx="4294967295"/>
          </p:nvPr>
        </p:nvSpPr>
        <p:spPr>
          <a:xfrm>
            <a:off x="5696292" y="310261"/>
            <a:ext cx="6035460" cy="7047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rPr>
              <a:t>Orchard Ladders</a:t>
            </a:r>
          </a:p>
        </p:txBody>
      </p:sp>
      <p:sp>
        <p:nvSpPr>
          <p:cNvPr id="3" name="TextBox 2"/>
          <p:cNvSpPr txBox="1"/>
          <p:nvPr/>
        </p:nvSpPr>
        <p:spPr>
          <a:xfrm>
            <a:off x="5696292" y="998646"/>
            <a:ext cx="6147957"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Myriad Pro" panose="020B0503030403020204" pitchFamily="34" charset="0"/>
              </a:rPr>
              <a:t>Orchard ladders lack a locking spreader bar between the front and rear legs. </a:t>
            </a:r>
          </a:p>
          <a:p>
            <a:pPr marL="342900" indent="-342900">
              <a:buFont typeface="Arial" panose="020B0604020202020204" pitchFamily="34" charset="0"/>
              <a:buChar char="•"/>
            </a:pPr>
            <a:endParaRPr lang="en-US" sz="2000" dirty="0">
              <a:latin typeface="Myriad Pro" panose="020B0503030403020204" pitchFamily="34" charset="0"/>
            </a:endParaRPr>
          </a:p>
          <a:p>
            <a:pPr marL="342900" indent="-342900">
              <a:buFont typeface="Arial" panose="020B0604020202020204" pitchFamily="34" charset="0"/>
              <a:buChar char="•"/>
            </a:pPr>
            <a:r>
              <a:rPr lang="en-US" sz="2000" dirty="0">
                <a:latin typeface="Myriad Pro" panose="020B0503030403020204" pitchFamily="34" charset="0"/>
              </a:rPr>
              <a:t>An orchard ladder’s feet are metal and designed to slightly penetrate firm soil to create a secure footing. </a:t>
            </a:r>
          </a:p>
          <a:p>
            <a:pPr marL="342900" indent="-342900">
              <a:buFont typeface="Arial" panose="020B0604020202020204" pitchFamily="34" charset="0"/>
              <a:buChar char="•"/>
            </a:pPr>
            <a:endParaRPr lang="en-US" sz="2000" dirty="0">
              <a:latin typeface="Myriad Pro" panose="020B0503030403020204" pitchFamily="34" charset="0"/>
            </a:endParaRPr>
          </a:p>
          <a:p>
            <a:pPr marL="342900" indent="-342900">
              <a:buFont typeface="Arial" panose="020B0604020202020204" pitchFamily="34" charset="0"/>
              <a:buChar char="•"/>
            </a:pPr>
            <a:r>
              <a:rPr lang="en-US" sz="2000" dirty="0">
                <a:latin typeface="Myriad Pro" panose="020B0503030403020204" pitchFamily="34" charset="0"/>
              </a:rPr>
              <a:t>They lack slip-resistant pads needed for use on hard surfaces; therefore, an orchard ladder would not be appropriate on polished concrete even though the concrete is both level and firm.</a:t>
            </a:r>
            <a:endParaRPr lang="en-US" sz="2000" i="1" dirty="0">
              <a:latin typeface="Myriad Pro" panose="020B0503030403020204" pitchFamily="34" charset="0"/>
            </a:endParaRPr>
          </a:p>
        </p:txBody>
      </p:sp>
      <p:pic>
        <p:nvPicPr>
          <p:cNvPr id="5" name="Picture 4" descr="Modul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portable ladders</a:t>
            </a:r>
          </a:p>
        </p:txBody>
      </p:sp>
    </p:spTree>
    <p:extLst>
      <p:ext uri="{BB962C8B-B14F-4D97-AF65-F5344CB8AC3E}">
        <p14:creationId xmlns:p14="http://schemas.microsoft.com/office/powerpoint/2010/main" val="2145811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486396" cy="5893353"/>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E2A833D0-7375-48DA-0D67-EEC832DA24B4}"/>
              </a:ext>
            </a:extLst>
          </p:cNvPr>
          <p:cNvSpPr txBox="1">
            <a:spLocks noGrp="1"/>
          </p:cNvSpPr>
          <p:nvPr>
            <p:ph type="title" idx="4294967295"/>
          </p:nvPr>
        </p:nvSpPr>
        <p:spPr>
          <a:xfrm>
            <a:off x="5696292" y="310261"/>
            <a:ext cx="6035460" cy="7047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rPr>
              <a:t>Non-Self-Supporting Ladders</a:t>
            </a:r>
          </a:p>
        </p:txBody>
      </p:sp>
      <p:sp>
        <p:nvSpPr>
          <p:cNvPr id="3" name="TextBox 2"/>
          <p:cNvSpPr txBox="1"/>
          <p:nvPr/>
        </p:nvSpPr>
        <p:spPr>
          <a:xfrm>
            <a:off x="5696293" y="1045873"/>
            <a:ext cx="6147956" cy="4555093"/>
          </a:xfrm>
          <a:prstGeom prst="rect">
            <a:avLst/>
          </a:prstGeom>
          <a:noFill/>
        </p:spPr>
        <p:txBody>
          <a:bodyPr wrap="square" rtlCol="0">
            <a:spAutoFit/>
          </a:bodyPr>
          <a:lstStyle/>
          <a:p>
            <a:r>
              <a:rPr lang="en-US" dirty="0">
                <a:latin typeface="Myriad Pro" panose="020B0503030403020204" pitchFamily="34" charset="0"/>
              </a:rPr>
              <a:t>Non-self-supporting ladders, when erected, have two side rails (legs) and must lean against a strong, stable structure to remain standing. This structure provides all non-self-supporting ladders with an “upper-support” also known as a “top support.” </a:t>
            </a:r>
          </a:p>
          <a:p>
            <a:endParaRPr lang="en-US" dirty="0">
              <a:latin typeface="Myriad Pro" panose="020B0503030403020204" pitchFamily="34" charset="0"/>
            </a:endParaRPr>
          </a:p>
          <a:p>
            <a:r>
              <a:rPr lang="en-US" dirty="0">
                <a:latin typeface="Myriad Pro" panose="020B0503030403020204" pitchFamily="34" charset="0"/>
              </a:rPr>
              <a:t>A signature requirement for all non-self-supporting ladders, unless instructed otherwise by the manufacturer, is ensuring that the ladder is set up at the proper angle of 75.5 degrees from the horizon.</a:t>
            </a:r>
          </a:p>
          <a:p>
            <a:endParaRPr lang="en-US" i="1" dirty="0">
              <a:latin typeface="Myriad Pro" panose="020B0503030403020204" pitchFamily="34" charset="0"/>
            </a:endParaRPr>
          </a:p>
          <a:p>
            <a:r>
              <a:rPr lang="en-US" i="1" dirty="0">
                <a:latin typeface="Myriad Pro" panose="020B0503030403020204" pitchFamily="34" charset="0"/>
              </a:rPr>
              <a:t>*Multiple-configuration ladders such as articulated ladders, based on the manufacturer’s approved configuration selected by the user, will either be self-supporting or </a:t>
            </a:r>
            <a:br>
              <a:rPr lang="en-US" i="1" dirty="0">
                <a:latin typeface="Myriad Pro" panose="020B0503030403020204" pitchFamily="34" charset="0"/>
              </a:rPr>
            </a:br>
            <a:r>
              <a:rPr lang="en-US" i="1" dirty="0">
                <a:latin typeface="Myriad Pro" panose="020B0503030403020204" pitchFamily="34" charset="0"/>
              </a:rPr>
              <a:t>non-self-supporting. A ladder cannot be both at the same time</a:t>
            </a:r>
            <a:r>
              <a:rPr lang="en-US" sz="2000" i="1" dirty="0">
                <a:latin typeface="Myriad Pro" panose="020B0503030403020204" pitchFamily="34" charset="0"/>
              </a:rPr>
              <a:t>.</a:t>
            </a:r>
          </a:p>
        </p:txBody>
      </p:sp>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portable ladders</a:t>
            </a:r>
          </a:p>
        </p:txBody>
      </p:sp>
      <p:pic>
        <p:nvPicPr>
          <p:cNvPr id="5" name="Picture 4" descr="Modul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678796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486395" cy="5893353"/>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21161DE-EF36-B72A-1DAD-2D4764145E28}"/>
              </a:ext>
            </a:extLst>
          </p:cNvPr>
          <p:cNvSpPr txBox="1">
            <a:spLocks noGrp="1"/>
          </p:cNvSpPr>
          <p:nvPr>
            <p:ph type="title" idx="4294967295"/>
          </p:nvPr>
        </p:nvSpPr>
        <p:spPr>
          <a:xfrm>
            <a:off x="5696292" y="310261"/>
            <a:ext cx="6035460" cy="7047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rPr>
              <a:t>Access to Upper Landing</a:t>
            </a:r>
          </a:p>
        </p:txBody>
      </p:sp>
      <p:sp>
        <p:nvSpPr>
          <p:cNvPr id="3" name="TextBox 2"/>
          <p:cNvSpPr txBox="1"/>
          <p:nvPr/>
        </p:nvSpPr>
        <p:spPr>
          <a:xfrm>
            <a:off x="5696293" y="1070908"/>
            <a:ext cx="6147956" cy="2062103"/>
          </a:xfrm>
          <a:prstGeom prst="rect">
            <a:avLst/>
          </a:prstGeom>
          <a:noFill/>
        </p:spPr>
        <p:txBody>
          <a:bodyPr wrap="square" rtlCol="0">
            <a:spAutoFit/>
          </a:bodyPr>
          <a:lstStyle/>
          <a:p>
            <a:r>
              <a:rPr lang="en-US" dirty="0">
                <a:latin typeface="Myriad Pro" panose="020B0503030403020204" pitchFamily="34" charset="0"/>
              </a:rPr>
              <a:t>When portable ladders are used for access to an upper landing, they need to have the side rails extended at least 3 feet above the upper landing.</a:t>
            </a:r>
          </a:p>
          <a:p>
            <a:endParaRPr lang="en-US" dirty="0">
              <a:latin typeface="Myriad Pro" panose="020B0503030403020204" pitchFamily="34" charset="0"/>
            </a:endParaRPr>
          </a:p>
          <a:p>
            <a:r>
              <a:rPr lang="en-US" i="1" dirty="0">
                <a:latin typeface="Myriad Pro" panose="020B0503030403020204" pitchFamily="34" charset="0"/>
              </a:rPr>
              <a:t>*Do not place any weight on the rungs located above the upper landing when using non-self-supporting ladders to access an upper level</a:t>
            </a:r>
            <a:r>
              <a:rPr lang="en-US" sz="2000" i="1" dirty="0">
                <a:latin typeface="Myriad Pro" panose="020B0503030403020204" pitchFamily="34" charset="0"/>
              </a:rPr>
              <a:t>.</a:t>
            </a:r>
          </a:p>
        </p:txBody>
      </p:sp>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portable ladders</a:t>
            </a:r>
          </a:p>
        </p:txBody>
      </p:sp>
      <p:pic>
        <p:nvPicPr>
          <p:cNvPr id="5" name="Picture 4" descr="Modul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1726279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5D2437E-2269-498F-BF42-D4BA2E0E5B35}"/>
              </a:ext>
            </a:extLst>
          </p:cNvPr>
          <p:cNvSpPr>
            <a:spLocks noGrp="1"/>
          </p:cNvSpPr>
          <p:nvPr>
            <p:ph type="title" idx="4294967295"/>
          </p:nvPr>
        </p:nvSpPr>
        <p:spPr>
          <a:xfrm>
            <a:off x="1699925" y="2479313"/>
            <a:ext cx="9088768"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n-lt"/>
                <a:ea typeface="+mn-ea"/>
                <a:cs typeface="+mn-cs"/>
              </a:rPr>
              <a:t>Video: </a:t>
            </a:r>
            <a:r>
              <a:rPr kumimoji="0" lang="en-US" sz="4400" b="0" i="0" u="none" strike="noStrike" kern="1200" cap="none" spc="0" normalizeH="0" baseline="0" noProof="0" dirty="0">
                <a:ln>
                  <a:noFill/>
                </a:ln>
                <a:solidFill>
                  <a:schemeClr val="accent1">
                    <a:lumMod val="75000"/>
                  </a:schemeClr>
                </a:solidFill>
                <a:effectLst/>
                <a:uLnTx/>
                <a:uFillTx/>
                <a:latin typeface="+mn-lt"/>
                <a:ea typeface="+mn-ea"/>
                <a:cs typeface="+mn-cs"/>
                <a:hlinkClick r:id="rId3"/>
              </a:rPr>
              <a:t>Ladder Accessories</a:t>
            </a:r>
            <a:endParaRPr kumimoji="0" lang="en-US" sz="4400" b="0"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sp>
        <p:nvSpPr>
          <p:cNvPr id="6" name="TextBox 5">
            <a:extLst>
              <a:ext uri="{FF2B5EF4-FFF2-40B4-BE49-F238E27FC236}">
                <a16:creationId xmlns:a16="http://schemas.microsoft.com/office/drawing/2014/main" id="{6DD870EF-CA0B-447F-A0C2-E4E605B697BD}"/>
              </a:ext>
            </a:extLst>
          </p:cNvPr>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portable ladders</a:t>
            </a:r>
          </a:p>
        </p:txBody>
      </p:sp>
      <p:pic>
        <p:nvPicPr>
          <p:cNvPr id="7" name="Picture 6" descr="Module 3">
            <a:extLst>
              <a:ext uri="{FF2B5EF4-FFF2-40B4-BE49-F238E27FC236}">
                <a16:creationId xmlns:a16="http://schemas.microsoft.com/office/drawing/2014/main" id="{DC7E5B0F-4E04-4B3B-9605-EFF755B44E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1924350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5D2437E-2269-498F-BF42-D4BA2E0E5B35}"/>
              </a:ext>
            </a:extLst>
          </p:cNvPr>
          <p:cNvSpPr>
            <a:spLocks noGrp="1"/>
          </p:cNvSpPr>
          <p:nvPr>
            <p:ph type="title" idx="4294967295"/>
          </p:nvPr>
        </p:nvSpPr>
        <p:spPr>
          <a:xfrm>
            <a:off x="1699925" y="2479313"/>
            <a:ext cx="9088768"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n-lt"/>
                <a:ea typeface="+mn-ea"/>
                <a:cs typeface="+mn-cs"/>
              </a:rPr>
              <a:t>Video: </a:t>
            </a:r>
            <a:r>
              <a:rPr kumimoji="0" lang="en-US" sz="4400" b="0" i="0" u="none" strike="noStrike" kern="1200" cap="none" spc="0" normalizeH="0" baseline="0" noProof="0" dirty="0">
                <a:ln>
                  <a:noFill/>
                </a:ln>
                <a:solidFill>
                  <a:schemeClr val="accent1">
                    <a:lumMod val="75000"/>
                  </a:schemeClr>
                </a:solidFill>
                <a:effectLst/>
                <a:uLnTx/>
                <a:uFillTx/>
                <a:latin typeface="+mn-lt"/>
                <a:ea typeface="+mn-ea"/>
                <a:cs typeface="+mn-cs"/>
                <a:hlinkClick r:id="rId3"/>
              </a:rPr>
              <a:t>Portable Ladder Setup</a:t>
            </a:r>
            <a:endParaRPr kumimoji="0" lang="en-US" sz="4400" b="0"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sp>
        <p:nvSpPr>
          <p:cNvPr id="6" name="TextBox 5">
            <a:extLst>
              <a:ext uri="{FF2B5EF4-FFF2-40B4-BE49-F238E27FC236}">
                <a16:creationId xmlns:a16="http://schemas.microsoft.com/office/drawing/2014/main" id="{980548A5-5100-4A28-B5D7-CCBDAD1DA4C7}"/>
              </a:ext>
            </a:extLst>
          </p:cNvPr>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portable ladders</a:t>
            </a:r>
          </a:p>
        </p:txBody>
      </p:sp>
      <p:pic>
        <p:nvPicPr>
          <p:cNvPr id="7" name="Picture 6" descr="Module 3">
            <a:extLst>
              <a:ext uri="{FF2B5EF4-FFF2-40B4-BE49-F238E27FC236}">
                <a16:creationId xmlns:a16="http://schemas.microsoft.com/office/drawing/2014/main" id="{54A23E8F-0D01-4062-AB96-6FF2F341DC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1706426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090615-3A92-BB07-38C6-0B44B13EF6D8}"/>
              </a:ext>
            </a:extLst>
          </p:cNvPr>
          <p:cNvSpPr txBox="1">
            <a:spLocks noGrp="1"/>
          </p:cNvSpPr>
          <p:nvPr>
            <p:ph type="title" idx="4294967295"/>
          </p:nvPr>
        </p:nvSpPr>
        <p:spPr>
          <a:xfrm>
            <a:off x="5696292" y="310261"/>
            <a:ext cx="6035460" cy="7047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rPr>
              <a:t>NIOSH Ladder Safety App</a:t>
            </a:r>
          </a:p>
        </p:txBody>
      </p:sp>
      <p:sp>
        <p:nvSpPr>
          <p:cNvPr id="3" name="TextBox 2"/>
          <p:cNvSpPr txBox="1"/>
          <p:nvPr/>
        </p:nvSpPr>
        <p:spPr>
          <a:xfrm>
            <a:off x="5834147" y="977481"/>
            <a:ext cx="6010101" cy="4578176"/>
          </a:xfrm>
          <a:prstGeom prst="rect">
            <a:avLst/>
          </a:prstGeom>
          <a:noFill/>
        </p:spPr>
        <p:txBody>
          <a:bodyPr wrap="square" rtlCol="0">
            <a:spAutoFit/>
          </a:bodyPr>
          <a:lstStyle/>
          <a:p>
            <a:r>
              <a:rPr lang="en-US" dirty="0">
                <a:latin typeface="Myriad Pro" panose="020B0503030403020204" pitchFamily="34" charset="0"/>
              </a:rPr>
              <a:t>Click the link, or scan the QR Code to download the NIOSH Ladder app.</a:t>
            </a:r>
          </a:p>
          <a:p>
            <a:endParaRPr lang="en-US" dirty="0">
              <a:latin typeface="Myriad Pro" panose="020B0503030403020204" pitchFamily="34" charset="0"/>
            </a:endParaRPr>
          </a:p>
          <a:p>
            <a:r>
              <a:rPr lang="en-US" dirty="0">
                <a:latin typeface="Myriad Pro" panose="020B0503030403020204" pitchFamily="34" charset="0"/>
              </a:rPr>
              <a:t>The app can help with:</a:t>
            </a:r>
          </a:p>
          <a:p>
            <a:endParaRPr lang="en-US" dirty="0">
              <a:latin typeface="Myriad Pro" panose="020B0503030403020204" pitchFamily="34" charset="0"/>
            </a:endParaRPr>
          </a:p>
          <a:p>
            <a:pPr marL="342900" indent="-342900">
              <a:buFont typeface="Arial" panose="020B0604020202020204" pitchFamily="34" charset="0"/>
              <a:buChar char="•"/>
            </a:pPr>
            <a:r>
              <a:rPr lang="en-US" dirty="0">
                <a:latin typeface="Myriad Pro" panose="020B0503030403020204" pitchFamily="34" charset="0"/>
              </a:rPr>
              <a:t>Planning</a:t>
            </a:r>
          </a:p>
          <a:p>
            <a:pPr marL="342900" indent="-342900">
              <a:buFont typeface="Arial" panose="020B0604020202020204" pitchFamily="34" charset="0"/>
              <a:buChar char="•"/>
            </a:pPr>
            <a:r>
              <a:rPr lang="en-US" dirty="0">
                <a:latin typeface="Myriad Pro" panose="020B0503030403020204" pitchFamily="34" charset="0"/>
              </a:rPr>
              <a:t>Selection</a:t>
            </a:r>
          </a:p>
          <a:p>
            <a:pPr marL="342900" indent="-342900">
              <a:buFont typeface="Arial" panose="020B0604020202020204" pitchFamily="34" charset="0"/>
              <a:buChar char="•"/>
            </a:pPr>
            <a:r>
              <a:rPr lang="en-US" dirty="0">
                <a:latin typeface="Myriad Pro" panose="020B0503030403020204" pitchFamily="34" charset="0"/>
              </a:rPr>
              <a:t>Inspection</a:t>
            </a:r>
          </a:p>
          <a:p>
            <a:pPr marL="342900" indent="-342900">
              <a:buFont typeface="Arial" panose="020B0604020202020204" pitchFamily="34" charset="0"/>
              <a:buChar char="•"/>
            </a:pPr>
            <a:r>
              <a:rPr lang="en-US" dirty="0">
                <a:latin typeface="Myriad Pro" panose="020B0503030403020204" pitchFamily="34" charset="0"/>
              </a:rPr>
              <a:t>Set-up</a:t>
            </a:r>
          </a:p>
          <a:p>
            <a:pPr marL="342900" indent="-342900">
              <a:buFont typeface="Arial" panose="020B0604020202020204" pitchFamily="34" charset="0"/>
              <a:buChar char="•"/>
            </a:pPr>
            <a:r>
              <a:rPr lang="en-US" dirty="0">
                <a:latin typeface="Myriad Pro" panose="020B0503030403020204" pitchFamily="34" charset="0"/>
              </a:rPr>
              <a:t>Proper Use</a:t>
            </a:r>
          </a:p>
          <a:p>
            <a:pPr marL="342900" indent="-342900">
              <a:buFont typeface="Arial" panose="020B0604020202020204" pitchFamily="34" charset="0"/>
              <a:buChar char="•"/>
            </a:pPr>
            <a:r>
              <a:rPr lang="en-US" dirty="0">
                <a:latin typeface="Myriad Pro" panose="020B0503030403020204" pitchFamily="34" charset="0"/>
              </a:rPr>
              <a:t>Accessories</a:t>
            </a:r>
          </a:p>
          <a:p>
            <a:endParaRPr lang="en-US" dirty="0">
              <a:latin typeface="Myriad Pro" panose="020B0503030403020204" pitchFamily="34" charset="0"/>
            </a:endParaRPr>
          </a:p>
          <a:p>
            <a:r>
              <a:rPr lang="en-US" i="1" dirty="0">
                <a:latin typeface="Myriad Pro" panose="020B0503030403020204" pitchFamily="34" charset="0"/>
              </a:rPr>
              <a:t>*The app is only available on mobile devices</a:t>
            </a:r>
          </a:p>
          <a:p>
            <a:r>
              <a:rPr lang="en-US" i="1" dirty="0">
                <a:latin typeface="Myriad Pro" panose="020B0503030403020204" pitchFamily="34" charset="0"/>
              </a:rPr>
              <a:t>(e.g. cellphones, tablets).</a:t>
            </a:r>
          </a:p>
          <a:p>
            <a:endParaRPr lang="en-US" i="1" dirty="0">
              <a:latin typeface="Myriad Pro" panose="020B0503030403020204" pitchFamily="34" charset="0"/>
            </a:endParaRPr>
          </a:p>
          <a:p>
            <a:r>
              <a:rPr lang="en-US" i="1" dirty="0">
                <a:latin typeface="Myriad Pro" panose="020B0503030403020204" pitchFamily="34" charset="0"/>
                <a:hlinkClick r:id="rId3"/>
              </a:rPr>
              <a:t>NIOSH Ladder Safety App</a:t>
            </a:r>
            <a:endParaRPr lang="en-US" i="1" dirty="0">
              <a:latin typeface="Myriad Pro" panose="020B0503030403020204" pitchFamily="34" charset="0"/>
            </a:endParaRPr>
          </a:p>
        </p:txBody>
      </p:sp>
      <p:pic>
        <p:nvPicPr>
          <p:cNvPr id="7" name="Picture 6" descr="NIOSH ladder safety app QR code">
            <a:extLs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4818"/>
            <a:ext cx="5486395" cy="5893352"/>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portable ladders</a:t>
            </a:r>
          </a:p>
        </p:txBody>
      </p:sp>
      <p:pic>
        <p:nvPicPr>
          <p:cNvPr id="5" name="Picture 4" descr="Modul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402811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14"/>
            <a:ext cx="5486394" cy="5893352"/>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C118F21-40B3-34E2-4DCE-07549EC97ACA}"/>
              </a:ext>
            </a:extLst>
          </p:cNvPr>
          <p:cNvSpPr txBox="1">
            <a:spLocks noGrp="1"/>
          </p:cNvSpPr>
          <p:nvPr>
            <p:ph type="title" idx="4294967295"/>
          </p:nvPr>
        </p:nvSpPr>
        <p:spPr>
          <a:xfrm>
            <a:off x="5696292" y="310261"/>
            <a:ext cx="6035460" cy="7047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rPr>
              <a:t>How to Use Them</a:t>
            </a:r>
          </a:p>
        </p:txBody>
      </p:sp>
      <p:sp>
        <p:nvSpPr>
          <p:cNvPr id="3" name="TextBox 2"/>
          <p:cNvSpPr txBox="1"/>
          <p:nvPr/>
        </p:nvSpPr>
        <p:spPr>
          <a:xfrm>
            <a:off x="5696292" y="1068090"/>
            <a:ext cx="5898301" cy="1200329"/>
          </a:xfrm>
          <a:prstGeom prst="rect">
            <a:avLst/>
          </a:prstGeom>
          <a:noFill/>
        </p:spPr>
        <p:txBody>
          <a:bodyPr wrap="square" rtlCol="0">
            <a:spAutoFit/>
          </a:bodyPr>
          <a:lstStyle/>
          <a:p>
            <a:r>
              <a:rPr lang="en-US" dirty="0">
                <a:latin typeface="Myriad Pro" panose="020B0503030403020204" pitchFamily="34" charset="0"/>
              </a:rPr>
              <a:t>Click the link to review a guide that has more information on portable ladders.</a:t>
            </a:r>
          </a:p>
          <a:p>
            <a:endParaRPr lang="en-US" i="1" dirty="0">
              <a:latin typeface="Myriad Pro" panose="020B0503030403020204" pitchFamily="34" charset="0"/>
            </a:endParaRPr>
          </a:p>
          <a:p>
            <a:r>
              <a:rPr lang="en-US" i="1" dirty="0">
                <a:latin typeface="Myriad Pro" panose="020B0503030403020204" pitchFamily="34" charset="0"/>
                <a:hlinkClick r:id="rId4"/>
              </a:rPr>
              <a:t>Portable Ladder Guide</a:t>
            </a:r>
            <a:endParaRPr lang="en-US" i="1" dirty="0">
              <a:latin typeface="Myriad Pro" panose="020B0503030403020204" pitchFamily="34" charset="0"/>
            </a:endParaRPr>
          </a:p>
        </p:txBody>
      </p:sp>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portable ladders</a:t>
            </a:r>
          </a:p>
        </p:txBody>
      </p:sp>
      <p:pic>
        <p:nvPicPr>
          <p:cNvPr id="5" name="Picture 4" descr="Modul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20426566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6651" y="2799876"/>
            <a:ext cx="13325302"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a:t>
            </a:r>
          </a:p>
        </p:txBody>
      </p:sp>
      <p:sp>
        <p:nvSpPr>
          <p:cNvPr id="8" name="Title 7"/>
          <p:cNvSpPr txBox="1">
            <a:spLocks noGrp="1"/>
          </p:cNvSpPr>
          <p:nvPr>
            <p:ph type="title" idx="4294967295"/>
          </p:nvPr>
        </p:nvSpPr>
        <p:spPr>
          <a:xfrm>
            <a:off x="-566651" y="3569317"/>
            <a:ext cx="13325302"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Module 4: </a:t>
            </a:r>
            <a:r>
              <a:rPr kumimoji="0" lang="en-US" sz="44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Other</a:t>
            </a:r>
            <a:r>
              <a:rPr kumimoji="0" lang="es-ES_tradnl" sz="44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s-ES_tradnl" sz="4400" b="1" i="1"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Ladders</a:t>
            </a:r>
            <a:endParaRPr kumimoji="0" lang="en-US" sz="44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descr="Department of Consumer and Business Services (DCBS) logo">
            <a:extLst>
              <a:ext uri="{FF2B5EF4-FFF2-40B4-BE49-F238E27FC236}">
                <a16:creationId xmlns:a16="http://schemas.microsoft.com/office/drawing/2014/main" id="{110BEA31-C629-CDFC-8F27-D3CC588BBEE3}"/>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4" name="Picture 3" descr="Oregon OSHA logo">
            <a:extLst>
              <a:ext uri="{FF2B5EF4-FFF2-40B4-BE49-F238E27FC236}">
                <a16:creationId xmlns:a16="http://schemas.microsoft.com/office/drawing/2014/main" id="{0B7C6515-41D2-A977-EE69-F1191CB92FE1}"/>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4152305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5D2437E-2269-498F-BF42-D4BA2E0E5B35}"/>
              </a:ext>
            </a:extLst>
          </p:cNvPr>
          <p:cNvSpPr>
            <a:spLocks noGrp="1"/>
          </p:cNvSpPr>
          <p:nvPr>
            <p:ph type="title" idx="4294967295"/>
          </p:nvPr>
        </p:nvSpPr>
        <p:spPr>
          <a:xfrm>
            <a:off x="1699925" y="2479313"/>
            <a:ext cx="9088768"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n-lt"/>
                <a:ea typeface="+mn-ea"/>
                <a:cs typeface="+mn-cs"/>
              </a:rPr>
              <a:t>Video: </a:t>
            </a:r>
            <a:r>
              <a:rPr kumimoji="0" lang="en-US" sz="4400" b="0" i="0" u="none" strike="noStrike" kern="1200" cap="none" spc="0" normalizeH="0" baseline="0" noProof="0" dirty="0">
                <a:ln>
                  <a:noFill/>
                </a:ln>
                <a:solidFill>
                  <a:schemeClr val="accent1">
                    <a:lumMod val="75000"/>
                  </a:schemeClr>
                </a:solidFill>
                <a:effectLst/>
                <a:uLnTx/>
                <a:uFillTx/>
                <a:latin typeface="+mn-lt"/>
                <a:ea typeface="+mn-ea"/>
                <a:cs typeface="+mn-cs"/>
                <a:hlinkClick r:id="rId3"/>
              </a:rPr>
              <a:t>Mobile Ladder Stands</a:t>
            </a:r>
            <a:endParaRPr kumimoji="0" lang="en-US" sz="4400" b="0"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sp>
        <p:nvSpPr>
          <p:cNvPr id="7" name="TextBox 6">
            <a:extLst>
              <a:ext uri="{FF2B5EF4-FFF2-40B4-BE49-F238E27FC236}">
                <a16:creationId xmlns:a16="http://schemas.microsoft.com/office/drawing/2014/main" id="{E169C682-BD42-42E0-864D-0D3022858892}"/>
              </a:ext>
            </a:extLst>
          </p:cNvPr>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o</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ther ladders</a:t>
            </a:r>
          </a:p>
        </p:txBody>
      </p:sp>
      <p:pic>
        <p:nvPicPr>
          <p:cNvPr id="8" name="Picture 7" descr="Module 4">
            <a:extLst>
              <a:ext uri="{FF2B5EF4-FFF2-40B4-BE49-F238E27FC236}">
                <a16:creationId xmlns:a16="http://schemas.microsoft.com/office/drawing/2014/main" id="{5B2B1ACE-EA5D-4249-ABA5-F3320DBF0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spTree>
    <p:extLst>
      <p:ext uri="{BB962C8B-B14F-4D97-AF65-F5344CB8AC3E}">
        <p14:creationId xmlns:p14="http://schemas.microsoft.com/office/powerpoint/2010/main" val="3692502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5D2437E-2269-498F-BF42-D4BA2E0E5B35}"/>
              </a:ext>
            </a:extLst>
          </p:cNvPr>
          <p:cNvSpPr>
            <a:spLocks noGrp="1"/>
          </p:cNvSpPr>
          <p:nvPr>
            <p:ph type="title" idx="4294967295"/>
          </p:nvPr>
        </p:nvSpPr>
        <p:spPr>
          <a:xfrm>
            <a:off x="1699925" y="2479313"/>
            <a:ext cx="9088768"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n-lt"/>
                <a:ea typeface="+mn-ea"/>
                <a:cs typeface="+mn-cs"/>
              </a:rPr>
              <a:t>Video: </a:t>
            </a:r>
            <a:r>
              <a:rPr kumimoji="0" lang="en-US" sz="4400" b="0" i="0" u="none" strike="noStrike" kern="1200" cap="none" spc="0" normalizeH="0" baseline="0" noProof="0" dirty="0">
                <a:ln>
                  <a:noFill/>
                </a:ln>
                <a:solidFill>
                  <a:schemeClr val="accent1">
                    <a:lumMod val="75000"/>
                  </a:schemeClr>
                </a:solidFill>
                <a:effectLst/>
                <a:uLnTx/>
                <a:uFillTx/>
                <a:latin typeface="+mn-lt"/>
                <a:ea typeface="+mn-ea"/>
                <a:cs typeface="+mn-cs"/>
                <a:hlinkClick r:id="rId3"/>
              </a:rPr>
              <a:t>The Dangers of Ladders</a:t>
            </a:r>
            <a:endParaRPr kumimoji="0" lang="en-US" sz="4400" b="0"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sp>
        <p:nvSpPr>
          <p:cNvPr id="13" name="TextBox 12"/>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5" name="Picture 4" descr="Modul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spTree>
    <p:extLst>
      <p:ext uri="{BB962C8B-B14F-4D97-AF65-F5344CB8AC3E}">
        <p14:creationId xmlns:p14="http://schemas.microsoft.com/office/powerpoint/2010/main" val="1345459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5D2437E-2269-498F-BF42-D4BA2E0E5B35}"/>
              </a:ext>
            </a:extLst>
          </p:cNvPr>
          <p:cNvSpPr>
            <a:spLocks noGrp="1"/>
          </p:cNvSpPr>
          <p:nvPr>
            <p:ph type="title" idx="4294967295"/>
          </p:nvPr>
        </p:nvSpPr>
        <p:spPr>
          <a:xfrm>
            <a:off x="1699925" y="2479313"/>
            <a:ext cx="9088768"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n-lt"/>
                <a:ea typeface="+mn-ea"/>
                <a:cs typeface="+mn-cs"/>
              </a:rPr>
              <a:t>Video: </a:t>
            </a:r>
            <a:r>
              <a:rPr kumimoji="0" lang="en-US" sz="4400" b="0" i="0" u="none" strike="noStrike" kern="1200" cap="none" spc="0" normalizeH="0" baseline="0" noProof="0" dirty="0">
                <a:ln>
                  <a:noFill/>
                </a:ln>
                <a:solidFill>
                  <a:schemeClr val="accent1">
                    <a:lumMod val="75000"/>
                  </a:schemeClr>
                </a:solidFill>
                <a:effectLst/>
                <a:uLnTx/>
                <a:uFillTx/>
                <a:latin typeface="+mn-lt"/>
                <a:ea typeface="+mn-ea"/>
                <a:cs typeface="+mn-cs"/>
                <a:hlinkClick r:id="rId3"/>
              </a:rPr>
              <a:t>Fixed Ladders</a:t>
            </a:r>
            <a:endParaRPr kumimoji="0" lang="en-US" sz="4400" b="0"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sp>
        <p:nvSpPr>
          <p:cNvPr id="6" name="TextBox 5">
            <a:extLst>
              <a:ext uri="{FF2B5EF4-FFF2-40B4-BE49-F238E27FC236}">
                <a16:creationId xmlns:a16="http://schemas.microsoft.com/office/drawing/2014/main" id="{06CA2952-0EA2-4D48-8325-77FACC0E9DB3}"/>
              </a:ext>
            </a:extLst>
          </p:cNvPr>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o</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ther ladders</a:t>
            </a:r>
          </a:p>
        </p:txBody>
      </p:sp>
      <p:pic>
        <p:nvPicPr>
          <p:cNvPr id="7" name="Picture 6" descr="Module 4">
            <a:extLst>
              <a:ext uri="{FF2B5EF4-FFF2-40B4-BE49-F238E27FC236}">
                <a16:creationId xmlns:a16="http://schemas.microsoft.com/office/drawing/2014/main" id="{2C7B0185-A974-4491-8308-DA2EF9B7B8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spTree>
    <p:extLst>
      <p:ext uri="{BB962C8B-B14F-4D97-AF65-F5344CB8AC3E}">
        <p14:creationId xmlns:p14="http://schemas.microsoft.com/office/powerpoint/2010/main" val="112966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5D2437E-2269-498F-BF42-D4BA2E0E5B35}"/>
              </a:ext>
            </a:extLst>
          </p:cNvPr>
          <p:cNvSpPr>
            <a:spLocks noGrp="1"/>
          </p:cNvSpPr>
          <p:nvPr>
            <p:ph type="title" idx="4294967295"/>
          </p:nvPr>
        </p:nvSpPr>
        <p:spPr>
          <a:xfrm>
            <a:off x="1699925" y="2479313"/>
            <a:ext cx="9088768"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n-lt"/>
                <a:ea typeface="+mn-ea"/>
                <a:cs typeface="+mn-cs"/>
              </a:rPr>
              <a:t>Video: </a:t>
            </a:r>
            <a:r>
              <a:rPr kumimoji="0" lang="en-US" sz="4400" b="0" i="0" u="none" strike="noStrike" kern="1200" cap="none" spc="0" normalizeH="0" baseline="0" noProof="0" dirty="0">
                <a:ln>
                  <a:noFill/>
                </a:ln>
                <a:solidFill>
                  <a:schemeClr val="accent1">
                    <a:lumMod val="75000"/>
                  </a:schemeClr>
                </a:solidFill>
                <a:effectLst/>
                <a:uLnTx/>
                <a:uFillTx/>
                <a:latin typeface="+mn-lt"/>
                <a:ea typeface="+mn-ea"/>
                <a:cs typeface="+mn-cs"/>
                <a:hlinkClick r:id="rId3"/>
              </a:rPr>
              <a:t>Ladder Safety Systems</a:t>
            </a:r>
            <a:endParaRPr kumimoji="0" lang="en-US" sz="4400" b="0"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sp>
        <p:nvSpPr>
          <p:cNvPr id="6" name="TextBox 5">
            <a:extLst>
              <a:ext uri="{FF2B5EF4-FFF2-40B4-BE49-F238E27FC236}">
                <a16:creationId xmlns:a16="http://schemas.microsoft.com/office/drawing/2014/main" id="{4E8367C5-385B-437E-9FF6-93D21322CC7B}"/>
              </a:ext>
            </a:extLst>
          </p:cNvPr>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o</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ther ladders</a:t>
            </a:r>
          </a:p>
        </p:txBody>
      </p:sp>
      <p:pic>
        <p:nvPicPr>
          <p:cNvPr id="7" name="Picture 6" descr="Module 4">
            <a:extLst>
              <a:ext uri="{FF2B5EF4-FFF2-40B4-BE49-F238E27FC236}">
                <a16:creationId xmlns:a16="http://schemas.microsoft.com/office/drawing/2014/main" id="{3B080813-7B1E-45B7-BCF5-56A0B5432A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spTree>
    <p:extLst>
      <p:ext uri="{BB962C8B-B14F-4D97-AF65-F5344CB8AC3E}">
        <p14:creationId xmlns:p14="http://schemas.microsoft.com/office/powerpoint/2010/main" val="30900071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14"/>
            <a:ext cx="5486394" cy="5893351"/>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1492F4CD-1B70-2CF3-ECE4-76984316FD86}"/>
              </a:ext>
            </a:extLst>
          </p:cNvPr>
          <p:cNvSpPr txBox="1">
            <a:spLocks noGrp="1"/>
          </p:cNvSpPr>
          <p:nvPr>
            <p:ph type="title" idx="4294967295"/>
          </p:nvPr>
        </p:nvSpPr>
        <p:spPr>
          <a:xfrm>
            <a:off x="5696292" y="310261"/>
            <a:ext cx="6224638" cy="7047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rPr>
              <a:t>Oregon Fall Protection for Fixed Ladders</a:t>
            </a:r>
          </a:p>
        </p:txBody>
      </p:sp>
      <p:sp>
        <p:nvSpPr>
          <p:cNvPr id="3" name="TextBox 2"/>
          <p:cNvSpPr txBox="1"/>
          <p:nvPr/>
        </p:nvSpPr>
        <p:spPr>
          <a:xfrm>
            <a:off x="5696292" y="1024179"/>
            <a:ext cx="6285809" cy="4278094"/>
          </a:xfrm>
          <a:prstGeom prst="rect">
            <a:avLst/>
          </a:prstGeom>
          <a:noFill/>
        </p:spPr>
        <p:txBody>
          <a:bodyPr wrap="square" rtlCol="0">
            <a:spAutoFit/>
          </a:bodyPr>
          <a:lstStyle/>
          <a:p>
            <a:pPr algn="ctr"/>
            <a:r>
              <a:rPr lang="en-US" b="1" dirty="0">
                <a:latin typeface="Myriad Pro" panose="020B0503030403020204" pitchFamily="34" charset="0"/>
              </a:rPr>
              <a:t>Fixed ladders (over 24 ft), installed </a:t>
            </a:r>
            <a:br>
              <a:rPr lang="en-US" b="1" dirty="0">
                <a:latin typeface="Myriad Pro" panose="020B0503030403020204" pitchFamily="34" charset="0"/>
              </a:rPr>
            </a:br>
            <a:r>
              <a:rPr lang="en-US" b="1" i="1" u="sng" dirty="0">
                <a:latin typeface="Myriad Pro" panose="020B0503030403020204" pitchFamily="34" charset="0"/>
              </a:rPr>
              <a:t>before</a:t>
            </a:r>
            <a:r>
              <a:rPr lang="en-US" b="1" u="sng" dirty="0">
                <a:latin typeface="Myriad Pro" panose="020B0503030403020204" pitchFamily="34" charset="0"/>
              </a:rPr>
              <a:t> November 1, 2019</a:t>
            </a:r>
            <a:br>
              <a:rPr lang="en-US" b="1" dirty="0">
                <a:latin typeface="Myriad Pro" panose="020B0503030403020204" pitchFamily="34" charset="0"/>
              </a:rPr>
            </a:br>
            <a:endParaRPr lang="en-US" sz="1000" dirty="0">
              <a:latin typeface="Myriad Pro" panose="020B0503030403020204" pitchFamily="34" charset="0"/>
            </a:endParaRPr>
          </a:p>
          <a:p>
            <a:r>
              <a:rPr lang="en-US" dirty="0">
                <a:latin typeface="Myriad Pro" panose="020B0503030403020204" pitchFamily="34" charset="0"/>
              </a:rPr>
              <a:t>The following four options are acceptable until December 1, 2036:</a:t>
            </a:r>
          </a:p>
          <a:p>
            <a:r>
              <a:rPr lang="en-US" dirty="0">
                <a:latin typeface="Myriad Pro" panose="020B0503030403020204" pitchFamily="34" charset="0"/>
              </a:rPr>
              <a:t>1. Personal fall arrest system</a:t>
            </a:r>
          </a:p>
          <a:p>
            <a:r>
              <a:rPr lang="en-US" dirty="0">
                <a:latin typeface="Myriad Pro" panose="020B0503030403020204" pitchFamily="34" charset="0"/>
              </a:rPr>
              <a:t>2. Ladder safety system</a:t>
            </a:r>
          </a:p>
          <a:p>
            <a:r>
              <a:rPr lang="en-US" dirty="0">
                <a:latin typeface="Myriad Pro" panose="020B0503030403020204" pitchFamily="34" charset="0"/>
              </a:rPr>
              <a:t>3. Cage</a:t>
            </a:r>
          </a:p>
          <a:p>
            <a:r>
              <a:rPr lang="en-US" dirty="0">
                <a:latin typeface="Myriad Pro" panose="020B0503030403020204" pitchFamily="34" charset="0"/>
              </a:rPr>
              <a:t>4. Well</a:t>
            </a:r>
          </a:p>
          <a:p>
            <a:endParaRPr lang="en-US" dirty="0">
              <a:latin typeface="Myriad Pro" panose="020B0503030403020204" pitchFamily="34" charset="0"/>
            </a:endParaRPr>
          </a:p>
          <a:p>
            <a:pPr algn="ctr"/>
            <a:r>
              <a:rPr lang="en-US" b="1" dirty="0">
                <a:latin typeface="Myriad Pro" panose="020B0503030403020204" pitchFamily="34" charset="0"/>
              </a:rPr>
              <a:t>Fixed ladders (over 24 ft), installed </a:t>
            </a:r>
            <a:br>
              <a:rPr lang="en-US" b="1" dirty="0">
                <a:latin typeface="Myriad Pro" panose="020B0503030403020204" pitchFamily="34" charset="0"/>
              </a:rPr>
            </a:br>
            <a:r>
              <a:rPr lang="en-US" b="1" i="1" u="sng" dirty="0">
                <a:latin typeface="Myriad Pro" panose="020B0503030403020204" pitchFamily="34" charset="0"/>
              </a:rPr>
              <a:t>on or after </a:t>
            </a:r>
            <a:r>
              <a:rPr lang="en-US" b="1" u="sng" dirty="0">
                <a:latin typeface="Myriad Pro" panose="020B0503030403020204" pitchFamily="34" charset="0"/>
              </a:rPr>
              <a:t>November 1, 2019</a:t>
            </a:r>
            <a:br>
              <a:rPr lang="en-US" b="1" dirty="0">
                <a:latin typeface="Myriad Pro" panose="020B0503030403020204" pitchFamily="34" charset="0"/>
              </a:rPr>
            </a:br>
            <a:endParaRPr lang="en-US" sz="1000" b="1" dirty="0">
              <a:latin typeface="Myriad Pro" panose="020B0503030403020204" pitchFamily="34" charset="0"/>
            </a:endParaRPr>
          </a:p>
          <a:p>
            <a:r>
              <a:rPr lang="en-US" dirty="0">
                <a:latin typeface="Myriad Pro" panose="020B0503030403020204" pitchFamily="34" charset="0"/>
              </a:rPr>
              <a:t>The following two options are acceptable:</a:t>
            </a:r>
          </a:p>
          <a:p>
            <a:r>
              <a:rPr lang="en-US" dirty="0">
                <a:latin typeface="Myriad Pro" panose="020B0503030403020204" pitchFamily="34" charset="0"/>
              </a:rPr>
              <a:t>1. Personal fall arrest system</a:t>
            </a:r>
          </a:p>
          <a:p>
            <a:r>
              <a:rPr lang="en-US" dirty="0">
                <a:latin typeface="Myriad Pro" panose="020B0503030403020204" pitchFamily="34" charset="0"/>
              </a:rPr>
              <a:t>2. Ladder safety system</a:t>
            </a:r>
            <a:endParaRPr lang="en-US" i="1" dirty="0">
              <a:latin typeface="Myriad Pro" panose="020B0503030403020204" pitchFamily="34" charset="0"/>
            </a:endParaRPr>
          </a:p>
        </p:txBody>
      </p:sp>
      <p:sp>
        <p:nvSpPr>
          <p:cNvPr id="13" name="TextBox 12"/>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o</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ther ladders</a:t>
            </a:r>
          </a:p>
        </p:txBody>
      </p:sp>
      <p:pic>
        <p:nvPicPr>
          <p:cNvPr id="5" name="Picture 4" descr="Modul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spTree>
    <p:extLst>
      <p:ext uri="{BB962C8B-B14F-4D97-AF65-F5344CB8AC3E}">
        <p14:creationId xmlns:p14="http://schemas.microsoft.com/office/powerpoint/2010/main" val="40363832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6651" y="2799876"/>
            <a:ext cx="13325302"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a:t>
            </a:r>
          </a:p>
        </p:txBody>
      </p:sp>
      <p:sp>
        <p:nvSpPr>
          <p:cNvPr id="8" name="Title 7"/>
          <p:cNvSpPr txBox="1">
            <a:spLocks noGrp="1"/>
          </p:cNvSpPr>
          <p:nvPr>
            <p:ph type="title" idx="4294967295"/>
          </p:nvPr>
        </p:nvSpPr>
        <p:spPr>
          <a:xfrm>
            <a:off x="-566651" y="3569317"/>
            <a:ext cx="13325302"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Module 5: </a:t>
            </a:r>
            <a:r>
              <a:rPr kumimoji="0" lang="es-ES_tradnl" sz="4400" b="1" i="1"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Conclusion</a:t>
            </a:r>
            <a:endParaRPr kumimoji="0" lang="en-US" sz="44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descr="Department of Consumer and Business Services (DCBS) logo">
            <a:extLst>
              <a:ext uri="{FF2B5EF4-FFF2-40B4-BE49-F238E27FC236}">
                <a16:creationId xmlns:a16="http://schemas.microsoft.com/office/drawing/2014/main" id="{53B8B151-E674-1229-574E-169E852DF425}"/>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4" name="Picture 3" descr="Oregon OSHA logo">
            <a:extLst>
              <a:ext uri="{FF2B5EF4-FFF2-40B4-BE49-F238E27FC236}">
                <a16:creationId xmlns:a16="http://schemas.microsoft.com/office/drawing/2014/main" id="{B19FFA27-4D07-D92E-91F6-59005078B204}"/>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1276993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5D2437E-2269-498F-BF42-D4BA2E0E5B35}"/>
              </a:ext>
            </a:extLst>
          </p:cNvPr>
          <p:cNvSpPr>
            <a:spLocks noGrp="1"/>
          </p:cNvSpPr>
          <p:nvPr>
            <p:ph type="title" idx="4294967295"/>
          </p:nvPr>
        </p:nvSpPr>
        <p:spPr>
          <a:xfrm>
            <a:off x="1699925" y="2479313"/>
            <a:ext cx="9088768"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n-lt"/>
                <a:ea typeface="+mn-ea"/>
                <a:cs typeface="+mn-cs"/>
              </a:rPr>
              <a:t>Video: </a:t>
            </a:r>
            <a:r>
              <a:rPr kumimoji="0" lang="en-US" sz="4400" b="0" i="0" u="none" strike="noStrike" kern="1200" cap="none" spc="0" normalizeH="0" baseline="0" noProof="0" dirty="0">
                <a:ln>
                  <a:noFill/>
                </a:ln>
                <a:solidFill>
                  <a:schemeClr val="accent1">
                    <a:lumMod val="75000"/>
                  </a:schemeClr>
                </a:solidFill>
                <a:effectLst/>
                <a:uLnTx/>
                <a:uFillTx/>
                <a:latin typeface="+mn-lt"/>
                <a:ea typeface="+mn-ea"/>
                <a:cs typeface="+mn-cs"/>
                <a:hlinkClick r:id="rId3"/>
              </a:rPr>
              <a:t>Hazards / Common Mistakes</a:t>
            </a:r>
            <a:endParaRPr kumimoji="0" lang="en-US" sz="4400" b="0"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sp>
        <p:nvSpPr>
          <p:cNvPr id="6" name="TextBox 5">
            <a:extLst>
              <a:ext uri="{FF2B5EF4-FFF2-40B4-BE49-F238E27FC236}">
                <a16:creationId xmlns:a16="http://schemas.microsoft.com/office/drawing/2014/main" id="{B9212664-EFF3-4D9F-8939-8B2605E89EE2}"/>
              </a:ext>
            </a:extLst>
          </p:cNvPr>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descr="Module 5">
            <a:extLst>
              <a:ext uri="{FF2B5EF4-FFF2-40B4-BE49-F238E27FC236}">
                <a16:creationId xmlns:a16="http://schemas.microsoft.com/office/drawing/2014/main" id="{38B4A37D-9F81-4064-844F-B6E8D58C6E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2644400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5D2437E-2269-498F-BF42-D4BA2E0E5B35}"/>
              </a:ext>
            </a:extLst>
          </p:cNvPr>
          <p:cNvSpPr>
            <a:spLocks noGrp="1"/>
          </p:cNvSpPr>
          <p:nvPr>
            <p:ph type="title" idx="4294967295"/>
          </p:nvPr>
        </p:nvSpPr>
        <p:spPr>
          <a:xfrm>
            <a:off x="1699925" y="2479313"/>
            <a:ext cx="9088768"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n-lt"/>
                <a:ea typeface="+mn-ea"/>
                <a:cs typeface="+mn-cs"/>
              </a:rPr>
              <a:t>Video: </a:t>
            </a:r>
            <a:r>
              <a:rPr kumimoji="0" lang="en-US" sz="4400" b="0" i="0" u="none" strike="noStrike" kern="1200" cap="none" spc="0" normalizeH="0" baseline="0" noProof="0" dirty="0">
                <a:ln>
                  <a:noFill/>
                </a:ln>
                <a:solidFill>
                  <a:schemeClr val="accent1">
                    <a:lumMod val="75000"/>
                  </a:schemeClr>
                </a:solidFill>
                <a:effectLst/>
                <a:uLnTx/>
                <a:uFillTx/>
                <a:latin typeface="+mn-lt"/>
                <a:ea typeface="+mn-ea"/>
                <a:cs typeface="+mn-cs"/>
                <a:hlinkClick r:id="rId3"/>
              </a:rPr>
              <a:t>Storage</a:t>
            </a:r>
            <a:endParaRPr kumimoji="0" lang="en-US" sz="4400" b="0"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sp>
        <p:nvSpPr>
          <p:cNvPr id="6" name="TextBox 5">
            <a:extLst>
              <a:ext uri="{FF2B5EF4-FFF2-40B4-BE49-F238E27FC236}">
                <a16:creationId xmlns:a16="http://schemas.microsoft.com/office/drawing/2014/main" id="{449100D2-6338-45DE-BD6D-BA414818FEEC}"/>
              </a:ext>
            </a:extLst>
          </p:cNvPr>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descr="Module 5">
            <a:extLst>
              <a:ext uri="{FF2B5EF4-FFF2-40B4-BE49-F238E27FC236}">
                <a16:creationId xmlns:a16="http://schemas.microsoft.com/office/drawing/2014/main" id="{3BE87FD7-77CE-475C-ACCC-58EF49C870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180715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14"/>
            <a:ext cx="5486393" cy="5893351"/>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711DF904-E8FF-61A9-1883-AA3CE9461D98}"/>
              </a:ext>
            </a:extLst>
          </p:cNvPr>
          <p:cNvSpPr txBox="1">
            <a:spLocks noGrp="1"/>
          </p:cNvSpPr>
          <p:nvPr>
            <p:ph type="title" idx="4294967295"/>
          </p:nvPr>
        </p:nvSpPr>
        <p:spPr>
          <a:xfrm>
            <a:off x="5696292" y="310261"/>
            <a:ext cx="6035460" cy="7047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rPr>
              <a:t>How to Store Your Ladder</a:t>
            </a:r>
          </a:p>
        </p:txBody>
      </p:sp>
      <p:sp>
        <p:nvSpPr>
          <p:cNvPr id="3" name="TextBox 2"/>
          <p:cNvSpPr txBox="1"/>
          <p:nvPr/>
        </p:nvSpPr>
        <p:spPr>
          <a:xfrm>
            <a:off x="5696293" y="1039596"/>
            <a:ext cx="6224638" cy="3631763"/>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dirty="0">
                <a:latin typeface="Myriad Pro" panose="020B0503030403020204" pitchFamily="34" charset="0"/>
              </a:rPr>
              <a:t>Use a well-ventilated storage area.  </a:t>
            </a:r>
          </a:p>
          <a:p>
            <a:pPr marL="342900" indent="-342900">
              <a:spcAft>
                <a:spcPts val="600"/>
              </a:spcAft>
              <a:buFont typeface="Arial" panose="020B0604020202020204" pitchFamily="34" charset="0"/>
              <a:buChar char="•"/>
            </a:pPr>
            <a:r>
              <a:rPr lang="en-US" dirty="0">
                <a:latin typeface="Myriad Pro" panose="020B0503030403020204" pitchFamily="34" charset="0"/>
              </a:rPr>
              <a:t>Store wood and fiberglass ladders away from excessive moisture, heat, and sunlight.  </a:t>
            </a:r>
          </a:p>
          <a:p>
            <a:pPr marL="342900" indent="-342900">
              <a:spcAft>
                <a:spcPts val="600"/>
              </a:spcAft>
              <a:buFont typeface="Arial" panose="020B0604020202020204" pitchFamily="34" charset="0"/>
              <a:buChar char="•"/>
            </a:pPr>
            <a:r>
              <a:rPr lang="en-US" dirty="0">
                <a:latin typeface="Myriad Pro" panose="020B0503030403020204" pitchFamily="34" charset="0"/>
              </a:rPr>
              <a:t>Keep them away from stoves, steam pipes, or radiators.</a:t>
            </a:r>
          </a:p>
          <a:p>
            <a:pPr marL="342900" indent="-342900">
              <a:spcAft>
                <a:spcPts val="600"/>
              </a:spcAft>
              <a:buFont typeface="Arial" panose="020B0604020202020204" pitchFamily="34" charset="0"/>
              <a:buChar char="•"/>
            </a:pPr>
            <a:r>
              <a:rPr lang="en-US" dirty="0">
                <a:latin typeface="Myriad Pro" panose="020B0503030403020204" pitchFamily="34" charset="0"/>
              </a:rPr>
              <a:t>Store non-self-supporting ladders in flat racks or on wall brackets that will prevent them from sagging.</a:t>
            </a:r>
          </a:p>
          <a:p>
            <a:pPr marL="342900" indent="-342900">
              <a:spcAft>
                <a:spcPts val="600"/>
              </a:spcAft>
              <a:buFont typeface="Arial" panose="020B0604020202020204" pitchFamily="34" charset="0"/>
              <a:buChar char="•"/>
            </a:pPr>
            <a:r>
              <a:rPr lang="en-US" dirty="0">
                <a:latin typeface="Myriad Pro" panose="020B0503030403020204" pitchFamily="34" charset="0"/>
              </a:rPr>
              <a:t>Store stepladders vertically, in a closed position, to reduce the risk of sagging or twisting.</a:t>
            </a:r>
          </a:p>
          <a:p>
            <a:pPr marL="342900" indent="-342900">
              <a:spcAft>
                <a:spcPts val="600"/>
              </a:spcAft>
              <a:buFont typeface="Arial" panose="020B0604020202020204" pitchFamily="34" charset="0"/>
              <a:buChar char="•"/>
            </a:pPr>
            <a:r>
              <a:rPr lang="en-US" dirty="0">
                <a:latin typeface="Myriad Pro" panose="020B0503030403020204" pitchFamily="34" charset="0"/>
              </a:rPr>
              <a:t>Secure them so that they won‘t tip over if they are struck.</a:t>
            </a:r>
          </a:p>
          <a:p>
            <a:pPr marL="342900" indent="-342900">
              <a:spcAft>
                <a:spcPts val="600"/>
              </a:spcAft>
              <a:buFont typeface="Arial" panose="020B0604020202020204" pitchFamily="34" charset="0"/>
              <a:buChar char="•"/>
            </a:pPr>
            <a:r>
              <a:rPr lang="en-US" dirty="0">
                <a:latin typeface="Myriad Pro" panose="020B0503030403020204" pitchFamily="34" charset="0"/>
              </a:rPr>
              <a:t>Keep material off ladders while they are stored.</a:t>
            </a:r>
            <a:r>
              <a:rPr lang="en-US" sz="2000" dirty="0">
                <a:latin typeface="Myriad Pro" panose="020B0503030403020204" pitchFamily="34" charset="0"/>
              </a:rPr>
              <a:t> </a:t>
            </a:r>
            <a:endParaRPr lang="en-US" sz="2000" i="1" dirty="0">
              <a:latin typeface="Myriad Pro" panose="020B0503030403020204" pitchFamily="34" charset="0"/>
            </a:endParaRPr>
          </a:p>
        </p:txBody>
      </p:sp>
      <p:sp>
        <p:nvSpPr>
          <p:cNvPr id="13" name="TextBox 12"/>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8237051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0C90D-B59C-8689-52EB-CE6101FF609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8B57800-B822-0F24-94C1-DCCEC3DE468E}"/>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5F49818-F94D-ED3A-3619-CFC699B9BD39}"/>
              </a:ext>
            </a:extLst>
          </p:cNvPr>
          <p:cNvSpPr txBox="1">
            <a:spLocks noGrp="1"/>
          </p:cNvSpPr>
          <p:nvPr>
            <p:ph type="title" idx="4294967295"/>
          </p:nvPr>
        </p:nvSpPr>
        <p:spPr>
          <a:xfrm>
            <a:off x="594360" y="310261"/>
            <a:ext cx="11000232" cy="7047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rPr>
              <a:t>Ladder Safety – QUIZ</a:t>
            </a:r>
          </a:p>
        </p:txBody>
      </p:sp>
      <p:sp>
        <p:nvSpPr>
          <p:cNvPr id="6" name="TextBox 5">
            <a:extLst>
              <a:ext uri="{FF2B5EF4-FFF2-40B4-BE49-F238E27FC236}">
                <a16:creationId xmlns:a16="http://schemas.microsoft.com/office/drawing/2014/main" id="{E71F6AC2-7E62-D3AE-1472-1BCA9DECCA0F}"/>
              </a:ext>
            </a:extLst>
          </p:cNvPr>
          <p:cNvSpPr txBox="1"/>
          <p:nvPr/>
        </p:nvSpPr>
        <p:spPr>
          <a:xfrm>
            <a:off x="271069" y="1024584"/>
            <a:ext cx="4931867" cy="2416046"/>
          </a:xfrm>
          <a:prstGeom prst="rect">
            <a:avLst/>
          </a:prstGeom>
          <a:noFill/>
        </p:spPr>
        <p:txBody>
          <a:bodyPr wrap="square" rtlCol="0">
            <a:spAutoFit/>
          </a:bodyPr>
          <a:lstStyle/>
          <a:p>
            <a:pPr>
              <a:spcAft>
                <a:spcPts val="600"/>
              </a:spcAft>
            </a:pPr>
            <a:r>
              <a:rPr lang="en-US" b="1" dirty="0">
                <a:latin typeface="Myriad Pro" panose="020B0503030403020204" pitchFamily="34" charset="0"/>
              </a:rPr>
              <a:t>Question 1</a:t>
            </a:r>
          </a:p>
          <a:p>
            <a:pPr>
              <a:spcAft>
                <a:spcPts val="600"/>
              </a:spcAft>
            </a:pPr>
            <a:endParaRPr lang="en-US" dirty="0">
              <a:latin typeface="Myriad Pro" panose="020B0503030403020204" pitchFamily="34" charset="0"/>
            </a:endParaRPr>
          </a:p>
          <a:p>
            <a:pPr>
              <a:spcAft>
                <a:spcPts val="600"/>
              </a:spcAft>
            </a:pPr>
            <a:r>
              <a:rPr lang="en-US" dirty="0">
                <a:latin typeface="Myriad Pro" panose="020B0503030403020204" pitchFamily="34" charset="0"/>
              </a:rPr>
              <a:t>Oregon OSHA requires you to keep a written record of your ladder inspections.</a:t>
            </a:r>
          </a:p>
          <a:p>
            <a:pPr>
              <a:spcAft>
                <a:spcPts val="600"/>
              </a:spcAft>
            </a:pPr>
            <a:endParaRPr lang="en-US" dirty="0">
              <a:latin typeface="Myriad Pro" panose="020B0503030403020204" pitchFamily="34" charset="0"/>
            </a:endParaRPr>
          </a:p>
          <a:p>
            <a:pPr>
              <a:spcAft>
                <a:spcPts val="600"/>
              </a:spcAft>
            </a:pPr>
            <a:r>
              <a:rPr lang="en-US" dirty="0">
                <a:latin typeface="Myriad Pro" panose="020B0503030403020204" pitchFamily="34" charset="0"/>
              </a:rPr>
              <a:t>A. True</a:t>
            </a:r>
          </a:p>
          <a:p>
            <a:pPr>
              <a:spcAft>
                <a:spcPts val="600"/>
              </a:spcAft>
            </a:pPr>
            <a:r>
              <a:rPr lang="en-US" dirty="0">
                <a:latin typeface="Myriad Pro" panose="020B0503030403020204" pitchFamily="34" charset="0"/>
              </a:rPr>
              <a:t>B.  False</a:t>
            </a:r>
          </a:p>
        </p:txBody>
      </p:sp>
      <p:sp>
        <p:nvSpPr>
          <p:cNvPr id="8" name="TextBox 7">
            <a:extLst>
              <a:ext uri="{FF2B5EF4-FFF2-40B4-BE49-F238E27FC236}">
                <a16:creationId xmlns:a16="http://schemas.microsoft.com/office/drawing/2014/main" id="{30B17243-3BE6-D635-CE91-4664B2AD7C8A}"/>
              </a:ext>
            </a:extLst>
          </p:cNvPr>
          <p:cNvSpPr txBox="1"/>
          <p:nvPr/>
        </p:nvSpPr>
        <p:spPr>
          <a:xfrm>
            <a:off x="6137148" y="1014984"/>
            <a:ext cx="4931867" cy="2769989"/>
          </a:xfrm>
          <a:prstGeom prst="rect">
            <a:avLst/>
          </a:prstGeom>
          <a:noFill/>
        </p:spPr>
        <p:txBody>
          <a:bodyPr wrap="square" rtlCol="0">
            <a:spAutoFit/>
          </a:bodyPr>
          <a:lstStyle/>
          <a:p>
            <a:pPr>
              <a:spcAft>
                <a:spcPts val="600"/>
              </a:spcAft>
            </a:pPr>
            <a:r>
              <a:rPr lang="en-US" b="1" dirty="0">
                <a:latin typeface="Myriad Pro" panose="020B0503030403020204" pitchFamily="34" charset="0"/>
              </a:rPr>
              <a:t>Question 2</a:t>
            </a:r>
          </a:p>
          <a:p>
            <a:pPr>
              <a:spcAft>
                <a:spcPts val="600"/>
              </a:spcAft>
            </a:pPr>
            <a:endParaRPr lang="en-US" dirty="0">
              <a:latin typeface="Myriad Pro" panose="020B0503030403020204" pitchFamily="34" charset="0"/>
            </a:endParaRPr>
          </a:p>
          <a:p>
            <a:pPr>
              <a:spcAft>
                <a:spcPts val="600"/>
              </a:spcAft>
            </a:pPr>
            <a:r>
              <a:rPr lang="en-US" dirty="0">
                <a:latin typeface="Myriad Pro" panose="020B0503030403020204" pitchFamily="34" charset="0"/>
              </a:rPr>
              <a:t>What type of ladder would you use to climb up on a roof? </a:t>
            </a:r>
          </a:p>
          <a:p>
            <a:pPr>
              <a:spcAft>
                <a:spcPts val="600"/>
              </a:spcAft>
            </a:pPr>
            <a:endParaRPr lang="en-US" dirty="0">
              <a:latin typeface="Myriad Pro" panose="020B0503030403020204" pitchFamily="34" charset="0"/>
            </a:endParaRPr>
          </a:p>
          <a:p>
            <a:pPr marL="457200" indent="-457200">
              <a:spcAft>
                <a:spcPts val="600"/>
              </a:spcAft>
              <a:buAutoNum type="alphaUcPeriod"/>
            </a:pPr>
            <a:r>
              <a:rPr lang="en-US" dirty="0">
                <a:latin typeface="Myriad Pro" panose="020B0503030403020204" pitchFamily="34" charset="0"/>
              </a:rPr>
              <a:t>Step ladder</a:t>
            </a:r>
          </a:p>
          <a:p>
            <a:pPr marL="457200" indent="-457200">
              <a:spcAft>
                <a:spcPts val="600"/>
              </a:spcAft>
              <a:buAutoNum type="alphaUcPeriod"/>
            </a:pPr>
            <a:r>
              <a:rPr lang="en-US" dirty="0">
                <a:latin typeface="Myriad Pro" panose="020B0503030403020204" pitchFamily="34" charset="0"/>
              </a:rPr>
              <a:t>Extension ladder</a:t>
            </a:r>
          </a:p>
          <a:p>
            <a:pPr marL="457200" indent="-457200">
              <a:spcAft>
                <a:spcPts val="600"/>
              </a:spcAft>
              <a:buAutoNum type="alphaUcPeriod"/>
            </a:pPr>
            <a:r>
              <a:rPr lang="en-US" dirty="0">
                <a:latin typeface="Myriad Pro" panose="020B0503030403020204" pitchFamily="34" charset="0"/>
              </a:rPr>
              <a:t>Orchard ladder</a:t>
            </a:r>
          </a:p>
        </p:txBody>
      </p:sp>
      <p:sp>
        <p:nvSpPr>
          <p:cNvPr id="13" name="TextBox 12">
            <a:extLst>
              <a:ext uri="{FF2B5EF4-FFF2-40B4-BE49-F238E27FC236}">
                <a16:creationId xmlns:a16="http://schemas.microsoft.com/office/drawing/2014/main" id="{ABDDE615-8F25-249F-E360-F67D760E9699}"/>
              </a:ext>
            </a:extLst>
          </p:cNvPr>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5">
            <a:extLst>
              <a:ext uri="{FF2B5EF4-FFF2-40B4-BE49-F238E27FC236}">
                <a16:creationId xmlns:a16="http://schemas.microsoft.com/office/drawing/2014/main" id="{8D0DCF79-48B2-5F43-7551-1CC0E5F99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3672688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8272C-5383-4571-BA71-7ECCBDAF156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C91019E-84B5-3B7F-9D1B-EA5713728E2B}"/>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9AB12394-97C8-A3CE-289D-F2C5FEAD4CF6}"/>
              </a:ext>
            </a:extLst>
          </p:cNvPr>
          <p:cNvSpPr txBox="1">
            <a:spLocks noGrp="1"/>
          </p:cNvSpPr>
          <p:nvPr>
            <p:ph type="title" idx="4294967295"/>
          </p:nvPr>
        </p:nvSpPr>
        <p:spPr>
          <a:xfrm>
            <a:off x="594360" y="310261"/>
            <a:ext cx="11000232" cy="7047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rPr>
              <a:t>Ladder Safety – QUIZ</a:t>
            </a:r>
          </a:p>
        </p:txBody>
      </p:sp>
      <p:sp>
        <p:nvSpPr>
          <p:cNvPr id="6" name="TextBox 5">
            <a:extLst>
              <a:ext uri="{FF2B5EF4-FFF2-40B4-BE49-F238E27FC236}">
                <a16:creationId xmlns:a16="http://schemas.microsoft.com/office/drawing/2014/main" id="{C0DE4900-C0DE-942B-116D-2CB63E8E3BF3}"/>
              </a:ext>
            </a:extLst>
          </p:cNvPr>
          <p:cNvSpPr txBox="1"/>
          <p:nvPr/>
        </p:nvSpPr>
        <p:spPr>
          <a:xfrm>
            <a:off x="271069" y="1024584"/>
            <a:ext cx="4931867" cy="3400931"/>
          </a:xfrm>
          <a:prstGeom prst="rect">
            <a:avLst/>
          </a:prstGeom>
          <a:noFill/>
        </p:spPr>
        <p:txBody>
          <a:bodyPr wrap="square" rtlCol="0">
            <a:spAutoFit/>
          </a:bodyPr>
          <a:lstStyle/>
          <a:p>
            <a:pPr>
              <a:spcAft>
                <a:spcPts val="600"/>
              </a:spcAft>
            </a:pPr>
            <a:r>
              <a:rPr lang="en-US" b="1" dirty="0">
                <a:latin typeface="Myriad Pro" panose="020B0503030403020204" pitchFamily="34" charset="0"/>
              </a:rPr>
              <a:t>Question 3</a:t>
            </a:r>
          </a:p>
          <a:p>
            <a:pPr>
              <a:spcAft>
                <a:spcPts val="600"/>
              </a:spcAft>
            </a:pPr>
            <a:endParaRPr lang="en-US" dirty="0">
              <a:latin typeface="Myriad Pro" panose="020B0503030403020204" pitchFamily="34" charset="0"/>
            </a:endParaRPr>
          </a:p>
          <a:p>
            <a:pPr>
              <a:spcAft>
                <a:spcPts val="600"/>
              </a:spcAft>
            </a:pPr>
            <a:r>
              <a:rPr lang="en-US" dirty="0">
                <a:latin typeface="Myriad Pro" panose="020B0503030403020204" pitchFamily="34" charset="0"/>
              </a:rPr>
              <a:t>One way to make sure the ladder doesn’t fall over is to tie it to the structure, another is: </a:t>
            </a:r>
          </a:p>
          <a:p>
            <a:pPr>
              <a:spcAft>
                <a:spcPts val="600"/>
              </a:spcAft>
            </a:pPr>
            <a:endParaRPr lang="en-US" dirty="0">
              <a:latin typeface="Myriad Pro" panose="020B0503030403020204" pitchFamily="34" charset="0"/>
            </a:endParaRPr>
          </a:p>
          <a:p>
            <a:pPr marL="457200" indent="-457200">
              <a:spcAft>
                <a:spcPts val="600"/>
              </a:spcAft>
              <a:buAutoNum type="alphaUcPeriod"/>
            </a:pPr>
            <a:r>
              <a:rPr lang="en-US" dirty="0">
                <a:latin typeface="Myriad Pro" panose="020B0503030403020204" pitchFamily="34" charset="0"/>
              </a:rPr>
              <a:t>There is no other way to make sure</a:t>
            </a:r>
          </a:p>
          <a:p>
            <a:pPr marL="457200" indent="-457200">
              <a:spcAft>
                <a:spcPts val="600"/>
              </a:spcAft>
              <a:buAutoNum type="alphaUcPeriod"/>
            </a:pPr>
            <a:r>
              <a:rPr lang="en-US" dirty="0">
                <a:latin typeface="Myriad Pro" panose="020B0503030403020204" pitchFamily="34" charset="0"/>
              </a:rPr>
              <a:t>Ensure that the base is solid and level</a:t>
            </a:r>
          </a:p>
          <a:p>
            <a:pPr marL="457200" indent="-457200">
              <a:spcAft>
                <a:spcPts val="600"/>
              </a:spcAft>
              <a:buAutoNum type="alphaUcPeriod"/>
            </a:pPr>
            <a:r>
              <a:rPr lang="en-US" dirty="0">
                <a:latin typeface="Myriad Pro" panose="020B0503030403020204" pitchFamily="34" charset="0"/>
              </a:rPr>
              <a:t>Put cones around the base</a:t>
            </a:r>
          </a:p>
          <a:p>
            <a:pPr marL="457200" indent="-457200">
              <a:spcAft>
                <a:spcPts val="600"/>
              </a:spcAft>
              <a:buAutoNum type="alphaUcPeriod"/>
            </a:pPr>
            <a:r>
              <a:rPr lang="en-US" dirty="0">
                <a:latin typeface="Myriad Pro" panose="020B0503030403020204" pitchFamily="34" charset="0"/>
              </a:rPr>
              <a:t>Make sure the top is touching the structure</a:t>
            </a:r>
          </a:p>
        </p:txBody>
      </p:sp>
      <p:sp>
        <p:nvSpPr>
          <p:cNvPr id="8" name="TextBox 7">
            <a:extLst>
              <a:ext uri="{FF2B5EF4-FFF2-40B4-BE49-F238E27FC236}">
                <a16:creationId xmlns:a16="http://schemas.microsoft.com/office/drawing/2014/main" id="{19990424-040D-D911-24D8-506AE9D86379}"/>
              </a:ext>
            </a:extLst>
          </p:cNvPr>
          <p:cNvSpPr txBox="1"/>
          <p:nvPr/>
        </p:nvSpPr>
        <p:spPr>
          <a:xfrm>
            <a:off x="6137148" y="1014984"/>
            <a:ext cx="4931867" cy="3123932"/>
          </a:xfrm>
          <a:prstGeom prst="rect">
            <a:avLst/>
          </a:prstGeom>
          <a:noFill/>
        </p:spPr>
        <p:txBody>
          <a:bodyPr wrap="square" rtlCol="0">
            <a:spAutoFit/>
          </a:bodyPr>
          <a:lstStyle/>
          <a:p>
            <a:pPr>
              <a:spcAft>
                <a:spcPts val="600"/>
              </a:spcAft>
            </a:pPr>
            <a:r>
              <a:rPr lang="en-US" b="1" dirty="0">
                <a:latin typeface="Myriad Pro" panose="020B0503030403020204" pitchFamily="34" charset="0"/>
              </a:rPr>
              <a:t>Question 4</a:t>
            </a:r>
          </a:p>
          <a:p>
            <a:pPr>
              <a:spcAft>
                <a:spcPts val="600"/>
              </a:spcAft>
            </a:pPr>
            <a:endParaRPr lang="en-US" dirty="0">
              <a:latin typeface="Myriad Pro" panose="020B0503030403020204" pitchFamily="34" charset="0"/>
            </a:endParaRPr>
          </a:p>
          <a:p>
            <a:pPr>
              <a:spcAft>
                <a:spcPts val="600"/>
              </a:spcAft>
            </a:pPr>
            <a:r>
              <a:rPr lang="en-US" dirty="0">
                <a:latin typeface="Myriad Pro" panose="020B0503030403020204" pitchFamily="34" charset="0"/>
              </a:rPr>
              <a:t>Which ladder should you choose to change a light bulb located on an 8-foot tall ceiling? </a:t>
            </a:r>
          </a:p>
          <a:p>
            <a:pPr>
              <a:spcAft>
                <a:spcPts val="600"/>
              </a:spcAft>
            </a:pPr>
            <a:endParaRPr lang="en-US" dirty="0">
              <a:latin typeface="Myriad Pro" panose="020B0503030403020204" pitchFamily="34" charset="0"/>
            </a:endParaRPr>
          </a:p>
          <a:p>
            <a:pPr marL="457200" indent="-457200">
              <a:spcAft>
                <a:spcPts val="600"/>
              </a:spcAft>
              <a:buAutoNum type="alphaUcPeriod"/>
            </a:pPr>
            <a:r>
              <a:rPr lang="en-US" dirty="0">
                <a:latin typeface="Myriad Pro" panose="020B0503030403020204" pitchFamily="34" charset="0"/>
              </a:rPr>
              <a:t>3-foot stepladder</a:t>
            </a:r>
          </a:p>
          <a:p>
            <a:pPr marL="457200" indent="-457200">
              <a:spcAft>
                <a:spcPts val="600"/>
              </a:spcAft>
              <a:buAutoNum type="alphaUcPeriod"/>
            </a:pPr>
            <a:r>
              <a:rPr lang="en-US" dirty="0">
                <a:latin typeface="Myriad Pro" panose="020B0503030403020204" pitchFamily="34" charset="0"/>
              </a:rPr>
              <a:t>6-foot stepladder</a:t>
            </a:r>
          </a:p>
          <a:p>
            <a:pPr marL="457200" indent="-457200">
              <a:spcAft>
                <a:spcPts val="600"/>
              </a:spcAft>
              <a:buAutoNum type="alphaUcPeriod"/>
            </a:pPr>
            <a:r>
              <a:rPr lang="en-US" dirty="0">
                <a:latin typeface="Myriad Pro" panose="020B0503030403020204" pitchFamily="34" charset="0"/>
              </a:rPr>
              <a:t>16-foot straight ladder</a:t>
            </a:r>
          </a:p>
          <a:p>
            <a:pPr marL="457200" indent="-457200">
              <a:spcAft>
                <a:spcPts val="600"/>
              </a:spcAft>
              <a:buAutoNum type="alphaUcPeriod"/>
            </a:pPr>
            <a:r>
              <a:rPr lang="en-US" dirty="0">
                <a:latin typeface="Myriad Pro" panose="020B0503030403020204" pitchFamily="34" charset="0"/>
              </a:rPr>
              <a:t>24-foot extension ladder</a:t>
            </a:r>
          </a:p>
        </p:txBody>
      </p:sp>
      <p:sp>
        <p:nvSpPr>
          <p:cNvPr id="13" name="TextBox 12">
            <a:extLst>
              <a:ext uri="{FF2B5EF4-FFF2-40B4-BE49-F238E27FC236}">
                <a16:creationId xmlns:a16="http://schemas.microsoft.com/office/drawing/2014/main" id="{AA84F9AE-EFC8-9A3B-F734-5C57904C5574}"/>
              </a:ext>
            </a:extLst>
          </p:cNvPr>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5">
            <a:extLst>
              <a:ext uri="{FF2B5EF4-FFF2-40B4-BE49-F238E27FC236}">
                <a16:creationId xmlns:a16="http://schemas.microsoft.com/office/drawing/2014/main" id="{838F9F96-9BDC-C58B-0D53-ED5ED177E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18381969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D0F3D-11F5-7D33-4F89-1F19A87B32A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F61F488-CD58-6EBA-F1FF-B1C3F27F75E0}"/>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EA7359A6-E14D-5575-9AD7-C9C7986BBE06}"/>
              </a:ext>
            </a:extLst>
          </p:cNvPr>
          <p:cNvSpPr txBox="1">
            <a:spLocks noGrp="1"/>
          </p:cNvSpPr>
          <p:nvPr>
            <p:ph type="title" idx="4294967295"/>
          </p:nvPr>
        </p:nvSpPr>
        <p:spPr>
          <a:xfrm>
            <a:off x="594360" y="310261"/>
            <a:ext cx="11000232" cy="7047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rPr>
              <a:t>Ladder Safety – QUIZ</a:t>
            </a:r>
          </a:p>
        </p:txBody>
      </p:sp>
      <p:sp>
        <p:nvSpPr>
          <p:cNvPr id="6" name="TextBox 5">
            <a:extLst>
              <a:ext uri="{FF2B5EF4-FFF2-40B4-BE49-F238E27FC236}">
                <a16:creationId xmlns:a16="http://schemas.microsoft.com/office/drawing/2014/main" id="{CEE7AE2E-E214-3D52-236B-20CC5AE1A524}"/>
              </a:ext>
            </a:extLst>
          </p:cNvPr>
          <p:cNvSpPr txBox="1"/>
          <p:nvPr/>
        </p:nvSpPr>
        <p:spPr>
          <a:xfrm>
            <a:off x="271069" y="1024584"/>
            <a:ext cx="4931867" cy="2846933"/>
          </a:xfrm>
          <a:prstGeom prst="rect">
            <a:avLst/>
          </a:prstGeom>
          <a:noFill/>
        </p:spPr>
        <p:txBody>
          <a:bodyPr wrap="square" rtlCol="0">
            <a:spAutoFit/>
          </a:bodyPr>
          <a:lstStyle/>
          <a:p>
            <a:pPr>
              <a:spcAft>
                <a:spcPts val="600"/>
              </a:spcAft>
            </a:pPr>
            <a:r>
              <a:rPr lang="en-US" b="1" dirty="0">
                <a:latin typeface="Myriad Pro" panose="020B0503030403020204" pitchFamily="34" charset="0"/>
              </a:rPr>
              <a:t>Question 5</a:t>
            </a:r>
          </a:p>
          <a:p>
            <a:pPr>
              <a:spcAft>
                <a:spcPts val="600"/>
              </a:spcAft>
            </a:pPr>
            <a:endParaRPr lang="en-US" dirty="0">
              <a:latin typeface="Myriad Pro" panose="020B0503030403020204" pitchFamily="34" charset="0"/>
            </a:endParaRPr>
          </a:p>
          <a:p>
            <a:pPr>
              <a:spcAft>
                <a:spcPts val="600"/>
              </a:spcAft>
            </a:pPr>
            <a:r>
              <a:rPr lang="en-US" dirty="0">
                <a:latin typeface="Myriad Pro" panose="020B0503030403020204" pitchFamily="34" charset="0"/>
              </a:rPr>
              <a:t>What can affect the integrity of your ladder? </a:t>
            </a:r>
          </a:p>
          <a:p>
            <a:pPr>
              <a:spcAft>
                <a:spcPts val="600"/>
              </a:spcAft>
            </a:pPr>
            <a:endParaRPr lang="en-US" dirty="0">
              <a:latin typeface="Myriad Pro" panose="020B0503030403020204" pitchFamily="34" charset="0"/>
            </a:endParaRPr>
          </a:p>
          <a:p>
            <a:pPr marL="342900" indent="-342900">
              <a:spcAft>
                <a:spcPts val="600"/>
              </a:spcAft>
              <a:buAutoNum type="alphaUcPeriod"/>
            </a:pPr>
            <a:r>
              <a:rPr lang="en-US" dirty="0">
                <a:latin typeface="Myriad Pro" panose="020B0503030403020204" pitchFamily="34" charset="0"/>
              </a:rPr>
              <a:t>Sunlight</a:t>
            </a:r>
          </a:p>
          <a:p>
            <a:pPr marL="342900" indent="-342900">
              <a:spcAft>
                <a:spcPts val="600"/>
              </a:spcAft>
              <a:buAutoNum type="alphaUcPeriod"/>
            </a:pPr>
            <a:r>
              <a:rPr lang="en-US" dirty="0">
                <a:latin typeface="Myriad Pro" panose="020B0503030403020204" pitchFamily="34" charset="0"/>
              </a:rPr>
              <a:t>Chemicals</a:t>
            </a:r>
          </a:p>
          <a:p>
            <a:pPr marL="342900" indent="-342900">
              <a:spcAft>
                <a:spcPts val="600"/>
              </a:spcAft>
              <a:buAutoNum type="alphaUcPeriod"/>
            </a:pPr>
            <a:r>
              <a:rPr lang="en-US" dirty="0">
                <a:latin typeface="Myriad Pro" panose="020B0503030403020204" pitchFamily="34" charset="0"/>
              </a:rPr>
              <a:t>Electricity</a:t>
            </a:r>
          </a:p>
          <a:p>
            <a:pPr marL="342900" indent="-342900">
              <a:spcAft>
                <a:spcPts val="600"/>
              </a:spcAft>
              <a:buAutoNum type="alphaUcPeriod"/>
            </a:pPr>
            <a:r>
              <a:rPr lang="en-US" dirty="0">
                <a:latin typeface="Myriad Pro" panose="020B0503030403020204" pitchFamily="34" charset="0"/>
              </a:rPr>
              <a:t>All of the above</a:t>
            </a:r>
          </a:p>
        </p:txBody>
      </p:sp>
      <p:sp>
        <p:nvSpPr>
          <p:cNvPr id="8" name="TextBox 7">
            <a:extLst>
              <a:ext uri="{FF2B5EF4-FFF2-40B4-BE49-F238E27FC236}">
                <a16:creationId xmlns:a16="http://schemas.microsoft.com/office/drawing/2014/main" id="{E0BA8408-1388-F98F-BE88-C91FC9AB8079}"/>
              </a:ext>
            </a:extLst>
          </p:cNvPr>
          <p:cNvSpPr txBox="1"/>
          <p:nvPr/>
        </p:nvSpPr>
        <p:spPr>
          <a:xfrm>
            <a:off x="6137148" y="1014984"/>
            <a:ext cx="4931867" cy="3123932"/>
          </a:xfrm>
          <a:prstGeom prst="rect">
            <a:avLst/>
          </a:prstGeom>
          <a:noFill/>
        </p:spPr>
        <p:txBody>
          <a:bodyPr wrap="square" rtlCol="0">
            <a:spAutoFit/>
          </a:bodyPr>
          <a:lstStyle/>
          <a:p>
            <a:pPr>
              <a:spcAft>
                <a:spcPts val="600"/>
              </a:spcAft>
            </a:pPr>
            <a:r>
              <a:rPr lang="en-US" b="1" dirty="0">
                <a:latin typeface="Myriad Pro" panose="020B0503030403020204" pitchFamily="34" charset="0"/>
              </a:rPr>
              <a:t>Question 6</a:t>
            </a:r>
          </a:p>
          <a:p>
            <a:pPr>
              <a:spcAft>
                <a:spcPts val="600"/>
              </a:spcAft>
            </a:pPr>
            <a:endParaRPr lang="en-US" dirty="0">
              <a:latin typeface="Myriad Pro" panose="020B0503030403020204" pitchFamily="34" charset="0"/>
            </a:endParaRPr>
          </a:p>
          <a:p>
            <a:pPr>
              <a:spcAft>
                <a:spcPts val="600"/>
              </a:spcAft>
            </a:pPr>
            <a:r>
              <a:rPr lang="en-US" dirty="0">
                <a:latin typeface="Myriad Pro" panose="020B0503030403020204" pitchFamily="34" charset="0"/>
              </a:rPr>
              <a:t>Which is the strongest ladder load capacity rating? </a:t>
            </a:r>
          </a:p>
          <a:p>
            <a:pPr>
              <a:spcAft>
                <a:spcPts val="600"/>
              </a:spcAft>
            </a:pPr>
            <a:endParaRPr lang="en-US" dirty="0">
              <a:latin typeface="Myriad Pro" panose="020B0503030403020204" pitchFamily="34" charset="0"/>
            </a:endParaRPr>
          </a:p>
          <a:p>
            <a:pPr marL="342900" indent="-342900">
              <a:spcAft>
                <a:spcPts val="600"/>
              </a:spcAft>
              <a:buAutoNum type="alphaUcPeriod"/>
            </a:pPr>
            <a:r>
              <a:rPr lang="en-US" dirty="0">
                <a:latin typeface="Myriad Pro" panose="020B0503030403020204" pitchFamily="34" charset="0"/>
              </a:rPr>
              <a:t>Type IAA</a:t>
            </a:r>
          </a:p>
          <a:p>
            <a:pPr marL="342900" indent="-342900">
              <a:spcAft>
                <a:spcPts val="600"/>
              </a:spcAft>
              <a:buAutoNum type="alphaUcPeriod"/>
            </a:pPr>
            <a:r>
              <a:rPr lang="en-US" dirty="0">
                <a:latin typeface="Myriad Pro" panose="020B0503030403020204" pitchFamily="34" charset="0"/>
              </a:rPr>
              <a:t>Type IA </a:t>
            </a:r>
          </a:p>
          <a:p>
            <a:pPr marL="342900" indent="-342900">
              <a:spcAft>
                <a:spcPts val="600"/>
              </a:spcAft>
              <a:buAutoNum type="alphaUcPeriod"/>
            </a:pPr>
            <a:r>
              <a:rPr lang="en-US" dirty="0">
                <a:latin typeface="Myriad Pro" panose="020B0503030403020204" pitchFamily="34" charset="0"/>
              </a:rPr>
              <a:t>Type II</a:t>
            </a:r>
          </a:p>
          <a:p>
            <a:pPr marL="342900" indent="-342900">
              <a:spcAft>
                <a:spcPts val="600"/>
              </a:spcAft>
              <a:buAutoNum type="alphaUcPeriod"/>
            </a:pPr>
            <a:r>
              <a:rPr lang="en-US" dirty="0">
                <a:latin typeface="Myriad Pro" panose="020B0503030403020204" pitchFamily="34" charset="0"/>
              </a:rPr>
              <a:t>Type I</a:t>
            </a:r>
          </a:p>
        </p:txBody>
      </p:sp>
      <p:sp>
        <p:nvSpPr>
          <p:cNvPr id="13" name="TextBox 12">
            <a:extLst>
              <a:ext uri="{FF2B5EF4-FFF2-40B4-BE49-F238E27FC236}">
                <a16:creationId xmlns:a16="http://schemas.microsoft.com/office/drawing/2014/main" id="{F96F56F4-AAA6-2B94-D0AB-F2F0FBD555F3}"/>
              </a:ext>
            </a:extLst>
          </p:cNvPr>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5">
            <a:extLst>
              <a:ext uri="{FF2B5EF4-FFF2-40B4-BE49-F238E27FC236}">
                <a16:creationId xmlns:a16="http://schemas.microsoft.com/office/drawing/2014/main" id="{C0C3DC72-DCFD-B8A4-299F-097F0CBC05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3770501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5D2437E-2269-498F-BF42-D4BA2E0E5B35}"/>
              </a:ext>
            </a:extLst>
          </p:cNvPr>
          <p:cNvSpPr>
            <a:spLocks noGrp="1"/>
          </p:cNvSpPr>
          <p:nvPr>
            <p:ph type="title" idx="4294967295"/>
          </p:nvPr>
        </p:nvSpPr>
        <p:spPr>
          <a:xfrm>
            <a:off x="1699925" y="2479313"/>
            <a:ext cx="9088768"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n-lt"/>
                <a:ea typeface="+mn-ea"/>
                <a:cs typeface="+mn-cs"/>
              </a:rPr>
              <a:t>Video: </a:t>
            </a:r>
            <a:r>
              <a:rPr kumimoji="0" lang="en-US" sz="4400" b="0" i="0" u="none" strike="noStrike" kern="1200" cap="none" spc="0" normalizeH="0" baseline="0" noProof="0" dirty="0">
                <a:ln>
                  <a:noFill/>
                </a:ln>
                <a:solidFill>
                  <a:schemeClr val="accent1">
                    <a:lumMod val="75000"/>
                  </a:schemeClr>
                </a:solidFill>
                <a:effectLst/>
                <a:uLnTx/>
                <a:uFillTx/>
                <a:latin typeface="+mn-lt"/>
                <a:ea typeface="+mn-ea"/>
                <a:cs typeface="+mn-cs"/>
                <a:hlinkClick r:id="rId3"/>
              </a:rPr>
              <a:t>Overview of Ladder Safety</a:t>
            </a:r>
            <a:endParaRPr kumimoji="0" lang="en-US" sz="4400" b="0"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sp>
        <p:nvSpPr>
          <p:cNvPr id="13" name="TextBox 12"/>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5" name="Picture 4" descr="Modul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spTree>
    <p:extLst>
      <p:ext uri="{BB962C8B-B14F-4D97-AF65-F5344CB8AC3E}">
        <p14:creationId xmlns:p14="http://schemas.microsoft.com/office/powerpoint/2010/main" val="21447496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FDEF0-6569-FA87-4B8D-9A0BB6BEF0D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E2FC6AE-04F8-4280-293F-758AF6DCEDCE}"/>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FE6161B1-BF9F-2683-4504-E524D6AAF090}"/>
              </a:ext>
            </a:extLst>
          </p:cNvPr>
          <p:cNvSpPr txBox="1">
            <a:spLocks noGrp="1"/>
          </p:cNvSpPr>
          <p:nvPr>
            <p:ph type="title" idx="4294967295"/>
          </p:nvPr>
        </p:nvSpPr>
        <p:spPr>
          <a:xfrm>
            <a:off x="594360" y="310261"/>
            <a:ext cx="11000232" cy="7047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rPr>
              <a:t>Ladder Safety – QUIZ</a:t>
            </a:r>
          </a:p>
        </p:txBody>
      </p:sp>
      <p:sp>
        <p:nvSpPr>
          <p:cNvPr id="6" name="TextBox 5">
            <a:extLst>
              <a:ext uri="{FF2B5EF4-FFF2-40B4-BE49-F238E27FC236}">
                <a16:creationId xmlns:a16="http://schemas.microsoft.com/office/drawing/2014/main" id="{F2573F6D-CA87-2559-0E35-AF62EB4FDE3A}"/>
              </a:ext>
            </a:extLst>
          </p:cNvPr>
          <p:cNvSpPr txBox="1"/>
          <p:nvPr/>
        </p:nvSpPr>
        <p:spPr>
          <a:xfrm>
            <a:off x="271069" y="1024584"/>
            <a:ext cx="4931867" cy="3123932"/>
          </a:xfrm>
          <a:prstGeom prst="rect">
            <a:avLst/>
          </a:prstGeom>
          <a:noFill/>
        </p:spPr>
        <p:txBody>
          <a:bodyPr wrap="square" rtlCol="0">
            <a:spAutoFit/>
          </a:bodyPr>
          <a:lstStyle/>
          <a:p>
            <a:pPr>
              <a:spcAft>
                <a:spcPts val="600"/>
              </a:spcAft>
            </a:pPr>
            <a:r>
              <a:rPr lang="en-US" b="1" dirty="0">
                <a:latin typeface="Myriad Pro" panose="020B0503030403020204" pitchFamily="34" charset="0"/>
              </a:rPr>
              <a:t>Question 7</a:t>
            </a:r>
          </a:p>
          <a:p>
            <a:pPr>
              <a:spcAft>
                <a:spcPts val="600"/>
              </a:spcAft>
            </a:pPr>
            <a:endParaRPr lang="en-US" dirty="0">
              <a:latin typeface="Myriad Pro" panose="020B0503030403020204" pitchFamily="34" charset="0"/>
            </a:endParaRPr>
          </a:p>
          <a:p>
            <a:pPr>
              <a:spcAft>
                <a:spcPts val="600"/>
              </a:spcAft>
            </a:pPr>
            <a:r>
              <a:rPr lang="en-US" dirty="0">
                <a:latin typeface="Myriad Pro" panose="020B0503030403020204" pitchFamily="34" charset="0"/>
              </a:rPr>
              <a:t>For an extension ladder, you need a ration of this amount for the proper climbing angle: </a:t>
            </a:r>
          </a:p>
          <a:p>
            <a:pPr>
              <a:spcAft>
                <a:spcPts val="600"/>
              </a:spcAft>
            </a:pPr>
            <a:endParaRPr lang="en-US" dirty="0">
              <a:latin typeface="Myriad Pro" panose="020B0503030403020204" pitchFamily="34" charset="0"/>
            </a:endParaRPr>
          </a:p>
          <a:p>
            <a:pPr marL="342900" indent="-342900">
              <a:spcAft>
                <a:spcPts val="600"/>
              </a:spcAft>
              <a:buAutoNum type="alphaUcPeriod"/>
            </a:pPr>
            <a:r>
              <a:rPr lang="en-US" dirty="0">
                <a:latin typeface="Myriad Pro" panose="020B0503030403020204" pitchFamily="34" charset="0"/>
              </a:rPr>
              <a:t>2:1</a:t>
            </a:r>
          </a:p>
          <a:p>
            <a:pPr marL="342900" indent="-342900">
              <a:spcAft>
                <a:spcPts val="600"/>
              </a:spcAft>
              <a:buAutoNum type="alphaUcPeriod"/>
            </a:pPr>
            <a:r>
              <a:rPr lang="en-US" dirty="0">
                <a:latin typeface="Myriad Pro" panose="020B0503030403020204" pitchFamily="34" charset="0"/>
              </a:rPr>
              <a:t>3:1</a:t>
            </a:r>
          </a:p>
          <a:p>
            <a:pPr marL="342900" indent="-342900">
              <a:spcAft>
                <a:spcPts val="600"/>
              </a:spcAft>
              <a:buAutoNum type="alphaUcPeriod"/>
            </a:pPr>
            <a:r>
              <a:rPr lang="en-US" dirty="0">
                <a:latin typeface="Myriad Pro" panose="020B0503030403020204" pitchFamily="34" charset="0"/>
              </a:rPr>
              <a:t>4:1</a:t>
            </a:r>
          </a:p>
          <a:p>
            <a:pPr marL="342900" indent="-342900">
              <a:spcAft>
                <a:spcPts val="600"/>
              </a:spcAft>
              <a:buAutoNum type="alphaUcPeriod"/>
            </a:pPr>
            <a:r>
              <a:rPr lang="en-US" dirty="0">
                <a:latin typeface="Myriad Pro" panose="020B0503030403020204" pitchFamily="34" charset="0"/>
              </a:rPr>
              <a:t>6:1</a:t>
            </a:r>
          </a:p>
        </p:txBody>
      </p:sp>
      <p:sp>
        <p:nvSpPr>
          <p:cNvPr id="8" name="TextBox 7">
            <a:extLst>
              <a:ext uri="{FF2B5EF4-FFF2-40B4-BE49-F238E27FC236}">
                <a16:creationId xmlns:a16="http://schemas.microsoft.com/office/drawing/2014/main" id="{B463C163-B350-0A60-B088-03B50B493B85}"/>
              </a:ext>
            </a:extLst>
          </p:cNvPr>
          <p:cNvSpPr txBox="1"/>
          <p:nvPr/>
        </p:nvSpPr>
        <p:spPr>
          <a:xfrm>
            <a:off x="6137148" y="1014984"/>
            <a:ext cx="4931867" cy="3123932"/>
          </a:xfrm>
          <a:prstGeom prst="rect">
            <a:avLst/>
          </a:prstGeom>
          <a:noFill/>
        </p:spPr>
        <p:txBody>
          <a:bodyPr wrap="square" rtlCol="0">
            <a:spAutoFit/>
          </a:bodyPr>
          <a:lstStyle/>
          <a:p>
            <a:pPr>
              <a:spcAft>
                <a:spcPts val="600"/>
              </a:spcAft>
            </a:pPr>
            <a:r>
              <a:rPr lang="en-US" b="1" dirty="0">
                <a:latin typeface="Myriad Pro" panose="020B0503030403020204" pitchFamily="34" charset="0"/>
              </a:rPr>
              <a:t>Question 8</a:t>
            </a:r>
          </a:p>
          <a:p>
            <a:pPr>
              <a:spcAft>
                <a:spcPts val="600"/>
              </a:spcAft>
            </a:pPr>
            <a:endParaRPr lang="en-US" dirty="0">
              <a:latin typeface="Myriad Pro" panose="020B0503030403020204" pitchFamily="34" charset="0"/>
            </a:endParaRPr>
          </a:p>
          <a:p>
            <a:pPr>
              <a:spcAft>
                <a:spcPts val="600"/>
              </a:spcAft>
            </a:pPr>
            <a:r>
              <a:rPr lang="en-US" dirty="0">
                <a:latin typeface="Myriad Pro" panose="020B0503030403020204" pitchFamily="34" charset="0"/>
              </a:rPr>
              <a:t>How many points of bodily contact should you have when ascending or descending a ladder?</a:t>
            </a:r>
          </a:p>
          <a:p>
            <a:pPr>
              <a:spcAft>
                <a:spcPts val="600"/>
              </a:spcAft>
            </a:pPr>
            <a:endParaRPr lang="en-US" dirty="0">
              <a:latin typeface="Myriad Pro" panose="020B0503030403020204" pitchFamily="34" charset="0"/>
            </a:endParaRPr>
          </a:p>
          <a:p>
            <a:pPr marL="342900" indent="-342900">
              <a:spcAft>
                <a:spcPts val="600"/>
              </a:spcAft>
              <a:buAutoNum type="alphaUcPeriod"/>
            </a:pPr>
            <a:r>
              <a:rPr lang="en-US" dirty="0">
                <a:latin typeface="Myriad Pro" panose="020B0503030403020204" pitchFamily="34" charset="0"/>
              </a:rPr>
              <a:t>At least 1</a:t>
            </a:r>
          </a:p>
          <a:p>
            <a:pPr marL="342900" indent="-342900">
              <a:spcAft>
                <a:spcPts val="600"/>
              </a:spcAft>
              <a:buAutoNum type="alphaUcPeriod"/>
            </a:pPr>
            <a:r>
              <a:rPr lang="en-US" dirty="0">
                <a:latin typeface="Myriad Pro" panose="020B0503030403020204" pitchFamily="34" charset="0"/>
              </a:rPr>
              <a:t>At least 2</a:t>
            </a:r>
          </a:p>
          <a:p>
            <a:pPr marL="342900" indent="-342900">
              <a:spcAft>
                <a:spcPts val="600"/>
              </a:spcAft>
              <a:buAutoNum type="alphaUcPeriod"/>
            </a:pPr>
            <a:r>
              <a:rPr lang="en-US" dirty="0">
                <a:latin typeface="Myriad Pro" panose="020B0503030403020204" pitchFamily="34" charset="0"/>
              </a:rPr>
              <a:t>At least 3</a:t>
            </a:r>
          </a:p>
          <a:p>
            <a:pPr marL="342900" indent="-342900">
              <a:spcAft>
                <a:spcPts val="600"/>
              </a:spcAft>
              <a:buAutoNum type="alphaUcPeriod"/>
            </a:pPr>
            <a:r>
              <a:rPr lang="en-US" dirty="0">
                <a:latin typeface="Myriad Pro" panose="020B0503030403020204" pitchFamily="34" charset="0"/>
              </a:rPr>
              <a:t>none</a:t>
            </a:r>
          </a:p>
        </p:txBody>
      </p:sp>
      <p:sp>
        <p:nvSpPr>
          <p:cNvPr id="13" name="TextBox 12">
            <a:extLst>
              <a:ext uri="{FF2B5EF4-FFF2-40B4-BE49-F238E27FC236}">
                <a16:creationId xmlns:a16="http://schemas.microsoft.com/office/drawing/2014/main" id="{086D88EC-CA75-3D75-1D14-D0EFAE1F69E6}"/>
              </a:ext>
            </a:extLst>
          </p:cNvPr>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5">
            <a:extLst>
              <a:ext uri="{FF2B5EF4-FFF2-40B4-BE49-F238E27FC236}">
                <a16:creationId xmlns:a16="http://schemas.microsoft.com/office/drawing/2014/main" id="{2B06D523-4C80-1981-0DD0-F3CC2076BA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38433907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AEE3F-26FF-4F25-E4C5-0245D8CF27D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E064B1B-3506-1185-601D-8E019B9D6D65}"/>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1039A9A5-E0AE-6328-D880-A5C7C5125927}"/>
              </a:ext>
            </a:extLst>
          </p:cNvPr>
          <p:cNvSpPr txBox="1">
            <a:spLocks noGrp="1"/>
          </p:cNvSpPr>
          <p:nvPr>
            <p:ph type="title" idx="4294967295"/>
          </p:nvPr>
        </p:nvSpPr>
        <p:spPr>
          <a:xfrm>
            <a:off x="594360" y="310261"/>
            <a:ext cx="11000232" cy="7047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rPr>
              <a:t>Ladder Safety – QUIZ</a:t>
            </a:r>
          </a:p>
        </p:txBody>
      </p:sp>
      <p:sp>
        <p:nvSpPr>
          <p:cNvPr id="6" name="TextBox 5">
            <a:extLst>
              <a:ext uri="{FF2B5EF4-FFF2-40B4-BE49-F238E27FC236}">
                <a16:creationId xmlns:a16="http://schemas.microsoft.com/office/drawing/2014/main" id="{AD6CF70E-821C-FAA3-94E3-A1FB6D89DBBD}"/>
              </a:ext>
            </a:extLst>
          </p:cNvPr>
          <p:cNvSpPr txBox="1"/>
          <p:nvPr/>
        </p:nvSpPr>
        <p:spPr>
          <a:xfrm>
            <a:off x="271069" y="1024584"/>
            <a:ext cx="4931867" cy="3123932"/>
          </a:xfrm>
          <a:prstGeom prst="rect">
            <a:avLst/>
          </a:prstGeom>
          <a:noFill/>
        </p:spPr>
        <p:txBody>
          <a:bodyPr wrap="square" rtlCol="0">
            <a:spAutoFit/>
          </a:bodyPr>
          <a:lstStyle/>
          <a:p>
            <a:pPr>
              <a:spcAft>
                <a:spcPts val="600"/>
              </a:spcAft>
            </a:pPr>
            <a:r>
              <a:rPr lang="en-US" b="1" dirty="0">
                <a:latin typeface="Myriad Pro" panose="020B0503030403020204" pitchFamily="34" charset="0"/>
              </a:rPr>
              <a:t>Question 9</a:t>
            </a:r>
          </a:p>
          <a:p>
            <a:pPr>
              <a:spcAft>
                <a:spcPts val="600"/>
              </a:spcAft>
            </a:pPr>
            <a:endParaRPr lang="en-US" dirty="0">
              <a:latin typeface="Myriad Pro" panose="020B0503030403020204" pitchFamily="34" charset="0"/>
            </a:endParaRPr>
          </a:p>
          <a:p>
            <a:pPr>
              <a:spcAft>
                <a:spcPts val="600"/>
              </a:spcAft>
            </a:pPr>
            <a:r>
              <a:rPr lang="en-US" dirty="0">
                <a:latin typeface="Myriad Pro" panose="020B0503030403020204" pitchFamily="34" charset="0"/>
              </a:rPr>
              <a:t>You should avoid using ladders near unprotected: </a:t>
            </a:r>
          </a:p>
          <a:p>
            <a:pPr>
              <a:spcAft>
                <a:spcPts val="600"/>
              </a:spcAft>
            </a:pPr>
            <a:endParaRPr lang="en-US" dirty="0">
              <a:latin typeface="Myriad Pro" panose="020B0503030403020204" pitchFamily="34" charset="0"/>
            </a:endParaRPr>
          </a:p>
          <a:p>
            <a:pPr marL="342900" indent="-342900">
              <a:spcAft>
                <a:spcPts val="600"/>
              </a:spcAft>
              <a:buAutoNum type="alphaUcPeriod"/>
            </a:pPr>
            <a:r>
              <a:rPr lang="en-US" dirty="0">
                <a:latin typeface="Myriad Pro" panose="020B0503030403020204" pitchFamily="34" charset="0"/>
              </a:rPr>
              <a:t>Walls</a:t>
            </a:r>
          </a:p>
          <a:p>
            <a:pPr marL="342900" indent="-342900">
              <a:spcAft>
                <a:spcPts val="600"/>
              </a:spcAft>
              <a:buAutoNum type="alphaUcPeriod"/>
            </a:pPr>
            <a:r>
              <a:rPr lang="en-US" dirty="0">
                <a:latin typeface="Myriad Pro" panose="020B0503030403020204" pitchFamily="34" charset="0"/>
              </a:rPr>
              <a:t>Doorways</a:t>
            </a:r>
          </a:p>
          <a:p>
            <a:pPr marL="342900" indent="-342900">
              <a:spcAft>
                <a:spcPts val="600"/>
              </a:spcAft>
              <a:buAutoNum type="alphaUcPeriod"/>
            </a:pPr>
            <a:r>
              <a:rPr lang="en-US" dirty="0">
                <a:latin typeface="Myriad Pro" panose="020B0503030403020204" pitchFamily="34" charset="0"/>
              </a:rPr>
              <a:t>Windows</a:t>
            </a:r>
          </a:p>
          <a:p>
            <a:pPr marL="342900" indent="-342900">
              <a:spcAft>
                <a:spcPts val="600"/>
              </a:spcAft>
              <a:buAutoNum type="alphaUcPeriod"/>
            </a:pPr>
            <a:r>
              <a:rPr lang="en-US" dirty="0">
                <a:latin typeface="Myriad Pro" panose="020B0503030403020204" pitchFamily="34" charset="0"/>
              </a:rPr>
              <a:t>All of the above</a:t>
            </a:r>
          </a:p>
        </p:txBody>
      </p:sp>
      <p:sp>
        <p:nvSpPr>
          <p:cNvPr id="8" name="TextBox 7">
            <a:extLst>
              <a:ext uri="{FF2B5EF4-FFF2-40B4-BE49-F238E27FC236}">
                <a16:creationId xmlns:a16="http://schemas.microsoft.com/office/drawing/2014/main" id="{A3D62409-EA84-1417-C2B0-85EB3BB10CC9}"/>
              </a:ext>
            </a:extLst>
          </p:cNvPr>
          <p:cNvSpPr txBox="1"/>
          <p:nvPr/>
        </p:nvSpPr>
        <p:spPr>
          <a:xfrm>
            <a:off x="6137148" y="1014984"/>
            <a:ext cx="4931867" cy="3400931"/>
          </a:xfrm>
          <a:prstGeom prst="rect">
            <a:avLst/>
          </a:prstGeom>
          <a:noFill/>
        </p:spPr>
        <p:txBody>
          <a:bodyPr wrap="square" rtlCol="0">
            <a:spAutoFit/>
          </a:bodyPr>
          <a:lstStyle/>
          <a:p>
            <a:pPr>
              <a:spcAft>
                <a:spcPts val="600"/>
              </a:spcAft>
            </a:pPr>
            <a:r>
              <a:rPr lang="en-US" b="1" dirty="0">
                <a:latin typeface="Myriad Pro" panose="020B0503030403020204" pitchFamily="34" charset="0"/>
              </a:rPr>
              <a:t>Question 10</a:t>
            </a:r>
          </a:p>
          <a:p>
            <a:pPr>
              <a:spcAft>
                <a:spcPts val="600"/>
              </a:spcAft>
            </a:pPr>
            <a:endParaRPr lang="en-US" dirty="0">
              <a:latin typeface="Myriad Pro" panose="020B0503030403020204" pitchFamily="34" charset="0"/>
            </a:endParaRPr>
          </a:p>
          <a:p>
            <a:pPr>
              <a:spcAft>
                <a:spcPts val="600"/>
              </a:spcAft>
            </a:pPr>
            <a:r>
              <a:rPr lang="en-US" dirty="0">
                <a:latin typeface="Myriad Pro" panose="020B0503030403020204" pitchFamily="34" charset="0"/>
              </a:rPr>
              <a:t>You should secure and extend the ladder by at least how many feet above the level you are accessing? </a:t>
            </a:r>
          </a:p>
          <a:p>
            <a:pPr>
              <a:spcAft>
                <a:spcPts val="600"/>
              </a:spcAft>
            </a:pPr>
            <a:endParaRPr lang="en-US" dirty="0">
              <a:latin typeface="Myriad Pro" panose="020B0503030403020204" pitchFamily="34" charset="0"/>
            </a:endParaRPr>
          </a:p>
          <a:p>
            <a:pPr marL="342900" indent="-342900">
              <a:spcAft>
                <a:spcPts val="600"/>
              </a:spcAft>
              <a:buAutoNum type="alphaUcPeriod"/>
            </a:pPr>
            <a:r>
              <a:rPr lang="en-US" dirty="0">
                <a:latin typeface="Myriad Pro" panose="020B0503030403020204" pitchFamily="34" charset="0"/>
              </a:rPr>
              <a:t>3</a:t>
            </a:r>
          </a:p>
          <a:p>
            <a:pPr marL="342900" indent="-342900">
              <a:spcAft>
                <a:spcPts val="600"/>
              </a:spcAft>
              <a:buAutoNum type="alphaUcPeriod"/>
            </a:pPr>
            <a:r>
              <a:rPr lang="en-US" dirty="0">
                <a:latin typeface="Myriad Pro" panose="020B0503030403020204" pitchFamily="34" charset="0"/>
              </a:rPr>
              <a:t>2</a:t>
            </a:r>
          </a:p>
          <a:p>
            <a:pPr marL="342900" indent="-342900">
              <a:spcAft>
                <a:spcPts val="600"/>
              </a:spcAft>
              <a:buAutoNum type="alphaUcPeriod"/>
            </a:pPr>
            <a:r>
              <a:rPr lang="en-US" dirty="0">
                <a:latin typeface="Myriad Pro" panose="020B0503030403020204" pitchFamily="34" charset="0"/>
              </a:rPr>
              <a:t>1</a:t>
            </a:r>
          </a:p>
          <a:p>
            <a:pPr marL="342900" indent="-342900">
              <a:spcAft>
                <a:spcPts val="600"/>
              </a:spcAft>
              <a:buAutoNum type="alphaUcPeriod"/>
            </a:pPr>
            <a:r>
              <a:rPr lang="en-US" dirty="0">
                <a:latin typeface="Myriad Pro" panose="020B0503030403020204" pitchFamily="34" charset="0"/>
              </a:rPr>
              <a:t>None of the above</a:t>
            </a:r>
          </a:p>
        </p:txBody>
      </p:sp>
      <p:sp>
        <p:nvSpPr>
          <p:cNvPr id="13" name="TextBox 12">
            <a:extLst>
              <a:ext uri="{FF2B5EF4-FFF2-40B4-BE49-F238E27FC236}">
                <a16:creationId xmlns:a16="http://schemas.microsoft.com/office/drawing/2014/main" id="{972CBBEF-41BF-E2DF-0986-3E50437E93F7}"/>
              </a:ext>
            </a:extLst>
          </p:cNvPr>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5">
            <a:extLst>
              <a:ext uri="{FF2B5EF4-FFF2-40B4-BE49-F238E27FC236}">
                <a16:creationId xmlns:a16="http://schemas.microsoft.com/office/drawing/2014/main" id="{88421DD9-7F90-1B2A-C1BC-6147AD0CA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33263969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F111A-B881-9685-A715-96751B445C8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512A336-1281-FC72-3B00-E0F68009CD3E}"/>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82C0B87-47B0-FA28-27F3-E3CC30A7C2A6}"/>
              </a:ext>
            </a:extLst>
          </p:cNvPr>
          <p:cNvSpPr txBox="1">
            <a:spLocks noGrp="1"/>
          </p:cNvSpPr>
          <p:nvPr>
            <p:ph type="title" idx="4294967295"/>
          </p:nvPr>
        </p:nvSpPr>
        <p:spPr>
          <a:xfrm>
            <a:off x="594360" y="310261"/>
            <a:ext cx="11000232" cy="7047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rPr>
              <a:t>Ladder Safety – QUIZ</a:t>
            </a:r>
          </a:p>
        </p:txBody>
      </p:sp>
      <p:sp>
        <p:nvSpPr>
          <p:cNvPr id="6" name="TextBox 5">
            <a:extLst>
              <a:ext uri="{FF2B5EF4-FFF2-40B4-BE49-F238E27FC236}">
                <a16:creationId xmlns:a16="http://schemas.microsoft.com/office/drawing/2014/main" id="{7D26FAE4-3BA9-BD85-693D-BF9969F7A87B}"/>
              </a:ext>
            </a:extLst>
          </p:cNvPr>
          <p:cNvSpPr txBox="1"/>
          <p:nvPr/>
        </p:nvSpPr>
        <p:spPr>
          <a:xfrm>
            <a:off x="271069" y="1024584"/>
            <a:ext cx="4931867" cy="2416046"/>
          </a:xfrm>
          <a:prstGeom prst="rect">
            <a:avLst/>
          </a:prstGeom>
          <a:noFill/>
        </p:spPr>
        <p:txBody>
          <a:bodyPr wrap="square" rtlCol="0">
            <a:spAutoFit/>
          </a:bodyPr>
          <a:lstStyle/>
          <a:p>
            <a:pPr>
              <a:spcAft>
                <a:spcPts val="600"/>
              </a:spcAft>
            </a:pPr>
            <a:r>
              <a:rPr lang="en-US" b="1" dirty="0">
                <a:latin typeface="Myriad Pro" panose="020B0503030403020204" pitchFamily="34" charset="0"/>
              </a:rPr>
              <a:t>Question 11</a:t>
            </a:r>
          </a:p>
          <a:p>
            <a:pPr>
              <a:spcAft>
                <a:spcPts val="600"/>
              </a:spcAft>
            </a:pPr>
            <a:endParaRPr lang="en-US" dirty="0">
              <a:latin typeface="Myriad Pro" panose="020B0503030403020204" pitchFamily="34" charset="0"/>
            </a:endParaRPr>
          </a:p>
          <a:p>
            <a:pPr>
              <a:spcAft>
                <a:spcPts val="600"/>
              </a:spcAft>
            </a:pPr>
            <a:r>
              <a:rPr lang="en-US" dirty="0">
                <a:latin typeface="Myriad Pro" panose="020B0503030403020204" pitchFamily="34" charset="0"/>
              </a:rPr>
              <a:t>You should inspect your ladder before it is used. </a:t>
            </a:r>
          </a:p>
          <a:p>
            <a:pPr>
              <a:spcAft>
                <a:spcPts val="600"/>
              </a:spcAft>
            </a:pPr>
            <a:endParaRPr lang="en-US" dirty="0">
              <a:latin typeface="Myriad Pro" panose="020B0503030403020204" pitchFamily="34" charset="0"/>
            </a:endParaRPr>
          </a:p>
          <a:p>
            <a:pPr marL="342900" indent="-342900">
              <a:spcAft>
                <a:spcPts val="600"/>
              </a:spcAft>
              <a:buAutoNum type="alphaUcPeriod"/>
            </a:pPr>
            <a:r>
              <a:rPr lang="en-US" dirty="0">
                <a:latin typeface="Myriad Pro" panose="020B0503030403020204" pitchFamily="34" charset="0"/>
              </a:rPr>
              <a:t>True</a:t>
            </a:r>
          </a:p>
          <a:p>
            <a:pPr marL="342900" indent="-342900">
              <a:spcAft>
                <a:spcPts val="600"/>
              </a:spcAft>
              <a:buAutoNum type="alphaUcPeriod"/>
            </a:pPr>
            <a:r>
              <a:rPr lang="en-US" dirty="0">
                <a:latin typeface="Myriad Pro" panose="020B0503030403020204" pitchFamily="34" charset="0"/>
              </a:rPr>
              <a:t>False</a:t>
            </a:r>
          </a:p>
        </p:txBody>
      </p:sp>
      <p:sp>
        <p:nvSpPr>
          <p:cNvPr id="8" name="TextBox 7">
            <a:extLst>
              <a:ext uri="{FF2B5EF4-FFF2-40B4-BE49-F238E27FC236}">
                <a16:creationId xmlns:a16="http://schemas.microsoft.com/office/drawing/2014/main" id="{FC51C3B7-6FBC-F5B5-9741-8CE1FF140B23}"/>
              </a:ext>
            </a:extLst>
          </p:cNvPr>
          <p:cNvSpPr txBox="1"/>
          <p:nvPr/>
        </p:nvSpPr>
        <p:spPr>
          <a:xfrm>
            <a:off x="6137148" y="1014984"/>
            <a:ext cx="4931867" cy="3123932"/>
          </a:xfrm>
          <a:prstGeom prst="rect">
            <a:avLst/>
          </a:prstGeom>
          <a:noFill/>
        </p:spPr>
        <p:txBody>
          <a:bodyPr wrap="square" rtlCol="0">
            <a:spAutoFit/>
          </a:bodyPr>
          <a:lstStyle/>
          <a:p>
            <a:pPr>
              <a:spcAft>
                <a:spcPts val="600"/>
              </a:spcAft>
            </a:pPr>
            <a:r>
              <a:rPr lang="en-US" b="1" dirty="0">
                <a:latin typeface="Myriad Pro" panose="020B0503030403020204" pitchFamily="34" charset="0"/>
              </a:rPr>
              <a:t>Question 12</a:t>
            </a:r>
          </a:p>
          <a:p>
            <a:pPr>
              <a:spcAft>
                <a:spcPts val="600"/>
              </a:spcAft>
            </a:pPr>
            <a:endParaRPr lang="en-US" dirty="0">
              <a:latin typeface="Myriad Pro" panose="020B0503030403020204" pitchFamily="34" charset="0"/>
            </a:endParaRPr>
          </a:p>
          <a:p>
            <a:pPr>
              <a:spcAft>
                <a:spcPts val="600"/>
              </a:spcAft>
            </a:pPr>
            <a:r>
              <a:rPr lang="en-US" dirty="0">
                <a:latin typeface="Myriad Pro" panose="020B0503030403020204" pitchFamily="34" charset="0"/>
              </a:rPr>
              <a:t>What do you need to take into consideration when calculating ladder load capacity? </a:t>
            </a:r>
          </a:p>
          <a:p>
            <a:pPr>
              <a:spcAft>
                <a:spcPts val="600"/>
              </a:spcAft>
            </a:pPr>
            <a:endParaRPr lang="en-US" dirty="0">
              <a:latin typeface="Myriad Pro" panose="020B0503030403020204" pitchFamily="34" charset="0"/>
            </a:endParaRPr>
          </a:p>
          <a:p>
            <a:pPr marL="342900" indent="-342900">
              <a:spcAft>
                <a:spcPts val="600"/>
              </a:spcAft>
              <a:buAutoNum type="alphaUcPeriod"/>
            </a:pPr>
            <a:r>
              <a:rPr lang="en-US" dirty="0">
                <a:latin typeface="Myriad Pro" panose="020B0503030403020204" pitchFamily="34" charset="0"/>
              </a:rPr>
              <a:t>Body weight</a:t>
            </a:r>
          </a:p>
          <a:p>
            <a:pPr marL="342900" indent="-342900">
              <a:spcAft>
                <a:spcPts val="600"/>
              </a:spcAft>
              <a:buAutoNum type="alphaUcPeriod"/>
            </a:pPr>
            <a:r>
              <a:rPr lang="en-US" dirty="0">
                <a:latin typeface="Myriad Pro" panose="020B0503030403020204" pitchFamily="34" charset="0"/>
              </a:rPr>
              <a:t>Tools</a:t>
            </a:r>
          </a:p>
          <a:p>
            <a:pPr marL="342900" indent="-342900">
              <a:spcAft>
                <a:spcPts val="600"/>
              </a:spcAft>
              <a:buAutoNum type="alphaUcPeriod"/>
            </a:pPr>
            <a:r>
              <a:rPr lang="en-US" dirty="0">
                <a:latin typeface="Myriad Pro" panose="020B0503030403020204" pitchFamily="34" charset="0"/>
              </a:rPr>
              <a:t>Materials</a:t>
            </a:r>
          </a:p>
          <a:p>
            <a:pPr marL="342900" indent="-342900">
              <a:spcAft>
                <a:spcPts val="600"/>
              </a:spcAft>
              <a:buAutoNum type="alphaUcPeriod"/>
            </a:pPr>
            <a:r>
              <a:rPr lang="en-US" dirty="0">
                <a:latin typeface="Myriad Pro" panose="020B0503030403020204" pitchFamily="34" charset="0"/>
              </a:rPr>
              <a:t>All of the above</a:t>
            </a:r>
          </a:p>
        </p:txBody>
      </p:sp>
      <p:sp>
        <p:nvSpPr>
          <p:cNvPr id="13" name="TextBox 12">
            <a:extLst>
              <a:ext uri="{FF2B5EF4-FFF2-40B4-BE49-F238E27FC236}">
                <a16:creationId xmlns:a16="http://schemas.microsoft.com/office/drawing/2014/main" id="{B59605FB-1FE3-D81F-3535-BBBA353733B8}"/>
              </a:ext>
            </a:extLst>
          </p:cNvPr>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5">
            <a:extLst>
              <a:ext uri="{FF2B5EF4-FFF2-40B4-BE49-F238E27FC236}">
                <a16:creationId xmlns:a16="http://schemas.microsoft.com/office/drawing/2014/main" id="{905013BB-F501-18A8-E365-4F556217C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18894535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066E7-E0DC-4B84-F068-0C3B132C14C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1094D6F-A7AA-ED20-D3A0-65A0B6863D22}"/>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8F81C6AE-411A-C48A-0512-427A622D8EF9}"/>
              </a:ext>
            </a:extLst>
          </p:cNvPr>
          <p:cNvSpPr txBox="1">
            <a:spLocks noGrp="1"/>
          </p:cNvSpPr>
          <p:nvPr>
            <p:ph type="title" idx="4294967295"/>
          </p:nvPr>
        </p:nvSpPr>
        <p:spPr>
          <a:xfrm>
            <a:off x="594360" y="319405"/>
            <a:ext cx="11000232" cy="7047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rPr>
              <a:t>Ladder Safety – </a:t>
            </a:r>
            <a:r>
              <a:rPr kumimoji="0" lang="en-US" sz="2800" b="1" i="0" u="none" strike="noStrike" kern="1200" cap="none" spc="0" normalizeH="0" baseline="0" noProof="0" dirty="0">
                <a:ln>
                  <a:noFill/>
                </a:ln>
                <a:solidFill>
                  <a:schemeClr val="tx1"/>
                </a:solidFill>
                <a:effectLst/>
                <a:uLnTx/>
                <a:uFillTx/>
                <a:latin typeface="Myriad Pro" panose="020B0503030403020204"/>
                <a:ea typeface="+mj-ea"/>
                <a:cs typeface="+mj-cs"/>
              </a:rPr>
              <a:t>QUIZ ANSWERS</a:t>
            </a:r>
          </a:p>
        </p:txBody>
      </p:sp>
      <p:sp>
        <p:nvSpPr>
          <p:cNvPr id="6" name="TextBox 5">
            <a:extLst>
              <a:ext uri="{FF2B5EF4-FFF2-40B4-BE49-F238E27FC236}">
                <a16:creationId xmlns:a16="http://schemas.microsoft.com/office/drawing/2014/main" id="{40C3B191-0C6B-7D5B-04A3-7C2D454B5EE4}"/>
              </a:ext>
            </a:extLst>
          </p:cNvPr>
          <p:cNvSpPr txBox="1"/>
          <p:nvPr/>
        </p:nvSpPr>
        <p:spPr>
          <a:xfrm>
            <a:off x="2944019" y="1355967"/>
            <a:ext cx="6084011" cy="2181046"/>
          </a:xfrm>
          <a:prstGeom prst="rect">
            <a:avLst/>
          </a:prstGeom>
          <a:noFill/>
        </p:spPr>
        <p:txBody>
          <a:bodyPr wrap="square" numCol="2" rtlCol="0">
            <a:spAutoFit/>
          </a:bodyPr>
          <a:lstStyle/>
          <a:p>
            <a:pPr marL="342900" indent="-342900" algn="ctr">
              <a:spcAft>
                <a:spcPts val="600"/>
              </a:spcAft>
              <a:buAutoNum type="arabicPeriod"/>
            </a:pPr>
            <a:r>
              <a:rPr lang="en-US" b="1" dirty="0">
                <a:latin typeface="Myriad Pro" panose="020B0503030403020204" pitchFamily="34" charset="0"/>
              </a:rPr>
              <a:t>B</a:t>
            </a:r>
          </a:p>
          <a:p>
            <a:pPr marL="342900" indent="-342900" algn="ctr">
              <a:spcAft>
                <a:spcPts val="600"/>
              </a:spcAft>
              <a:buAutoNum type="arabicPeriod"/>
            </a:pPr>
            <a:r>
              <a:rPr lang="en-US" b="1" dirty="0">
                <a:latin typeface="Myriad Pro" panose="020B0503030403020204" pitchFamily="34" charset="0"/>
              </a:rPr>
              <a:t>B</a:t>
            </a:r>
          </a:p>
          <a:p>
            <a:pPr marL="342900" indent="-342900" algn="ctr">
              <a:spcAft>
                <a:spcPts val="600"/>
              </a:spcAft>
              <a:buAutoNum type="arabicPeriod"/>
            </a:pPr>
            <a:r>
              <a:rPr lang="en-US" b="1" dirty="0">
                <a:latin typeface="Myriad Pro" panose="020B0503030403020204" pitchFamily="34" charset="0"/>
              </a:rPr>
              <a:t>B</a:t>
            </a:r>
          </a:p>
          <a:p>
            <a:pPr marL="342900" indent="-342900" algn="ctr">
              <a:spcAft>
                <a:spcPts val="600"/>
              </a:spcAft>
              <a:buAutoNum type="arabicPeriod"/>
            </a:pPr>
            <a:r>
              <a:rPr lang="en-US" b="1" dirty="0">
                <a:latin typeface="Myriad Pro" panose="020B0503030403020204" pitchFamily="34" charset="0"/>
              </a:rPr>
              <a:t>B</a:t>
            </a:r>
          </a:p>
          <a:p>
            <a:pPr marL="342900" indent="-342900" algn="ctr">
              <a:spcAft>
                <a:spcPts val="600"/>
              </a:spcAft>
              <a:buAutoNum type="arabicPeriod"/>
            </a:pPr>
            <a:r>
              <a:rPr lang="en-US" b="1" dirty="0">
                <a:latin typeface="Myriad Pro" panose="020B0503030403020204" pitchFamily="34" charset="0"/>
              </a:rPr>
              <a:t>D</a:t>
            </a:r>
          </a:p>
          <a:p>
            <a:pPr marL="342900" indent="-342900" algn="ctr">
              <a:spcAft>
                <a:spcPts val="600"/>
              </a:spcAft>
              <a:buAutoNum type="arabicPeriod"/>
            </a:pPr>
            <a:r>
              <a:rPr lang="en-US" b="1" dirty="0">
                <a:latin typeface="Myriad Pro" panose="020B0503030403020204" pitchFamily="34" charset="0"/>
              </a:rPr>
              <a:t>A</a:t>
            </a:r>
          </a:p>
          <a:p>
            <a:pPr marL="342900" indent="-342900" algn="ctr">
              <a:spcAft>
                <a:spcPts val="600"/>
              </a:spcAft>
              <a:buAutoNum type="arabicPeriod"/>
            </a:pPr>
            <a:r>
              <a:rPr lang="en-US" b="1" dirty="0">
                <a:latin typeface="Myriad Pro" panose="020B0503030403020204" pitchFamily="34" charset="0"/>
              </a:rPr>
              <a:t>C</a:t>
            </a:r>
          </a:p>
          <a:p>
            <a:pPr marL="342900" indent="-342900" algn="ctr">
              <a:spcAft>
                <a:spcPts val="600"/>
              </a:spcAft>
              <a:buAutoNum type="arabicPeriod"/>
            </a:pPr>
            <a:r>
              <a:rPr lang="en-US" b="1" dirty="0">
                <a:latin typeface="Myriad Pro" panose="020B0503030403020204" pitchFamily="34" charset="0"/>
              </a:rPr>
              <a:t>C</a:t>
            </a:r>
          </a:p>
          <a:p>
            <a:pPr marL="342900" indent="-342900" algn="ctr">
              <a:spcAft>
                <a:spcPts val="600"/>
              </a:spcAft>
              <a:buAutoNum type="arabicPeriod"/>
            </a:pPr>
            <a:r>
              <a:rPr lang="en-US" b="1" dirty="0">
                <a:latin typeface="Myriad Pro" panose="020B0503030403020204" pitchFamily="34" charset="0"/>
              </a:rPr>
              <a:t>B</a:t>
            </a:r>
          </a:p>
          <a:p>
            <a:pPr marL="342900" indent="-342900" algn="ctr">
              <a:spcAft>
                <a:spcPts val="600"/>
              </a:spcAft>
              <a:buAutoNum type="arabicPeriod"/>
            </a:pPr>
            <a:r>
              <a:rPr lang="en-US" b="1" dirty="0">
                <a:latin typeface="Myriad Pro" panose="020B0503030403020204" pitchFamily="34" charset="0"/>
              </a:rPr>
              <a:t> A</a:t>
            </a:r>
          </a:p>
          <a:p>
            <a:pPr marL="342900" indent="-342900" algn="ctr">
              <a:spcAft>
                <a:spcPts val="600"/>
              </a:spcAft>
              <a:buAutoNum type="arabicPeriod"/>
            </a:pPr>
            <a:r>
              <a:rPr lang="en-US" b="1" dirty="0">
                <a:latin typeface="Myriad Pro" panose="020B0503030403020204" pitchFamily="34" charset="0"/>
              </a:rPr>
              <a:t> A</a:t>
            </a:r>
          </a:p>
          <a:p>
            <a:pPr marL="342900" indent="-342900" algn="ctr">
              <a:spcAft>
                <a:spcPts val="600"/>
              </a:spcAft>
              <a:buAutoNum type="arabicPeriod"/>
            </a:pPr>
            <a:r>
              <a:rPr lang="en-US" b="1" dirty="0">
                <a:latin typeface="Myriad Pro" panose="020B0503030403020204" pitchFamily="34" charset="0"/>
              </a:rPr>
              <a:t> D</a:t>
            </a:r>
            <a:endParaRPr lang="en-US" dirty="0">
              <a:latin typeface="Myriad Pro" panose="020B0503030403020204" pitchFamily="34" charset="0"/>
            </a:endParaRPr>
          </a:p>
        </p:txBody>
      </p:sp>
      <p:sp>
        <p:nvSpPr>
          <p:cNvPr id="13" name="TextBox 12">
            <a:extLst>
              <a:ext uri="{FF2B5EF4-FFF2-40B4-BE49-F238E27FC236}">
                <a16:creationId xmlns:a16="http://schemas.microsoft.com/office/drawing/2014/main" id="{F3523181-0EF0-702D-6BD5-6E8929ED62FA}"/>
              </a:ext>
            </a:extLst>
          </p:cNvPr>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5">
            <a:extLst>
              <a:ext uri="{FF2B5EF4-FFF2-40B4-BE49-F238E27FC236}">
                <a16:creationId xmlns:a16="http://schemas.microsoft.com/office/drawing/2014/main" id="{462EEFA7-47FE-C211-6A23-7743EBF1BE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12360525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14"/>
            <a:ext cx="5486393" cy="5893350"/>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711BFDA-E822-7152-867A-6A4F4C44083A}"/>
              </a:ext>
            </a:extLst>
          </p:cNvPr>
          <p:cNvSpPr txBox="1">
            <a:spLocks noGrp="1"/>
          </p:cNvSpPr>
          <p:nvPr>
            <p:ph type="title" idx="4294967295"/>
          </p:nvPr>
        </p:nvSpPr>
        <p:spPr>
          <a:xfrm>
            <a:off x="5696292" y="310261"/>
            <a:ext cx="6035460" cy="7047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rPr>
              <a:t>Where To Go From Here</a:t>
            </a:r>
          </a:p>
        </p:txBody>
      </p:sp>
      <p:sp>
        <p:nvSpPr>
          <p:cNvPr id="13" name="TextBox 12"/>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
        <p:nvSpPr>
          <p:cNvPr id="3" name="TextBox 2"/>
          <p:cNvSpPr txBox="1"/>
          <p:nvPr/>
        </p:nvSpPr>
        <p:spPr>
          <a:xfrm>
            <a:off x="5696292" y="1030389"/>
            <a:ext cx="6285809" cy="3139321"/>
          </a:xfrm>
          <a:prstGeom prst="rect">
            <a:avLst/>
          </a:prstGeom>
          <a:noFill/>
        </p:spPr>
        <p:txBody>
          <a:bodyPr wrap="square" rtlCol="0">
            <a:spAutoFit/>
          </a:bodyPr>
          <a:lstStyle/>
          <a:p>
            <a:r>
              <a:rPr lang="en-US" dirty="0">
                <a:latin typeface="Myriad Pro" panose="020B0503030403020204" pitchFamily="34" charset="0"/>
              </a:rPr>
              <a:t>Oregon OSHA’s online </a:t>
            </a:r>
            <a:r>
              <a:rPr lang="en-US" dirty="0">
                <a:latin typeface="Myriad Pro" panose="020B0503030403020204" pitchFamily="34" charset="0"/>
                <a:hlinkClick r:id="rId5"/>
              </a:rPr>
              <a:t>A-Z topic index </a:t>
            </a:r>
            <a:r>
              <a:rPr lang="en-US" dirty="0">
                <a:latin typeface="Myriad Pro" panose="020B0503030403020204" pitchFamily="34" charset="0"/>
              </a:rPr>
              <a:t>is an excellent resource for you to use. It lists relevant publications, training material, rules, interpretations, videos, and other miscellaneous material.</a:t>
            </a:r>
          </a:p>
          <a:p>
            <a:endParaRPr lang="en-US" dirty="0">
              <a:latin typeface="Myriad Pro" panose="020B0503030403020204" pitchFamily="34" charset="0"/>
            </a:endParaRPr>
          </a:p>
          <a:p>
            <a:r>
              <a:rPr lang="en-US" dirty="0">
                <a:latin typeface="Myriad Pro" panose="020B0503030403020204" pitchFamily="34" charset="0"/>
              </a:rPr>
              <a:t>If you want guidance in developing a safer work environment, you may consider our </a:t>
            </a:r>
            <a:r>
              <a:rPr lang="en-US" dirty="0">
                <a:latin typeface="Myriad Pro" panose="020B0503030403020204" pitchFamily="34" charset="0"/>
                <a:hlinkClick r:id="rId6"/>
              </a:rPr>
              <a:t>free and confidential consultation service</a:t>
            </a:r>
            <a:r>
              <a:rPr lang="en-US" dirty="0">
                <a:latin typeface="Myriad Pro" panose="020B0503030403020204" pitchFamily="34" charset="0"/>
              </a:rPr>
              <a:t>. Our consultants in workplace safety, industrial hygiene, and ergonomics can help you reduce accidents, related costs, and help you develop a comprehensive program to manage safety and health. </a:t>
            </a:r>
          </a:p>
        </p:txBody>
      </p:sp>
    </p:spTree>
    <p:extLst>
      <p:ext uri="{BB962C8B-B14F-4D97-AF65-F5344CB8AC3E}">
        <p14:creationId xmlns:p14="http://schemas.microsoft.com/office/powerpoint/2010/main" val="1852741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5D2437E-2269-498F-BF42-D4BA2E0E5B35}"/>
              </a:ext>
            </a:extLst>
          </p:cNvPr>
          <p:cNvSpPr>
            <a:spLocks noGrp="1"/>
          </p:cNvSpPr>
          <p:nvPr>
            <p:ph type="title" idx="4294967295"/>
          </p:nvPr>
        </p:nvSpPr>
        <p:spPr>
          <a:xfrm>
            <a:off x="1699925" y="2479313"/>
            <a:ext cx="9088768"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n-lt"/>
                <a:ea typeface="+mn-ea"/>
                <a:cs typeface="+mn-cs"/>
              </a:rPr>
              <a:t>Video: </a:t>
            </a:r>
            <a:r>
              <a:rPr kumimoji="0" lang="en-US" sz="4400" b="0" i="0" u="none" strike="noStrike" kern="1200" cap="none" spc="0" normalizeH="0" baseline="0" noProof="0" dirty="0">
                <a:ln>
                  <a:noFill/>
                </a:ln>
                <a:solidFill>
                  <a:schemeClr val="accent1">
                    <a:lumMod val="75000"/>
                  </a:schemeClr>
                </a:solidFill>
                <a:effectLst/>
                <a:uLnTx/>
                <a:uFillTx/>
                <a:latin typeface="+mn-lt"/>
                <a:ea typeface="+mn-ea"/>
                <a:cs typeface="+mn-cs"/>
                <a:hlinkClick r:id="rId3"/>
              </a:rPr>
              <a:t>OSHA Standards</a:t>
            </a:r>
            <a:endParaRPr kumimoji="0" lang="en-US" sz="4400" b="0"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sp>
        <p:nvSpPr>
          <p:cNvPr id="13" name="TextBox 12"/>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5" name="Picture 4" descr="Modul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spTree>
    <p:extLst>
      <p:ext uri="{BB962C8B-B14F-4D97-AF65-F5344CB8AC3E}">
        <p14:creationId xmlns:p14="http://schemas.microsoft.com/office/powerpoint/2010/main" val="3201050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6651" y="2799876"/>
            <a:ext cx="13325302"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a:t>
            </a:r>
          </a:p>
        </p:txBody>
      </p:sp>
      <p:sp>
        <p:nvSpPr>
          <p:cNvPr id="8" name="Title 7"/>
          <p:cNvSpPr txBox="1">
            <a:spLocks noGrp="1"/>
          </p:cNvSpPr>
          <p:nvPr>
            <p:ph type="title" idx="4294967295"/>
          </p:nvPr>
        </p:nvSpPr>
        <p:spPr>
          <a:xfrm>
            <a:off x="-566651" y="3569317"/>
            <a:ext cx="13325302"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Module 2: </a:t>
            </a:r>
            <a:r>
              <a:rPr kumimoji="0" lang="en-US" sz="44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Safe Work Practices</a:t>
            </a:r>
          </a:p>
        </p:txBody>
      </p:sp>
      <p:pic>
        <p:nvPicPr>
          <p:cNvPr id="3" name="Picture 2" descr="Department of Consumer and Business Services (DCBS) logo">
            <a:extLst>
              <a:ext uri="{FF2B5EF4-FFF2-40B4-BE49-F238E27FC236}">
                <a16:creationId xmlns:a16="http://schemas.microsoft.com/office/drawing/2014/main" id="{4D303E3E-5211-B456-4562-672CF2D40E54}"/>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4" name="Picture 3" descr="Oregon OSHA logo">
            <a:extLst>
              <a:ext uri="{FF2B5EF4-FFF2-40B4-BE49-F238E27FC236}">
                <a16:creationId xmlns:a16="http://schemas.microsoft.com/office/drawing/2014/main" id="{33C45598-AA63-2FD6-5135-CCB0A68C83A5}"/>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3507782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5D2437E-2269-498F-BF42-D4BA2E0E5B35}"/>
              </a:ext>
            </a:extLst>
          </p:cNvPr>
          <p:cNvSpPr>
            <a:spLocks noGrp="1"/>
          </p:cNvSpPr>
          <p:nvPr>
            <p:ph type="title" idx="4294967295"/>
          </p:nvPr>
        </p:nvSpPr>
        <p:spPr>
          <a:xfrm>
            <a:off x="1699925" y="2479313"/>
            <a:ext cx="9088768"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n-lt"/>
                <a:ea typeface="+mn-ea"/>
                <a:cs typeface="+mn-cs"/>
              </a:rPr>
              <a:t>Video: </a:t>
            </a:r>
            <a:r>
              <a:rPr kumimoji="0" lang="en-US" sz="4400" b="0" i="0" u="none" strike="noStrike" kern="1200" cap="none" spc="0" normalizeH="0" baseline="0" noProof="0" dirty="0">
                <a:ln>
                  <a:noFill/>
                </a:ln>
                <a:solidFill>
                  <a:schemeClr val="accent1">
                    <a:lumMod val="75000"/>
                  </a:schemeClr>
                </a:solidFill>
                <a:effectLst/>
                <a:uLnTx/>
                <a:uFillTx/>
                <a:latin typeface="+mn-lt"/>
                <a:ea typeface="+mn-ea"/>
                <a:cs typeface="+mn-cs"/>
                <a:hlinkClick r:id="rId3"/>
              </a:rPr>
              <a:t>Right Ladder for the Job</a:t>
            </a:r>
            <a:endParaRPr kumimoji="0" lang="en-US" sz="4400" b="0"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sp>
        <p:nvSpPr>
          <p:cNvPr id="6" name="TextBox 5">
            <a:extLst>
              <a:ext uri="{FF2B5EF4-FFF2-40B4-BE49-F238E27FC236}">
                <a16:creationId xmlns:a16="http://schemas.microsoft.com/office/drawing/2014/main" id="{E569AC5D-AF0E-43DA-A664-200393B02F72}"/>
              </a:ext>
            </a:extLst>
          </p:cNvPr>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safe work practices</a:t>
            </a:r>
          </a:p>
        </p:txBody>
      </p:sp>
      <p:pic>
        <p:nvPicPr>
          <p:cNvPr id="7" name="Picture 6" descr="Module 1">
            <a:extLst>
              <a:ext uri="{FF2B5EF4-FFF2-40B4-BE49-F238E27FC236}">
                <a16:creationId xmlns:a16="http://schemas.microsoft.com/office/drawing/2014/main" id="{B02E469B-DB06-450F-A488-BFAD69D46B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1704727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5486400" cy="5893358"/>
          </a:xfrm>
          <a:prstGeom prst="rect">
            <a:avLst/>
          </a:prstGeom>
        </p:spPr>
      </p:pic>
      <p:sp>
        <p:nvSpPr>
          <p:cNvPr id="2" name="Rectangle 1">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90D77FA-487F-400C-D9CB-E63FE1781648}"/>
              </a:ext>
            </a:extLst>
          </p:cNvPr>
          <p:cNvSpPr txBox="1">
            <a:spLocks noGrp="1" noRot="1" noMove="1" noResize="1" noEditPoints="1" noAdjustHandles="1" noChangeArrowheads="1" noChangeShapeType="1"/>
          </p:cNvSpPr>
          <p:nvPr>
            <p:ph type="title" idx="4294967295"/>
          </p:nvPr>
        </p:nvSpPr>
        <p:spPr>
          <a:xfrm>
            <a:off x="5696292" y="310261"/>
            <a:ext cx="6035460" cy="7047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rPr>
              <a:t>Selecting the Right Ladder</a:t>
            </a:r>
          </a:p>
        </p:txBody>
      </p:sp>
      <p:sp>
        <p:nvSpPr>
          <p:cNvPr id="3" name="TextBox 2"/>
          <p:cNvSpPr txBox="1">
            <a:spLocks noGrp="1" noRot="1" noMove="1" noResize="1" noEditPoints="1" noAdjustHandles="1" noChangeArrowheads="1" noChangeShapeType="1"/>
          </p:cNvSpPr>
          <p:nvPr/>
        </p:nvSpPr>
        <p:spPr>
          <a:xfrm>
            <a:off x="5696292" y="1041319"/>
            <a:ext cx="6224641" cy="3970318"/>
          </a:xfrm>
          <a:prstGeom prst="rect">
            <a:avLst/>
          </a:prstGeom>
          <a:noFill/>
        </p:spPr>
        <p:txBody>
          <a:bodyPr wrap="square" rtlCol="0">
            <a:spAutoFit/>
          </a:bodyPr>
          <a:lstStyle/>
          <a:p>
            <a:r>
              <a:rPr lang="en-US" dirty="0">
                <a:latin typeface="Myriad Pro" panose="020B0503030403020204" pitchFamily="34" charset="0"/>
              </a:rPr>
              <a:t>Selecting the right ladder is very important. Selecting the wrong ladder could lead to serious injury or death. Many people are only familiar with common types of ladders, but there are many types that perform better for different tasks. </a:t>
            </a:r>
          </a:p>
          <a:p>
            <a:endParaRPr lang="en-US" dirty="0">
              <a:latin typeface="Myriad Pro" panose="020B0503030403020204" pitchFamily="34" charset="0"/>
            </a:endParaRPr>
          </a:p>
          <a:p>
            <a:r>
              <a:rPr lang="en-US" dirty="0">
                <a:latin typeface="Myriad Pro" panose="020B0503030403020204" pitchFamily="34" charset="0"/>
              </a:rPr>
              <a:t>Below are a few things you should consider when selecting your ladder:</a:t>
            </a:r>
          </a:p>
          <a:p>
            <a:pPr marL="742950" lvl="1" indent="-285750">
              <a:buFont typeface="Arial" panose="020B0604020202020204" pitchFamily="34" charset="0"/>
              <a:buChar char="•"/>
            </a:pPr>
            <a:r>
              <a:rPr lang="en-US" dirty="0">
                <a:latin typeface="Myriad Pro" panose="020B0503030403020204" pitchFamily="34" charset="0"/>
              </a:rPr>
              <a:t>Work Environment</a:t>
            </a:r>
          </a:p>
          <a:p>
            <a:pPr marL="742950" lvl="1" indent="-285750">
              <a:buFont typeface="Arial" panose="020B0604020202020204" pitchFamily="34" charset="0"/>
              <a:buChar char="•"/>
            </a:pPr>
            <a:r>
              <a:rPr lang="en-US" dirty="0">
                <a:latin typeface="Myriad Pro" panose="020B0503030403020204" pitchFamily="34" charset="0"/>
              </a:rPr>
              <a:t>Ladder Type</a:t>
            </a:r>
          </a:p>
          <a:p>
            <a:pPr marL="742950" lvl="1" indent="-285750">
              <a:buFont typeface="Arial" panose="020B0604020202020204" pitchFamily="34" charset="0"/>
              <a:buChar char="•"/>
            </a:pPr>
            <a:r>
              <a:rPr lang="en-US" dirty="0">
                <a:latin typeface="Myriad Pro" panose="020B0503030403020204" pitchFamily="34" charset="0"/>
              </a:rPr>
              <a:t>Load Capacity</a:t>
            </a:r>
          </a:p>
          <a:p>
            <a:pPr marL="742950" lvl="1" indent="-285750">
              <a:buFont typeface="Arial" panose="020B0604020202020204" pitchFamily="34" charset="0"/>
              <a:buChar char="•"/>
            </a:pPr>
            <a:r>
              <a:rPr lang="en-US" dirty="0">
                <a:latin typeface="Myriad Pro" panose="020B0503030403020204" pitchFamily="34" charset="0"/>
              </a:rPr>
              <a:t>Material</a:t>
            </a:r>
          </a:p>
          <a:p>
            <a:pPr marL="742950" lvl="1" indent="-285750">
              <a:buFont typeface="Arial" panose="020B0604020202020204" pitchFamily="34" charset="0"/>
              <a:buChar char="•"/>
            </a:pPr>
            <a:r>
              <a:rPr lang="en-US" dirty="0">
                <a:latin typeface="Myriad Pro" panose="020B0503030403020204" pitchFamily="34" charset="0"/>
              </a:rPr>
              <a:t>Height and Reach</a:t>
            </a:r>
          </a:p>
          <a:p>
            <a:pPr marL="742950" lvl="1" indent="-285750">
              <a:buFont typeface="Arial" panose="020B0604020202020204" pitchFamily="34" charset="0"/>
              <a:buChar char="•"/>
            </a:pPr>
            <a:r>
              <a:rPr lang="en-US" dirty="0">
                <a:latin typeface="Myriad Pro" panose="020B0503030403020204" pitchFamily="34" charset="0"/>
              </a:rPr>
              <a:t>Maneuverability</a:t>
            </a:r>
          </a:p>
          <a:p>
            <a:pPr marL="742950" lvl="1" indent="-285750">
              <a:buFont typeface="Arial" panose="020B0604020202020204" pitchFamily="34" charset="0"/>
              <a:buChar char="•"/>
            </a:pPr>
            <a:r>
              <a:rPr lang="en-US" dirty="0">
                <a:latin typeface="Myriad Pro" panose="020B0503030403020204" pitchFamily="34" charset="0"/>
              </a:rPr>
              <a:t>Condition of Ladder</a:t>
            </a:r>
          </a:p>
        </p:txBody>
      </p:sp>
      <p:sp>
        <p:nvSpPr>
          <p:cNvPr id="13" name="TextBox 12"/>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safe work practices</a:t>
            </a:r>
          </a:p>
        </p:txBody>
      </p:sp>
      <p:pic>
        <p:nvPicPr>
          <p:cNvPr id="5" name="Picture 4" descr="Modul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3872401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399" cy="589335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59C86FC-4850-B941-B449-01D9C1B49741}"/>
              </a:ext>
            </a:extLst>
          </p:cNvPr>
          <p:cNvSpPr txBox="1">
            <a:spLocks noGrp="1"/>
          </p:cNvSpPr>
          <p:nvPr>
            <p:ph type="title" idx="4294967295"/>
          </p:nvPr>
        </p:nvSpPr>
        <p:spPr>
          <a:xfrm>
            <a:off x="5696292" y="310261"/>
            <a:ext cx="6035460" cy="7047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rPr>
              <a:t>Load Capacities</a:t>
            </a:r>
          </a:p>
        </p:txBody>
      </p:sp>
      <p:sp>
        <p:nvSpPr>
          <p:cNvPr id="3" name="TextBox 2"/>
          <p:cNvSpPr txBox="1"/>
          <p:nvPr/>
        </p:nvSpPr>
        <p:spPr>
          <a:xfrm>
            <a:off x="5611091" y="910243"/>
            <a:ext cx="6580909" cy="5109091"/>
          </a:xfrm>
          <a:prstGeom prst="rect">
            <a:avLst/>
          </a:prstGeom>
          <a:noFill/>
        </p:spPr>
        <p:txBody>
          <a:bodyPr wrap="square" rtlCol="0">
            <a:spAutoFit/>
          </a:bodyPr>
          <a:lstStyle/>
          <a:p>
            <a:r>
              <a:rPr lang="en-US" dirty="0">
                <a:latin typeface="Myriad Pro" panose="020B0503030403020204" pitchFamily="34" charset="0"/>
              </a:rPr>
              <a:t>Each Ladder type has a load capacity rating based on the kind of ladder. There are 5 different load capacities, and each have their own label.</a:t>
            </a:r>
          </a:p>
          <a:p>
            <a:endParaRPr lang="en-US" sz="1000" dirty="0">
              <a:latin typeface="Myriad Pro" panose="020B0503030403020204" pitchFamily="34" charset="0"/>
            </a:endParaRPr>
          </a:p>
          <a:p>
            <a:pPr marL="285750" indent="-285750">
              <a:buFont typeface="Arial" panose="020B0604020202020204" pitchFamily="34" charset="0"/>
              <a:buChar char="•"/>
            </a:pPr>
            <a:r>
              <a:rPr lang="en-US" b="1" dirty="0">
                <a:latin typeface="Myriad Pro" panose="020B0503030403020204" pitchFamily="34" charset="0"/>
              </a:rPr>
              <a:t>Type III (200 lbs.) </a:t>
            </a:r>
            <a:r>
              <a:rPr lang="en-US" dirty="0">
                <a:latin typeface="Myriad Pro" panose="020B0503030403020204" pitchFamily="34" charset="0"/>
              </a:rPr>
              <a:t>Typical uses include painting, yard work, and household chores.</a:t>
            </a:r>
          </a:p>
          <a:p>
            <a:pPr marL="285750" indent="-285750">
              <a:buFont typeface="Arial" panose="020B0604020202020204" pitchFamily="34" charset="0"/>
              <a:buChar char="•"/>
            </a:pPr>
            <a:r>
              <a:rPr lang="en-US" b="1" dirty="0">
                <a:latin typeface="Myriad Pro" panose="020B0503030403020204" pitchFamily="34" charset="0"/>
              </a:rPr>
              <a:t>Type II (225 lbs.) </a:t>
            </a:r>
            <a:r>
              <a:rPr lang="en-US" dirty="0">
                <a:latin typeface="Myriad Pro" panose="020B0503030403020204" pitchFamily="34" charset="0"/>
              </a:rPr>
              <a:t>Typical uses include light commercial, painting, cleaning, and light repair.</a:t>
            </a:r>
          </a:p>
          <a:p>
            <a:pPr marL="285750" indent="-285750">
              <a:buFont typeface="Arial" panose="020B0604020202020204" pitchFamily="34" charset="0"/>
              <a:buChar char="•"/>
            </a:pPr>
            <a:r>
              <a:rPr lang="en-US" b="1" dirty="0">
                <a:latin typeface="Myriad Pro" panose="020B0503030403020204" pitchFamily="34" charset="0"/>
              </a:rPr>
              <a:t>Type I (250 lbs.) </a:t>
            </a:r>
            <a:r>
              <a:rPr lang="en-US" dirty="0">
                <a:latin typeface="Myriad Pro" panose="020B0503030403020204" pitchFamily="34" charset="0"/>
              </a:rPr>
              <a:t>Typical uses include maintenance, and drywall.</a:t>
            </a:r>
          </a:p>
          <a:p>
            <a:pPr marL="285750" indent="-285750">
              <a:buFont typeface="Arial" panose="020B0604020202020204" pitchFamily="34" charset="0"/>
              <a:buChar char="•"/>
            </a:pPr>
            <a:r>
              <a:rPr lang="en-US" b="1" dirty="0">
                <a:latin typeface="Myriad Pro" panose="020B0503030403020204" pitchFamily="34" charset="0"/>
              </a:rPr>
              <a:t>Type IA (300 lbs.) </a:t>
            </a:r>
            <a:r>
              <a:rPr lang="en-US" dirty="0">
                <a:latin typeface="Myriad Pro" panose="020B0503030403020204" pitchFamily="34" charset="0"/>
              </a:rPr>
              <a:t>Typical uses include construction, and roofing.</a:t>
            </a:r>
          </a:p>
          <a:p>
            <a:pPr marL="285750" indent="-285750">
              <a:buFont typeface="Arial" panose="020B0604020202020204" pitchFamily="34" charset="0"/>
              <a:buChar char="•"/>
            </a:pPr>
            <a:r>
              <a:rPr lang="en-US" b="1" dirty="0">
                <a:latin typeface="Myriad Pro" panose="020B0503030403020204" pitchFamily="34" charset="0"/>
              </a:rPr>
              <a:t>Type IAA (375 lbs.) </a:t>
            </a:r>
            <a:r>
              <a:rPr lang="en-US" dirty="0">
                <a:latin typeface="Myriad Pro" panose="020B0503030403020204" pitchFamily="34" charset="0"/>
              </a:rPr>
              <a:t>Typical uses include heavy duty, industrial, and construction.</a:t>
            </a:r>
          </a:p>
          <a:p>
            <a:endParaRPr lang="en-US" sz="1000" dirty="0">
              <a:latin typeface="Myriad Pro" panose="020B0503030403020204" pitchFamily="34" charset="0"/>
            </a:endParaRPr>
          </a:p>
          <a:p>
            <a:r>
              <a:rPr lang="en-US" dirty="0">
                <a:latin typeface="Myriad Pro" panose="020B0503030403020204" pitchFamily="34" charset="0"/>
              </a:rPr>
              <a:t>The maximum weight includes both the weight of the worker, and materials or equipment the worker might be carrying.</a:t>
            </a:r>
          </a:p>
          <a:p>
            <a:endParaRPr lang="en-US" sz="1000" dirty="0">
              <a:latin typeface="Myriad Pro" panose="020B0503030403020204" pitchFamily="34" charset="0"/>
            </a:endParaRPr>
          </a:p>
          <a:p>
            <a:r>
              <a:rPr lang="en-US" i="1" dirty="0">
                <a:latin typeface="Myriad Pro" panose="020B0503030403020204" pitchFamily="34" charset="0"/>
              </a:rPr>
              <a:t>*Overloading a ladder could cause it to fail.</a:t>
            </a:r>
          </a:p>
        </p:txBody>
      </p:sp>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LADDER SAFETY: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safe work practices</a:t>
            </a:r>
          </a:p>
        </p:txBody>
      </p:sp>
      <p:pic>
        <p:nvPicPr>
          <p:cNvPr id="5" name="Picture 4" descr="Modul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5746659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4086</TotalTime>
  <Words>2043</Words>
  <Application>Microsoft Office PowerPoint</Application>
  <PresentationFormat>Widescreen</PresentationFormat>
  <Paragraphs>355</Paragraphs>
  <Slides>44</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Calibri Light</vt:lpstr>
      <vt:lpstr>Myriad Pro</vt:lpstr>
      <vt:lpstr>Verdana</vt:lpstr>
      <vt:lpstr>Office Theme</vt:lpstr>
      <vt:lpstr>LADDER SAFETY</vt:lpstr>
      <vt:lpstr>Disclaimer</vt:lpstr>
      <vt:lpstr>Video: The Dangers of Ladders</vt:lpstr>
      <vt:lpstr>Video: Overview of Ladder Safety</vt:lpstr>
      <vt:lpstr>Video: OSHA Standards</vt:lpstr>
      <vt:lpstr>Module 2: Safe Work Practices</vt:lpstr>
      <vt:lpstr>Video: Right Ladder for the Job</vt:lpstr>
      <vt:lpstr>Selecting the Right Ladder</vt:lpstr>
      <vt:lpstr>Load Capacities</vt:lpstr>
      <vt:lpstr>Ladder Material</vt:lpstr>
      <vt:lpstr>Video: Ladder Training Example</vt:lpstr>
      <vt:lpstr>Video: Inspection/Maintenance</vt:lpstr>
      <vt:lpstr>Inspection Form</vt:lpstr>
      <vt:lpstr>Module 3: Portable Ladders</vt:lpstr>
      <vt:lpstr>Video: Portable Ladder Overview</vt:lpstr>
      <vt:lpstr>Tips for Using a Ladder</vt:lpstr>
      <vt:lpstr>Self-Supporting Ladders</vt:lpstr>
      <vt:lpstr>Video: New Generation Ladders</vt:lpstr>
      <vt:lpstr>Lean Safe Ladders</vt:lpstr>
      <vt:lpstr>Telescopic Extension Ladders</vt:lpstr>
      <vt:lpstr>Orchard Ladders</vt:lpstr>
      <vt:lpstr>Non-Self-Supporting Ladders</vt:lpstr>
      <vt:lpstr>Access to Upper Landing</vt:lpstr>
      <vt:lpstr>Video: Ladder Accessories</vt:lpstr>
      <vt:lpstr>Video: Portable Ladder Setup</vt:lpstr>
      <vt:lpstr>NIOSH Ladder Safety App</vt:lpstr>
      <vt:lpstr>How to Use Them</vt:lpstr>
      <vt:lpstr>Module 4: Other Ladders</vt:lpstr>
      <vt:lpstr>Video: Mobile Ladder Stands</vt:lpstr>
      <vt:lpstr>Video: Fixed Ladders</vt:lpstr>
      <vt:lpstr>Video: Ladder Safety Systems</vt:lpstr>
      <vt:lpstr>Oregon Fall Protection for Fixed Ladders</vt:lpstr>
      <vt:lpstr>Module 5: Conclusion</vt:lpstr>
      <vt:lpstr>Video: Hazards / Common Mistakes</vt:lpstr>
      <vt:lpstr>Video: Storage</vt:lpstr>
      <vt:lpstr>How to Store Your Ladder</vt:lpstr>
      <vt:lpstr>Ladder Safety – QUIZ</vt:lpstr>
      <vt:lpstr>Ladder Safety – QUIZ</vt:lpstr>
      <vt:lpstr>Ladder Safety – QUIZ</vt:lpstr>
      <vt:lpstr>Ladder Safety – QUIZ</vt:lpstr>
      <vt:lpstr>Ladder Safety – QUIZ</vt:lpstr>
      <vt:lpstr>Ladder Safety – QUIZ</vt:lpstr>
      <vt:lpstr>Ladder Safety – QUIZ ANSWERS</vt:lpstr>
      <vt:lpstr>Where To Go From Here</vt:lpstr>
    </vt:vector>
  </TitlesOfParts>
  <Company>DCBS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Aubol Zachary T</dc:creator>
  <cp:lastModifiedBy>STEVENS Tammi E * DCBS</cp:lastModifiedBy>
  <cp:revision>129</cp:revision>
  <dcterms:created xsi:type="dcterms:W3CDTF">2018-12-06T15:15:36Z</dcterms:created>
  <dcterms:modified xsi:type="dcterms:W3CDTF">2025-03-31T17:06:22Z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b73270-2993-4076-be47-9c78f42a1e84_Enabled">
    <vt:lpwstr>true</vt:lpwstr>
  </property>
  <property fmtid="{D5CDD505-2E9C-101B-9397-08002B2CF9AE}" pid="3" name="MSIP_Label_09b73270-2993-4076-be47-9c78f42a1e84_SetDate">
    <vt:lpwstr>2025-03-25T21:44:59Z</vt:lpwstr>
  </property>
  <property fmtid="{D5CDD505-2E9C-101B-9397-08002B2CF9AE}" pid="4" name="MSIP_Label_09b73270-2993-4076-be47-9c78f42a1e84_Method">
    <vt:lpwstr>Privileged</vt:lpwstr>
  </property>
  <property fmtid="{D5CDD505-2E9C-101B-9397-08002B2CF9AE}" pid="5" name="MSIP_Label_09b73270-2993-4076-be47-9c78f42a1e84_Name">
    <vt:lpwstr>Level 1 - Published (Items)</vt:lpwstr>
  </property>
  <property fmtid="{D5CDD505-2E9C-101B-9397-08002B2CF9AE}" pid="6" name="MSIP_Label_09b73270-2993-4076-be47-9c78f42a1e84_SiteId">
    <vt:lpwstr>aa3f6932-fa7c-47b4-a0ce-a598cad161cf</vt:lpwstr>
  </property>
  <property fmtid="{D5CDD505-2E9C-101B-9397-08002B2CF9AE}" pid="7" name="MSIP_Label_09b73270-2993-4076-be47-9c78f42a1e84_ActionId">
    <vt:lpwstr>3f711495-cd99-4dfe-ab58-0ad761d4e618</vt:lpwstr>
  </property>
  <property fmtid="{D5CDD505-2E9C-101B-9397-08002B2CF9AE}" pid="8" name="MSIP_Label_09b73270-2993-4076-be47-9c78f42a1e84_ContentBits">
    <vt:lpwstr>0</vt:lpwstr>
  </property>
  <property fmtid="{D5CDD505-2E9C-101B-9397-08002B2CF9AE}" pid="9" name="MSIP_Label_09b73270-2993-4076-be47-9c78f42a1e84_Tag">
    <vt:lpwstr>10, 0, 1, 1</vt:lpwstr>
  </property>
</Properties>
</file>