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324"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32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26" r:id="rId57"/>
    <p:sldId id="312" r:id="rId58"/>
    <p:sldId id="313" r:id="rId59"/>
    <p:sldId id="314" r:id="rId60"/>
    <p:sldId id="315" r:id="rId61"/>
    <p:sldId id="316" r:id="rId62"/>
    <p:sldId id="317" r:id="rId63"/>
    <p:sldId id="318" r:id="rId64"/>
    <p:sldId id="319" r:id="rId65"/>
    <p:sldId id="320" r:id="rId66"/>
    <p:sldId id="321" r:id="rId67"/>
    <p:sldId id="323" r:id="rId68"/>
    <p:sldId id="322" r:id="rId6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67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1"/>
    <p:restoredTop sz="94633"/>
  </p:normalViewPr>
  <p:slideViewPr>
    <p:cSldViewPr snapToGrid="0">
      <p:cViewPr varScale="1">
        <p:scale>
          <a:sx n="104" d="100"/>
          <a:sy n="104" d="100"/>
        </p:scale>
        <p:origin x="108" y="47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523fb6d4e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gb523fb6d4e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 name="Google Shape;53;gb523fb6d4e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523fb6d4e_0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b523fb6d4e_0_2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gb523fb6d4e_0_2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b523fb6d4e_0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b523fb6d4e_0_2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gb523fb6d4e_0_2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b523fb6d4e_0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b523fb6d4e_0_2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gb523fb6d4e_0_2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b523fb6d4e_0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b523fb6d4e_0_2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gb523fb6d4e_0_2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b523fb6d4e_0_10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b523fb6d4e_0_10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gb523fb6d4e_0_10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523fb6d4e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gb523fb6d4e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 name="Google Shape;53;gb523fb6d4e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15</a:t>
            </a:fld>
            <a:endParaRPr/>
          </a:p>
        </p:txBody>
      </p:sp>
    </p:spTree>
    <p:extLst>
      <p:ext uri="{BB962C8B-B14F-4D97-AF65-F5344CB8AC3E}">
        <p14:creationId xmlns:p14="http://schemas.microsoft.com/office/powerpoint/2010/main" val="192349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b523fb6d4e_0_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b523fb6d4e_0_2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gb523fb6d4e_0_2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523fb6d4e_0_3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b523fb6d4e_0_3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gb523fb6d4e_0_3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b523fb6d4e_0_3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b523fb6d4e_0_3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gb523fb6d4e_0_3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b523fb6d4e_0_3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b523fb6d4e_0_3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gb523fb6d4e_0_3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b523fb6d4e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gb523fb6d4e_0_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 name="Google Shape;64;gb523fb6d4e_0_1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b523fb6d4e_0_4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b523fb6d4e_0_4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gb523fb6d4e_0_4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b523fb6d4e_0_4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b523fb6d4e_0_4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gb523fb6d4e_0_4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b523fb6d4e_0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b523fb6d4e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gb523fb6d4e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b523fb6d4e_0_4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b523fb6d4e_0_4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4" name="Google Shape;274;gb523fb6d4e_0_4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b523fb6d4e_0_4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b523fb6d4e_0_4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gb523fb6d4e_0_4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b523fb6d4e_0_4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b523fb6d4e_0_4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gb523fb6d4e_0_4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b523fb6d4e_0_4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b523fb6d4e_0_4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gb523fb6d4e_0_4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b523fb6d4e_0_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b523fb6d4e_0_4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gb523fb6d4e_0_4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b523fb6d4e_0_4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b523fb6d4e_0_4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gb523fb6d4e_0_4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b523fb6d4e_0_4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b523fb6d4e_0_4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gb523fb6d4e_0_4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b523fb6d4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gb523fb6d4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gb523fb6d4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b523fb6d4e_0_5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b523fb6d4e_0_5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gb523fb6d4e_0_5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b523fb6d4e_0_5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b523fb6d4e_0_5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gb523fb6d4e_0_5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b523fb6d4e_0_5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b523fb6d4e_0_5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b523fb6d4e_0_5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b523fb6d4e_0_5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b523fb6d4e_0_5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gb523fb6d4e_0_5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523fb6d4e_0_5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b523fb6d4e_0_5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gb523fb6d4e_0_5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b523fb6d4e_0_5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b523fb6d4e_0_5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b523fb6d4e_0_5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b523fb6d4e_0_5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b523fb6d4e_0_5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gb523fb6d4e_0_5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b523fb6d4e_0_5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b523fb6d4e_0_5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gb523fb6d4e_0_5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b523fb6d4e_0_5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b523fb6d4e_0_5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gb523fb6d4e_0_5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b523fb6d4e_0_1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b523fb6d4e_0_1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4" name="Google Shape;434;gb523fb6d4e_0_1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b523fb6d4e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gb523fb6d4e_0_1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 name="Google Shape;84;gb523fb6d4e_0_1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523fb6d4e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gb523fb6d4e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 name="Google Shape;53;gb523fb6d4e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40</a:t>
            </a:fld>
            <a:endParaRPr/>
          </a:p>
        </p:txBody>
      </p:sp>
    </p:spTree>
    <p:extLst>
      <p:ext uri="{BB962C8B-B14F-4D97-AF65-F5344CB8AC3E}">
        <p14:creationId xmlns:p14="http://schemas.microsoft.com/office/powerpoint/2010/main" val="1943907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b523fb6d4e_0_5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b523fb6d4e_0_5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gb523fb6d4e_0_5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b523fb6d4e_0_6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gb523fb6d4e_0_6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4" name="Google Shape;464;gb523fb6d4e_0_6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b523fb6d4e_0_7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b523fb6d4e_0_7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gb523fb6d4e_0_7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b523fb6d4e_0_7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b523fb6d4e_0_7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gb523fb6d4e_0_7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b523fb6d4e_0_7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b523fb6d4e_0_7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4" name="Google Shape;494;gb523fb6d4e_0_7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b523fb6d4e_0_7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b523fb6d4e_0_7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4" name="Google Shape;504;gb523fb6d4e_0_7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b523fb6d4e_0_7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gb523fb6d4e_0_7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4" name="Google Shape;514;gb523fb6d4e_0_7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b523fb6d4e_0_7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b523fb6d4e_0_7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4" name="Google Shape;524;gb523fb6d4e_0_7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b523fb6d4e_0_7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b523fb6d4e_0_7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gb523fb6d4e_0_7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b523fb6d4e_0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gb523fb6d4e_0_1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gb523fb6d4e_0_1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b523fb6d4e_0_7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b523fb6d4e_0_7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4" name="Google Shape;544;gb523fb6d4e_0_7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b523fb6d4e_0_7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b523fb6d4e_0_7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4" name="Google Shape;554;gb523fb6d4e_0_7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b523fb6d4e_0_7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gb523fb6d4e_0_7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4" name="Google Shape;564;gb523fb6d4e_0_7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b523fb6d4e_0_7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b523fb6d4e_0_7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4" name="Google Shape;574;gb523fb6d4e_0_7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b523fb6d4e_0_8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b523fb6d4e_0_8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4" name="Google Shape;584;gb523fb6d4e_0_8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b523fb6d4e_0_14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gb523fb6d4e_0_14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4" name="Google Shape;594;gb523fb6d4e_0_14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523fb6d4e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gb523fb6d4e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 name="Google Shape;53;gb523fb6d4e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56</a:t>
            </a:fld>
            <a:endParaRPr/>
          </a:p>
        </p:txBody>
      </p:sp>
    </p:spTree>
    <p:extLst>
      <p:ext uri="{BB962C8B-B14F-4D97-AF65-F5344CB8AC3E}">
        <p14:creationId xmlns:p14="http://schemas.microsoft.com/office/powerpoint/2010/main" val="8542512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b523fb6d4e_0_8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gb523fb6d4e_0_8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4" name="Google Shape;614;gb523fb6d4e_0_8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b523fb6d4e_0_9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gb523fb6d4e_0_9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4" name="Google Shape;624;gb523fb6d4e_0_9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b523fb6d4e_0_9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gb523fb6d4e_0_9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4" name="Google Shape;634;gb523fb6d4e_0_9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b523fb6d4e_0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gb523fb6d4e_0_1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gb523fb6d4e_0_1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b523fb6d4e_0_9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gb523fb6d4e_0_9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4" name="Google Shape;644;gb523fb6d4e_0_9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b523fb6d4e_0_10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gb523fb6d4e_0_10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5" name="Google Shape;655;gb523fb6d4e_0_10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b523fb6d4e_0_10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gb523fb6d4e_0_10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6" name="Google Shape;666;gb523fb6d4e_0_10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b523fb6d4e_0_10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gb523fb6d4e_0_10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7" name="Google Shape;677;gb523fb6d4e_0_10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b523fb6d4e_0_10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gb523fb6d4e_0_10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8" name="Google Shape;688;gb523fb6d4e_0_10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b523fb6d4e_0_14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gb523fb6d4e_0_14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9" name="Google Shape;699;gb523fb6d4e_0_14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b523fb6d4e_0_10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gb523fb6d4e_0_10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0" name="Google Shape;710;gb523fb6d4e_0_10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b523fb6d4e_0_13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9" name="Google Shape;729;gb523fb6d4e_0_13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0" name="Google Shape;730;gb523fb6d4e_0_13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b523fb6d4e_0_10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gb523fb6d4e_0_10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0" name="Google Shape;720;gb523fb6d4e_0_10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b523fb6d4e_0_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gb523fb6d4e_0_2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gb523fb6d4e_0_2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523fb6d4e_0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b523fb6d4e_0_2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gb523fb6d4e_0_2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b523fb6d4e_0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b523fb6d4e_0_2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gb523fb6d4e_0_2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hyperlink" Target="https://osha.oregon.gov/consult/Pages/index.aspx"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osha.oregon.gov/OSHARules/div2/div2J.pdf#1910-147" TargetMode="External"/><Relationship Id="rId7" Type="http://schemas.openxmlformats.org/officeDocument/2006/relationships/hyperlink" Target="https://osha.oregon.gov/consult/Pages/index.aspx"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hyperlink" Target="https://osha.oregon.gov/OSHARules/div2/div2RR.pdf" TargetMode="External"/><Relationship Id="rId5" Type="http://schemas.openxmlformats.org/officeDocument/2006/relationships/hyperlink" Target="https://osha.oregon.gov/OSHARules/div2/div2S.pdf" TargetMode="External"/><Relationship Id="rId4" Type="http://schemas.openxmlformats.org/officeDocument/2006/relationships/hyperlink" Target="https://osha.oregon.gov/Pages/topics/control-of-hazardous-energy.aspx"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s://osha.oregon.gov/OSHAPubs/3326.pdf"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hyperlink" Target="https://osha.oregon.gov/OSHAPubs/pubform/sample-lockout.pdf#page=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hyperlink" Target="https://osha.oregon.gov/OSHARules/div2/div2J.pdf#1910-147"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osha.oregon.gov/OSHAPubs/pubform/energy-control-procedure.pdf"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hyperlink" Target="https://osha.oregon.gov/OSHARules/div2/div2J.pdf#page=79"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hyperlink" Target="https://osha.oregon.gov/OSHARules/div2/div2J.pdf#page=84"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hyperlink" Target="https://osha.oregon.gov/OSHARules/div2/div2J.pdf#page=80" TargetMode="External"/><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hyperlink" Target="https://osha.oregon.gov/OSHARules/div2/div2J.pdf#page=85" TargetMode="External"/><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8" Type="http://schemas.openxmlformats.org/officeDocument/2006/relationships/hyperlink" Target="https://osha.oregon.gov/OSHARules/div2/div2J.pdf#page=80" TargetMode="External"/><Relationship Id="rId3" Type="http://schemas.openxmlformats.org/officeDocument/2006/relationships/hyperlink" Target="https://osha.oregon.gov/OSHAPubs/3326.pdf" TargetMode="External"/><Relationship Id="rId7" Type="http://schemas.openxmlformats.org/officeDocument/2006/relationships/hyperlink" Target="https://osha.oregon.gov/OSHARules/div2/div2J.pdf#page=84" TargetMode="External"/><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hyperlink" Target="https://osha.oregon.gov/OSHARules/div2/div2J.pdf#page=79" TargetMode="External"/><Relationship Id="rId5" Type="http://schemas.openxmlformats.org/officeDocument/2006/relationships/hyperlink" Target="https://osha.oregon.gov/OSHAPubs/pubform/energy-control-procedure.pdf" TargetMode="External"/><Relationship Id="rId10" Type="http://schemas.openxmlformats.org/officeDocument/2006/relationships/image" Target="../media/image17.png"/><Relationship Id="rId4" Type="http://schemas.openxmlformats.org/officeDocument/2006/relationships/hyperlink" Target="https://osha.oregon.gov/OSHAPubs/pubform/sample-lockout.pdf#page=3" TargetMode="External"/><Relationship Id="rId9" Type="http://schemas.openxmlformats.org/officeDocument/2006/relationships/hyperlink" Target="https://osha.oregon.gov/OSHARules/div2/div2J.pdf#page=8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hyperlink" Target="https://osha.oregon.gov/OSHARules/pd/pd-280.pdf" TargetMode="External"/><Relationship Id="rId4" Type="http://schemas.openxmlformats.org/officeDocument/2006/relationships/hyperlink" Target="https://osha.oregon.gov/Pages/topics/control-of-hazardous-energy.aspx"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hyperlink" Target="https://osha.oregon.gov/OSHARules/div2/div2J.pdf#page=82" TargetMode="External"/><Relationship Id="rId2" Type="http://schemas.openxmlformats.org/officeDocument/2006/relationships/notesSlide" Target="../notesSlides/notesSlide46.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hyperlink" Target="https://osha.oregon.gov/OSHARules/div2/div2RR.pdf" TargetMode="External"/><Relationship Id="rId4" Type="http://schemas.openxmlformats.org/officeDocument/2006/relationships/hyperlink" Target="https://osha.oregon.gov/OSHARules/div2/div2S.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hyperlink" Target="https://osha.oregon.gov/OSHAPubs/pubform/lockout-inspection-form.pdf" TargetMode="External"/><Relationship Id="rId2" Type="http://schemas.openxmlformats.org/officeDocument/2006/relationships/notesSlide" Target="../notesSlides/notesSlide53.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hyperlink" Target="https://osha.oregon.gov/OSHAPubs/pubform/sample-lockout.pdf" TargetMode="External"/><Relationship Id="rId2" Type="http://schemas.openxmlformats.org/officeDocument/2006/relationships/notesSlide" Target="../notesSlides/notesSlide58.xml"/><Relationship Id="rId1" Type="http://schemas.openxmlformats.org/officeDocument/2006/relationships/slideLayout" Target="../slideLayouts/slideLayout11.xml"/><Relationship Id="rId5" Type="http://schemas.openxmlformats.org/officeDocument/2006/relationships/image" Target="../media/image58.png"/><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hyperlink" Target="https://osha.oregon.gov/Pages/az-index.aspx" TargetMode="External"/><Relationship Id="rId2" Type="http://schemas.openxmlformats.org/officeDocument/2006/relationships/notesSlide" Target="../notesSlides/notesSlide66.xml"/><Relationship Id="rId1" Type="http://schemas.openxmlformats.org/officeDocument/2006/relationships/slideLayout" Target="../slideLayouts/slideLayout11.xml"/><Relationship Id="rId6" Type="http://schemas.openxmlformats.org/officeDocument/2006/relationships/image" Target="../media/image60.png"/><Relationship Id="rId5" Type="http://schemas.openxmlformats.org/officeDocument/2006/relationships/image" Target="../media/image56.png"/><Relationship Id="rId4" Type="http://schemas.openxmlformats.org/officeDocument/2006/relationships/hyperlink" Target="https://osha.oregon.gov/consult/Pages/index.aspx"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osha.oregon.gov/OSHAPubs/pubform/sample-lockout.pdf" TargetMode="External"/><Relationship Id="rId2" Type="http://schemas.openxmlformats.org/officeDocument/2006/relationships/notesSlide" Target="../notesSlides/notesSlide67.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hyperlink" Target="https://osha.oregon.gov/consult/Pages/index.aspx" TargetMode="External"/><Relationship Id="rId4" Type="http://schemas.openxmlformats.org/officeDocument/2006/relationships/hyperlink" Target="https://osha.oregon.gov/Pages/az-index.aspx"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8.xm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55" name="Google Shape;55;p13"/>
          <p:cNvPicPr preferRelativeResize="0"/>
          <p:nvPr/>
        </p:nvPicPr>
        <p:blipFill rotWithShape="1">
          <a:blip r:embed="rId3">
            <a:alphaModFix/>
          </a:blip>
          <a:srcRect t="11229"/>
          <a:stretch/>
        </p:blipFill>
        <p:spPr>
          <a:xfrm>
            <a:off x="16657" y="0"/>
            <a:ext cx="9127343" cy="5143500"/>
          </a:xfrm>
          <a:prstGeom prst="rect">
            <a:avLst/>
          </a:prstGeom>
          <a:noFill/>
          <a:ln>
            <a:noFill/>
          </a:ln>
        </p:spPr>
      </p:pic>
      <p:sp>
        <p:nvSpPr>
          <p:cNvPr id="58" name="Google Shape;58;p13"/>
          <p:cNvSpPr/>
          <p:nvPr/>
        </p:nvSpPr>
        <p:spPr>
          <a:xfrm>
            <a:off x="0" y="1907177"/>
            <a:ext cx="9144000" cy="17046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9" name="Google Shape;59;p13"/>
          <p:cNvSpPr txBox="1"/>
          <p:nvPr/>
        </p:nvSpPr>
        <p:spPr>
          <a:xfrm>
            <a:off x="-424988" y="2099907"/>
            <a:ext cx="9993900" cy="5310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lt1"/>
                </a:solidFill>
                <a:latin typeface="Verdana"/>
                <a:ea typeface="Verdana"/>
                <a:cs typeface="Verdana"/>
                <a:sym typeface="Verdana"/>
              </a:rPr>
              <a:t>LOCKOUT / TAGOUT</a:t>
            </a:r>
            <a:endParaRPr sz="3000" b="1" i="0" u="none" strike="noStrike" cap="none" dirty="0">
              <a:solidFill>
                <a:schemeClr val="lt1"/>
              </a:solidFill>
              <a:latin typeface="Verdana"/>
              <a:ea typeface="Verdana"/>
              <a:cs typeface="Verdana"/>
              <a:sym typeface="Verdana"/>
            </a:endParaRPr>
          </a:p>
        </p:txBody>
      </p:sp>
      <p:sp>
        <p:nvSpPr>
          <p:cNvPr id="60" name="Google Shape;60;p13"/>
          <p:cNvSpPr txBox="1"/>
          <p:nvPr/>
        </p:nvSpPr>
        <p:spPr>
          <a:xfrm>
            <a:off x="-424988" y="2676988"/>
            <a:ext cx="9993900" cy="57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 sz="3300" b="1" i="0" u="none" strike="noStrike" cap="none">
                <a:solidFill>
                  <a:schemeClr val="lt1"/>
                </a:solidFill>
                <a:latin typeface="Verdana"/>
                <a:ea typeface="Verdana"/>
                <a:cs typeface="Verdana"/>
                <a:sym typeface="Verdana"/>
              </a:rPr>
              <a:t>Module 1: </a:t>
            </a:r>
            <a:r>
              <a:rPr lang="en" sz="3300" b="1" i="1" u="none" strike="noStrike" cap="none">
                <a:solidFill>
                  <a:schemeClr val="lt1"/>
                </a:solidFill>
                <a:latin typeface="Verdana"/>
                <a:ea typeface="Verdana"/>
                <a:cs typeface="Verdana"/>
                <a:sym typeface="Verdana"/>
              </a:rPr>
              <a:t>Introduction</a:t>
            </a:r>
            <a:endParaRPr sz="1100" b="0" i="0" u="none" strike="noStrike" cap="none">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F41D68D9-0B7A-46F1-85F2-CC81B9B7D05D}"/>
              </a:ext>
            </a:extLst>
          </p:cNvPr>
          <p:cNvPicPr>
            <a:picLocks noChangeAspect="1"/>
          </p:cNvPicPr>
          <p:nvPr/>
        </p:nvPicPr>
        <p:blipFill>
          <a:blip r:embed="rId4"/>
          <a:stretch>
            <a:fillRect/>
          </a:stretch>
        </p:blipFill>
        <p:spPr>
          <a:xfrm>
            <a:off x="6765877" y="-44048"/>
            <a:ext cx="2164356" cy="898208"/>
          </a:xfrm>
          <a:prstGeom prst="rect">
            <a:avLst/>
          </a:prstGeom>
        </p:spPr>
      </p:pic>
      <p:pic>
        <p:nvPicPr>
          <p:cNvPr id="9" name="Picture 8">
            <a:extLst>
              <a:ext uri="{FF2B5EF4-FFF2-40B4-BE49-F238E27FC236}">
                <a16:creationId xmlns:a16="http://schemas.microsoft.com/office/drawing/2014/main" id="{00E93EE0-B9A2-4776-8B18-4156DC4F36B2}"/>
              </a:ext>
            </a:extLst>
          </p:cNvPr>
          <p:cNvPicPr>
            <a:picLocks noChangeAspect="1"/>
          </p:cNvPicPr>
          <p:nvPr/>
        </p:nvPicPr>
        <p:blipFill>
          <a:blip r:embed="rId5"/>
          <a:stretch>
            <a:fillRect/>
          </a:stretch>
        </p:blipFill>
        <p:spPr>
          <a:xfrm>
            <a:off x="101882" y="52956"/>
            <a:ext cx="2480958" cy="8042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2"/>
          <p:cNvSpPr/>
          <p:nvPr/>
        </p:nvSpPr>
        <p:spPr>
          <a:xfrm>
            <a:off x="0" y="4420017"/>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00000"/>
              </a:solidFill>
              <a:latin typeface="Calibri"/>
              <a:ea typeface="Calibri"/>
              <a:cs typeface="Calibri"/>
              <a:sym typeface="Calibri"/>
            </a:endParaRPr>
          </a:p>
        </p:txBody>
      </p:sp>
      <p:sp>
        <p:nvSpPr>
          <p:cNvPr id="147" name="Google Shape;147;p22"/>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1: </a:t>
            </a:r>
            <a:r>
              <a:rPr lang="en" sz="2100" b="1" i="1" u="none" strike="noStrike" cap="none">
                <a:solidFill>
                  <a:schemeClr val="lt1"/>
                </a:solidFill>
                <a:latin typeface="Verdana"/>
                <a:ea typeface="Verdana"/>
                <a:cs typeface="Verdana"/>
                <a:sym typeface="Verdana"/>
              </a:rPr>
              <a:t>introduction</a:t>
            </a:r>
            <a:endParaRPr sz="1100" b="0" i="0" u="none" strike="noStrike" cap="none">
              <a:solidFill>
                <a:srgbClr val="000000"/>
              </a:solidFill>
              <a:latin typeface="Arial"/>
              <a:ea typeface="Arial"/>
              <a:cs typeface="Arial"/>
              <a:sym typeface="Arial"/>
            </a:endParaRPr>
          </a:p>
        </p:txBody>
      </p:sp>
      <p:pic>
        <p:nvPicPr>
          <p:cNvPr id="148" name="Google Shape;148;p22"/>
          <p:cNvPicPr preferRelativeResize="0"/>
          <p:nvPr/>
        </p:nvPicPr>
        <p:blipFill rotWithShape="1">
          <a:blip r:embed="rId3">
            <a:alphaModFix/>
          </a:blip>
          <a:srcRect/>
          <a:stretch/>
        </p:blipFill>
        <p:spPr>
          <a:xfrm>
            <a:off x="6811008" y="4484594"/>
            <a:ext cx="2228566" cy="563908"/>
          </a:xfrm>
          <a:prstGeom prst="rect">
            <a:avLst/>
          </a:prstGeom>
          <a:noFill/>
          <a:ln>
            <a:noFill/>
          </a:ln>
        </p:spPr>
      </p:pic>
      <p:sp>
        <p:nvSpPr>
          <p:cNvPr id="149" name="Google Shape;149;p22"/>
          <p:cNvSpPr txBox="1"/>
          <p:nvPr/>
        </p:nvSpPr>
        <p:spPr>
          <a:xfrm>
            <a:off x="4289367" y="249382"/>
            <a:ext cx="4705800" cy="33933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u="sng">
                <a:solidFill>
                  <a:schemeClr val="dk1"/>
                </a:solidFill>
                <a:latin typeface="Calibri"/>
                <a:ea typeface="Calibri"/>
                <a:cs typeface="Calibri"/>
                <a:sym typeface="Calibri"/>
              </a:rPr>
              <a:t>Hazardous Energy</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rPr>
              <a:t>Energy that is unexpected may be hazardous. This hazardous energy may be obvious, but often it is not. Hazardous energy is a threat if you do any of the following:</a:t>
            </a:r>
            <a:br>
              <a:rPr lang="en" sz="1200">
                <a:solidFill>
                  <a:schemeClr val="dk1"/>
                </a:solidFill>
              </a:rPr>
            </a:b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Service or maintain equipment that could start or move unexpectedly.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Work near equipment when it’s being serviced.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Remove or go around equipment guards.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Fail to follow established energy control procedures.</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Simply turning the power off does not make the equipment safe! It is critical that those who service or repair equipment know how hazardous energy could harm them and how to control it. On the next slide, we’ll look at examples of common energy sources.</a:t>
            </a:r>
            <a:endParaRPr sz="1300">
              <a:solidFill>
                <a:schemeClr val="dk1"/>
              </a:solidFill>
              <a:latin typeface="Calibri"/>
              <a:ea typeface="Calibri"/>
              <a:cs typeface="Calibri"/>
              <a:sym typeface="Calibri"/>
            </a:endParaRPr>
          </a:p>
        </p:txBody>
      </p:sp>
      <p:pic>
        <p:nvPicPr>
          <p:cNvPr id="150" name="Google Shape;150;p22"/>
          <p:cNvPicPr preferRelativeResize="0"/>
          <p:nvPr/>
        </p:nvPicPr>
        <p:blipFill>
          <a:blip r:embed="rId4">
            <a:alphaModFix/>
          </a:blip>
          <a:stretch>
            <a:fillRect/>
          </a:stretch>
        </p:blipFill>
        <p:spPr>
          <a:xfrm>
            <a:off x="10525" y="0"/>
            <a:ext cx="3972925" cy="44200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3"/>
          <p:cNvSpPr/>
          <p:nvPr/>
        </p:nvSpPr>
        <p:spPr>
          <a:xfrm>
            <a:off x="0" y="4420017"/>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00000"/>
              </a:solidFill>
              <a:latin typeface="Calibri"/>
              <a:ea typeface="Calibri"/>
              <a:cs typeface="Calibri"/>
              <a:sym typeface="Calibri"/>
            </a:endParaRPr>
          </a:p>
        </p:txBody>
      </p:sp>
      <p:sp>
        <p:nvSpPr>
          <p:cNvPr id="157" name="Google Shape;157;p23"/>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1: </a:t>
            </a:r>
            <a:r>
              <a:rPr lang="en" sz="2100" b="1" i="1" u="none" strike="noStrike" cap="none">
                <a:solidFill>
                  <a:schemeClr val="lt1"/>
                </a:solidFill>
                <a:latin typeface="Verdana"/>
                <a:ea typeface="Verdana"/>
                <a:cs typeface="Verdana"/>
                <a:sym typeface="Verdana"/>
              </a:rPr>
              <a:t>introduction</a:t>
            </a:r>
            <a:endParaRPr sz="1100" b="0" i="0" u="none" strike="noStrike" cap="none">
              <a:solidFill>
                <a:srgbClr val="000000"/>
              </a:solidFill>
              <a:latin typeface="Arial"/>
              <a:ea typeface="Arial"/>
              <a:cs typeface="Arial"/>
              <a:sym typeface="Arial"/>
            </a:endParaRPr>
          </a:p>
        </p:txBody>
      </p:sp>
      <p:pic>
        <p:nvPicPr>
          <p:cNvPr id="158" name="Google Shape;158;p23"/>
          <p:cNvPicPr preferRelativeResize="0"/>
          <p:nvPr/>
        </p:nvPicPr>
        <p:blipFill rotWithShape="1">
          <a:blip r:embed="rId3">
            <a:alphaModFix/>
          </a:blip>
          <a:srcRect/>
          <a:stretch/>
        </p:blipFill>
        <p:spPr>
          <a:xfrm>
            <a:off x="6811008" y="4484594"/>
            <a:ext cx="2228566" cy="563908"/>
          </a:xfrm>
          <a:prstGeom prst="rect">
            <a:avLst/>
          </a:prstGeom>
          <a:noFill/>
          <a:ln>
            <a:noFill/>
          </a:ln>
        </p:spPr>
      </p:pic>
      <p:sp>
        <p:nvSpPr>
          <p:cNvPr id="159" name="Google Shape;159;p23"/>
          <p:cNvSpPr txBox="1"/>
          <p:nvPr/>
        </p:nvSpPr>
        <p:spPr>
          <a:xfrm>
            <a:off x="4289375" y="249373"/>
            <a:ext cx="4705800" cy="4113691"/>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u="sng" dirty="0">
                <a:solidFill>
                  <a:schemeClr val="dk1"/>
                </a:solidFill>
                <a:latin typeface="Calibri"/>
                <a:ea typeface="Calibri"/>
                <a:cs typeface="Calibri"/>
                <a:sym typeface="Calibri"/>
              </a:rPr>
              <a:t>Energy Sources </a:t>
            </a:r>
            <a:r>
              <a:rPr lang="en" sz="2800" u="sng" dirty="0">
                <a:solidFill>
                  <a:schemeClr val="dk1"/>
                </a:solidFill>
                <a:latin typeface="Calibri"/>
                <a:ea typeface="Calibri"/>
                <a:cs typeface="Calibri"/>
                <a:sym typeface="Calibri"/>
              </a:rPr>
              <a:t>(</a:t>
            </a:r>
            <a:r>
              <a:rPr lang="en-US" sz="2800" u="sng" dirty="0">
                <a:solidFill>
                  <a:schemeClr val="dk1"/>
                </a:solidFill>
                <a:latin typeface="Calibri"/>
                <a:ea typeface="Calibri"/>
                <a:cs typeface="Calibri"/>
                <a:sym typeface="Calibri"/>
              </a:rPr>
              <a:t>c</a:t>
            </a:r>
            <a:r>
              <a:rPr lang="en" sz="2800" u="sng" dirty="0">
                <a:solidFill>
                  <a:schemeClr val="dk1"/>
                </a:solidFill>
                <a:latin typeface="Calibri"/>
                <a:ea typeface="Calibri"/>
                <a:cs typeface="Calibri"/>
                <a:sym typeface="Calibri"/>
              </a:rPr>
              <a:t>ontinued) </a:t>
            </a:r>
            <a:endParaRPr sz="17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Energy becomes hazardous when it builds to a dangerous level or is released in a quantity that could injure a worker. Here is a list of common energy sources you may encounter:</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Electrical</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Pneumatic</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Hydraulic</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Gravity</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Mechanical</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Thermal</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Chemical</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Radiation</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Nuclear</a:t>
            </a:r>
            <a:endParaRPr dirty="0">
              <a:solidFill>
                <a:schemeClr val="dk1"/>
              </a:solidFill>
              <a:latin typeface="Calibri"/>
              <a:ea typeface="Calibri"/>
              <a:cs typeface="Calibri"/>
              <a:sym typeface="Calibri"/>
            </a:endParaRPr>
          </a:p>
        </p:txBody>
      </p:sp>
      <p:pic>
        <p:nvPicPr>
          <p:cNvPr id="160" name="Google Shape;160;p23"/>
          <p:cNvPicPr preferRelativeResize="0"/>
          <p:nvPr/>
        </p:nvPicPr>
        <p:blipFill>
          <a:blip r:embed="rId4">
            <a:alphaModFix/>
          </a:blip>
          <a:stretch>
            <a:fillRect/>
          </a:stretch>
        </p:blipFill>
        <p:spPr>
          <a:xfrm>
            <a:off x="152400" y="0"/>
            <a:ext cx="3831051" cy="44200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4"/>
          <p:cNvSpPr/>
          <p:nvPr/>
        </p:nvSpPr>
        <p:spPr>
          <a:xfrm>
            <a:off x="0" y="4420017"/>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00000"/>
              </a:solidFill>
              <a:latin typeface="Calibri"/>
              <a:ea typeface="Calibri"/>
              <a:cs typeface="Calibri"/>
              <a:sym typeface="Calibri"/>
            </a:endParaRPr>
          </a:p>
        </p:txBody>
      </p:sp>
      <p:sp>
        <p:nvSpPr>
          <p:cNvPr id="167" name="Google Shape;167;p24"/>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1: </a:t>
            </a:r>
            <a:r>
              <a:rPr lang="en" sz="2100" b="1" i="1" u="none" strike="noStrike" cap="none">
                <a:solidFill>
                  <a:schemeClr val="lt1"/>
                </a:solidFill>
                <a:latin typeface="Verdana"/>
                <a:ea typeface="Verdana"/>
                <a:cs typeface="Verdana"/>
                <a:sym typeface="Verdana"/>
              </a:rPr>
              <a:t>introduction</a:t>
            </a:r>
            <a:endParaRPr sz="1100" b="0" i="0" u="none" strike="noStrike" cap="none">
              <a:solidFill>
                <a:srgbClr val="000000"/>
              </a:solidFill>
              <a:latin typeface="Arial"/>
              <a:ea typeface="Arial"/>
              <a:cs typeface="Arial"/>
              <a:sym typeface="Arial"/>
            </a:endParaRPr>
          </a:p>
        </p:txBody>
      </p:sp>
      <p:pic>
        <p:nvPicPr>
          <p:cNvPr id="168" name="Google Shape;168;p24"/>
          <p:cNvPicPr preferRelativeResize="0"/>
          <p:nvPr/>
        </p:nvPicPr>
        <p:blipFill rotWithShape="1">
          <a:blip r:embed="rId3">
            <a:alphaModFix/>
          </a:blip>
          <a:srcRect/>
          <a:stretch/>
        </p:blipFill>
        <p:spPr>
          <a:xfrm>
            <a:off x="6811008" y="4484594"/>
            <a:ext cx="2228566" cy="563908"/>
          </a:xfrm>
          <a:prstGeom prst="rect">
            <a:avLst/>
          </a:prstGeom>
          <a:noFill/>
          <a:ln>
            <a:noFill/>
          </a:ln>
        </p:spPr>
      </p:pic>
      <p:sp>
        <p:nvSpPr>
          <p:cNvPr id="169" name="Google Shape;169;p24"/>
          <p:cNvSpPr txBox="1"/>
          <p:nvPr/>
        </p:nvSpPr>
        <p:spPr>
          <a:xfrm>
            <a:off x="4289367" y="249382"/>
            <a:ext cx="4705800" cy="33933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u="sng" dirty="0">
                <a:solidFill>
                  <a:schemeClr val="dk1"/>
                </a:solidFill>
                <a:latin typeface="Calibri"/>
                <a:ea typeface="Calibri"/>
                <a:cs typeface="Calibri"/>
                <a:sym typeface="Calibri"/>
              </a:rPr>
              <a:t>Work Injury Statistics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It’s worth noting that approximately 3 million workers service equipment and face the greatest risk of injury if lockout/tagout is not properly implemented. Compliance with the lockout/tagout standard prevents an estimated 120 fatalities and 50,000 injuries each year. Workers injured on the job from exposure to hazardous energy lose an average of 24 workdays for recuperation.</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i="1" dirty="0">
                <a:solidFill>
                  <a:schemeClr val="dk1"/>
                </a:solidFill>
              </a:rPr>
              <a:t>Source: US Department of Labor</a:t>
            </a:r>
            <a:endParaRPr dirty="0">
              <a:solidFill>
                <a:schemeClr val="dk1"/>
              </a:solidFill>
              <a:latin typeface="Calibri"/>
              <a:ea typeface="Calibri"/>
              <a:cs typeface="Calibri"/>
              <a:sym typeface="Calibri"/>
            </a:endParaRPr>
          </a:p>
        </p:txBody>
      </p:sp>
      <p:pic>
        <p:nvPicPr>
          <p:cNvPr id="170" name="Google Shape;170;p24"/>
          <p:cNvPicPr preferRelativeResize="0"/>
          <p:nvPr/>
        </p:nvPicPr>
        <p:blipFill>
          <a:blip r:embed="rId4">
            <a:alphaModFix/>
          </a:blip>
          <a:stretch>
            <a:fillRect/>
          </a:stretch>
        </p:blipFill>
        <p:spPr>
          <a:xfrm>
            <a:off x="0" y="0"/>
            <a:ext cx="3983450" cy="44200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p:nvPr/>
        </p:nvSpPr>
        <p:spPr>
          <a:xfrm>
            <a:off x="0" y="4420017"/>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00000"/>
              </a:solidFill>
              <a:latin typeface="Calibri"/>
              <a:ea typeface="Calibri"/>
              <a:cs typeface="Calibri"/>
              <a:sym typeface="Calibri"/>
            </a:endParaRPr>
          </a:p>
        </p:txBody>
      </p:sp>
      <p:sp>
        <p:nvSpPr>
          <p:cNvPr id="177" name="Google Shape;177;p25"/>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1: </a:t>
            </a:r>
            <a:r>
              <a:rPr lang="en" sz="2100" b="1" i="1" u="none" strike="noStrike" cap="none">
                <a:solidFill>
                  <a:schemeClr val="lt1"/>
                </a:solidFill>
                <a:latin typeface="Verdana"/>
                <a:ea typeface="Verdana"/>
                <a:cs typeface="Verdana"/>
                <a:sym typeface="Verdana"/>
              </a:rPr>
              <a:t>introduction</a:t>
            </a:r>
            <a:endParaRPr sz="1100" b="0" i="0" u="none" strike="noStrike" cap="none">
              <a:solidFill>
                <a:srgbClr val="000000"/>
              </a:solidFill>
              <a:latin typeface="Arial"/>
              <a:ea typeface="Arial"/>
              <a:cs typeface="Arial"/>
              <a:sym typeface="Arial"/>
            </a:endParaRPr>
          </a:p>
        </p:txBody>
      </p:sp>
      <p:pic>
        <p:nvPicPr>
          <p:cNvPr id="178" name="Google Shape;178;p25"/>
          <p:cNvPicPr preferRelativeResize="0"/>
          <p:nvPr/>
        </p:nvPicPr>
        <p:blipFill rotWithShape="1">
          <a:blip r:embed="rId3">
            <a:alphaModFix/>
          </a:blip>
          <a:srcRect/>
          <a:stretch/>
        </p:blipFill>
        <p:spPr>
          <a:xfrm>
            <a:off x="6811008" y="4484594"/>
            <a:ext cx="2228566" cy="563908"/>
          </a:xfrm>
          <a:prstGeom prst="rect">
            <a:avLst/>
          </a:prstGeom>
          <a:noFill/>
          <a:ln>
            <a:noFill/>
          </a:ln>
        </p:spPr>
      </p:pic>
      <p:sp>
        <p:nvSpPr>
          <p:cNvPr id="179" name="Google Shape;179;p25"/>
          <p:cNvSpPr txBox="1"/>
          <p:nvPr/>
        </p:nvSpPr>
        <p:spPr>
          <a:xfrm>
            <a:off x="4289367" y="249382"/>
            <a:ext cx="4705800" cy="33933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u="sng" dirty="0">
                <a:solidFill>
                  <a:schemeClr val="dk1"/>
                </a:solidFill>
                <a:latin typeface="Calibri"/>
                <a:ea typeface="Calibri"/>
                <a:cs typeface="Calibri"/>
                <a:sym typeface="Calibri"/>
              </a:rPr>
              <a:t>Overview</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If an employee can be injured, then the standard applies and must be followed.</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If you have any questions, please reach out to an </a:t>
            </a:r>
            <a:r>
              <a:rPr lang="en" sz="1300" u="sng" dirty="0">
                <a:solidFill>
                  <a:schemeClr val="hlink"/>
                </a:solidFill>
                <a:hlinkClick r:id="rId4"/>
              </a:rPr>
              <a:t>Oregon OSHA Consultant.</a:t>
            </a:r>
            <a:r>
              <a:rPr lang="en" sz="1300" baseline="30000" dirty="0">
                <a:solidFill>
                  <a:schemeClr val="dk1"/>
                </a:solidFill>
              </a:rPr>
              <a:t>(6)</a:t>
            </a:r>
            <a:endParaRPr sz="1300" baseline="300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Congratulations! You have finished Module 1. </a:t>
            </a:r>
            <a:endParaRPr dirty="0">
              <a:solidFill>
                <a:schemeClr val="dk1"/>
              </a:solidFill>
              <a:latin typeface="Calibri"/>
              <a:ea typeface="Calibri"/>
              <a:cs typeface="Calibri"/>
              <a:sym typeface="Calibri"/>
            </a:endParaRPr>
          </a:p>
        </p:txBody>
      </p:sp>
      <p:pic>
        <p:nvPicPr>
          <p:cNvPr id="180" name="Google Shape;180;p25"/>
          <p:cNvPicPr preferRelativeResize="0"/>
          <p:nvPr/>
        </p:nvPicPr>
        <p:blipFill>
          <a:blip r:embed="rId5">
            <a:alphaModFix/>
          </a:blip>
          <a:stretch>
            <a:fillRect/>
          </a:stretch>
        </p:blipFill>
        <p:spPr>
          <a:xfrm>
            <a:off x="10525" y="0"/>
            <a:ext cx="3972925" cy="44200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6"/>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7" name="Google Shape;187;p26"/>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1: </a:t>
            </a:r>
            <a:r>
              <a:rPr lang="en" sz="2100" b="1" i="1" u="none" strike="noStrike" cap="none">
                <a:solidFill>
                  <a:schemeClr val="lt1"/>
                </a:solidFill>
                <a:latin typeface="Verdana"/>
                <a:ea typeface="Verdana"/>
                <a:cs typeface="Verdana"/>
                <a:sym typeface="Verdana"/>
              </a:rPr>
              <a:t>introduction</a:t>
            </a:r>
            <a:endParaRPr sz="1100" b="0" i="0" u="none" strike="noStrike" cap="none">
              <a:solidFill>
                <a:srgbClr val="000000"/>
              </a:solidFill>
              <a:latin typeface="Arial"/>
              <a:ea typeface="Arial"/>
              <a:cs typeface="Arial"/>
              <a:sym typeface="Arial"/>
            </a:endParaRPr>
          </a:p>
        </p:txBody>
      </p:sp>
      <p:sp>
        <p:nvSpPr>
          <p:cNvPr id="188" name="Google Shape;188;p26"/>
          <p:cNvSpPr txBox="1"/>
          <p:nvPr/>
        </p:nvSpPr>
        <p:spPr>
          <a:xfrm>
            <a:off x="179090" y="11"/>
            <a:ext cx="8785800" cy="4389665"/>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Clr>
                <a:schemeClr val="dk1"/>
              </a:buClr>
              <a:buSzPts val="3600"/>
              <a:buFont typeface="Arial"/>
              <a:buNone/>
            </a:pPr>
            <a:r>
              <a:rPr lang="en" sz="3100" u="sng" dirty="0">
                <a:solidFill>
                  <a:schemeClr val="dk1"/>
                </a:solidFill>
                <a:latin typeface="Calibri"/>
                <a:ea typeface="Calibri"/>
                <a:cs typeface="Calibri"/>
                <a:sym typeface="Calibri"/>
              </a:rPr>
              <a:t>Class Discussion</a:t>
            </a:r>
            <a:r>
              <a:rPr lang="en" sz="3400" u="sng"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 dirty="0">
                <a:solidFill>
                  <a:schemeClr val="dk1"/>
                </a:solidFill>
                <a:latin typeface="Calibri"/>
                <a:ea typeface="Calibri"/>
                <a:cs typeface="Calibri"/>
                <a:sym typeface="Calibri"/>
              </a:rPr>
              <a:t>Take this opportunity to ask/answer questions about the previous module and to summarize the web link addresses discussed in the module.</a:t>
            </a:r>
            <a:endParaRPr sz="3600" u="sng"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 sz="3100" u="sng" dirty="0">
                <a:solidFill>
                  <a:schemeClr val="dk1"/>
                </a:solidFill>
                <a:latin typeface="Calibri"/>
                <a:ea typeface="Calibri"/>
                <a:cs typeface="Calibri"/>
                <a:sym typeface="Calibri"/>
              </a:rPr>
              <a:t>Module 1 Resources</a:t>
            </a:r>
            <a:endParaRPr sz="9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 sz="1400" dirty="0">
                <a:solidFill>
                  <a:schemeClr val="dk1"/>
                </a:solidFill>
                <a:latin typeface="Calibri"/>
                <a:ea typeface="Calibri"/>
                <a:cs typeface="Calibri"/>
                <a:sym typeface="Calibri"/>
              </a:rPr>
              <a:t>(1)  </a:t>
            </a:r>
            <a:r>
              <a:rPr lang="en" dirty="0">
                <a:solidFill>
                  <a:schemeClr val="dk1"/>
                </a:solidFill>
                <a:latin typeface="Calibri"/>
                <a:ea typeface="Calibri"/>
                <a:cs typeface="Calibri"/>
                <a:sym typeface="Calibri"/>
                <a:hlinkClick r:id="rId3"/>
              </a:rPr>
              <a:t>https://osha.oregon.gov/OSHARules/div2/div2J.pdf#1910-147</a:t>
            </a: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 sz="1400" dirty="0">
                <a:solidFill>
                  <a:schemeClr val="dk1"/>
                </a:solidFill>
                <a:latin typeface="Calibri"/>
                <a:ea typeface="Calibri"/>
                <a:cs typeface="Calibri"/>
                <a:sym typeface="Calibri"/>
              </a:rPr>
              <a:t>(2) </a:t>
            </a:r>
            <a:r>
              <a:rPr lang="en" dirty="0">
                <a:solidFill>
                  <a:schemeClr val="dk1"/>
                </a:solidFill>
                <a:latin typeface="Calibri"/>
                <a:ea typeface="Calibri"/>
                <a:cs typeface="Calibri"/>
                <a:sym typeface="Calibri"/>
                <a:hlinkClick r:id="rId4"/>
              </a:rPr>
              <a:t>https://osha.oregon.gov/Pages/topics/control-of-hazardous-energy.aspx</a:t>
            </a: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 sz="1400" dirty="0">
                <a:solidFill>
                  <a:schemeClr val="dk1"/>
                </a:solidFill>
                <a:latin typeface="Calibri"/>
                <a:ea typeface="Calibri"/>
                <a:cs typeface="Calibri"/>
                <a:sym typeface="Calibri"/>
              </a:rPr>
              <a:t>(3) </a:t>
            </a:r>
            <a:r>
              <a:rPr lang="en" dirty="0">
                <a:solidFill>
                  <a:schemeClr val="dk1"/>
                </a:solidFill>
                <a:latin typeface="Calibri"/>
                <a:ea typeface="Calibri"/>
                <a:cs typeface="Calibri"/>
                <a:sym typeface="Calibri"/>
                <a:hlinkClick r:id="rId4"/>
              </a:rPr>
              <a:t>https://osha.oregon.gov/OSHARules/pd/pd-280.pdf</a:t>
            </a: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 sz="1400" dirty="0">
                <a:solidFill>
                  <a:schemeClr val="dk1"/>
                </a:solidFill>
                <a:latin typeface="Calibri"/>
                <a:ea typeface="Calibri"/>
                <a:cs typeface="Calibri"/>
                <a:sym typeface="Calibri"/>
              </a:rPr>
              <a:t>(4) </a:t>
            </a:r>
            <a:r>
              <a:rPr lang="en" dirty="0">
                <a:solidFill>
                  <a:schemeClr val="dk1"/>
                </a:solidFill>
                <a:latin typeface="Calibri"/>
                <a:ea typeface="Calibri"/>
                <a:cs typeface="Calibri"/>
                <a:sym typeface="Calibri"/>
                <a:hlinkClick r:id="rId5"/>
              </a:rPr>
              <a:t>https://osha.oregon.gov/OSHARules/div2/div2S.pdf</a:t>
            </a: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 sz="1400" dirty="0">
                <a:solidFill>
                  <a:schemeClr val="dk1"/>
                </a:solidFill>
                <a:latin typeface="Calibri"/>
                <a:ea typeface="Calibri"/>
                <a:cs typeface="Calibri"/>
                <a:sym typeface="Calibri"/>
              </a:rPr>
              <a:t>(5) </a:t>
            </a:r>
            <a:r>
              <a:rPr lang="en" dirty="0">
                <a:uFill>
                  <a:noFill/>
                </a:uFill>
                <a:latin typeface="Calibri"/>
                <a:ea typeface="Calibri"/>
                <a:cs typeface="Calibri"/>
                <a:sym typeface="Calibri"/>
                <a:hlinkClick r:id="rId6"/>
              </a:rPr>
              <a:t>https://osha.oregon.gov/OSHARules/div2/div2RR.pdf</a:t>
            </a:r>
            <a:endParaRPr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 dirty="0">
                <a:solidFill>
                  <a:schemeClr val="dk1"/>
                </a:solidFill>
                <a:latin typeface="Calibri"/>
                <a:ea typeface="Calibri"/>
                <a:cs typeface="Calibri"/>
                <a:sym typeface="Calibri"/>
              </a:rPr>
              <a:t>(6) </a:t>
            </a:r>
            <a:r>
              <a:rPr lang="en" dirty="0">
                <a:solidFill>
                  <a:schemeClr val="dk1"/>
                </a:solidFill>
                <a:latin typeface="Calibri"/>
                <a:ea typeface="Calibri"/>
                <a:cs typeface="Calibri"/>
                <a:sym typeface="Calibri"/>
                <a:hlinkClick r:id="rId7"/>
              </a:rPr>
              <a:t>https://osha.oregon.gov/consult/Pages/index.aspx</a:t>
            </a: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dirty="0">
              <a:solidFill>
                <a:schemeClr val="dk1"/>
              </a:solidFill>
              <a:latin typeface="Calibri"/>
              <a:ea typeface="Calibri"/>
              <a:cs typeface="Calibri"/>
              <a:sym typeface="Calibri"/>
            </a:endParaRPr>
          </a:p>
        </p:txBody>
      </p:sp>
      <p:pic>
        <p:nvPicPr>
          <p:cNvPr id="189" name="Google Shape;189;p26"/>
          <p:cNvPicPr preferRelativeResize="0"/>
          <p:nvPr/>
        </p:nvPicPr>
        <p:blipFill rotWithShape="1">
          <a:blip r:embed="rId8">
            <a:alphaModFix/>
          </a:blip>
          <a:srcRect/>
          <a:stretch/>
        </p:blipFill>
        <p:spPr>
          <a:xfrm>
            <a:off x="6811008" y="4484594"/>
            <a:ext cx="2228566" cy="56390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55" name="Google Shape;55;p13"/>
          <p:cNvPicPr preferRelativeResize="0"/>
          <p:nvPr/>
        </p:nvPicPr>
        <p:blipFill rotWithShape="1">
          <a:blip r:embed="rId3">
            <a:alphaModFix/>
          </a:blip>
          <a:srcRect t="11229"/>
          <a:stretch/>
        </p:blipFill>
        <p:spPr>
          <a:xfrm>
            <a:off x="16657" y="0"/>
            <a:ext cx="9127343" cy="5143500"/>
          </a:xfrm>
          <a:prstGeom prst="rect">
            <a:avLst/>
          </a:prstGeom>
          <a:noFill/>
          <a:ln>
            <a:noFill/>
          </a:ln>
        </p:spPr>
      </p:pic>
      <p:sp>
        <p:nvSpPr>
          <p:cNvPr id="58" name="Google Shape;58;p13"/>
          <p:cNvSpPr/>
          <p:nvPr/>
        </p:nvSpPr>
        <p:spPr>
          <a:xfrm>
            <a:off x="0" y="1907177"/>
            <a:ext cx="9144000" cy="17046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9" name="Google Shape;59;p13"/>
          <p:cNvSpPr txBox="1"/>
          <p:nvPr/>
        </p:nvSpPr>
        <p:spPr>
          <a:xfrm>
            <a:off x="-424988" y="2099907"/>
            <a:ext cx="9993900" cy="5310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lt1"/>
                </a:solidFill>
                <a:latin typeface="Verdana"/>
                <a:ea typeface="Verdana"/>
                <a:cs typeface="Verdana"/>
                <a:sym typeface="Verdana"/>
              </a:rPr>
              <a:t>LOCKOUT / TAGOUT</a:t>
            </a:r>
            <a:endParaRPr sz="3000" b="1" i="0" u="none" strike="noStrike" cap="none" dirty="0">
              <a:solidFill>
                <a:schemeClr val="lt1"/>
              </a:solidFill>
              <a:latin typeface="Verdana"/>
              <a:ea typeface="Verdana"/>
              <a:cs typeface="Verdana"/>
              <a:sym typeface="Verdana"/>
            </a:endParaRPr>
          </a:p>
        </p:txBody>
      </p:sp>
      <p:sp>
        <p:nvSpPr>
          <p:cNvPr id="60" name="Google Shape;60;p13"/>
          <p:cNvSpPr txBox="1"/>
          <p:nvPr/>
        </p:nvSpPr>
        <p:spPr>
          <a:xfrm>
            <a:off x="-424988" y="2676988"/>
            <a:ext cx="9993900" cy="57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 sz="3300" b="1" i="0" u="none" strike="noStrike" cap="none" dirty="0">
                <a:solidFill>
                  <a:schemeClr val="lt1"/>
                </a:solidFill>
                <a:latin typeface="Verdana"/>
                <a:ea typeface="Verdana"/>
                <a:cs typeface="Verdana"/>
                <a:sym typeface="Verdana"/>
              </a:rPr>
              <a:t>Module 2: </a:t>
            </a:r>
            <a:r>
              <a:rPr lang="en" sz="3300" b="1" i="1" dirty="0">
                <a:solidFill>
                  <a:schemeClr val="lt1"/>
                </a:solidFill>
                <a:latin typeface="Verdana"/>
                <a:ea typeface="Verdana"/>
                <a:cs typeface="Verdana"/>
                <a:sym typeface="Verdana"/>
              </a:rPr>
              <a:t>Procedures</a:t>
            </a:r>
            <a:endParaRPr sz="1100" b="0" i="0" u="none" strike="noStrike" cap="none" dirty="0">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F41D68D9-0B7A-46F1-85F2-CC81B9B7D05D}"/>
              </a:ext>
            </a:extLst>
          </p:cNvPr>
          <p:cNvPicPr>
            <a:picLocks noChangeAspect="1"/>
          </p:cNvPicPr>
          <p:nvPr/>
        </p:nvPicPr>
        <p:blipFill>
          <a:blip r:embed="rId4"/>
          <a:stretch>
            <a:fillRect/>
          </a:stretch>
        </p:blipFill>
        <p:spPr>
          <a:xfrm>
            <a:off x="6765877" y="-44048"/>
            <a:ext cx="2164356" cy="898208"/>
          </a:xfrm>
          <a:prstGeom prst="rect">
            <a:avLst/>
          </a:prstGeom>
        </p:spPr>
      </p:pic>
      <p:pic>
        <p:nvPicPr>
          <p:cNvPr id="9" name="Picture 8">
            <a:extLst>
              <a:ext uri="{FF2B5EF4-FFF2-40B4-BE49-F238E27FC236}">
                <a16:creationId xmlns:a16="http://schemas.microsoft.com/office/drawing/2014/main" id="{00E93EE0-B9A2-4776-8B18-4156DC4F36B2}"/>
              </a:ext>
            </a:extLst>
          </p:cNvPr>
          <p:cNvPicPr>
            <a:picLocks noChangeAspect="1"/>
          </p:cNvPicPr>
          <p:nvPr/>
        </p:nvPicPr>
        <p:blipFill>
          <a:blip r:embed="rId5"/>
          <a:stretch>
            <a:fillRect/>
          </a:stretch>
        </p:blipFill>
        <p:spPr>
          <a:xfrm>
            <a:off x="101882" y="52956"/>
            <a:ext cx="2480958" cy="804267"/>
          </a:xfrm>
          <a:prstGeom prst="rect">
            <a:avLst/>
          </a:prstGeom>
        </p:spPr>
      </p:pic>
    </p:spTree>
    <p:extLst>
      <p:ext uri="{BB962C8B-B14F-4D97-AF65-F5344CB8AC3E}">
        <p14:creationId xmlns:p14="http://schemas.microsoft.com/office/powerpoint/2010/main" val="2910394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8"/>
          <p:cNvSpPr/>
          <p:nvPr/>
        </p:nvSpPr>
        <p:spPr>
          <a:xfrm>
            <a:off x="0" y="4407527"/>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7" name="Google Shape;207;p28"/>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a:solidFill>
                  <a:schemeClr val="lt1"/>
                </a:solidFill>
                <a:latin typeface="Verdana"/>
                <a:ea typeface="Verdana"/>
                <a:cs typeface="Verdana"/>
                <a:sym typeface="Verdana"/>
              </a:rPr>
              <a:t>Module 2: </a:t>
            </a:r>
            <a:r>
              <a:rPr lang="en" sz="2100" b="1" i="1">
                <a:solidFill>
                  <a:schemeClr val="lt1"/>
                </a:solidFill>
                <a:latin typeface="Verdana"/>
                <a:ea typeface="Verdana"/>
                <a:cs typeface="Verdana"/>
                <a:sym typeface="Verdana"/>
              </a:rPr>
              <a:t>procedures</a:t>
            </a:r>
            <a:endParaRPr sz="2100" b="0" i="0" u="none" strike="noStrike" cap="none">
              <a:solidFill>
                <a:srgbClr val="000000"/>
              </a:solidFill>
              <a:latin typeface="Arial"/>
              <a:ea typeface="Arial"/>
              <a:cs typeface="Arial"/>
              <a:sym typeface="Arial"/>
            </a:endParaRPr>
          </a:p>
        </p:txBody>
      </p:sp>
      <p:sp>
        <p:nvSpPr>
          <p:cNvPr id="208" name="Google Shape;208;p28"/>
          <p:cNvSpPr txBox="1"/>
          <p:nvPr/>
        </p:nvSpPr>
        <p:spPr>
          <a:xfrm>
            <a:off x="4289363" y="249376"/>
            <a:ext cx="4705800" cy="366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Module Goals</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20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Welcome to Module 2! This section will cover the Lockout and Tagout processes you need to follow when preparing equipment for servicing or maintenance. </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After this module you will be able to:</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Identify the parts of an energy control program.</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Learn how to perform an effective and safe lockout and tagout.</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Learn how to properly test equipment to confirm a zero energy state.</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 Let’s begin!</a:t>
            </a:r>
            <a:endParaRPr sz="1600" dirty="0">
              <a:solidFill>
                <a:schemeClr val="dk1"/>
              </a:solidFill>
              <a:latin typeface="Calibri"/>
              <a:ea typeface="Calibri"/>
              <a:cs typeface="Calibri"/>
              <a:sym typeface="Calibri"/>
            </a:endParaRPr>
          </a:p>
        </p:txBody>
      </p:sp>
      <p:pic>
        <p:nvPicPr>
          <p:cNvPr id="209" name="Google Shape;209;p28"/>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210" name="Google Shape;210;p28"/>
          <p:cNvPicPr preferRelativeResize="0"/>
          <p:nvPr/>
        </p:nvPicPr>
        <p:blipFill>
          <a:blip r:embed="rId4">
            <a:alphaModFix/>
          </a:blip>
          <a:stretch>
            <a:fillRect/>
          </a:stretch>
        </p:blipFill>
        <p:spPr>
          <a:xfrm>
            <a:off x="0" y="0"/>
            <a:ext cx="4289374" cy="43933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9"/>
          <p:cNvSpPr/>
          <p:nvPr/>
        </p:nvSpPr>
        <p:spPr>
          <a:xfrm>
            <a:off x="0" y="4407527"/>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17" name="Google Shape;217;p29"/>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dirty="0">
                <a:solidFill>
                  <a:schemeClr val="lt1"/>
                </a:solidFill>
                <a:latin typeface="Verdana"/>
                <a:ea typeface="Verdana"/>
                <a:cs typeface="Verdana"/>
                <a:sym typeface="Verdana"/>
              </a:rPr>
              <a:t>Module 2: </a:t>
            </a:r>
            <a:r>
              <a:rPr lang="en" sz="2100" b="1" i="1" dirty="0">
                <a:solidFill>
                  <a:schemeClr val="lt1"/>
                </a:solidFill>
                <a:latin typeface="Verdana"/>
                <a:ea typeface="Verdana"/>
                <a:cs typeface="Verdana"/>
                <a:sym typeface="Verdana"/>
              </a:rPr>
              <a:t>procedures</a:t>
            </a:r>
            <a:endParaRPr sz="2100" b="0" i="0" u="none" strike="noStrike" cap="none" dirty="0">
              <a:solidFill>
                <a:srgbClr val="000000"/>
              </a:solidFill>
              <a:latin typeface="Arial"/>
              <a:ea typeface="Arial"/>
              <a:cs typeface="Arial"/>
              <a:sym typeface="Arial"/>
            </a:endParaRPr>
          </a:p>
        </p:txBody>
      </p:sp>
      <p:sp>
        <p:nvSpPr>
          <p:cNvPr id="218" name="Google Shape;218;p29"/>
          <p:cNvSpPr txBox="1"/>
          <p:nvPr/>
        </p:nvSpPr>
        <p:spPr>
          <a:xfrm>
            <a:off x="4289375" y="239325"/>
            <a:ext cx="4705800" cy="3852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2400" u="sng" dirty="0">
                <a:solidFill>
                  <a:schemeClr val="dk1"/>
                </a:solidFill>
                <a:latin typeface="Calibri"/>
                <a:ea typeface="Calibri"/>
                <a:cs typeface="Calibri"/>
                <a:sym typeface="Calibri"/>
              </a:rPr>
              <a:t>What is an Energy Control Program?</a:t>
            </a:r>
            <a:endParaRPr sz="24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lang="en"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The standard contains a requirement for the employer to create an Energy Control Program. This program must accomplish </a:t>
            </a:r>
            <a:r>
              <a:rPr lang="en" sz="1200" u="sng" dirty="0">
                <a:solidFill>
                  <a:schemeClr val="dk1"/>
                </a:solidFill>
              </a:rPr>
              <a:t>three </a:t>
            </a:r>
            <a:r>
              <a:rPr lang="en" sz="1200" dirty="0">
                <a:solidFill>
                  <a:schemeClr val="dk1"/>
                </a:solidFill>
              </a:rPr>
              <a:t>critical activities to ensure employees’ safety when they are servicing or working near equipment that could expose them to hazardous energy: </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1. Develop written procedures for controlling hazardous energy.</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2. Train employees in the procedures.</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3. Conduct inspections of the procedures at least annually.</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This module focuses on the first item, which is developing and writing procedures for controlling hazardous energy. There are certain exceptions to this requirement and the standard outlines the </a:t>
            </a:r>
            <a:r>
              <a:rPr lang="en" sz="1200" u="sng" dirty="0">
                <a:solidFill>
                  <a:schemeClr val="hlink"/>
                </a:solidFill>
                <a:hlinkClick r:id="rId3"/>
              </a:rPr>
              <a:t>list of criteria</a:t>
            </a:r>
            <a:r>
              <a:rPr lang="en" sz="1200" baseline="30000" dirty="0">
                <a:solidFill>
                  <a:schemeClr val="dk1"/>
                </a:solidFill>
              </a:rPr>
              <a:t>(1)</a:t>
            </a:r>
            <a:r>
              <a:rPr lang="en" sz="1200" dirty="0">
                <a:solidFill>
                  <a:schemeClr val="dk1"/>
                </a:solidFill>
              </a:rPr>
              <a:t> to qualify. We will be discussing items 2 and 3 in future modules. </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Check out Oregon OSHA’s </a:t>
            </a:r>
            <a:r>
              <a:rPr lang="en" sz="1200" u="sng" dirty="0">
                <a:solidFill>
                  <a:schemeClr val="hlink"/>
                </a:solidFill>
                <a:hlinkClick r:id="rId4"/>
              </a:rPr>
              <a:t>sample program</a:t>
            </a:r>
            <a:r>
              <a:rPr lang="en" sz="1200" baseline="30000" dirty="0">
                <a:solidFill>
                  <a:schemeClr val="dk1"/>
                </a:solidFill>
              </a:rPr>
              <a:t>(2)</a:t>
            </a:r>
            <a:r>
              <a:rPr lang="en" sz="1200" dirty="0">
                <a:solidFill>
                  <a:schemeClr val="dk1"/>
                </a:solidFill>
              </a:rPr>
              <a:t> available to assist employers.</a:t>
            </a:r>
            <a:endParaRPr sz="1500" dirty="0">
              <a:solidFill>
                <a:schemeClr val="dk1"/>
              </a:solidFill>
              <a:latin typeface="Calibri"/>
              <a:ea typeface="Calibri"/>
              <a:cs typeface="Calibri"/>
              <a:sym typeface="Calibri"/>
            </a:endParaRPr>
          </a:p>
        </p:txBody>
      </p:sp>
      <p:pic>
        <p:nvPicPr>
          <p:cNvPr id="219" name="Google Shape;219;p29"/>
          <p:cNvPicPr preferRelativeResize="0"/>
          <p:nvPr/>
        </p:nvPicPr>
        <p:blipFill rotWithShape="1">
          <a:blip r:embed="rId5">
            <a:alphaModFix/>
          </a:blip>
          <a:srcRect/>
          <a:stretch/>
        </p:blipFill>
        <p:spPr>
          <a:xfrm>
            <a:off x="6811008" y="4484594"/>
            <a:ext cx="2228566" cy="563907"/>
          </a:xfrm>
          <a:prstGeom prst="rect">
            <a:avLst/>
          </a:prstGeom>
          <a:noFill/>
          <a:ln>
            <a:noFill/>
          </a:ln>
        </p:spPr>
      </p:pic>
      <p:pic>
        <p:nvPicPr>
          <p:cNvPr id="220" name="Google Shape;220;p29"/>
          <p:cNvPicPr preferRelativeResize="0"/>
          <p:nvPr/>
        </p:nvPicPr>
        <p:blipFill>
          <a:blip r:embed="rId6">
            <a:alphaModFix/>
          </a:blip>
          <a:stretch>
            <a:fillRect/>
          </a:stretch>
        </p:blipFill>
        <p:spPr>
          <a:xfrm>
            <a:off x="10525" y="0"/>
            <a:ext cx="3948150" cy="43933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0"/>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27" name="Google Shape;227;p30"/>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a:solidFill>
                  <a:schemeClr val="lt1"/>
                </a:solidFill>
                <a:latin typeface="Verdana"/>
                <a:ea typeface="Verdana"/>
                <a:cs typeface="Verdana"/>
                <a:sym typeface="Verdana"/>
              </a:rPr>
              <a:t>Module 2: </a:t>
            </a:r>
            <a:r>
              <a:rPr lang="en" sz="2100" b="1" i="1">
                <a:solidFill>
                  <a:schemeClr val="lt1"/>
                </a:solidFill>
                <a:latin typeface="Verdana"/>
                <a:ea typeface="Verdana"/>
                <a:cs typeface="Verdana"/>
                <a:sym typeface="Verdana"/>
              </a:rPr>
              <a:t>procedures</a:t>
            </a:r>
            <a:endParaRPr sz="2100" b="0" i="0" u="none" strike="noStrike" cap="none">
              <a:solidFill>
                <a:srgbClr val="000000"/>
              </a:solidFill>
              <a:latin typeface="Arial"/>
              <a:ea typeface="Arial"/>
              <a:cs typeface="Arial"/>
              <a:sym typeface="Arial"/>
            </a:endParaRPr>
          </a:p>
        </p:txBody>
      </p:sp>
      <p:sp>
        <p:nvSpPr>
          <p:cNvPr id="228" name="Google Shape;228;p30"/>
          <p:cNvSpPr txBox="1"/>
          <p:nvPr/>
        </p:nvSpPr>
        <p:spPr>
          <a:xfrm>
            <a:off x="4289363" y="249376"/>
            <a:ext cx="4705800" cy="366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Program Enforcement </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36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Your employer is required to enforce their own lockout program. This aspect is critical for the success of the program; it holds employees accountable and establishes a foundation to work from. It will also ensure that effective training and inspections are conducted. A large part of this program is to identify who is responsible and accountable for everything that happens. So, where do you begin? Let’s review a few practical steps on the next slide.</a:t>
            </a:r>
            <a:endParaRPr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dirty="0">
              <a:solidFill>
                <a:schemeClr val="dk1"/>
              </a:solidFill>
              <a:latin typeface="Calibri"/>
              <a:ea typeface="Calibri"/>
              <a:cs typeface="Calibri"/>
              <a:sym typeface="Calibri"/>
            </a:endParaRPr>
          </a:p>
        </p:txBody>
      </p:sp>
      <p:pic>
        <p:nvPicPr>
          <p:cNvPr id="229" name="Google Shape;229;p30"/>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230" name="Google Shape;230;p30"/>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1"/>
          <p:cNvSpPr/>
          <p:nvPr/>
        </p:nvSpPr>
        <p:spPr>
          <a:xfrm>
            <a:off x="0" y="4407527"/>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37" name="Google Shape;237;p31"/>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a:solidFill>
                  <a:schemeClr val="lt1"/>
                </a:solidFill>
                <a:latin typeface="Verdana"/>
                <a:ea typeface="Verdana"/>
                <a:cs typeface="Verdana"/>
                <a:sym typeface="Verdana"/>
              </a:rPr>
              <a:t>Module 2: </a:t>
            </a:r>
            <a:r>
              <a:rPr lang="en" sz="2100" b="1" i="1">
                <a:solidFill>
                  <a:schemeClr val="lt1"/>
                </a:solidFill>
                <a:latin typeface="Verdana"/>
                <a:ea typeface="Verdana"/>
                <a:cs typeface="Verdana"/>
                <a:sym typeface="Verdana"/>
              </a:rPr>
              <a:t>procedures</a:t>
            </a:r>
            <a:endParaRPr sz="2100" b="0" i="0" u="none" strike="noStrike" cap="none">
              <a:solidFill>
                <a:srgbClr val="000000"/>
              </a:solidFill>
              <a:latin typeface="Arial"/>
              <a:ea typeface="Arial"/>
              <a:cs typeface="Arial"/>
              <a:sym typeface="Arial"/>
            </a:endParaRPr>
          </a:p>
        </p:txBody>
      </p:sp>
      <p:sp>
        <p:nvSpPr>
          <p:cNvPr id="238" name="Google Shape;238;p31"/>
          <p:cNvSpPr txBox="1"/>
          <p:nvPr/>
        </p:nvSpPr>
        <p:spPr>
          <a:xfrm>
            <a:off x="4289375" y="249375"/>
            <a:ext cx="4705800" cy="4013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Lockout/</a:t>
            </a:r>
            <a:r>
              <a:rPr lang="en-US" sz="3600" u="sng" dirty="0">
                <a:solidFill>
                  <a:schemeClr val="dk1"/>
                </a:solidFill>
                <a:latin typeface="Calibri"/>
                <a:ea typeface="Calibri"/>
                <a:cs typeface="Calibri"/>
                <a:sym typeface="Calibri"/>
              </a:rPr>
              <a:t>T</a:t>
            </a:r>
            <a:r>
              <a:rPr lang="en" sz="3600" u="sng" dirty="0">
                <a:solidFill>
                  <a:schemeClr val="dk1"/>
                </a:solidFill>
                <a:latin typeface="Calibri"/>
                <a:ea typeface="Calibri"/>
                <a:cs typeface="Calibri"/>
                <a:sym typeface="Calibri"/>
              </a:rPr>
              <a:t>agout Procedures</a:t>
            </a:r>
            <a:endParaRPr sz="36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lang="en"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So, where do you begin? Although not required, here are five steps that any company can start with:</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List all equipment </a:t>
            </a: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Identify equipment that has potential for unexpected start-up (always check with the manufacturer if unsure)</a:t>
            </a: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Determine maintenance steps and review for hazards that require lockout/tagout</a:t>
            </a: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Review procedures</a:t>
            </a: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Post equipment specific procedures</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Next, let’s examine procedures for documenting your program.</a:t>
            </a:r>
            <a:endParaRPr sz="1600" dirty="0">
              <a:solidFill>
                <a:schemeClr val="dk1"/>
              </a:solidFill>
              <a:latin typeface="Calibri"/>
              <a:ea typeface="Calibri"/>
              <a:cs typeface="Calibri"/>
              <a:sym typeface="Calibri"/>
            </a:endParaRPr>
          </a:p>
        </p:txBody>
      </p:sp>
      <p:pic>
        <p:nvPicPr>
          <p:cNvPr id="239" name="Google Shape;239;p31"/>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240" name="Google Shape;240;p31"/>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p:nvPr/>
        </p:nvSpPr>
        <p:spPr>
          <a:xfrm>
            <a:off x="0" y="4420017"/>
            <a:ext cx="9144000" cy="750000"/>
          </a:xfrm>
          <a:prstGeom prst="rect">
            <a:avLst/>
          </a:prstGeom>
          <a:solidFill>
            <a:srgbClr val="2A675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00000"/>
              </a:solidFill>
              <a:latin typeface="Calibri"/>
              <a:ea typeface="Calibri"/>
              <a:cs typeface="Calibri"/>
              <a:sym typeface="Calibri"/>
            </a:endParaRPr>
          </a:p>
        </p:txBody>
      </p:sp>
      <p:sp>
        <p:nvSpPr>
          <p:cNvPr id="67" name="Google Shape;67;p14"/>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dirty="0">
                <a:solidFill>
                  <a:schemeClr val="lt1"/>
                </a:solidFill>
                <a:latin typeface="Verdana"/>
                <a:ea typeface="Verdana"/>
                <a:cs typeface="Verdana"/>
                <a:sym typeface="Verdana"/>
              </a:rPr>
              <a:t>Module 1: </a:t>
            </a:r>
            <a:r>
              <a:rPr lang="en" sz="2100" b="1" i="1" u="none" strike="noStrike" cap="none" dirty="0">
                <a:solidFill>
                  <a:schemeClr val="lt1"/>
                </a:solidFill>
                <a:latin typeface="Verdana"/>
                <a:ea typeface="Verdana"/>
                <a:cs typeface="Verdana"/>
                <a:sym typeface="Verdana"/>
              </a:rPr>
              <a:t>introduction</a:t>
            </a:r>
            <a:endParaRPr sz="1100" b="0" i="0" u="none" strike="noStrike" cap="none" dirty="0">
              <a:solidFill>
                <a:srgbClr val="000000"/>
              </a:solidFill>
              <a:latin typeface="Arial"/>
              <a:ea typeface="Arial"/>
              <a:cs typeface="Arial"/>
              <a:sym typeface="Arial"/>
            </a:endParaRPr>
          </a:p>
        </p:txBody>
      </p:sp>
      <p:pic>
        <p:nvPicPr>
          <p:cNvPr id="68" name="Google Shape;68;p14"/>
          <p:cNvPicPr preferRelativeResize="0"/>
          <p:nvPr/>
        </p:nvPicPr>
        <p:blipFill rotWithShape="1">
          <a:blip r:embed="rId3">
            <a:alphaModFix/>
          </a:blip>
          <a:srcRect/>
          <a:stretch/>
        </p:blipFill>
        <p:spPr>
          <a:xfrm>
            <a:off x="6811008" y="4484594"/>
            <a:ext cx="2228566" cy="563908"/>
          </a:xfrm>
          <a:prstGeom prst="rect">
            <a:avLst/>
          </a:prstGeom>
          <a:noFill/>
          <a:ln>
            <a:noFill/>
          </a:ln>
        </p:spPr>
      </p:pic>
      <p:sp>
        <p:nvSpPr>
          <p:cNvPr id="69" name="Google Shape;69;p14"/>
          <p:cNvSpPr txBox="1"/>
          <p:nvPr/>
        </p:nvSpPr>
        <p:spPr>
          <a:xfrm>
            <a:off x="4289375" y="249374"/>
            <a:ext cx="4705800" cy="4092276"/>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u="sng" dirty="0">
                <a:solidFill>
                  <a:schemeClr val="dk1"/>
                </a:solidFill>
                <a:latin typeface="Calibri"/>
                <a:ea typeface="Calibri"/>
                <a:cs typeface="Calibri"/>
                <a:sym typeface="Calibri"/>
              </a:rPr>
              <a:t>Welcome</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dirty="0">
                <a:solidFill>
                  <a:schemeClr val="dk1"/>
                </a:solidFill>
              </a:rPr>
              <a:t>This course covers the </a:t>
            </a:r>
            <a:r>
              <a:rPr lang="en" sz="1200" u="sng" dirty="0">
                <a:solidFill>
                  <a:schemeClr val="hlink"/>
                </a:solidFill>
                <a:hlinkClick r:id="rId4"/>
              </a:rPr>
              <a:t>Control of Hazardous Energy</a:t>
            </a:r>
            <a:r>
              <a:rPr lang="en" sz="1200" baseline="30000" dirty="0">
                <a:solidFill>
                  <a:schemeClr val="dk1"/>
                </a:solidFill>
              </a:rPr>
              <a:t>(1)</a:t>
            </a:r>
            <a:r>
              <a:rPr lang="en" sz="1200" dirty="0">
                <a:solidFill>
                  <a:schemeClr val="dk1"/>
                </a:solidFill>
              </a:rPr>
              <a:t> (Lockout/Tagout) standard found in the Oregon Administrative Rules, division 2 subdivision J.</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The goal of the standard is to protect employees who could be injured as a result of the unexpected release of hazardous energy. The requirements apply when an employee is doing service or maintenance on equipment and could be injured by the unexpected startup or release of hazardous energy. Lockout/tagout is the primary method of controlling hazardous energy.</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Service or maintenance includes erecting, installing, constructing, repairing, adjusting, inspecting, unjamming, setting up, trouble-shooting, testing, cleaning, and dismantling equipment or processes. </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In this course, equipment means equipment and machines, whether fixed or mobile.</a:t>
            </a:r>
            <a:endParaRPr sz="1200" dirty="0">
              <a:solidFill>
                <a:schemeClr val="dk1"/>
              </a:solidFill>
              <a:latin typeface="Calibri"/>
              <a:ea typeface="Calibri"/>
              <a:cs typeface="Calibri"/>
              <a:sym typeface="Calibri"/>
            </a:endParaRPr>
          </a:p>
        </p:txBody>
      </p:sp>
      <p:pic>
        <p:nvPicPr>
          <p:cNvPr id="70" name="Google Shape;70;p14"/>
          <p:cNvPicPr preferRelativeResize="0"/>
          <p:nvPr/>
        </p:nvPicPr>
        <p:blipFill>
          <a:blip r:embed="rId5">
            <a:alphaModFix/>
          </a:blip>
          <a:stretch>
            <a:fillRect/>
          </a:stretch>
        </p:blipFill>
        <p:spPr>
          <a:xfrm>
            <a:off x="0" y="0"/>
            <a:ext cx="4174900" cy="4341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2"/>
          <p:cNvSpPr/>
          <p:nvPr/>
        </p:nvSpPr>
        <p:spPr>
          <a:xfrm>
            <a:off x="0" y="4407527"/>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47" name="Google Shape;247;p32"/>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a:solidFill>
                  <a:schemeClr val="lt1"/>
                </a:solidFill>
                <a:latin typeface="Verdana"/>
                <a:ea typeface="Verdana"/>
                <a:cs typeface="Verdana"/>
                <a:sym typeface="Verdana"/>
              </a:rPr>
              <a:t>Module 2: </a:t>
            </a:r>
            <a:r>
              <a:rPr lang="en" sz="2100" b="1" i="1">
                <a:solidFill>
                  <a:schemeClr val="lt1"/>
                </a:solidFill>
                <a:latin typeface="Verdana"/>
                <a:ea typeface="Verdana"/>
                <a:cs typeface="Verdana"/>
                <a:sym typeface="Verdana"/>
              </a:rPr>
              <a:t>procedures</a:t>
            </a:r>
            <a:endParaRPr sz="2100" b="0" i="0" u="none" strike="noStrike" cap="none">
              <a:solidFill>
                <a:srgbClr val="000000"/>
              </a:solidFill>
              <a:latin typeface="Arial"/>
              <a:ea typeface="Arial"/>
              <a:cs typeface="Arial"/>
              <a:sym typeface="Arial"/>
            </a:endParaRPr>
          </a:p>
        </p:txBody>
      </p:sp>
      <p:sp>
        <p:nvSpPr>
          <p:cNvPr id="248" name="Google Shape;248;p32"/>
          <p:cNvSpPr txBox="1"/>
          <p:nvPr/>
        </p:nvSpPr>
        <p:spPr>
          <a:xfrm>
            <a:off x="4289363" y="249375"/>
            <a:ext cx="4705800" cy="4049125"/>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Written Program</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16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As we discussed, the first component of an energy control plan is documenting energy control procedures. This is for use by</a:t>
            </a:r>
            <a:r>
              <a:rPr lang="en" sz="1300" dirty="0"/>
              <a:t> </a:t>
            </a:r>
            <a:r>
              <a:rPr lang="en" sz="1300" dirty="0">
                <a:solidFill>
                  <a:schemeClr val="dk1"/>
                </a:solidFill>
              </a:rPr>
              <a:t>authorized employees who lockout or tagout equipment when they perform service and maintenance. Written energy control procedures must include the following:</a:t>
            </a:r>
            <a:br>
              <a:rPr lang="en" sz="1300" dirty="0">
                <a:solidFill>
                  <a:schemeClr val="dk1"/>
                </a:solidFill>
              </a:rPr>
            </a:br>
            <a:endParaRPr sz="1300" dirty="0">
              <a:solidFill>
                <a:schemeClr val="dk1"/>
              </a:solidFill>
            </a:endParaRPr>
          </a:p>
          <a:p>
            <a:pPr marL="457200" lvl="0" indent="-304800" algn="l" rtl="0">
              <a:spcBef>
                <a:spcPts val="0"/>
              </a:spcBef>
              <a:spcAft>
                <a:spcPts val="0"/>
              </a:spcAft>
              <a:buClr>
                <a:schemeClr val="dk1"/>
              </a:buClr>
              <a:buSzPts val="1200"/>
              <a:buChar char="●"/>
            </a:pPr>
            <a:r>
              <a:rPr lang="en" sz="1300" dirty="0">
                <a:solidFill>
                  <a:schemeClr val="dk1"/>
                </a:solidFill>
              </a:rPr>
              <a:t>The intended use of the procedure</a:t>
            </a:r>
            <a:endParaRPr sz="1300" dirty="0">
              <a:solidFill>
                <a:schemeClr val="dk1"/>
              </a:solidFill>
            </a:endParaRPr>
          </a:p>
          <a:p>
            <a:pPr marL="457200" lvl="0" indent="-304800" algn="l" rtl="0">
              <a:spcBef>
                <a:spcPts val="0"/>
              </a:spcBef>
              <a:spcAft>
                <a:spcPts val="0"/>
              </a:spcAft>
              <a:buClr>
                <a:schemeClr val="dk1"/>
              </a:buClr>
              <a:buSzPts val="1200"/>
              <a:buChar char="●"/>
            </a:pPr>
            <a:r>
              <a:rPr lang="en" sz="1300" dirty="0">
                <a:solidFill>
                  <a:schemeClr val="dk1"/>
                </a:solidFill>
              </a:rPr>
              <a:t>Steps for shutting down, isolating, blocking, and securing equipment</a:t>
            </a:r>
            <a:endParaRPr sz="1300" dirty="0">
              <a:solidFill>
                <a:schemeClr val="dk1"/>
              </a:solidFill>
            </a:endParaRPr>
          </a:p>
          <a:p>
            <a:pPr marL="457200" lvl="0" indent="-304800" algn="l" rtl="0">
              <a:spcBef>
                <a:spcPts val="0"/>
              </a:spcBef>
              <a:spcAft>
                <a:spcPts val="0"/>
              </a:spcAft>
              <a:buClr>
                <a:schemeClr val="dk1"/>
              </a:buClr>
              <a:buSzPts val="1200"/>
              <a:buChar char="●"/>
            </a:pPr>
            <a:r>
              <a:rPr lang="en" sz="1300" dirty="0">
                <a:solidFill>
                  <a:schemeClr val="dk1"/>
                </a:solidFill>
              </a:rPr>
              <a:t>Steps for the placement, removal, and transfer of lockout devices</a:t>
            </a:r>
            <a:endParaRPr sz="1300" dirty="0">
              <a:solidFill>
                <a:schemeClr val="dk1"/>
              </a:solidFill>
            </a:endParaRPr>
          </a:p>
          <a:p>
            <a:pPr marL="457200" lvl="0" indent="-304800" algn="l" rtl="0">
              <a:spcBef>
                <a:spcPts val="0"/>
              </a:spcBef>
              <a:spcAft>
                <a:spcPts val="0"/>
              </a:spcAft>
              <a:buClr>
                <a:schemeClr val="dk1"/>
              </a:buClr>
              <a:buSzPts val="1200"/>
              <a:buChar char="●"/>
            </a:pPr>
            <a:r>
              <a:rPr lang="en" sz="1300" dirty="0">
                <a:solidFill>
                  <a:schemeClr val="dk1"/>
                </a:solidFill>
              </a:rPr>
              <a:t>Test methods to verify equipment has reached a safe, zero energy state</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Please reference our </a:t>
            </a:r>
            <a:r>
              <a:rPr lang="en" sz="1300" u="sng" dirty="0">
                <a:solidFill>
                  <a:schemeClr val="hlink"/>
                </a:solidFill>
                <a:hlinkClick r:id="rId3"/>
              </a:rPr>
              <a:t>sample documentation</a:t>
            </a:r>
            <a:r>
              <a:rPr lang="en" sz="1300" baseline="30000" dirty="0">
                <a:solidFill>
                  <a:schemeClr val="dk1"/>
                </a:solidFill>
              </a:rPr>
              <a:t>(3)</a:t>
            </a:r>
            <a:r>
              <a:rPr lang="en" sz="1300" dirty="0">
                <a:solidFill>
                  <a:schemeClr val="dk1"/>
                </a:solidFill>
              </a:rPr>
              <a:t> for further clarification on how to develop these written procedures.</a:t>
            </a:r>
            <a:endParaRPr sz="1300" dirty="0">
              <a:solidFill>
                <a:schemeClr val="dk1"/>
              </a:solidFill>
              <a:latin typeface="Calibri"/>
              <a:ea typeface="Calibri"/>
              <a:cs typeface="Calibri"/>
              <a:sym typeface="Calibri"/>
            </a:endParaRPr>
          </a:p>
        </p:txBody>
      </p:sp>
      <p:pic>
        <p:nvPicPr>
          <p:cNvPr id="249" name="Google Shape;249;p32"/>
          <p:cNvPicPr preferRelativeResize="0"/>
          <p:nvPr/>
        </p:nvPicPr>
        <p:blipFill rotWithShape="1">
          <a:blip r:embed="rId4">
            <a:alphaModFix/>
          </a:blip>
          <a:srcRect/>
          <a:stretch/>
        </p:blipFill>
        <p:spPr>
          <a:xfrm>
            <a:off x="6811008" y="4484594"/>
            <a:ext cx="2228566" cy="563907"/>
          </a:xfrm>
          <a:prstGeom prst="rect">
            <a:avLst/>
          </a:prstGeom>
          <a:noFill/>
          <a:ln>
            <a:noFill/>
          </a:ln>
        </p:spPr>
      </p:pic>
      <p:pic>
        <p:nvPicPr>
          <p:cNvPr id="250" name="Google Shape;250;p32"/>
          <p:cNvPicPr preferRelativeResize="0"/>
          <p:nvPr/>
        </p:nvPicPr>
        <p:blipFill>
          <a:blip r:embed="rId5">
            <a:alphaModFix/>
          </a:blip>
          <a:stretch>
            <a:fillRect/>
          </a:stretch>
        </p:blipFill>
        <p:spPr>
          <a:xfrm>
            <a:off x="10525" y="0"/>
            <a:ext cx="3948150" cy="43933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3"/>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57" name="Google Shape;257;p33"/>
          <p:cNvSpPr txBox="1"/>
          <p:nvPr/>
        </p:nvSpPr>
        <p:spPr>
          <a:xfrm>
            <a:off x="148925" y="4602385"/>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a:solidFill>
                  <a:schemeClr val="lt1"/>
                </a:solidFill>
                <a:latin typeface="Verdana"/>
                <a:ea typeface="Verdana"/>
                <a:cs typeface="Verdana"/>
                <a:sym typeface="Verdana"/>
              </a:rPr>
              <a:t>Module 2: </a:t>
            </a:r>
            <a:r>
              <a:rPr lang="en" sz="2100" b="1" i="1">
                <a:solidFill>
                  <a:schemeClr val="lt1"/>
                </a:solidFill>
                <a:latin typeface="Verdana"/>
                <a:ea typeface="Verdana"/>
                <a:cs typeface="Verdana"/>
                <a:sym typeface="Verdana"/>
              </a:rPr>
              <a:t>procedures</a:t>
            </a:r>
            <a:endParaRPr sz="2100" b="0" i="0" u="none" strike="noStrike" cap="none">
              <a:solidFill>
                <a:srgbClr val="000000"/>
              </a:solidFill>
              <a:latin typeface="Arial"/>
              <a:ea typeface="Arial"/>
              <a:cs typeface="Arial"/>
              <a:sym typeface="Arial"/>
            </a:endParaRPr>
          </a:p>
        </p:txBody>
      </p:sp>
      <p:sp>
        <p:nvSpPr>
          <p:cNvPr id="258" name="Google Shape;258;p33"/>
          <p:cNvSpPr txBox="1"/>
          <p:nvPr/>
        </p:nvSpPr>
        <p:spPr>
          <a:xfrm>
            <a:off x="4289363" y="249376"/>
            <a:ext cx="4705800" cy="366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Procedure Goals</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20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Well-written energy control procedures accurately instruct employees to do all of the following: </a:t>
            </a:r>
            <a:br>
              <a:rPr lang="en" sz="1300" dirty="0">
                <a:solidFill>
                  <a:schemeClr val="dk1"/>
                </a:solidFill>
              </a:rPr>
            </a:b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Inform all affected employees of equipment shutdown </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Shut down equipment in the proper order</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Identify and engage energy-isolating devices or block hazardous energy </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Lockout or tagout the energy-isolating devices </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Remove, drain, neutralize, or block any potential (stored) energy </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Verify the equipment is isolated from hazardous energy and rendered inoperative</a:t>
            </a:r>
            <a:endParaRPr sz="1600" dirty="0">
              <a:solidFill>
                <a:schemeClr val="dk1"/>
              </a:solidFill>
              <a:latin typeface="Calibri"/>
              <a:ea typeface="Calibri"/>
              <a:cs typeface="Calibri"/>
              <a:sym typeface="Calibri"/>
            </a:endParaRPr>
          </a:p>
        </p:txBody>
      </p:sp>
      <p:pic>
        <p:nvPicPr>
          <p:cNvPr id="259" name="Google Shape;259;p33"/>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260" name="Google Shape;260;p33"/>
          <p:cNvPicPr preferRelativeResize="0"/>
          <p:nvPr/>
        </p:nvPicPr>
        <p:blipFill>
          <a:blip r:embed="rId4">
            <a:alphaModFix/>
          </a:blip>
          <a:stretch>
            <a:fillRect/>
          </a:stretch>
        </p:blipFill>
        <p:spPr>
          <a:xfrm>
            <a:off x="152400" y="152400"/>
            <a:ext cx="3806272" cy="408860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4"/>
          <p:cNvSpPr/>
          <p:nvPr/>
        </p:nvSpPr>
        <p:spPr>
          <a:xfrm>
            <a:off x="0" y="4407527"/>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67" name="Google Shape;267;p34"/>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dirty="0">
                <a:solidFill>
                  <a:schemeClr val="lt1"/>
                </a:solidFill>
                <a:latin typeface="Verdana"/>
                <a:ea typeface="Verdana"/>
                <a:cs typeface="Verdana"/>
                <a:sym typeface="Verdana"/>
              </a:rPr>
              <a:t>Module 2: </a:t>
            </a:r>
            <a:r>
              <a:rPr lang="en" sz="2100" b="1" i="1" dirty="0">
                <a:solidFill>
                  <a:schemeClr val="lt1"/>
                </a:solidFill>
                <a:latin typeface="Verdana"/>
                <a:ea typeface="Verdana"/>
                <a:cs typeface="Verdana"/>
                <a:sym typeface="Verdana"/>
              </a:rPr>
              <a:t>procedures</a:t>
            </a:r>
            <a:endParaRPr sz="2100" b="0" i="0" u="none" strike="noStrike" cap="none" dirty="0">
              <a:solidFill>
                <a:srgbClr val="000000"/>
              </a:solidFill>
              <a:latin typeface="Arial"/>
              <a:ea typeface="Arial"/>
              <a:cs typeface="Arial"/>
              <a:sym typeface="Arial"/>
            </a:endParaRPr>
          </a:p>
        </p:txBody>
      </p:sp>
      <p:sp>
        <p:nvSpPr>
          <p:cNvPr id="268" name="Google Shape;268;p34"/>
          <p:cNvSpPr txBox="1"/>
          <p:nvPr/>
        </p:nvSpPr>
        <p:spPr>
          <a:xfrm>
            <a:off x="4269263" y="138876"/>
            <a:ext cx="4705800" cy="4236692"/>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100" u="sng" dirty="0">
                <a:solidFill>
                  <a:schemeClr val="dk1"/>
                </a:solidFill>
                <a:latin typeface="Calibri"/>
                <a:ea typeface="Calibri"/>
                <a:cs typeface="Calibri"/>
                <a:sym typeface="Calibri"/>
              </a:rPr>
              <a:t>Energy Control Procedures</a:t>
            </a:r>
            <a:endParaRPr sz="3100" u="sng"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800"/>
              <a:buFont typeface="Arial"/>
              <a:buNone/>
            </a:pPr>
            <a:endParaRPr sz="1800" u="sng"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The </a:t>
            </a:r>
            <a:r>
              <a:rPr lang="en" sz="1300" u="sng" dirty="0">
                <a:solidFill>
                  <a:schemeClr val="hlink"/>
                </a:solidFill>
                <a:hlinkClick r:id="rId3"/>
              </a:rPr>
              <a:t>lockout/tagout standard</a:t>
            </a:r>
            <a:r>
              <a:rPr lang="en" sz="1300" baseline="30000" dirty="0">
                <a:solidFill>
                  <a:schemeClr val="dk1"/>
                </a:solidFill>
              </a:rPr>
              <a:t>(4)</a:t>
            </a:r>
            <a:r>
              <a:rPr lang="en" sz="1300" dirty="0">
                <a:solidFill>
                  <a:schemeClr val="dk1"/>
                </a:solidFill>
              </a:rPr>
              <a:t> contains a requirement to create your own energy control procedures. These procedures have some rule specific requirements. There are 5 statements that must be covered:</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Statement of intended use</a:t>
            </a: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Specific procedures</a:t>
            </a:r>
            <a:endParaRPr sz="1300" dirty="0">
              <a:solidFill>
                <a:schemeClr val="dk1"/>
              </a:solidFill>
            </a:endParaRPr>
          </a:p>
          <a:p>
            <a:pPr marL="914400" lvl="1" indent="-311150" algn="l" rtl="0">
              <a:spcBef>
                <a:spcPts val="0"/>
              </a:spcBef>
              <a:spcAft>
                <a:spcPts val="0"/>
              </a:spcAft>
              <a:buClr>
                <a:schemeClr val="dk1"/>
              </a:buClr>
              <a:buSzPts val="1300"/>
              <a:buAutoNum type="alphaLcPeriod"/>
            </a:pPr>
            <a:r>
              <a:rPr lang="en" sz="1300" dirty="0">
                <a:solidFill>
                  <a:schemeClr val="dk1"/>
                </a:solidFill>
              </a:rPr>
              <a:t>Shut down</a:t>
            </a:r>
            <a:endParaRPr sz="1300" dirty="0">
              <a:solidFill>
                <a:schemeClr val="dk1"/>
              </a:solidFill>
            </a:endParaRPr>
          </a:p>
          <a:p>
            <a:pPr marL="914400" lvl="1" indent="-311150" algn="l" rtl="0">
              <a:spcBef>
                <a:spcPts val="0"/>
              </a:spcBef>
              <a:spcAft>
                <a:spcPts val="0"/>
              </a:spcAft>
              <a:buClr>
                <a:schemeClr val="dk1"/>
              </a:buClr>
              <a:buSzPts val="1300"/>
              <a:buAutoNum type="alphaLcPeriod"/>
            </a:pPr>
            <a:r>
              <a:rPr lang="en" sz="1300" dirty="0">
                <a:solidFill>
                  <a:schemeClr val="dk1"/>
                </a:solidFill>
              </a:rPr>
              <a:t>Isolating</a:t>
            </a:r>
            <a:endParaRPr sz="1300" dirty="0">
              <a:solidFill>
                <a:schemeClr val="dk1"/>
              </a:solidFill>
            </a:endParaRPr>
          </a:p>
          <a:p>
            <a:pPr marL="914400" lvl="1" indent="-311150" algn="l" rtl="0">
              <a:spcBef>
                <a:spcPts val="0"/>
              </a:spcBef>
              <a:spcAft>
                <a:spcPts val="0"/>
              </a:spcAft>
              <a:buClr>
                <a:schemeClr val="dk1"/>
              </a:buClr>
              <a:buSzPts val="1300"/>
              <a:buAutoNum type="alphaLcPeriod"/>
            </a:pPr>
            <a:r>
              <a:rPr lang="en" sz="1300" dirty="0">
                <a:solidFill>
                  <a:schemeClr val="dk1"/>
                </a:solidFill>
              </a:rPr>
              <a:t>Blocking</a:t>
            </a:r>
            <a:endParaRPr sz="1300" dirty="0">
              <a:solidFill>
                <a:schemeClr val="dk1"/>
              </a:solidFill>
            </a:endParaRPr>
          </a:p>
          <a:p>
            <a:pPr marL="914400" lvl="1" indent="-311150" algn="l" rtl="0">
              <a:spcBef>
                <a:spcPts val="0"/>
              </a:spcBef>
              <a:spcAft>
                <a:spcPts val="0"/>
              </a:spcAft>
              <a:buClr>
                <a:schemeClr val="dk1"/>
              </a:buClr>
              <a:buSzPts val="1300"/>
              <a:buAutoNum type="alphaLcPeriod"/>
            </a:pPr>
            <a:r>
              <a:rPr lang="en" sz="1300" dirty="0">
                <a:solidFill>
                  <a:schemeClr val="dk1"/>
                </a:solidFill>
              </a:rPr>
              <a:t>Securing</a:t>
            </a:r>
            <a:endParaRPr sz="1300" dirty="0">
              <a:solidFill>
                <a:schemeClr val="dk1"/>
              </a:solidFill>
            </a:endParaRPr>
          </a:p>
          <a:p>
            <a:pPr marL="914400" lvl="1" indent="-311150" algn="l" rtl="0">
              <a:spcBef>
                <a:spcPts val="0"/>
              </a:spcBef>
              <a:spcAft>
                <a:spcPts val="0"/>
              </a:spcAft>
              <a:buClr>
                <a:schemeClr val="dk1"/>
              </a:buClr>
              <a:buSzPts val="1300"/>
              <a:buAutoNum type="alphaLcPeriod"/>
            </a:pPr>
            <a:r>
              <a:rPr lang="en" sz="1300" dirty="0">
                <a:solidFill>
                  <a:schemeClr val="dk1"/>
                </a:solidFill>
              </a:rPr>
              <a:t>Place/remove locks &amp; tags</a:t>
            </a: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Responsibility for Lockout/Tagout devices</a:t>
            </a: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Testing and verification procedures</a:t>
            </a:r>
            <a:endParaRPr sz="1300" dirty="0">
              <a:solidFill>
                <a:schemeClr val="dk1"/>
              </a:solidFill>
            </a:endParaRPr>
          </a:p>
          <a:p>
            <a:pPr marL="457200" lvl="0" indent="-298450" algn="l" rtl="0">
              <a:spcBef>
                <a:spcPts val="0"/>
              </a:spcBef>
              <a:spcAft>
                <a:spcPts val="0"/>
              </a:spcAft>
              <a:buClr>
                <a:schemeClr val="dk1"/>
              </a:buClr>
              <a:buSzPts val="1100"/>
              <a:buAutoNum type="arabicPeriod"/>
            </a:pPr>
            <a:r>
              <a:rPr lang="en" sz="1300" dirty="0">
                <a:solidFill>
                  <a:schemeClr val="dk1"/>
                </a:solidFill>
              </a:rPr>
              <a:t>Methods of ensuring compliance (Accountability</a:t>
            </a:r>
            <a:r>
              <a:rPr lang="en" sz="1200" dirty="0">
                <a:solidFill>
                  <a:schemeClr val="dk1"/>
                </a:solidFill>
              </a:rPr>
              <a:t>) </a:t>
            </a:r>
            <a:endParaRPr sz="1500" dirty="0">
              <a:solidFill>
                <a:schemeClr val="dk1"/>
              </a:solidFill>
              <a:latin typeface="Calibri"/>
              <a:ea typeface="Calibri"/>
              <a:cs typeface="Calibri"/>
              <a:sym typeface="Calibri"/>
            </a:endParaRPr>
          </a:p>
        </p:txBody>
      </p:sp>
      <p:pic>
        <p:nvPicPr>
          <p:cNvPr id="269" name="Google Shape;269;p34"/>
          <p:cNvPicPr preferRelativeResize="0"/>
          <p:nvPr/>
        </p:nvPicPr>
        <p:blipFill rotWithShape="1">
          <a:blip r:embed="rId4">
            <a:alphaModFix/>
          </a:blip>
          <a:srcRect/>
          <a:stretch/>
        </p:blipFill>
        <p:spPr>
          <a:xfrm>
            <a:off x="6811008" y="4484594"/>
            <a:ext cx="2228566" cy="563907"/>
          </a:xfrm>
          <a:prstGeom prst="rect">
            <a:avLst/>
          </a:prstGeom>
          <a:noFill/>
          <a:ln>
            <a:noFill/>
          </a:ln>
        </p:spPr>
      </p:pic>
      <p:pic>
        <p:nvPicPr>
          <p:cNvPr id="270" name="Google Shape;270;p34"/>
          <p:cNvPicPr preferRelativeResize="0"/>
          <p:nvPr/>
        </p:nvPicPr>
        <p:blipFill>
          <a:blip r:embed="rId5">
            <a:alphaModFix/>
          </a:blip>
          <a:stretch>
            <a:fillRect/>
          </a:stretch>
        </p:blipFill>
        <p:spPr>
          <a:xfrm>
            <a:off x="10525" y="0"/>
            <a:ext cx="3948150" cy="43933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5"/>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77" name="Google Shape;277;p35"/>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dirty="0">
                <a:solidFill>
                  <a:schemeClr val="lt1"/>
                </a:solidFill>
                <a:latin typeface="Verdana"/>
                <a:ea typeface="Verdana"/>
                <a:cs typeface="Verdana"/>
                <a:sym typeface="Verdana"/>
              </a:rPr>
              <a:t>Module 2: </a:t>
            </a:r>
            <a:r>
              <a:rPr lang="en" sz="2100" b="1" i="1" dirty="0">
                <a:solidFill>
                  <a:schemeClr val="lt1"/>
                </a:solidFill>
                <a:latin typeface="Verdana"/>
                <a:ea typeface="Verdana"/>
                <a:cs typeface="Verdana"/>
                <a:sym typeface="Verdana"/>
              </a:rPr>
              <a:t>procedures</a:t>
            </a:r>
            <a:endParaRPr sz="2100" b="0" i="0" u="none" strike="noStrike" cap="none" dirty="0">
              <a:solidFill>
                <a:srgbClr val="000000"/>
              </a:solidFill>
              <a:latin typeface="Arial"/>
              <a:ea typeface="Arial"/>
              <a:cs typeface="Arial"/>
              <a:sym typeface="Arial"/>
            </a:endParaRPr>
          </a:p>
        </p:txBody>
      </p:sp>
      <p:sp>
        <p:nvSpPr>
          <p:cNvPr id="278" name="Google Shape;278;p35"/>
          <p:cNvSpPr txBox="1"/>
          <p:nvPr/>
        </p:nvSpPr>
        <p:spPr>
          <a:xfrm>
            <a:off x="4289363" y="249375"/>
            <a:ext cx="4705800" cy="4049125"/>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Six Steps to an </a:t>
            </a:r>
            <a:br>
              <a:rPr lang="en" sz="3600" u="sng" dirty="0">
                <a:solidFill>
                  <a:schemeClr val="dk1"/>
                </a:solidFill>
                <a:latin typeface="Calibri"/>
                <a:ea typeface="Calibri"/>
                <a:cs typeface="Calibri"/>
                <a:sym typeface="Calibri"/>
              </a:rPr>
            </a:br>
            <a:r>
              <a:rPr lang="en" sz="3600" u="sng" dirty="0">
                <a:solidFill>
                  <a:schemeClr val="dk1"/>
                </a:solidFill>
                <a:latin typeface="Calibri"/>
                <a:ea typeface="Calibri"/>
                <a:cs typeface="Calibri"/>
                <a:sym typeface="Calibri"/>
              </a:rPr>
              <a:t>Effective Lockout</a:t>
            </a:r>
            <a:endParaRPr sz="36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br>
              <a:rPr lang="en" sz="1300" dirty="0">
                <a:solidFill>
                  <a:schemeClr val="dk1"/>
                </a:solidFill>
              </a:rPr>
            </a:br>
            <a:r>
              <a:rPr lang="en" sz="1300" dirty="0">
                <a:solidFill>
                  <a:schemeClr val="dk1"/>
                </a:solidFill>
              </a:rPr>
              <a:t>Once you’ve completed your energy control procedures, perform these six energy control steps to achieve an effective lockout on equipment:</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Preparation</a:t>
            </a: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Shutdown</a:t>
            </a: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Energy Isolation</a:t>
            </a: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Lockout and Tagout Application</a:t>
            </a: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Controlling Stored Energy</a:t>
            </a: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Verify </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We will be discussing these six steps in detail over the next few slides</a:t>
            </a:r>
            <a:r>
              <a:rPr lang="en" sz="1200" dirty="0">
                <a:solidFill>
                  <a:schemeClr val="dk1"/>
                </a:solidFill>
              </a:rPr>
              <a:t>.</a:t>
            </a:r>
            <a:endParaRPr sz="1500" dirty="0">
              <a:solidFill>
                <a:schemeClr val="dk1"/>
              </a:solidFill>
              <a:latin typeface="Calibri"/>
              <a:ea typeface="Calibri"/>
              <a:cs typeface="Calibri"/>
              <a:sym typeface="Calibri"/>
            </a:endParaRPr>
          </a:p>
        </p:txBody>
      </p:sp>
      <p:pic>
        <p:nvPicPr>
          <p:cNvPr id="279" name="Google Shape;279;p35"/>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280" name="Google Shape;280;p35"/>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6"/>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7" name="Google Shape;287;p36"/>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dirty="0">
                <a:solidFill>
                  <a:schemeClr val="lt1"/>
                </a:solidFill>
                <a:latin typeface="Verdana"/>
                <a:ea typeface="Verdana"/>
                <a:cs typeface="Verdana"/>
                <a:sym typeface="Verdana"/>
              </a:rPr>
              <a:t>Module 2: </a:t>
            </a:r>
            <a:r>
              <a:rPr lang="en" sz="2100" b="1" i="1" dirty="0">
                <a:solidFill>
                  <a:schemeClr val="lt1"/>
                </a:solidFill>
                <a:latin typeface="Verdana"/>
                <a:ea typeface="Verdana"/>
                <a:cs typeface="Verdana"/>
                <a:sym typeface="Verdana"/>
              </a:rPr>
              <a:t>procedures</a:t>
            </a:r>
            <a:endParaRPr sz="2100" b="0" i="0" u="none" strike="noStrike" cap="none" dirty="0">
              <a:solidFill>
                <a:srgbClr val="000000"/>
              </a:solidFill>
              <a:latin typeface="Arial"/>
              <a:ea typeface="Arial"/>
              <a:cs typeface="Arial"/>
              <a:sym typeface="Arial"/>
            </a:endParaRPr>
          </a:p>
        </p:txBody>
      </p:sp>
      <p:sp>
        <p:nvSpPr>
          <p:cNvPr id="288" name="Google Shape;288;p36"/>
          <p:cNvSpPr txBox="1"/>
          <p:nvPr/>
        </p:nvSpPr>
        <p:spPr>
          <a:xfrm>
            <a:off x="4289363" y="249376"/>
            <a:ext cx="4705800" cy="366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b="0" i="0" u="sng" strike="noStrike" cap="none" dirty="0">
                <a:solidFill>
                  <a:schemeClr val="dk1"/>
                </a:solidFill>
                <a:latin typeface="Calibri"/>
                <a:ea typeface="Calibri"/>
                <a:cs typeface="Calibri"/>
                <a:sym typeface="Calibri"/>
              </a:rPr>
              <a:t>S</a:t>
            </a:r>
            <a:r>
              <a:rPr lang="en" sz="3600" u="sng" dirty="0">
                <a:solidFill>
                  <a:schemeClr val="dk1"/>
                </a:solidFill>
                <a:latin typeface="Calibri"/>
                <a:ea typeface="Calibri"/>
                <a:cs typeface="Calibri"/>
                <a:sym typeface="Calibri"/>
              </a:rPr>
              <a:t>tep 1: Preparation</a:t>
            </a:r>
            <a:endParaRPr sz="3600" u="sng"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800"/>
              <a:buFont typeface="Arial"/>
              <a:buNone/>
            </a:pPr>
            <a:endParaRPr sz="2000" u="sng"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This is the time to ensure that the authorized employee knows what they are going to accomplish. Having a checklist handy will ensure all the necessary ingredients are available to make this successful.  Some things to think about are:</a:t>
            </a:r>
            <a:br>
              <a:rPr lang="en" sz="1300" dirty="0">
                <a:solidFill>
                  <a:schemeClr val="dk1"/>
                </a:solidFill>
              </a:rPr>
            </a:b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Types and magnitude of energy</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Hazards posed by that energy</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Methods to effectively control the energy</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How to communicate the shutdown with all employees</a:t>
            </a:r>
            <a:endParaRPr sz="3800" u="sng" dirty="0">
              <a:solidFill>
                <a:schemeClr val="dk1"/>
              </a:solidFill>
              <a:latin typeface="Calibri"/>
              <a:ea typeface="Calibri"/>
              <a:cs typeface="Calibri"/>
              <a:sym typeface="Calibri"/>
            </a:endParaRPr>
          </a:p>
        </p:txBody>
      </p:sp>
      <p:pic>
        <p:nvPicPr>
          <p:cNvPr id="289" name="Google Shape;289;p36"/>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290" name="Google Shape;290;p36"/>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7"/>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97" name="Google Shape;297;p37"/>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a:solidFill>
                  <a:schemeClr val="lt1"/>
                </a:solidFill>
                <a:latin typeface="Verdana"/>
                <a:ea typeface="Verdana"/>
                <a:cs typeface="Verdana"/>
                <a:sym typeface="Verdana"/>
              </a:rPr>
              <a:t>Module 2: </a:t>
            </a:r>
            <a:r>
              <a:rPr lang="en" sz="2100" b="1" i="1">
                <a:solidFill>
                  <a:schemeClr val="lt1"/>
                </a:solidFill>
                <a:latin typeface="Verdana"/>
                <a:ea typeface="Verdana"/>
                <a:cs typeface="Verdana"/>
                <a:sym typeface="Verdana"/>
              </a:rPr>
              <a:t>procedures</a:t>
            </a:r>
            <a:endParaRPr sz="2100" b="0" i="0" u="none" strike="noStrike" cap="none">
              <a:solidFill>
                <a:srgbClr val="000000"/>
              </a:solidFill>
              <a:latin typeface="Arial"/>
              <a:ea typeface="Arial"/>
              <a:cs typeface="Arial"/>
              <a:sym typeface="Arial"/>
            </a:endParaRPr>
          </a:p>
        </p:txBody>
      </p:sp>
      <p:sp>
        <p:nvSpPr>
          <p:cNvPr id="298" name="Google Shape;298;p37"/>
          <p:cNvSpPr txBox="1"/>
          <p:nvPr/>
        </p:nvSpPr>
        <p:spPr>
          <a:xfrm>
            <a:off x="4289363" y="249376"/>
            <a:ext cx="4705800" cy="366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b="0" i="0" u="sng" strike="noStrike" cap="none" dirty="0">
                <a:solidFill>
                  <a:schemeClr val="dk1"/>
                </a:solidFill>
                <a:latin typeface="Calibri"/>
                <a:ea typeface="Calibri"/>
                <a:cs typeface="Calibri"/>
                <a:sym typeface="Calibri"/>
              </a:rPr>
              <a:t>S</a:t>
            </a:r>
            <a:r>
              <a:rPr lang="en" sz="3600" u="sng" dirty="0">
                <a:solidFill>
                  <a:schemeClr val="dk1"/>
                </a:solidFill>
                <a:latin typeface="Calibri"/>
                <a:ea typeface="Calibri"/>
                <a:cs typeface="Calibri"/>
                <a:sym typeface="Calibri"/>
              </a:rPr>
              <a:t>tep 2: Shutdown</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20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As simple as it may sound, it's important that you don't skip this step. Following the manufacturer's shutdown procedures is the best way to avoid unnecessary injury:</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Ensure all equipment is turned off according to the corresponding operating procedures, and</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If more than one authorized employee is involved with the shutdown, a team lead needs to coordinate the process.</a:t>
            </a:r>
            <a:endParaRPr sz="13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dirty="0">
              <a:solidFill>
                <a:schemeClr val="dk1"/>
              </a:solidFill>
              <a:latin typeface="Calibri"/>
              <a:ea typeface="Calibri"/>
              <a:cs typeface="Calibri"/>
              <a:sym typeface="Calibri"/>
            </a:endParaRPr>
          </a:p>
        </p:txBody>
      </p:sp>
      <p:pic>
        <p:nvPicPr>
          <p:cNvPr id="299" name="Google Shape;299;p37"/>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300" name="Google Shape;300;p37"/>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8"/>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07" name="Google Shape;307;p38"/>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dirty="0">
                <a:solidFill>
                  <a:schemeClr val="lt1"/>
                </a:solidFill>
                <a:latin typeface="Verdana"/>
                <a:ea typeface="Verdana"/>
                <a:cs typeface="Verdana"/>
                <a:sym typeface="Verdana"/>
              </a:rPr>
              <a:t>Module 2: </a:t>
            </a:r>
            <a:r>
              <a:rPr lang="en" sz="2100" b="1" i="1" dirty="0">
                <a:solidFill>
                  <a:schemeClr val="lt1"/>
                </a:solidFill>
                <a:latin typeface="Verdana"/>
                <a:ea typeface="Verdana"/>
                <a:cs typeface="Verdana"/>
                <a:sym typeface="Verdana"/>
              </a:rPr>
              <a:t>procedures</a:t>
            </a:r>
            <a:endParaRPr sz="2100" b="0" i="0" u="none" strike="noStrike" cap="none" dirty="0">
              <a:solidFill>
                <a:srgbClr val="000000"/>
              </a:solidFill>
              <a:latin typeface="Arial"/>
              <a:ea typeface="Arial"/>
              <a:cs typeface="Arial"/>
              <a:sym typeface="Arial"/>
            </a:endParaRPr>
          </a:p>
        </p:txBody>
      </p:sp>
      <p:sp>
        <p:nvSpPr>
          <p:cNvPr id="308" name="Google Shape;308;p38"/>
          <p:cNvSpPr txBox="1"/>
          <p:nvPr/>
        </p:nvSpPr>
        <p:spPr>
          <a:xfrm>
            <a:off x="4289363" y="249376"/>
            <a:ext cx="4705800" cy="366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b="0" i="0" u="sng" strike="noStrike" cap="none" dirty="0">
                <a:solidFill>
                  <a:schemeClr val="dk1"/>
                </a:solidFill>
                <a:latin typeface="Calibri"/>
                <a:ea typeface="Calibri"/>
                <a:cs typeface="Calibri"/>
                <a:sym typeface="Calibri"/>
              </a:rPr>
              <a:t>S</a:t>
            </a:r>
            <a:r>
              <a:rPr lang="en" sz="3600" u="sng" dirty="0">
                <a:solidFill>
                  <a:schemeClr val="dk1"/>
                </a:solidFill>
                <a:latin typeface="Calibri"/>
                <a:ea typeface="Calibri"/>
                <a:cs typeface="Calibri"/>
                <a:sym typeface="Calibri"/>
              </a:rPr>
              <a:t>tep 3: Energy Isolation</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20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The authorized employee must place and verify the operation of an isolation device, such as a circuit breaker, or fuse on the energy source that physically controls the energy. Push buttons and selector switches do not provide that physical isolation, because they do not physically separate equipment from energy. Energy-isolating devices can be: </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Disconnect switches (main) </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Line valves </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Manually operated electrical circuit breakers </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Bolted blank flanges </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Bolted slip blinds </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Safety blocks</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Any similar device used to block or isolate energy</a:t>
            </a:r>
            <a:endParaRPr sz="1600" dirty="0">
              <a:solidFill>
                <a:schemeClr val="dk1"/>
              </a:solidFill>
              <a:latin typeface="Calibri"/>
              <a:ea typeface="Calibri"/>
              <a:cs typeface="Calibri"/>
              <a:sym typeface="Calibri"/>
            </a:endParaRPr>
          </a:p>
        </p:txBody>
      </p:sp>
      <p:pic>
        <p:nvPicPr>
          <p:cNvPr id="309" name="Google Shape;309;p38"/>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310" name="Google Shape;310;p38"/>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9"/>
          <p:cNvSpPr/>
          <p:nvPr/>
        </p:nvSpPr>
        <p:spPr>
          <a:xfrm>
            <a:off x="0" y="4407527"/>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17" name="Google Shape;317;p39"/>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dirty="0">
                <a:solidFill>
                  <a:schemeClr val="lt1"/>
                </a:solidFill>
                <a:latin typeface="Verdana"/>
                <a:ea typeface="Verdana"/>
                <a:cs typeface="Verdana"/>
                <a:sym typeface="Verdana"/>
              </a:rPr>
              <a:t>Module 2: </a:t>
            </a:r>
            <a:r>
              <a:rPr lang="en" sz="2100" b="1" i="1" dirty="0">
                <a:solidFill>
                  <a:schemeClr val="lt1"/>
                </a:solidFill>
                <a:latin typeface="Verdana"/>
                <a:ea typeface="Verdana"/>
                <a:cs typeface="Verdana"/>
                <a:sym typeface="Verdana"/>
              </a:rPr>
              <a:t>procedures</a:t>
            </a:r>
            <a:endParaRPr sz="2100" b="0" i="0" u="none" strike="noStrike" cap="none" dirty="0">
              <a:solidFill>
                <a:srgbClr val="000000"/>
              </a:solidFill>
              <a:latin typeface="Arial"/>
              <a:ea typeface="Arial"/>
              <a:cs typeface="Arial"/>
              <a:sym typeface="Arial"/>
            </a:endParaRPr>
          </a:p>
        </p:txBody>
      </p:sp>
      <p:sp>
        <p:nvSpPr>
          <p:cNvPr id="318" name="Google Shape;318;p39"/>
          <p:cNvSpPr txBox="1"/>
          <p:nvPr/>
        </p:nvSpPr>
        <p:spPr>
          <a:xfrm>
            <a:off x="4269263" y="78601"/>
            <a:ext cx="4705800" cy="4219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b="0" i="0" u="sng" strike="noStrike" cap="none" dirty="0">
                <a:solidFill>
                  <a:schemeClr val="dk1"/>
                </a:solidFill>
                <a:latin typeface="Calibri"/>
                <a:ea typeface="Calibri"/>
                <a:cs typeface="Calibri"/>
                <a:sym typeface="Calibri"/>
              </a:rPr>
              <a:t>S</a:t>
            </a:r>
            <a:r>
              <a:rPr lang="en" sz="3600" u="sng" dirty="0">
                <a:solidFill>
                  <a:schemeClr val="dk1"/>
                </a:solidFill>
                <a:latin typeface="Calibri"/>
                <a:ea typeface="Calibri"/>
                <a:cs typeface="Calibri"/>
                <a:sym typeface="Calibri"/>
              </a:rPr>
              <a:t>tep 4: Lockout and Tagout Application</a:t>
            </a:r>
            <a:endParaRPr sz="3600" u="sng"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800"/>
              <a:buFont typeface="Arial"/>
              <a:buNone/>
            </a:pPr>
            <a:endParaRPr sz="1800" u="sng"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dirty="0">
                <a:solidFill>
                  <a:schemeClr val="dk1"/>
                </a:solidFill>
              </a:rPr>
              <a:t>Once you arrive at this step, you have 3 options:</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900" dirty="0">
              <a:solidFill>
                <a:schemeClr val="dk1"/>
              </a:solidFill>
            </a:endParaRPr>
          </a:p>
          <a:p>
            <a:pPr marL="457200" lvl="0" indent="-304800" algn="l" rtl="0">
              <a:spcBef>
                <a:spcPts val="0"/>
              </a:spcBef>
              <a:spcAft>
                <a:spcPts val="0"/>
              </a:spcAft>
              <a:buClr>
                <a:schemeClr val="dk1"/>
              </a:buClr>
              <a:buSzPts val="1200"/>
              <a:buAutoNum type="arabicPeriod"/>
            </a:pPr>
            <a:r>
              <a:rPr lang="en" sz="1200" dirty="0">
                <a:solidFill>
                  <a:schemeClr val="dk1"/>
                </a:solidFill>
              </a:rPr>
              <a:t>Lockout</a:t>
            </a:r>
            <a:endParaRPr sz="1200" dirty="0">
              <a:solidFill>
                <a:schemeClr val="dk1"/>
              </a:solidFill>
            </a:endParaRPr>
          </a:p>
          <a:p>
            <a:pPr marL="457200" lvl="0" indent="-304800" algn="l" rtl="0">
              <a:spcBef>
                <a:spcPts val="0"/>
              </a:spcBef>
              <a:spcAft>
                <a:spcPts val="0"/>
              </a:spcAft>
              <a:buClr>
                <a:schemeClr val="dk1"/>
              </a:buClr>
              <a:buSzPts val="1200"/>
              <a:buAutoNum type="arabicPeriod"/>
            </a:pPr>
            <a:r>
              <a:rPr lang="en" sz="1200" dirty="0">
                <a:solidFill>
                  <a:schemeClr val="dk1"/>
                </a:solidFill>
              </a:rPr>
              <a:t>Tagout</a:t>
            </a:r>
            <a:endParaRPr sz="1200" dirty="0">
              <a:solidFill>
                <a:schemeClr val="dk1"/>
              </a:solidFill>
            </a:endParaRPr>
          </a:p>
          <a:p>
            <a:pPr marL="457200" lvl="0" indent="-304800" algn="l" rtl="0">
              <a:spcBef>
                <a:spcPts val="0"/>
              </a:spcBef>
              <a:spcAft>
                <a:spcPts val="0"/>
              </a:spcAft>
              <a:buClr>
                <a:schemeClr val="dk1"/>
              </a:buClr>
              <a:buSzPts val="1200"/>
              <a:buAutoNum type="arabicPeriod"/>
            </a:pPr>
            <a:r>
              <a:rPr lang="en" sz="1200" dirty="0">
                <a:solidFill>
                  <a:schemeClr val="dk1"/>
                </a:solidFill>
              </a:rPr>
              <a:t>Lockout/Tagout</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900" dirty="0">
                <a:solidFill>
                  <a:schemeClr val="dk1"/>
                </a:solidFill>
              </a:rPr>
              <a:t> </a:t>
            </a:r>
            <a:endParaRPr sz="9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Lockout follows an established procedure for placing a lockout device such as a padlock on an energy-isolating device to create a physical barrier of protection. If an energy isolating device can accept a lockout device, you must use lockout – no exceptions! As a best practice, many employers use a combination of lockout devices and tags commonly referred to as lockout/ tagout or lockout/tagout. The lockout device, when secured on an energy-isolating device, provides the mandatory physical employee protection while the use of tags serves as both a visual and written notification to others. </a:t>
            </a:r>
            <a:endParaRPr sz="1500" dirty="0">
              <a:solidFill>
                <a:schemeClr val="dk1"/>
              </a:solidFill>
              <a:latin typeface="Calibri"/>
              <a:ea typeface="Calibri"/>
              <a:cs typeface="Calibri"/>
              <a:sym typeface="Calibri"/>
            </a:endParaRPr>
          </a:p>
        </p:txBody>
      </p:sp>
      <p:pic>
        <p:nvPicPr>
          <p:cNvPr id="319" name="Google Shape;319;p39"/>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320" name="Google Shape;320;p39"/>
          <p:cNvPicPr preferRelativeResize="0"/>
          <p:nvPr/>
        </p:nvPicPr>
        <p:blipFill>
          <a:blip r:embed="rId4">
            <a:alphaModFix/>
          </a:blip>
          <a:stretch>
            <a:fillRect/>
          </a:stretch>
        </p:blipFill>
        <p:spPr>
          <a:xfrm>
            <a:off x="0" y="0"/>
            <a:ext cx="3958675" cy="43933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0"/>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27" name="Google Shape;327;p40"/>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dirty="0">
                <a:solidFill>
                  <a:schemeClr val="lt1"/>
                </a:solidFill>
                <a:latin typeface="Verdana"/>
                <a:ea typeface="Verdana"/>
                <a:cs typeface="Verdana"/>
                <a:sym typeface="Verdana"/>
              </a:rPr>
              <a:t>Module 2: </a:t>
            </a:r>
            <a:r>
              <a:rPr lang="en" sz="2100" b="1" i="1" dirty="0">
                <a:solidFill>
                  <a:schemeClr val="lt1"/>
                </a:solidFill>
                <a:latin typeface="Verdana"/>
                <a:ea typeface="Verdana"/>
                <a:cs typeface="Verdana"/>
                <a:sym typeface="Verdana"/>
              </a:rPr>
              <a:t>procedures</a:t>
            </a:r>
            <a:endParaRPr sz="2100" b="0" i="0" u="none" strike="noStrike" cap="none" dirty="0">
              <a:solidFill>
                <a:srgbClr val="000000"/>
              </a:solidFill>
              <a:latin typeface="Arial"/>
              <a:ea typeface="Arial"/>
              <a:cs typeface="Arial"/>
              <a:sym typeface="Arial"/>
            </a:endParaRPr>
          </a:p>
        </p:txBody>
      </p:sp>
      <p:sp>
        <p:nvSpPr>
          <p:cNvPr id="328" name="Google Shape;328;p40"/>
          <p:cNvSpPr txBox="1"/>
          <p:nvPr/>
        </p:nvSpPr>
        <p:spPr>
          <a:xfrm>
            <a:off x="4289375" y="249375"/>
            <a:ext cx="4705800" cy="4049126"/>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b="0" i="0" u="sng" strike="noStrike" cap="none" dirty="0">
                <a:solidFill>
                  <a:schemeClr val="dk1"/>
                </a:solidFill>
                <a:latin typeface="Calibri"/>
                <a:ea typeface="Calibri"/>
                <a:cs typeface="Calibri"/>
                <a:sym typeface="Calibri"/>
              </a:rPr>
              <a:t>S</a:t>
            </a:r>
            <a:r>
              <a:rPr lang="en" sz="3600" u="sng" dirty="0">
                <a:solidFill>
                  <a:schemeClr val="dk1"/>
                </a:solidFill>
                <a:latin typeface="Calibri"/>
                <a:ea typeface="Calibri"/>
                <a:cs typeface="Calibri"/>
                <a:sym typeface="Calibri"/>
              </a:rPr>
              <a:t>tep 5: Controlling Stored Energy</a:t>
            </a:r>
            <a:endParaRPr sz="3600" u="sng"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800"/>
              <a:buFont typeface="Arial"/>
              <a:buNone/>
            </a:pPr>
            <a:endParaRPr sz="2000" u="sng"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dirty="0">
                <a:solidFill>
                  <a:schemeClr val="dk1"/>
                </a:solidFill>
              </a:rPr>
              <a:t>After equipment has been de-energized the authorized employee must ensure that energy is:</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457200" lvl="0" indent="-304800" algn="l" rtl="0">
              <a:spcBef>
                <a:spcPts val="0"/>
              </a:spcBef>
              <a:spcAft>
                <a:spcPts val="0"/>
              </a:spcAft>
              <a:buClr>
                <a:schemeClr val="dk1"/>
              </a:buClr>
              <a:buSzPts val="1200"/>
              <a:buChar char="●"/>
            </a:pPr>
            <a:r>
              <a:rPr lang="en" sz="1200" dirty="0">
                <a:solidFill>
                  <a:schemeClr val="dk1"/>
                </a:solidFill>
              </a:rPr>
              <a:t>Relieved</a:t>
            </a:r>
            <a:endParaRPr sz="1200" dirty="0">
              <a:solidFill>
                <a:schemeClr val="dk1"/>
              </a:solidFill>
            </a:endParaRPr>
          </a:p>
          <a:p>
            <a:pPr marL="457200" lvl="0" indent="-304800" algn="l" rtl="0">
              <a:spcBef>
                <a:spcPts val="0"/>
              </a:spcBef>
              <a:spcAft>
                <a:spcPts val="0"/>
              </a:spcAft>
              <a:buClr>
                <a:schemeClr val="dk1"/>
              </a:buClr>
              <a:buSzPts val="1200"/>
              <a:buChar char="●"/>
            </a:pPr>
            <a:r>
              <a:rPr lang="en" sz="1200" dirty="0">
                <a:solidFill>
                  <a:schemeClr val="dk1"/>
                </a:solidFill>
              </a:rPr>
              <a:t>Disconnected</a:t>
            </a:r>
            <a:endParaRPr sz="1200" dirty="0">
              <a:solidFill>
                <a:schemeClr val="dk1"/>
              </a:solidFill>
            </a:endParaRPr>
          </a:p>
          <a:p>
            <a:pPr marL="457200" lvl="0" indent="-304800" algn="l" rtl="0">
              <a:spcBef>
                <a:spcPts val="0"/>
              </a:spcBef>
              <a:spcAft>
                <a:spcPts val="0"/>
              </a:spcAft>
              <a:buClr>
                <a:schemeClr val="dk1"/>
              </a:buClr>
              <a:buSzPts val="1200"/>
              <a:buChar char="●"/>
            </a:pPr>
            <a:r>
              <a:rPr lang="en" sz="1200" dirty="0">
                <a:solidFill>
                  <a:schemeClr val="dk1"/>
                </a:solidFill>
              </a:rPr>
              <a:t>Restrained</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Recheck and verify once the authorized employee has completed the steps above, as some energy sources may reaccumulate their stored energy. Capacitors; coiled springs; elevated equipment parts; rotating flywheels; and air, gas, steam, chemical, and hydraulic systems are sources of stored energy. If the energy could return to a hazardous level, make sure that it remains isolated from the equipment until all service work is finished. </a:t>
            </a:r>
            <a:endParaRPr sz="1500" dirty="0">
              <a:solidFill>
                <a:schemeClr val="dk1"/>
              </a:solidFill>
              <a:latin typeface="Calibri"/>
              <a:ea typeface="Calibri"/>
              <a:cs typeface="Calibri"/>
              <a:sym typeface="Calibri"/>
            </a:endParaRPr>
          </a:p>
        </p:txBody>
      </p:sp>
      <p:pic>
        <p:nvPicPr>
          <p:cNvPr id="329" name="Google Shape;329;p40"/>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330" name="Google Shape;330;p40"/>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1"/>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37" name="Google Shape;337;p41"/>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dirty="0">
                <a:solidFill>
                  <a:schemeClr val="lt1"/>
                </a:solidFill>
                <a:latin typeface="Verdana"/>
                <a:ea typeface="Verdana"/>
                <a:cs typeface="Verdana"/>
                <a:sym typeface="Verdana"/>
              </a:rPr>
              <a:t>Module 2: </a:t>
            </a:r>
            <a:r>
              <a:rPr lang="en" sz="2100" b="1" i="1" dirty="0">
                <a:solidFill>
                  <a:schemeClr val="lt1"/>
                </a:solidFill>
                <a:latin typeface="Verdana"/>
                <a:ea typeface="Verdana"/>
                <a:cs typeface="Verdana"/>
                <a:sym typeface="Verdana"/>
              </a:rPr>
              <a:t>procedures</a:t>
            </a:r>
            <a:endParaRPr sz="2100" b="0" i="0" u="none" strike="noStrike" cap="none" dirty="0">
              <a:solidFill>
                <a:srgbClr val="000000"/>
              </a:solidFill>
              <a:latin typeface="Arial"/>
              <a:ea typeface="Arial"/>
              <a:cs typeface="Arial"/>
              <a:sym typeface="Arial"/>
            </a:endParaRPr>
          </a:p>
        </p:txBody>
      </p:sp>
      <p:sp>
        <p:nvSpPr>
          <p:cNvPr id="338" name="Google Shape;338;p41"/>
          <p:cNvSpPr txBox="1"/>
          <p:nvPr/>
        </p:nvSpPr>
        <p:spPr>
          <a:xfrm>
            <a:off x="4289363" y="249376"/>
            <a:ext cx="4705800" cy="366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b="0" i="0" u="sng" strike="noStrike" cap="none" dirty="0">
                <a:solidFill>
                  <a:schemeClr val="dk1"/>
                </a:solidFill>
                <a:latin typeface="Calibri"/>
                <a:ea typeface="Calibri"/>
                <a:cs typeface="Calibri"/>
                <a:sym typeface="Calibri"/>
              </a:rPr>
              <a:t>S</a:t>
            </a:r>
            <a:r>
              <a:rPr lang="en" sz="3600" u="sng" dirty="0">
                <a:solidFill>
                  <a:schemeClr val="dk1"/>
                </a:solidFill>
                <a:latin typeface="Calibri"/>
                <a:ea typeface="Calibri"/>
                <a:cs typeface="Calibri"/>
                <a:sym typeface="Calibri"/>
              </a:rPr>
              <a:t>tep 6: Verify </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20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Verification means purposely confirming that equipment is separated from its energy source; therefore it is “isolated.” The authorized employee must verify that: </a:t>
            </a:r>
            <a:br>
              <a:rPr lang="en" sz="1300" dirty="0">
                <a:solidFill>
                  <a:schemeClr val="dk1"/>
                </a:solidFill>
              </a:rPr>
            </a:b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 Equipment has been properly turned off/shut down. </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 Energy-isolating devices were identified and used to effectively isolate energy. </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 Lockout or tagout devices have been attached to the energy-isolating devices. </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 Stored energy has been removed or controlled.</a:t>
            </a:r>
            <a:endParaRPr sz="1600" dirty="0">
              <a:solidFill>
                <a:schemeClr val="dk1"/>
              </a:solidFill>
              <a:latin typeface="Calibri"/>
              <a:ea typeface="Calibri"/>
              <a:cs typeface="Calibri"/>
              <a:sym typeface="Calibri"/>
            </a:endParaRPr>
          </a:p>
        </p:txBody>
      </p:sp>
      <p:pic>
        <p:nvPicPr>
          <p:cNvPr id="339" name="Google Shape;339;p41"/>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340" name="Google Shape;340;p41"/>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p:nvPr/>
        </p:nvSpPr>
        <p:spPr>
          <a:xfrm>
            <a:off x="0" y="4420017"/>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00000"/>
              </a:solidFill>
              <a:latin typeface="Calibri"/>
              <a:ea typeface="Calibri"/>
              <a:cs typeface="Calibri"/>
              <a:sym typeface="Calibri"/>
            </a:endParaRPr>
          </a:p>
        </p:txBody>
      </p:sp>
      <p:sp>
        <p:nvSpPr>
          <p:cNvPr id="77" name="Google Shape;77;p15"/>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1: </a:t>
            </a:r>
            <a:r>
              <a:rPr lang="en" sz="2100" b="1" i="1" u="none" strike="noStrike" cap="none">
                <a:solidFill>
                  <a:schemeClr val="lt1"/>
                </a:solidFill>
                <a:latin typeface="Verdana"/>
                <a:ea typeface="Verdana"/>
                <a:cs typeface="Verdana"/>
                <a:sym typeface="Verdana"/>
              </a:rPr>
              <a:t>introduction</a:t>
            </a:r>
            <a:endParaRPr sz="1100" b="0" i="0" u="none" strike="noStrike" cap="none">
              <a:solidFill>
                <a:srgbClr val="000000"/>
              </a:solidFill>
              <a:latin typeface="Arial"/>
              <a:ea typeface="Arial"/>
              <a:cs typeface="Arial"/>
              <a:sym typeface="Arial"/>
            </a:endParaRPr>
          </a:p>
        </p:txBody>
      </p:sp>
      <p:pic>
        <p:nvPicPr>
          <p:cNvPr id="78" name="Google Shape;78;p15"/>
          <p:cNvPicPr preferRelativeResize="0"/>
          <p:nvPr/>
        </p:nvPicPr>
        <p:blipFill rotWithShape="1">
          <a:blip r:embed="rId3">
            <a:alphaModFix/>
          </a:blip>
          <a:srcRect/>
          <a:stretch/>
        </p:blipFill>
        <p:spPr>
          <a:xfrm>
            <a:off x="6811008" y="4484594"/>
            <a:ext cx="2228566" cy="563908"/>
          </a:xfrm>
          <a:prstGeom prst="rect">
            <a:avLst/>
          </a:prstGeom>
          <a:noFill/>
          <a:ln>
            <a:noFill/>
          </a:ln>
        </p:spPr>
      </p:pic>
      <p:sp>
        <p:nvSpPr>
          <p:cNvPr id="79" name="Google Shape;79;p15"/>
          <p:cNvSpPr txBox="1"/>
          <p:nvPr/>
        </p:nvSpPr>
        <p:spPr>
          <a:xfrm>
            <a:off x="4289375" y="241091"/>
            <a:ext cx="4705800" cy="37320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u="sng" dirty="0">
                <a:solidFill>
                  <a:schemeClr val="dk1"/>
                </a:solidFill>
                <a:latin typeface="Calibri"/>
                <a:ea typeface="Calibri"/>
                <a:cs typeface="Calibri"/>
                <a:sym typeface="Calibri"/>
              </a:rPr>
              <a:t>Navigating this Course</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dirty="0">
                <a:solidFill>
                  <a:schemeClr val="dk1"/>
                </a:solidFill>
              </a:rPr>
              <a:t>Overall, this course will take about 1 hour to complete. It’s divided into 4 modules, each covering a different aspect of the lockout/tagout process. If you need to pause at any point, you’ll want to make a note of which module you are in by noting the title in the bottom left. Finally, the information button provides a number of links to helpful resources at any point throughout the course.</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If you have any questions along the way, feel free to give us a call at 503-947-7443 or email ed.web@</a:t>
            </a:r>
            <a:r>
              <a:rPr lang="en-US" sz="1200" dirty="0" err="1">
                <a:solidFill>
                  <a:schemeClr val="dk1"/>
                </a:solidFill>
              </a:rPr>
              <a:t>dcbs</a:t>
            </a:r>
            <a:r>
              <a:rPr lang="en-US" sz="1200" dirty="0">
                <a:solidFill>
                  <a:schemeClr val="dk1"/>
                </a:solidFill>
              </a:rPr>
              <a:t>.</a:t>
            </a:r>
            <a:r>
              <a:rPr lang="en" sz="1200" dirty="0">
                <a:solidFill>
                  <a:schemeClr val="dk1"/>
                </a:solidFill>
              </a:rPr>
              <a:t>oregon.gov.</a:t>
            </a:r>
            <a:endParaRPr sz="1200" dirty="0">
              <a:solidFill>
                <a:schemeClr val="dk1"/>
              </a:solidFill>
            </a:endParaRPr>
          </a:p>
          <a:p>
            <a:pPr marL="0" marR="0" lvl="0" indent="0" algn="l" rtl="0">
              <a:lnSpc>
                <a:spcPct val="100000"/>
              </a:lnSpc>
              <a:spcBef>
                <a:spcPts val="0"/>
              </a:spcBef>
              <a:spcAft>
                <a:spcPts val="0"/>
              </a:spcAft>
              <a:buClr>
                <a:srgbClr val="000000"/>
              </a:buClr>
              <a:buSzPts val="1200"/>
              <a:buFont typeface="Arial"/>
              <a:buNone/>
            </a:pPr>
            <a:endParaRPr sz="13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dirty="0">
                <a:solidFill>
                  <a:schemeClr val="dk1"/>
                </a:solidFill>
              </a:rPr>
              <a:t>In this course, equipment means equipment and machines, whether fixed or mobile.</a:t>
            </a:r>
            <a:endParaRPr sz="1300" dirty="0">
              <a:solidFill>
                <a:schemeClr val="dk1"/>
              </a:solidFill>
              <a:latin typeface="Calibri"/>
              <a:ea typeface="Calibri"/>
              <a:cs typeface="Calibri"/>
              <a:sym typeface="Calibri"/>
            </a:endParaRPr>
          </a:p>
        </p:txBody>
      </p:sp>
      <p:pic>
        <p:nvPicPr>
          <p:cNvPr id="80" name="Google Shape;80;p15"/>
          <p:cNvPicPr preferRelativeResize="0"/>
          <p:nvPr/>
        </p:nvPicPr>
        <p:blipFill>
          <a:blip r:embed="rId4">
            <a:alphaModFix/>
          </a:blip>
          <a:stretch>
            <a:fillRect/>
          </a:stretch>
        </p:blipFill>
        <p:spPr>
          <a:xfrm>
            <a:off x="0" y="37900"/>
            <a:ext cx="3983450" cy="43821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2"/>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47" name="Google Shape;347;p42"/>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a:solidFill>
                  <a:schemeClr val="lt1"/>
                </a:solidFill>
                <a:latin typeface="Verdana"/>
                <a:ea typeface="Verdana"/>
                <a:cs typeface="Verdana"/>
                <a:sym typeface="Verdana"/>
              </a:rPr>
              <a:t>Module 2: </a:t>
            </a:r>
            <a:r>
              <a:rPr lang="en" sz="2100" b="1" i="1">
                <a:solidFill>
                  <a:schemeClr val="lt1"/>
                </a:solidFill>
                <a:latin typeface="Verdana"/>
                <a:ea typeface="Verdana"/>
                <a:cs typeface="Verdana"/>
                <a:sym typeface="Verdana"/>
              </a:rPr>
              <a:t>procedures</a:t>
            </a:r>
            <a:endParaRPr sz="2100" b="0" i="0" u="none" strike="noStrike" cap="none">
              <a:solidFill>
                <a:srgbClr val="000000"/>
              </a:solidFill>
              <a:latin typeface="Arial"/>
              <a:ea typeface="Arial"/>
              <a:cs typeface="Arial"/>
              <a:sym typeface="Arial"/>
            </a:endParaRPr>
          </a:p>
        </p:txBody>
      </p:sp>
      <p:sp>
        <p:nvSpPr>
          <p:cNvPr id="348" name="Google Shape;348;p42"/>
          <p:cNvSpPr txBox="1"/>
          <p:nvPr/>
        </p:nvSpPr>
        <p:spPr>
          <a:xfrm>
            <a:off x="4289363" y="249376"/>
            <a:ext cx="4705800" cy="366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Just Checking In...</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20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Once the authorized employee and all other parties involved have completed the six steps to an effective lockout/tagout program, it is time to discuss how to release an item from lockout/tagout and other special lockout/tagout applications such as group lockout!</a:t>
            </a:r>
            <a:endParaRPr sz="1000" b="0" i="0" u="none" strike="noStrike" cap="none" dirty="0">
              <a:solidFill>
                <a:schemeClr val="dk1"/>
              </a:solidFill>
              <a:latin typeface="Calibri"/>
              <a:ea typeface="Calibri"/>
              <a:cs typeface="Calibri"/>
              <a:sym typeface="Calibri"/>
            </a:endParaRPr>
          </a:p>
        </p:txBody>
      </p:sp>
      <p:pic>
        <p:nvPicPr>
          <p:cNvPr id="349" name="Google Shape;349;p42"/>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350" name="Google Shape;350;p42"/>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3"/>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57" name="Google Shape;357;p43"/>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a:solidFill>
                  <a:schemeClr val="lt1"/>
                </a:solidFill>
                <a:latin typeface="Verdana"/>
                <a:ea typeface="Verdana"/>
                <a:cs typeface="Verdana"/>
                <a:sym typeface="Verdana"/>
              </a:rPr>
              <a:t>Module 2: </a:t>
            </a:r>
            <a:r>
              <a:rPr lang="en" sz="2100" b="1" i="1">
                <a:solidFill>
                  <a:schemeClr val="lt1"/>
                </a:solidFill>
                <a:latin typeface="Verdana"/>
                <a:ea typeface="Verdana"/>
                <a:cs typeface="Verdana"/>
                <a:sym typeface="Verdana"/>
              </a:rPr>
              <a:t>procedures</a:t>
            </a:r>
            <a:endParaRPr sz="2100" b="0" i="0" u="none" strike="noStrike" cap="none">
              <a:solidFill>
                <a:srgbClr val="000000"/>
              </a:solidFill>
              <a:latin typeface="Arial"/>
              <a:ea typeface="Arial"/>
              <a:cs typeface="Arial"/>
              <a:sym typeface="Arial"/>
            </a:endParaRPr>
          </a:p>
        </p:txBody>
      </p:sp>
      <p:sp>
        <p:nvSpPr>
          <p:cNvPr id="358" name="Google Shape;358;p43"/>
          <p:cNvSpPr txBox="1"/>
          <p:nvPr/>
        </p:nvSpPr>
        <p:spPr>
          <a:xfrm>
            <a:off x="4279325" y="78600"/>
            <a:ext cx="4705800" cy="4179396"/>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Releasing From Lockout</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20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dirty="0">
                <a:solidFill>
                  <a:schemeClr val="dk1"/>
                </a:solidFill>
              </a:rPr>
              <a:t>There are 3 categories that have items to check on prior to releasing the equipment from lockout or tagout. You must ensure all of these items are accounted for and checked off:</a:t>
            </a:r>
            <a:br>
              <a:rPr lang="en" sz="1200" dirty="0">
                <a:solidFill>
                  <a:schemeClr val="dk1"/>
                </a:solidFill>
              </a:rPr>
            </a:br>
            <a:endParaRPr sz="1200" dirty="0">
              <a:solidFill>
                <a:schemeClr val="dk1"/>
              </a:solidFill>
            </a:endParaRPr>
          </a:p>
          <a:p>
            <a:pPr marL="381000" lvl="0" indent="-228600" algn="l" rtl="0">
              <a:spcBef>
                <a:spcPts val="0"/>
              </a:spcBef>
              <a:spcAft>
                <a:spcPts val="0"/>
              </a:spcAft>
              <a:buClr>
                <a:schemeClr val="dk1"/>
              </a:buClr>
              <a:buSzPts val="1200"/>
              <a:buAutoNum type="arabicPeriod"/>
            </a:pPr>
            <a:r>
              <a:rPr lang="en" sz="1200" dirty="0">
                <a:solidFill>
                  <a:schemeClr val="dk1"/>
                </a:solidFill>
              </a:rPr>
              <a:t>Equipment</a:t>
            </a:r>
            <a:endParaRPr lang="en-US" sz="1200" dirty="0">
              <a:solidFill>
                <a:schemeClr val="dk1"/>
              </a:solidFill>
            </a:endParaRPr>
          </a:p>
          <a:p>
            <a:pPr marL="152400" lvl="0" algn="l" rtl="0">
              <a:spcBef>
                <a:spcPts val="0"/>
              </a:spcBef>
              <a:spcAft>
                <a:spcPts val="0"/>
              </a:spcAft>
              <a:buClr>
                <a:schemeClr val="dk1"/>
              </a:buClr>
              <a:buSzPts val="1200"/>
            </a:pPr>
            <a:r>
              <a:rPr lang="en-US" sz="1200" dirty="0">
                <a:solidFill>
                  <a:schemeClr val="dk1"/>
                </a:solidFill>
              </a:rPr>
              <a:t>      A) Remove all non essential items </a:t>
            </a:r>
          </a:p>
          <a:p>
            <a:pPr marL="152400" lvl="0" algn="l" rtl="0">
              <a:spcBef>
                <a:spcPts val="0"/>
              </a:spcBef>
              <a:spcAft>
                <a:spcPts val="0"/>
              </a:spcAft>
              <a:buClr>
                <a:schemeClr val="dk1"/>
              </a:buClr>
              <a:buSzPts val="1200"/>
            </a:pPr>
            <a:r>
              <a:rPr lang="en-US" sz="1200" dirty="0">
                <a:solidFill>
                  <a:schemeClr val="dk1"/>
                </a:solidFill>
              </a:rPr>
              <a:t>      B) </a:t>
            </a:r>
            <a:r>
              <a:rPr lang="en" sz="1200" dirty="0">
                <a:solidFill>
                  <a:schemeClr val="dk1"/>
                </a:solidFill>
              </a:rPr>
              <a:t>Ensure the equipment is reassembled properly </a:t>
            </a:r>
          </a:p>
          <a:p>
            <a:pPr marL="152400" lvl="0" algn="l" rtl="0">
              <a:spcBef>
                <a:spcPts val="0"/>
              </a:spcBef>
              <a:spcAft>
                <a:spcPts val="0"/>
              </a:spcAft>
              <a:buClr>
                <a:schemeClr val="dk1"/>
              </a:buClr>
              <a:buSzPts val="1200"/>
            </a:pPr>
            <a:endParaRPr lang="en" sz="1200" dirty="0">
              <a:solidFill>
                <a:schemeClr val="dk1"/>
              </a:solidFill>
            </a:endParaRPr>
          </a:p>
          <a:p>
            <a:pPr marL="152400" lvl="0" algn="l" rtl="0">
              <a:spcBef>
                <a:spcPts val="0"/>
              </a:spcBef>
              <a:spcAft>
                <a:spcPts val="0"/>
              </a:spcAft>
              <a:buClr>
                <a:schemeClr val="dk1"/>
              </a:buClr>
              <a:buSzPts val="1200"/>
            </a:pPr>
            <a:r>
              <a:rPr lang="en" sz="1200" dirty="0">
                <a:solidFill>
                  <a:schemeClr val="dk1"/>
                </a:solidFill>
              </a:rPr>
              <a:t>2.   </a:t>
            </a:r>
            <a:r>
              <a:rPr lang="en-US" sz="1200" dirty="0">
                <a:solidFill>
                  <a:schemeClr val="dk1"/>
                </a:solidFill>
              </a:rPr>
              <a:t>E</a:t>
            </a:r>
            <a:r>
              <a:rPr lang="en" sz="1200" dirty="0">
                <a:solidFill>
                  <a:schemeClr val="dk1"/>
                </a:solidFill>
              </a:rPr>
              <a:t>mployees  </a:t>
            </a:r>
          </a:p>
          <a:p>
            <a:pPr marL="152400" lvl="0" algn="l" rtl="0">
              <a:spcBef>
                <a:spcPts val="0"/>
              </a:spcBef>
              <a:spcAft>
                <a:spcPts val="0"/>
              </a:spcAft>
              <a:buClr>
                <a:schemeClr val="dk1"/>
              </a:buClr>
              <a:buSzPts val="1200"/>
            </a:pPr>
            <a:r>
              <a:rPr lang="en-US" sz="1200" dirty="0">
                <a:solidFill>
                  <a:schemeClr val="dk1"/>
                </a:solidFill>
              </a:rPr>
              <a:t>      A) </a:t>
            </a:r>
            <a:r>
              <a:rPr lang="en" sz="1200" dirty="0">
                <a:solidFill>
                  <a:schemeClr val="dk1"/>
                </a:solidFill>
              </a:rPr>
              <a:t>All employees need to be outside of any dangerous areas  </a:t>
            </a:r>
          </a:p>
          <a:p>
            <a:pPr marL="152400" lvl="0" algn="l" rtl="0">
              <a:spcBef>
                <a:spcPts val="0"/>
              </a:spcBef>
              <a:spcAft>
                <a:spcPts val="0"/>
              </a:spcAft>
              <a:buClr>
                <a:schemeClr val="dk1"/>
              </a:buClr>
              <a:buSzPts val="1200"/>
            </a:pPr>
            <a:r>
              <a:rPr lang="en-US" sz="1200" dirty="0">
                <a:solidFill>
                  <a:schemeClr val="dk1"/>
                </a:solidFill>
              </a:rPr>
              <a:t>      B) </a:t>
            </a:r>
            <a:r>
              <a:rPr lang="en" sz="1200" dirty="0">
                <a:solidFill>
                  <a:schemeClr val="dk1"/>
                </a:solidFill>
              </a:rPr>
              <a:t>Notify your manager and other affected employees when </a:t>
            </a:r>
          </a:p>
          <a:p>
            <a:pPr marL="152400" lvl="0" algn="l" rtl="0">
              <a:spcBef>
                <a:spcPts val="0"/>
              </a:spcBef>
              <a:spcAft>
                <a:spcPts val="0"/>
              </a:spcAft>
              <a:buClr>
                <a:schemeClr val="dk1"/>
              </a:buClr>
              <a:buSzPts val="1200"/>
            </a:pPr>
            <a:r>
              <a:rPr lang="en" sz="1200" dirty="0">
                <a:solidFill>
                  <a:schemeClr val="dk1"/>
                </a:solidFill>
              </a:rPr>
              <a:t>          restarting the equipment</a:t>
            </a:r>
          </a:p>
          <a:p>
            <a:pPr marL="152400" lvl="0" algn="l" rtl="0">
              <a:spcBef>
                <a:spcPts val="0"/>
              </a:spcBef>
              <a:spcAft>
                <a:spcPts val="0"/>
              </a:spcAft>
              <a:buClr>
                <a:schemeClr val="dk1"/>
              </a:buClr>
              <a:buSzPts val="1200"/>
            </a:pPr>
            <a:endParaRPr lang="en" sz="1200" dirty="0">
              <a:solidFill>
                <a:schemeClr val="dk1"/>
              </a:solidFill>
            </a:endParaRPr>
          </a:p>
          <a:p>
            <a:pPr marL="152400" lvl="0" algn="l" rtl="0">
              <a:spcBef>
                <a:spcPts val="0"/>
              </a:spcBef>
              <a:spcAft>
                <a:spcPts val="0"/>
              </a:spcAft>
              <a:buClr>
                <a:schemeClr val="dk1"/>
              </a:buClr>
              <a:buSzPts val="1200"/>
            </a:pPr>
            <a:r>
              <a:rPr lang="en" sz="1200" dirty="0">
                <a:solidFill>
                  <a:schemeClr val="dk1"/>
                </a:solidFill>
              </a:rPr>
              <a:t>3.   Remove energy control devic</a:t>
            </a:r>
            <a:r>
              <a:rPr lang="en-US" sz="1200" dirty="0">
                <a:solidFill>
                  <a:schemeClr val="dk1"/>
                </a:solidFill>
              </a:rPr>
              <a:t>e</a:t>
            </a:r>
          </a:p>
          <a:p>
            <a:pPr marL="152400" lvl="0" algn="l" rtl="0">
              <a:spcBef>
                <a:spcPts val="0"/>
              </a:spcBef>
              <a:spcAft>
                <a:spcPts val="0"/>
              </a:spcAft>
              <a:buClr>
                <a:schemeClr val="dk1"/>
              </a:buClr>
              <a:buSzPts val="1200"/>
            </a:pPr>
            <a:r>
              <a:rPr lang="en-US" sz="1200" dirty="0">
                <a:solidFill>
                  <a:schemeClr val="dk1"/>
                </a:solidFill>
              </a:rPr>
              <a:t>      A) </a:t>
            </a:r>
            <a:r>
              <a:rPr lang="en" sz="1200" dirty="0">
                <a:solidFill>
                  <a:schemeClr val="dk1"/>
                </a:solidFill>
              </a:rPr>
              <a:t>Only the authorized employee who attached the device is </a:t>
            </a:r>
          </a:p>
          <a:p>
            <a:pPr marL="152400" lvl="0" algn="l" rtl="0">
              <a:spcBef>
                <a:spcPts val="0"/>
              </a:spcBef>
              <a:spcAft>
                <a:spcPts val="0"/>
              </a:spcAft>
              <a:buClr>
                <a:schemeClr val="dk1"/>
              </a:buClr>
              <a:buSzPts val="1200"/>
            </a:pPr>
            <a:r>
              <a:rPr lang="en" sz="1200" dirty="0">
                <a:solidFill>
                  <a:schemeClr val="dk1"/>
                </a:solidFill>
              </a:rPr>
              <a:t>          permitted to remove it. If this employee is unable to </a:t>
            </a:r>
          </a:p>
          <a:p>
            <a:pPr marL="152400" lvl="0" algn="l" rtl="0">
              <a:spcBef>
                <a:spcPts val="0"/>
              </a:spcBef>
              <a:spcAft>
                <a:spcPts val="0"/>
              </a:spcAft>
              <a:buClr>
                <a:schemeClr val="dk1"/>
              </a:buClr>
              <a:buSzPts val="1200"/>
            </a:pPr>
            <a:r>
              <a:rPr lang="en" sz="1200" dirty="0">
                <a:solidFill>
                  <a:schemeClr val="dk1"/>
                </a:solidFill>
              </a:rPr>
              <a:t>          remove the device, the rule outlines an </a:t>
            </a:r>
            <a:r>
              <a:rPr lang="en" sz="1200" u="sng" dirty="0">
                <a:solidFill>
                  <a:schemeClr val="hlink"/>
                </a:solidFill>
                <a:hlinkClick r:id="rId3"/>
              </a:rPr>
              <a:t>exception here</a:t>
            </a:r>
            <a:r>
              <a:rPr lang="en" sz="1200" baseline="30000" dirty="0">
                <a:solidFill>
                  <a:schemeClr val="dk1"/>
                </a:solidFill>
              </a:rPr>
              <a:t>(5)</a:t>
            </a:r>
            <a:r>
              <a:rPr lang="en" sz="1200" dirty="0">
                <a:solidFill>
                  <a:schemeClr val="dk1"/>
                </a:solidFill>
              </a:rPr>
              <a:t>.</a:t>
            </a:r>
            <a:endParaRPr sz="12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dirty="0">
              <a:solidFill>
                <a:schemeClr val="dk1"/>
              </a:solidFill>
              <a:latin typeface="Calibri"/>
              <a:ea typeface="Calibri"/>
              <a:cs typeface="Calibri"/>
              <a:sym typeface="Calibri"/>
            </a:endParaRPr>
          </a:p>
        </p:txBody>
      </p:sp>
      <p:pic>
        <p:nvPicPr>
          <p:cNvPr id="359" name="Google Shape;359;p43"/>
          <p:cNvPicPr preferRelativeResize="0"/>
          <p:nvPr/>
        </p:nvPicPr>
        <p:blipFill rotWithShape="1">
          <a:blip r:embed="rId4">
            <a:alphaModFix/>
          </a:blip>
          <a:srcRect/>
          <a:stretch/>
        </p:blipFill>
        <p:spPr>
          <a:xfrm>
            <a:off x="6811008" y="4484594"/>
            <a:ext cx="2228566" cy="563907"/>
          </a:xfrm>
          <a:prstGeom prst="rect">
            <a:avLst/>
          </a:prstGeom>
          <a:noFill/>
          <a:ln>
            <a:noFill/>
          </a:ln>
        </p:spPr>
      </p:pic>
      <p:pic>
        <p:nvPicPr>
          <p:cNvPr id="360" name="Google Shape;360;p43"/>
          <p:cNvPicPr preferRelativeResize="0"/>
          <p:nvPr/>
        </p:nvPicPr>
        <p:blipFill>
          <a:blip r:embed="rId5">
            <a:alphaModFix/>
          </a:blip>
          <a:stretch>
            <a:fillRect/>
          </a:stretch>
        </p:blipFill>
        <p:spPr>
          <a:xfrm>
            <a:off x="0" y="0"/>
            <a:ext cx="3958675" cy="43933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4"/>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67" name="Google Shape;367;p44"/>
          <p:cNvSpPr txBox="1"/>
          <p:nvPr/>
        </p:nvSpPr>
        <p:spPr>
          <a:xfrm>
            <a:off x="148925" y="4602385"/>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a:solidFill>
                  <a:schemeClr val="lt1"/>
                </a:solidFill>
                <a:latin typeface="Verdana"/>
                <a:ea typeface="Verdana"/>
                <a:cs typeface="Verdana"/>
                <a:sym typeface="Verdana"/>
              </a:rPr>
              <a:t>Module 2: </a:t>
            </a:r>
            <a:r>
              <a:rPr lang="en" sz="2100" b="1" i="1">
                <a:solidFill>
                  <a:schemeClr val="lt1"/>
                </a:solidFill>
                <a:latin typeface="Verdana"/>
                <a:ea typeface="Verdana"/>
                <a:cs typeface="Verdana"/>
                <a:sym typeface="Verdana"/>
              </a:rPr>
              <a:t>procedures</a:t>
            </a:r>
            <a:endParaRPr sz="2100" b="0" i="0" u="none" strike="noStrike" cap="none">
              <a:solidFill>
                <a:srgbClr val="000000"/>
              </a:solidFill>
              <a:latin typeface="Arial"/>
              <a:ea typeface="Arial"/>
              <a:cs typeface="Arial"/>
              <a:sym typeface="Arial"/>
            </a:endParaRPr>
          </a:p>
        </p:txBody>
      </p:sp>
      <p:sp>
        <p:nvSpPr>
          <p:cNvPr id="368" name="Google Shape;368;p44"/>
          <p:cNvSpPr txBox="1"/>
          <p:nvPr/>
        </p:nvSpPr>
        <p:spPr>
          <a:xfrm>
            <a:off x="4289363" y="249376"/>
            <a:ext cx="4705800" cy="366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Testing or Positioning </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20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When the equipment that is locked out (controlled device) needs to be removed for testing, the following actions must be taken:</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Clear the piece of equipment</a:t>
            </a: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Remove employees from the equipment</a:t>
            </a: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Remove lockout/tagout (energy isolation device) device</a:t>
            </a: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Energize and test or position</a:t>
            </a: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Deenergize and follow the 6 energy control steps again</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This process also needs to be a part of your energy control program.</a:t>
            </a:r>
            <a:endParaRPr sz="1600" dirty="0">
              <a:solidFill>
                <a:schemeClr val="dk1"/>
              </a:solidFill>
              <a:latin typeface="Calibri"/>
              <a:ea typeface="Calibri"/>
              <a:cs typeface="Calibri"/>
              <a:sym typeface="Calibri"/>
            </a:endParaRPr>
          </a:p>
        </p:txBody>
      </p:sp>
      <p:pic>
        <p:nvPicPr>
          <p:cNvPr id="369" name="Google Shape;369;p44"/>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370" name="Google Shape;370;p44"/>
          <p:cNvPicPr preferRelativeResize="0"/>
          <p:nvPr/>
        </p:nvPicPr>
        <p:blipFill>
          <a:blip r:embed="rId4">
            <a:alphaModFix/>
          </a:blip>
          <a:stretch>
            <a:fillRect/>
          </a:stretch>
        </p:blipFill>
        <p:spPr>
          <a:xfrm>
            <a:off x="10525" y="0"/>
            <a:ext cx="4004475" cy="43933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5"/>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77" name="Google Shape;377;p45"/>
          <p:cNvSpPr txBox="1"/>
          <p:nvPr/>
        </p:nvSpPr>
        <p:spPr>
          <a:xfrm>
            <a:off x="148925" y="4602385"/>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a:solidFill>
                  <a:schemeClr val="lt1"/>
                </a:solidFill>
                <a:latin typeface="Verdana"/>
                <a:ea typeface="Verdana"/>
                <a:cs typeface="Verdana"/>
                <a:sym typeface="Verdana"/>
              </a:rPr>
              <a:t>Module 2: </a:t>
            </a:r>
            <a:r>
              <a:rPr lang="en" sz="2100" b="1" i="1">
                <a:solidFill>
                  <a:schemeClr val="lt1"/>
                </a:solidFill>
                <a:latin typeface="Verdana"/>
                <a:ea typeface="Verdana"/>
                <a:cs typeface="Verdana"/>
                <a:sym typeface="Verdana"/>
              </a:rPr>
              <a:t>procedures</a:t>
            </a:r>
            <a:endParaRPr sz="2100" b="0" i="0" u="none" strike="noStrike" cap="none">
              <a:solidFill>
                <a:srgbClr val="000000"/>
              </a:solidFill>
              <a:latin typeface="Arial"/>
              <a:ea typeface="Arial"/>
              <a:cs typeface="Arial"/>
              <a:sym typeface="Arial"/>
            </a:endParaRPr>
          </a:p>
        </p:txBody>
      </p:sp>
      <p:sp>
        <p:nvSpPr>
          <p:cNvPr id="378" name="Google Shape;378;p45"/>
          <p:cNvSpPr txBox="1"/>
          <p:nvPr/>
        </p:nvSpPr>
        <p:spPr>
          <a:xfrm>
            <a:off x="4289363" y="249376"/>
            <a:ext cx="4705800" cy="366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Hardware Requirem</a:t>
            </a:r>
            <a:r>
              <a:rPr lang="en-US" sz="3600" u="sng" dirty="0">
                <a:solidFill>
                  <a:schemeClr val="dk1"/>
                </a:solidFill>
                <a:latin typeface="Calibri"/>
                <a:ea typeface="Calibri"/>
                <a:cs typeface="Calibri"/>
                <a:sym typeface="Calibri"/>
              </a:rPr>
              <a:t>e</a:t>
            </a:r>
            <a:r>
              <a:rPr lang="en" sz="3600" u="sng" dirty="0">
                <a:solidFill>
                  <a:schemeClr val="dk1"/>
                </a:solidFill>
                <a:latin typeface="Calibri"/>
                <a:ea typeface="Calibri"/>
                <a:cs typeface="Calibri"/>
                <a:sym typeface="Calibri"/>
              </a:rPr>
              <a:t>nts </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20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dirty="0">
                <a:solidFill>
                  <a:schemeClr val="dk1"/>
                </a:solidFill>
              </a:rPr>
              <a:t>Let’s talk about the hardware that is used to protect the workers while they perform lockout/tagout procedures. Any locks, tags, chains, wedges, key blocks, adapter pins, self-locking fasteners, or other hardware must be provided by the employer. In addition, lockout and tagout devices must be:</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457200" lvl="0" indent="-304800" algn="l" rtl="0">
              <a:spcBef>
                <a:spcPts val="0"/>
              </a:spcBef>
              <a:spcAft>
                <a:spcPts val="0"/>
              </a:spcAft>
              <a:buClr>
                <a:schemeClr val="dk1"/>
              </a:buClr>
              <a:buSzPts val="1200"/>
              <a:buAutoNum type="arabicPeriod"/>
            </a:pPr>
            <a:r>
              <a:rPr lang="en" sz="1200" dirty="0">
                <a:solidFill>
                  <a:schemeClr val="dk1"/>
                </a:solidFill>
              </a:rPr>
              <a:t>Durable to withstand environmental conditions</a:t>
            </a:r>
            <a:endParaRPr sz="1200" dirty="0">
              <a:solidFill>
                <a:schemeClr val="dk1"/>
              </a:solidFill>
            </a:endParaRPr>
          </a:p>
          <a:p>
            <a:pPr marL="457200" lvl="0" indent="-304800" algn="l" rtl="0">
              <a:spcBef>
                <a:spcPts val="0"/>
              </a:spcBef>
              <a:spcAft>
                <a:spcPts val="0"/>
              </a:spcAft>
              <a:buClr>
                <a:schemeClr val="dk1"/>
              </a:buClr>
              <a:buSzPts val="1200"/>
              <a:buAutoNum type="arabicPeriod"/>
            </a:pPr>
            <a:r>
              <a:rPr lang="en" sz="1200" dirty="0">
                <a:solidFill>
                  <a:schemeClr val="dk1"/>
                </a:solidFill>
              </a:rPr>
              <a:t>Standardized by color, shape, or size </a:t>
            </a:r>
            <a:endParaRPr sz="1200" dirty="0">
              <a:solidFill>
                <a:schemeClr val="dk1"/>
              </a:solidFill>
            </a:endParaRPr>
          </a:p>
          <a:p>
            <a:pPr marL="457200" lvl="0" indent="-304800" algn="l" rtl="0">
              <a:spcBef>
                <a:spcPts val="0"/>
              </a:spcBef>
              <a:spcAft>
                <a:spcPts val="0"/>
              </a:spcAft>
              <a:buClr>
                <a:schemeClr val="dk1"/>
              </a:buClr>
              <a:buSzPts val="1200"/>
              <a:buAutoNum type="arabicPeriod"/>
            </a:pPr>
            <a:r>
              <a:rPr lang="en" sz="1200" dirty="0">
                <a:solidFill>
                  <a:schemeClr val="dk1"/>
                </a:solidFill>
              </a:rPr>
              <a:t>Substantial to prevent accidental removal</a:t>
            </a:r>
            <a:endParaRPr sz="1200" dirty="0">
              <a:solidFill>
                <a:schemeClr val="dk1"/>
              </a:solidFill>
            </a:endParaRPr>
          </a:p>
          <a:p>
            <a:pPr marL="457200" lvl="0" indent="-304800" algn="l" rtl="0">
              <a:spcBef>
                <a:spcPts val="0"/>
              </a:spcBef>
              <a:spcAft>
                <a:spcPts val="0"/>
              </a:spcAft>
              <a:buClr>
                <a:schemeClr val="dk1"/>
              </a:buClr>
              <a:buSzPts val="1200"/>
              <a:buAutoNum type="arabicPeriod"/>
            </a:pPr>
            <a:r>
              <a:rPr lang="en" sz="1200" dirty="0">
                <a:solidFill>
                  <a:schemeClr val="dk1"/>
                </a:solidFill>
              </a:rPr>
              <a:t>Identify the employee applying the device</a:t>
            </a:r>
            <a:endParaRPr sz="1200" dirty="0">
              <a:solidFill>
                <a:schemeClr val="dk1"/>
              </a:solidFill>
            </a:endParaRPr>
          </a:p>
          <a:p>
            <a:pPr marL="45720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The </a:t>
            </a:r>
            <a:r>
              <a:rPr lang="en" sz="1200" u="sng" dirty="0">
                <a:solidFill>
                  <a:schemeClr val="hlink"/>
                </a:solidFill>
                <a:hlinkClick r:id="rId3"/>
              </a:rPr>
              <a:t>rule outlines these requirements</a:t>
            </a:r>
            <a:r>
              <a:rPr lang="en" sz="1200" baseline="30000" dirty="0">
                <a:solidFill>
                  <a:schemeClr val="dk1"/>
                </a:solidFill>
              </a:rPr>
              <a:t>(6)</a:t>
            </a:r>
            <a:r>
              <a:rPr lang="en" sz="1200" dirty="0">
                <a:solidFill>
                  <a:schemeClr val="dk1"/>
                </a:solidFill>
              </a:rPr>
              <a:t> in detail, which includes separate requirements for lockout and tagout, as each of these devices serves different functions. Please take a moment to read these requirements.</a:t>
            </a:r>
            <a:endParaRPr sz="1500" dirty="0">
              <a:solidFill>
                <a:schemeClr val="dk1"/>
              </a:solidFill>
              <a:latin typeface="Calibri"/>
              <a:ea typeface="Calibri"/>
              <a:cs typeface="Calibri"/>
              <a:sym typeface="Calibri"/>
            </a:endParaRPr>
          </a:p>
        </p:txBody>
      </p:sp>
      <p:pic>
        <p:nvPicPr>
          <p:cNvPr id="379" name="Google Shape;379;p45"/>
          <p:cNvPicPr preferRelativeResize="0"/>
          <p:nvPr/>
        </p:nvPicPr>
        <p:blipFill rotWithShape="1">
          <a:blip r:embed="rId4">
            <a:alphaModFix/>
          </a:blip>
          <a:srcRect/>
          <a:stretch/>
        </p:blipFill>
        <p:spPr>
          <a:xfrm>
            <a:off x="6811008" y="4484594"/>
            <a:ext cx="2228566" cy="563907"/>
          </a:xfrm>
          <a:prstGeom prst="rect">
            <a:avLst/>
          </a:prstGeom>
          <a:noFill/>
          <a:ln>
            <a:noFill/>
          </a:ln>
        </p:spPr>
      </p:pic>
      <p:pic>
        <p:nvPicPr>
          <p:cNvPr id="380" name="Google Shape;380;p45"/>
          <p:cNvPicPr preferRelativeResize="0"/>
          <p:nvPr/>
        </p:nvPicPr>
        <p:blipFill>
          <a:blip r:embed="rId5">
            <a:alphaModFix/>
          </a:blip>
          <a:stretch>
            <a:fillRect/>
          </a:stretch>
        </p:blipFill>
        <p:spPr>
          <a:xfrm>
            <a:off x="10525" y="0"/>
            <a:ext cx="3948150" cy="43933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6"/>
          <p:cNvSpPr/>
          <p:nvPr/>
        </p:nvSpPr>
        <p:spPr>
          <a:xfrm>
            <a:off x="0" y="4407527"/>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87" name="Google Shape;387;p46"/>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dirty="0">
                <a:solidFill>
                  <a:schemeClr val="lt1"/>
                </a:solidFill>
                <a:latin typeface="Verdana"/>
                <a:ea typeface="Verdana"/>
                <a:cs typeface="Verdana"/>
                <a:sym typeface="Verdana"/>
              </a:rPr>
              <a:t>Module 2: </a:t>
            </a:r>
            <a:r>
              <a:rPr lang="en" sz="2100" b="1" i="1" dirty="0">
                <a:solidFill>
                  <a:schemeClr val="lt1"/>
                </a:solidFill>
                <a:latin typeface="Verdana"/>
                <a:ea typeface="Verdana"/>
                <a:cs typeface="Verdana"/>
                <a:sym typeface="Verdana"/>
              </a:rPr>
              <a:t>procedures</a:t>
            </a:r>
            <a:endParaRPr sz="2100" b="0" i="0" u="none" strike="noStrike" cap="none" dirty="0">
              <a:solidFill>
                <a:srgbClr val="000000"/>
              </a:solidFill>
              <a:latin typeface="Arial"/>
              <a:ea typeface="Arial"/>
              <a:cs typeface="Arial"/>
              <a:sym typeface="Arial"/>
            </a:endParaRPr>
          </a:p>
        </p:txBody>
      </p:sp>
      <p:sp>
        <p:nvSpPr>
          <p:cNvPr id="388" name="Google Shape;388;p46"/>
          <p:cNvSpPr txBox="1"/>
          <p:nvPr/>
        </p:nvSpPr>
        <p:spPr>
          <a:xfrm>
            <a:off x="4289363" y="249376"/>
            <a:ext cx="4705800" cy="366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Tagout Requirements</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20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Tagout is a procedure for placing a warning tag or sign (a tagout device) on an energy isolating device that cannot accept a lockout device. Tagout devices must control hazardous energy at least as effectively as lockout devices. They must be attached with a single-use, self-locking material such as a nylon cable tie with a minimum unlocking strength of 50 pounds. Since tagout devices do not provide the same physical barrier to hazardous energy as lockout devices, it is harder to ensure that they are equally effective. An additional measure of protection must be taken to provide equivalent protection. For this reason, some employers call this system “Tagout Plus.” </a:t>
            </a:r>
            <a:endParaRPr sz="1000" b="0" i="0" u="none" strike="noStrike" cap="none" dirty="0">
              <a:solidFill>
                <a:schemeClr val="dk1"/>
              </a:solidFill>
              <a:latin typeface="Calibri"/>
              <a:ea typeface="Calibri"/>
              <a:cs typeface="Calibri"/>
              <a:sym typeface="Calibri"/>
            </a:endParaRPr>
          </a:p>
        </p:txBody>
      </p:sp>
      <p:pic>
        <p:nvPicPr>
          <p:cNvPr id="389" name="Google Shape;389;p46"/>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390" name="Google Shape;390;p46"/>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7"/>
          <p:cNvSpPr/>
          <p:nvPr/>
        </p:nvSpPr>
        <p:spPr>
          <a:xfrm>
            <a:off x="0" y="4407527"/>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97" name="Google Shape;397;p47"/>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dirty="0">
                <a:solidFill>
                  <a:schemeClr val="lt1"/>
                </a:solidFill>
                <a:latin typeface="Verdana"/>
                <a:ea typeface="Verdana"/>
                <a:cs typeface="Verdana"/>
                <a:sym typeface="Verdana"/>
              </a:rPr>
              <a:t>Module 2: </a:t>
            </a:r>
            <a:r>
              <a:rPr lang="en" sz="2100" b="1" i="1" dirty="0">
                <a:solidFill>
                  <a:schemeClr val="lt1"/>
                </a:solidFill>
                <a:latin typeface="Verdana"/>
                <a:ea typeface="Verdana"/>
                <a:cs typeface="Verdana"/>
                <a:sym typeface="Verdana"/>
              </a:rPr>
              <a:t>procedures</a:t>
            </a:r>
            <a:endParaRPr sz="2100" b="0" i="0" u="none" strike="noStrike" cap="none" dirty="0">
              <a:solidFill>
                <a:srgbClr val="000000"/>
              </a:solidFill>
              <a:latin typeface="Arial"/>
              <a:ea typeface="Arial"/>
              <a:cs typeface="Arial"/>
              <a:sym typeface="Arial"/>
            </a:endParaRPr>
          </a:p>
        </p:txBody>
      </p:sp>
      <p:sp>
        <p:nvSpPr>
          <p:cNvPr id="398" name="Google Shape;398;p47"/>
          <p:cNvSpPr txBox="1"/>
          <p:nvPr/>
        </p:nvSpPr>
        <p:spPr>
          <a:xfrm>
            <a:off x="4289363" y="249376"/>
            <a:ext cx="4705800" cy="366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Outside Personnel </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20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Whenever outside servicing personnel are going to service equipment that requires lockout/tagout you and the contractor must understand one another’s lockout/tagout procedures. Review your contractor’s energy control program before the contractor does any on-site work. Your employees must also understand and comply with the contractor’s energy control program. To prevent accidents, share with the contractor the unique aspects of your equipment.</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b="1" u="sng" dirty="0">
                <a:solidFill>
                  <a:schemeClr val="dk1"/>
                </a:solidFill>
              </a:rPr>
              <a:t>Bottom Line:</a:t>
            </a:r>
            <a:r>
              <a:rPr lang="en" sz="1300" dirty="0">
                <a:solidFill>
                  <a:schemeClr val="dk1"/>
                </a:solidFill>
              </a:rPr>
              <a:t> Everyone shares information on how to perform lockout or tagout at said facility</a:t>
            </a:r>
            <a:endParaRPr sz="1600" dirty="0">
              <a:solidFill>
                <a:schemeClr val="dk1"/>
              </a:solidFill>
              <a:latin typeface="Calibri"/>
              <a:ea typeface="Calibri"/>
              <a:cs typeface="Calibri"/>
              <a:sym typeface="Calibri"/>
            </a:endParaRPr>
          </a:p>
        </p:txBody>
      </p:sp>
      <p:pic>
        <p:nvPicPr>
          <p:cNvPr id="399" name="Google Shape;399;p47"/>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400" name="Google Shape;400;p47"/>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8"/>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07" name="Google Shape;407;p48"/>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a:solidFill>
                  <a:schemeClr val="lt1"/>
                </a:solidFill>
                <a:latin typeface="Verdana"/>
                <a:ea typeface="Verdana"/>
                <a:cs typeface="Verdana"/>
                <a:sym typeface="Verdana"/>
              </a:rPr>
              <a:t>Module 2: </a:t>
            </a:r>
            <a:r>
              <a:rPr lang="en" sz="2100" b="1" i="1">
                <a:solidFill>
                  <a:schemeClr val="lt1"/>
                </a:solidFill>
                <a:latin typeface="Verdana"/>
                <a:ea typeface="Verdana"/>
                <a:cs typeface="Verdana"/>
                <a:sym typeface="Verdana"/>
              </a:rPr>
              <a:t>procedures</a:t>
            </a:r>
            <a:endParaRPr sz="2100" b="0" i="0" u="none" strike="noStrike" cap="none">
              <a:solidFill>
                <a:srgbClr val="000000"/>
              </a:solidFill>
              <a:latin typeface="Arial"/>
              <a:ea typeface="Arial"/>
              <a:cs typeface="Arial"/>
              <a:sym typeface="Arial"/>
            </a:endParaRPr>
          </a:p>
        </p:txBody>
      </p:sp>
      <p:sp>
        <p:nvSpPr>
          <p:cNvPr id="408" name="Google Shape;408;p48"/>
          <p:cNvSpPr txBox="1"/>
          <p:nvPr/>
        </p:nvSpPr>
        <p:spPr>
          <a:xfrm>
            <a:off x="4269263" y="1"/>
            <a:ext cx="4705800" cy="366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300" b="0" i="0" u="sng" strike="noStrike" cap="none" dirty="0">
                <a:solidFill>
                  <a:schemeClr val="dk1"/>
                </a:solidFill>
                <a:latin typeface="Calibri"/>
                <a:ea typeface="Calibri"/>
                <a:cs typeface="Calibri"/>
                <a:sym typeface="Calibri"/>
              </a:rPr>
              <a:t>S</a:t>
            </a:r>
            <a:r>
              <a:rPr lang="en" sz="3300" u="sng" dirty="0">
                <a:solidFill>
                  <a:schemeClr val="dk1"/>
                </a:solidFill>
                <a:latin typeface="Calibri"/>
                <a:ea typeface="Calibri"/>
                <a:cs typeface="Calibri"/>
                <a:sym typeface="Calibri"/>
              </a:rPr>
              <a:t>hift Changes</a:t>
            </a:r>
            <a:endParaRPr sz="3300" u="sng"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800"/>
              <a:buFont typeface="Arial"/>
              <a:buNone/>
            </a:pPr>
            <a:endParaRPr sz="2000" u="sng"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dirty="0">
                <a:solidFill>
                  <a:schemeClr val="dk1"/>
                </a:solidFill>
              </a:rPr>
              <a:t>Employers must ensure the continuity of employee protection by providing for the orderly transfer of lockout or tagout device protection between employees. This will help to minimize exposure to hazards from the unexpected energization or start-up of the equipment or the release of stored energy. When changing shifts employers must: </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457200" lvl="0" indent="-304800" algn="l" rtl="0">
              <a:spcBef>
                <a:spcPts val="0"/>
              </a:spcBef>
              <a:spcAft>
                <a:spcPts val="0"/>
              </a:spcAft>
              <a:buClr>
                <a:schemeClr val="dk1"/>
              </a:buClr>
              <a:buSzPts val="1200"/>
              <a:buChar char="●"/>
            </a:pPr>
            <a:r>
              <a:rPr lang="en" sz="1200" dirty="0">
                <a:solidFill>
                  <a:schemeClr val="dk1"/>
                </a:solidFill>
              </a:rPr>
              <a:t>Ensure that everyone is on the same page during maintenance.</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457200" lvl="0" indent="-304800" algn="l" rtl="0">
              <a:spcBef>
                <a:spcPts val="0"/>
              </a:spcBef>
              <a:spcAft>
                <a:spcPts val="0"/>
              </a:spcAft>
              <a:buClr>
                <a:schemeClr val="dk1"/>
              </a:buClr>
              <a:buSzPts val="1200"/>
              <a:buChar char="●"/>
            </a:pPr>
            <a:r>
              <a:rPr lang="en" sz="1200" dirty="0">
                <a:solidFill>
                  <a:schemeClr val="dk1"/>
                </a:solidFill>
              </a:rPr>
              <a:t>Have a discussion about procedures; it helps ensure continuity is put in place for the lockout and tagout procedures.</a:t>
            </a:r>
            <a:endParaRPr sz="1200" dirty="0">
              <a:solidFill>
                <a:schemeClr val="dk1"/>
              </a:solidFill>
            </a:endParaRPr>
          </a:p>
          <a:p>
            <a:pPr marL="45720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Another important element for ensuring continual protection is to require each oncoming employee to verify the system was effectively de-energized and isolated (everyone must remove themselves from the equipment before re-verification is done).</a:t>
            </a:r>
            <a:endParaRPr sz="1500" dirty="0">
              <a:solidFill>
                <a:schemeClr val="dk1"/>
              </a:solidFill>
              <a:latin typeface="Calibri"/>
              <a:ea typeface="Calibri"/>
              <a:cs typeface="Calibri"/>
              <a:sym typeface="Calibri"/>
            </a:endParaRPr>
          </a:p>
        </p:txBody>
      </p:sp>
      <p:pic>
        <p:nvPicPr>
          <p:cNvPr id="409" name="Google Shape;409;p48"/>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410" name="Google Shape;410;p48"/>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9"/>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17" name="Google Shape;417;p49"/>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dirty="0">
                <a:solidFill>
                  <a:schemeClr val="lt1"/>
                </a:solidFill>
                <a:latin typeface="Verdana"/>
                <a:ea typeface="Verdana"/>
                <a:cs typeface="Verdana"/>
                <a:sym typeface="Verdana"/>
              </a:rPr>
              <a:t>Module 2: </a:t>
            </a:r>
            <a:r>
              <a:rPr lang="en" sz="2100" b="1" i="1" dirty="0">
                <a:solidFill>
                  <a:schemeClr val="lt1"/>
                </a:solidFill>
                <a:latin typeface="Verdana"/>
                <a:ea typeface="Verdana"/>
                <a:cs typeface="Verdana"/>
                <a:sym typeface="Verdana"/>
              </a:rPr>
              <a:t>procedures</a:t>
            </a:r>
            <a:endParaRPr sz="2100" b="0" i="0" u="none" strike="noStrike" cap="none" dirty="0">
              <a:solidFill>
                <a:srgbClr val="000000"/>
              </a:solidFill>
              <a:latin typeface="Arial"/>
              <a:ea typeface="Arial"/>
              <a:cs typeface="Arial"/>
              <a:sym typeface="Arial"/>
            </a:endParaRPr>
          </a:p>
        </p:txBody>
      </p:sp>
      <p:sp>
        <p:nvSpPr>
          <p:cNvPr id="418" name="Google Shape;418;p49"/>
          <p:cNvSpPr txBox="1"/>
          <p:nvPr/>
        </p:nvSpPr>
        <p:spPr>
          <a:xfrm>
            <a:off x="4229100" y="0"/>
            <a:ext cx="4705800" cy="4667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Group Lockout</a:t>
            </a:r>
            <a:endParaRPr sz="36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br>
              <a:rPr lang="en" sz="600" dirty="0">
                <a:solidFill>
                  <a:schemeClr val="dk1"/>
                </a:solidFill>
              </a:rPr>
            </a:br>
            <a:r>
              <a:rPr lang="en" sz="1100" dirty="0">
                <a:solidFill>
                  <a:schemeClr val="dk1"/>
                </a:solidFill>
              </a:rPr>
              <a:t>In many workplaces, a group of authorized employees may need to service equipment that has several energy sources and several energy-isolating devices. Under group lockout, just one designated person in the group assumes responsibility for securing each energy-isolating device.</a:t>
            </a:r>
            <a:endParaRPr sz="1100" dirty="0">
              <a:solidFill>
                <a:schemeClr val="dk1"/>
              </a:solidFill>
            </a:endParaRPr>
          </a:p>
          <a:p>
            <a:pPr marL="0" lvl="0" indent="0" algn="l" rtl="0">
              <a:spcBef>
                <a:spcPts val="0"/>
              </a:spcBef>
              <a:spcAft>
                <a:spcPts val="0"/>
              </a:spcAft>
              <a:buClr>
                <a:schemeClr val="dk1"/>
              </a:buClr>
              <a:buSzPts val="1100"/>
              <a:buFont typeface="Arial"/>
              <a:buNone/>
            </a:pPr>
            <a:r>
              <a:rPr lang="en" sz="1100" dirty="0">
                <a:solidFill>
                  <a:schemeClr val="dk1"/>
                </a:solidFill>
              </a:rPr>
              <a:t>The minimum requirements of this program is that the employer has a written procedure for group lockout. It gives one authorized employee responsibility for the group. Their responsibilities consist of:</a:t>
            </a:r>
            <a:endParaRPr sz="1100" dirty="0">
              <a:solidFill>
                <a:schemeClr val="dk1"/>
              </a:solidFill>
            </a:endParaRPr>
          </a:p>
          <a:p>
            <a:pPr marL="0" lvl="0" indent="0" algn="l" rtl="0">
              <a:spcBef>
                <a:spcPts val="0"/>
              </a:spcBef>
              <a:spcAft>
                <a:spcPts val="0"/>
              </a:spcAft>
              <a:buClr>
                <a:schemeClr val="dk1"/>
              </a:buClr>
              <a:buSzPts val="1100"/>
              <a:buFont typeface="Arial"/>
              <a:buNone/>
            </a:pPr>
            <a:endParaRPr sz="800" dirty="0">
              <a:solidFill>
                <a:schemeClr val="dk1"/>
              </a:solidFill>
            </a:endParaRPr>
          </a:p>
          <a:p>
            <a:pPr marL="457200" lvl="0" indent="-298450" algn="l" rtl="0">
              <a:spcBef>
                <a:spcPts val="0"/>
              </a:spcBef>
              <a:spcAft>
                <a:spcPts val="0"/>
              </a:spcAft>
              <a:buClr>
                <a:schemeClr val="dk1"/>
              </a:buClr>
              <a:buSzPts val="1100"/>
              <a:buChar char="●"/>
            </a:pPr>
            <a:r>
              <a:rPr lang="en" sz="1100" dirty="0">
                <a:solidFill>
                  <a:schemeClr val="dk1"/>
                </a:solidFill>
              </a:rPr>
              <a:t>Ensuring that the lockout/tagout is effective, and coordinates for the entire group.</a:t>
            </a:r>
            <a:endParaRPr sz="1100" dirty="0">
              <a:solidFill>
                <a:schemeClr val="dk1"/>
              </a:solidFill>
            </a:endParaRPr>
          </a:p>
          <a:p>
            <a:pPr marL="457200" lvl="0" indent="-298450" algn="l" rtl="0">
              <a:spcBef>
                <a:spcPts val="0"/>
              </a:spcBef>
              <a:spcAft>
                <a:spcPts val="0"/>
              </a:spcAft>
              <a:buClr>
                <a:schemeClr val="dk1"/>
              </a:buClr>
              <a:buSzPts val="1100"/>
              <a:buChar char="●"/>
            </a:pPr>
            <a:r>
              <a:rPr lang="en" sz="1100" dirty="0">
                <a:solidFill>
                  <a:schemeClr val="dk1"/>
                </a:solidFill>
              </a:rPr>
              <a:t>Being the final person who removes the lockout or tagout devices when the service or maintenance is completed.</a:t>
            </a:r>
            <a:endParaRPr sz="1100" dirty="0">
              <a:solidFill>
                <a:schemeClr val="dk1"/>
              </a:solidFill>
            </a:endParaRPr>
          </a:p>
          <a:p>
            <a:pPr marL="457200" lvl="0" indent="-298450" algn="l" rtl="0">
              <a:spcBef>
                <a:spcPts val="0"/>
              </a:spcBef>
              <a:spcAft>
                <a:spcPts val="0"/>
              </a:spcAft>
              <a:buClr>
                <a:schemeClr val="dk1"/>
              </a:buClr>
              <a:buSzPts val="1100"/>
              <a:buChar char="●"/>
            </a:pPr>
            <a:r>
              <a:rPr lang="en" sz="1100" dirty="0">
                <a:solidFill>
                  <a:schemeClr val="dk1"/>
                </a:solidFill>
              </a:rPr>
              <a:t>If there are multiple groups, they coordinate with those groups to ensure that the lockout or tagout is continuous during maintenance. </a:t>
            </a:r>
          </a:p>
          <a:p>
            <a:pPr marL="158750" lvl="0" algn="l" rtl="0">
              <a:spcBef>
                <a:spcPts val="0"/>
              </a:spcBef>
              <a:spcAft>
                <a:spcPts val="0"/>
              </a:spcAft>
              <a:buClr>
                <a:schemeClr val="dk1"/>
              </a:buClr>
              <a:buSzPts val="1100"/>
            </a:pPr>
            <a:r>
              <a:rPr lang="en-US" sz="600" dirty="0">
                <a:solidFill>
                  <a:schemeClr val="dk1"/>
                </a:solidFill>
              </a:rPr>
              <a:t> </a:t>
            </a:r>
            <a:endParaRPr sz="600" dirty="0">
              <a:solidFill>
                <a:schemeClr val="dk1"/>
              </a:solidFill>
            </a:endParaRPr>
          </a:p>
          <a:p>
            <a:pPr marL="0" lvl="0" indent="0" algn="l" rtl="0">
              <a:spcBef>
                <a:spcPts val="0"/>
              </a:spcBef>
              <a:spcAft>
                <a:spcPts val="0"/>
              </a:spcAft>
              <a:buClr>
                <a:schemeClr val="dk1"/>
              </a:buClr>
              <a:buSzPts val="1100"/>
              <a:buFont typeface="Arial"/>
              <a:buNone/>
            </a:pPr>
            <a:r>
              <a:rPr lang="en" sz="1100" b="1" u="sng" dirty="0">
                <a:solidFill>
                  <a:schemeClr val="dk1"/>
                </a:solidFill>
              </a:rPr>
              <a:t>Bottom Line:</a:t>
            </a:r>
            <a:r>
              <a:rPr lang="en" sz="1100" dirty="0">
                <a:solidFill>
                  <a:schemeClr val="dk1"/>
                </a:solidFill>
              </a:rPr>
              <a:t> Every employee attaches their control device to the group device and the group device cannot be removed until all the individual devices are removed from the group device. All of this information must be in a document that employees can use to refresh their memories.</a:t>
            </a:r>
            <a:endParaRPr sz="1100" dirty="0">
              <a:solidFill>
                <a:schemeClr val="dk1"/>
              </a:solidFill>
            </a:endParaRPr>
          </a:p>
          <a:p>
            <a:pPr marL="0" lvl="0" indent="0" algn="l" rtl="0">
              <a:spcBef>
                <a:spcPts val="0"/>
              </a:spcBef>
              <a:spcAft>
                <a:spcPts val="0"/>
              </a:spcAft>
              <a:buClr>
                <a:schemeClr val="dk1"/>
              </a:buClr>
              <a:buSzPts val="1100"/>
              <a:buFont typeface="Arial"/>
              <a:buNone/>
            </a:pPr>
            <a:endParaRPr sz="800" dirty="0">
              <a:solidFill>
                <a:schemeClr val="dk1"/>
              </a:solidFill>
            </a:endParaRPr>
          </a:p>
          <a:p>
            <a:pPr marL="0" lvl="0" indent="0" algn="l" rtl="0">
              <a:spcBef>
                <a:spcPts val="0"/>
              </a:spcBef>
              <a:spcAft>
                <a:spcPts val="0"/>
              </a:spcAft>
              <a:buClr>
                <a:schemeClr val="dk1"/>
              </a:buClr>
              <a:buSzPts val="1100"/>
              <a:buFont typeface="Arial"/>
              <a:buNone/>
            </a:pPr>
            <a:r>
              <a:rPr lang="en" sz="1100" dirty="0">
                <a:solidFill>
                  <a:schemeClr val="dk1"/>
                </a:solidFill>
              </a:rPr>
              <a:t>For more information, please reference the </a:t>
            </a:r>
            <a:r>
              <a:rPr lang="en" sz="1100" u="sng" dirty="0">
                <a:solidFill>
                  <a:schemeClr val="hlink"/>
                </a:solidFill>
                <a:hlinkClick r:id="rId3"/>
              </a:rPr>
              <a:t>group lockout/tagout</a:t>
            </a:r>
            <a:r>
              <a:rPr lang="en" sz="1100" baseline="30000" dirty="0">
                <a:solidFill>
                  <a:schemeClr val="dk1"/>
                </a:solidFill>
              </a:rPr>
              <a:t>(7) </a:t>
            </a:r>
            <a:r>
              <a:rPr lang="en" sz="1100" dirty="0">
                <a:solidFill>
                  <a:schemeClr val="dk1"/>
                </a:solidFill>
              </a:rPr>
              <a:t>section of the rule. </a:t>
            </a:r>
            <a:endParaRPr sz="1100" dirty="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dirty="0">
              <a:solidFill>
                <a:schemeClr val="dk1"/>
              </a:solidFill>
              <a:latin typeface="Calibri"/>
              <a:ea typeface="Calibri"/>
              <a:cs typeface="Calibri"/>
              <a:sym typeface="Calibri"/>
            </a:endParaRPr>
          </a:p>
        </p:txBody>
      </p:sp>
      <p:pic>
        <p:nvPicPr>
          <p:cNvPr id="419" name="Google Shape;419;p49"/>
          <p:cNvPicPr preferRelativeResize="0"/>
          <p:nvPr/>
        </p:nvPicPr>
        <p:blipFill rotWithShape="1">
          <a:blip r:embed="rId4">
            <a:alphaModFix/>
          </a:blip>
          <a:srcRect/>
          <a:stretch/>
        </p:blipFill>
        <p:spPr>
          <a:xfrm>
            <a:off x="6811008" y="4484594"/>
            <a:ext cx="2228566" cy="563907"/>
          </a:xfrm>
          <a:prstGeom prst="rect">
            <a:avLst/>
          </a:prstGeom>
          <a:noFill/>
          <a:ln>
            <a:noFill/>
          </a:ln>
        </p:spPr>
      </p:pic>
      <p:pic>
        <p:nvPicPr>
          <p:cNvPr id="420" name="Google Shape;420;p49"/>
          <p:cNvPicPr preferRelativeResize="0"/>
          <p:nvPr/>
        </p:nvPicPr>
        <p:blipFill>
          <a:blip r:embed="rId5">
            <a:alphaModFix/>
          </a:blip>
          <a:stretch>
            <a:fillRect/>
          </a:stretch>
        </p:blipFill>
        <p:spPr>
          <a:xfrm>
            <a:off x="0" y="0"/>
            <a:ext cx="4136950" cy="4393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0"/>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27" name="Google Shape;427;p50"/>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dirty="0">
                <a:solidFill>
                  <a:schemeClr val="lt1"/>
                </a:solidFill>
                <a:latin typeface="Verdana"/>
                <a:ea typeface="Verdana"/>
                <a:cs typeface="Verdana"/>
                <a:sym typeface="Verdana"/>
              </a:rPr>
              <a:t>Module 2: </a:t>
            </a:r>
            <a:r>
              <a:rPr lang="en" sz="2100" b="1" i="1" dirty="0">
                <a:solidFill>
                  <a:schemeClr val="lt1"/>
                </a:solidFill>
                <a:latin typeface="Verdana"/>
                <a:ea typeface="Verdana"/>
                <a:cs typeface="Verdana"/>
                <a:sym typeface="Verdana"/>
              </a:rPr>
              <a:t>procedures</a:t>
            </a:r>
            <a:endParaRPr sz="2100" b="0" i="0" u="none" strike="noStrike" cap="none" dirty="0">
              <a:solidFill>
                <a:srgbClr val="000000"/>
              </a:solidFill>
              <a:latin typeface="Arial"/>
              <a:ea typeface="Arial"/>
              <a:cs typeface="Arial"/>
              <a:sym typeface="Arial"/>
            </a:endParaRPr>
          </a:p>
        </p:txBody>
      </p:sp>
      <p:sp>
        <p:nvSpPr>
          <p:cNvPr id="428" name="Google Shape;428;p50"/>
          <p:cNvSpPr txBox="1"/>
          <p:nvPr/>
        </p:nvSpPr>
        <p:spPr>
          <a:xfrm>
            <a:off x="4289363" y="249376"/>
            <a:ext cx="4705800" cy="366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Overview</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20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Lockout/tagout is the only way to fully guarantee a zero energy state for any equipment being serviced or maintenanced. By following the six steps to an effective lockout and crafting a well detailed written procedure, you can ensure your employees will be safe from any accidental discharge of energy. </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You’ve completed module 2! In the next module, we’ll look at training procedures to help you stay protected and safe! </a:t>
            </a:r>
            <a:endParaRPr sz="1600" dirty="0">
              <a:solidFill>
                <a:schemeClr val="dk1"/>
              </a:solidFill>
              <a:latin typeface="Calibri"/>
              <a:ea typeface="Calibri"/>
              <a:cs typeface="Calibri"/>
              <a:sym typeface="Calibri"/>
            </a:endParaRPr>
          </a:p>
        </p:txBody>
      </p:sp>
      <p:pic>
        <p:nvPicPr>
          <p:cNvPr id="429" name="Google Shape;429;p50"/>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430" name="Google Shape;430;p50"/>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1"/>
          <p:cNvSpPr/>
          <p:nvPr/>
        </p:nvSpPr>
        <p:spPr>
          <a:xfrm>
            <a:off x="0" y="4418119"/>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37" name="Google Shape;437;p51"/>
          <p:cNvSpPr txBox="1"/>
          <p:nvPr/>
        </p:nvSpPr>
        <p:spPr>
          <a:xfrm>
            <a:off x="148925" y="4616507"/>
            <a:ext cx="59259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2100" b="1" i="0" u="none" strike="noStrike" cap="none">
                <a:solidFill>
                  <a:schemeClr val="lt1"/>
                </a:solidFill>
                <a:latin typeface="Verdana"/>
                <a:ea typeface="Verdana"/>
                <a:cs typeface="Verdana"/>
                <a:sym typeface="Verdana"/>
              </a:rPr>
              <a:t>Module 2: </a:t>
            </a:r>
            <a:r>
              <a:rPr lang="en" sz="2100" b="1" i="1">
                <a:solidFill>
                  <a:schemeClr val="lt1"/>
                </a:solidFill>
                <a:latin typeface="Verdana"/>
                <a:ea typeface="Verdana"/>
                <a:cs typeface="Verdana"/>
                <a:sym typeface="Verdana"/>
              </a:rPr>
              <a:t>procedures</a:t>
            </a:r>
            <a:endParaRPr sz="2100" b="0" i="0" u="none" strike="noStrike" cap="none">
              <a:solidFill>
                <a:srgbClr val="000000"/>
              </a:solidFill>
              <a:latin typeface="Arial"/>
              <a:ea typeface="Arial"/>
              <a:cs typeface="Arial"/>
              <a:sym typeface="Arial"/>
            </a:endParaRPr>
          </a:p>
        </p:txBody>
      </p:sp>
      <p:sp>
        <p:nvSpPr>
          <p:cNvPr id="438" name="Google Shape;438;p51"/>
          <p:cNvSpPr txBox="1"/>
          <p:nvPr/>
        </p:nvSpPr>
        <p:spPr>
          <a:xfrm>
            <a:off x="98575" y="58325"/>
            <a:ext cx="8846400" cy="4359794"/>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Clr>
                <a:schemeClr val="dk1"/>
              </a:buClr>
              <a:buSzPts val="3600"/>
              <a:buFont typeface="Arial"/>
              <a:buNone/>
            </a:pPr>
            <a:r>
              <a:rPr lang="en" sz="2600" u="sng" dirty="0">
                <a:solidFill>
                  <a:schemeClr val="dk1"/>
                </a:solidFill>
                <a:latin typeface="Calibri"/>
                <a:ea typeface="Calibri"/>
                <a:cs typeface="Calibri"/>
                <a:sym typeface="Calibri"/>
              </a:rPr>
              <a:t>Class Discussion</a:t>
            </a:r>
            <a:r>
              <a:rPr lang="en" sz="3600" u="sng"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3600"/>
              <a:buFont typeface="Arial"/>
              <a:buNone/>
            </a:pP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600"/>
              <a:buFont typeface="Arial"/>
              <a:buNone/>
            </a:pPr>
            <a:r>
              <a:rPr lang="en" dirty="0">
                <a:solidFill>
                  <a:schemeClr val="dk1"/>
                </a:solidFill>
                <a:latin typeface="Calibri"/>
                <a:ea typeface="Calibri"/>
                <a:cs typeface="Calibri"/>
                <a:sym typeface="Calibri"/>
              </a:rPr>
              <a:t>Take this opportunity to ask/answer questions about the previous module and to summarize the web link addresses discussed in the module.</a:t>
            </a:r>
            <a:endParaRPr sz="3600" u="sng"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00"/>
              <a:buFont typeface="Arial"/>
              <a:buNone/>
            </a:pPr>
            <a:r>
              <a:rPr lang="en" sz="3000" u="sng" dirty="0">
                <a:solidFill>
                  <a:schemeClr val="dk1"/>
                </a:solidFill>
                <a:latin typeface="Calibri"/>
                <a:ea typeface="Calibri"/>
                <a:cs typeface="Calibri"/>
                <a:sym typeface="Calibri"/>
              </a:rPr>
              <a:t>Module 2 Resources</a:t>
            </a:r>
            <a:endParaRPr sz="30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alibri"/>
              <a:ea typeface="Calibri"/>
              <a:cs typeface="Calibri"/>
              <a:sym typeface="Calibri"/>
            </a:endParaRPr>
          </a:p>
          <a:p>
            <a:pPr marL="342900" marR="0" lvl="0" indent="-241300" algn="l" rtl="0">
              <a:lnSpc>
                <a:spcPct val="100000"/>
              </a:lnSpc>
              <a:spcBef>
                <a:spcPts val="0"/>
              </a:spcBef>
              <a:spcAft>
                <a:spcPts val="0"/>
              </a:spcAft>
              <a:buClr>
                <a:schemeClr val="dk1"/>
              </a:buClr>
              <a:buSzPts val="1200"/>
              <a:buFont typeface="Calibri"/>
              <a:buAutoNum type="arabicParenBoth"/>
            </a:pPr>
            <a:r>
              <a:rPr lang="en" sz="1200" dirty="0">
                <a:solidFill>
                  <a:schemeClr val="dk1"/>
                </a:solidFill>
                <a:latin typeface="Calibri"/>
                <a:ea typeface="Calibri"/>
                <a:cs typeface="Calibri"/>
                <a:sym typeface="Calibri"/>
                <a:hlinkClick r:id="rId3"/>
              </a:rPr>
              <a:t>https://osha.oregon.gov/OSHAPubs/3326.pdf</a:t>
            </a:r>
            <a:endParaRPr sz="1200" dirty="0">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None/>
            </a:pPr>
            <a:endParaRPr sz="1200" dirty="0">
              <a:solidFill>
                <a:schemeClr val="dk1"/>
              </a:solidFill>
              <a:latin typeface="Calibri"/>
              <a:ea typeface="Calibri"/>
              <a:cs typeface="Calibri"/>
              <a:sym typeface="Calibri"/>
            </a:endParaRPr>
          </a:p>
          <a:p>
            <a:pPr marL="101600" marR="0" lvl="0" algn="l" rtl="0">
              <a:lnSpc>
                <a:spcPct val="100000"/>
              </a:lnSpc>
              <a:spcBef>
                <a:spcPts val="0"/>
              </a:spcBef>
              <a:spcAft>
                <a:spcPts val="0"/>
              </a:spcAft>
              <a:buClr>
                <a:schemeClr val="dk1"/>
              </a:buClr>
              <a:buSzPts val="1200"/>
            </a:pPr>
            <a:r>
              <a:rPr lang="en" sz="1200" dirty="0">
                <a:solidFill>
                  <a:schemeClr val="dk1"/>
                </a:solidFill>
                <a:latin typeface="Calibri"/>
                <a:ea typeface="Calibri"/>
                <a:cs typeface="Calibri"/>
                <a:sym typeface="Calibri"/>
              </a:rPr>
              <a:t>(2)  </a:t>
            </a:r>
            <a:r>
              <a:rPr lang="en" sz="1200" dirty="0">
                <a:solidFill>
                  <a:schemeClr val="dk1"/>
                </a:solidFill>
                <a:latin typeface="Calibri"/>
                <a:ea typeface="Calibri"/>
                <a:cs typeface="Calibri"/>
                <a:sym typeface="Calibri"/>
                <a:hlinkClick r:id="rId4"/>
              </a:rPr>
              <a:t>https://osha.oregon.gov/OSHAPubs/pubform/sample-lockout.pdf#page=3</a:t>
            </a:r>
            <a:endParaRPr sz="1200" dirty="0">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None/>
            </a:pPr>
            <a:endParaRPr sz="1200" dirty="0">
              <a:solidFill>
                <a:schemeClr val="dk1"/>
              </a:solidFill>
              <a:latin typeface="Calibri"/>
              <a:ea typeface="Calibri"/>
              <a:cs typeface="Calibri"/>
              <a:sym typeface="Calibri"/>
            </a:endParaRPr>
          </a:p>
          <a:p>
            <a:pPr marL="101600" marR="0" lvl="0" algn="l" rtl="0">
              <a:lnSpc>
                <a:spcPct val="100000"/>
              </a:lnSpc>
              <a:spcBef>
                <a:spcPts val="0"/>
              </a:spcBef>
              <a:spcAft>
                <a:spcPts val="0"/>
              </a:spcAft>
              <a:buClr>
                <a:schemeClr val="dk1"/>
              </a:buClr>
              <a:buSzPts val="1200"/>
            </a:pPr>
            <a:r>
              <a:rPr lang="en" sz="1200" dirty="0">
                <a:solidFill>
                  <a:schemeClr val="dk1"/>
                </a:solidFill>
                <a:latin typeface="Calibri"/>
                <a:ea typeface="Calibri"/>
                <a:cs typeface="Calibri"/>
                <a:sym typeface="Calibri"/>
              </a:rPr>
              <a:t>(3)  </a:t>
            </a:r>
            <a:r>
              <a:rPr lang="en" sz="1200" dirty="0">
                <a:solidFill>
                  <a:schemeClr val="dk1"/>
                </a:solidFill>
                <a:latin typeface="Calibri"/>
                <a:ea typeface="Calibri"/>
                <a:cs typeface="Calibri"/>
                <a:sym typeface="Calibri"/>
                <a:hlinkClick r:id="rId5"/>
              </a:rPr>
              <a:t>https://osha.oregon.gov/OSHAPubs/pubform/energy-control-procedure.pdf</a:t>
            </a:r>
            <a:endParaRPr sz="1200" dirty="0">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None/>
            </a:pPr>
            <a:endParaRPr sz="1200" dirty="0">
              <a:solidFill>
                <a:schemeClr val="dk1"/>
              </a:solidFill>
              <a:latin typeface="Calibri"/>
              <a:ea typeface="Calibri"/>
              <a:cs typeface="Calibri"/>
              <a:sym typeface="Calibri"/>
            </a:endParaRPr>
          </a:p>
          <a:p>
            <a:pPr marL="101600" marR="0" lvl="0" algn="l" rtl="0">
              <a:lnSpc>
                <a:spcPct val="100000"/>
              </a:lnSpc>
              <a:spcBef>
                <a:spcPts val="0"/>
              </a:spcBef>
              <a:spcAft>
                <a:spcPts val="0"/>
              </a:spcAft>
              <a:buClr>
                <a:schemeClr val="dk1"/>
              </a:buClr>
              <a:buSzPts val="1200"/>
            </a:pPr>
            <a:r>
              <a:rPr lang="en" sz="1200" dirty="0">
                <a:solidFill>
                  <a:schemeClr val="dk1"/>
                </a:solidFill>
                <a:latin typeface="Calibri"/>
                <a:ea typeface="Calibri"/>
                <a:cs typeface="Calibri"/>
                <a:sym typeface="Calibri"/>
              </a:rPr>
              <a:t>(4)  </a:t>
            </a:r>
            <a:r>
              <a:rPr lang="en" sz="1200" dirty="0">
                <a:solidFill>
                  <a:schemeClr val="dk1"/>
                </a:solidFill>
                <a:latin typeface="Calibri"/>
                <a:ea typeface="Calibri"/>
                <a:cs typeface="Calibri"/>
                <a:sym typeface="Calibri"/>
                <a:hlinkClick r:id="rId6"/>
              </a:rPr>
              <a:t>https://osha.oregon.gov/OSHARules/div2/div2J.pdf#page=79</a:t>
            </a:r>
            <a:endParaRPr sz="1200" dirty="0">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None/>
            </a:pPr>
            <a:endParaRPr lang="en-US" sz="1200" dirty="0">
              <a:solidFill>
                <a:schemeClr val="dk1"/>
              </a:solidFill>
              <a:latin typeface="Calibri"/>
              <a:ea typeface="Calibri"/>
              <a:cs typeface="Calibri"/>
              <a:sym typeface="Calibri"/>
            </a:endParaRPr>
          </a:p>
          <a:p>
            <a:pPr marL="101600" marR="0" lvl="0" algn="l" rtl="0">
              <a:lnSpc>
                <a:spcPct val="100000"/>
              </a:lnSpc>
              <a:spcBef>
                <a:spcPts val="0"/>
              </a:spcBef>
              <a:spcAft>
                <a:spcPts val="0"/>
              </a:spcAft>
              <a:buClr>
                <a:schemeClr val="dk1"/>
              </a:buClr>
              <a:buSzPts val="1200"/>
            </a:pPr>
            <a:r>
              <a:rPr lang="en-US" sz="1200" dirty="0">
                <a:solidFill>
                  <a:schemeClr val="dk1"/>
                </a:solidFill>
                <a:latin typeface="Calibri"/>
                <a:ea typeface="Calibri"/>
                <a:cs typeface="Calibri"/>
                <a:sym typeface="Calibri"/>
              </a:rPr>
              <a:t>(5)  </a:t>
            </a:r>
            <a:r>
              <a:rPr lang="en-US" sz="1200" dirty="0">
                <a:solidFill>
                  <a:schemeClr val="dk1"/>
                </a:solidFill>
                <a:latin typeface="Calibri"/>
                <a:ea typeface="Calibri"/>
                <a:cs typeface="Calibri"/>
                <a:sym typeface="Calibri"/>
                <a:hlinkClick r:id="rId7"/>
              </a:rPr>
              <a:t>https://</a:t>
            </a:r>
            <a:r>
              <a:rPr lang="en-US" sz="1200" dirty="0" err="1">
                <a:solidFill>
                  <a:schemeClr val="dk1"/>
                </a:solidFill>
                <a:latin typeface="Calibri"/>
                <a:ea typeface="Calibri"/>
                <a:cs typeface="Calibri"/>
                <a:sym typeface="Calibri"/>
                <a:hlinkClick r:id="rId7"/>
              </a:rPr>
              <a:t>osha.oregon.gov</a:t>
            </a:r>
            <a:r>
              <a:rPr lang="en-US" sz="1200" dirty="0">
                <a:solidFill>
                  <a:schemeClr val="dk1"/>
                </a:solidFill>
                <a:latin typeface="Calibri"/>
                <a:ea typeface="Calibri"/>
                <a:cs typeface="Calibri"/>
                <a:sym typeface="Calibri"/>
                <a:hlinkClick r:id="rId7"/>
              </a:rPr>
              <a:t>/</a:t>
            </a:r>
            <a:r>
              <a:rPr lang="en-US" sz="1200" dirty="0" err="1">
                <a:solidFill>
                  <a:schemeClr val="dk1"/>
                </a:solidFill>
                <a:latin typeface="Calibri"/>
                <a:ea typeface="Calibri"/>
                <a:cs typeface="Calibri"/>
                <a:sym typeface="Calibri"/>
                <a:hlinkClick r:id="rId7"/>
              </a:rPr>
              <a:t>OSHARules</a:t>
            </a:r>
            <a:r>
              <a:rPr lang="en-US" sz="1200" dirty="0">
                <a:solidFill>
                  <a:schemeClr val="dk1"/>
                </a:solidFill>
                <a:latin typeface="Calibri"/>
                <a:ea typeface="Calibri"/>
                <a:cs typeface="Calibri"/>
                <a:sym typeface="Calibri"/>
                <a:hlinkClick r:id="rId7"/>
              </a:rPr>
              <a:t>/div2/div2J.pdf#page=84</a:t>
            </a:r>
            <a:endParaRPr lang="en-US" sz="1200" dirty="0">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None/>
            </a:pPr>
            <a:endParaRPr sz="1200" dirty="0">
              <a:solidFill>
                <a:schemeClr val="dk1"/>
              </a:solidFill>
              <a:latin typeface="Calibri"/>
              <a:ea typeface="Calibri"/>
              <a:cs typeface="Calibri"/>
              <a:sym typeface="Calibri"/>
            </a:endParaRPr>
          </a:p>
          <a:p>
            <a:pPr marL="101600" marR="0" lvl="0" algn="l" rtl="0">
              <a:lnSpc>
                <a:spcPct val="100000"/>
              </a:lnSpc>
              <a:spcBef>
                <a:spcPts val="0"/>
              </a:spcBef>
              <a:spcAft>
                <a:spcPts val="0"/>
              </a:spcAft>
              <a:buClr>
                <a:schemeClr val="dk1"/>
              </a:buClr>
              <a:buSzPts val="1200"/>
            </a:pPr>
            <a:r>
              <a:rPr lang="en" sz="1200" dirty="0">
                <a:solidFill>
                  <a:schemeClr val="dk1"/>
                </a:solidFill>
                <a:latin typeface="Calibri"/>
                <a:ea typeface="Calibri"/>
                <a:cs typeface="Calibri"/>
                <a:sym typeface="Calibri"/>
              </a:rPr>
              <a:t>(6) </a:t>
            </a:r>
            <a:r>
              <a:rPr lang="en-US" sz="1200" dirty="0">
                <a:solidFill>
                  <a:schemeClr val="dk1"/>
                </a:solidFill>
                <a:latin typeface="Calibri"/>
                <a:ea typeface="Calibri"/>
                <a:cs typeface="Calibri"/>
                <a:sym typeface="Calibri"/>
              </a:rPr>
              <a:t> </a:t>
            </a:r>
            <a:r>
              <a:rPr lang="en" sz="1200" dirty="0">
                <a:solidFill>
                  <a:schemeClr val="dk1"/>
                </a:solidFill>
                <a:latin typeface="Calibri"/>
                <a:ea typeface="Calibri"/>
                <a:cs typeface="Calibri"/>
                <a:sym typeface="Calibri"/>
                <a:hlinkClick r:id="rId8"/>
              </a:rPr>
              <a:t>https://osha.oregon.gov/OSHARules/div2/div2J.pdf#page=80</a:t>
            </a:r>
            <a:endParaRPr sz="1200" dirty="0">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None/>
            </a:pPr>
            <a:endParaRPr sz="1200" dirty="0">
              <a:solidFill>
                <a:schemeClr val="dk1"/>
              </a:solidFill>
              <a:latin typeface="Calibri"/>
              <a:ea typeface="Calibri"/>
              <a:cs typeface="Calibri"/>
              <a:sym typeface="Calibri"/>
            </a:endParaRPr>
          </a:p>
          <a:p>
            <a:pPr marL="101600" marR="0" lvl="0" algn="l" rtl="0">
              <a:lnSpc>
                <a:spcPct val="100000"/>
              </a:lnSpc>
              <a:spcBef>
                <a:spcPts val="0"/>
              </a:spcBef>
              <a:spcAft>
                <a:spcPts val="0"/>
              </a:spcAft>
              <a:buClr>
                <a:schemeClr val="dk1"/>
              </a:buClr>
              <a:buSzPts val="1200"/>
            </a:pPr>
            <a:r>
              <a:rPr lang="en" sz="1200" dirty="0">
                <a:solidFill>
                  <a:schemeClr val="dk1"/>
                </a:solidFill>
                <a:latin typeface="Calibri"/>
                <a:ea typeface="Calibri"/>
                <a:cs typeface="Calibri"/>
                <a:sym typeface="Calibri"/>
              </a:rPr>
              <a:t>(7)  </a:t>
            </a:r>
            <a:r>
              <a:rPr lang="en" sz="1200" dirty="0">
                <a:solidFill>
                  <a:schemeClr val="dk1"/>
                </a:solidFill>
                <a:latin typeface="Calibri"/>
                <a:ea typeface="Calibri"/>
                <a:cs typeface="Calibri"/>
                <a:sym typeface="Calibri"/>
                <a:hlinkClick r:id="rId9"/>
              </a:rPr>
              <a:t>https://osha.oregon.gov/OSHARules/div2/div2J.pdf#page=85</a:t>
            </a:r>
            <a:endParaRPr sz="1200" dirty="0">
              <a:solidFill>
                <a:schemeClr val="dk1"/>
              </a:solidFill>
              <a:latin typeface="Calibri"/>
              <a:ea typeface="Calibri"/>
              <a:cs typeface="Calibri"/>
              <a:sym typeface="Calibri"/>
            </a:endParaRPr>
          </a:p>
        </p:txBody>
      </p:sp>
      <p:pic>
        <p:nvPicPr>
          <p:cNvPr id="439" name="Google Shape;439;p51"/>
          <p:cNvPicPr preferRelativeResize="0"/>
          <p:nvPr/>
        </p:nvPicPr>
        <p:blipFill rotWithShape="1">
          <a:blip r:embed="rId10">
            <a:alphaModFix/>
          </a:blip>
          <a:srcRect/>
          <a:stretch/>
        </p:blipFill>
        <p:spPr>
          <a:xfrm>
            <a:off x="6800416" y="4484703"/>
            <a:ext cx="2228566" cy="5639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p:nvPr/>
        </p:nvSpPr>
        <p:spPr>
          <a:xfrm>
            <a:off x="0" y="4420024"/>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00000"/>
              </a:solidFill>
              <a:latin typeface="Calibri"/>
              <a:ea typeface="Calibri"/>
              <a:cs typeface="Calibri"/>
              <a:sym typeface="Calibri"/>
            </a:endParaRPr>
          </a:p>
        </p:txBody>
      </p:sp>
      <p:sp>
        <p:nvSpPr>
          <p:cNvPr id="87" name="Google Shape;87;p16"/>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1: </a:t>
            </a:r>
            <a:r>
              <a:rPr lang="en" sz="2100" b="1" i="1" u="none" strike="noStrike" cap="none">
                <a:solidFill>
                  <a:schemeClr val="lt1"/>
                </a:solidFill>
                <a:latin typeface="Verdana"/>
                <a:ea typeface="Verdana"/>
                <a:cs typeface="Verdana"/>
                <a:sym typeface="Verdana"/>
              </a:rPr>
              <a:t>introduction</a:t>
            </a:r>
            <a:endParaRPr sz="1100" b="0" i="0" u="none" strike="noStrike" cap="none">
              <a:solidFill>
                <a:srgbClr val="000000"/>
              </a:solidFill>
              <a:latin typeface="Arial"/>
              <a:ea typeface="Arial"/>
              <a:cs typeface="Arial"/>
              <a:sym typeface="Arial"/>
            </a:endParaRPr>
          </a:p>
        </p:txBody>
      </p:sp>
      <p:pic>
        <p:nvPicPr>
          <p:cNvPr id="88" name="Google Shape;88;p16"/>
          <p:cNvPicPr preferRelativeResize="0"/>
          <p:nvPr/>
        </p:nvPicPr>
        <p:blipFill rotWithShape="1">
          <a:blip r:embed="rId3">
            <a:alphaModFix/>
          </a:blip>
          <a:srcRect/>
          <a:stretch/>
        </p:blipFill>
        <p:spPr>
          <a:xfrm>
            <a:off x="6811008" y="4484594"/>
            <a:ext cx="2228566" cy="563908"/>
          </a:xfrm>
          <a:prstGeom prst="rect">
            <a:avLst/>
          </a:prstGeom>
          <a:noFill/>
          <a:ln>
            <a:noFill/>
          </a:ln>
        </p:spPr>
      </p:pic>
      <p:sp>
        <p:nvSpPr>
          <p:cNvPr id="89" name="Google Shape;89;p16"/>
          <p:cNvSpPr txBox="1"/>
          <p:nvPr/>
        </p:nvSpPr>
        <p:spPr>
          <a:xfrm>
            <a:off x="4289367" y="249382"/>
            <a:ext cx="4705800" cy="33933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u="sng" dirty="0">
                <a:solidFill>
                  <a:schemeClr val="dk1"/>
                </a:solidFill>
                <a:latin typeface="Calibri"/>
                <a:ea typeface="Calibri"/>
                <a:cs typeface="Calibri"/>
                <a:sym typeface="Calibri"/>
              </a:rPr>
              <a:t>For More Information</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dirty="0">
                <a:solidFill>
                  <a:schemeClr val="dk1"/>
                </a:solidFill>
              </a:rPr>
              <a:t>For more information on this subject, including the student workbook for this class, please reference the A to Z Topics list using topic index: </a:t>
            </a:r>
            <a:r>
              <a:rPr lang="en" sz="1200" u="sng" dirty="0">
                <a:solidFill>
                  <a:schemeClr val="hlink"/>
                </a:solidFill>
                <a:hlinkClick r:id="rId4"/>
              </a:rPr>
              <a:t>control of hazardous energy</a:t>
            </a:r>
            <a:r>
              <a:rPr lang="en" sz="1200" baseline="30000" dirty="0">
                <a:solidFill>
                  <a:schemeClr val="dk1"/>
                </a:solidFill>
              </a:rPr>
              <a:t>(2)</a:t>
            </a:r>
            <a:r>
              <a:rPr lang="en" sz="1200" dirty="0">
                <a:solidFill>
                  <a:schemeClr val="dk1"/>
                </a:solidFill>
              </a:rPr>
              <a:t>, on the Oregon OSHA website. This information will include letters of interpretation, program directives, and emphasis programs. The control of hazardous energy is related to an emphasis program (see program directive </a:t>
            </a:r>
            <a:r>
              <a:rPr lang="en" sz="1200" u="sng" dirty="0">
                <a:solidFill>
                  <a:schemeClr val="hlink"/>
                </a:solidFill>
                <a:hlinkClick r:id="rId5"/>
              </a:rPr>
              <a:t>A-280</a:t>
            </a:r>
            <a:r>
              <a:rPr lang="en" sz="1200" baseline="30000" dirty="0">
                <a:solidFill>
                  <a:schemeClr val="dk1"/>
                </a:solidFill>
              </a:rPr>
              <a:t>(3)</a:t>
            </a:r>
            <a:r>
              <a:rPr lang="en" sz="1200" dirty="0">
                <a:solidFill>
                  <a:schemeClr val="dk1"/>
                </a:solidFill>
              </a:rPr>
              <a:t>).</a:t>
            </a:r>
            <a:endParaRPr sz="1200" b="0" i="0" u="none" strike="noStrike" cap="none" dirty="0">
              <a:solidFill>
                <a:srgbClr val="000000"/>
              </a:solidFill>
              <a:latin typeface="Arial"/>
              <a:ea typeface="Arial"/>
              <a:cs typeface="Arial"/>
              <a:sym typeface="Arial"/>
            </a:endParaRPr>
          </a:p>
        </p:txBody>
      </p:sp>
      <p:pic>
        <p:nvPicPr>
          <p:cNvPr id="90" name="Google Shape;90;p16"/>
          <p:cNvPicPr preferRelativeResize="0"/>
          <p:nvPr/>
        </p:nvPicPr>
        <p:blipFill>
          <a:blip r:embed="rId6">
            <a:alphaModFix/>
          </a:blip>
          <a:stretch>
            <a:fillRect/>
          </a:stretch>
        </p:blipFill>
        <p:spPr>
          <a:xfrm>
            <a:off x="0" y="0"/>
            <a:ext cx="4055899" cy="442002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55" name="Google Shape;55;p13"/>
          <p:cNvPicPr preferRelativeResize="0"/>
          <p:nvPr/>
        </p:nvPicPr>
        <p:blipFill rotWithShape="1">
          <a:blip r:embed="rId3">
            <a:alphaModFix/>
          </a:blip>
          <a:srcRect t="11229"/>
          <a:stretch/>
        </p:blipFill>
        <p:spPr>
          <a:xfrm>
            <a:off x="16657" y="0"/>
            <a:ext cx="9127343" cy="5143500"/>
          </a:xfrm>
          <a:prstGeom prst="rect">
            <a:avLst/>
          </a:prstGeom>
          <a:noFill/>
          <a:ln>
            <a:noFill/>
          </a:ln>
        </p:spPr>
      </p:pic>
      <p:sp>
        <p:nvSpPr>
          <p:cNvPr id="58" name="Google Shape;58;p13"/>
          <p:cNvSpPr/>
          <p:nvPr/>
        </p:nvSpPr>
        <p:spPr>
          <a:xfrm>
            <a:off x="0" y="1907177"/>
            <a:ext cx="9144000" cy="17046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9" name="Google Shape;59;p13"/>
          <p:cNvSpPr txBox="1"/>
          <p:nvPr/>
        </p:nvSpPr>
        <p:spPr>
          <a:xfrm>
            <a:off x="-424988" y="2099907"/>
            <a:ext cx="9993900" cy="5310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lt1"/>
                </a:solidFill>
                <a:latin typeface="Verdana"/>
                <a:ea typeface="Verdana"/>
                <a:cs typeface="Verdana"/>
                <a:sym typeface="Verdana"/>
              </a:rPr>
              <a:t>LOCKOUT / TAGOUT</a:t>
            </a:r>
            <a:endParaRPr sz="3000" b="1" i="0" u="none" strike="noStrike" cap="none" dirty="0">
              <a:solidFill>
                <a:schemeClr val="lt1"/>
              </a:solidFill>
              <a:latin typeface="Verdana"/>
              <a:ea typeface="Verdana"/>
              <a:cs typeface="Verdana"/>
              <a:sym typeface="Verdana"/>
            </a:endParaRPr>
          </a:p>
        </p:txBody>
      </p:sp>
      <p:sp>
        <p:nvSpPr>
          <p:cNvPr id="60" name="Google Shape;60;p13"/>
          <p:cNvSpPr txBox="1"/>
          <p:nvPr/>
        </p:nvSpPr>
        <p:spPr>
          <a:xfrm>
            <a:off x="-424988" y="2676988"/>
            <a:ext cx="9993900" cy="57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 sz="3300" b="1" i="0" u="none" strike="noStrike" cap="none" dirty="0">
                <a:solidFill>
                  <a:schemeClr val="lt1"/>
                </a:solidFill>
                <a:latin typeface="Verdana"/>
                <a:ea typeface="Verdana"/>
                <a:cs typeface="Verdana"/>
                <a:sym typeface="Verdana"/>
              </a:rPr>
              <a:t>Module 3: </a:t>
            </a:r>
            <a:r>
              <a:rPr lang="en-US" sz="3300" b="1" i="1" dirty="0">
                <a:solidFill>
                  <a:schemeClr val="lt1"/>
                </a:solidFill>
                <a:latin typeface="Verdana"/>
                <a:ea typeface="Verdana"/>
                <a:cs typeface="Verdana"/>
                <a:sym typeface="Verdana"/>
              </a:rPr>
              <a:t>Training and Inspections</a:t>
            </a:r>
            <a:endParaRPr sz="1100" b="0" i="0" u="none" strike="noStrike" cap="none" dirty="0">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F41D68D9-0B7A-46F1-85F2-CC81B9B7D05D}"/>
              </a:ext>
            </a:extLst>
          </p:cNvPr>
          <p:cNvPicPr>
            <a:picLocks noChangeAspect="1"/>
          </p:cNvPicPr>
          <p:nvPr/>
        </p:nvPicPr>
        <p:blipFill>
          <a:blip r:embed="rId4"/>
          <a:stretch>
            <a:fillRect/>
          </a:stretch>
        </p:blipFill>
        <p:spPr>
          <a:xfrm>
            <a:off x="6765877" y="-44048"/>
            <a:ext cx="2164356" cy="898208"/>
          </a:xfrm>
          <a:prstGeom prst="rect">
            <a:avLst/>
          </a:prstGeom>
        </p:spPr>
      </p:pic>
      <p:pic>
        <p:nvPicPr>
          <p:cNvPr id="9" name="Picture 8">
            <a:extLst>
              <a:ext uri="{FF2B5EF4-FFF2-40B4-BE49-F238E27FC236}">
                <a16:creationId xmlns:a16="http://schemas.microsoft.com/office/drawing/2014/main" id="{00E93EE0-B9A2-4776-8B18-4156DC4F36B2}"/>
              </a:ext>
            </a:extLst>
          </p:cNvPr>
          <p:cNvPicPr>
            <a:picLocks noChangeAspect="1"/>
          </p:cNvPicPr>
          <p:nvPr/>
        </p:nvPicPr>
        <p:blipFill>
          <a:blip r:embed="rId5"/>
          <a:stretch>
            <a:fillRect/>
          </a:stretch>
        </p:blipFill>
        <p:spPr>
          <a:xfrm>
            <a:off x="101882" y="52956"/>
            <a:ext cx="2480958" cy="804267"/>
          </a:xfrm>
          <a:prstGeom prst="rect">
            <a:avLst/>
          </a:prstGeom>
        </p:spPr>
      </p:pic>
    </p:spTree>
    <p:extLst>
      <p:ext uri="{BB962C8B-B14F-4D97-AF65-F5344CB8AC3E}">
        <p14:creationId xmlns:p14="http://schemas.microsoft.com/office/powerpoint/2010/main" val="2374903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3"/>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57" name="Google Shape;457;p53"/>
          <p:cNvSpPr txBox="1"/>
          <p:nvPr/>
        </p:nvSpPr>
        <p:spPr>
          <a:xfrm>
            <a:off x="151976" y="4570350"/>
            <a:ext cx="59022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dirty="0">
                <a:solidFill>
                  <a:schemeClr val="lt1"/>
                </a:solidFill>
                <a:latin typeface="Verdana"/>
                <a:ea typeface="Verdana"/>
                <a:cs typeface="Verdana"/>
                <a:sym typeface="Verdana"/>
              </a:rPr>
              <a:t>Module 3: </a:t>
            </a:r>
            <a:r>
              <a:rPr lang="en" sz="2100" b="1" i="1" dirty="0">
                <a:solidFill>
                  <a:schemeClr val="lt1"/>
                </a:solidFill>
                <a:latin typeface="Verdana"/>
                <a:ea typeface="Verdana"/>
                <a:cs typeface="Verdana"/>
                <a:sym typeface="Verdana"/>
              </a:rPr>
              <a:t>training and inspections</a:t>
            </a:r>
            <a:endParaRPr sz="1100" b="0" i="0" u="none" strike="noStrike" cap="none" dirty="0">
              <a:solidFill>
                <a:srgbClr val="000000"/>
              </a:solidFill>
              <a:latin typeface="Arial"/>
              <a:ea typeface="Arial"/>
              <a:cs typeface="Arial"/>
              <a:sym typeface="Arial"/>
            </a:endParaRPr>
          </a:p>
        </p:txBody>
      </p:sp>
      <p:sp>
        <p:nvSpPr>
          <p:cNvPr id="458" name="Google Shape;458;p53"/>
          <p:cNvSpPr txBox="1"/>
          <p:nvPr/>
        </p:nvSpPr>
        <p:spPr>
          <a:xfrm>
            <a:off x="4289367" y="249382"/>
            <a:ext cx="4705800" cy="3963368"/>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Module Goals</a:t>
            </a:r>
            <a:endParaRPr sz="3600" b="0"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700"/>
              <a:buFont typeface="Arial"/>
              <a:buNone/>
            </a:pPr>
            <a:endParaRPr sz="17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Welcome to module 3! This section addresses training practices and inspection requirements to reduce injuries from re-energized hazards that workers face. </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 After this module you will be able to:</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457200" lvl="0" indent="-304800" algn="l" rtl="0">
              <a:spcBef>
                <a:spcPts val="0"/>
              </a:spcBef>
              <a:spcAft>
                <a:spcPts val="0"/>
              </a:spcAft>
              <a:buClr>
                <a:schemeClr val="dk1"/>
              </a:buClr>
              <a:buSzPts val="1200"/>
              <a:buChar char="●"/>
            </a:pPr>
            <a:r>
              <a:rPr lang="en" sz="1300" dirty="0">
                <a:solidFill>
                  <a:schemeClr val="dk1"/>
                </a:solidFill>
              </a:rPr>
              <a:t>Identify the correct training for each category of employee</a:t>
            </a:r>
            <a:endParaRPr sz="1300" dirty="0">
              <a:solidFill>
                <a:schemeClr val="dk1"/>
              </a:solidFill>
            </a:endParaRPr>
          </a:p>
          <a:p>
            <a:pPr marL="457200" lvl="0" indent="-304800" algn="l" rtl="0">
              <a:spcBef>
                <a:spcPts val="0"/>
              </a:spcBef>
              <a:spcAft>
                <a:spcPts val="0"/>
              </a:spcAft>
              <a:buClr>
                <a:schemeClr val="dk1"/>
              </a:buClr>
              <a:buSzPts val="1200"/>
              <a:buChar char="●"/>
            </a:pPr>
            <a:r>
              <a:rPr lang="en" sz="1300" dirty="0">
                <a:solidFill>
                  <a:schemeClr val="dk1"/>
                </a:solidFill>
              </a:rPr>
              <a:t>Understand requirements of tagout training</a:t>
            </a:r>
            <a:endParaRPr sz="1300" dirty="0">
              <a:solidFill>
                <a:schemeClr val="dk1"/>
              </a:solidFill>
            </a:endParaRPr>
          </a:p>
          <a:p>
            <a:pPr marL="457200" lvl="0" indent="-304800" algn="l" rtl="0">
              <a:spcBef>
                <a:spcPts val="0"/>
              </a:spcBef>
              <a:spcAft>
                <a:spcPts val="0"/>
              </a:spcAft>
              <a:buClr>
                <a:schemeClr val="dk1"/>
              </a:buClr>
              <a:buSzPts val="1200"/>
              <a:buChar char="●"/>
            </a:pPr>
            <a:r>
              <a:rPr lang="en" sz="1300" dirty="0">
                <a:solidFill>
                  <a:schemeClr val="dk1"/>
                </a:solidFill>
              </a:rPr>
              <a:t>Retrain eligible employees </a:t>
            </a:r>
            <a:endParaRPr sz="1300" dirty="0">
              <a:solidFill>
                <a:schemeClr val="dk1"/>
              </a:solidFill>
            </a:endParaRPr>
          </a:p>
          <a:p>
            <a:pPr marL="457200" lvl="0" indent="-304800" algn="l" rtl="0">
              <a:spcBef>
                <a:spcPts val="0"/>
              </a:spcBef>
              <a:spcAft>
                <a:spcPts val="0"/>
              </a:spcAft>
              <a:buClr>
                <a:schemeClr val="dk1"/>
              </a:buClr>
              <a:buSzPts val="1200"/>
              <a:buChar char="●"/>
            </a:pPr>
            <a:r>
              <a:rPr lang="en" sz="1300" dirty="0">
                <a:solidFill>
                  <a:schemeClr val="dk1"/>
                </a:solidFill>
              </a:rPr>
              <a:t>Properly document your training and inspections</a:t>
            </a:r>
            <a:endParaRPr sz="1300" dirty="0">
              <a:solidFill>
                <a:schemeClr val="dk1"/>
              </a:solidFill>
            </a:endParaRPr>
          </a:p>
          <a:p>
            <a:pPr marL="457200" lvl="0" indent="-304800" algn="l" rtl="0">
              <a:spcBef>
                <a:spcPts val="0"/>
              </a:spcBef>
              <a:spcAft>
                <a:spcPts val="0"/>
              </a:spcAft>
              <a:buClr>
                <a:schemeClr val="dk1"/>
              </a:buClr>
              <a:buSzPts val="1200"/>
              <a:buChar char="●"/>
            </a:pPr>
            <a:r>
              <a:rPr lang="en" sz="1300" dirty="0">
                <a:solidFill>
                  <a:schemeClr val="dk1"/>
                </a:solidFill>
              </a:rPr>
              <a:t>Know the required elements for inspections</a:t>
            </a:r>
            <a:endParaRPr sz="1300" dirty="0">
              <a:solidFill>
                <a:schemeClr val="dk1"/>
              </a:solidFill>
            </a:endParaRPr>
          </a:p>
          <a:p>
            <a:pPr marL="457200" lvl="0" indent="-304800" algn="l" rtl="0">
              <a:spcBef>
                <a:spcPts val="0"/>
              </a:spcBef>
              <a:spcAft>
                <a:spcPts val="0"/>
              </a:spcAft>
              <a:buClr>
                <a:schemeClr val="dk1"/>
              </a:buClr>
              <a:buSzPts val="1200"/>
              <a:buChar char="●"/>
            </a:pPr>
            <a:r>
              <a:rPr lang="en" sz="1300" dirty="0">
                <a:solidFill>
                  <a:schemeClr val="dk1"/>
                </a:solidFill>
              </a:rPr>
              <a:t>How to prepare for a lockout or tagout inspection</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Let’s begin!</a:t>
            </a:r>
            <a:endParaRPr sz="13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pic>
        <p:nvPicPr>
          <p:cNvPr id="459" name="Google Shape;459;p53"/>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460" name="Google Shape;460;p53"/>
          <p:cNvPicPr preferRelativeResize="0"/>
          <p:nvPr/>
        </p:nvPicPr>
        <p:blipFill>
          <a:blip r:embed="rId4">
            <a:alphaModFix/>
          </a:blip>
          <a:stretch>
            <a:fillRect/>
          </a:stretch>
        </p:blipFill>
        <p:spPr>
          <a:xfrm>
            <a:off x="107150" y="152400"/>
            <a:ext cx="4098726" cy="41606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4"/>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67" name="Google Shape;467;p54"/>
          <p:cNvSpPr txBox="1"/>
          <p:nvPr/>
        </p:nvSpPr>
        <p:spPr>
          <a:xfrm>
            <a:off x="151976" y="4570350"/>
            <a:ext cx="59022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3: </a:t>
            </a:r>
            <a:r>
              <a:rPr lang="en" sz="2100" b="1" i="1">
                <a:solidFill>
                  <a:schemeClr val="lt1"/>
                </a:solidFill>
                <a:latin typeface="Verdana"/>
                <a:ea typeface="Verdana"/>
                <a:cs typeface="Verdana"/>
                <a:sym typeface="Verdana"/>
              </a:rPr>
              <a:t>training and inspections</a:t>
            </a:r>
            <a:endParaRPr sz="1100" b="0" i="0" u="none" strike="noStrike" cap="none">
              <a:solidFill>
                <a:srgbClr val="000000"/>
              </a:solidFill>
              <a:latin typeface="Arial"/>
              <a:ea typeface="Arial"/>
              <a:cs typeface="Arial"/>
              <a:sym typeface="Arial"/>
            </a:endParaRPr>
          </a:p>
        </p:txBody>
      </p:sp>
      <p:sp>
        <p:nvSpPr>
          <p:cNvPr id="468" name="Google Shape;468;p54"/>
          <p:cNvSpPr txBox="1"/>
          <p:nvPr/>
        </p:nvSpPr>
        <p:spPr>
          <a:xfrm>
            <a:off x="4289367" y="249382"/>
            <a:ext cx="4705800" cy="3548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General Requirements</a:t>
            </a:r>
            <a:endParaRPr sz="3600" b="0"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700"/>
              <a:buFont typeface="Arial"/>
              <a:buNone/>
            </a:pPr>
            <a:endParaRPr sz="17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All employees must be trained to know basic hazardous-energy concepts and the purpose of the devices used to control it. They should also know what tasks might expose them to hazardous energy and how it can be controlled. Some employees need to know more about hazardous energy than others. What they need to know depends on whether they service the equipment or just work near the equipment while it is being serviced. Over the next few slides, we’ll cover the training requirements for 3 categories of workers: </a:t>
            </a:r>
            <a:br>
              <a:rPr lang="en" sz="1300" dirty="0">
                <a:solidFill>
                  <a:schemeClr val="dk1"/>
                </a:solidFill>
              </a:rPr>
            </a:b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Authorized employees, </a:t>
            </a: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Affected employees, and </a:t>
            </a:r>
            <a:endParaRPr sz="1300" dirty="0">
              <a:solidFill>
                <a:schemeClr val="dk1"/>
              </a:solidFill>
            </a:endParaRPr>
          </a:p>
          <a:p>
            <a:pPr marL="457200" lvl="0" indent="-311150" algn="l" rtl="0">
              <a:spcBef>
                <a:spcPts val="0"/>
              </a:spcBef>
              <a:spcAft>
                <a:spcPts val="0"/>
              </a:spcAft>
              <a:buClr>
                <a:schemeClr val="dk1"/>
              </a:buClr>
              <a:buSzPts val="1300"/>
              <a:buAutoNum type="arabicPeriod"/>
            </a:pPr>
            <a:r>
              <a:rPr lang="en" sz="1300" dirty="0">
                <a:solidFill>
                  <a:schemeClr val="dk1"/>
                </a:solidFill>
              </a:rPr>
              <a:t>Other employees.</a:t>
            </a:r>
            <a:endParaRPr sz="1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pic>
        <p:nvPicPr>
          <p:cNvPr id="469" name="Google Shape;469;p54"/>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470" name="Google Shape;470;p54"/>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5"/>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77" name="Google Shape;477;p55"/>
          <p:cNvSpPr txBox="1"/>
          <p:nvPr/>
        </p:nvSpPr>
        <p:spPr>
          <a:xfrm>
            <a:off x="151976" y="4570350"/>
            <a:ext cx="59022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3: </a:t>
            </a:r>
            <a:r>
              <a:rPr lang="en" sz="2100" b="1" i="1">
                <a:solidFill>
                  <a:schemeClr val="lt1"/>
                </a:solidFill>
                <a:latin typeface="Verdana"/>
                <a:ea typeface="Verdana"/>
                <a:cs typeface="Verdana"/>
                <a:sym typeface="Verdana"/>
              </a:rPr>
              <a:t>training and inspections</a:t>
            </a:r>
            <a:endParaRPr sz="1100" b="0" i="0" u="none" strike="noStrike" cap="none">
              <a:solidFill>
                <a:srgbClr val="000000"/>
              </a:solidFill>
              <a:latin typeface="Arial"/>
              <a:ea typeface="Arial"/>
              <a:cs typeface="Arial"/>
              <a:sym typeface="Arial"/>
            </a:endParaRPr>
          </a:p>
        </p:txBody>
      </p:sp>
      <p:sp>
        <p:nvSpPr>
          <p:cNvPr id="478" name="Google Shape;478;p55"/>
          <p:cNvSpPr txBox="1"/>
          <p:nvPr/>
        </p:nvSpPr>
        <p:spPr>
          <a:xfrm>
            <a:off x="4289367" y="249382"/>
            <a:ext cx="4705800" cy="35481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None/>
            </a:pPr>
            <a:r>
              <a:rPr lang="en" sz="3500" u="sng" dirty="0">
                <a:solidFill>
                  <a:schemeClr val="dk1"/>
                </a:solidFill>
                <a:latin typeface="Calibri"/>
                <a:ea typeface="Calibri"/>
                <a:cs typeface="Calibri"/>
                <a:sym typeface="Calibri"/>
              </a:rPr>
              <a:t>1. </a:t>
            </a:r>
            <a:r>
              <a:rPr lang="en-US" sz="3500" u="sng" dirty="0">
                <a:solidFill>
                  <a:schemeClr val="dk1"/>
                </a:solidFill>
                <a:latin typeface="Calibri"/>
                <a:ea typeface="Calibri"/>
                <a:cs typeface="Calibri"/>
                <a:sym typeface="Calibri"/>
              </a:rPr>
              <a:t>Authorized</a:t>
            </a:r>
            <a:r>
              <a:rPr lang="en" sz="3500" u="sng" dirty="0">
                <a:solidFill>
                  <a:schemeClr val="dk1"/>
                </a:solidFill>
                <a:latin typeface="Calibri"/>
                <a:ea typeface="Calibri"/>
                <a:cs typeface="Calibri"/>
                <a:sym typeface="Calibri"/>
              </a:rPr>
              <a:t> Employees</a:t>
            </a:r>
            <a:endParaRPr sz="3400" b="0"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700"/>
              <a:buFont typeface="Arial"/>
              <a:buNone/>
            </a:pPr>
            <a:endParaRPr sz="17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Oregon OSHA uses the terms </a:t>
            </a:r>
            <a:r>
              <a:rPr lang="en" sz="1300" i="1" dirty="0">
                <a:solidFill>
                  <a:schemeClr val="dk1"/>
                </a:solidFill>
              </a:rPr>
              <a:t>authorized employees </a:t>
            </a:r>
            <a:r>
              <a:rPr lang="en" sz="1300" dirty="0">
                <a:solidFill>
                  <a:schemeClr val="dk1"/>
                </a:solidFill>
              </a:rPr>
              <a:t>for those who service equipment and </a:t>
            </a:r>
            <a:r>
              <a:rPr lang="en" sz="1300" i="1" dirty="0">
                <a:solidFill>
                  <a:schemeClr val="dk1"/>
                </a:solidFill>
              </a:rPr>
              <a:t>affected </a:t>
            </a:r>
            <a:r>
              <a:rPr lang="en" sz="1300" dirty="0">
                <a:solidFill>
                  <a:schemeClr val="dk1"/>
                </a:solidFill>
              </a:rPr>
              <a:t>employees for those who work in areas where the equipment is serviced. Authorized employees lockout or tagout equipment and service or maintain the equipment. Many companies train their authorized employees using equipment specific written energy control procedures. Required training includes: </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How to find and recognize hazardous energy source </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How to identify the types and magnitudes of energy used in the workplace</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How to isolate energy source</a:t>
            </a:r>
            <a:endParaRPr sz="1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pic>
        <p:nvPicPr>
          <p:cNvPr id="479" name="Google Shape;479;p55"/>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480" name="Google Shape;480;p55"/>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6"/>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87" name="Google Shape;487;p56"/>
          <p:cNvSpPr txBox="1"/>
          <p:nvPr/>
        </p:nvSpPr>
        <p:spPr>
          <a:xfrm>
            <a:off x="151976" y="4570350"/>
            <a:ext cx="59022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3: </a:t>
            </a:r>
            <a:r>
              <a:rPr lang="en" sz="2100" b="1" i="1">
                <a:solidFill>
                  <a:schemeClr val="lt1"/>
                </a:solidFill>
                <a:latin typeface="Verdana"/>
                <a:ea typeface="Verdana"/>
                <a:cs typeface="Verdana"/>
                <a:sym typeface="Verdana"/>
              </a:rPr>
              <a:t>training and inspections</a:t>
            </a:r>
            <a:endParaRPr sz="1100" b="0" i="0" u="none" strike="noStrike" cap="none">
              <a:solidFill>
                <a:srgbClr val="000000"/>
              </a:solidFill>
              <a:latin typeface="Arial"/>
              <a:ea typeface="Arial"/>
              <a:cs typeface="Arial"/>
              <a:sym typeface="Arial"/>
            </a:endParaRPr>
          </a:p>
        </p:txBody>
      </p:sp>
      <p:sp>
        <p:nvSpPr>
          <p:cNvPr id="488" name="Google Shape;488;p56"/>
          <p:cNvSpPr txBox="1"/>
          <p:nvPr/>
        </p:nvSpPr>
        <p:spPr>
          <a:xfrm>
            <a:off x="4289367" y="249382"/>
            <a:ext cx="4705800" cy="3548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2. Affected Employees</a:t>
            </a:r>
            <a:endParaRPr sz="3600" b="0"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700"/>
              <a:buFont typeface="Arial"/>
              <a:buNone/>
            </a:pPr>
            <a:endParaRPr sz="1700" b="0" i="0" u="none" strike="noStrike" cap="none" dirty="0">
              <a:solidFill>
                <a:schemeClr val="dk1"/>
              </a:solidFill>
              <a:latin typeface="Calibri"/>
              <a:ea typeface="Calibri"/>
              <a:cs typeface="Calibri"/>
              <a:sym typeface="Calibri"/>
            </a:endParaRPr>
          </a:p>
          <a:p>
            <a:r>
              <a:rPr lang="en-US" dirty="0"/>
              <a:t>Affected employees use equipment serviced by others under lockout or tagout procedures or work in an area affected by the procedures. An affected employee becomes an authorized employee when the employee is assigned to perform service or maintenance on the equipment. </a:t>
            </a:r>
            <a:r>
              <a:rPr lang="es-US" dirty="0" err="1"/>
              <a:t>Required</a:t>
            </a:r>
            <a:r>
              <a:rPr lang="es-US" dirty="0"/>
              <a:t> training </a:t>
            </a:r>
            <a:r>
              <a:rPr lang="es-US" dirty="0" err="1"/>
              <a:t>includes</a:t>
            </a:r>
            <a:r>
              <a:rPr lang="es-US" dirty="0"/>
              <a:t>:</a:t>
            </a:r>
            <a:endParaRPr lang="en-US" dirty="0"/>
          </a:p>
          <a:p>
            <a:r>
              <a:rPr lang="es-US" dirty="0"/>
              <a:t> </a:t>
            </a:r>
            <a:endParaRPr lang="en-US" dirty="0"/>
          </a:p>
          <a:p>
            <a:pPr marL="285750" lvl="0" indent="-285750">
              <a:buFont typeface="Arial" panose="020B0604020202020204" pitchFamily="34" charset="0"/>
              <a:buChar char="•"/>
            </a:pPr>
            <a:r>
              <a:rPr lang="en-US" dirty="0"/>
              <a:t>The purpose of energy control procedures </a:t>
            </a:r>
          </a:p>
          <a:p>
            <a:pPr marL="285750" lvl="0" indent="-285750">
              <a:buFont typeface="Arial" panose="020B0604020202020204" pitchFamily="34" charset="0"/>
              <a:buChar char="•"/>
            </a:pPr>
            <a:r>
              <a:rPr lang="en-US" dirty="0"/>
              <a:t>How energy control procedures are applied</a:t>
            </a:r>
          </a:p>
          <a:p>
            <a:pPr marL="285750" indent="-285750">
              <a:buFont typeface="Arial" panose="020B0604020202020204" pitchFamily="34" charset="0"/>
              <a:buChar char="•"/>
            </a:pPr>
            <a:r>
              <a:rPr lang="en-US" dirty="0"/>
              <a:t>How energy control procedures will protect them</a:t>
            </a:r>
            <a:endParaRPr sz="1600" b="0" i="0" u="none" strike="noStrike" cap="none" dirty="0">
              <a:solidFill>
                <a:schemeClr val="dk1"/>
              </a:solidFill>
              <a:latin typeface="Calibri"/>
              <a:ea typeface="Calibri"/>
              <a:cs typeface="Calibri"/>
              <a:sym typeface="Calibri"/>
            </a:endParaRPr>
          </a:p>
        </p:txBody>
      </p:sp>
      <p:pic>
        <p:nvPicPr>
          <p:cNvPr id="489" name="Google Shape;489;p56"/>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490" name="Google Shape;490;p56"/>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57"/>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97" name="Google Shape;497;p57"/>
          <p:cNvSpPr txBox="1"/>
          <p:nvPr/>
        </p:nvSpPr>
        <p:spPr>
          <a:xfrm>
            <a:off x="151976" y="4570350"/>
            <a:ext cx="59022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3: </a:t>
            </a:r>
            <a:r>
              <a:rPr lang="en" sz="2100" b="1" i="1">
                <a:solidFill>
                  <a:schemeClr val="lt1"/>
                </a:solidFill>
                <a:latin typeface="Verdana"/>
                <a:ea typeface="Verdana"/>
                <a:cs typeface="Verdana"/>
                <a:sym typeface="Verdana"/>
              </a:rPr>
              <a:t>training and inspections</a:t>
            </a:r>
            <a:endParaRPr sz="1100" b="0" i="0" u="none" strike="noStrike" cap="none">
              <a:solidFill>
                <a:srgbClr val="000000"/>
              </a:solidFill>
              <a:latin typeface="Arial"/>
              <a:ea typeface="Arial"/>
              <a:cs typeface="Arial"/>
              <a:sym typeface="Arial"/>
            </a:endParaRPr>
          </a:p>
        </p:txBody>
      </p:sp>
      <p:sp>
        <p:nvSpPr>
          <p:cNvPr id="498" name="Google Shape;498;p57"/>
          <p:cNvSpPr txBox="1"/>
          <p:nvPr/>
        </p:nvSpPr>
        <p:spPr>
          <a:xfrm>
            <a:off x="4289367" y="249382"/>
            <a:ext cx="4705800" cy="3548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3. Other Employees</a:t>
            </a:r>
            <a:endParaRPr sz="3600" b="0"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700"/>
              <a:buFont typeface="Arial"/>
              <a:buNone/>
            </a:pPr>
            <a:endParaRPr sz="17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dirty="0">
                <a:solidFill>
                  <a:schemeClr val="dk1"/>
                </a:solidFill>
              </a:rPr>
              <a:t>Other employees whose work operations are or may be in an area where energy control procedures may be utilized, they must be instructed about the procedure, and not to restart or re-energize machines or equipment that are locked out or tagged out.</a:t>
            </a:r>
            <a:endParaRPr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pic>
        <p:nvPicPr>
          <p:cNvPr id="499" name="Google Shape;499;p57"/>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500" name="Google Shape;500;p57"/>
          <p:cNvPicPr preferRelativeResize="0"/>
          <p:nvPr/>
        </p:nvPicPr>
        <p:blipFill>
          <a:blip r:embed="rId4">
            <a:alphaModFix/>
          </a:blip>
          <a:stretch>
            <a:fillRect/>
          </a:stretch>
        </p:blipFill>
        <p:spPr>
          <a:xfrm>
            <a:off x="10525" y="53575"/>
            <a:ext cx="3948150" cy="43398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58"/>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07" name="Google Shape;507;p58"/>
          <p:cNvSpPr txBox="1"/>
          <p:nvPr/>
        </p:nvSpPr>
        <p:spPr>
          <a:xfrm>
            <a:off x="151976" y="4570350"/>
            <a:ext cx="59022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3: </a:t>
            </a:r>
            <a:r>
              <a:rPr lang="en" sz="2100" b="1" i="1">
                <a:solidFill>
                  <a:schemeClr val="lt1"/>
                </a:solidFill>
                <a:latin typeface="Verdana"/>
                <a:ea typeface="Verdana"/>
                <a:cs typeface="Verdana"/>
                <a:sym typeface="Verdana"/>
              </a:rPr>
              <a:t>training and inspections</a:t>
            </a:r>
            <a:endParaRPr sz="1100" b="0" i="0" u="none" strike="noStrike" cap="none">
              <a:solidFill>
                <a:srgbClr val="000000"/>
              </a:solidFill>
              <a:latin typeface="Arial"/>
              <a:ea typeface="Arial"/>
              <a:cs typeface="Arial"/>
              <a:sym typeface="Arial"/>
            </a:endParaRPr>
          </a:p>
        </p:txBody>
      </p:sp>
      <p:sp>
        <p:nvSpPr>
          <p:cNvPr id="508" name="Google Shape;508;p58"/>
          <p:cNvSpPr txBox="1"/>
          <p:nvPr/>
        </p:nvSpPr>
        <p:spPr>
          <a:xfrm>
            <a:off x="4289367" y="249382"/>
            <a:ext cx="4705800" cy="3548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Tagout Training</a:t>
            </a:r>
            <a:endParaRPr sz="3600" b="0"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700"/>
              <a:buFont typeface="Arial"/>
              <a:buNone/>
            </a:pPr>
            <a:endParaRPr sz="17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At a basic level, tagout training must emphasize the following points:</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Tags are warning devices only, and do not provide protection</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Tags must not be removed or bypassed</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Tags must be legible and understandable</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Tags must withstand environmental conditions </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Employees are mindful that tags provide a false sense of security</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Tags must be securely attached</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For more details, please reference Oregon OSHA’s </a:t>
            </a:r>
            <a:r>
              <a:rPr lang="en" sz="1300" u="sng" dirty="0">
                <a:solidFill>
                  <a:schemeClr val="hlink"/>
                </a:solidFill>
                <a:hlinkClick r:id="rId3"/>
              </a:rPr>
              <a:t>standard</a:t>
            </a:r>
            <a:r>
              <a:rPr lang="en" sz="1300" baseline="30000" dirty="0">
                <a:solidFill>
                  <a:schemeClr val="dk1"/>
                </a:solidFill>
              </a:rPr>
              <a:t>(2)</a:t>
            </a:r>
            <a:r>
              <a:rPr lang="en" sz="1300" dirty="0">
                <a:solidFill>
                  <a:schemeClr val="dk1"/>
                </a:solidFill>
              </a:rPr>
              <a:t>.</a:t>
            </a:r>
            <a:endParaRPr sz="1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pic>
        <p:nvPicPr>
          <p:cNvPr id="509" name="Google Shape;509;p58"/>
          <p:cNvPicPr preferRelativeResize="0"/>
          <p:nvPr/>
        </p:nvPicPr>
        <p:blipFill rotWithShape="1">
          <a:blip r:embed="rId4">
            <a:alphaModFix/>
          </a:blip>
          <a:srcRect/>
          <a:stretch/>
        </p:blipFill>
        <p:spPr>
          <a:xfrm>
            <a:off x="6811008" y="4484594"/>
            <a:ext cx="2228566" cy="563907"/>
          </a:xfrm>
          <a:prstGeom prst="rect">
            <a:avLst/>
          </a:prstGeom>
          <a:noFill/>
          <a:ln>
            <a:noFill/>
          </a:ln>
        </p:spPr>
      </p:pic>
      <p:pic>
        <p:nvPicPr>
          <p:cNvPr id="510" name="Google Shape;510;p58"/>
          <p:cNvPicPr preferRelativeResize="0"/>
          <p:nvPr/>
        </p:nvPicPr>
        <p:blipFill>
          <a:blip r:embed="rId5">
            <a:alphaModFix/>
          </a:blip>
          <a:stretch>
            <a:fillRect/>
          </a:stretch>
        </p:blipFill>
        <p:spPr>
          <a:xfrm>
            <a:off x="10525" y="0"/>
            <a:ext cx="3948150" cy="43933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59"/>
          <p:cNvSpPr/>
          <p:nvPr/>
        </p:nvSpPr>
        <p:spPr>
          <a:xfrm>
            <a:off x="0" y="4407527"/>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17" name="Google Shape;517;p59"/>
          <p:cNvSpPr txBox="1"/>
          <p:nvPr/>
        </p:nvSpPr>
        <p:spPr>
          <a:xfrm>
            <a:off x="151976" y="4570350"/>
            <a:ext cx="59022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3: </a:t>
            </a:r>
            <a:r>
              <a:rPr lang="en" sz="2100" b="1" i="1">
                <a:solidFill>
                  <a:schemeClr val="lt1"/>
                </a:solidFill>
                <a:latin typeface="Verdana"/>
                <a:ea typeface="Verdana"/>
                <a:cs typeface="Verdana"/>
                <a:sym typeface="Verdana"/>
              </a:rPr>
              <a:t>training and inspections</a:t>
            </a:r>
            <a:endParaRPr sz="1100" b="0" i="0" u="none" strike="noStrike" cap="none">
              <a:solidFill>
                <a:srgbClr val="000000"/>
              </a:solidFill>
              <a:latin typeface="Arial"/>
              <a:ea typeface="Arial"/>
              <a:cs typeface="Arial"/>
              <a:sym typeface="Arial"/>
            </a:endParaRPr>
          </a:p>
        </p:txBody>
      </p:sp>
      <p:sp>
        <p:nvSpPr>
          <p:cNvPr id="518" name="Google Shape;518;p59"/>
          <p:cNvSpPr txBox="1"/>
          <p:nvPr/>
        </p:nvSpPr>
        <p:spPr>
          <a:xfrm>
            <a:off x="4289367" y="249382"/>
            <a:ext cx="4705800" cy="3548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Re-tra</a:t>
            </a:r>
            <a:r>
              <a:rPr lang="en-US" sz="3600" u="sng" dirty="0" err="1">
                <a:solidFill>
                  <a:schemeClr val="dk1"/>
                </a:solidFill>
                <a:latin typeface="Calibri"/>
                <a:ea typeface="Calibri"/>
                <a:cs typeface="Calibri"/>
                <a:sym typeface="Calibri"/>
              </a:rPr>
              <a:t>i</a:t>
            </a:r>
            <a:r>
              <a:rPr lang="en" sz="3600" u="sng" dirty="0">
                <a:solidFill>
                  <a:schemeClr val="dk1"/>
                </a:solidFill>
                <a:latin typeface="Calibri"/>
                <a:ea typeface="Calibri"/>
                <a:cs typeface="Calibri"/>
                <a:sym typeface="Calibri"/>
              </a:rPr>
              <a:t>ning</a:t>
            </a:r>
            <a:endParaRPr sz="3600" b="0"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700"/>
              <a:buFont typeface="Arial"/>
              <a:buNone/>
            </a:pPr>
            <a:endParaRPr sz="17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Retrain employees when work conditions change. Authorized and affected employees must be retrained whenever:</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457200" lvl="0" indent="-311150" algn="l" rtl="0">
              <a:spcBef>
                <a:spcPts val="0"/>
              </a:spcBef>
              <a:spcAft>
                <a:spcPts val="0"/>
              </a:spcAft>
              <a:buClr>
                <a:schemeClr val="dk1"/>
              </a:buClr>
              <a:buSzPts val="1300"/>
              <a:buFont typeface="Arial" panose="020B0604020202020204" pitchFamily="34" charset="0"/>
              <a:buChar char="•"/>
            </a:pPr>
            <a:r>
              <a:rPr lang="en" sz="1300" dirty="0">
                <a:solidFill>
                  <a:schemeClr val="dk1"/>
                </a:solidFill>
              </a:rPr>
              <a:t>Job assignments change</a:t>
            </a:r>
            <a:endParaRPr sz="1300" dirty="0">
              <a:solidFill>
                <a:schemeClr val="dk1"/>
              </a:solidFill>
            </a:endParaRPr>
          </a:p>
          <a:p>
            <a:pPr marL="431800" lvl="0" indent="-285750" algn="l" rtl="0">
              <a:spcBef>
                <a:spcPts val="0"/>
              </a:spcBef>
              <a:spcAft>
                <a:spcPts val="0"/>
              </a:spcAft>
              <a:buClr>
                <a:schemeClr val="dk1"/>
              </a:buClr>
              <a:buSzPts val="1300"/>
              <a:buFont typeface="Arial" panose="020B0604020202020204" pitchFamily="34" charset="0"/>
              <a:buChar char="•"/>
            </a:pPr>
            <a:r>
              <a:rPr lang="en" sz="1300" dirty="0">
                <a:solidFill>
                  <a:schemeClr val="dk1"/>
                </a:solidFill>
              </a:rPr>
              <a:t>Equipment or work processes present a new hazard</a:t>
            </a:r>
            <a:endParaRPr sz="1300" dirty="0">
              <a:solidFill>
                <a:schemeClr val="dk1"/>
              </a:solidFill>
            </a:endParaRPr>
          </a:p>
          <a:p>
            <a:pPr marL="431800" lvl="0" indent="-285750" algn="l" rtl="0">
              <a:spcBef>
                <a:spcPts val="0"/>
              </a:spcBef>
              <a:spcAft>
                <a:spcPts val="0"/>
              </a:spcAft>
              <a:buClr>
                <a:schemeClr val="dk1"/>
              </a:buClr>
              <a:buSzPts val="1300"/>
              <a:buFont typeface="Arial" panose="020B0604020202020204" pitchFamily="34" charset="0"/>
              <a:buChar char="•"/>
            </a:pPr>
            <a:r>
              <a:rPr lang="en" sz="1300" dirty="0">
                <a:solidFill>
                  <a:schemeClr val="dk1"/>
                </a:solidFill>
              </a:rPr>
              <a:t>Energy control procedures change</a:t>
            </a:r>
            <a:endParaRPr sz="1300" dirty="0">
              <a:solidFill>
                <a:schemeClr val="dk1"/>
              </a:solidFill>
            </a:endParaRPr>
          </a:p>
          <a:p>
            <a:pPr marL="431800" lvl="0" indent="-285750" algn="l" rtl="0">
              <a:spcBef>
                <a:spcPts val="0"/>
              </a:spcBef>
              <a:spcAft>
                <a:spcPts val="0"/>
              </a:spcAft>
              <a:buClr>
                <a:schemeClr val="dk1"/>
              </a:buClr>
              <a:buSzPts val="1300"/>
              <a:buFont typeface="Arial" panose="020B0604020202020204" pitchFamily="34" charset="0"/>
              <a:buChar char="•"/>
            </a:pPr>
            <a:r>
              <a:rPr lang="en" sz="1300" dirty="0">
                <a:solidFill>
                  <a:schemeClr val="dk1"/>
                </a:solidFill>
              </a:rPr>
              <a:t>They do not follow established energy control procedures.</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marR="0" lvl="0" indent="0" algn="l" rtl="0">
              <a:lnSpc>
                <a:spcPct val="100000"/>
              </a:lnSpc>
              <a:spcBef>
                <a:spcPts val="0"/>
              </a:spcBef>
              <a:spcAft>
                <a:spcPts val="0"/>
              </a:spcAft>
              <a:buClr>
                <a:schemeClr val="dk1"/>
              </a:buClr>
              <a:buSzPts val="1400"/>
              <a:buFont typeface="Arial"/>
              <a:buNone/>
            </a:pPr>
            <a:r>
              <a:rPr lang="en" sz="1300" dirty="0">
                <a:solidFill>
                  <a:schemeClr val="dk1"/>
                </a:solidFill>
              </a:rPr>
              <a:t>The retraining will reestablish employee proficiency and introduce new or revised control methods and procedures, as necessary.</a:t>
            </a:r>
            <a:endParaRPr sz="3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pic>
        <p:nvPicPr>
          <p:cNvPr id="519" name="Google Shape;519;p59"/>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520" name="Google Shape;520;p59"/>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60"/>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27" name="Google Shape;527;p60"/>
          <p:cNvSpPr txBox="1"/>
          <p:nvPr/>
        </p:nvSpPr>
        <p:spPr>
          <a:xfrm>
            <a:off x="151976" y="4570350"/>
            <a:ext cx="59022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3: </a:t>
            </a:r>
            <a:r>
              <a:rPr lang="en" sz="2100" b="1" i="1">
                <a:solidFill>
                  <a:schemeClr val="lt1"/>
                </a:solidFill>
                <a:latin typeface="Verdana"/>
                <a:ea typeface="Verdana"/>
                <a:cs typeface="Verdana"/>
                <a:sym typeface="Verdana"/>
              </a:rPr>
              <a:t>training and inspections</a:t>
            </a:r>
            <a:endParaRPr sz="1100" b="0" i="0" u="none" strike="noStrike" cap="none">
              <a:solidFill>
                <a:srgbClr val="000000"/>
              </a:solidFill>
              <a:latin typeface="Arial"/>
              <a:ea typeface="Arial"/>
              <a:cs typeface="Arial"/>
              <a:sym typeface="Arial"/>
            </a:endParaRPr>
          </a:p>
        </p:txBody>
      </p:sp>
      <p:sp>
        <p:nvSpPr>
          <p:cNvPr id="528" name="Google Shape;528;p60"/>
          <p:cNvSpPr txBox="1"/>
          <p:nvPr/>
        </p:nvSpPr>
        <p:spPr>
          <a:xfrm>
            <a:off x="4289367" y="249382"/>
            <a:ext cx="4705800" cy="3548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Training Documentation</a:t>
            </a:r>
            <a:endParaRPr sz="3600" b="0"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700"/>
              <a:buFont typeface="Arial"/>
              <a:buNone/>
            </a:pPr>
            <a:endParaRPr sz="17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r>
              <a:rPr lang="en" dirty="0">
                <a:solidFill>
                  <a:schemeClr val="dk1"/>
                </a:solidFill>
              </a:rPr>
              <a:t>Every time you train someone on the lockout/tagout process, documentation is required that contains the employee’s name and the training date. These training records for each authorized and affected employee must be current. Here are some optional additions to improve your documentation: </a:t>
            </a:r>
            <a:br>
              <a:rPr lang="en" dirty="0">
                <a:solidFill>
                  <a:schemeClr val="dk1"/>
                </a:solidFill>
              </a:rPr>
            </a:br>
            <a:endParaRPr dirty="0">
              <a:solidFill>
                <a:schemeClr val="dk1"/>
              </a:solidFill>
            </a:endParaRPr>
          </a:p>
          <a:p>
            <a:pPr marL="457200" lvl="0" indent="-304800" algn="l" rtl="0">
              <a:spcBef>
                <a:spcPts val="0"/>
              </a:spcBef>
              <a:spcAft>
                <a:spcPts val="0"/>
              </a:spcAft>
              <a:buClr>
                <a:schemeClr val="dk1"/>
              </a:buClr>
              <a:buSzPts val="1200"/>
              <a:buChar char="●"/>
            </a:pPr>
            <a:r>
              <a:rPr lang="en" dirty="0">
                <a:solidFill>
                  <a:schemeClr val="dk1"/>
                </a:solidFill>
              </a:rPr>
              <a:t>Topics that were covered</a:t>
            </a:r>
            <a:endParaRPr dirty="0">
              <a:solidFill>
                <a:schemeClr val="dk1"/>
              </a:solidFill>
            </a:endParaRPr>
          </a:p>
          <a:p>
            <a:pPr marL="457200" lvl="0" indent="-304800" algn="l" rtl="0">
              <a:spcBef>
                <a:spcPts val="0"/>
              </a:spcBef>
              <a:spcAft>
                <a:spcPts val="0"/>
              </a:spcAft>
              <a:buClr>
                <a:schemeClr val="dk1"/>
              </a:buClr>
              <a:buSzPts val="1200"/>
              <a:buChar char="●"/>
            </a:pPr>
            <a:r>
              <a:rPr lang="en" dirty="0">
                <a:solidFill>
                  <a:schemeClr val="dk1"/>
                </a:solidFill>
              </a:rPr>
              <a:t>Who conducted the training</a:t>
            </a:r>
            <a:endParaRPr dirty="0">
              <a:solidFill>
                <a:schemeClr val="dk1"/>
              </a:solidFill>
            </a:endParaRPr>
          </a:p>
          <a:p>
            <a:pPr marL="457200" lvl="0" indent="-304800" algn="l" rtl="0">
              <a:spcBef>
                <a:spcPts val="0"/>
              </a:spcBef>
              <a:spcAft>
                <a:spcPts val="0"/>
              </a:spcAft>
              <a:buClr>
                <a:schemeClr val="dk1"/>
              </a:buClr>
              <a:buSzPts val="1200"/>
              <a:buChar char="●"/>
            </a:pPr>
            <a:r>
              <a:rPr lang="en" dirty="0">
                <a:solidFill>
                  <a:schemeClr val="dk1"/>
                </a:solidFill>
              </a:rPr>
              <a:t>How it was done</a:t>
            </a:r>
            <a:endParaRPr dirty="0">
              <a:solidFill>
                <a:schemeClr val="dk1"/>
              </a:solidFill>
            </a:endParaRPr>
          </a:p>
          <a:p>
            <a:pPr marL="457200" lvl="0" indent="-304800" algn="l" rtl="0">
              <a:spcBef>
                <a:spcPts val="0"/>
              </a:spcBef>
              <a:spcAft>
                <a:spcPts val="0"/>
              </a:spcAft>
              <a:buClr>
                <a:schemeClr val="dk1"/>
              </a:buClr>
              <a:buSzPts val="1200"/>
              <a:buChar char="●"/>
            </a:pPr>
            <a:r>
              <a:rPr lang="en" dirty="0">
                <a:solidFill>
                  <a:schemeClr val="dk1"/>
                </a:solidFill>
              </a:rPr>
              <a:t>Any other describing details that pertain to the Lockout/Tagout process</a:t>
            </a:r>
            <a:endParaRPr dirty="0">
              <a:solidFill>
                <a:schemeClr val="dk1"/>
              </a:solidFil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pic>
        <p:nvPicPr>
          <p:cNvPr id="529" name="Google Shape;529;p60"/>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530" name="Google Shape;530;p60"/>
          <p:cNvPicPr preferRelativeResize="0"/>
          <p:nvPr/>
        </p:nvPicPr>
        <p:blipFill>
          <a:blip r:embed="rId4">
            <a:alphaModFix/>
          </a:blip>
          <a:stretch>
            <a:fillRect/>
          </a:stretch>
        </p:blipFill>
        <p:spPr>
          <a:xfrm>
            <a:off x="10525" y="0"/>
            <a:ext cx="4090019" cy="43933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1"/>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37" name="Google Shape;537;p61"/>
          <p:cNvSpPr txBox="1"/>
          <p:nvPr/>
        </p:nvSpPr>
        <p:spPr>
          <a:xfrm>
            <a:off x="151976" y="4570350"/>
            <a:ext cx="59022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3: </a:t>
            </a:r>
            <a:r>
              <a:rPr lang="en" sz="2100" b="1" i="1">
                <a:solidFill>
                  <a:schemeClr val="lt1"/>
                </a:solidFill>
                <a:latin typeface="Verdana"/>
                <a:ea typeface="Verdana"/>
                <a:cs typeface="Verdana"/>
                <a:sym typeface="Verdana"/>
              </a:rPr>
              <a:t>training and inspections</a:t>
            </a:r>
            <a:endParaRPr sz="1100" b="0" i="0" u="none" strike="noStrike" cap="none">
              <a:solidFill>
                <a:srgbClr val="000000"/>
              </a:solidFill>
              <a:latin typeface="Arial"/>
              <a:ea typeface="Arial"/>
              <a:cs typeface="Arial"/>
              <a:sym typeface="Arial"/>
            </a:endParaRPr>
          </a:p>
        </p:txBody>
      </p:sp>
      <p:sp>
        <p:nvSpPr>
          <p:cNvPr id="538" name="Google Shape;538;p61"/>
          <p:cNvSpPr txBox="1"/>
          <p:nvPr/>
        </p:nvSpPr>
        <p:spPr>
          <a:xfrm>
            <a:off x="4289367" y="249382"/>
            <a:ext cx="4705800" cy="3963368"/>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b="0" i="0" u="sng" strike="noStrike" cap="none" dirty="0">
                <a:solidFill>
                  <a:schemeClr val="dk1"/>
                </a:solidFill>
                <a:latin typeface="Calibri"/>
                <a:ea typeface="Calibri"/>
                <a:cs typeface="Calibri"/>
                <a:sym typeface="Calibri"/>
              </a:rPr>
              <a:t>In</a:t>
            </a:r>
            <a:r>
              <a:rPr lang="en" sz="3600" u="sng" dirty="0">
                <a:solidFill>
                  <a:schemeClr val="dk1"/>
                </a:solidFill>
                <a:latin typeface="Calibri"/>
                <a:ea typeface="Calibri"/>
                <a:cs typeface="Calibri"/>
                <a:sym typeface="Calibri"/>
              </a:rPr>
              <a:t>spection</a:t>
            </a:r>
            <a:r>
              <a:rPr lang="en-US" sz="3600" u="sng" dirty="0">
                <a:solidFill>
                  <a:schemeClr val="dk1"/>
                </a:solidFill>
                <a:latin typeface="Calibri"/>
                <a:ea typeface="Calibri"/>
                <a:cs typeface="Calibri"/>
                <a:sym typeface="Calibri"/>
              </a:rPr>
              <a:t>s</a:t>
            </a:r>
            <a:endParaRPr sz="3600" b="0"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700"/>
              <a:buFont typeface="Arial"/>
              <a:buNone/>
            </a:pPr>
            <a:endParaRPr sz="11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50" dirty="0">
                <a:solidFill>
                  <a:schemeClr val="dk1"/>
                </a:solidFill>
              </a:rPr>
              <a:t>Now that you have a general understanding about the training requirements, it is time to cover inspection procedures and requirements.</a:t>
            </a:r>
            <a:br>
              <a:rPr lang="en" sz="1250" dirty="0">
                <a:solidFill>
                  <a:schemeClr val="dk1"/>
                </a:solidFill>
              </a:rPr>
            </a:br>
            <a:endParaRPr sz="900" dirty="0">
              <a:solidFill>
                <a:schemeClr val="dk1"/>
              </a:solidFill>
            </a:endParaRPr>
          </a:p>
          <a:p>
            <a:pPr marL="0" lvl="0" indent="0" algn="l" rtl="0">
              <a:spcBef>
                <a:spcPts val="0"/>
              </a:spcBef>
              <a:spcAft>
                <a:spcPts val="0"/>
              </a:spcAft>
              <a:buClr>
                <a:schemeClr val="dk1"/>
              </a:buClr>
              <a:buSzPts val="1100"/>
              <a:buFont typeface="Arial"/>
              <a:buNone/>
            </a:pPr>
            <a:r>
              <a:rPr lang="en" sz="1250" dirty="0">
                <a:solidFill>
                  <a:schemeClr val="dk1"/>
                </a:solidFill>
              </a:rPr>
              <a:t>Lockout/tagout inspections take place at least once a year. The inspector must be an authorized employee, and must watch another authorized employee perform the lockout procedures. Additionally, inspections can be scheduled or done at random. A successful inspection must confirm:</a:t>
            </a:r>
            <a:endParaRPr sz="1250" dirty="0">
              <a:solidFill>
                <a:schemeClr val="dk1"/>
              </a:solidFill>
            </a:endParaRPr>
          </a:p>
          <a:p>
            <a:pPr marL="0" lvl="0" indent="0" algn="l" rtl="0">
              <a:spcBef>
                <a:spcPts val="0"/>
              </a:spcBef>
              <a:spcAft>
                <a:spcPts val="0"/>
              </a:spcAft>
              <a:buClr>
                <a:schemeClr val="dk1"/>
              </a:buClr>
              <a:buSzPts val="1100"/>
              <a:buFont typeface="Arial"/>
              <a:buNone/>
            </a:pPr>
            <a:endParaRPr sz="1250" dirty="0">
              <a:solidFill>
                <a:schemeClr val="dk1"/>
              </a:solidFill>
            </a:endParaRPr>
          </a:p>
          <a:p>
            <a:pPr marL="457200" lvl="0" indent="-304800" algn="l" rtl="0">
              <a:spcBef>
                <a:spcPts val="0"/>
              </a:spcBef>
              <a:spcAft>
                <a:spcPts val="0"/>
              </a:spcAft>
              <a:buClr>
                <a:schemeClr val="dk1"/>
              </a:buClr>
              <a:buSzPts val="1200"/>
              <a:buChar char="●"/>
            </a:pPr>
            <a:r>
              <a:rPr lang="en" sz="1250" dirty="0">
                <a:solidFill>
                  <a:schemeClr val="dk1"/>
                </a:solidFill>
              </a:rPr>
              <a:t>The energy control procedure is correct </a:t>
            </a:r>
            <a:endParaRPr sz="1250" dirty="0">
              <a:solidFill>
                <a:schemeClr val="dk1"/>
              </a:solidFill>
            </a:endParaRPr>
          </a:p>
          <a:p>
            <a:pPr marL="457200" lvl="0" indent="-304800" algn="l" rtl="0">
              <a:spcBef>
                <a:spcPts val="0"/>
              </a:spcBef>
              <a:spcAft>
                <a:spcPts val="0"/>
              </a:spcAft>
              <a:buClr>
                <a:schemeClr val="dk1"/>
              </a:buClr>
              <a:buSzPts val="1200"/>
              <a:buChar char="●"/>
            </a:pPr>
            <a:r>
              <a:rPr lang="en" sz="1250" dirty="0">
                <a:solidFill>
                  <a:schemeClr val="dk1"/>
                </a:solidFill>
              </a:rPr>
              <a:t>The energy control procedure is being followed </a:t>
            </a:r>
            <a:endParaRPr sz="1250" dirty="0">
              <a:solidFill>
                <a:schemeClr val="dk1"/>
              </a:solidFill>
            </a:endParaRPr>
          </a:p>
          <a:p>
            <a:pPr marL="457200" lvl="0" indent="-304800" algn="l" rtl="0">
              <a:spcBef>
                <a:spcPts val="0"/>
              </a:spcBef>
              <a:spcAft>
                <a:spcPts val="0"/>
              </a:spcAft>
              <a:buClr>
                <a:schemeClr val="dk1"/>
              </a:buClr>
              <a:buSzPts val="1200"/>
              <a:buChar char="●"/>
            </a:pPr>
            <a:r>
              <a:rPr lang="en" sz="1250" dirty="0">
                <a:solidFill>
                  <a:schemeClr val="dk1"/>
                </a:solidFill>
              </a:rPr>
              <a:t>The energy control procedure addresses all energy sources</a:t>
            </a:r>
            <a:endParaRPr sz="1250" dirty="0">
              <a:solidFill>
                <a:schemeClr val="dk1"/>
              </a:solidFill>
            </a:endParaRPr>
          </a:p>
          <a:p>
            <a:pPr marL="457200" lvl="0" indent="-304800" algn="l" rtl="0">
              <a:spcBef>
                <a:spcPts val="0"/>
              </a:spcBef>
              <a:spcAft>
                <a:spcPts val="0"/>
              </a:spcAft>
              <a:buClr>
                <a:schemeClr val="dk1"/>
              </a:buClr>
              <a:buSzPts val="1200"/>
              <a:buChar char="●"/>
            </a:pPr>
            <a:r>
              <a:rPr lang="en" sz="1250" dirty="0">
                <a:solidFill>
                  <a:schemeClr val="dk1"/>
                </a:solidFill>
              </a:rPr>
              <a:t>Employees understand the energy control procedure </a:t>
            </a:r>
            <a:endParaRPr sz="1250" dirty="0">
              <a:solidFill>
                <a:schemeClr val="dk1"/>
              </a:solidFill>
            </a:endParaRPr>
          </a:p>
          <a:p>
            <a:pPr marL="457200" lvl="0" indent="-304800" algn="l" rtl="0">
              <a:spcBef>
                <a:spcPts val="0"/>
              </a:spcBef>
              <a:spcAft>
                <a:spcPts val="0"/>
              </a:spcAft>
              <a:buClr>
                <a:schemeClr val="dk1"/>
              </a:buClr>
              <a:buSzPts val="1200"/>
              <a:buChar char="●"/>
            </a:pPr>
            <a:r>
              <a:rPr lang="en" sz="1250" dirty="0">
                <a:solidFill>
                  <a:schemeClr val="dk1"/>
                </a:solidFill>
              </a:rPr>
              <a:t>Employees understand their energy control responsibilities</a:t>
            </a:r>
            <a:endParaRPr sz="125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pic>
        <p:nvPicPr>
          <p:cNvPr id="539" name="Google Shape;539;p61"/>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540" name="Google Shape;540;p61"/>
          <p:cNvPicPr preferRelativeResize="0"/>
          <p:nvPr/>
        </p:nvPicPr>
        <p:blipFill>
          <a:blip r:embed="rId4">
            <a:alphaModFix/>
          </a:blip>
          <a:stretch>
            <a:fillRect/>
          </a:stretch>
        </p:blipFill>
        <p:spPr>
          <a:xfrm>
            <a:off x="10525" y="0"/>
            <a:ext cx="4090019" cy="4393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p:nvPr/>
        </p:nvSpPr>
        <p:spPr>
          <a:xfrm>
            <a:off x="0" y="4420017"/>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00000"/>
              </a:solidFill>
              <a:latin typeface="Calibri"/>
              <a:ea typeface="Calibri"/>
              <a:cs typeface="Calibri"/>
              <a:sym typeface="Calibri"/>
            </a:endParaRPr>
          </a:p>
        </p:txBody>
      </p:sp>
      <p:sp>
        <p:nvSpPr>
          <p:cNvPr id="97" name="Google Shape;97;p17"/>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dirty="0">
                <a:solidFill>
                  <a:schemeClr val="lt1"/>
                </a:solidFill>
                <a:latin typeface="Verdana"/>
                <a:ea typeface="Verdana"/>
                <a:cs typeface="Verdana"/>
                <a:sym typeface="Verdana"/>
              </a:rPr>
              <a:t>Module 1: </a:t>
            </a:r>
            <a:r>
              <a:rPr lang="en" sz="2100" b="1" i="1" u="none" strike="noStrike" cap="none" dirty="0">
                <a:solidFill>
                  <a:schemeClr val="lt1"/>
                </a:solidFill>
                <a:latin typeface="Verdana"/>
                <a:ea typeface="Verdana"/>
                <a:cs typeface="Verdana"/>
                <a:sym typeface="Verdana"/>
              </a:rPr>
              <a:t>introduction</a:t>
            </a:r>
            <a:endParaRPr sz="1100" b="0" i="0" u="none" strike="noStrike" cap="none" dirty="0">
              <a:solidFill>
                <a:srgbClr val="000000"/>
              </a:solidFill>
              <a:latin typeface="Arial"/>
              <a:ea typeface="Arial"/>
              <a:cs typeface="Arial"/>
              <a:sym typeface="Arial"/>
            </a:endParaRPr>
          </a:p>
        </p:txBody>
      </p:sp>
      <p:pic>
        <p:nvPicPr>
          <p:cNvPr id="98" name="Google Shape;98;p17"/>
          <p:cNvPicPr preferRelativeResize="0"/>
          <p:nvPr/>
        </p:nvPicPr>
        <p:blipFill rotWithShape="1">
          <a:blip r:embed="rId3">
            <a:alphaModFix/>
          </a:blip>
          <a:srcRect/>
          <a:stretch/>
        </p:blipFill>
        <p:spPr>
          <a:xfrm>
            <a:off x="6811008" y="4484594"/>
            <a:ext cx="2228566" cy="563908"/>
          </a:xfrm>
          <a:prstGeom prst="rect">
            <a:avLst/>
          </a:prstGeom>
          <a:noFill/>
          <a:ln>
            <a:noFill/>
          </a:ln>
        </p:spPr>
      </p:pic>
      <p:sp>
        <p:nvSpPr>
          <p:cNvPr id="99" name="Google Shape;99;p17"/>
          <p:cNvSpPr txBox="1"/>
          <p:nvPr/>
        </p:nvSpPr>
        <p:spPr>
          <a:xfrm>
            <a:off x="4198967" y="239332"/>
            <a:ext cx="4705800" cy="33933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u="sng" dirty="0">
                <a:solidFill>
                  <a:schemeClr val="dk1"/>
                </a:solidFill>
                <a:latin typeface="Calibri"/>
                <a:ea typeface="Calibri"/>
                <a:cs typeface="Calibri"/>
                <a:sym typeface="Calibri"/>
              </a:rPr>
              <a:t>Scope and Application</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The scope of this rule as it applies to Oregon employers is that all employers are subject to the lockout standard. There are two more lockout rules that are used as well. These are specific to certain industries: </a:t>
            </a: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u="sng" dirty="0">
                <a:solidFill>
                  <a:schemeClr val="hlink"/>
                </a:solidFill>
                <a:hlinkClick r:id="rId4"/>
              </a:rPr>
              <a:t>Division 2, Subdivision S</a:t>
            </a:r>
            <a:r>
              <a:rPr lang="en" sz="1300" baseline="30000" dirty="0">
                <a:solidFill>
                  <a:schemeClr val="dk1"/>
                </a:solidFill>
              </a:rPr>
              <a:t>(4)</a:t>
            </a:r>
            <a:endParaRPr sz="1300" baseline="30000" dirty="0">
              <a:solidFill>
                <a:schemeClr val="dk1"/>
              </a:solidFill>
            </a:endParaRPr>
          </a:p>
          <a:p>
            <a:pPr marL="0" lvl="0" indent="0" algn="l" rtl="0">
              <a:spcBef>
                <a:spcPts val="0"/>
              </a:spcBef>
              <a:spcAft>
                <a:spcPts val="0"/>
              </a:spcAft>
              <a:buClr>
                <a:schemeClr val="dk1"/>
              </a:buClr>
              <a:buSzPts val="1100"/>
              <a:buFont typeface="Arial"/>
              <a:buNone/>
            </a:pPr>
            <a:r>
              <a:rPr lang="en" sz="1300" u="sng" dirty="0">
                <a:solidFill>
                  <a:schemeClr val="hlink"/>
                </a:solidFill>
                <a:hlinkClick r:id="rId5"/>
              </a:rPr>
              <a:t>Division 2, Subdivision RR</a:t>
            </a:r>
            <a:r>
              <a:rPr lang="en" sz="1300" baseline="30000" dirty="0">
                <a:solidFill>
                  <a:schemeClr val="dk1"/>
                </a:solidFill>
              </a:rPr>
              <a:t>(5)</a:t>
            </a:r>
            <a:endParaRPr sz="1300" baseline="300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Both are for work done under the exclusive control of electric utilities and industries working on electrical utilities. Both of these are lockout standards for electricity.</a:t>
            </a:r>
            <a:endParaRPr dirty="0">
              <a:solidFill>
                <a:schemeClr val="dk1"/>
              </a:solidFill>
              <a:latin typeface="Calibri"/>
              <a:ea typeface="Calibri"/>
              <a:cs typeface="Calibri"/>
              <a:sym typeface="Calibri"/>
            </a:endParaRPr>
          </a:p>
        </p:txBody>
      </p:sp>
      <p:pic>
        <p:nvPicPr>
          <p:cNvPr id="100" name="Google Shape;100;p17"/>
          <p:cNvPicPr preferRelativeResize="0"/>
          <p:nvPr/>
        </p:nvPicPr>
        <p:blipFill>
          <a:blip r:embed="rId6">
            <a:alphaModFix/>
          </a:blip>
          <a:stretch>
            <a:fillRect/>
          </a:stretch>
        </p:blipFill>
        <p:spPr>
          <a:xfrm>
            <a:off x="0" y="0"/>
            <a:ext cx="4152124" cy="442002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2"/>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47" name="Google Shape;547;p62"/>
          <p:cNvSpPr txBox="1"/>
          <p:nvPr/>
        </p:nvSpPr>
        <p:spPr>
          <a:xfrm>
            <a:off x="151976" y="4570350"/>
            <a:ext cx="59022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3: </a:t>
            </a:r>
            <a:r>
              <a:rPr lang="en" sz="2100" b="1" i="1">
                <a:solidFill>
                  <a:schemeClr val="lt1"/>
                </a:solidFill>
                <a:latin typeface="Verdana"/>
                <a:ea typeface="Verdana"/>
                <a:cs typeface="Verdana"/>
                <a:sym typeface="Verdana"/>
              </a:rPr>
              <a:t>training and inspections</a:t>
            </a:r>
            <a:endParaRPr sz="1100" b="0" i="0" u="none" strike="noStrike" cap="none">
              <a:solidFill>
                <a:srgbClr val="000000"/>
              </a:solidFill>
              <a:latin typeface="Arial"/>
              <a:ea typeface="Arial"/>
              <a:cs typeface="Arial"/>
              <a:sym typeface="Arial"/>
            </a:endParaRPr>
          </a:p>
        </p:txBody>
      </p:sp>
      <p:sp>
        <p:nvSpPr>
          <p:cNvPr id="548" name="Google Shape;548;p62"/>
          <p:cNvSpPr txBox="1"/>
          <p:nvPr/>
        </p:nvSpPr>
        <p:spPr>
          <a:xfrm>
            <a:off x="4289367" y="249382"/>
            <a:ext cx="4705800" cy="3548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a:solidFill>
                  <a:schemeClr val="dk1"/>
                </a:solidFill>
                <a:latin typeface="Calibri"/>
                <a:ea typeface="Calibri"/>
                <a:cs typeface="Calibri"/>
                <a:sym typeface="Calibri"/>
              </a:rPr>
              <a:t>Lockout Inspection</a:t>
            </a:r>
            <a:endParaRPr sz="3600" b="0" i="0" u="sng"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700"/>
              <a:buFont typeface="Arial"/>
              <a:buNone/>
            </a:pPr>
            <a:endParaRPr sz="1700" b="0" i="0" u="none" strike="noStrike" cap="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rPr>
              <a:t>At a minimum, there are two people involved in the lockout inspection: the inspector, and an authorized employee. The inspector observes the authorized employee perform the lockout process, ensuring that the proper procedures are being followed.</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If the inspection covers a procedure for equipment with an energy isolating device that can be locked out, the inspector must review the procedure with the authorized employees who use it to service the equipment. The inspector can review the procedure with the authorized employees individually or in a group.</a:t>
            </a:r>
            <a:endParaRPr sz="1200">
              <a:solidFill>
                <a:schemeClr val="dk1"/>
              </a:solidFill>
            </a:endParaRPr>
          </a:p>
          <a:p>
            <a:pPr marL="0" marR="0" lvl="0" indent="0" algn="l" rtl="0">
              <a:lnSpc>
                <a:spcPct val="100000"/>
              </a:lnSpc>
              <a:spcBef>
                <a:spcPts val="0"/>
              </a:spcBef>
              <a:spcAft>
                <a:spcPts val="0"/>
              </a:spcAft>
              <a:buClr>
                <a:schemeClr val="dk1"/>
              </a:buClr>
              <a:buSzPts val="1400"/>
              <a:buFont typeface="Arial"/>
              <a:buNone/>
            </a:pPr>
            <a:endParaRPr>
              <a:solidFill>
                <a:schemeClr val="dk1"/>
              </a:solidFill>
              <a:latin typeface="Calibri"/>
              <a:ea typeface="Calibri"/>
              <a:cs typeface="Calibri"/>
              <a:sym typeface="Calibri"/>
            </a:endParaRPr>
          </a:p>
        </p:txBody>
      </p:sp>
      <p:pic>
        <p:nvPicPr>
          <p:cNvPr id="549" name="Google Shape;549;p62"/>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550" name="Google Shape;550;p62"/>
          <p:cNvPicPr preferRelativeResize="0"/>
          <p:nvPr/>
        </p:nvPicPr>
        <p:blipFill>
          <a:blip r:embed="rId4">
            <a:alphaModFix/>
          </a:blip>
          <a:stretch>
            <a:fillRect/>
          </a:stretch>
        </p:blipFill>
        <p:spPr>
          <a:xfrm>
            <a:off x="10533" y="152400"/>
            <a:ext cx="3948142" cy="42409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3"/>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57" name="Google Shape;557;p63"/>
          <p:cNvSpPr txBox="1"/>
          <p:nvPr/>
        </p:nvSpPr>
        <p:spPr>
          <a:xfrm>
            <a:off x="151976" y="4570350"/>
            <a:ext cx="59022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3: </a:t>
            </a:r>
            <a:r>
              <a:rPr lang="en" sz="2100" b="1" i="1">
                <a:solidFill>
                  <a:schemeClr val="lt1"/>
                </a:solidFill>
                <a:latin typeface="Verdana"/>
                <a:ea typeface="Verdana"/>
                <a:cs typeface="Verdana"/>
                <a:sym typeface="Verdana"/>
              </a:rPr>
              <a:t>training and inspections</a:t>
            </a:r>
            <a:endParaRPr sz="1100" b="0" i="0" u="none" strike="noStrike" cap="none">
              <a:solidFill>
                <a:srgbClr val="000000"/>
              </a:solidFill>
              <a:latin typeface="Arial"/>
              <a:ea typeface="Arial"/>
              <a:cs typeface="Arial"/>
              <a:sym typeface="Arial"/>
            </a:endParaRPr>
          </a:p>
        </p:txBody>
      </p:sp>
      <p:sp>
        <p:nvSpPr>
          <p:cNvPr id="558" name="Google Shape;558;p63"/>
          <p:cNvSpPr txBox="1"/>
          <p:nvPr/>
        </p:nvSpPr>
        <p:spPr>
          <a:xfrm>
            <a:off x="4289367" y="249382"/>
            <a:ext cx="4705800" cy="3548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Tagout Inspection</a:t>
            </a:r>
            <a:endParaRPr sz="3600" b="0"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700"/>
              <a:buFont typeface="Arial"/>
              <a:buNone/>
            </a:pPr>
            <a:endParaRPr sz="17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At a minimum, there are two people involved in the tagout inspection: the inspector and the authorized employee. The inspector observes the authorized employee perform the tagout process, ensuring that they are following the proper procedures. While this happens, the affected employee(s) watches the entire inspection to better understand the tagout process.</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Like lockout inspections, if the inspection covers a procedure for equipment with an energy-isolating device that can only be tagged out, the inspector must review the procedure with the authorized employees who use it to service the equipment and with affected employees who may work in the area when the equipment is serviced. The inspector can review the procedure with the authorized and affected employees individually or in a group.</a:t>
            </a:r>
            <a:endParaRPr sz="13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pic>
        <p:nvPicPr>
          <p:cNvPr id="559" name="Google Shape;559;p63"/>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560" name="Google Shape;560;p63"/>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64"/>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67" name="Google Shape;567;p64"/>
          <p:cNvSpPr txBox="1"/>
          <p:nvPr/>
        </p:nvSpPr>
        <p:spPr>
          <a:xfrm>
            <a:off x="151976" y="4570350"/>
            <a:ext cx="59022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3: </a:t>
            </a:r>
            <a:r>
              <a:rPr lang="en" sz="2100" b="1" i="1">
                <a:solidFill>
                  <a:schemeClr val="lt1"/>
                </a:solidFill>
                <a:latin typeface="Verdana"/>
                <a:ea typeface="Verdana"/>
                <a:cs typeface="Verdana"/>
                <a:sym typeface="Verdana"/>
              </a:rPr>
              <a:t>training and inspections</a:t>
            </a:r>
            <a:endParaRPr sz="1100" b="0" i="0" u="none" strike="noStrike" cap="none">
              <a:solidFill>
                <a:srgbClr val="000000"/>
              </a:solidFill>
              <a:latin typeface="Arial"/>
              <a:ea typeface="Arial"/>
              <a:cs typeface="Arial"/>
              <a:sym typeface="Arial"/>
            </a:endParaRPr>
          </a:p>
        </p:txBody>
      </p:sp>
      <p:sp>
        <p:nvSpPr>
          <p:cNvPr id="568" name="Google Shape;568;p64"/>
          <p:cNvSpPr txBox="1"/>
          <p:nvPr/>
        </p:nvSpPr>
        <p:spPr>
          <a:xfrm>
            <a:off x="4289367" y="249381"/>
            <a:ext cx="4705800" cy="4049119"/>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Take Action</a:t>
            </a:r>
            <a:endParaRPr sz="3600" b="0"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700"/>
              <a:buFont typeface="Arial"/>
              <a:buNone/>
            </a:pPr>
            <a:endParaRPr sz="17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When an inspection reveals employees not following the energy control procedure or discovers that the procedure is not fully protecting them, the employer must take corrective action. Corrective actions could include: </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457200" lvl="0" indent="-304800" algn="l" rtl="0">
              <a:spcBef>
                <a:spcPts val="0"/>
              </a:spcBef>
              <a:spcAft>
                <a:spcPts val="0"/>
              </a:spcAft>
              <a:buClr>
                <a:schemeClr val="dk1"/>
              </a:buClr>
              <a:buSzPts val="1200"/>
              <a:buChar char="●"/>
            </a:pPr>
            <a:r>
              <a:rPr lang="en" sz="1300" dirty="0">
                <a:solidFill>
                  <a:schemeClr val="dk1"/>
                </a:solidFill>
              </a:rPr>
              <a:t>Revising the procedure to correct deficienci	</a:t>
            </a:r>
            <a:endParaRPr sz="1300" dirty="0">
              <a:solidFill>
                <a:schemeClr val="dk1"/>
              </a:solidFill>
            </a:endParaRPr>
          </a:p>
          <a:p>
            <a:pPr marL="457200" lvl="0" indent="-304800" algn="l" rtl="0">
              <a:spcBef>
                <a:spcPts val="0"/>
              </a:spcBef>
              <a:spcAft>
                <a:spcPts val="0"/>
              </a:spcAft>
              <a:buClr>
                <a:schemeClr val="dk1"/>
              </a:buClr>
              <a:buSzPts val="1200"/>
              <a:buChar char="●"/>
            </a:pPr>
            <a:r>
              <a:rPr lang="en" sz="1300" dirty="0">
                <a:solidFill>
                  <a:schemeClr val="dk1"/>
                </a:solidFill>
              </a:rPr>
              <a:t>Acquiring additional or more-specific lockout or tagout devices to provide employees with appropriate equipment to complete the energy control procedure </a:t>
            </a:r>
            <a:endParaRPr sz="1300" dirty="0">
              <a:solidFill>
                <a:schemeClr val="dk1"/>
              </a:solidFill>
            </a:endParaRPr>
          </a:p>
          <a:p>
            <a:pPr marL="457200" lvl="0" indent="-304800" algn="l" rtl="0">
              <a:spcBef>
                <a:spcPts val="0"/>
              </a:spcBef>
              <a:spcAft>
                <a:spcPts val="0"/>
              </a:spcAft>
              <a:buClr>
                <a:schemeClr val="dk1"/>
              </a:buClr>
              <a:buSzPts val="1200"/>
              <a:buChar char="●"/>
            </a:pPr>
            <a:r>
              <a:rPr lang="en" sz="1300" dirty="0">
                <a:solidFill>
                  <a:schemeClr val="dk1"/>
                </a:solidFill>
              </a:rPr>
              <a:t>Providing additional employee training 	 </a:t>
            </a:r>
            <a:endParaRPr sz="1300" dirty="0">
              <a:solidFill>
                <a:schemeClr val="dk1"/>
              </a:solidFill>
            </a:endParaRPr>
          </a:p>
          <a:p>
            <a:pPr marL="457200" lvl="0" indent="-304800" algn="l" rtl="0">
              <a:spcBef>
                <a:spcPts val="0"/>
              </a:spcBef>
              <a:spcAft>
                <a:spcPts val="0"/>
              </a:spcAft>
              <a:buClr>
                <a:schemeClr val="dk1"/>
              </a:buClr>
              <a:buSzPts val="1200"/>
              <a:buChar char="●"/>
            </a:pPr>
            <a:r>
              <a:rPr lang="en" sz="1300" dirty="0">
                <a:solidFill>
                  <a:schemeClr val="dk1"/>
                </a:solidFill>
              </a:rPr>
              <a:t>Increasing oversight of those that use energy control procedures</a:t>
            </a:r>
            <a:endParaRPr sz="13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pic>
        <p:nvPicPr>
          <p:cNvPr id="569" name="Google Shape;569;p64"/>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570" name="Google Shape;570;p64"/>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65"/>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77" name="Google Shape;577;p65"/>
          <p:cNvSpPr txBox="1"/>
          <p:nvPr/>
        </p:nvSpPr>
        <p:spPr>
          <a:xfrm>
            <a:off x="151976" y="4570350"/>
            <a:ext cx="59022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3: </a:t>
            </a:r>
            <a:r>
              <a:rPr lang="en" sz="2100" b="1" i="1">
                <a:solidFill>
                  <a:schemeClr val="lt1"/>
                </a:solidFill>
                <a:latin typeface="Verdana"/>
                <a:ea typeface="Verdana"/>
                <a:cs typeface="Verdana"/>
                <a:sym typeface="Verdana"/>
              </a:rPr>
              <a:t>training and inspections</a:t>
            </a:r>
            <a:endParaRPr sz="1100" b="0" i="0" u="none" strike="noStrike" cap="none">
              <a:solidFill>
                <a:srgbClr val="000000"/>
              </a:solidFill>
              <a:latin typeface="Arial"/>
              <a:ea typeface="Arial"/>
              <a:cs typeface="Arial"/>
              <a:sym typeface="Arial"/>
            </a:endParaRPr>
          </a:p>
        </p:txBody>
      </p:sp>
      <p:sp>
        <p:nvSpPr>
          <p:cNvPr id="578" name="Google Shape;578;p65"/>
          <p:cNvSpPr txBox="1"/>
          <p:nvPr/>
        </p:nvSpPr>
        <p:spPr>
          <a:xfrm>
            <a:off x="4289367" y="249382"/>
            <a:ext cx="4705800" cy="3548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300" b="0" i="0" u="sng" strike="noStrike" cap="none" dirty="0">
                <a:solidFill>
                  <a:schemeClr val="dk1"/>
                </a:solidFill>
                <a:latin typeface="Calibri"/>
                <a:ea typeface="Calibri"/>
                <a:cs typeface="Calibri"/>
                <a:sym typeface="Calibri"/>
              </a:rPr>
              <a:t>In</a:t>
            </a:r>
            <a:r>
              <a:rPr lang="en" sz="3300" u="sng" dirty="0">
                <a:solidFill>
                  <a:schemeClr val="dk1"/>
                </a:solidFill>
                <a:latin typeface="Calibri"/>
                <a:ea typeface="Calibri"/>
                <a:cs typeface="Calibri"/>
                <a:sym typeface="Calibri"/>
              </a:rPr>
              <a:t>spection Documentation</a:t>
            </a:r>
            <a:endParaRPr sz="3300" b="0"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700"/>
              <a:buFont typeface="Arial"/>
              <a:buNone/>
            </a:pPr>
            <a:endParaRPr sz="17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The employer must certify that the energy control procedure has been inspected. The certification must contain the following information: </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The equipment on which the procedure is used </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The date of the inspection </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The employees included in the inspection </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The person who did the inspection</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Feel free to download Oregon OSHA’s </a:t>
            </a:r>
            <a:r>
              <a:rPr lang="en" sz="1300" u="sng" dirty="0">
                <a:solidFill>
                  <a:schemeClr val="hlink"/>
                </a:solidFill>
                <a:hlinkClick r:id="rId3"/>
              </a:rPr>
              <a:t>lockout inspection form</a:t>
            </a:r>
            <a:r>
              <a:rPr lang="en" sz="1300" baseline="30000" dirty="0">
                <a:solidFill>
                  <a:schemeClr val="dk1"/>
                </a:solidFill>
              </a:rPr>
              <a:t>(3)</a:t>
            </a:r>
            <a:r>
              <a:rPr lang="en" sz="1300" dirty="0">
                <a:solidFill>
                  <a:schemeClr val="dk1"/>
                </a:solidFill>
              </a:rPr>
              <a:t>.</a:t>
            </a:r>
            <a:endParaRPr sz="1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pic>
        <p:nvPicPr>
          <p:cNvPr id="579" name="Google Shape;579;p65"/>
          <p:cNvPicPr preferRelativeResize="0"/>
          <p:nvPr/>
        </p:nvPicPr>
        <p:blipFill rotWithShape="1">
          <a:blip r:embed="rId4">
            <a:alphaModFix/>
          </a:blip>
          <a:srcRect/>
          <a:stretch/>
        </p:blipFill>
        <p:spPr>
          <a:xfrm>
            <a:off x="6811008" y="4484594"/>
            <a:ext cx="2228566" cy="563907"/>
          </a:xfrm>
          <a:prstGeom prst="rect">
            <a:avLst/>
          </a:prstGeom>
          <a:noFill/>
          <a:ln>
            <a:noFill/>
          </a:ln>
        </p:spPr>
      </p:pic>
      <p:pic>
        <p:nvPicPr>
          <p:cNvPr id="580" name="Google Shape;580;p65"/>
          <p:cNvPicPr preferRelativeResize="0"/>
          <p:nvPr/>
        </p:nvPicPr>
        <p:blipFill>
          <a:blip r:embed="rId5">
            <a:alphaModFix/>
          </a:blip>
          <a:stretch>
            <a:fillRect/>
          </a:stretch>
        </p:blipFill>
        <p:spPr>
          <a:xfrm>
            <a:off x="10525" y="0"/>
            <a:ext cx="3948150" cy="43933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66"/>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87" name="Google Shape;587;p66"/>
          <p:cNvSpPr txBox="1"/>
          <p:nvPr/>
        </p:nvSpPr>
        <p:spPr>
          <a:xfrm>
            <a:off x="151976" y="4570350"/>
            <a:ext cx="59022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3: </a:t>
            </a:r>
            <a:r>
              <a:rPr lang="en" sz="2100" b="1" i="1">
                <a:solidFill>
                  <a:schemeClr val="lt1"/>
                </a:solidFill>
                <a:latin typeface="Verdana"/>
                <a:ea typeface="Verdana"/>
                <a:cs typeface="Verdana"/>
                <a:sym typeface="Verdana"/>
              </a:rPr>
              <a:t>training and inspections</a:t>
            </a:r>
            <a:endParaRPr sz="1100" b="0" i="0" u="none" strike="noStrike" cap="none">
              <a:solidFill>
                <a:srgbClr val="000000"/>
              </a:solidFill>
              <a:latin typeface="Arial"/>
              <a:ea typeface="Arial"/>
              <a:cs typeface="Arial"/>
              <a:sym typeface="Arial"/>
            </a:endParaRPr>
          </a:p>
        </p:txBody>
      </p:sp>
      <p:sp>
        <p:nvSpPr>
          <p:cNvPr id="588" name="Google Shape;588;p66"/>
          <p:cNvSpPr txBox="1"/>
          <p:nvPr/>
        </p:nvSpPr>
        <p:spPr>
          <a:xfrm>
            <a:off x="4289367" y="249382"/>
            <a:ext cx="4705800" cy="3548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Overview</a:t>
            </a:r>
            <a:endParaRPr sz="3600" b="0" i="0" u="sng"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700"/>
              <a:buFont typeface="Arial"/>
              <a:buNone/>
            </a:pPr>
            <a:endParaRPr sz="17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Proper training and inspection can save money and lives if done correctly, and is time efficient as well! For these procedures to be effective, you and your employer must work together to implement these elements at your workplace. A best practice is to record findings of successes and deficiencies and incorporate them into your inspection records to improve training, procedures, and accountability.</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You’ve completed module 3! The next (and final) module will contain a quiz. </a:t>
            </a:r>
            <a:endParaRPr sz="1600" b="0" i="0" u="none" strike="noStrike" cap="none" dirty="0">
              <a:solidFill>
                <a:schemeClr val="dk1"/>
              </a:solidFill>
              <a:latin typeface="Calibri"/>
              <a:ea typeface="Calibri"/>
              <a:cs typeface="Calibri"/>
              <a:sym typeface="Calibri"/>
            </a:endParaRPr>
          </a:p>
        </p:txBody>
      </p:sp>
      <p:pic>
        <p:nvPicPr>
          <p:cNvPr id="589" name="Google Shape;589;p66"/>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590" name="Google Shape;590;p66"/>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67"/>
          <p:cNvSpPr/>
          <p:nvPr/>
        </p:nvSpPr>
        <p:spPr>
          <a:xfrm>
            <a:off x="0" y="4418118"/>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97" name="Google Shape;597;p67"/>
          <p:cNvSpPr txBox="1"/>
          <p:nvPr/>
        </p:nvSpPr>
        <p:spPr>
          <a:xfrm>
            <a:off x="151976" y="4570350"/>
            <a:ext cx="59022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3: </a:t>
            </a:r>
            <a:r>
              <a:rPr lang="en" sz="2100" b="1" i="1">
                <a:solidFill>
                  <a:schemeClr val="lt1"/>
                </a:solidFill>
                <a:latin typeface="Verdana"/>
                <a:ea typeface="Verdana"/>
                <a:cs typeface="Verdana"/>
                <a:sym typeface="Verdana"/>
              </a:rPr>
              <a:t>training and inspections</a:t>
            </a:r>
            <a:endParaRPr sz="1100" b="0" i="0" u="none" strike="noStrike" cap="none">
              <a:solidFill>
                <a:srgbClr val="000000"/>
              </a:solidFill>
              <a:latin typeface="Arial"/>
              <a:ea typeface="Arial"/>
              <a:cs typeface="Arial"/>
              <a:sym typeface="Arial"/>
            </a:endParaRPr>
          </a:p>
        </p:txBody>
      </p:sp>
      <p:sp>
        <p:nvSpPr>
          <p:cNvPr id="598" name="Google Shape;598;p67"/>
          <p:cNvSpPr txBox="1"/>
          <p:nvPr/>
        </p:nvSpPr>
        <p:spPr>
          <a:xfrm>
            <a:off x="659675" y="249375"/>
            <a:ext cx="8335500" cy="38526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Clr>
                <a:schemeClr val="dk1"/>
              </a:buClr>
              <a:buSzPts val="3600"/>
              <a:buFont typeface="Arial"/>
              <a:buNone/>
            </a:pPr>
            <a:r>
              <a:rPr lang="en" sz="3600" u="sng" dirty="0">
                <a:solidFill>
                  <a:schemeClr val="dk1"/>
                </a:solidFill>
                <a:latin typeface="Calibri"/>
                <a:ea typeface="Calibri"/>
                <a:cs typeface="Calibri"/>
                <a:sym typeface="Calibri"/>
              </a:rPr>
              <a:t>Class Discussion </a:t>
            </a:r>
            <a:endParaRPr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3600"/>
              <a:buFont typeface="Arial"/>
              <a:buNone/>
            </a:pP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600"/>
              <a:buFont typeface="Arial"/>
              <a:buNone/>
            </a:pPr>
            <a:r>
              <a:rPr lang="en" dirty="0">
                <a:solidFill>
                  <a:schemeClr val="dk1"/>
                </a:solidFill>
                <a:latin typeface="Calibri"/>
                <a:ea typeface="Calibri"/>
                <a:cs typeface="Calibri"/>
                <a:sym typeface="Calibri"/>
              </a:rPr>
              <a:t>Take this opportunity to ask/answer questions about the previous module and to summarize the web link addresses discussed in the module.</a:t>
            </a:r>
            <a:endParaRPr sz="3600" u="sng"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800"/>
              <a:buFont typeface="Arial"/>
              <a:buNone/>
            </a:pPr>
            <a:endParaRPr sz="3600" u="sng"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Module 3 Resources</a:t>
            </a:r>
            <a:endParaRPr sz="3600" u="sng"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dirty="0">
              <a:solidFill>
                <a:schemeClr val="dk1"/>
              </a:solidFill>
              <a:latin typeface="Calibri"/>
              <a:ea typeface="Calibri"/>
              <a:cs typeface="Calibri"/>
              <a:sym typeface="Calibri"/>
            </a:endParaRPr>
          </a:p>
          <a:p>
            <a:pPr marL="342900" lvl="0" indent="-254000" algn="l" rtl="0">
              <a:spcBef>
                <a:spcPts val="0"/>
              </a:spcBef>
              <a:spcAft>
                <a:spcPts val="0"/>
              </a:spcAft>
              <a:buClr>
                <a:schemeClr val="dk1"/>
              </a:buClr>
              <a:buSzPts val="1400"/>
              <a:buFont typeface="Calibri"/>
              <a:buAutoNum type="arabicParenBoth"/>
            </a:pPr>
            <a:r>
              <a:rPr lang="en" dirty="0">
                <a:solidFill>
                  <a:schemeClr val="dk1"/>
                </a:solidFill>
                <a:latin typeface="Calibri"/>
                <a:ea typeface="Calibri"/>
                <a:cs typeface="Calibri"/>
                <a:sym typeface="Calibri"/>
              </a:rPr>
              <a:t>https://www.cdc.gov/infectioncontrol/basics/standard-precautions.html</a:t>
            </a:r>
            <a:endParaRPr dirty="0">
              <a:solidFill>
                <a:schemeClr val="dk1"/>
              </a:solidFill>
              <a:latin typeface="Calibri"/>
              <a:ea typeface="Calibri"/>
              <a:cs typeface="Calibri"/>
              <a:sym typeface="Calibri"/>
            </a:endParaRPr>
          </a:p>
          <a:p>
            <a:pPr marL="342900" lvl="0" indent="0" algn="l" rtl="0">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88900" lvl="0" algn="l" rtl="0">
              <a:spcBef>
                <a:spcPts val="0"/>
              </a:spcBef>
              <a:spcAft>
                <a:spcPts val="0"/>
              </a:spcAft>
              <a:buClr>
                <a:schemeClr val="dk1"/>
              </a:buClr>
              <a:buSzPts val="1400"/>
            </a:pPr>
            <a:r>
              <a:rPr lang="en" dirty="0">
                <a:solidFill>
                  <a:schemeClr val="dk1"/>
                </a:solidFill>
                <a:latin typeface="Calibri"/>
                <a:ea typeface="Calibri"/>
                <a:cs typeface="Calibri"/>
                <a:sym typeface="Calibri"/>
              </a:rPr>
              <a:t>(2) https://osha.oregon.gov/OSHARules/div2/div2J.pdf#page=82</a:t>
            </a:r>
            <a:endParaRPr dirty="0">
              <a:solidFill>
                <a:schemeClr val="dk1"/>
              </a:solidFill>
              <a:latin typeface="Calibri"/>
              <a:ea typeface="Calibri"/>
              <a:cs typeface="Calibri"/>
              <a:sym typeface="Calibri"/>
            </a:endParaRPr>
          </a:p>
          <a:p>
            <a:pPr marL="342900" lvl="0" indent="0" algn="l" rtl="0">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88900" lvl="0" algn="l" rtl="0">
              <a:spcBef>
                <a:spcPts val="0"/>
              </a:spcBef>
              <a:spcAft>
                <a:spcPts val="0"/>
              </a:spcAft>
              <a:buClr>
                <a:schemeClr val="dk1"/>
              </a:buClr>
              <a:buSzPts val="1400"/>
            </a:pPr>
            <a:r>
              <a:rPr lang="en" dirty="0">
                <a:solidFill>
                  <a:schemeClr val="dk1"/>
                </a:solidFill>
                <a:latin typeface="Calibri"/>
                <a:ea typeface="Calibri"/>
                <a:cs typeface="Calibri"/>
                <a:sym typeface="Calibri"/>
              </a:rPr>
              <a:t>(3) https://osha.oregon.gov/OSHAPubs/pubform/lockout-inspection-form.pdf</a:t>
            </a:r>
            <a:endParaRPr dirty="0">
              <a:solidFill>
                <a:schemeClr val="dk1"/>
              </a:solidFill>
              <a:latin typeface="Calibri"/>
              <a:ea typeface="Calibri"/>
              <a:cs typeface="Calibri"/>
              <a:sym typeface="Calibri"/>
            </a:endParaRPr>
          </a:p>
          <a:p>
            <a:pPr marL="342900" lvl="0" indent="0" algn="l" rtl="0">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3600" u="sng"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pic>
        <p:nvPicPr>
          <p:cNvPr id="599" name="Google Shape;599;p67"/>
          <p:cNvPicPr preferRelativeResize="0"/>
          <p:nvPr/>
        </p:nvPicPr>
        <p:blipFill rotWithShape="1">
          <a:blip r:embed="rId3">
            <a:alphaModFix/>
          </a:blip>
          <a:srcRect/>
          <a:stretch/>
        </p:blipFill>
        <p:spPr>
          <a:xfrm>
            <a:off x="6811008" y="4484594"/>
            <a:ext cx="2228566" cy="56390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55" name="Google Shape;55;p13"/>
          <p:cNvPicPr preferRelativeResize="0"/>
          <p:nvPr/>
        </p:nvPicPr>
        <p:blipFill rotWithShape="1">
          <a:blip r:embed="rId3">
            <a:alphaModFix/>
          </a:blip>
          <a:srcRect t="11229"/>
          <a:stretch/>
        </p:blipFill>
        <p:spPr>
          <a:xfrm>
            <a:off x="16657" y="0"/>
            <a:ext cx="9127343" cy="5143500"/>
          </a:xfrm>
          <a:prstGeom prst="rect">
            <a:avLst/>
          </a:prstGeom>
          <a:noFill/>
          <a:ln>
            <a:noFill/>
          </a:ln>
        </p:spPr>
      </p:pic>
      <p:sp>
        <p:nvSpPr>
          <p:cNvPr id="58" name="Google Shape;58;p13"/>
          <p:cNvSpPr/>
          <p:nvPr/>
        </p:nvSpPr>
        <p:spPr>
          <a:xfrm>
            <a:off x="0" y="1907177"/>
            <a:ext cx="9144000" cy="17046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9" name="Google Shape;59;p13"/>
          <p:cNvSpPr txBox="1"/>
          <p:nvPr/>
        </p:nvSpPr>
        <p:spPr>
          <a:xfrm>
            <a:off x="-424988" y="2099907"/>
            <a:ext cx="9993900" cy="5310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lt1"/>
                </a:solidFill>
                <a:latin typeface="Verdana"/>
                <a:ea typeface="Verdana"/>
                <a:cs typeface="Verdana"/>
                <a:sym typeface="Verdana"/>
              </a:rPr>
              <a:t>LOCKOUT / TAGOUT</a:t>
            </a:r>
            <a:endParaRPr sz="3000" b="1" i="0" u="none" strike="noStrike" cap="none" dirty="0">
              <a:solidFill>
                <a:schemeClr val="lt1"/>
              </a:solidFill>
              <a:latin typeface="Verdana"/>
              <a:ea typeface="Verdana"/>
              <a:cs typeface="Verdana"/>
              <a:sym typeface="Verdana"/>
            </a:endParaRPr>
          </a:p>
        </p:txBody>
      </p:sp>
      <p:sp>
        <p:nvSpPr>
          <p:cNvPr id="60" name="Google Shape;60;p13"/>
          <p:cNvSpPr txBox="1"/>
          <p:nvPr/>
        </p:nvSpPr>
        <p:spPr>
          <a:xfrm>
            <a:off x="-424988" y="2676988"/>
            <a:ext cx="9993900" cy="57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 sz="3300" b="1" i="0" u="none" strike="noStrike" cap="none" dirty="0">
                <a:solidFill>
                  <a:schemeClr val="lt1"/>
                </a:solidFill>
                <a:latin typeface="Verdana"/>
                <a:ea typeface="Verdana"/>
                <a:cs typeface="Verdana"/>
                <a:sym typeface="Verdana"/>
              </a:rPr>
              <a:t>Module 4: </a:t>
            </a:r>
            <a:r>
              <a:rPr lang="en-US" sz="3300" b="1" i="1" u="none" strike="noStrike" cap="none" dirty="0">
                <a:solidFill>
                  <a:schemeClr val="lt1"/>
                </a:solidFill>
                <a:latin typeface="Verdana"/>
                <a:ea typeface="Verdana"/>
                <a:cs typeface="Verdana"/>
                <a:sym typeface="Verdana"/>
              </a:rPr>
              <a:t>Conclusion</a:t>
            </a:r>
            <a:endParaRPr sz="1100" b="0" i="0" u="none" strike="noStrike" cap="none" dirty="0">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F41D68D9-0B7A-46F1-85F2-CC81B9B7D05D}"/>
              </a:ext>
            </a:extLst>
          </p:cNvPr>
          <p:cNvPicPr>
            <a:picLocks noChangeAspect="1"/>
          </p:cNvPicPr>
          <p:nvPr/>
        </p:nvPicPr>
        <p:blipFill>
          <a:blip r:embed="rId4"/>
          <a:stretch>
            <a:fillRect/>
          </a:stretch>
        </p:blipFill>
        <p:spPr>
          <a:xfrm>
            <a:off x="6765877" y="-44048"/>
            <a:ext cx="2164356" cy="898208"/>
          </a:xfrm>
          <a:prstGeom prst="rect">
            <a:avLst/>
          </a:prstGeom>
        </p:spPr>
      </p:pic>
      <p:pic>
        <p:nvPicPr>
          <p:cNvPr id="9" name="Picture 8">
            <a:extLst>
              <a:ext uri="{FF2B5EF4-FFF2-40B4-BE49-F238E27FC236}">
                <a16:creationId xmlns:a16="http://schemas.microsoft.com/office/drawing/2014/main" id="{00E93EE0-B9A2-4776-8B18-4156DC4F36B2}"/>
              </a:ext>
            </a:extLst>
          </p:cNvPr>
          <p:cNvPicPr>
            <a:picLocks noChangeAspect="1"/>
          </p:cNvPicPr>
          <p:nvPr/>
        </p:nvPicPr>
        <p:blipFill>
          <a:blip r:embed="rId5"/>
          <a:stretch>
            <a:fillRect/>
          </a:stretch>
        </p:blipFill>
        <p:spPr>
          <a:xfrm>
            <a:off x="101882" y="52956"/>
            <a:ext cx="2480958" cy="804267"/>
          </a:xfrm>
          <a:prstGeom prst="rect">
            <a:avLst/>
          </a:prstGeom>
        </p:spPr>
      </p:pic>
    </p:spTree>
    <p:extLst>
      <p:ext uri="{BB962C8B-B14F-4D97-AF65-F5344CB8AC3E}">
        <p14:creationId xmlns:p14="http://schemas.microsoft.com/office/powerpoint/2010/main" val="741148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69"/>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17" name="Google Shape;617;p69"/>
          <p:cNvSpPr txBox="1"/>
          <p:nvPr/>
        </p:nvSpPr>
        <p:spPr>
          <a:xfrm>
            <a:off x="4132269" y="277091"/>
            <a:ext cx="4941900" cy="395844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3600" u="sng" dirty="0">
                <a:solidFill>
                  <a:schemeClr val="dk1"/>
                </a:solidFill>
                <a:latin typeface="Calibri"/>
                <a:ea typeface="Calibri"/>
                <a:cs typeface="Calibri"/>
                <a:sym typeface="Calibri"/>
              </a:rPr>
              <a:t>Module Goals</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endParaRPr sz="20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Welcome to module 4! We’ve covered a lot of information about the lockout/tagout process and the procedures that are available to workers’ to reduce the risk of injury. In this final module, we’ll take a quiz to test your knowledge on the lockout/tagout standard! </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After you successfully pass the quiz, you will be asked to enter your name and email address and CCB number if that’s applicable. A certificate of completion will then be emailed to you.</a:t>
            </a:r>
            <a:br>
              <a:rPr lang="en" sz="1300" dirty="0">
                <a:solidFill>
                  <a:schemeClr val="dk1"/>
                </a:solidFill>
              </a:rPr>
            </a:br>
            <a:r>
              <a:rPr lang="en" sz="1300" dirty="0">
                <a:solidFill>
                  <a:schemeClr val="dk1"/>
                </a:solidFill>
              </a:rPr>
              <a:t> </a:t>
            </a: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Let’s get started!</a:t>
            </a:r>
            <a:endParaRPr sz="1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sp>
        <p:nvSpPr>
          <p:cNvPr id="618" name="Google Shape;618;p69"/>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4: </a:t>
            </a:r>
            <a:r>
              <a:rPr lang="en" sz="2100" b="1" i="1" u="none" strike="noStrike" cap="none">
                <a:solidFill>
                  <a:schemeClr val="lt1"/>
                </a:solidFill>
                <a:latin typeface="Verdana"/>
                <a:ea typeface="Verdana"/>
                <a:cs typeface="Verdana"/>
                <a:sym typeface="Verdana"/>
              </a:rPr>
              <a:t>conclusion</a:t>
            </a:r>
            <a:endParaRPr sz="1100" b="0" i="0" u="none" strike="noStrike" cap="none">
              <a:solidFill>
                <a:srgbClr val="000000"/>
              </a:solidFill>
              <a:latin typeface="Arial"/>
              <a:ea typeface="Arial"/>
              <a:cs typeface="Arial"/>
              <a:sym typeface="Arial"/>
            </a:endParaRPr>
          </a:p>
        </p:txBody>
      </p:sp>
      <p:pic>
        <p:nvPicPr>
          <p:cNvPr id="619" name="Google Shape;619;p69"/>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620" name="Google Shape;620;p69"/>
          <p:cNvPicPr preferRelativeResize="0"/>
          <p:nvPr/>
        </p:nvPicPr>
        <p:blipFill>
          <a:blip r:embed="rId4">
            <a:alphaModFix/>
          </a:blip>
          <a:stretch>
            <a:fillRect/>
          </a:stretch>
        </p:blipFill>
        <p:spPr>
          <a:xfrm>
            <a:off x="10525" y="0"/>
            <a:ext cx="3948150" cy="43933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70"/>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27" name="Google Shape;627;p70"/>
          <p:cNvSpPr txBox="1"/>
          <p:nvPr/>
        </p:nvSpPr>
        <p:spPr>
          <a:xfrm>
            <a:off x="4169213" y="249381"/>
            <a:ext cx="4941900" cy="3986149"/>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3600" u="sng" dirty="0">
                <a:solidFill>
                  <a:schemeClr val="dk1"/>
                </a:solidFill>
                <a:latin typeface="Calibri"/>
                <a:ea typeface="Calibri"/>
                <a:cs typeface="Calibri"/>
                <a:sym typeface="Calibri"/>
              </a:rPr>
              <a:t>Just a Reminder...</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endParaRPr sz="20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Remember, employee safety does not reside in a specific device, whether a tag or lock. Instead, safety is found in a comprehensive program that includes the use of controls, effective procedures, and careful training combined with the assurance of accountability.</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Please take a moment to review Oregon OSHA’s sample </a:t>
            </a:r>
            <a:r>
              <a:rPr lang="en" sz="1300" u="sng" dirty="0">
                <a:solidFill>
                  <a:schemeClr val="hlink"/>
                </a:solidFill>
                <a:hlinkClick r:id="rId3"/>
              </a:rPr>
              <a:t>lockout/tagout policy</a:t>
            </a:r>
            <a:r>
              <a:rPr lang="en" sz="1300" baseline="30000" dirty="0">
                <a:solidFill>
                  <a:schemeClr val="dk1"/>
                </a:solidFill>
              </a:rPr>
              <a:t>(1)</a:t>
            </a:r>
            <a:r>
              <a:rPr lang="en" sz="1300" dirty="0">
                <a:solidFill>
                  <a:schemeClr val="dk1"/>
                </a:solidFill>
              </a:rPr>
              <a:t> for your workplace.</a:t>
            </a:r>
            <a:endParaRPr sz="16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sp>
        <p:nvSpPr>
          <p:cNvPr id="628" name="Google Shape;628;p70"/>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4: </a:t>
            </a:r>
            <a:r>
              <a:rPr lang="en" sz="2100" b="1" i="1" u="none" strike="noStrike" cap="none">
                <a:solidFill>
                  <a:schemeClr val="lt1"/>
                </a:solidFill>
                <a:latin typeface="Verdana"/>
                <a:ea typeface="Verdana"/>
                <a:cs typeface="Verdana"/>
                <a:sym typeface="Verdana"/>
              </a:rPr>
              <a:t>conclusion</a:t>
            </a:r>
            <a:endParaRPr sz="1100" b="0" i="0" u="none" strike="noStrike" cap="none">
              <a:solidFill>
                <a:srgbClr val="000000"/>
              </a:solidFill>
              <a:latin typeface="Arial"/>
              <a:ea typeface="Arial"/>
              <a:cs typeface="Arial"/>
              <a:sym typeface="Arial"/>
            </a:endParaRPr>
          </a:p>
        </p:txBody>
      </p:sp>
      <p:pic>
        <p:nvPicPr>
          <p:cNvPr id="629" name="Google Shape;629;p70"/>
          <p:cNvPicPr preferRelativeResize="0"/>
          <p:nvPr/>
        </p:nvPicPr>
        <p:blipFill rotWithShape="1">
          <a:blip r:embed="rId4">
            <a:alphaModFix/>
          </a:blip>
          <a:srcRect/>
          <a:stretch/>
        </p:blipFill>
        <p:spPr>
          <a:xfrm>
            <a:off x="6811008" y="4484594"/>
            <a:ext cx="2228566" cy="563907"/>
          </a:xfrm>
          <a:prstGeom prst="rect">
            <a:avLst/>
          </a:prstGeom>
          <a:noFill/>
          <a:ln>
            <a:noFill/>
          </a:ln>
        </p:spPr>
      </p:pic>
      <p:pic>
        <p:nvPicPr>
          <p:cNvPr id="630" name="Google Shape;630;p70"/>
          <p:cNvPicPr preferRelativeResize="0"/>
          <p:nvPr/>
        </p:nvPicPr>
        <p:blipFill>
          <a:blip r:embed="rId5">
            <a:alphaModFix/>
          </a:blip>
          <a:stretch>
            <a:fillRect/>
          </a:stretch>
        </p:blipFill>
        <p:spPr>
          <a:xfrm>
            <a:off x="10525" y="0"/>
            <a:ext cx="3948150" cy="439339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71"/>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37" name="Google Shape;637;p71"/>
          <p:cNvSpPr txBox="1"/>
          <p:nvPr/>
        </p:nvSpPr>
        <p:spPr>
          <a:xfrm>
            <a:off x="4169213" y="323273"/>
            <a:ext cx="4941900" cy="3912258"/>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3600" u="sng" dirty="0">
                <a:solidFill>
                  <a:schemeClr val="dk1"/>
                </a:solidFill>
                <a:latin typeface="Calibri"/>
                <a:ea typeface="Calibri"/>
                <a:cs typeface="Calibri"/>
                <a:sym typeface="Calibri"/>
              </a:rPr>
              <a:t>Ask the Big Questions!</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endParaRPr sz="20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Now that you know the correct processes and procedures for lockout/tagout, you are fully ready to implement an effective energy control program in your workplace!</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Remember, when your process is in doubt, ask yourself these questions:</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Is all the energy deenergized?</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Is the current protection adequate?</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Do all authorized employees know their responsibilities?</a:t>
            </a: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Do the procedures work?</a:t>
            </a:r>
            <a:endParaRPr sz="1600" dirty="0">
              <a:solidFill>
                <a:schemeClr val="dk1"/>
              </a:solidFill>
              <a:latin typeface="Calibri"/>
              <a:ea typeface="Calibri"/>
              <a:cs typeface="Calibri"/>
              <a:sym typeface="Calibri"/>
            </a:endParaRPr>
          </a:p>
        </p:txBody>
      </p:sp>
      <p:sp>
        <p:nvSpPr>
          <p:cNvPr id="638" name="Google Shape;638;p71"/>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4: </a:t>
            </a:r>
            <a:r>
              <a:rPr lang="en" sz="2100" b="1" i="1" u="none" strike="noStrike" cap="none">
                <a:solidFill>
                  <a:schemeClr val="lt1"/>
                </a:solidFill>
                <a:latin typeface="Verdana"/>
                <a:ea typeface="Verdana"/>
                <a:cs typeface="Verdana"/>
                <a:sym typeface="Verdana"/>
              </a:rPr>
              <a:t>conclusion</a:t>
            </a:r>
            <a:endParaRPr sz="1100" b="0" i="0" u="none" strike="noStrike" cap="none">
              <a:solidFill>
                <a:srgbClr val="000000"/>
              </a:solidFill>
              <a:latin typeface="Arial"/>
              <a:ea typeface="Arial"/>
              <a:cs typeface="Arial"/>
              <a:sym typeface="Arial"/>
            </a:endParaRPr>
          </a:p>
        </p:txBody>
      </p:sp>
      <p:pic>
        <p:nvPicPr>
          <p:cNvPr id="639" name="Google Shape;639;p71"/>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640" name="Google Shape;640;p71"/>
          <p:cNvPicPr preferRelativeResize="0"/>
          <p:nvPr/>
        </p:nvPicPr>
        <p:blipFill>
          <a:blip r:embed="rId4">
            <a:alphaModFix/>
          </a:blip>
          <a:stretch>
            <a:fillRect/>
          </a:stretch>
        </p:blipFill>
        <p:spPr>
          <a:xfrm>
            <a:off x="4015" y="152400"/>
            <a:ext cx="3954660" cy="424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p:nvPr/>
        </p:nvSpPr>
        <p:spPr>
          <a:xfrm>
            <a:off x="0" y="4420017"/>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00000"/>
              </a:solidFill>
              <a:latin typeface="Calibri"/>
              <a:ea typeface="Calibri"/>
              <a:cs typeface="Calibri"/>
              <a:sym typeface="Calibri"/>
            </a:endParaRPr>
          </a:p>
        </p:txBody>
      </p:sp>
      <p:sp>
        <p:nvSpPr>
          <p:cNvPr id="107" name="Google Shape;107;p18"/>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1: </a:t>
            </a:r>
            <a:r>
              <a:rPr lang="en" sz="2100" b="1" i="1" u="none" strike="noStrike" cap="none">
                <a:solidFill>
                  <a:schemeClr val="lt1"/>
                </a:solidFill>
                <a:latin typeface="Verdana"/>
                <a:ea typeface="Verdana"/>
                <a:cs typeface="Verdana"/>
                <a:sym typeface="Verdana"/>
              </a:rPr>
              <a:t>introduction</a:t>
            </a:r>
            <a:endParaRPr sz="1100" b="0" i="0" u="none" strike="noStrike" cap="none">
              <a:solidFill>
                <a:srgbClr val="000000"/>
              </a:solidFill>
              <a:latin typeface="Arial"/>
              <a:ea typeface="Arial"/>
              <a:cs typeface="Arial"/>
              <a:sym typeface="Arial"/>
            </a:endParaRPr>
          </a:p>
        </p:txBody>
      </p:sp>
      <p:pic>
        <p:nvPicPr>
          <p:cNvPr id="108" name="Google Shape;108;p18"/>
          <p:cNvPicPr preferRelativeResize="0"/>
          <p:nvPr/>
        </p:nvPicPr>
        <p:blipFill rotWithShape="1">
          <a:blip r:embed="rId3">
            <a:alphaModFix/>
          </a:blip>
          <a:srcRect/>
          <a:stretch/>
        </p:blipFill>
        <p:spPr>
          <a:xfrm>
            <a:off x="6811008" y="4484594"/>
            <a:ext cx="2228566" cy="563908"/>
          </a:xfrm>
          <a:prstGeom prst="rect">
            <a:avLst/>
          </a:prstGeom>
          <a:noFill/>
          <a:ln>
            <a:noFill/>
          </a:ln>
        </p:spPr>
      </p:pic>
      <p:sp>
        <p:nvSpPr>
          <p:cNvPr id="109" name="Google Shape;109;p18"/>
          <p:cNvSpPr txBox="1"/>
          <p:nvPr/>
        </p:nvSpPr>
        <p:spPr>
          <a:xfrm>
            <a:off x="4289367" y="249382"/>
            <a:ext cx="4705800" cy="33933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u="sng">
                <a:solidFill>
                  <a:schemeClr val="dk1"/>
                </a:solidFill>
                <a:latin typeface="Calibri"/>
                <a:ea typeface="Calibri"/>
                <a:cs typeface="Calibri"/>
                <a:sym typeface="Calibri"/>
              </a:rPr>
              <a:t>Course Goals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rPr>
              <a:t>After this course, you will learn how to:</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Achieve a zero energy state for equipment that is being worked on, and</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Implement energy control procedures, training, and inspection requirements.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This is achieved by addressing two points:</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457200" lvl="0" indent="-304800" algn="l" rtl="0">
              <a:spcBef>
                <a:spcPts val="0"/>
              </a:spcBef>
              <a:spcAft>
                <a:spcPts val="0"/>
              </a:spcAft>
              <a:buClr>
                <a:schemeClr val="dk1"/>
              </a:buClr>
              <a:buSzPts val="1200"/>
              <a:buAutoNum type="arabicPeriod"/>
            </a:pPr>
            <a:r>
              <a:rPr lang="en" sz="1200">
                <a:solidFill>
                  <a:schemeClr val="dk1"/>
                </a:solidFill>
              </a:rPr>
              <a:t>Preventing the expected release of energy or startup, and</a:t>
            </a:r>
            <a:endParaRPr sz="1200">
              <a:solidFill>
                <a:schemeClr val="dk1"/>
              </a:solidFill>
            </a:endParaRPr>
          </a:p>
          <a:p>
            <a:pPr marL="457200" lvl="0" indent="-304800" algn="l" rtl="0">
              <a:spcBef>
                <a:spcPts val="0"/>
              </a:spcBef>
              <a:spcAft>
                <a:spcPts val="0"/>
              </a:spcAft>
              <a:buClr>
                <a:schemeClr val="dk1"/>
              </a:buClr>
              <a:buSzPts val="1200"/>
              <a:buAutoNum type="arabicPeriod"/>
            </a:pPr>
            <a:r>
              <a:rPr lang="en" sz="1200">
                <a:solidFill>
                  <a:schemeClr val="dk1"/>
                </a:solidFill>
              </a:rPr>
              <a:t>Preventing the re-accumulation of that energy.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Next up, let’s define our terms!</a:t>
            </a:r>
            <a:endParaRPr sz="1300">
              <a:solidFill>
                <a:schemeClr val="dk1"/>
              </a:solidFill>
              <a:latin typeface="Calibri"/>
              <a:ea typeface="Calibri"/>
              <a:cs typeface="Calibri"/>
              <a:sym typeface="Calibri"/>
            </a:endParaRPr>
          </a:p>
        </p:txBody>
      </p:sp>
      <p:pic>
        <p:nvPicPr>
          <p:cNvPr id="110" name="Google Shape;110;p18"/>
          <p:cNvPicPr preferRelativeResize="0"/>
          <p:nvPr/>
        </p:nvPicPr>
        <p:blipFill>
          <a:blip r:embed="rId4">
            <a:alphaModFix/>
          </a:blip>
          <a:stretch>
            <a:fillRect/>
          </a:stretch>
        </p:blipFill>
        <p:spPr>
          <a:xfrm>
            <a:off x="10525" y="0"/>
            <a:ext cx="3972925" cy="442002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72"/>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47" name="Google Shape;647;p72"/>
          <p:cNvSpPr txBox="1"/>
          <p:nvPr/>
        </p:nvSpPr>
        <p:spPr>
          <a:xfrm>
            <a:off x="356681" y="-12469"/>
            <a:ext cx="8754600" cy="638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3600" u="sng" dirty="0">
                <a:solidFill>
                  <a:schemeClr val="dk1"/>
                </a:solidFill>
                <a:latin typeface="Calibri"/>
                <a:ea typeface="Calibri"/>
                <a:cs typeface="Calibri"/>
                <a:sym typeface="Calibri"/>
              </a:rPr>
              <a:t>Lockout Tagout Quiz</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endParaRPr sz="33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sp>
        <p:nvSpPr>
          <p:cNvPr id="648" name="Google Shape;648;p72"/>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4: </a:t>
            </a:r>
            <a:r>
              <a:rPr lang="en" sz="2100" b="1" i="1" u="none" strike="noStrike" cap="none">
                <a:solidFill>
                  <a:schemeClr val="lt1"/>
                </a:solidFill>
                <a:latin typeface="Verdana"/>
                <a:ea typeface="Verdana"/>
                <a:cs typeface="Verdana"/>
                <a:sym typeface="Verdana"/>
              </a:rPr>
              <a:t>conclusion</a:t>
            </a:r>
            <a:endParaRPr sz="1100" b="0" i="0" u="none" strike="noStrike" cap="none">
              <a:solidFill>
                <a:srgbClr val="000000"/>
              </a:solidFill>
              <a:latin typeface="Arial"/>
              <a:ea typeface="Arial"/>
              <a:cs typeface="Arial"/>
              <a:sym typeface="Arial"/>
            </a:endParaRPr>
          </a:p>
        </p:txBody>
      </p:sp>
      <p:pic>
        <p:nvPicPr>
          <p:cNvPr id="649" name="Google Shape;649;p72"/>
          <p:cNvPicPr preferRelativeResize="0"/>
          <p:nvPr/>
        </p:nvPicPr>
        <p:blipFill rotWithShape="1">
          <a:blip r:embed="rId3">
            <a:alphaModFix/>
          </a:blip>
          <a:srcRect/>
          <a:stretch/>
        </p:blipFill>
        <p:spPr>
          <a:xfrm>
            <a:off x="6811008" y="4484594"/>
            <a:ext cx="2228566" cy="563907"/>
          </a:xfrm>
          <a:prstGeom prst="rect">
            <a:avLst/>
          </a:prstGeom>
          <a:noFill/>
          <a:ln>
            <a:noFill/>
          </a:ln>
        </p:spPr>
      </p:pic>
      <p:sp>
        <p:nvSpPr>
          <p:cNvPr id="650" name="Google Shape;650;p72"/>
          <p:cNvSpPr txBox="1"/>
          <p:nvPr/>
        </p:nvSpPr>
        <p:spPr>
          <a:xfrm>
            <a:off x="356681" y="713913"/>
            <a:ext cx="4349100" cy="33237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800"/>
              <a:buFont typeface="Arial"/>
              <a:buNone/>
            </a:pPr>
            <a:r>
              <a:rPr lang="en" sz="1600" dirty="0">
                <a:solidFill>
                  <a:schemeClr val="dk1"/>
                </a:solidFill>
                <a:latin typeface="Calibri"/>
                <a:ea typeface="Calibri"/>
                <a:cs typeface="Calibri"/>
                <a:sym typeface="Calibri"/>
              </a:rPr>
              <a:t>Question 1: </a:t>
            </a:r>
            <a:r>
              <a:rPr lang="en" sz="1300" dirty="0">
                <a:solidFill>
                  <a:schemeClr val="dk1"/>
                </a:solidFill>
              </a:rPr>
              <a:t>A lockout device is a device that positively prevents a machine from being:</a:t>
            </a:r>
            <a:endParaRPr sz="16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1600" dirty="0">
              <a:solidFill>
                <a:schemeClr val="dk1"/>
              </a:solidFill>
              <a:latin typeface="Calibri"/>
              <a:ea typeface="Calibri"/>
              <a:cs typeface="Calibri"/>
              <a:sym typeface="Calibri"/>
            </a:endParaRPr>
          </a:p>
          <a:p>
            <a:pPr marL="488950" lvl="0" indent="-342900" algn="l" rtl="0">
              <a:spcBef>
                <a:spcPts val="0"/>
              </a:spcBef>
              <a:spcAft>
                <a:spcPts val="0"/>
              </a:spcAft>
              <a:buClr>
                <a:schemeClr val="dk1"/>
              </a:buClr>
              <a:buSzPts val="1300"/>
              <a:buFont typeface="+mj-lt"/>
              <a:buAutoNum type="alphaLcParenR"/>
            </a:pPr>
            <a:r>
              <a:rPr lang="en" sz="1300" dirty="0">
                <a:solidFill>
                  <a:schemeClr val="dk1"/>
                </a:solidFill>
              </a:rPr>
              <a:t>Started up</a:t>
            </a:r>
            <a:endParaRPr sz="1300" dirty="0">
              <a:solidFill>
                <a:schemeClr val="dk1"/>
              </a:solidFill>
            </a:endParaRPr>
          </a:p>
          <a:p>
            <a:pPr marL="342900" lvl="0" indent="-342900" algn="l" rtl="0">
              <a:spcBef>
                <a:spcPts val="0"/>
              </a:spcBef>
              <a:spcAft>
                <a:spcPts val="0"/>
              </a:spcAft>
              <a:buClr>
                <a:schemeClr val="dk1"/>
              </a:buClr>
              <a:buSzPts val="1100"/>
              <a:buFont typeface="+mj-lt"/>
              <a:buAutoNum type="alphaLcParenR"/>
            </a:pPr>
            <a:endParaRPr sz="1300" dirty="0">
              <a:solidFill>
                <a:schemeClr val="dk1"/>
              </a:solidFill>
            </a:endParaRPr>
          </a:p>
          <a:p>
            <a:pPr marL="488950" lvl="0" indent="-342900" algn="l" rtl="0">
              <a:spcBef>
                <a:spcPts val="0"/>
              </a:spcBef>
              <a:spcAft>
                <a:spcPts val="0"/>
              </a:spcAft>
              <a:buClr>
                <a:schemeClr val="dk1"/>
              </a:buClr>
              <a:buSzPts val="1300"/>
              <a:buFont typeface="+mj-lt"/>
              <a:buAutoNum type="alphaLcParenR"/>
            </a:pPr>
            <a:r>
              <a:rPr lang="en" sz="1300" dirty="0">
                <a:solidFill>
                  <a:schemeClr val="dk1"/>
                </a:solidFill>
              </a:rPr>
              <a:t>Becoming electrically energized </a:t>
            </a:r>
            <a:endParaRPr sz="1300" dirty="0">
              <a:solidFill>
                <a:schemeClr val="dk1"/>
              </a:solidFill>
            </a:endParaRPr>
          </a:p>
          <a:p>
            <a:pPr marL="342900" lvl="0" indent="-342900" algn="l" rtl="0">
              <a:spcBef>
                <a:spcPts val="0"/>
              </a:spcBef>
              <a:spcAft>
                <a:spcPts val="0"/>
              </a:spcAft>
              <a:buClr>
                <a:schemeClr val="dk1"/>
              </a:buClr>
              <a:buSzPts val="1100"/>
              <a:buFont typeface="+mj-lt"/>
              <a:buAutoNum type="alphaLcParenR"/>
            </a:pPr>
            <a:endParaRPr sz="1300" dirty="0">
              <a:solidFill>
                <a:schemeClr val="dk1"/>
              </a:solidFill>
            </a:endParaRPr>
          </a:p>
          <a:p>
            <a:pPr marL="488950" lvl="0" indent="-342900" algn="l" rtl="0">
              <a:spcBef>
                <a:spcPts val="0"/>
              </a:spcBef>
              <a:spcAft>
                <a:spcPts val="0"/>
              </a:spcAft>
              <a:buClr>
                <a:schemeClr val="dk1"/>
              </a:buClr>
              <a:buSzPts val="1300"/>
              <a:buFont typeface="+mj-lt"/>
              <a:buAutoNum type="alphaLcParenR"/>
            </a:pPr>
            <a:r>
              <a:rPr lang="en" sz="1300" dirty="0">
                <a:solidFill>
                  <a:schemeClr val="dk1"/>
                </a:solidFill>
              </a:rPr>
              <a:t>Turned on</a:t>
            </a:r>
            <a:endParaRPr sz="1300" dirty="0">
              <a:solidFill>
                <a:schemeClr val="dk1"/>
              </a:solidFill>
            </a:endParaRPr>
          </a:p>
          <a:p>
            <a:pPr marL="342900" lvl="0" indent="-342900" algn="l" rtl="0">
              <a:spcBef>
                <a:spcPts val="0"/>
              </a:spcBef>
              <a:spcAft>
                <a:spcPts val="0"/>
              </a:spcAft>
              <a:buClr>
                <a:schemeClr val="dk1"/>
              </a:buClr>
              <a:buSzPts val="1100"/>
              <a:buFont typeface="+mj-lt"/>
              <a:buAutoNum type="alphaLcParenR"/>
            </a:pPr>
            <a:endParaRPr sz="1300" dirty="0">
              <a:solidFill>
                <a:schemeClr val="dk1"/>
              </a:solidFill>
            </a:endParaRPr>
          </a:p>
          <a:p>
            <a:pPr marL="488950" lvl="0" indent="-342900" algn="l" rtl="0">
              <a:spcBef>
                <a:spcPts val="0"/>
              </a:spcBef>
              <a:spcAft>
                <a:spcPts val="0"/>
              </a:spcAft>
              <a:buClr>
                <a:schemeClr val="dk1"/>
              </a:buClr>
              <a:buSzPts val="1300"/>
              <a:buFont typeface="+mj-lt"/>
              <a:buAutoNum type="alphaLcParenR"/>
            </a:pPr>
            <a:r>
              <a:rPr lang="en" sz="1300" dirty="0">
                <a:solidFill>
                  <a:schemeClr val="dk1"/>
                </a:solidFill>
              </a:rPr>
              <a:t>All of the above</a:t>
            </a:r>
            <a:endParaRPr sz="1600" dirty="0">
              <a:solidFill>
                <a:schemeClr val="dk1"/>
              </a:solidFill>
              <a:latin typeface="Calibri"/>
              <a:ea typeface="Calibri"/>
              <a:cs typeface="Calibri"/>
              <a:sym typeface="Calibri"/>
            </a:endParaRPr>
          </a:p>
        </p:txBody>
      </p:sp>
      <p:sp>
        <p:nvSpPr>
          <p:cNvPr id="651" name="Google Shape;651;p72"/>
          <p:cNvSpPr txBox="1"/>
          <p:nvPr/>
        </p:nvSpPr>
        <p:spPr>
          <a:xfrm>
            <a:off x="5016338" y="745431"/>
            <a:ext cx="3849900" cy="32922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800"/>
              <a:buFont typeface="Arial"/>
              <a:buNone/>
            </a:pPr>
            <a:r>
              <a:rPr lang="en" sz="1500" dirty="0">
                <a:solidFill>
                  <a:schemeClr val="dk1"/>
                </a:solidFill>
                <a:latin typeface="Calibri"/>
                <a:ea typeface="Calibri"/>
                <a:cs typeface="Calibri"/>
                <a:sym typeface="Calibri"/>
              </a:rPr>
              <a:t>Question 2:</a:t>
            </a:r>
            <a:r>
              <a:rPr lang="en" sz="1200" dirty="0">
                <a:solidFill>
                  <a:schemeClr val="dk1"/>
                </a:solidFill>
              </a:rPr>
              <a:t>The employees that need lockout/tagout training are:</a:t>
            </a: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1500" dirty="0">
              <a:solidFill>
                <a:schemeClr val="dk1"/>
              </a:solidFill>
              <a:latin typeface="Calibri"/>
              <a:ea typeface="Calibri"/>
              <a:cs typeface="Calibri"/>
              <a:sym typeface="Calibri"/>
            </a:endParaRPr>
          </a:p>
          <a:p>
            <a:pPr marL="342900" lvl="0" indent="-260350" algn="l" rtl="0">
              <a:spcBef>
                <a:spcPts val="0"/>
              </a:spcBef>
              <a:spcAft>
                <a:spcPts val="0"/>
              </a:spcAft>
              <a:buClr>
                <a:schemeClr val="dk1"/>
              </a:buClr>
              <a:buSzPts val="1500"/>
              <a:buFont typeface="+mj-lt"/>
              <a:buAutoNum type="alphaLcParenR"/>
            </a:pPr>
            <a:r>
              <a:rPr lang="en" sz="1200" dirty="0">
                <a:solidFill>
                  <a:schemeClr val="dk1"/>
                </a:solidFill>
              </a:rPr>
              <a:t>Authorized Employees</a:t>
            </a:r>
            <a:endParaRPr sz="1200" dirty="0">
              <a:solidFill>
                <a:schemeClr val="dk1"/>
              </a:solidFill>
            </a:endParaRPr>
          </a:p>
          <a:p>
            <a:pPr marL="571500" lvl="0" indent="-228600" algn="l" rtl="0">
              <a:spcBef>
                <a:spcPts val="0"/>
              </a:spcBef>
              <a:spcAft>
                <a:spcPts val="0"/>
              </a:spcAft>
              <a:buFont typeface="+mj-lt"/>
              <a:buAutoNum type="alphaLcParenR"/>
            </a:pPr>
            <a:endParaRPr sz="1200" dirty="0">
              <a:solidFill>
                <a:schemeClr val="dk1"/>
              </a:solidFill>
            </a:endParaRPr>
          </a:p>
          <a:p>
            <a:pPr marL="342900" lvl="0" indent="-260350" algn="l" rtl="0">
              <a:spcBef>
                <a:spcPts val="0"/>
              </a:spcBef>
              <a:spcAft>
                <a:spcPts val="0"/>
              </a:spcAft>
              <a:buClr>
                <a:schemeClr val="dk1"/>
              </a:buClr>
              <a:buSzPts val="1500"/>
              <a:buFont typeface="+mj-lt"/>
              <a:buAutoNum type="alphaLcParenR"/>
            </a:pPr>
            <a:r>
              <a:rPr lang="en" sz="1200" dirty="0">
                <a:solidFill>
                  <a:schemeClr val="dk1"/>
                </a:solidFill>
              </a:rPr>
              <a:t>Affected Employees</a:t>
            </a:r>
            <a:endParaRPr sz="1200" dirty="0">
              <a:solidFill>
                <a:schemeClr val="dk1"/>
              </a:solidFill>
            </a:endParaRPr>
          </a:p>
          <a:p>
            <a:pPr marL="571500" lvl="0" indent="-228600" algn="l" rtl="0">
              <a:spcBef>
                <a:spcPts val="0"/>
              </a:spcBef>
              <a:spcAft>
                <a:spcPts val="0"/>
              </a:spcAft>
              <a:buFont typeface="+mj-lt"/>
              <a:buAutoNum type="alphaLcParenR"/>
            </a:pPr>
            <a:endParaRPr sz="1200" dirty="0">
              <a:solidFill>
                <a:schemeClr val="dk1"/>
              </a:solidFill>
            </a:endParaRPr>
          </a:p>
          <a:p>
            <a:pPr marL="342900" lvl="0" indent="-260350" algn="l" rtl="0">
              <a:spcBef>
                <a:spcPts val="0"/>
              </a:spcBef>
              <a:spcAft>
                <a:spcPts val="0"/>
              </a:spcAft>
              <a:buClr>
                <a:schemeClr val="dk1"/>
              </a:buClr>
              <a:buSzPts val="1500"/>
              <a:buFont typeface="+mj-lt"/>
              <a:buAutoNum type="alphaLcParenR"/>
            </a:pPr>
            <a:r>
              <a:rPr lang="en" sz="1200" dirty="0">
                <a:solidFill>
                  <a:schemeClr val="dk1"/>
                </a:solidFill>
              </a:rPr>
              <a:t>Other Employees </a:t>
            </a:r>
            <a:endParaRPr sz="1200" dirty="0">
              <a:solidFill>
                <a:schemeClr val="dk1"/>
              </a:solidFill>
            </a:endParaRPr>
          </a:p>
          <a:p>
            <a:pPr marL="571500" lvl="0" indent="-228600" algn="l" rtl="0">
              <a:spcBef>
                <a:spcPts val="0"/>
              </a:spcBef>
              <a:spcAft>
                <a:spcPts val="0"/>
              </a:spcAft>
              <a:buFont typeface="+mj-lt"/>
              <a:buAutoNum type="alphaLcParenR"/>
            </a:pPr>
            <a:endParaRPr sz="1200" dirty="0">
              <a:solidFill>
                <a:schemeClr val="dk1"/>
              </a:solidFill>
            </a:endParaRPr>
          </a:p>
          <a:p>
            <a:pPr marL="342900" lvl="0" indent="-260350" algn="l" rtl="0">
              <a:spcBef>
                <a:spcPts val="0"/>
              </a:spcBef>
              <a:spcAft>
                <a:spcPts val="0"/>
              </a:spcAft>
              <a:buClr>
                <a:schemeClr val="dk1"/>
              </a:buClr>
              <a:buSzPts val="1500"/>
              <a:buFont typeface="+mj-lt"/>
              <a:buAutoNum type="alphaLcParenR"/>
            </a:pPr>
            <a:r>
              <a:rPr lang="en" sz="1200" dirty="0">
                <a:solidFill>
                  <a:schemeClr val="dk1"/>
                </a:solidFill>
              </a:rPr>
              <a:t>All of the above</a:t>
            </a: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14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73"/>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58" name="Google Shape;658;p73"/>
          <p:cNvSpPr txBox="1"/>
          <p:nvPr/>
        </p:nvSpPr>
        <p:spPr>
          <a:xfrm>
            <a:off x="356681" y="-12469"/>
            <a:ext cx="8754600" cy="638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3600" u="sng" dirty="0">
                <a:solidFill>
                  <a:schemeClr val="dk1"/>
                </a:solidFill>
                <a:latin typeface="Calibri"/>
                <a:ea typeface="Calibri"/>
                <a:cs typeface="Calibri"/>
                <a:sym typeface="Calibri"/>
              </a:rPr>
              <a:t>Lockout Tagout Quiz</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endParaRPr sz="33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sp>
        <p:nvSpPr>
          <p:cNvPr id="659" name="Google Shape;659;p73"/>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4: </a:t>
            </a:r>
            <a:r>
              <a:rPr lang="en" sz="2100" b="1" i="1" u="none" strike="noStrike" cap="none">
                <a:solidFill>
                  <a:schemeClr val="lt1"/>
                </a:solidFill>
                <a:latin typeface="Verdana"/>
                <a:ea typeface="Verdana"/>
                <a:cs typeface="Verdana"/>
                <a:sym typeface="Verdana"/>
              </a:rPr>
              <a:t>conclusion</a:t>
            </a:r>
            <a:endParaRPr sz="1100" b="0" i="0" u="none" strike="noStrike" cap="none">
              <a:solidFill>
                <a:srgbClr val="000000"/>
              </a:solidFill>
              <a:latin typeface="Arial"/>
              <a:ea typeface="Arial"/>
              <a:cs typeface="Arial"/>
              <a:sym typeface="Arial"/>
            </a:endParaRPr>
          </a:p>
        </p:txBody>
      </p:sp>
      <p:pic>
        <p:nvPicPr>
          <p:cNvPr id="660" name="Google Shape;660;p73"/>
          <p:cNvPicPr preferRelativeResize="0"/>
          <p:nvPr/>
        </p:nvPicPr>
        <p:blipFill rotWithShape="1">
          <a:blip r:embed="rId3">
            <a:alphaModFix/>
          </a:blip>
          <a:srcRect/>
          <a:stretch/>
        </p:blipFill>
        <p:spPr>
          <a:xfrm>
            <a:off x="6811008" y="4484594"/>
            <a:ext cx="2228566" cy="563907"/>
          </a:xfrm>
          <a:prstGeom prst="rect">
            <a:avLst/>
          </a:prstGeom>
          <a:noFill/>
          <a:ln>
            <a:noFill/>
          </a:ln>
        </p:spPr>
      </p:pic>
      <p:sp>
        <p:nvSpPr>
          <p:cNvPr id="661" name="Google Shape;661;p73"/>
          <p:cNvSpPr txBox="1"/>
          <p:nvPr/>
        </p:nvSpPr>
        <p:spPr>
          <a:xfrm>
            <a:off x="356681" y="713913"/>
            <a:ext cx="4349100" cy="33237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800"/>
              <a:buFont typeface="Arial"/>
              <a:buNone/>
            </a:pPr>
            <a:r>
              <a:rPr lang="en" sz="1600" dirty="0">
                <a:solidFill>
                  <a:schemeClr val="dk1"/>
                </a:solidFill>
                <a:latin typeface="Calibri"/>
                <a:ea typeface="Calibri"/>
                <a:cs typeface="Calibri"/>
                <a:sym typeface="Calibri"/>
              </a:rPr>
              <a:t>Question 3: </a:t>
            </a:r>
            <a:r>
              <a:rPr lang="en" sz="1300" dirty="0">
                <a:solidFill>
                  <a:schemeClr val="dk1"/>
                </a:solidFill>
              </a:rPr>
              <a:t>Oregon OSHA requires that employers establish a “documented energy control procedures.”</a:t>
            </a:r>
            <a:endParaRPr sz="16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1600" dirty="0">
              <a:solidFill>
                <a:schemeClr val="dk1"/>
              </a:solidFill>
              <a:latin typeface="Calibri"/>
              <a:ea typeface="Calibri"/>
              <a:cs typeface="Calibri"/>
              <a:sym typeface="Calibri"/>
            </a:endParaRPr>
          </a:p>
          <a:p>
            <a:pPr marL="419100" lvl="0" indent="-342900" algn="l" rtl="0">
              <a:spcBef>
                <a:spcPts val="0"/>
              </a:spcBef>
              <a:spcAft>
                <a:spcPts val="0"/>
              </a:spcAft>
              <a:buClr>
                <a:schemeClr val="dk1"/>
              </a:buClr>
              <a:buSzPts val="1600"/>
              <a:buFont typeface="+mj-lt"/>
              <a:buAutoNum type="alphaLcParenR"/>
            </a:pPr>
            <a:r>
              <a:rPr lang="en" sz="1600" dirty="0">
                <a:solidFill>
                  <a:schemeClr val="dk1"/>
                </a:solidFill>
                <a:latin typeface="Calibri"/>
                <a:ea typeface="Calibri"/>
                <a:cs typeface="Calibri"/>
                <a:sym typeface="Calibri"/>
              </a:rPr>
              <a:t>False</a:t>
            </a:r>
            <a:endParaRPr sz="16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800"/>
              <a:buFont typeface="+mj-lt"/>
              <a:buAutoNum type="alphaLcParenR"/>
            </a:pPr>
            <a:endParaRPr sz="1600" dirty="0">
              <a:solidFill>
                <a:schemeClr val="dk1"/>
              </a:solidFill>
              <a:latin typeface="Calibri"/>
              <a:ea typeface="Calibri"/>
              <a:cs typeface="Calibri"/>
              <a:sym typeface="Calibri"/>
            </a:endParaRPr>
          </a:p>
          <a:p>
            <a:pPr marL="419100" lvl="0" indent="-342900" algn="l" rtl="0">
              <a:spcBef>
                <a:spcPts val="0"/>
              </a:spcBef>
              <a:spcAft>
                <a:spcPts val="0"/>
              </a:spcAft>
              <a:buClr>
                <a:schemeClr val="dk1"/>
              </a:buClr>
              <a:buSzPts val="1600"/>
              <a:buFont typeface="+mj-lt"/>
              <a:buAutoNum type="alphaLcParenR"/>
            </a:pPr>
            <a:r>
              <a:rPr lang="en" sz="1600" dirty="0">
                <a:solidFill>
                  <a:schemeClr val="dk1"/>
                </a:solidFill>
                <a:latin typeface="Calibri"/>
                <a:ea typeface="Calibri"/>
                <a:cs typeface="Calibri"/>
                <a:sym typeface="Calibri"/>
              </a:rPr>
              <a:t>True</a:t>
            </a:r>
            <a:endParaRPr sz="16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1400" dirty="0">
              <a:solidFill>
                <a:schemeClr val="dk1"/>
              </a:solidFill>
              <a:latin typeface="Calibri"/>
              <a:ea typeface="Calibri"/>
              <a:cs typeface="Calibri"/>
              <a:sym typeface="Calibri"/>
            </a:endParaRPr>
          </a:p>
          <a:p>
            <a:pPr marL="342900" lvl="0" indent="0" algn="l" rtl="0">
              <a:spcBef>
                <a:spcPts val="0"/>
              </a:spcBef>
              <a:spcAft>
                <a:spcPts val="0"/>
              </a:spcAft>
              <a:buNone/>
            </a:pPr>
            <a:endParaRPr sz="14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latin typeface="Calibri"/>
              <a:ea typeface="Calibri"/>
              <a:cs typeface="Calibri"/>
              <a:sym typeface="Calibri"/>
            </a:endParaRPr>
          </a:p>
        </p:txBody>
      </p:sp>
      <p:sp>
        <p:nvSpPr>
          <p:cNvPr id="662" name="Google Shape;662;p73"/>
          <p:cNvSpPr txBox="1"/>
          <p:nvPr/>
        </p:nvSpPr>
        <p:spPr>
          <a:xfrm>
            <a:off x="5096688" y="729681"/>
            <a:ext cx="3849900" cy="32922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800"/>
              <a:buFont typeface="Arial"/>
              <a:buNone/>
            </a:pPr>
            <a:r>
              <a:rPr lang="en" sz="1500" dirty="0">
                <a:solidFill>
                  <a:schemeClr val="dk1"/>
                </a:solidFill>
                <a:latin typeface="Calibri"/>
                <a:ea typeface="Calibri"/>
                <a:cs typeface="Calibri"/>
                <a:sym typeface="Calibri"/>
              </a:rPr>
              <a:t>Question 4: </a:t>
            </a:r>
            <a:r>
              <a:rPr lang="en" sz="1200" dirty="0">
                <a:solidFill>
                  <a:schemeClr val="dk1"/>
                </a:solidFill>
              </a:rPr>
              <a:t>Lockout means “The placement of a tagout device on an energy-isolating device to indicate that the device and the equipment being controlled may not be operated until the tagout device is removed.”</a:t>
            </a: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1500" dirty="0">
              <a:solidFill>
                <a:schemeClr val="dk1"/>
              </a:solidFill>
              <a:latin typeface="Calibri"/>
              <a:ea typeface="Calibri"/>
              <a:cs typeface="Calibri"/>
              <a:sym typeface="Calibri"/>
            </a:endParaRPr>
          </a:p>
          <a:p>
            <a:pPr marL="425450" lvl="0" indent="-342900" algn="l" rtl="0">
              <a:spcBef>
                <a:spcPts val="0"/>
              </a:spcBef>
              <a:spcAft>
                <a:spcPts val="0"/>
              </a:spcAft>
              <a:buClr>
                <a:schemeClr val="dk1"/>
              </a:buClr>
              <a:buSzPts val="1500"/>
              <a:buFont typeface="+mj-lt"/>
              <a:buAutoNum type="alphaLcParenR"/>
            </a:pPr>
            <a:r>
              <a:rPr lang="en" sz="1500" dirty="0">
                <a:solidFill>
                  <a:schemeClr val="dk1"/>
                </a:solidFill>
                <a:latin typeface="Calibri"/>
                <a:ea typeface="Calibri"/>
                <a:cs typeface="Calibri"/>
                <a:sym typeface="Calibri"/>
              </a:rPr>
              <a:t>True</a:t>
            </a:r>
            <a:endParaRPr sz="15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800"/>
              <a:buFont typeface="+mj-lt"/>
              <a:buAutoNum type="alphaLcParenR"/>
            </a:pPr>
            <a:endParaRPr sz="1500" dirty="0">
              <a:solidFill>
                <a:schemeClr val="dk1"/>
              </a:solidFill>
              <a:latin typeface="Calibri"/>
              <a:ea typeface="Calibri"/>
              <a:cs typeface="Calibri"/>
              <a:sym typeface="Calibri"/>
            </a:endParaRPr>
          </a:p>
          <a:p>
            <a:pPr marL="425450" lvl="0" indent="-342900" algn="l" rtl="0">
              <a:spcBef>
                <a:spcPts val="0"/>
              </a:spcBef>
              <a:spcAft>
                <a:spcPts val="0"/>
              </a:spcAft>
              <a:buClr>
                <a:schemeClr val="dk1"/>
              </a:buClr>
              <a:buSzPts val="1500"/>
              <a:buFont typeface="+mj-lt"/>
              <a:buAutoNum type="alphaLcParenR"/>
            </a:pPr>
            <a:r>
              <a:rPr lang="en" sz="1500" dirty="0">
                <a:solidFill>
                  <a:schemeClr val="dk1"/>
                </a:solidFill>
                <a:latin typeface="Calibri"/>
                <a:ea typeface="Calibri"/>
                <a:cs typeface="Calibri"/>
                <a:sym typeface="Calibri"/>
              </a:rPr>
              <a:t>False</a:t>
            </a: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dirty="0">
              <a:solidFill>
                <a:schemeClr val="dk1"/>
              </a:solidFill>
              <a:latin typeface="Calibri"/>
              <a:ea typeface="Calibri"/>
              <a:cs typeface="Calibri"/>
              <a:sym typeface="Calibri"/>
            </a:endParaRPr>
          </a:p>
          <a:p>
            <a:pPr marL="342900" lvl="0" indent="0" algn="l" rtl="0">
              <a:spcBef>
                <a:spcPts val="0"/>
              </a:spcBef>
              <a:spcAft>
                <a:spcPts val="0"/>
              </a:spcAft>
              <a:buNone/>
            </a:pP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14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74"/>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69" name="Google Shape;669;p74"/>
          <p:cNvSpPr txBox="1"/>
          <p:nvPr/>
        </p:nvSpPr>
        <p:spPr>
          <a:xfrm>
            <a:off x="356681" y="-12469"/>
            <a:ext cx="8754600" cy="638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3600" u="sng" dirty="0">
                <a:solidFill>
                  <a:schemeClr val="dk1"/>
                </a:solidFill>
                <a:latin typeface="Calibri"/>
                <a:ea typeface="Calibri"/>
                <a:cs typeface="Calibri"/>
                <a:sym typeface="Calibri"/>
              </a:rPr>
              <a:t>Lockout Tagout Quiz</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endParaRPr sz="33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sp>
        <p:nvSpPr>
          <p:cNvPr id="670" name="Google Shape;670;p74"/>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4: </a:t>
            </a:r>
            <a:r>
              <a:rPr lang="en" sz="2100" b="1" i="1" u="none" strike="noStrike" cap="none">
                <a:solidFill>
                  <a:schemeClr val="lt1"/>
                </a:solidFill>
                <a:latin typeface="Verdana"/>
                <a:ea typeface="Verdana"/>
                <a:cs typeface="Verdana"/>
                <a:sym typeface="Verdana"/>
              </a:rPr>
              <a:t>conclusion</a:t>
            </a:r>
            <a:endParaRPr sz="1100" b="0" i="0" u="none" strike="noStrike" cap="none">
              <a:solidFill>
                <a:srgbClr val="000000"/>
              </a:solidFill>
              <a:latin typeface="Arial"/>
              <a:ea typeface="Arial"/>
              <a:cs typeface="Arial"/>
              <a:sym typeface="Arial"/>
            </a:endParaRPr>
          </a:p>
        </p:txBody>
      </p:sp>
      <p:pic>
        <p:nvPicPr>
          <p:cNvPr id="671" name="Google Shape;671;p74"/>
          <p:cNvPicPr preferRelativeResize="0"/>
          <p:nvPr/>
        </p:nvPicPr>
        <p:blipFill rotWithShape="1">
          <a:blip r:embed="rId3">
            <a:alphaModFix/>
          </a:blip>
          <a:srcRect/>
          <a:stretch/>
        </p:blipFill>
        <p:spPr>
          <a:xfrm>
            <a:off x="6811008" y="4484594"/>
            <a:ext cx="2228566" cy="563907"/>
          </a:xfrm>
          <a:prstGeom prst="rect">
            <a:avLst/>
          </a:prstGeom>
          <a:noFill/>
          <a:ln>
            <a:noFill/>
          </a:ln>
        </p:spPr>
      </p:pic>
      <p:sp>
        <p:nvSpPr>
          <p:cNvPr id="672" name="Google Shape;672;p74"/>
          <p:cNvSpPr txBox="1"/>
          <p:nvPr/>
        </p:nvSpPr>
        <p:spPr>
          <a:xfrm>
            <a:off x="356681" y="713913"/>
            <a:ext cx="4349100" cy="33237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800"/>
              <a:buFont typeface="Arial"/>
              <a:buNone/>
            </a:pPr>
            <a:r>
              <a:rPr lang="en" sz="1500" dirty="0">
                <a:solidFill>
                  <a:schemeClr val="dk1"/>
                </a:solidFill>
                <a:latin typeface="Calibri"/>
                <a:ea typeface="Calibri"/>
                <a:cs typeface="Calibri"/>
                <a:sym typeface="Calibri"/>
              </a:rPr>
              <a:t>Question 5: </a:t>
            </a:r>
            <a:r>
              <a:rPr lang="en" sz="1200" dirty="0">
                <a:solidFill>
                  <a:schemeClr val="dk1"/>
                </a:solidFill>
              </a:rPr>
              <a:t>A lockout device is “A device that uses a positive means, such as a lock, to hold an energy - isolating device in a safe position and prevent the energizing of a machine or equipment.”</a:t>
            </a: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1500" dirty="0">
              <a:solidFill>
                <a:schemeClr val="dk1"/>
              </a:solidFill>
              <a:latin typeface="Calibri"/>
              <a:ea typeface="Calibri"/>
              <a:cs typeface="Calibri"/>
              <a:sym typeface="Calibri"/>
            </a:endParaRPr>
          </a:p>
          <a:p>
            <a:pPr marL="425450" lvl="0" indent="-342900" algn="l" rtl="0">
              <a:spcBef>
                <a:spcPts val="0"/>
              </a:spcBef>
              <a:spcAft>
                <a:spcPts val="0"/>
              </a:spcAft>
              <a:buClr>
                <a:schemeClr val="dk1"/>
              </a:buClr>
              <a:buSzPts val="1500"/>
              <a:buFont typeface="+mj-lt"/>
              <a:buAutoNum type="alphaLcParenR"/>
            </a:pPr>
            <a:r>
              <a:rPr lang="en" sz="1500" dirty="0">
                <a:solidFill>
                  <a:schemeClr val="dk1"/>
                </a:solidFill>
                <a:latin typeface="Calibri"/>
                <a:ea typeface="Calibri"/>
                <a:cs typeface="Calibri"/>
                <a:sym typeface="Calibri"/>
              </a:rPr>
              <a:t>True</a:t>
            </a:r>
            <a:endParaRPr sz="15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800"/>
              <a:buFont typeface="+mj-lt"/>
              <a:buAutoNum type="alphaLcParenR"/>
            </a:pPr>
            <a:endParaRPr sz="1500" dirty="0">
              <a:solidFill>
                <a:schemeClr val="dk1"/>
              </a:solidFill>
              <a:latin typeface="Calibri"/>
              <a:ea typeface="Calibri"/>
              <a:cs typeface="Calibri"/>
              <a:sym typeface="Calibri"/>
            </a:endParaRPr>
          </a:p>
          <a:p>
            <a:pPr marL="425450" lvl="0" indent="-342900" algn="l" rtl="0">
              <a:spcBef>
                <a:spcPts val="0"/>
              </a:spcBef>
              <a:spcAft>
                <a:spcPts val="0"/>
              </a:spcAft>
              <a:buClr>
                <a:schemeClr val="dk1"/>
              </a:buClr>
              <a:buSzPts val="1500"/>
              <a:buFont typeface="+mj-lt"/>
              <a:buAutoNum type="alphaLcParenR"/>
            </a:pPr>
            <a:r>
              <a:rPr lang="en" sz="1500" dirty="0">
                <a:solidFill>
                  <a:schemeClr val="dk1"/>
                </a:solidFill>
                <a:latin typeface="Calibri"/>
                <a:ea typeface="Calibri"/>
                <a:cs typeface="Calibri"/>
                <a:sym typeface="Calibri"/>
              </a:rPr>
              <a:t>False</a:t>
            </a:r>
            <a:endParaRPr sz="15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latin typeface="Calibri"/>
              <a:ea typeface="Calibri"/>
              <a:cs typeface="Calibri"/>
              <a:sym typeface="Calibri"/>
            </a:endParaRPr>
          </a:p>
        </p:txBody>
      </p:sp>
      <p:sp>
        <p:nvSpPr>
          <p:cNvPr id="673" name="Google Shape;673;p74"/>
          <p:cNvSpPr txBox="1"/>
          <p:nvPr/>
        </p:nvSpPr>
        <p:spPr>
          <a:xfrm>
            <a:off x="5026388" y="729681"/>
            <a:ext cx="3849900" cy="32922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800"/>
              <a:buFont typeface="Arial"/>
              <a:buNone/>
            </a:pPr>
            <a:r>
              <a:rPr lang="en" sz="1500" dirty="0">
                <a:solidFill>
                  <a:schemeClr val="dk1"/>
                </a:solidFill>
                <a:latin typeface="Calibri"/>
                <a:ea typeface="Calibri"/>
                <a:cs typeface="Calibri"/>
                <a:sym typeface="Calibri"/>
              </a:rPr>
              <a:t>Question 6: </a:t>
            </a:r>
            <a:r>
              <a:rPr lang="en" sz="1200" dirty="0">
                <a:solidFill>
                  <a:schemeClr val="dk1"/>
                </a:solidFill>
              </a:rPr>
              <a:t>Which statement is true?</a:t>
            </a: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1500" dirty="0">
              <a:solidFill>
                <a:schemeClr val="dk1"/>
              </a:solidFill>
              <a:latin typeface="Calibri"/>
              <a:ea typeface="Calibri"/>
              <a:cs typeface="Calibri"/>
              <a:sym typeface="Calibri"/>
            </a:endParaRPr>
          </a:p>
          <a:p>
            <a:pPr marL="342900" lvl="0" indent="-260350" algn="l" rtl="0">
              <a:spcBef>
                <a:spcPts val="0"/>
              </a:spcBef>
              <a:spcAft>
                <a:spcPts val="0"/>
              </a:spcAft>
              <a:buClr>
                <a:schemeClr val="dk1"/>
              </a:buClr>
              <a:buSzPts val="1500"/>
              <a:buFont typeface="+mj-lt"/>
              <a:buAutoNum type="alphaLcParenR"/>
            </a:pPr>
            <a:r>
              <a:rPr lang="en" sz="1200" dirty="0">
                <a:solidFill>
                  <a:schemeClr val="dk1"/>
                </a:solidFill>
              </a:rPr>
              <a:t>Tags are only warning devices</a:t>
            </a:r>
            <a:endParaRPr sz="1200" dirty="0">
              <a:solidFill>
                <a:schemeClr val="dk1"/>
              </a:solidFill>
            </a:endParaRPr>
          </a:p>
          <a:p>
            <a:pPr marL="571500" lvl="0" indent="-228600" algn="l" rtl="0">
              <a:spcBef>
                <a:spcPts val="0"/>
              </a:spcBef>
              <a:spcAft>
                <a:spcPts val="0"/>
              </a:spcAft>
              <a:buFont typeface="+mj-lt"/>
              <a:buAutoNum type="alphaLcParenR"/>
            </a:pPr>
            <a:endParaRPr sz="1200" dirty="0">
              <a:solidFill>
                <a:schemeClr val="dk1"/>
              </a:solidFill>
              <a:highlight>
                <a:srgbClr val="FFFF00"/>
              </a:highlight>
            </a:endParaRPr>
          </a:p>
          <a:p>
            <a:pPr marL="342900" lvl="0" indent="-260350" algn="l" rtl="0">
              <a:spcBef>
                <a:spcPts val="0"/>
              </a:spcBef>
              <a:spcAft>
                <a:spcPts val="0"/>
              </a:spcAft>
              <a:buClr>
                <a:schemeClr val="dk1"/>
              </a:buClr>
              <a:buSzPts val="1500"/>
              <a:buFont typeface="+mj-lt"/>
              <a:buAutoNum type="alphaLcParenR"/>
            </a:pPr>
            <a:r>
              <a:rPr lang="en" sz="1200" dirty="0">
                <a:solidFill>
                  <a:schemeClr val="dk1"/>
                </a:solidFill>
              </a:rPr>
              <a:t>Tagout devices can always be used in place of lockout devices</a:t>
            </a:r>
            <a:endParaRPr sz="1200" dirty="0">
              <a:solidFill>
                <a:schemeClr val="dk1"/>
              </a:solidFill>
            </a:endParaRPr>
          </a:p>
          <a:p>
            <a:pPr marL="571500" lvl="0" indent="-228600" algn="l" rtl="0">
              <a:spcBef>
                <a:spcPts val="0"/>
              </a:spcBef>
              <a:spcAft>
                <a:spcPts val="0"/>
              </a:spcAft>
              <a:buFont typeface="+mj-lt"/>
              <a:buAutoNum type="alphaLcParenR"/>
            </a:pPr>
            <a:endParaRPr sz="1200" dirty="0">
              <a:solidFill>
                <a:schemeClr val="dk1"/>
              </a:solidFill>
            </a:endParaRPr>
          </a:p>
          <a:p>
            <a:pPr marL="342900" lvl="0" indent="-260350" algn="l" rtl="0">
              <a:spcBef>
                <a:spcPts val="0"/>
              </a:spcBef>
              <a:spcAft>
                <a:spcPts val="0"/>
              </a:spcAft>
              <a:buClr>
                <a:schemeClr val="dk1"/>
              </a:buClr>
              <a:buSzPts val="1500"/>
              <a:buFont typeface="+mj-lt"/>
              <a:buAutoNum type="alphaLcParenR"/>
            </a:pPr>
            <a:r>
              <a:rPr lang="en" sz="1200" dirty="0">
                <a:solidFill>
                  <a:schemeClr val="dk1"/>
                </a:solidFill>
              </a:rPr>
              <a:t>Tags may be removed by affected employees once lockout/tagout is complete</a:t>
            </a:r>
            <a:endParaRPr sz="1200" dirty="0">
              <a:solidFill>
                <a:schemeClr val="dk1"/>
              </a:solidFill>
            </a:endParaRPr>
          </a:p>
          <a:p>
            <a:pPr marL="571500" lvl="0" indent="-228600" algn="l" rtl="0">
              <a:spcBef>
                <a:spcPts val="0"/>
              </a:spcBef>
              <a:spcAft>
                <a:spcPts val="0"/>
              </a:spcAft>
              <a:buFont typeface="+mj-lt"/>
              <a:buAutoNum type="alphaLcParenR"/>
            </a:pPr>
            <a:endParaRPr sz="1200" dirty="0">
              <a:solidFill>
                <a:schemeClr val="dk1"/>
              </a:solidFill>
            </a:endParaRPr>
          </a:p>
          <a:p>
            <a:pPr marL="342900" lvl="0" indent="-260350" algn="l" rtl="0">
              <a:spcBef>
                <a:spcPts val="0"/>
              </a:spcBef>
              <a:spcAft>
                <a:spcPts val="0"/>
              </a:spcAft>
              <a:buClr>
                <a:schemeClr val="dk1"/>
              </a:buClr>
              <a:buSzPts val="1500"/>
              <a:buFont typeface="+mj-lt"/>
              <a:buAutoNum type="alphaLcParenR"/>
            </a:pPr>
            <a:r>
              <a:rPr lang="en" sz="1200" dirty="0">
                <a:solidFill>
                  <a:schemeClr val="dk1"/>
                </a:solidFill>
              </a:rPr>
              <a:t>Tags provide equivalent security to using a lock</a:t>
            </a: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14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75"/>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80" name="Google Shape;680;p75"/>
          <p:cNvSpPr txBox="1"/>
          <p:nvPr/>
        </p:nvSpPr>
        <p:spPr>
          <a:xfrm>
            <a:off x="356681" y="-12469"/>
            <a:ext cx="8754600" cy="638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3600" u="sng" dirty="0">
                <a:solidFill>
                  <a:schemeClr val="dk1"/>
                </a:solidFill>
                <a:latin typeface="Calibri"/>
                <a:ea typeface="Calibri"/>
                <a:cs typeface="Calibri"/>
                <a:sym typeface="Calibri"/>
              </a:rPr>
              <a:t>Lockout Tagout Quiz</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endParaRPr sz="33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sp>
        <p:nvSpPr>
          <p:cNvPr id="681" name="Google Shape;681;p75"/>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4: </a:t>
            </a:r>
            <a:r>
              <a:rPr lang="en" sz="2100" b="1" i="1" u="none" strike="noStrike" cap="none">
                <a:solidFill>
                  <a:schemeClr val="lt1"/>
                </a:solidFill>
                <a:latin typeface="Verdana"/>
                <a:ea typeface="Verdana"/>
                <a:cs typeface="Verdana"/>
                <a:sym typeface="Verdana"/>
              </a:rPr>
              <a:t>conclusion</a:t>
            </a:r>
            <a:endParaRPr sz="1100" b="0" i="0" u="none" strike="noStrike" cap="none">
              <a:solidFill>
                <a:srgbClr val="000000"/>
              </a:solidFill>
              <a:latin typeface="Arial"/>
              <a:ea typeface="Arial"/>
              <a:cs typeface="Arial"/>
              <a:sym typeface="Arial"/>
            </a:endParaRPr>
          </a:p>
        </p:txBody>
      </p:sp>
      <p:pic>
        <p:nvPicPr>
          <p:cNvPr id="682" name="Google Shape;682;p75"/>
          <p:cNvPicPr preferRelativeResize="0"/>
          <p:nvPr/>
        </p:nvPicPr>
        <p:blipFill rotWithShape="1">
          <a:blip r:embed="rId3">
            <a:alphaModFix/>
          </a:blip>
          <a:srcRect/>
          <a:stretch/>
        </p:blipFill>
        <p:spPr>
          <a:xfrm>
            <a:off x="6811008" y="4484594"/>
            <a:ext cx="2228566" cy="563907"/>
          </a:xfrm>
          <a:prstGeom prst="rect">
            <a:avLst/>
          </a:prstGeom>
          <a:noFill/>
          <a:ln>
            <a:noFill/>
          </a:ln>
        </p:spPr>
      </p:pic>
      <p:sp>
        <p:nvSpPr>
          <p:cNvPr id="683" name="Google Shape;683;p75"/>
          <p:cNvSpPr txBox="1"/>
          <p:nvPr/>
        </p:nvSpPr>
        <p:spPr>
          <a:xfrm>
            <a:off x="356681" y="713913"/>
            <a:ext cx="4349100" cy="33237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800"/>
              <a:buFont typeface="Arial"/>
              <a:buNone/>
            </a:pPr>
            <a:r>
              <a:rPr lang="en" sz="1600" dirty="0">
                <a:solidFill>
                  <a:schemeClr val="dk1"/>
                </a:solidFill>
                <a:latin typeface="Calibri"/>
                <a:ea typeface="Calibri"/>
                <a:cs typeface="Calibri"/>
                <a:sym typeface="Calibri"/>
              </a:rPr>
              <a:t>Question 7: </a:t>
            </a:r>
            <a:r>
              <a:rPr lang="en" sz="1300" dirty="0">
                <a:solidFill>
                  <a:schemeClr val="dk1"/>
                </a:solidFill>
              </a:rPr>
              <a:t>If an energy isolating device can accept a lockout device, you must use lockout instead of tagout.</a:t>
            </a:r>
            <a:endParaRPr sz="16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1600" dirty="0">
              <a:solidFill>
                <a:schemeClr val="dk1"/>
              </a:solidFill>
              <a:latin typeface="Calibri"/>
              <a:ea typeface="Calibri"/>
              <a:cs typeface="Calibri"/>
              <a:sym typeface="Calibri"/>
            </a:endParaRPr>
          </a:p>
          <a:p>
            <a:pPr marL="419100" lvl="0" indent="-342900" algn="l" rtl="0">
              <a:spcBef>
                <a:spcPts val="0"/>
              </a:spcBef>
              <a:spcAft>
                <a:spcPts val="0"/>
              </a:spcAft>
              <a:buClr>
                <a:schemeClr val="dk1"/>
              </a:buClr>
              <a:buSzPts val="1600"/>
              <a:buFont typeface="+mj-lt"/>
              <a:buAutoNum type="alphaLcParenR"/>
            </a:pPr>
            <a:r>
              <a:rPr lang="en" sz="1600" dirty="0">
                <a:solidFill>
                  <a:schemeClr val="dk1"/>
                </a:solidFill>
                <a:latin typeface="Calibri"/>
                <a:ea typeface="Calibri"/>
                <a:cs typeface="Calibri"/>
                <a:sym typeface="Calibri"/>
              </a:rPr>
              <a:t>True</a:t>
            </a:r>
            <a:endParaRPr sz="16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800"/>
              <a:buFont typeface="+mj-lt"/>
              <a:buAutoNum type="alphaLcParenR"/>
            </a:pPr>
            <a:endParaRPr sz="1600" dirty="0">
              <a:solidFill>
                <a:schemeClr val="dk1"/>
              </a:solidFill>
              <a:latin typeface="Calibri"/>
              <a:ea typeface="Calibri"/>
              <a:cs typeface="Calibri"/>
              <a:sym typeface="Calibri"/>
            </a:endParaRPr>
          </a:p>
          <a:p>
            <a:pPr marL="419100" lvl="0" indent="-342900" algn="l" rtl="0">
              <a:spcBef>
                <a:spcPts val="0"/>
              </a:spcBef>
              <a:spcAft>
                <a:spcPts val="0"/>
              </a:spcAft>
              <a:buClr>
                <a:schemeClr val="dk1"/>
              </a:buClr>
              <a:buSzPts val="1600"/>
              <a:buFont typeface="+mj-lt"/>
              <a:buAutoNum type="alphaLcParenR"/>
            </a:pPr>
            <a:r>
              <a:rPr lang="en" sz="1600" dirty="0">
                <a:solidFill>
                  <a:schemeClr val="dk1"/>
                </a:solidFill>
                <a:latin typeface="Calibri"/>
                <a:ea typeface="Calibri"/>
                <a:cs typeface="Calibri"/>
                <a:sym typeface="Calibri"/>
              </a:rPr>
              <a:t>False</a:t>
            </a:r>
            <a:endParaRPr sz="16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14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latin typeface="Calibri"/>
              <a:ea typeface="Calibri"/>
              <a:cs typeface="Calibri"/>
              <a:sym typeface="Calibri"/>
            </a:endParaRPr>
          </a:p>
        </p:txBody>
      </p:sp>
      <p:sp>
        <p:nvSpPr>
          <p:cNvPr id="684" name="Google Shape;684;p75"/>
          <p:cNvSpPr txBox="1"/>
          <p:nvPr/>
        </p:nvSpPr>
        <p:spPr>
          <a:xfrm>
            <a:off x="4986188" y="729681"/>
            <a:ext cx="3849900" cy="32922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800"/>
              <a:buFont typeface="Arial"/>
              <a:buNone/>
            </a:pPr>
            <a:r>
              <a:rPr lang="en" sz="1500" dirty="0">
                <a:solidFill>
                  <a:schemeClr val="dk1"/>
                </a:solidFill>
                <a:latin typeface="Calibri"/>
                <a:ea typeface="Calibri"/>
                <a:cs typeface="Calibri"/>
                <a:sym typeface="Calibri"/>
              </a:rPr>
              <a:t>Question 8: </a:t>
            </a:r>
            <a:r>
              <a:rPr lang="en" sz="1200" dirty="0">
                <a:solidFill>
                  <a:schemeClr val="dk1"/>
                </a:solidFill>
              </a:rPr>
              <a:t>What type of employee is responsible for implementing the energy-control procedures when performing service or maintenance activities?</a:t>
            </a: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1500" dirty="0">
              <a:solidFill>
                <a:schemeClr val="dk1"/>
              </a:solidFill>
              <a:latin typeface="Calibri"/>
              <a:ea typeface="Calibri"/>
              <a:cs typeface="Calibri"/>
              <a:sym typeface="Calibri"/>
            </a:endParaRPr>
          </a:p>
          <a:p>
            <a:pPr marL="342900" lvl="0" indent="-260350" algn="l" rtl="0">
              <a:spcBef>
                <a:spcPts val="0"/>
              </a:spcBef>
              <a:spcAft>
                <a:spcPts val="0"/>
              </a:spcAft>
              <a:buClr>
                <a:schemeClr val="dk1"/>
              </a:buClr>
              <a:buSzPts val="1500"/>
              <a:buFont typeface="+mj-lt"/>
              <a:buAutoNum type="alphaLcParenR"/>
            </a:pPr>
            <a:r>
              <a:rPr lang="en" sz="1200" dirty="0">
                <a:solidFill>
                  <a:schemeClr val="dk1"/>
                </a:solidFill>
              </a:rPr>
              <a:t>Affected Employees</a:t>
            </a:r>
            <a:endParaRPr sz="1200" dirty="0">
              <a:solidFill>
                <a:schemeClr val="dk1"/>
              </a:solidFill>
            </a:endParaRPr>
          </a:p>
          <a:p>
            <a:pPr marL="571500" lvl="0" indent="-228600" algn="l" rtl="0">
              <a:spcBef>
                <a:spcPts val="0"/>
              </a:spcBef>
              <a:spcAft>
                <a:spcPts val="0"/>
              </a:spcAft>
              <a:buFont typeface="+mj-lt"/>
              <a:buAutoNum type="alphaLcParenR"/>
            </a:pPr>
            <a:endParaRPr sz="1200" dirty="0">
              <a:solidFill>
                <a:schemeClr val="dk1"/>
              </a:solidFill>
            </a:endParaRPr>
          </a:p>
          <a:p>
            <a:pPr marL="342900" lvl="0" indent="-260350" algn="l" rtl="0">
              <a:spcBef>
                <a:spcPts val="0"/>
              </a:spcBef>
              <a:spcAft>
                <a:spcPts val="0"/>
              </a:spcAft>
              <a:buClr>
                <a:schemeClr val="dk1"/>
              </a:buClr>
              <a:buSzPts val="1500"/>
              <a:buFont typeface="+mj-lt"/>
              <a:buAutoNum type="alphaLcParenR"/>
            </a:pPr>
            <a:r>
              <a:rPr lang="en" sz="1200" dirty="0">
                <a:solidFill>
                  <a:schemeClr val="dk1"/>
                </a:solidFill>
              </a:rPr>
              <a:t>Certified Employees</a:t>
            </a:r>
            <a:endParaRPr sz="1200" dirty="0">
              <a:solidFill>
                <a:schemeClr val="dk1"/>
              </a:solidFill>
            </a:endParaRPr>
          </a:p>
          <a:p>
            <a:pPr marL="571500" lvl="0" indent="-228600" algn="l" rtl="0">
              <a:spcBef>
                <a:spcPts val="0"/>
              </a:spcBef>
              <a:spcAft>
                <a:spcPts val="0"/>
              </a:spcAft>
              <a:buFont typeface="+mj-lt"/>
              <a:buAutoNum type="alphaLcParenR"/>
            </a:pPr>
            <a:endParaRPr sz="1200" dirty="0">
              <a:solidFill>
                <a:schemeClr val="dk1"/>
              </a:solidFill>
            </a:endParaRPr>
          </a:p>
          <a:p>
            <a:pPr marL="342900" lvl="0" indent="-260350" algn="l" rtl="0">
              <a:spcBef>
                <a:spcPts val="0"/>
              </a:spcBef>
              <a:spcAft>
                <a:spcPts val="0"/>
              </a:spcAft>
              <a:buClr>
                <a:schemeClr val="dk1"/>
              </a:buClr>
              <a:buSzPts val="1500"/>
              <a:buFont typeface="+mj-lt"/>
              <a:buAutoNum type="alphaLcParenR"/>
            </a:pPr>
            <a:r>
              <a:rPr lang="en" sz="1200" dirty="0">
                <a:solidFill>
                  <a:schemeClr val="dk1"/>
                </a:solidFill>
              </a:rPr>
              <a:t>Authorized Employees</a:t>
            </a:r>
            <a:endParaRPr sz="1200" dirty="0">
              <a:solidFill>
                <a:schemeClr val="dk1"/>
              </a:solidFill>
            </a:endParaRPr>
          </a:p>
          <a:p>
            <a:pPr marL="571500" lvl="0" indent="-228600" algn="l" rtl="0">
              <a:spcBef>
                <a:spcPts val="0"/>
              </a:spcBef>
              <a:spcAft>
                <a:spcPts val="0"/>
              </a:spcAft>
              <a:buFont typeface="+mj-lt"/>
              <a:buAutoNum type="alphaLcParenR"/>
            </a:pPr>
            <a:endParaRPr sz="1200" dirty="0">
              <a:solidFill>
                <a:schemeClr val="dk1"/>
              </a:solidFill>
            </a:endParaRPr>
          </a:p>
          <a:p>
            <a:pPr marL="342900" lvl="0" indent="-260350" algn="l" rtl="0">
              <a:spcBef>
                <a:spcPts val="0"/>
              </a:spcBef>
              <a:spcAft>
                <a:spcPts val="0"/>
              </a:spcAft>
              <a:buClr>
                <a:schemeClr val="dk1"/>
              </a:buClr>
              <a:buSzPts val="1500"/>
              <a:buFont typeface="+mj-lt"/>
              <a:buAutoNum type="alphaLcParenR"/>
            </a:pPr>
            <a:r>
              <a:rPr lang="en" sz="1200" dirty="0">
                <a:solidFill>
                  <a:schemeClr val="dk1"/>
                </a:solidFill>
              </a:rPr>
              <a:t>Other Employees</a:t>
            </a: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14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76"/>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91" name="Google Shape;691;p76"/>
          <p:cNvSpPr txBox="1"/>
          <p:nvPr/>
        </p:nvSpPr>
        <p:spPr>
          <a:xfrm>
            <a:off x="356681" y="-12469"/>
            <a:ext cx="8754600" cy="638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3600" u="sng" dirty="0">
                <a:solidFill>
                  <a:schemeClr val="dk1"/>
                </a:solidFill>
                <a:latin typeface="Calibri"/>
                <a:ea typeface="Calibri"/>
                <a:cs typeface="Calibri"/>
                <a:sym typeface="Calibri"/>
              </a:rPr>
              <a:t>Lockout Tagout Quiz</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endParaRPr sz="33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sp>
        <p:nvSpPr>
          <p:cNvPr id="692" name="Google Shape;692;p76"/>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4: </a:t>
            </a:r>
            <a:r>
              <a:rPr lang="en" sz="2100" b="1" i="1" u="none" strike="noStrike" cap="none">
                <a:solidFill>
                  <a:schemeClr val="lt1"/>
                </a:solidFill>
                <a:latin typeface="Verdana"/>
                <a:ea typeface="Verdana"/>
                <a:cs typeface="Verdana"/>
                <a:sym typeface="Verdana"/>
              </a:rPr>
              <a:t>conclusion</a:t>
            </a:r>
            <a:endParaRPr sz="1100" b="0" i="0" u="none" strike="noStrike" cap="none">
              <a:solidFill>
                <a:srgbClr val="000000"/>
              </a:solidFill>
              <a:latin typeface="Arial"/>
              <a:ea typeface="Arial"/>
              <a:cs typeface="Arial"/>
              <a:sym typeface="Arial"/>
            </a:endParaRPr>
          </a:p>
        </p:txBody>
      </p:sp>
      <p:pic>
        <p:nvPicPr>
          <p:cNvPr id="693" name="Google Shape;693;p76"/>
          <p:cNvPicPr preferRelativeResize="0"/>
          <p:nvPr/>
        </p:nvPicPr>
        <p:blipFill rotWithShape="1">
          <a:blip r:embed="rId3">
            <a:alphaModFix/>
          </a:blip>
          <a:srcRect/>
          <a:stretch/>
        </p:blipFill>
        <p:spPr>
          <a:xfrm>
            <a:off x="6811008" y="4484594"/>
            <a:ext cx="2228566" cy="563907"/>
          </a:xfrm>
          <a:prstGeom prst="rect">
            <a:avLst/>
          </a:prstGeom>
          <a:noFill/>
          <a:ln>
            <a:noFill/>
          </a:ln>
        </p:spPr>
      </p:pic>
      <p:sp>
        <p:nvSpPr>
          <p:cNvPr id="694" name="Google Shape;694;p76"/>
          <p:cNvSpPr txBox="1"/>
          <p:nvPr/>
        </p:nvSpPr>
        <p:spPr>
          <a:xfrm>
            <a:off x="356681" y="713913"/>
            <a:ext cx="4349100" cy="33237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800"/>
              <a:buFont typeface="Arial"/>
              <a:buNone/>
            </a:pPr>
            <a:r>
              <a:rPr lang="en" sz="1600" dirty="0">
                <a:solidFill>
                  <a:schemeClr val="dk1"/>
                </a:solidFill>
                <a:latin typeface="Calibri"/>
                <a:ea typeface="Calibri"/>
                <a:cs typeface="Calibri"/>
                <a:sym typeface="Calibri"/>
              </a:rPr>
              <a:t>Question 9: </a:t>
            </a:r>
            <a:r>
              <a:rPr lang="en" sz="1300" dirty="0">
                <a:solidFill>
                  <a:schemeClr val="dk1"/>
                </a:solidFill>
              </a:rPr>
              <a:t>What is the unlocking strength requirement for a tag in the “tagout” process?</a:t>
            </a:r>
            <a:endParaRPr sz="16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1600" dirty="0">
              <a:solidFill>
                <a:schemeClr val="dk1"/>
              </a:solidFill>
              <a:latin typeface="Calibri"/>
              <a:ea typeface="Calibri"/>
              <a:cs typeface="Calibri"/>
              <a:sym typeface="Calibri"/>
            </a:endParaRPr>
          </a:p>
          <a:p>
            <a:pPr marL="419100" lvl="0" indent="-342900" algn="l" rtl="0">
              <a:spcBef>
                <a:spcPts val="0"/>
              </a:spcBef>
              <a:spcAft>
                <a:spcPts val="0"/>
              </a:spcAft>
              <a:buClr>
                <a:schemeClr val="dk1"/>
              </a:buClr>
              <a:buSzPts val="1600"/>
              <a:buFont typeface="+mj-lt"/>
              <a:buAutoNum type="alphaLcParenR"/>
            </a:pPr>
            <a:r>
              <a:rPr lang="en" sz="1300" dirty="0">
                <a:solidFill>
                  <a:schemeClr val="dk1"/>
                </a:solidFill>
              </a:rPr>
              <a:t>75 grams</a:t>
            </a:r>
            <a:endParaRPr sz="1300" dirty="0">
              <a:solidFill>
                <a:schemeClr val="dk1"/>
              </a:solidFill>
            </a:endParaRPr>
          </a:p>
          <a:p>
            <a:pPr marL="685800" lvl="0" indent="-342900" algn="l" rtl="0">
              <a:spcBef>
                <a:spcPts val="0"/>
              </a:spcBef>
              <a:spcAft>
                <a:spcPts val="0"/>
              </a:spcAft>
              <a:buFont typeface="+mj-lt"/>
              <a:buAutoNum type="alphaLcParenR"/>
            </a:pPr>
            <a:endParaRPr sz="1300" dirty="0">
              <a:solidFill>
                <a:schemeClr val="dk1"/>
              </a:solidFill>
            </a:endParaRPr>
          </a:p>
          <a:p>
            <a:pPr marL="419100" lvl="0" indent="-342900" algn="l" rtl="0">
              <a:spcBef>
                <a:spcPts val="0"/>
              </a:spcBef>
              <a:spcAft>
                <a:spcPts val="0"/>
              </a:spcAft>
              <a:buClr>
                <a:schemeClr val="dk1"/>
              </a:buClr>
              <a:buSzPts val="1600"/>
              <a:buFont typeface="+mj-lt"/>
              <a:buAutoNum type="alphaLcParenR"/>
            </a:pPr>
            <a:r>
              <a:rPr lang="en" sz="1300" dirty="0">
                <a:solidFill>
                  <a:schemeClr val="dk1"/>
                </a:solidFill>
              </a:rPr>
              <a:t>50 lbs</a:t>
            </a:r>
            <a:endParaRPr sz="1300" dirty="0">
              <a:solidFill>
                <a:schemeClr val="dk1"/>
              </a:solidFill>
            </a:endParaRPr>
          </a:p>
          <a:p>
            <a:pPr marL="685800" lvl="0" indent="-342900" algn="l" rtl="0">
              <a:spcBef>
                <a:spcPts val="0"/>
              </a:spcBef>
              <a:spcAft>
                <a:spcPts val="0"/>
              </a:spcAft>
              <a:buFont typeface="+mj-lt"/>
              <a:buAutoNum type="alphaLcParenR"/>
            </a:pPr>
            <a:endParaRPr sz="1300" dirty="0">
              <a:solidFill>
                <a:schemeClr val="dk1"/>
              </a:solidFill>
            </a:endParaRPr>
          </a:p>
          <a:p>
            <a:pPr marL="419100" lvl="0" indent="-342900" algn="l" rtl="0">
              <a:spcBef>
                <a:spcPts val="0"/>
              </a:spcBef>
              <a:spcAft>
                <a:spcPts val="0"/>
              </a:spcAft>
              <a:buClr>
                <a:schemeClr val="dk1"/>
              </a:buClr>
              <a:buSzPts val="1600"/>
              <a:buFont typeface="+mj-lt"/>
              <a:buAutoNum type="alphaLcParenR"/>
            </a:pPr>
            <a:r>
              <a:rPr lang="en" sz="1300" dirty="0">
                <a:solidFill>
                  <a:schemeClr val="dk1"/>
                </a:solidFill>
              </a:rPr>
              <a:t>100kg</a:t>
            </a:r>
            <a:endParaRPr sz="1300" dirty="0">
              <a:solidFill>
                <a:schemeClr val="dk1"/>
              </a:solidFill>
            </a:endParaRPr>
          </a:p>
          <a:p>
            <a:pPr marL="685800" lvl="0" indent="-342900" algn="l" rtl="0">
              <a:spcBef>
                <a:spcPts val="0"/>
              </a:spcBef>
              <a:spcAft>
                <a:spcPts val="0"/>
              </a:spcAft>
              <a:buFont typeface="+mj-lt"/>
              <a:buAutoNum type="alphaLcParenR"/>
            </a:pPr>
            <a:endParaRPr sz="1300" dirty="0">
              <a:solidFill>
                <a:schemeClr val="dk1"/>
              </a:solidFill>
            </a:endParaRPr>
          </a:p>
          <a:p>
            <a:pPr marL="419100" lvl="0" indent="-342900" algn="l" rtl="0">
              <a:spcBef>
                <a:spcPts val="0"/>
              </a:spcBef>
              <a:spcAft>
                <a:spcPts val="0"/>
              </a:spcAft>
              <a:buClr>
                <a:schemeClr val="dk1"/>
              </a:buClr>
              <a:buSzPts val="1600"/>
              <a:buFont typeface="+mj-lt"/>
              <a:buAutoNum type="alphaLcParenR"/>
            </a:pPr>
            <a:r>
              <a:rPr lang="en" sz="1300" dirty="0">
                <a:solidFill>
                  <a:schemeClr val="dk1"/>
                </a:solidFill>
              </a:rPr>
              <a:t>25 lbs</a:t>
            </a:r>
            <a:endParaRPr sz="16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latin typeface="Calibri"/>
              <a:ea typeface="Calibri"/>
              <a:cs typeface="Calibri"/>
              <a:sym typeface="Calibri"/>
            </a:endParaRPr>
          </a:p>
        </p:txBody>
      </p:sp>
      <p:sp>
        <p:nvSpPr>
          <p:cNvPr id="695" name="Google Shape;695;p76"/>
          <p:cNvSpPr txBox="1"/>
          <p:nvPr/>
        </p:nvSpPr>
        <p:spPr>
          <a:xfrm>
            <a:off x="4996238" y="729681"/>
            <a:ext cx="3849900" cy="32922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800"/>
              <a:buFont typeface="Arial"/>
              <a:buNone/>
            </a:pPr>
            <a:r>
              <a:rPr lang="en" sz="1500" dirty="0">
                <a:solidFill>
                  <a:schemeClr val="dk1"/>
                </a:solidFill>
                <a:latin typeface="Calibri"/>
                <a:ea typeface="Calibri"/>
                <a:cs typeface="Calibri"/>
                <a:sym typeface="Calibri"/>
              </a:rPr>
              <a:t>Question 10: </a:t>
            </a:r>
            <a:r>
              <a:rPr lang="en" sz="1200" dirty="0">
                <a:solidFill>
                  <a:schemeClr val="dk1"/>
                </a:solidFill>
              </a:rPr>
              <a:t>Employers are to certify that periodic inspections have been performed on equipment that require energy control procedures.</a:t>
            </a: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1500" dirty="0">
              <a:solidFill>
                <a:schemeClr val="dk1"/>
              </a:solidFill>
              <a:latin typeface="Calibri"/>
              <a:ea typeface="Calibri"/>
              <a:cs typeface="Calibri"/>
              <a:sym typeface="Calibri"/>
            </a:endParaRPr>
          </a:p>
          <a:p>
            <a:pPr marL="425450" lvl="0" indent="-342900" algn="l" rtl="0">
              <a:spcBef>
                <a:spcPts val="0"/>
              </a:spcBef>
              <a:spcAft>
                <a:spcPts val="0"/>
              </a:spcAft>
              <a:buClr>
                <a:schemeClr val="dk1"/>
              </a:buClr>
              <a:buSzPts val="1500"/>
              <a:buFont typeface="+mj-lt"/>
              <a:buAutoNum type="alphaLcParenR"/>
            </a:pPr>
            <a:r>
              <a:rPr lang="en" sz="1500" dirty="0">
                <a:solidFill>
                  <a:schemeClr val="dk1"/>
                </a:solidFill>
                <a:latin typeface="Calibri"/>
                <a:ea typeface="Calibri"/>
                <a:cs typeface="Calibri"/>
                <a:sym typeface="Calibri"/>
              </a:rPr>
              <a:t>True</a:t>
            </a:r>
            <a:endParaRPr sz="15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800"/>
              <a:buFont typeface="+mj-lt"/>
              <a:buAutoNum type="alphaLcParenR"/>
            </a:pPr>
            <a:endParaRPr sz="1500" dirty="0">
              <a:solidFill>
                <a:schemeClr val="dk1"/>
              </a:solidFill>
              <a:latin typeface="Calibri"/>
              <a:ea typeface="Calibri"/>
              <a:cs typeface="Calibri"/>
              <a:sym typeface="Calibri"/>
            </a:endParaRPr>
          </a:p>
          <a:p>
            <a:pPr marL="425450" lvl="0" indent="-342900" algn="l" rtl="0">
              <a:spcBef>
                <a:spcPts val="0"/>
              </a:spcBef>
              <a:spcAft>
                <a:spcPts val="0"/>
              </a:spcAft>
              <a:buClr>
                <a:schemeClr val="dk1"/>
              </a:buClr>
              <a:buSzPts val="1500"/>
              <a:buFont typeface="+mj-lt"/>
              <a:buAutoNum type="alphaLcParenR"/>
            </a:pPr>
            <a:r>
              <a:rPr lang="en" sz="1500" dirty="0">
                <a:solidFill>
                  <a:schemeClr val="dk1"/>
                </a:solidFill>
                <a:latin typeface="Calibri"/>
                <a:ea typeface="Calibri"/>
                <a:cs typeface="Calibri"/>
                <a:sym typeface="Calibri"/>
              </a:rPr>
              <a:t>False</a:t>
            </a: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14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77"/>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02" name="Google Shape;702;p77"/>
          <p:cNvSpPr txBox="1"/>
          <p:nvPr/>
        </p:nvSpPr>
        <p:spPr>
          <a:xfrm>
            <a:off x="356681" y="-12469"/>
            <a:ext cx="8754600" cy="638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3600" u="sng" dirty="0">
                <a:solidFill>
                  <a:schemeClr val="dk1"/>
                </a:solidFill>
                <a:latin typeface="Calibri"/>
                <a:ea typeface="Calibri"/>
                <a:cs typeface="Calibri"/>
                <a:sym typeface="Calibri"/>
              </a:rPr>
              <a:t>Lockout Tagout Quiz- Answers</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endParaRPr sz="33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endParaRPr sz="1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sp>
        <p:nvSpPr>
          <p:cNvPr id="703" name="Google Shape;703;p77"/>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4: </a:t>
            </a:r>
            <a:r>
              <a:rPr lang="en" sz="2100" b="1" i="1" u="none" strike="noStrike" cap="none">
                <a:solidFill>
                  <a:schemeClr val="lt1"/>
                </a:solidFill>
                <a:latin typeface="Verdana"/>
                <a:ea typeface="Verdana"/>
                <a:cs typeface="Verdana"/>
                <a:sym typeface="Verdana"/>
              </a:rPr>
              <a:t>conclusion</a:t>
            </a:r>
            <a:endParaRPr sz="1100" b="0" i="0" u="none" strike="noStrike" cap="none">
              <a:solidFill>
                <a:srgbClr val="000000"/>
              </a:solidFill>
              <a:latin typeface="Arial"/>
              <a:ea typeface="Arial"/>
              <a:cs typeface="Arial"/>
              <a:sym typeface="Arial"/>
            </a:endParaRPr>
          </a:p>
        </p:txBody>
      </p:sp>
      <p:pic>
        <p:nvPicPr>
          <p:cNvPr id="704" name="Google Shape;704;p77"/>
          <p:cNvPicPr preferRelativeResize="0"/>
          <p:nvPr/>
        </p:nvPicPr>
        <p:blipFill rotWithShape="1">
          <a:blip r:embed="rId3">
            <a:alphaModFix/>
          </a:blip>
          <a:srcRect/>
          <a:stretch/>
        </p:blipFill>
        <p:spPr>
          <a:xfrm>
            <a:off x="6811008" y="4484594"/>
            <a:ext cx="2228566" cy="563907"/>
          </a:xfrm>
          <a:prstGeom prst="rect">
            <a:avLst/>
          </a:prstGeom>
          <a:noFill/>
          <a:ln>
            <a:noFill/>
          </a:ln>
        </p:spPr>
      </p:pic>
      <p:sp>
        <p:nvSpPr>
          <p:cNvPr id="705" name="Google Shape;705;p77"/>
          <p:cNvSpPr txBox="1"/>
          <p:nvPr/>
        </p:nvSpPr>
        <p:spPr>
          <a:xfrm>
            <a:off x="356681" y="713913"/>
            <a:ext cx="4349100" cy="3323700"/>
          </a:xfrm>
          <a:prstGeom prst="rect">
            <a:avLst/>
          </a:prstGeom>
          <a:noFill/>
          <a:ln>
            <a:noFill/>
          </a:ln>
        </p:spPr>
        <p:txBody>
          <a:bodyPr spcFirstLastPara="1" wrap="square" lIns="68575" tIns="68575" rIns="68575" bIns="68575" anchor="t" anchorCtr="0">
            <a:noAutofit/>
          </a:bodyPr>
          <a:lstStyle/>
          <a:p>
            <a:pPr marL="476250" lvl="0" indent="-342900" algn="l" rtl="0">
              <a:spcBef>
                <a:spcPts val="0"/>
              </a:spcBef>
              <a:spcAft>
                <a:spcPts val="0"/>
              </a:spcAft>
              <a:buClr>
                <a:schemeClr val="dk1"/>
              </a:buClr>
              <a:buSzPts val="1500"/>
              <a:buFont typeface="+mj-lt"/>
              <a:buAutoNum type="arabicParenR"/>
            </a:pPr>
            <a:r>
              <a:rPr lang="en" sz="1500" dirty="0">
                <a:solidFill>
                  <a:schemeClr val="dk1"/>
                </a:solidFill>
                <a:latin typeface="Calibri"/>
                <a:ea typeface="Calibri"/>
                <a:cs typeface="Calibri"/>
                <a:sym typeface="Calibri"/>
              </a:rPr>
              <a:t>D</a:t>
            </a:r>
            <a:endParaRPr sz="1500" dirty="0">
              <a:solidFill>
                <a:schemeClr val="dk1"/>
              </a:solidFill>
              <a:latin typeface="Calibri"/>
              <a:ea typeface="Calibri"/>
              <a:cs typeface="Calibri"/>
              <a:sym typeface="Calibri"/>
            </a:endParaRPr>
          </a:p>
          <a:p>
            <a:pPr marL="800100" lvl="0" indent="-342900" algn="l" rtl="0">
              <a:spcBef>
                <a:spcPts val="0"/>
              </a:spcBef>
              <a:spcAft>
                <a:spcPts val="0"/>
              </a:spcAft>
              <a:buFont typeface="+mj-lt"/>
              <a:buAutoNum type="arabicParenR"/>
            </a:pPr>
            <a:endParaRPr sz="1500" dirty="0">
              <a:solidFill>
                <a:schemeClr val="dk1"/>
              </a:solidFill>
              <a:latin typeface="Calibri"/>
              <a:ea typeface="Calibri"/>
              <a:cs typeface="Calibri"/>
              <a:sym typeface="Calibri"/>
            </a:endParaRPr>
          </a:p>
          <a:p>
            <a:pPr marL="476250" lvl="0" indent="-342900" algn="l" rtl="0">
              <a:spcBef>
                <a:spcPts val="0"/>
              </a:spcBef>
              <a:spcAft>
                <a:spcPts val="0"/>
              </a:spcAft>
              <a:buClr>
                <a:schemeClr val="dk1"/>
              </a:buClr>
              <a:buSzPts val="1500"/>
              <a:buFont typeface="+mj-lt"/>
              <a:buAutoNum type="arabicParenR"/>
            </a:pPr>
            <a:r>
              <a:rPr lang="en" sz="1500" dirty="0">
                <a:solidFill>
                  <a:schemeClr val="dk1"/>
                </a:solidFill>
                <a:latin typeface="Calibri"/>
                <a:ea typeface="Calibri"/>
                <a:cs typeface="Calibri"/>
                <a:sym typeface="Calibri"/>
              </a:rPr>
              <a:t>D</a:t>
            </a:r>
            <a:endParaRPr sz="15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500" dirty="0">
              <a:solidFill>
                <a:schemeClr val="dk1"/>
              </a:solidFill>
              <a:latin typeface="Calibri"/>
              <a:ea typeface="Calibri"/>
              <a:cs typeface="Calibri"/>
              <a:sym typeface="Calibri"/>
            </a:endParaRPr>
          </a:p>
          <a:p>
            <a:pPr marL="476250" lvl="0" indent="-342900" algn="l" rtl="0">
              <a:spcBef>
                <a:spcPts val="0"/>
              </a:spcBef>
              <a:spcAft>
                <a:spcPts val="0"/>
              </a:spcAft>
              <a:buClr>
                <a:schemeClr val="dk1"/>
              </a:buClr>
              <a:buSzPts val="1500"/>
              <a:buFont typeface="+mj-lt"/>
              <a:buAutoNum type="arabicParenR"/>
            </a:pPr>
            <a:r>
              <a:rPr lang="en" sz="1500" dirty="0">
                <a:solidFill>
                  <a:schemeClr val="dk1"/>
                </a:solidFill>
                <a:latin typeface="Calibri"/>
                <a:ea typeface="Calibri"/>
                <a:cs typeface="Calibri"/>
                <a:sym typeface="Calibri"/>
              </a:rPr>
              <a:t>B</a:t>
            </a:r>
            <a:endParaRPr sz="15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500" dirty="0">
              <a:solidFill>
                <a:schemeClr val="dk1"/>
              </a:solidFill>
              <a:latin typeface="Calibri"/>
              <a:ea typeface="Calibri"/>
              <a:cs typeface="Calibri"/>
              <a:sym typeface="Calibri"/>
            </a:endParaRPr>
          </a:p>
          <a:p>
            <a:pPr marL="476250" lvl="0" indent="-342900" algn="l" rtl="0">
              <a:spcBef>
                <a:spcPts val="0"/>
              </a:spcBef>
              <a:spcAft>
                <a:spcPts val="0"/>
              </a:spcAft>
              <a:buClr>
                <a:schemeClr val="dk1"/>
              </a:buClr>
              <a:buSzPts val="1500"/>
              <a:buFont typeface="+mj-lt"/>
              <a:buAutoNum type="arabicParenR"/>
            </a:pPr>
            <a:r>
              <a:rPr lang="en" sz="1500" dirty="0">
                <a:solidFill>
                  <a:schemeClr val="dk1"/>
                </a:solidFill>
                <a:latin typeface="Calibri"/>
                <a:ea typeface="Calibri"/>
                <a:cs typeface="Calibri"/>
                <a:sym typeface="Calibri"/>
              </a:rPr>
              <a:t>B</a:t>
            </a:r>
            <a:endParaRPr sz="15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500" dirty="0">
              <a:solidFill>
                <a:schemeClr val="dk1"/>
              </a:solidFill>
              <a:latin typeface="Calibri"/>
              <a:ea typeface="Calibri"/>
              <a:cs typeface="Calibri"/>
              <a:sym typeface="Calibri"/>
            </a:endParaRPr>
          </a:p>
          <a:p>
            <a:pPr marL="476250" lvl="0" indent="-342900" algn="l" rtl="0">
              <a:spcBef>
                <a:spcPts val="0"/>
              </a:spcBef>
              <a:spcAft>
                <a:spcPts val="0"/>
              </a:spcAft>
              <a:buClr>
                <a:schemeClr val="dk1"/>
              </a:buClr>
              <a:buSzPts val="1500"/>
              <a:buFont typeface="+mj-lt"/>
              <a:buAutoNum type="arabicParenR"/>
            </a:pPr>
            <a:r>
              <a:rPr lang="en" sz="1500" dirty="0">
                <a:solidFill>
                  <a:schemeClr val="dk1"/>
                </a:solidFill>
                <a:latin typeface="Calibri"/>
                <a:ea typeface="Calibri"/>
                <a:cs typeface="Calibri"/>
                <a:sym typeface="Calibri"/>
              </a:rPr>
              <a:t>A</a:t>
            </a:r>
            <a:endParaRPr sz="15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500" dirty="0">
              <a:solidFill>
                <a:schemeClr val="dk1"/>
              </a:solidFill>
              <a:latin typeface="Calibri"/>
              <a:ea typeface="Calibri"/>
              <a:cs typeface="Calibri"/>
              <a:sym typeface="Calibri"/>
            </a:endParaRPr>
          </a:p>
          <a:p>
            <a:pPr marL="476250" lvl="0" indent="-342900" algn="l" rtl="0">
              <a:spcBef>
                <a:spcPts val="0"/>
              </a:spcBef>
              <a:spcAft>
                <a:spcPts val="0"/>
              </a:spcAft>
              <a:buClr>
                <a:schemeClr val="dk1"/>
              </a:buClr>
              <a:buSzPts val="1500"/>
              <a:buFont typeface="+mj-lt"/>
              <a:buAutoNum type="arabicParenR"/>
            </a:pPr>
            <a:r>
              <a:rPr lang="en" sz="1500" dirty="0">
                <a:solidFill>
                  <a:schemeClr val="dk1"/>
                </a:solidFill>
                <a:latin typeface="Calibri"/>
                <a:ea typeface="Calibri"/>
                <a:cs typeface="Calibri"/>
                <a:sym typeface="Calibri"/>
              </a:rPr>
              <a:t>A</a:t>
            </a:r>
            <a:endParaRPr sz="1500" dirty="0">
              <a:solidFill>
                <a:schemeClr val="dk1"/>
              </a:solidFill>
              <a:latin typeface="Calibri"/>
              <a:ea typeface="Calibri"/>
              <a:cs typeface="Calibri"/>
              <a:sym typeface="Calibri"/>
            </a:endParaRPr>
          </a:p>
          <a:p>
            <a:pPr marL="800100" lvl="0" indent="-342900" algn="l" rtl="0">
              <a:spcBef>
                <a:spcPts val="0"/>
              </a:spcBef>
              <a:spcAft>
                <a:spcPts val="0"/>
              </a:spcAft>
              <a:buFont typeface="+mj-lt"/>
              <a:buAutoNum type="arabicParenR"/>
            </a:pPr>
            <a:endParaRPr sz="1500" dirty="0">
              <a:solidFill>
                <a:schemeClr val="dk1"/>
              </a:solidFill>
              <a:latin typeface="Calibri"/>
              <a:ea typeface="Calibri"/>
              <a:cs typeface="Calibri"/>
              <a:sym typeface="Calibri"/>
            </a:endParaRPr>
          </a:p>
          <a:p>
            <a:pPr marL="476250" lvl="0" indent="-342900" algn="l" rtl="0">
              <a:spcBef>
                <a:spcPts val="0"/>
              </a:spcBef>
              <a:spcAft>
                <a:spcPts val="0"/>
              </a:spcAft>
              <a:buClr>
                <a:schemeClr val="dk1"/>
              </a:buClr>
              <a:buSzPts val="1500"/>
              <a:buFont typeface="+mj-lt"/>
              <a:buAutoNum type="arabicParenR"/>
            </a:pPr>
            <a:r>
              <a:rPr lang="en" sz="1500" dirty="0">
                <a:solidFill>
                  <a:schemeClr val="dk1"/>
                </a:solidFill>
                <a:latin typeface="Calibri"/>
                <a:ea typeface="Calibri"/>
                <a:cs typeface="Calibri"/>
                <a:sym typeface="Calibri"/>
              </a:rPr>
              <a:t>A</a:t>
            </a:r>
            <a:endParaRPr sz="1500" dirty="0">
              <a:solidFill>
                <a:schemeClr val="dk1"/>
              </a:solidFill>
              <a:latin typeface="Calibri"/>
              <a:ea typeface="Calibri"/>
              <a:cs typeface="Calibri"/>
              <a:sym typeface="Calibri"/>
            </a:endParaRPr>
          </a:p>
          <a:p>
            <a:pPr marL="800100" lvl="0" indent="-342900" algn="l" rtl="0">
              <a:spcBef>
                <a:spcPts val="0"/>
              </a:spcBef>
              <a:spcAft>
                <a:spcPts val="0"/>
              </a:spcAft>
              <a:buFont typeface="+mj-lt"/>
              <a:buAutoNum type="arabicParenR"/>
            </a:pPr>
            <a:endParaRPr sz="1500" dirty="0">
              <a:solidFill>
                <a:schemeClr val="dk1"/>
              </a:solidFill>
              <a:latin typeface="Calibri"/>
              <a:ea typeface="Calibri"/>
              <a:cs typeface="Calibri"/>
              <a:sym typeface="Calibri"/>
            </a:endParaRPr>
          </a:p>
          <a:p>
            <a:pPr marL="476250" lvl="0" indent="-342900" algn="l" rtl="0">
              <a:spcBef>
                <a:spcPts val="0"/>
              </a:spcBef>
              <a:spcAft>
                <a:spcPts val="0"/>
              </a:spcAft>
              <a:buClr>
                <a:schemeClr val="dk1"/>
              </a:buClr>
              <a:buSzPts val="1500"/>
              <a:buFont typeface="+mj-lt"/>
              <a:buAutoNum type="arabicParenR"/>
            </a:pPr>
            <a:r>
              <a:rPr lang="en" sz="1500" dirty="0">
                <a:solidFill>
                  <a:schemeClr val="dk1"/>
                </a:solidFill>
                <a:latin typeface="Calibri"/>
                <a:ea typeface="Calibri"/>
                <a:cs typeface="Calibri"/>
                <a:sym typeface="Calibri"/>
              </a:rPr>
              <a:t>C </a:t>
            </a:r>
            <a:endParaRPr sz="1500" dirty="0">
              <a:solidFill>
                <a:schemeClr val="dk1"/>
              </a:solidFill>
              <a:latin typeface="Calibri"/>
              <a:ea typeface="Calibri"/>
              <a:cs typeface="Calibri"/>
              <a:sym typeface="Calibri"/>
            </a:endParaRPr>
          </a:p>
          <a:p>
            <a:pPr marL="0" lvl="0" indent="0" algn="l" rtl="0">
              <a:spcBef>
                <a:spcPts val="0"/>
              </a:spcBef>
              <a:spcAft>
                <a:spcPts val="0"/>
              </a:spcAft>
              <a:buNone/>
            </a:pPr>
            <a:endParaRPr sz="1100" dirty="0">
              <a:latin typeface="Calibri"/>
              <a:ea typeface="Calibri"/>
              <a:cs typeface="Calibri"/>
              <a:sym typeface="Calibri"/>
            </a:endParaRPr>
          </a:p>
        </p:txBody>
      </p:sp>
      <p:sp>
        <p:nvSpPr>
          <p:cNvPr id="706" name="Google Shape;706;p77"/>
          <p:cNvSpPr txBox="1"/>
          <p:nvPr/>
        </p:nvSpPr>
        <p:spPr>
          <a:xfrm>
            <a:off x="4996238" y="729681"/>
            <a:ext cx="3849900" cy="32922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500">
                <a:solidFill>
                  <a:schemeClr val="dk1"/>
                </a:solidFill>
                <a:latin typeface="Calibri"/>
                <a:ea typeface="Calibri"/>
                <a:cs typeface="Calibri"/>
                <a:sym typeface="Calibri"/>
              </a:rPr>
              <a:t>9)    B</a:t>
            </a:r>
            <a:endParaRPr sz="1500">
              <a:solidFill>
                <a:schemeClr val="dk1"/>
              </a:solidFill>
              <a:latin typeface="Calibri"/>
              <a:ea typeface="Calibri"/>
              <a:cs typeface="Calibri"/>
              <a:sym typeface="Calibri"/>
            </a:endParaRPr>
          </a:p>
          <a:p>
            <a:pPr marL="0" lvl="0" indent="0" algn="l" rtl="0">
              <a:spcBef>
                <a:spcPts val="0"/>
              </a:spcBef>
              <a:spcAft>
                <a:spcPts val="0"/>
              </a:spcAft>
              <a:buNone/>
            </a:pPr>
            <a:endParaRPr sz="1500">
              <a:solidFill>
                <a:schemeClr val="dk1"/>
              </a:solidFill>
              <a:latin typeface="Calibri"/>
              <a:ea typeface="Calibri"/>
              <a:cs typeface="Calibri"/>
              <a:sym typeface="Calibri"/>
            </a:endParaRPr>
          </a:p>
          <a:p>
            <a:pPr marL="0" lvl="0" indent="0" algn="l" rtl="0">
              <a:spcBef>
                <a:spcPts val="0"/>
              </a:spcBef>
              <a:spcAft>
                <a:spcPts val="0"/>
              </a:spcAft>
              <a:buNone/>
            </a:pPr>
            <a:r>
              <a:rPr lang="en" sz="1500">
                <a:solidFill>
                  <a:schemeClr val="dk1"/>
                </a:solidFill>
                <a:latin typeface="Calibri"/>
                <a:ea typeface="Calibri"/>
                <a:cs typeface="Calibri"/>
                <a:sym typeface="Calibri"/>
              </a:rPr>
              <a:t>10)  A</a:t>
            </a:r>
            <a:endParaRPr sz="1500">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100">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78"/>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13" name="Google Shape;713;p78"/>
          <p:cNvSpPr txBox="1"/>
          <p:nvPr/>
        </p:nvSpPr>
        <p:spPr>
          <a:xfrm>
            <a:off x="4169213" y="236903"/>
            <a:ext cx="4941900" cy="3651596"/>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3600" u="sng" dirty="0">
                <a:solidFill>
                  <a:schemeClr val="dk1"/>
                </a:solidFill>
                <a:latin typeface="Calibri"/>
                <a:ea typeface="Calibri"/>
                <a:cs typeface="Calibri"/>
                <a:sym typeface="Calibri"/>
              </a:rPr>
              <a:t>Where </a:t>
            </a:r>
            <a:r>
              <a:rPr lang="en-US" sz="3600" u="sng" dirty="0">
                <a:solidFill>
                  <a:schemeClr val="dk1"/>
                </a:solidFill>
                <a:latin typeface="Calibri"/>
                <a:ea typeface="Calibri"/>
                <a:cs typeface="Calibri"/>
                <a:sym typeface="Calibri"/>
              </a:rPr>
              <a:t>T</a:t>
            </a:r>
            <a:r>
              <a:rPr lang="en" sz="3600" u="sng" dirty="0">
                <a:solidFill>
                  <a:schemeClr val="dk1"/>
                </a:solidFill>
                <a:latin typeface="Calibri"/>
                <a:ea typeface="Calibri"/>
                <a:cs typeface="Calibri"/>
                <a:sym typeface="Calibri"/>
              </a:rPr>
              <a:t>o </a:t>
            </a:r>
            <a:r>
              <a:rPr lang="en-US" sz="3600" u="sng" dirty="0">
                <a:solidFill>
                  <a:schemeClr val="dk1"/>
                </a:solidFill>
                <a:latin typeface="Calibri"/>
                <a:ea typeface="Calibri"/>
                <a:cs typeface="Calibri"/>
                <a:sym typeface="Calibri"/>
              </a:rPr>
              <a:t>G</a:t>
            </a:r>
            <a:r>
              <a:rPr lang="en" sz="3600" u="sng" dirty="0">
                <a:solidFill>
                  <a:schemeClr val="dk1"/>
                </a:solidFill>
                <a:latin typeface="Calibri"/>
                <a:ea typeface="Calibri"/>
                <a:cs typeface="Calibri"/>
                <a:sym typeface="Calibri"/>
              </a:rPr>
              <a:t>o From Here?</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endParaRPr sz="3300" b="0" i="0" u="sng"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rPr>
              <a:t>An excellent resource to utilize is the </a:t>
            </a:r>
            <a:r>
              <a:rPr lang="en" sz="1200" u="sng" dirty="0">
                <a:solidFill>
                  <a:schemeClr val="hlink"/>
                </a:solidFill>
                <a:hlinkClick r:id="rId3"/>
              </a:rPr>
              <a:t>A-Z Topic Index</a:t>
            </a:r>
            <a:r>
              <a:rPr lang="en" sz="1200" baseline="30000" dirty="0">
                <a:solidFill>
                  <a:schemeClr val="dk1"/>
                </a:solidFill>
              </a:rPr>
              <a:t>(2)</a:t>
            </a:r>
            <a:r>
              <a:rPr lang="en" sz="1200" dirty="0">
                <a:solidFill>
                  <a:schemeClr val="dk1"/>
                </a:solidFill>
              </a:rPr>
              <a:t> on the Oregon OSHA website. It has a list of relevant publications, training materials, rules, interpretations, videos, and other miscellaneous materials.</a:t>
            </a:r>
            <a:endParaRPr sz="1200" dirty="0">
              <a:solidFill>
                <a:schemeClr val="dk1"/>
              </a:solidFill>
            </a:endParaRPr>
          </a:p>
          <a:p>
            <a:pPr marL="457200" lvl="0" indent="0" algn="l" rtl="0">
              <a:spcBef>
                <a:spcPts val="0"/>
              </a:spcBef>
              <a:spcAft>
                <a:spcPts val="0"/>
              </a:spcAft>
              <a:buNone/>
            </a:pPr>
            <a:endParaRPr sz="1200" dirty="0">
              <a:solidFill>
                <a:schemeClr val="dk1"/>
              </a:solidFill>
            </a:endParaRPr>
          </a:p>
          <a:p>
            <a:pPr marL="45720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r>
              <a:rPr lang="en" sz="1200" dirty="0">
                <a:solidFill>
                  <a:schemeClr val="dk1"/>
                </a:solidFill>
              </a:rPr>
              <a:t>If you want guidance in developing a safer work environment, you may consider our free and confidential consultation services. Our consultants in workplace safety and health can help you reduce accidents, related costs, and help you develop a comprehensive program to manage safety and health. For more information, please visit the </a:t>
            </a:r>
            <a:r>
              <a:rPr lang="en" sz="1200" u="sng" dirty="0">
                <a:solidFill>
                  <a:schemeClr val="hlink"/>
                </a:solidFill>
                <a:hlinkClick r:id="rId4"/>
              </a:rPr>
              <a:t>consultation page</a:t>
            </a:r>
            <a:r>
              <a:rPr lang="en" sz="1200" baseline="30000" dirty="0">
                <a:solidFill>
                  <a:schemeClr val="dk1"/>
                </a:solidFill>
              </a:rPr>
              <a:t>(3)</a:t>
            </a:r>
            <a:r>
              <a:rPr lang="en" sz="1200" dirty="0">
                <a:solidFill>
                  <a:schemeClr val="dk1"/>
                </a:solidFill>
              </a:rPr>
              <a:t>.</a:t>
            </a:r>
            <a:endParaRPr sz="1200" dirty="0">
              <a:solidFill>
                <a:schemeClr val="dk1"/>
              </a:solidFill>
            </a:endParaRPr>
          </a:p>
          <a:p>
            <a:pPr marL="457200" lvl="0" indent="0" algn="l" rtl="0">
              <a:spcBef>
                <a:spcPts val="0"/>
              </a:spcBef>
              <a:spcAft>
                <a:spcPts val="0"/>
              </a:spcAft>
              <a:buNone/>
            </a:pPr>
            <a:endParaRPr sz="1100" dirty="0">
              <a:solidFill>
                <a:schemeClr val="dk1"/>
              </a:solidFill>
            </a:endParaRPr>
          </a:p>
        </p:txBody>
      </p:sp>
      <p:sp>
        <p:nvSpPr>
          <p:cNvPr id="714" name="Google Shape;714;p78"/>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4: </a:t>
            </a:r>
            <a:r>
              <a:rPr lang="en" sz="2100" b="1" i="1" u="none" strike="noStrike" cap="none">
                <a:solidFill>
                  <a:schemeClr val="lt1"/>
                </a:solidFill>
                <a:latin typeface="Verdana"/>
                <a:ea typeface="Verdana"/>
                <a:cs typeface="Verdana"/>
                <a:sym typeface="Verdana"/>
              </a:rPr>
              <a:t>conclusion</a:t>
            </a:r>
            <a:endParaRPr sz="1100" b="0" i="0" u="none" strike="noStrike" cap="none">
              <a:solidFill>
                <a:srgbClr val="000000"/>
              </a:solidFill>
              <a:latin typeface="Arial"/>
              <a:ea typeface="Arial"/>
              <a:cs typeface="Arial"/>
              <a:sym typeface="Arial"/>
            </a:endParaRPr>
          </a:p>
        </p:txBody>
      </p:sp>
      <p:pic>
        <p:nvPicPr>
          <p:cNvPr id="715" name="Google Shape;715;p78"/>
          <p:cNvPicPr preferRelativeResize="0"/>
          <p:nvPr/>
        </p:nvPicPr>
        <p:blipFill rotWithShape="1">
          <a:blip r:embed="rId5">
            <a:alphaModFix/>
          </a:blip>
          <a:srcRect/>
          <a:stretch/>
        </p:blipFill>
        <p:spPr>
          <a:xfrm>
            <a:off x="6811008" y="4484594"/>
            <a:ext cx="2228566" cy="563907"/>
          </a:xfrm>
          <a:prstGeom prst="rect">
            <a:avLst/>
          </a:prstGeom>
          <a:noFill/>
          <a:ln>
            <a:noFill/>
          </a:ln>
        </p:spPr>
      </p:pic>
      <p:pic>
        <p:nvPicPr>
          <p:cNvPr id="716" name="Google Shape;716;p78"/>
          <p:cNvPicPr preferRelativeResize="0"/>
          <p:nvPr/>
        </p:nvPicPr>
        <p:blipFill>
          <a:blip r:embed="rId6">
            <a:alphaModFix/>
          </a:blip>
          <a:stretch>
            <a:fillRect/>
          </a:stretch>
        </p:blipFill>
        <p:spPr>
          <a:xfrm>
            <a:off x="4025" y="-12475"/>
            <a:ext cx="3954651" cy="44128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80"/>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33" name="Google Shape;733;p80"/>
          <p:cNvSpPr txBox="1"/>
          <p:nvPr/>
        </p:nvSpPr>
        <p:spPr>
          <a:xfrm>
            <a:off x="257860" y="-12475"/>
            <a:ext cx="8853300" cy="424800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Clr>
                <a:schemeClr val="dk1"/>
              </a:buClr>
              <a:buSzPts val="3600"/>
              <a:buFont typeface="Arial"/>
              <a:buNone/>
            </a:pPr>
            <a:r>
              <a:rPr lang="en" sz="3600" u="sng" dirty="0">
                <a:solidFill>
                  <a:schemeClr val="dk1"/>
                </a:solidFill>
                <a:latin typeface="Calibri"/>
                <a:ea typeface="Calibri"/>
                <a:cs typeface="Calibri"/>
                <a:sym typeface="Calibri"/>
              </a:rPr>
              <a:t>Class Discussion </a:t>
            </a:r>
            <a:endParaRPr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3600"/>
              <a:buFont typeface="Arial"/>
              <a:buNone/>
            </a:pP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600"/>
              <a:buFont typeface="Arial"/>
              <a:buNone/>
            </a:pPr>
            <a:r>
              <a:rPr lang="en" dirty="0">
                <a:solidFill>
                  <a:schemeClr val="dk1"/>
                </a:solidFill>
                <a:latin typeface="Calibri"/>
                <a:ea typeface="Calibri"/>
                <a:cs typeface="Calibri"/>
                <a:sym typeface="Calibri"/>
              </a:rPr>
              <a:t>Take this opportunity to ask/answer questions about the previous module and to summarize the web link addresses discussed in the module.</a:t>
            </a:r>
            <a:endParaRPr sz="3600" u="sng"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800"/>
              <a:buFont typeface="Arial"/>
              <a:buNone/>
            </a:pPr>
            <a:endParaRPr sz="3600" u="sng"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800"/>
              <a:buFont typeface="Arial"/>
              <a:buNone/>
            </a:pPr>
            <a:r>
              <a:rPr lang="en" sz="3600" u="sng" dirty="0">
                <a:solidFill>
                  <a:schemeClr val="dk1"/>
                </a:solidFill>
                <a:latin typeface="Calibri"/>
                <a:ea typeface="Calibri"/>
                <a:cs typeface="Calibri"/>
                <a:sym typeface="Calibri"/>
              </a:rPr>
              <a:t>Module 4 Resources</a:t>
            </a:r>
            <a:endParaRPr sz="3600" u="sng"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dirty="0">
              <a:solidFill>
                <a:schemeClr val="dk1"/>
              </a:solidFill>
              <a:latin typeface="Calibri"/>
              <a:ea typeface="Calibri"/>
              <a:cs typeface="Calibri"/>
              <a:sym typeface="Calibri"/>
            </a:endParaRPr>
          </a:p>
          <a:p>
            <a:pPr marL="342900" lvl="0" indent="-254000" algn="l" rtl="0">
              <a:spcBef>
                <a:spcPts val="0"/>
              </a:spcBef>
              <a:spcAft>
                <a:spcPts val="0"/>
              </a:spcAft>
              <a:buClr>
                <a:schemeClr val="dk1"/>
              </a:buClr>
              <a:buSzPts val="1400"/>
              <a:buFont typeface="Calibri"/>
              <a:buAutoNum type="arabicParenBoth"/>
            </a:pPr>
            <a:r>
              <a:rPr lang="en" dirty="0">
                <a:solidFill>
                  <a:schemeClr val="dk1"/>
                </a:solidFill>
                <a:latin typeface="Calibri"/>
                <a:ea typeface="Calibri"/>
                <a:cs typeface="Calibri"/>
                <a:sym typeface="Calibri"/>
                <a:hlinkClick r:id="rId3"/>
              </a:rPr>
              <a:t>https://osha.oregon.gov/OSHAPubs/pubform/</a:t>
            </a:r>
            <a:r>
              <a:rPr lang="en-US" dirty="0">
                <a:solidFill>
                  <a:schemeClr val="dk1"/>
                </a:solidFill>
                <a:latin typeface="Calibri"/>
                <a:ea typeface="Calibri"/>
                <a:cs typeface="Calibri"/>
                <a:sym typeface="Calibri"/>
                <a:hlinkClick r:id="rId3"/>
              </a:rPr>
              <a:t>sample-lockout.pdf</a:t>
            </a:r>
            <a:endParaRPr lang="en-US" dirty="0">
              <a:solidFill>
                <a:schemeClr val="dk1"/>
              </a:solidFill>
              <a:latin typeface="Calibri"/>
              <a:ea typeface="Calibri"/>
              <a:cs typeface="Calibri"/>
              <a:sym typeface="Calibri"/>
            </a:endParaRPr>
          </a:p>
          <a:p>
            <a:pPr marL="342900" lvl="0" indent="0" algn="l" rtl="0">
              <a:spcBef>
                <a:spcPts val="0"/>
              </a:spcBef>
              <a:spcAft>
                <a:spcPts val="0"/>
              </a:spcAft>
              <a:buClr>
                <a:schemeClr val="dk1"/>
              </a:buClr>
              <a:buSzPts val="1100"/>
              <a:buFont typeface="Arial"/>
              <a:buNone/>
            </a:pPr>
            <a:endParaRPr lang="en-US" dirty="0">
              <a:solidFill>
                <a:schemeClr val="dk1"/>
              </a:solidFill>
              <a:latin typeface="Calibri"/>
              <a:ea typeface="Calibri"/>
              <a:cs typeface="Calibri"/>
              <a:sym typeface="Calibri"/>
            </a:endParaRPr>
          </a:p>
          <a:p>
            <a:pPr marL="88900" lvl="0" algn="l" rtl="0">
              <a:spcBef>
                <a:spcPts val="0"/>
              </a:spcBef>
              <a:spcAft>
                <a:spcPts val="0"/>
              </a:spcAft>
              <a:buClr>
                <a:schemeClr val="dk1"/>
              </a:buClr>
              <a:buSzPts val="1400"/>
            </a:pPr>
            <a:r>
              <a:rPr lang="en" dirty="0">
                <a:solidFill>
                  <a:schemeClr val="dk1"/>
                </a:solidFill>
                <a:latin typeface="Calibri"/>
                <a:ea typeface="Calibri"/>
                <a:cs typeface="Calibri"/>
                <a:sym typeface="Calibri"/>
              </a:rPr>
              <a:t>(2) </a:t>
            </a:r>
            <a:r>
              <a:rPr lang="en" dirty="0">
                <a:solidFill>
                  <a:schemeClr val="dk1"/>
                </a:solidFill>
                <a:latin typeface="Calibri"/>
                <a:ea typeface="Calibri"/>
                <a:cs typeface="Calibri"/>
                <a:sym typeface="Calibri"/>
                <a:hlinkClick r:id="rId4"/>
              </a:rPr>
              <a:t>https://osha.oregon.gov/Pages/az-index.aspx</a:t>
            </a:r>
            <a:endParaRPr dirty="0">
              <a:solidFill>
                <a:schemeClr val="dk1"/>
              </a:solidFill>
              <a:latin typeface="Calibri"/>
              <a:ea typeface="Calibri"/>
              <a:cs typeface="Calibri"/>
              <a:sym typeface="Calibri"/>
            </a:endParaRPr>
          </a:p>
          <a:p>
            <a:pPr marL="107950" lvl="0" algn="l" rtl="0">
              <a:spcBef>
                <a:spcPts val="0"/>
              </a:spcBef>
              <a:spcAft>
                <a:spcPts val="0"/>
              </a:spcAft>
              <a:buClr>
                <a:srgbClr val="000000"/>
              </a:buClr>
              <a:buSzPts val="1100"/>
            </a:pPr>
            <a:endParaRPr lang="en" dirty="0">
              <a:solidFill>
                <a:schemeClr val="dk1"/>
              </a:solidFill>
              <a:latin typeface="Calibri"/>
              <a:ea typeface="Calibri"/>
              <a:cs typeface="Calibri"/>
              <a:sym typeface="Calibri"/>
            </a:endParaRPr>
          </a:p>
          <a:p>
            <a:pPr marL="107950" lvl="0" algn="l" rtl="0">
              <a:spcBef>
                <a:spcPts val="0"/>
              </a:spcBef>
              <a:spcAft>
                <a:spcPts val="0"/>
              </a:spcAft>
              <a:buClr>
                <a:srgbClr val="000000"/>
              </a:buClr>
              <a:buSzPts val="1100"/>
            </a:pPr>
            <a:r>
              <a:rPr lang="en" dirty="0">
                <a:solidFill>
                  <a:schemeClr val="tx1"/>
                </a:solidFill>
                <a:uFill>
                  <a:noFill/>
                </a:uFill>
                <a:latin typeface="Calibri"/>
                <a:ea typeface="Calibri"/>
                <a:cs typeface="Calibri"/>
                <a:sym typeface="Calibri"/>
              </a:rPr>
              <a:t>(3) </a:t>
            </a:r>
            <a:r>
              <a:rPr lang="en" dirty="0">
                <a:solidFill>
                  <a:schemeClr val="tx1"/>
                </a:solidFill>
                <a:uFill>
                  <a:noFill/>
                </a:uFill>
                <a:latin typeface="Calibri"/>
                <a:ea typeface="Calibri"/>
                <a:cs typeface="Calibri"/>
                <a:sym typeface="Calibri"/>
                <a:hlinkClick r:id="rId5"/>
              </a:rPr>
              <a:t>https://osha.oregon.gov/consult/Pages/index.aspx</a:t>
            </a:r>
            <a:endParaRPr dirty="0">
              <a:solidFill>
                <a:schemeClr val="tx1"/>
              </a:solidFill>
              <a:latin typeface="Calibri"/>
              <a:ea typeface="Calibri"/>
              <a:cs typeface="Calibri"/>
              <a:sym typeface="Calibri"/>
            </a:endParaRPr>
          </a:p>
          <a:p>
            <a:pPr marL="342900" lvl="0" indent="0" algn="l" rtl="0">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2900" u="sng"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sp>
        <p:nvSpPr>
          <p:cNvPr id="734" name="Google Shape;734;p80"/>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4: </a:t>
            </a:r>
            <a:r>
              <a:rPr lang="en" sz="2100" b="1" i="1" u="none" strike="noStrike" cap="none">
                <a:solidFill>
                  <a:schemeClr val="lt1"/>
                </a:solidFill>
                <a:latin typeface="Verdana"/>
                <a:ea typeface="Verdana"/>
                <a:cs typeface="Verdana"/>
                <a:sym typeface="Verdana"/>
              </a:rPr>
              <a:t>conclusion</a:t>
            </a:r>
            <a:endParaRPr sz="1100" b="0" i="0" u="none" strike="noStrike" cap="none">
              <a:solidFill>
                <a:srgbClr val="000000"/>
              </a:solidFill>
              <a:latin typeface="Arial"/>
              <a:ea typeface="Arial"/>
              <a:cs typeface="Arial"/>
              <a:sym typeface="Arial"/>
            </a:endParaRPr>
          </a:p>
        </p:txBody>
      </p:sp>
      <p:pic>
        <p:nvPicPr>
          <p:cNvPr id="735" name="Google Shape;735;p80"/>
          <p:cNvPicPr preferRelativeResize="0"/>
          <p:nvPr/>
        </p:nvPicPr>
        <p:blipFill rotWithShape="1">
          <a:blip r:embed="rId6">
            <a:alphaModFix/>
          </a:blip>
          <a:srcRect/>
          <a:stretch/>
        </p:blipFill>
        <p:spPr>
          <a:xfrm>
            <a:off x="6811008" y="4484594"/>
            <a:ext cx="2228566" cy="56390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79"/>
          <p:cNvSpPr/>
          <p:nvPr/>
        </p:nvSpPr>
        <p:spPr>
          <a:xfrm>
            <a:off x="0" y="4393405"/>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23" name="Google Shape;723;p79"/>
          <p:cNvSpPr txBox="1"/>
          <p:nvPr/>
        </p:nvSpPr>
        <p:spPr>
          <a:xfrm>
            <a:off x="4169213" y="240135"/>
            <a:ext cx="4941900" cy="3426701"/>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3600" u="sng" dirty="0">
                <a:solidFill>
                  <a:schemeClr val="dk1"/>
                </a:solidFill>
                <a:latin typeface="Calibri"/>
                <a:ea typeface="Calibri"/>
                <a:cs typeface="Calibri"/>
                <a:sym typeface="Calibri"/>
              </a:rPr>
              <a:t>Congratulations </a:t>
            </a:r>
            <a:endParaRPr sz="36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endParaRPr sz="3300" b="0" i="0" u="sng" strike="noStrike" cap="none" dirty="0">
              <a:solidFill>
                <a:schemeClr val="dk1"/>
              </a:solidFill>
              <a:latin typeface="Calibri"/>
              <a:ea typeface="Calibri"/>
              <a:cs typeface="Calibri"/>
              <a:sym typeface="Calibri"/>
            </a:endParaRPr>
          </a:p>
          <a:p>
            <a:pPr marL="457200" lvl="0" indent="0" algn="l" rtl="0">
              <a:spcBef>
                <a:spcPts val="0"/>
              </a:spcBef>
              <a:spcAft>
                <a:spcPts val="0"/>
              </a:spcAft>
              <a:buNone/>
            </a:pPr>
            <a:r>
              <a:rPr lang="en" sz="1300" dirty="0">
                <a:solidFill>
                  <a:schemeClr val="dk1"/>
                </a:solidFill>
              </a:rPr>
              <a:t>You’ve completed the lockout/tagout online course.</a:t>
            </a:r>
            <a:endParaRPr sz="1300" dirty="0">
              <a:solidFill>
                <a:schemeClr val="dk1"/>
              </a:solidFill>
            </a:endParaRPr>
          </a:p>
          <a:p>
            <a:pPr marL="457200" lvl="0" indent="0" algn="l" rtl="0">
              <a:spcBef>
                <a:spcPts val="0"/>
              </a:spcBef>
              <a:spcAft>
                <a:spcPts val="0"/>
              </a:spcAft>
              <a:buNone/>
            </a:pPr>
            <a:endParaRPr sz="1300" dirty="0">
              <a:solidFill>
                <a:schemeClr val="dk1"/>
              </a:solidFill>
            </a:endParaRPr>
          </a:p>
          <a:p>
            <a:pPr marL="457200" lvl="0" indent="0" algn="l" rtl="0">
              <a:spcBef>
                <a:spcPts val="0"/>
              </a:spcBef>
              <a:spcAft>
                <a:spcPts val="0"/>
              </a:spcAft>
              <a:buNone/>
            </a:pPr>
            <a:endParaRPr sz="1300" dirty="0">
              <a:solidFill>
                <a:schemeClr val="dk1"/>
              </a:solidFill>
            </a:endParaRPr>
          </a:p>
          <a:p>
            <a:pPr marL="457200" lvl="0" indent="0" algn="l" rtl="0">
              <a:spcBef>
                <a:spcPts val="0"/>
              </a:spcBef>
              <a:spcAft>
                <a:spcPts val="0"/>
              </a:spcAft>
              <a:buNone/>
            </a:pPr>
            <a:r>
              <a:rPr lang="en" sz="1300" dirty="0">
                <a:solidFill>
                  <a:schemeClr val="dk1"/>
                </a:solidFill>
              </a:rPr>
              <a:t>Produced by the Public Education Team of Oregon OSHA:</a:t>
            </a:r>
            <a:endParaRPr sz="1300" dirty="0">
              <a:solidFill>
                <a:schemeClr val="dk1"/>
              </a:solidFill>
            </a:endParaRPr>
          </a:p>
          <a:p>
            <a:pPr marL="457200" lvl="0" indent="0" algn="l" rtl="0">
              <a:spcBef>
                <a:spcPts val="0"/>
              </a:spcBef>
              <a:spcAft>
                <a:spcPts val="0"/>
              </a:spcAft>
              <a:buNone/>
            </a:pPr>
            <a:r>
              <a:rPr lang="en" sz="1300" dirty="0">
                <a:solidFill>
                  <a:schemeClr val="dk1"/>
                </a:solidFill>
              </a:rPr>
              <a:t>Roy Kroker, Andrew Stengel, Phillip Wade, Angelina Cox, Ricardo Rodríguez, Tim Wade</a:t>
            </a:r>
            <a:endParaRPr sz="1300" dirty="0">
              <a:solidFill>
                <a:schemeClr val="dk1"/>
              </a:solidFill>
            </a:endParaRPr>
          </a:p>
          <a:p>
            <a:pPr marL="457200" lvl="0" indent="0" algn="l" rtl="0">
              <a:spcBef>
                <a:spcPts val="0"/>
              </a:spcBef>
              <a:spcAft>
                <a:spcPts val="0"/>
              </a:spcAft>
              <a:buNone/>
            </a:pPr>
            <a:br>
              <a:rPr lang="en" sz="1300" dirty="0">
                <a:solidFill>
                  <a:schemeClr val="dk1"/>
                </a:solidFill>
              </a:rPr>
            </a:br>
            <a:r>
              <a:rPr lang="en" sz="1300" dirty="0">
                <a:solidFill>
                  <a:schemeClr val="dk1"/>
                </a:solidFill>
              </a:rPr>
              <a:t>Technical Assistance: Larry Fipps</a:t>
            </a:r>
            <a:endParaRPr sz="1300" dirty="0">
              <a:solidFill>
                <a:schemeClr val="dk1"/>
              </a:solidFill>
            </a:endParaRPr>
          </a:p>
          <a:p>
            <a:pPr marL="457200" lvl="0" indent="0" algn="l" rtl="0">
              <a:spcBef>
                <a:spcPts val="0"/>
              </a:spcBef>
              <a:spcAft>
                <a:spcPts val="0"/>
              </a:spcAft>
              <a:buNone/>
            </a:pPr>
            <a:endParaRPr sz="1300" dirty="0">
              <a:solidFill>
                <a:schemeClr val="dk1"/>
              </a:solidFill>
            </a:endParaRPr>
          </a:p>
          <a:p>
            <a:pPr marL="457200" lvl="0" indent="0" algn="l" rtl="0">
              <a:spcBef>
                <a:spcPts val="0"/>
              </a:spcBef>
              <a:spcAft>
                <a:spcPts val="0"/>
              </a:spcAft>
              <a:buNone/>
            </a:pPr>
            <a:r>
              <a:rPr lang="en" sz="1300" dirty="0">
                <a:solidFill>
                  <a:schemeClr val="dk1"/>
                </a:solidFill>
              </a:rPr>
              <a:t>Images provided by: Getty Images Inc. and  Envato Elements</a:t>
            </a:r>
            <a:endParaRPr sz="1300" dirty="0">
              <a:solidFill>
                <a:schemeClr val="dk1"/>
              </a:solidFill>
            </a:endParaRPr>
          </a:p>
        </p:txBody>
      </p:sp>
      <p:sp>
        <p:nvSpPr>
          <p:cNvPr id="724" name="Google Shape;724;p79"/>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4: </a:t>
            </a:r>
            <a:r>
              <a:rPr lang="en" sz="2100" b="1" i="1" u="none" strike="noStrike" cap="none">
                <a:solidFill>
                  <a:schemeClr val="lt1"/>
                </a:solidFill>
                <a:latin typeface="Verdana"/>
                <a:ea typeface="Verdana"/>
                <a:cs typeface="Verdana"/>
                <a:sym typeface="Verdana"/>
              </a:rPr>
              <a:t>conclusion</a:t>
            </a:r>
            <a:endParaRPr sz="1100" b="0" i="0" u="none" strike="noStrike" cap="none">
              <a:solidFill>
                <a:srgbClr val="000000"/>
              </a:solidFill>
              <a:latin typeface="Arial"/>
              <a:ea typeface="Arial"/>
              <a:cs typeface="Arial"/>
              <a:sym typeface="Arial"/>
            </a:endParaRPr>
          </a:p>
        </p:txBody>
      </p:sp>
      <p:pic>
        <p:nvPicPr>
          <p:cNvPr id="725" name="Google Shape;725;p79"/>
          <p:cNvPicPr preferRelativeResize="0"/>
          <p:nvPr/>
        </p:nvPicPr>
        <p:blipFill rotWithShape="1">
          <a:blip r:embed="rId3">
            <a:alphaModFix/>
          </a:blip>
          <a:srcRect/>
          <a:stretch/>
        </p:blipFill>
        <p:spPr>
          <a:xfrm>
            <a:off x="6811008" y="4484594"/>
            <a:ext cx="2228566" cy="563907"/>
          </a:xfrm>
          <a:prstGeom prst="rect">
            <a:avLst/>
          </a:prstGeom>
          <a:noFill/>
          <a:ln>
            <a:noFill/>
          </a:ln>
        </p:spPr>
      </p:pic>
      <p:pic>
        <p:nvPicPr>
          <p:cNvPr id="726" name="Google Shape;726;p79"/>
          <p:cNvPicPr preferRelativeResize="0"/>
          <p:nvPr/>
        </p:nvPicPr>
        <p:blipFill>
          <a:blip r:embed="rId4">
            <a:alphaModFix/>
          </a:blip>
          <a:stretch>
            <a:fillRect/>
          </a:stretch>
        </p:blipFill>
        <p:spPr>
          <a:xfrm>
            <a:off x="10525" y="-12475"/>
            <a:ext cx="3948150" cy="44058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9"/>
          <p:cNvSpPr/>
          <p:nvPr/>
        </p:nvSpPr>
        <p:spPr>
          <a:xfrm>
            <a:off x="0" y="4420017"/>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00000"/>
              </a:solidFill>
              <a:latin typeface="Calibri"/>
              <a:ea typeface="Calibri"/>
              <a:cs typeface="Calibri"/>
              <a:sym typeface="Calibri"/>
            </a:endParaRPr>
          </a:p>
        </p:txBody>
      </p:sp>
      <p:sp>
        <p:nvSpPr>
          <p:cNvPr id="117" name="Google Shape;117;p19"/>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1: </a:t>
            </a:r>
            <a:r>
              <a:rPr lang="en" sz="2100" b="1" i="1" u="none" strike="noStrike" cap="none">
                <a:solidFill>
                  <a:schemeClr val="lt1"/>
                </a:solidFill>
                <a:latin typeface="Verdana"/>
                <a:ea typeface="Verdana"/>
                <a:cs typeface="Verdana"/>
                <a:sym typeface="Verdana"/>
              </a:rPr>
              <a:t>introduction</a:t>
            </a:r>
            <a:endParaRPr sz="1100" b="0" i="0" u="none" strike="noStrike" cap="none">
              <a:solidFill>
                <a:srgbClr val="000000"/>
              </a:solidFill>
              <a:latin typeface="Arial"/>
              <a:ea typeface="Arial"/>
              <a:cs typeface="Arial"/>
              <a:sym typeface="Arial"/>
            </a:endParaRPr>
          </a:p>
        </p:txBody>
      </p:sp>
      <p:pic>
        <p:nvPicPr>
          <p:cNvPr id="118" name="Google Shape;118;p19"/>
          <p:cNvPicPr preferRelativeResize="0"/>
          <p:nvPr/>
        </p:nvPicPr>
        <p:blipFill rotWithShape="1">
          <a:blip r:embed="rId3">
            <a:alphaModFix/>
          </a:blip>
          <a:srcRect/>
          <a:stretch/>
        </p:blipFill>
        <p:spPr>
          <a:xfrm>
            <a:off x="6811008" y="4484594"/>
            <a:ext cx="2228566" cy="563908"/>
          </a:xfrm>
          <a:prstGeom prst="rect">
            <a:avLst/>
          </a:prstGeom>
          <a:noFill/>
          <a:ln>
            <a:noFill/>
          </a:ln>
        </p:spPr>
      </p:pic>
      <p:sp>
        <p:nvSpPr>
          <p:cNvPr id="119" name="Google Shape;119;p19"/>
          <p:cNvSpPr txBox="1"/>
          <p:nvPr/>
        </p:nvSpPr>
        <p:spPr>
          <a:xfrm>
            <a:off x="4289367" y="249382"/>
            <a:ext cx="4705800" cy="33933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u="sng" dirty="0">
                <a:solidFill>
                  <a:schemeClr val="dk1"/>
                </a:solidFill>
                <a:latin typeface="Calibri"/>
                <a:ea typeface="Calibri"/>
                <a:cs typeface="Calibri"/>
                <a:sym typeface="Calibri"/>
              </a:rPr>
              <a:t>Definitions: Lockout</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b="1" dirty="0">
                <a:solidFill>
                  <a:schemeClr val="dk1"/>
                </a:solidFill>
              </a:rPr>
              <a:t>Lockout</a:t>
            </a:r>
            <a:r>
              <a:rPr lang="en" sz="1200" dirty="0">
                <a:solidFill>
                  <a:schemeClr val="dk1"/>
                </a:solidFill>
              </a:rPr>
              <a:t>:</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i="1" dirty="0">
                <a:solidFill>
                  <a:schemeClr val="dk1"/>
                </a:solidFill>
              </a:rPr>
              <a:t>The placement of a lockout device on an energy isolating device, in accordance with an established procedure, ensuring that the energy isolating device and the equipment being controlled cannot be operated until the lockout device is removed.</a:t>
            </a:r>
            <a:endParaRPr sz="1200" i="1"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b="1" dirty="0">
                <a:solidFill>
                  <a:schemeClr val="dk1"/>
                </a:solidFill>
              </a:rPr>
              <a:t>Lockout Device</a:t>
            </a:r>
            <a:r>
              <a:rPr lang="en" sz="1200" dirty="0">
                <a:solidFill>
                  <a:schemeClr val="dk1"/>
                </a:solidFill>
              </a:rPr>
              <a:t>:</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i="1" dirty="0">
                <a:solidFill>
                  <a:schemeClr val="dk1"/>
                </a:solidFill>
              </a:rPr>
              <a:t>A device that utilizes a positive means such as a lock, either key or combination type, to hold an energy isolating device in a safe position and prevent the energizing of a machine or equipment. Included are blank flanges and bolted slip blinds.</a:t>
            </a:r>
            <a:endParaRPr sz="1300" dirty="0">
              <a:solidFill>
                <a:schemeClr val="dk1"/>
              </a:solidFill>
              <a:latin typeface="Calibri"/>
              <a:ea typeface="Calibri"/>
              <a:cs typeface="Calibri"/>
              <a:sym typeface="Calibri"/>
            </a:endParaRPr>
          </a:p>
        </p:txBody>
      </p:sp>
      <p:pic>
        <p:nvPicPr>
          <p:cNvPr id="120" name="Google Shape;120;p19"/>
          <p:cNvPicPr preferRelativeResize="0"/>
          <p:nvPr/>
        </p:nvPicPr>
        <p:blipFill>
          <a:blip r:embed="rId4">
            <a:alphaModFix/>
          </a:blip>
          <a:stretch>
            <a:fillRect/>
          </a:stretch>
        </p:blipFill>
        <p:spPr>
          <a:xfrm>
            <a:off x="10525" y="0"/>
            <a:ext cx="3972925" cy="44200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0"/>
          <p:cNvSpPr/>
          <p:nvPr/>
        </p:nvSpPr>
        <p:spPr>
          <a:xfrm>
            <a:off x="0" y="4420017"/>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00000"/>
              </a:solidFill>
              <a:latin typeface="Calibri"/>
              <a:ea typeface="Calibri"/>
              <a:cs typeface="Calibri"/>
              <a:sym typeface="Calibri"/>
            </a:endParaRPr>
          </a:p>
        </p:txBody>
      </p:sp>
      <p:sp>
        <p:nvSpPr>
          <p:cNvPr id="127" name="Google Shape;127;p20"/>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1: </a:t>
            </a:r>
            <a:r>
              <a:rPr lang="en" sz="2100" b="1" i="1" u="none" strike="noStrike" cap="none">
                <a:solidFill>
                  <a:schemeClr val="lt1"/>
                </a:solidFill>
                <a:latin typeface="Verdana"/>
                <a:ea typeface="Verdana"/>
                <a:cs typeface="Verdana"/>
                <a:sym typeface="Verdana"/>
              </a:rPr>
              <a:t>introduction</a:t>
            </a:r>
            <a:endParaRPr sz="1100" b="0" i="0" u="none" strike="noStrike" cap="none">
              <a:solidFill>
                <a:srgbClr val="000000"/>
              </a:solidFill>
              <a:latin typeface="Arial"/>
              <a:ea typeface="Arial"/>
              <a:cs typeface="Arial"/>
              <a:sym typeface="Arial"/>
            </a:endParaRPr>
          </a:p>
        </p:txBody>
      </p:sp>
      <p:pic>
        <p:nvPicPr>
          <p:cNvPr id="128" name="Google Shape;128;p20"/>
          <p:cNvPicPr preferRelativeResize="0"/>
          <p:nvPr/>
        </p:nvPicPr>
        <p:blipFill rotWithShape="1">
          <a:blip r:embed="rId3">
            <a:alphaModFix/>
          </a:blip>
          <a:srcRect/>
          <a:stretch/>
        </p:blipFill>
        <p:spPr>
          <a:xfrm>
            <a:off x="6811008" y="4484594"/>
            <a:ext cx="2228566" cy="563908"/>
          </a:xfrm>
          <a:prstGeom prst="rect">
            <a:avLst/>
          </a:prstGeom>
          <a:noFill/>
          <a:ln>
            <a:noFill/>
          </a:ln>
        </p:spPr>
      </p:pic>
      <p:sp>
        <p:nvSpPr>
          <p:cNvPr id="129" name="Google Shape;129;p20"/>
          <p:cNvSpPr txBox="1"/>
          <p:nvPr/>
        </p:nvSpPr>
        <p:spPr>
          <a:xfrm>
            <a:off x="4289367" y="249381"/>
            <a:ext cx="4705800" cy="4113683"/>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u="sng" dirty="0">
                <a:solidFill>
                  <a:schemeClr val="dk1"/>
                </a:solidFill>
                <a:latin typeface="Calibri"/>
                <a:ea typeface="Calibri"/>
                <a:cs typeface="Calibri"/>
                <a:sym typeface="Calibri"/>
              </a:rPr>
              <a:t>Definitions: Tagout</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b="1" dirty="0">
                <a:solidFill>
                  <a:schemeClr val="dk1"/>
                </a:solidFill>
              </a:rPr>
              <a:t>Tagout</a:t>
            </a:r>
            <a:r>
              <a:rPr lang="en" sz="1300" dirty="0">
                <a:solidFill>
                  <a:schemeClr val="dk1"/>
                </a:solidFill>
              </a:rPr>
              <a:t>:</a:t>
            </a: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i="1" dirty="0">
                <a:solidFill>
                  <a:schemeClr val="dk1"/>
                </a:solidFill>
              </a:rPr>
              <a:t>The placement of a tagout device on an energy isolating device, in accordance with an established procedure, to indicate that the energy isolating device and the equipment being controlled may not be operated until the tagout device is removed.</a:t>
            </a:r>
            <a:endParaRPr sz="1300" i="1"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b="1" dirty="0">
                <a:solidFill>
                  <a:schemeClr val="dk1"/>
                </a:solidFill>
              </a:rPr>
              <a:t>Tagout Device</a:t>
            </a:r>
            <a:r>
              <a:rPr lang="en" sz="1300" dirty="0">
                <a:solidFill>
                  <a:schemeClr val="dk1"/>
                </a:solidFill>
              </a:rPr>
              <a:t>:</a:t>
            </a: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i="1" dirty="0">
                <a:solidFill>
                  <a:schemeClr val="dk1"/>
                </a:solidFill>
              </a:rPr>
              <a:t>A prominent warning device, such as a tag and a means of attachment, which can be securely fastened to an energy isolating device in accordance with an established procedure, to indicate that the energy isolating device and the equipment being controlled may not be operated until the tagout device is removed.</a:t>
            </a:r>
            <a:endParaRPr dirty="0">
              <a:solidFill>
                <a:schemeClr val="dk1"/>
              </a:solidFill>
              <a:latin typeface="Calibri"/>
              <a:ea typeface="Calibri"/>
              <a:cs typeface="Calibri"/>
              <a:sym typeface="Calibri"/>
            </a:endParaRPr>
          </a:p>
        </p:txBody>
      </p:sp>
      <p:pic>
        <p:nvPicPr>
          <p:cNvPr id="130" name="Google Shape;130;p20"/>
          <p:cNvPicPr preferRelativeResize="0"/>
          <p:nvPr/>
        </p:nvPicPr>
        <p:blipFill>
          <a:blip r:embed="rId4">
            <a:alphaModFix/>
          </a:blip>
          <a:stretch>
            <a:fillRect/>
          </a:stretch>
        </p:blipFill>
        <p:spPr>
          <a:xfrm>
            <a:off x="10525" y="0"/>
            <a:ext cx="3972925" cy="44200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1"/>
          <p:cNvSpPr/>
          <p:nvPr/>
        </p:nvSpPr>
        <p:spPr>
          <a:xfrm>
            <a:off x="0" y="4420017"/>
            <a:ext cx="9144000" cy="750000"/>
          </a:xfrm>
          <a:prstGeom prst="rect">
            <a:avLst/>
          </a:prstGeom>
          <a:solidFill>
            <a:srgbClr val="2A6757">
              <a:alpha val="86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00000"/>
              </a:solidFill>
              <a:latin typeface="Calibri"/>
              <a:ea typeface="Calibri"/>
              <a:cs typeface="Calibri"/>
              <a:sym typeface="Calibri"/>
            </a:endParaRPr>
          </a:p>
        </p:txBody>
      </p:sp>
      <p:sp>
        <p:nvSpPr>
          <p:cNvPr id="137" name="Google Shape;137;p21"/>
          <p:cNvSpPr txBox="1"/>
          <p:nvPr/>
        </p:nvSpPr>
        <p:spPr>
          <a:xfrm>
            <a:off x="151973" y="4570341"/>
            <a:ext cx="43491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Verdana"/>
                <a:ea typeface="Verdana"/>
                <a:cs typeface="Verdana"/>
                <a:sym typeface="Verdana"/>
              </a:rPr>
              <a:t>Module 1: </a:t>
            </a:r>
            <a:r>
              <a:rPr lang="en" sz="2100" b="1" i="1" u="none" strike="noStrike" cap="none">
                <a:solidFill>
                  <a:schemeClr val="lt1"/>
                </a:solidFill>
                <a:latin typeface="Verdana"/>
                <a:ea typeface="Verdana"/>
                <a:cs typeface="Verdana"/>
                <a:sym typeface="Verdana"/>
              </a:rPr>
              <a:t>introduction</a:t>
            </a:r>
            <a:endParaRPr sz="1100" b="0" i="0" u="none" strike="noStrike" cap="none">
              <a:solidFill>
                <a:srgbClr val="000000"/>
              </a:solidFill>
              <a:latin typeface="Arial"/>
              <a:ea typeface="Arial"/>
              <a:cs typeface="Arial"/>
              <a:sym typeface="Arial"/>
            </a:endParaRPr>
          </a:p>
        </p:txBody>
      </p:sp>
      <p:pic>
        <p:nvPicPr>
          <p:cNvPr id="138" name="Google Shape;138;p21"/>
          <p:cNvPicPr preferRelativeResize="0"/>
          <p:nvPr/>
        </p:nvPicPr>
        <p:blipFill rotWithShape="1">
          <a:blip r:embed="rId3">
            <a:alphaModFix/>
          </a:blip>
          <a:srcRect/>
          <a:stretch/>
        </p:blipFill>
        <p:spPr>
          <a:xfrm>
            <a:off x="6811008" y="4484594"/>
            <a:ext cx="2228566" cy="563908"/>
          </a:xfrm>
          <a:prstGeom prst="rect">
            <a:avLst/>
          </a:prstGeom>
          <a:noFill/>
          <a:ln>
            <a:noFill/>
          </a:ln>
        </p:spPr>
      </p:pic>
      <p:sp>
        <p:nvSpPr>
          <p:cNvPr id="139" name="Google Shape;139;p21"/>
          <p:cNvSpPr txBox="1"/>
          <p:nvPr/>
        </p:nvSpPr>
        <p:spPr>
          <a:xfrm>
            <a:off x="4289367" y="249382"/>
            <a:ext cx="4705800" cy="33933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u="sng" dirty="0">
                <a:solidFill>
                  <a:schemeClr val="dk1"/>
                </a:solidFill>
                <a:latin typeface="Calibri"/>
                <a:ea typeface="Calibri"/>
                <a:cs typeface="Calibri"/>
                <a:sym typeface="Calibri"/>
              </a:rPr>
              <a:t>Energy Sources</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300" dirty="0">
                <a:solidFill>
                  <a:schemeClr val="dk1"/>
                </a:solidFill>
              </a:rPr>
              <a:t>Energy is the power for doing work. Energy exists in different types, but all are associated with motion. Regardless of the type, energy exists in two basic states: potential energy and kinetic energy. </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Tensioned objects such as suspended loads have potential energy – energy that has the opportunity for motion. Releasing the load converts potential energy to kinetic energy, causing the load to drop. </a:t>
            </a:r>
            <a:endParaRPr dirty="0">
              <a:solidFill>
                <a:schemeClr val="dk1"/>
              </a:solidFill>
              <a:latin typeface="Calibri"/>
              <a:ea typeface="Calibri"/>
              <a:cs typeface="Calibri"/>
              <a:sym typeface="Calibri"/>
            </a:endParaRPr>
          </a:p>
        </p:txBody>
      </p:sp>
      <p:pic>
        <p:nvPicPr>
          <p:cNvPr id="140" name="Google Shape;140;p21"/>
          <p:cNvPicPr preferRelativeResize="0"/>
          <p:nvPr/>
        </p:nvPicPr>
        <p:blipFill>
          <a:blip r:embed="rId4">
            <a:alphaModFix/>
          </a:blip>
          <a:stretch>
            <a:fillRect/>
          </a:stretch>
        </p:blipFill>
        <p:spPr>
          <a:xfrm>
            <a:off x="152400" y="152400"/>
            <a:ext cx="3831045" cy="411521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TotalTime>
  <Words>6054</Words>
  <Application>Microsoft Office PowerPoint</Application>
  <PresentationFormat>On-screen Show (16:9)</PresentationFormat>
  <Paragraphs>764</Paragraphs>
  <Slides>68</Slides>
  <Notes>68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68</vt:i4>
      </vt:variant>
    </vt:vector>
  </HeadingPairs>
  <TitlesOfParts>
    <vt:vector size="72" baseType="lpstr">
      <vt:lpstr>Arial</vt:lpstr>
      <vt:lpstr>Calibri</vt:lpstr>
      <vt:lpstr>Verdana</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Stengel Andrew W</dc:creator>
  <cp:lastModifiedBy>STEVENS Tammi E * DCBS</cp:lastModifiedBy>
  <cp:revision>25</cp:revision>
  <dcterms:modified xsi:type="dcterms:W3CDTF">2021-12-30T19:48:02Z</dcterms:modified>
</cp:coreProperties>
</file>