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257" r:id="rId3"/>
    <p:sldId id="385" r:id="rId4"/>
    <p:sldId id="386" r:id="rId5"/>
    <p:sldId id="387" r:id="rId6"/>
    <p:sldId id="388" r:id="rId7"/>
    <p:sldId id="389" r:id="rId8"/>
    <p:sldId id="390" r:id="rId9"/>
    <p:sldId id="391" r:id="rId10"/>
    <p:sldId id="392" r:id="rId11"/>
    <p:sldId id="393" r:id="rId12"/>
    <p:sldId id="394" r:id="rId13"/>
    <p:sldId id="395" r:id="rId14"/>
    <p:sldId id="263" r:id="rId15"/>
    <p:sldId id="319" r:id="rId16"/>
    <p:sldId id="323" r:id="rId17"/>
    <p:sldId id="396" r:id="rId18"/>
    <p:sldId id="397" r:id="rId19"/>
    <p:sldId id="398" r:id="rId20"/>
    <p:sldId id="399" r:id="rId21"/>
    <p:sldId id="383"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340" r:id="rId35"/>
    <p:sldId id="322" r:id="rId36"/>
    <p:sldId id="324"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424" r:id="rId50"/>
    <p:sldId id="425" r:id="rId51"/>
    <p:sldId id="426" r:id="rId52"/>
    <p:sldId id="427" r:id="rId53"/>
    <p:sldId id="428" r:id="rId54"/>
    <p:sldId id="429" r:id="rId55"/>
    <p:sldId id="430" r:id="rId56"/>
    <p:sldId id="431" r:id="rId57"/>
    <p:sldId id="359" r:id="rId58"/>
    <p:sldId id="309" r:id="rId59"/>
    <p:sldId id="432" r:id="rId60"/>
    <p:sldId id="433" r:id="rId61"/>
    <p:sldId id="434" r:id="rId62"/>
    <p:sldId id="435" r:id="rId63"/>
    <p:sldId id="314" r:id="rId64"/>
    <p:sldId id="315" r:id="rId65"/>
    <p:sldId id="318" r:id="rId66"/>
    <p:sldId id="316" r:id="rId6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78728" autoAdjust="0"/>
  </p:normalViewPr>
  <p:slideViewPr>
    <p:cSldViewPr snapToGrid="0">
      <p:cViewPr varScale="1">
        <p:scale>
          <a:sx n="139" d="100"/>
          <a:sy n="139" d="100"/>
        </p:scale>
        <p:origin x="1128" y="25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5680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54921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468933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030141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703337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14854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57153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653096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extLst>
      <p:ext uri="{BB962C8B-B14F-4D97-AF65-F5344CB8AC3E}">
        <p14:creationId xmlns:p14="http://schemas.microsoft.com/office/powerpoint/2010/main" val="65785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2728138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https://</a:t>
            </a:r>
            <a:r>
              <a:rPr lang="en-US" dirty="0" err="1"/>
              <a:t>player.vimeo.com</a:t>
            </a:r>
            <a:r>
              <a:rPr lang="en-US" dirty="0"/>
              <a:t>/video/740938210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253455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79054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3876213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4143453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745282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1997719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2009725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768264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1488894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68418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4062767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450167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3202867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741723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103629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698583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2509931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6291128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047102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58922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1323970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3526924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728126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2855706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4220212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570355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extLst>
      <p:ext uri="{BB962C8B-B14F-4D97-AF65-F5344CB8AC3E}">
        <p14:creationId xmlns:p14="http://schemas.microsoft.com/office/powerpoint/2010/main" val="3485225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extLst>
      <p:ext uri="{BB962C8B-B14F-4D97-AF65-F5344CB8AC3E}">
        <p14:creationId xmlns:p14="http://schemas.microsoft.com/office/powerpoint/2010/main" val="3110749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135525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extLst>
      <p:ext uri="{BB962C8B-B14F-4D97-AF65-F5344CB8AC3E}">
        <p14:creationId xmlns:p14="http://schemas.microsoft.com/office/powerpoint/2010/main" val="2307158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extLst>
      <p:ext uri="{BB962C8B-B14F-4D97-AF65-F5344CB8AC3E}">
        <p14:creationId xmlns:p14="http://schemas.microsoft.com/office/powerpoint/2010/main" val="897732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169751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8317450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extLst>
      <p:ext uri="{BB962C8B-B14F-4D97-AF65-F5344CB8AC3E}">
        <p14:creationId xmlns:p14="http://schemas.microsoft.com/office/powerpoint/2010/main" val="7629497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909772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extLst>
      <p:ext uri="{BB962C8B-B14F-4D97-AF65-F5344CB8AC3E}">
        <p14:creationId xmlns:p14="http://schemas.microsoft.com/office/powerpoint/2010/main" val="4501705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2257487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12967673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2577738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3e8f5dbd0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b3e8f5dbd0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7" name="Google Shape;157;gb3e8f5dbd0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extLst>
      <p:ext uri="{BB962C8B-B14F-4D97-AF65-F5344CB8AC3E}">
        <p14:creationId xmlns:p14="http://schemas.microsoft.com/office/powerpoint/2010/main" val="65689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22315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9684450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extLst>
      <p:ext uri="{BB962C8B-B14F-4D97-AF65-F5344CB8AC3E}">
        <p14:creationId xmlns:p14="http://schemas.microsoft.com/office/powerpoint/2010/main" val="6163865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3987304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extLst>
      <p:ext uri="{BB962C8B-B14F-4D97-AF65-F5344CB8AC3E}">
        <p14:creationId xmlns:p14="http://schemas.microsoft.com/office/powerpoint/2010/main" val="836904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Answers</a:t>
            </a:r>
            <a:endParaRPr/>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647987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742675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205429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osha.oregon.gov/OSHARules/div1/437-001-0765.pdf#page=1"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osha.oregon.gov/edu/courses/espanol/Pages/safety-committee-suite.aspx" TargetMode="External"/><Relationship Id="rId7" Type="http://schemas.openxmlformats.org/officeDocument/2006/relationships/hyperlink" Target="https://osha.oregon.gov/OSHARules/div1/437-001-0765.pdf#page+1"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oregon.gov/dcbs/reports/Documents/general/prem-rpt/22-2083.pdf" TargetMode="External"/><Relationship Id="rId5" Type="http://schemas.openxmlformats.org/officeDocument/2006/relationships/hyperlink" Target="https://www.oregon.gov/dcbs/mlac/Documents/2019/9-12-19/mahonia-hall-reform-072319.pdf" TargetMode="External"/><Relationship Id="rId4" Type="http://schemas.openxmlformats.org/officeDocument/2006/relationships/hyperlink" Target="https://osha.oregon.gov/OSHARules/div1/437-001-0765.pdf#page=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osha.oregon.gov/OSHARules/div1/437-001-0765.pdf#page=1"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osha.oregon.gov/edu/courses/espanol/Pages/accident-investigation-online-course-sp.aspx"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hyperlink" Target="https://osha.oregon.gov/edu/courses/espanol/Pages/safety-committee-suite.aspx"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osha.oregon.gov/edu/courses/espanol/Pages/safety-committee-suite.asp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osha.oregon.gov/OSHARules/div1/437-001-0765.pdf#page=2"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osha.oregon.gov/edu/courses/espanol/Pages/hazard-identification-online-course-sp.aspx"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hyperlink" Target="https://osha.oregon.gov/edu/courses/espanol/Pages/safety-committee-suite.asp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layer.vimeo.com/video/740938210"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s://osha.oregon.gov/OSHAPubs/0989s.pdf#page=13"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www.cbs.state.or.us/osha/pubed/courses/safety-committees-meetings-spa/resources/meeting-minutes-keep-for-three-years-spa.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8" Type="http://schemas.openxmlformats.org/officeDocument/2006/relationships/hyperlink" Target="https://www.cbs.state.or.us/osha/pubed/courses/safety-committees-meetings-spa/resources/meeting-minutes-keep-for-three-years-spa.pdf" TargetMode="External"/><Relationship Id="rId3" Type="http://schemas.openxmlformats.org/officeDocument/2006/relationships/hyperlink" Target="https://osha.oregon.gov/OSHARules/div1/437-001-0765.pdf#page=1" TargetMode="External"/><Relationship Id="rId7" Type="http://schemas.openxmlformats.org/officeDocument/2006/relationships/hyperlink" Target="https://osha.oregon.gov/OSHAPubs/0989s.pdf#page=13"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osha.oregon.gov/edu/courses/espanol/Pages/hazard-identification-online-course-sp.aspx" TargetMode="External"/><Relationship Id="rId5" Type="http://schemas.openxmlformats.org/officeDocument/2006/relationships/hyperlink" Target="https://osha.oregon.gov/edu/courses/espanol/Pages/safety-committee-suite.aspx" TargetMode="External"/><Relationship Id="rId4" Type="http://schemas.openxmlformats.org/officeDocument/2006/relationships/hyperlink" Target="https://osha.oregon.gov/edu/courses/espanol/Pages/accident-investigation-online-course-sp.aspx" TargetMode="External"/><Relationship Id="rId9"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s://osha.oregon.gov/OSHARules/div2/div2L.pdf#page=11"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osha.oregon.gov/OSHARules/div4/div4C.pdf"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hyperlink" Target="https://osha.oregon.gov/OSHARules/div4/div4A.pdf#page=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sha.oregon.gov/OSHARules/div4/div4A.pdf#page=6" TargetMode="External"/><Relationship Id="rId7"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osha.oregon.gov/OSHAPubs/factsheets/qf003.pdf" TargetMode="External"/><Relationship Id="rId4" Type="http://schemas.openxmlformats.org/officeDocument/2006/relationships/hyperlink" Target="https://osha.oregon.gov/OSHARules/div4/div4C.pdf#page=7"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oregon.gov/dcbs/mlac/Documents/2019/9-12-19/mahonia-hall-reform-072319.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hyperlink" Target="https://www.oregon.gov/dcbs/reports/Documents/general/prem-rpt/22-2083.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osha.oregon.gov/OSHARules/div4/div4C.pdf#page=3"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s://osha.oregon.gov/OSHARules/div7/div7B.pdf" TargetMode="External"/><Relationship Id="rId7"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osha.oregon.gov/OSHARules/div7/div7B.pdf#page=5" TargetMode="External"/><Relationship Id="rId4" Type="http://schemas.openxmlformats.org/officeDocument/2006/relationships/hyperlink" Target="https://osha.oregon.gov/OSHARules/div7/div7.pdf#page=35"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osha.oregon.gov/OSHARules/div7/div7B.pdf#page=5"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hyperlink" Target="https://osha.oregon.gov/OSHARules/div7/div7.pdf#page=37"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hyperlink" Target="https://osha.oregon.gov/OSHAPubs/misc/engaged-energized-and-effective-safety-committees.pdf" TargetMode="External"/><Relationship Id="rId7"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hyperlink" Target="https://www.saif.com/safety-and-health/topics/be-a-leader/safety-committees-and-meetings/safety-committee-resource-guide.html" TargetMode="External"/><Relationship Id="rId4" Type="http://schemas.openxmlformats.org/officeDocument/2006/relationships/hyperlink" Target="mailto:ed.web@dcbs.oregon.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8" Type="http://schemas.openxmlformats.org/officeDocument/2006/relationships/hyperlink" Target="https://osha.oregon.gov/OSHARules/div4/div4C.pdf#page=3" TargetMode="External"/><Relationship Id="rId13" Type="http://schemas.openxmlformats.org/officeDocument/2006/relationships/hyperlink" Target="https://osha.oregon.gov/OSHAPubs/misc/engaged-energized-and-effective-safety-committees.pdf" TargetMode="External"/><Relationship Id="rId3" Type="http://schemas.openxmlformats.org/officeDocument/2006/relationships/hyperlink" Target="https://osha.oregon.gov/OSHARules/div2/div2L.pdf#page=11" TargetMode="External"/><Relationship Id="rId7" Type="http://schemas.openxmlformats.org/officeDocument/2006/relationships/hyperlink" Target="https://osha.oregon.gov/OSHAPubs/factsheets/qf003.pdf" TargetMode="External"/><Relationship Id="rId12" Type="http://schemas.openxmlformats.org/officeDocument/2006/relationships/hyperlink" Target="https://osha.oregon.gov/OSHARules/div7/div7.pdf#page=37"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osha.oregon.gov/OSHARules/div4/div4C.pdf#page=7" TargetMode="External"/><Relationship Id="rId11" Type="http://schemas.openxmlformats.org/officeDocument/2006/relationships/hyperlink" Target="https://osha.oregon.gov/OSHARules/div7/div7B.pdf#page=5" TargetMode="External"/><Relationship Id="rId5" Type="http://schemas.openxmlformats.org/officeDocument/2006/relationships/hyperlink" Target="https://osha.oregon.gov/OSHARules/div4/div4A.pdf#page=6" TargetMode="External"/><Relationship Id="rId15" Type="http://schemas.openxmlformats.org/officeDocument/2006/relationships/image" Target="../media/image35.png"/><Relationship Id="rId10" Type="http://schemas.openxmlformats.org/officeDocument/2006/relationships/hyperlink" Target="https://osha.oregon.gov/OSHARules/div7/div7.pdf#page=35" TargetMode="External"/><Relationship Id="rId4" Type="http://schemas.openxmlformats.org/officeDocument/2006/relationships/hyperlink" Target="https://osha.oregon.gov/OSHARules/div4/div4C.pdf" TargetMode="External"/><Relationship Id="rId9" Type="http://schemas.openxmlformats.org/officeDocument/2006/relationships/hyperlink" Target="https://osha.oregon.gov/OSHARules/div7/div7B.pdf" TargetMode="External"/><Relationship Id="rId14" Type="http://schemas.openxmlformats.org/officeDocument/2006/relationships/hyperlink" Target="https://www.saif.com/safety-and-health/topics/be-a-leader/safety-committees-and-meetings/safety-committee-resource-guide.html"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osha.oregon.gov/Pages/az-index.aspx" TargetMode="External"/><Relationship Id="rId7" Type="http://schemas.openxmlformats.org/officeDocument/2006/relationships/hyperlink" Target="https://osha.oregon.gov/workers/Pages/index.aspx"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hyperlink" Target="https://osha.oregon.gov/edu/courses/espanol/Pages/default.aspx" TargetMode="External"/><Relationship Id="rId5" Type="http://schemas.openxmlformats.org/officeDocument/2006/relationships/hyperlink" Target="https://osha.oregon.gov/Pages/topics/safety-committees-and-meetings.aspx" TargetMode="External"/><Relationship Id="rId4" Type="http://schemas.openxmlformats.org/officeDocument/2006/relationships/hyperlink" Target="https://osha.oregon.gov/consult/Pages/index.aspx" TargetMode="External"/><Relationship Id="rId9"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22209" y="2767602"/>
            <a:ext cx="12169791" cy="1292621"/>
          </a:xfrm>
          <a:prstGeom prst="rect">
            <a:avLst/>
          </a:prstGeom>
          <a:noFill/>
          <a:ln>
            <a:noFill/>
          </a:ln>
        </p:spPr>
        <p:txBody>
          <a:bodyPr spcFirstLastPara="1" wrap="square" lIns="91425" tIns="45700" rIns="91425" bIns="45700" anchor="t" anchorCtr="0">
            <a:spAutoFit/>
          </a:bodyPr>
          <a:lstStyle/>
          <a:p>
            <a:pPr lvl="0" algn="ctr">
              <a:buSzPts val="4000"/>
            </a:pPr>
            <a:r>
              <a:rPr lang="es-ES" sz="3900" b="1" dirty="0">
                <a:solidFill>
                  <a:schemeClr val="lt1"/>
                </a:solidFill>
                <a:latin typeface="Verdana"/>
                <a:ea typeface="Verdana"/>
                <a:cs typeface="Verdana"/>
                <a:sym typeface="Verdana"/>
              </a:rPr>
              <a:t>COMITÉS DE SEGURIDAD Y REUNIONES DE SEGURIDAD</a:t>
            </a:r>
            <a:endParaRPr sz="3900" b="1" i="0" u="none" strike="noStrike" cap="none" dirty="0">
              <a:solidFill>
                <a:schemeClr val="lt1"/>
              </a:solidFill>
              <a:latin typeface="Verdana"/>
              <a:ea typeface="Verdana"/>
              <a:cs typeface="Verdana"/>
              <a:sym typeface="Verdana"/>
            </a:endParaRPr>
          </a:p>
        </p:txBody>
      </p:sp>
      <p:sp>
        <p:nvSpPr>
          <p:cNvPr id="94" name="Google Shape;94;p1"/>
          <p:cNvSpPr txBox="1"/>
          <p:nvPr/>
        </p:nvSpPr>
        <p:spPr>
          <a:xfrm>
            <a:off x="-22209" y="4031898"/>
            <a:ext cx="12214209" cy="769441"/>
          </a:xfrm>
          <a:prstGeom prst="rect">
            <a:avLst/>
          </a:prstGeom>
          <a:noFill/>
          <a:ln>
            <a:noFill/>
          </a:ln>
        </p:spPr>
        <p:txBody>
          <a:bodyPr spcFirstLastPara="1" wrap="square" lIns="91425" tIns="45700" rIns="91425" bIns="45700" anchor="t" anchorCtr="0">
            <a:spAutoFit/>
          </a:bodyPr>
          <a:lstStyle/>
          <a:p>
            <a:pPr lvl="0" algn="ctr">
              <a:buSzPts val="4400"/>
            </a:pPr>
            <a:r>
              <a:rPr lang="en-US" sz="4400" b="1" dirty="0" err="1">
                <a:solidFill>
                  <a:schemeClr val="lt1"/>
                </a:solidFill>
                <a:latin typeface="Verdana"/>
                <a:ea typeface="Verdana"/>
                <a:cs typeface="Verdana"/>
                <a:sym typeface="Verdana"/>
              </a:rPr>
              <a:t>Módulo</a:t>
            </a:r>
            <a:r>
              <a:rPr lang="en-US" sz="4400" b="1" dirty="0">
                <a:solidFill>
                  <a:schemeClr val="lt1"/>
                </a:solidFill>
                <a:latin typeface="Verdana"/>
                <a:ea typeface="Verdana"/>
                <a:cs typeface="Verdana"/>
                <a:sym typeface="Verdana"/>
              </a:rPr>
              <a:t> 1: </a:t>
            </a:r>
            <a:r>
              <a:rPr lang="en-US" sz="4400" b="1" i="1" dirty="0" err="1">
                <a:solidFill>
                  <a:schemeClr val="lt1"/>
                </a:solidFill>
                <a:latin typeface="Verdana"/>
                <a:ea typeface="Verdana"/>
                <a:cs typeface="Verdana"/>
                <a:sym typeface="Verdana"/>
              </a:rPr>
              <a:t>Introducción</a:t>
            </a:r>
            <a:endParaRPr sz="1400" b="1"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AB9E3E"/>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Nota: Si </a:t>
            </a:r>
            <a:r>
              <a:rPr lang="en-US" sz="2000" b="0" i="0" u="none" strike="noStrike" cap="none" dirty="0" err="1">
                <a:solidFill>
                  <a:schemeClr val="lt1"/>
                </a:solidFill>
                <a:latin typeface="Calibri"/>
                <a:ea typeface="Calibri"/>
                <a:cs typeface="Calibri"/>
                <a:sym typeface="Calibri"/>
              </a:rPr>
              <a:t>el</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curso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línea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contiene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vídeos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los</a:t>
            </a:r>
            <a:r>
              <a:rPr lang="en-US" sz="2000" b="0" i="0" u="none" strike="noStrike" cap="none" dirty="0">
                <a:solidFill>
                  <a:schemeClr val="lt1"/>
                </a:solidFill>
                <a:latin typeface="Calibri"/>
                <a:ea typeface="Calibri"/>
                <a:cs typeface="Calibri"/>
                <a:sym typeface="Calibri"/>
              </a:rPr>
              <a:t> enlaces a </a:t>
            </a:r>
            <a:r>
              <a:rPr lang="en-US" sz="2000" b="0" i="0" u="none" strike="noStrike" cap="none" dirty="0" err="1">
                <a:solidFill>
                  <a:schemeClr val="lt1"/>
                </a:solidFill>
                <a:latin typeface="Calibri"/>
                <a:ea typeface="Calibri"/>
                <a:cs typeface="Calibri"/>
                <a:sym typeface="Calibri"/>
              </a:rPr>
              <a:t>los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vídeos</a:t>
            </a:r>
            <a:r>
              <a:rPr lang="en-US" sz="2000" b="0" i="0" u="none" strike="noStrike" cap="none" dirty="0">
                <a:solidFill>
                  <a:schemeClr val="lt1"/>
                </a:solidFill>
                <a:latin typeface="Calibri"/>
                <a:ea typeface="Calibri"/>
                <a:cs typeface="Calibri"/>
                <a:sym typeface="Calibri"/>
              </a:rPr>
              <a:t> se </a:t>
            </a:r>
            <a:r>
              <a:rPr lang="en-US" sz="2000" b="0" i="0" u="none" strike="noStrike" cap="none" dirty="0" err="1">
                <a:solidFill>
                  <a:schemeClr val="lt1"/>
                </a:solidFill>
                <a:latin typeface="Calibri"/>
                <a:ea typeface="Calibri"/>
                <a:cs typeface="Calibri"/>
                <a:sym typeface="Calibri"/>
              </a:rPr>
              <a:t>incluyen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este</a:t>
            </a:r>
            <a:r>
              <a:rPr lang="en-US" sz="2000" b="0" i="0" u="none" strike="noStrike" cap="none" dirty="0">
                <a:solidFill>
                  <a:schemeClr val="lt1"/>
                </a:solidFill>
                <a:latin typeface="Calibri"/>
                <a:ea typeface="Calibri"/>
                <a:cs typeface="Calibri"/>
                <a:sym typeface="Calibri"/>
              </a:rPr>
              <a:t> PPT. </a:t>
            </a:r>
          </a:p>
          <a:p>
            <a:pPr lvl="0" algn="ctr">
              <a:buSzPts val="1800"/>
            </a:pPr>
            <a:r>
              <a:rPr lang="en-US" sz="2000" b="0" i="0" u="none" strike="noStrike" cap="none" dirty="0" err="1">
                <a:solidFill>
                  <a:schemeClr val="lt1"/>
                </a:solidFill>
                <a:latin typeface="Calibri"/>
                <a:ea typeface="Calibri"/>
                <a:cs typeface="Calibri"/>
                <a:sym typeface="Calibri"/>
              </a:rPr>
              <a:t>Necesitará</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una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conexión</a:t>
            </a:r>
            <a:r>
              <a:rPr lang="en-US" sz="2000" b="0" i="0" u="none" strike="noStrike" cap="none" dirty="0">
                <a:solidFill>
                  <a:schemeClr val="lt1"/>
                </a:solidFill>
                <a:latin typeface="Calibri"/>
                <a:ea typeface="Calibri"/>
                <a:cs typeface="Calibri"/>
                <a:sym typeface="Calibri"/>
              </a:rPr>
              <a:t> a Internet para </a:t>
            </a:r>
            <a:r>
              <a:rPr lang="en-US" sz="2000" b="0" i="0" u="none" strike="noStrike" cap="none" dirty="0" err="1">
                <a:solidFill>
                  <a:schemeClr val="lt1"/>
                </a:solidFill>
                <a:latin typeface="Calibri"/>
                <a:ea typeface="Calibri"/>
                <a:cs typeface="Calibri"/>
                <a:sym typeface="Calibri"/>
              </a:rPr>
              <a:t>reproducir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los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vídeos</a:t>
            </a:r>
            <a:r>
              <a:rPr lang="en-US" sz="2000" b="0" i="0" u="none" strike="noStrike" cap="none" dirty="0">
                <a:solidFill>
                  <a:schemeClr val="lt1"/>
                </a:solidFill>
                <a:latin typeface="Calibri"/>
                <a:ea typeface="Calibri"/>
                <a:cs typeface="Calibri"/>
                <a:sym typeface="Calibri"/>
              </a:rPr>
              <a:t> o   </a:t>
            </a:r>
          </a:p>
          <a:p>
            <a:pPr lvl="0" algn="ctr">
              <a:buSzPts val="1800"/>
            </a:pPr>
            <a:r>
              <a:rPr lang="en-US" sz="2000" b="0" i="0" u="none" strike="noStrike" cap="none" dirty="0" err="1">
                <a:solidFill>
                  <a:schemeClr val="lt1"/>
                </a:solidFill>
                <a:latin typeface="Calibri"/>
                <a:ea typeface="Calibri"/>
                <a:cs typeface="Calibri"/>
                <a:sym typeface="Calibri"/>
              </a:rPr>
              <a:t>puede</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descargar</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los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vídeos</a:t>
            </a:r>
            <a:r>
              <a:rPr lang="en-US" sz="2000" b="0" i="0" u="none" strike="noStrike" cap="none" dirty="0">
                <a:solidFill>
                  <a:schemeClr val="lt1"/>
                </a:solidFill>
                <a:latin typeface="Calibri"/>
                <a:ea typeface="Calibri"/>
                <a:cs typeface="Calibri"/>
                <a:sym typeface="Calibri"/>
              </a:rPr>
              <a:t> e </a:t>
            </a:r>
            <a:r>
              <a:rPr lang="en-US" sz="2000" b="0" i="0" u="none" strike="noStrike" cap="none" dirty="0" err="1">
                <a:solidFill>
                  <a:schemeClr val="lt1"/>
                </a:solidFill>
                <a:latin typeface="Calibri"/>
                <a:ea typeface="Calibri"/>
                <a:cs typeface="Calibri"/>
                <a:sym typeface="Calibri"/>
              </a:rPr>
              <a:t>incrustarlos</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en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su</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copia</a:t>
            </a:r>
            <a:r>
              <a:rPr lang="en-US" sz="2000" b="0" i="0" u="none" strike="noStrike" cap="none" dirty="0">
                <a:solidFill>
                  <a:schemeClr val="lt1"/>
                </a:solidFill>
                <a:latin typeface="Calibri"/>
                <a:ea typeface="Calibri"/>
                <a:cs typeface="Calibri"/>
                <a:sym typeface="Calibri"/>
              </a:rPr>
              <a:t> de </a:t>
            </a:r>
            <a:r>
              <a:rPr lang="en-US" sz="2000" b="0" i="0" u="none" strike="noStrike" cap="none" dirty="0" err="1">
                <a:solidFill>
                  <a:schemeClr val="lt1"/>
                </a:solidFill>
                <a:latin typeface="Calibri"/>
                <a:ea typeface="Calibri"/>
                <a:cs typeface="Calibri"/>
                <a:sym typeface="Calibri"/>
              </a:rPr>
              <a:t>esta</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presentación</a:t>
            </a:r>
            <a:r>
              <a:rPr lang="en-US" sz="2000" b="0" i="0" u="none" strike="noStrike" cap="none" dirty="0">
                <a:solidFill>
                  <a:schemeClr val="lt1"/>
                </a:solidFill>
                <a:latin typeface="Calibri"/>
                <a:ea typeface="Calibri"/>
                <a:cs typeface="Calibri"/>
                <a:sym typeface="Calibri"/>
              </a:rPr>
              <a:t> PPT.</a:t>
            </a:r>
            <a:endParaRPr sz="1600" b="1" i="0" u="none" strike="noStrike" cap="none" dirty="0">
              <a:solidFill>
                <a:schemeClr val="bg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42048"/>
            <a:ext cx="6274351" cy="5836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a:t>
            </a:r>
            <a:r>
              <a:rPr lang="en-US" sz="3600" b="0" i="0" u="sng" strike="noStrike" cap="none" dirty="0" err="1">
                <a:solidFill>
                  <a:schemeClr val="dk1"/>
                </a:solidFill>
                <a:latin typeface="+mj-lt"/>
                <a:ea typeface="Calibri"/>
                <a:cs typeface="Calibri"/>
                <a:sym typeface="Calibri"/>
              </a:rPr>
              <a:t>Comité</a:t>
            </a:r>
            <a:r>
              <a:rPr lang="en-US" sz="3600" b="0" i="0" u="sng" strike="noStrike" cap="none" dirty="0">
                <a:solidFill>
                  <a:schemeClr val="dk1"/>
                </a:solidFill>
                <a:latin typeface="+mj-lt"/>
                <a:ea typeface="Calibri"/>
                <a:cs typeface="Calibri"/>
                <a:sym typeface="Calibri"/>
              </a:rPr>
              <a:t> o </a:t>
            </a:r>
            <a:r>
              <a:rPr lang="en-US" sz="3600" b="0" i="0" u="sng" strike="noStrike" cap="none" dirty="0" err="1">
                <a:solidFill>
                  <a:schemeClr val="dk1"/>
                </a:solidFill>
                <a:latin typeface="+mj-lt"/>
                <a:ea typeface="Calibri"/>
                <a:cs typeface="Calibri"/>
                <a:sym typeface="Calibri"/>
              </a:rPr>
              <a:t>reunión</a:t>
            </a:r>
            <a:r>
              <a:rPr lang="en-US" sz="3600" b="0" i="0" u="sng" strike="noStrike" cap="none" dirty="0">
                <a:solidFill>
                  <a:schemeClr val="dk1"/>
                </a:solidFill>
                <a:latin typeface="+mj-lt"/>
                <a:ea typeface="Calibri"/>
                <a:cs typeface="Calibri"/>
                <a:sym typeface="Calibri"/>
              </a:rPr>
              <a:t>?</a:t>
            </a:r>
            <a:endParaRPr sz="1600" b="0" i="0" u="none" strike="noStrike" cap="none" dirty="0">
              <a:solidFill>
                <a:schemeClr val="dk1"/>
              </a:solidFill>
              <a:latin typeface="Calibri"/>
              <a:ea typeface="Calibri"/>
              <a:cs typeface="Calibri"/>
              <a:sym typeface="Calibri"/>
            </a:endParaRPr>
          </a:p>
          <a:p>
            <a:endParaRPr lang="en-US" sz="1600" dirty="0"/>
          </a:p>
          <a:p>
            <a:r>
              <a:rPr lang="en-US" sz="1530" dirty="0"/>
              <a:t>La </a:t>
            </a:r>
            <a:r>
              <a:rPr lang="en-US" sz="1530" dirty="0" err="1"/>
              <a:t>elección</a:t>
            </a:r>
            <a:r>
              <a:rPr lang="en-US" sz="1530" dirty="0"/>
              <a:t> de un </a:t>
            </a:r>
            <a:r>
              <a:rPr lang="en-US" sz="1530" dirty="0" err="1"/>
              <a:t>comité</a:t>
            </a:r>
            <a:r>
              <a:rPr lang="en-US" sz="1530" dirty="0"/>
              <a:t> o </a:t>
            </a:r>
            <a:r>
              <a:rPr lang="en-US" sz="1530" dirty="0" err="1"/>
              <a:t>una</a:t>
            </a:r>
            <a:r>
              <a:rPr lang="en-US" sz="1530" dirty="0"/>
              <a:t> </a:t>
            </a:r>
            <a:r>
              <a:rPr lang="en-US" sz="1530" dirty="0" err="1"/>
              <a:t>reunión</a:t>
            </a:r>
            <a:r>
              <a:rPr lang="en-US" sz="1530" dirty="0"/>
              <a:t> de </a:t>
            </a:r>
            <a:r>
              <a:rPr lang="en-US" sz="1530" dirty="0" err="1"/>
              <a:t>seguridad</a:t>
            </a:r>
            <a:r>
              <a:rPr lang="en-US" sz="1530" dirty="0"/>
              <a:t> </a:t>
            </a:r>
            <a:r>
              <a:rPr lang="en-US" sz="1530" dirty="0" err="1"/>
              <a:t>depende</a:t>
            </a:r>
            <a:r>
              <a:rPr lang="en-US" sz="1530" dirty="0"/>
              <a:t> de </a:t>
            </a:r>
            <a:r>
              <a:rPr lang="en-US" sz="1530" dirty="0" err="1"/>
              <a:t>su</a:t>
            </a:r>
            <a:r>
              <a:rPr lang="en-US" sz="1530" dirty="0"/>
              <a:t> </a:t>
            </a:r>
            <a:r>
              <a:rPr lang="en-US" sz="1530" dirty="0" err="1"/>
              <a:t>empresa</a:t>
            </a:r>
            <a:r>
              <a:rPr lang="en-US" sz="1530" dirty="0"/>
              <a:t>: </a:t>
            </a:r>
            <a:r>
              <a:rPr lang="en-US" sz="1530" dirty="0" err="1"/>
              <a:t>el</a:t>
            </a:r>
            <a:r>
              <a:rPr lang="en-US" sz="1530" dirty="0"/>
              <a:t> </a:t>
            </a:r>
            <a:r>
              <a:rPr lang="en-US" sz="1530" dirty="0" err="1"/>
              <a:t>trabajo</a:t>
            </a:r>
            <a:r>
              <a:rPr lang="en-US" sz="1530" dirty="0"/>
              <a:t> que </a:t>
            </a:r>
            <a:r>
              <a:rPr lang="en-US" sz="1530" dirty="0" err="1"/>
              <a:t>ustedes</a:t>
            </a:r>
            <a:r>
              <a:rPr lang="en-US" sz="1530" dirty="0"/>
              <a:t> </a:t>
            </a:r>
            <a:r>
              <a:rPr lang="en-US" sz="1530" dirty="0" err="1"/>
              <a:t>realizan</a:t>
            </a:r>
            <a:r>
              <a:rPr lang="en-US" sz="1530" dirty="0"/>
              <a:t>, las </a:t>
            </a:r>
            <a:r>
              <a:rPr lang="en-US" sz="1530" dirty="0" err="1"/>
              <a:t>ubicaciones</a:t>
            </a:r>
            <a:r>
              <a:rPr lang="en-US" sz="1530" dirty="0"/>
              <a:t>, la </a:t>
            </a:r>
            <a:r>
              <a:rPr lang="en-US" sz="1530" dirty="0" err="1"/>
              <a:t>cantidad</a:t>
            </a:r>
            <a:r>
              <a:rPr lang="en-US" sz="1530" dirty="0"/>
              <a:t> de </a:t>
            </a:r>
            <a:r>
              <a:rPr lang="en-US" sz="1530" dirty="0" err="1"/>
              <a:t>empleados</a:t>
            </a:r>
            <a:r>
              <a:rPr lang="en-US" sz="1530" dirty="0"/>
              <a:t> que </a:t>
            </a:r>
            <a:r>
              <a:rPr lang="en-US" sz="1530" dirty="0" err="1"/>
              <a:t>trabajan</a:t>
            </a:r>
            <a:r>
              <a:rPr lang="en-US" sz="1530" dirty="0"/>
              <a:t> </a:t>
            </a:r>
            <a:r>
              <a:rPr lang="en-US" sz="1530" dirty="0" err="1"/>
              <a:t>en</a:t>
            </a:r>
            <a:r>
              <a:rPr lang="en-US" sz="1530" dirty="0"/>
              <a:t> la </a:t>
            </a:r>
            <a:r>
              <a:rPr lang="en-US" sz="1530" dirty="0" err="1"/>
              <a:t>empresa</a:t>
            </a:r>
            <a:r>
              <a:rPr lang="en-US" sz="1530" dirty="0"/>
              <a:t> y la </a:t>
            </a:r>
            <a:r>
              <a:rPr lang="en-US" sz="1530" dirty="0" err="1"/>
              <a:t>opción</a:t>
            </a:r>
            <a:r>
              <a:rPr lang="en-US" sz="1530" dirty="0"/>
              <a:t> que le </a:t>
            </a:r>
            <a:r>
              <a:rPr lang="en-US" sz="1530" dirty="0" err="1"/>
              <a:t>resulte</a:t>
            </a:r>
            <a:r>
              <a:rPr lang="en-US" sz="1530" dirty="0"/>
              <a:t> </a:t>
            </a:r>
            <a:r>
              <a:rPr lang="en-US" sz="1530" dirty="0" err="1"/>
              <a:t>más</a:t>
            </a:r>
            <a:r>
              <a:rPr lang="en-US" sz="1530" dirty="0"/>
              <a:t> </a:t>
            </a:r>
            <a:r>
              <a:rPr lang="en-US" sz="1530" dirty="0" err="1"/>
              <a:t>eficaz</a:t>
            </a:r>
            <a:r>
              <a:rPr lang="en-US" sz="1530" dirty="0"/>
              <a:t>.</a:t>
            </a:r>
          </a:p>
          <a:p>
            <a:endParaRPr lang="en-US" sz="1530" dirty="0"/>
          </a:p>
          <a:p>
            <a:r>
              <a:rPr lang="en-US" sz="1530" dirty="0"/>
              <a:t>Si </a:t>
            </a:r>
            <a:r>
              <a:rPr lang="en-US" sz="1530" dirty="0" err="1"/>
              <a:t>su</a:t>
            </a:r>
            <a:r>
              <a:rPr lang="en-US" sz="1530" dirty="0"/>
              <a:t> </a:t>
            </a:r>
            <a:r>
              <a:rPr lang="en-US" sz="1530" dirty="0" err="1"/>
              <a:t>empresa</a:t>
            </a:r>
            <a:r>
              <a:rPr lang="en-US" sz="1530" dirty="0"/>
              <a:t> </a:t>
            </a:r>
            <a:r>
              <a:rPr lang="en-US" sz="1530" dirty="0" err="1"/>
              <a:t>tiene</a:t>
            </a:r>
            <a:r>
              <a:rPr lang="en-US" sz="1530" dirty="0"/>
              <a:t> </a:t>
            </a:r>
            <a:r>
              <a:rPr lang="en-US" sz="1530" dirty="0" err="1"/>
              <a:t>más</a:t>
            </a:r>
            <a:r>
              <a:rPr lang="en-US" sz="1530" dirty="0"/>
              <a:t> de 10 </a:t>
            </a:r>
            <a:r>
              <a:rPr lang="en-US" sz="1530" dirty="0" err="1"/>
              <a:t>empleados</a:t>
            </a:r>
            <a:r>
              <a:rPr lang="en-US" sz="1530" dirty="0"/>
              <a:t>, es </a:t>
            </a:r>
            <a:r>
              <a:rPr lang="en-US" sz="1530" dirty="0" err="1"/>
              <a:t>importante</a:t>
            </a:r>
            <a:r>
              <a:rPr lang="en-US" sz="1530" dirty="0"/>
              <a:t> </a:t>
            </a:r>
            <a:r>
              <a:rPr lang="en-US" sz="1530" dirty="0" err="1"/>
              <a:t>realizar</a:t>
            </a:r>
            <a:r>
              <a:rPr lang="en-US" sz="1530" dirty="0"/>
              <a:t> las </a:t>
            </a:r>
            <a:r>
              <a:rPr lang="en-US" sz="1530" dirty="0" err="1"/>
              <a:t>siguientes</a:t>
            </a:r>
            <a:r>
              <a:rPr lang="en-US" sz="1530" dirty="0"/>
              <a:t> </a:t>
            </a:r>
            <a:r>
              <a:rPr lang="en-US" sz="1530" dirty="0" err="1"/>
              <a:t>preguntas</a:t>
            </a:r>
            <a:r>
              <a:rPr lang="en-US" sz="1530" dirty="0"/>
              <a:t>:</a:t>
            </a:r>
          </a:p>
          <a:p>
            <a:endParaRPr lang="en-US" sz="1530" dirty="0"/>
          </a:p>
          <a:p>
            <a:pPr marL="285750" indent="-285750">
              <a:buFont typeface="Arial" panose="020B0604020202020204" pitchFamily="34" charset="0"/>
              <a:buChar char="•"/>
            </a:pPr>
            <a:r>
              <a:rPr lang="en-US" sz="1530" dirty="0"/>
              <a:t>¿Más de la </a:t>
            </a:r>
            <a:r>
              <a:rPr lang="en-US" sz="1530" dirty="0" err="1"/>
              <a:t>mitad</a:t>
            </a:r>
            <a:r>
              <a:rPr lang="en-US" sz="1530" dirty="0"/>
              <a:t> de sus </a:t>
            </a:r>
            <a:r>
              <a:rPr lang="en-US" sz="1530" dirty="0" err="1"/>
              <a:t>empleados</a:t>
            </a:r>
            <a:r>
              <a:rPr lang="en-US" sz="1530" dirty="0"/>
              <a:t> </a:t>
            </a:r>
            <a:r>
              <a:rPr lang="en-US" sz="1530" dirty="0" err="1"/>
              <a:t>trabajan</a:t>
            </a:r>
            <a:r>
              <a:rPr lang="en-US" sz="1530" dirty="0"/>
              <a:t> </a:t>
            </a:r>
            <a:r>
              <a:rPr lang="en-US" sz="1530" dirty="0" err="1"/>
              <a:t>en</a:t>
            </a:r>
            <a:r>
              <a:rPr lang="en-US" sz="1530" dirty="0"/>
              <a:t> sitios de </a:t>
            </a:r>
            <a:r>
              <a:rPr lang="en-US" sz="1530" dirty="0" err="1"/>
              <a:t>construcción</a:t>
            </a:r>
            <a:r>
              <a:rPr lang="en-US" sz="1530" dirty="0"/>
              <a:t>?</a:t>
            </a:r>
          </a:p>
          <a:p>
            <a:pPr marL="285750" indent="-285750">
              <a:buFont typeface="Arial" panose="020B0604020202020204" pitchFamily="34" charset="0"/>
              <a:buChar char="•"/>
            </a:pPr>
            <a:r>
              <a:rPr lang="en-US" sz="1530" dirty="0"/>
              <a:t>¿Más de la </a:t>
            </a:r>
            <a:r>
              <a:rPr lang="en-US" sz="1530" dirty="0" err="1"/>
              <a:t>mitad</a:t>
            </a:r>
            <a:r>
              <a:rPr lang="en-US" sz="1530" dirty="0"/>
              <a:t> de sus </a:t>
            </a:r>
            <a:r>
              <a:rPr lang="en-US" sz="1530" dirty="0" err="1"/>
              <a:t>empleados</a:t>
            </a:r>
            <a:r>
              <a:rPr lang="en-US" sz="1530" dirty="0"/>
              <a:t> </a:t>
            </a:r>
            <a:r>
              <a:rPr lang="en-US" sz="1530" dirty="0" err="1"/>
              <a:t>viajan</a:t>
            </a:r>
            <a:r>
              <a:rPr lang="en-US" sz="1530" dirty="0"/>
              <a:t> </a:t>
            </a:r>
            <a:r>
              <a:rPr lang="en-US" sz="1530" dirty="0" err="1"/>
              <a:t>frecuentemente</a:t>
            </a:r>
            <a:r>
              <a:rPr lang="en-US" sz="1530" dirty="0"/>
              <a:t> a </a:t>
            </a:r>
            <a:r>
              <a:rPr lang="en-US" sz="1530" dirty="0" err="1"/>
              <a:t>otros</a:t>
            </a:r>
            <a:r>
              <a:rPr lang="en-US" sz="1530" dirty="0"/>
              <a:t> </a:t>
            </a:r>
            <a:r>
              <a:rPr lang="en-US" sz="1530" dirty="0" err="1"/>
              <a:t>trabajos</a:t>
            </a:r>
            <a:r>
              <a:rPr lang="en-US" sz="1530" dirty="0"/>
              <a:t> </a:t>
            </a:r>
            <a:r>
              <a:rPr lang="en-US" sz="1530" dirty="0" err="1"/>
              <a:t>fuera</a:t>
            </a:r>
            <a:r>
              <a:rPr lang="en-US" sz="1530" dirty="0"/>
              <a:t> de </a:t>
            </a:r>
            <a:r>
              <a:rPr lang="en-US" sz="1530" dirty="0" err="1"/>
              <a:t>su</a:t>
            </a:r>
            <a:r>
              <a:rPr lang="en-US" sz="1530" dirty="0"/>
              <a:t> </a:t>
            </a:r>
            <a:r>
              <a:rPr lang="en-US" sz="1530" dirty="0" err="1"/>
              <a:t>empresa</a:t>
            </a:r>
            <a:r>
              <a:rPr lang="en-US" sz="1530" dirty="0"/>
              <a:t>?</a:t>
            </a:r>
          </a:p>
          <a:p>
            <a:pPr marL="285750" indent="-285750">
              <a:buFont typeface="Arial" panose="020B0604020202020204" pitchFamily="34" charset="0"/>
              <a:buChar char="•"/>
            </a:pPr>
            <a:r>
              <a:rPr lang="en-US" sz="1530" dirty="0"/>
              <a:t>¿Más de la </a:t>
            </a:r>
            <a:r>
              <a:rPr lang="en-US" sz="1530" dirty="0" err="1"/>
              <a:t>mitad</a:t>
            </a:r>
            <a:r>
              <a:rPr lang="en-US" sz="1530" dirty="0"/>
              <a:t> de sus </a:t>
            </a:r>
            <a:r>
              <a:rPr lang="en-US" sz="1530" dirty="0" err="1"/>
              <a:t>empleados</a:t>
            </a:r>
            <a:r>
              <a:rPr lang="en-US" sz="1530" dirty="0"/>
              <a:t> </a:t>
            </a:r>
            <a:r>
              <a:rPr lang="en-US" sz="1530" dirty="0" err="1"/>
              <a:t>trabajan</a:t>
            </a:r>
            <a:r>
              <a:rPr lang="en-US" sz="1530" dirty="0"/>
              <a:t> </a:t>
            </a:r>
            <a:r>
              <a:rPr lang="en-US" sz="1530" dirty="0" err="1"/>
              <a:t>en</a:t>
            </a:r>
            <a:r>
              <a:rPr lang="en-US" sz="1530" dirty="0"/>
              <a:t> un </a:t>
            </a:r>
            <a:r>
              <a:rPr lang="en-US" sz="1530" dirty="0" err="1"/>
              <a:t>entorno</a:t>
            </a:r>
            <a:r>
              <a:rPr lang="en-US" sz="1530" dirty="0"/>
              <a:t> de </a:t>
            </a:r>
            <a:r>
              <a:rPr lang="en-US" sz="1530" dirty="0" err="1"/>
              <a:t>oficina</a:t>
            </a:r>
            <a:r>
              <a:rPr lang="en-US" sz="1530" dirty="0"/>
              <a:t>? </a:t>
            </a:r>
          </a:p>
          <a:p>
            <a:endParaRPr lang="en-US" sz="1530" dirty="0"/>
          </a:p>
          <a:p>
            <a:r>
              <a:rPr lang="en-US" sz="1530" dirty="0"/>
              <a:t>Si </a:t>
            </a:r>
            <a:r>
              <a:rPr lang="en-US" sz="1530" dirty="0" err="1"/>
              <a:t>respondió</a:t>
            </a:r>
            <a:r>
              <a:rPr lang="en-US" sz="1530" dirty="0"/>
              <a:t> "</a:t>
            </a:r>
            <a:r>
              <a:rPr lang="en-US" sz="1530" dirty="0" err="1"/>
              <a:t>sí</a:t>
            </a:r>
            <a:r>
              <a:rPr lang="en-US" sz="1530" dirty="0"/>
              <a:t>" a </a:t>
            </a:r>
            <a:r>
              <a:rPr lang="en-US" sz="1530" dirty="0" err="1"/>
              <a:t>algunas</a:t>
            </a:r>
            <a:r>
              <a:rPr lang="en-US" sz="1530" dirty="0"/>
              <a:t> de las </a:t>
            </a:r>
            <a:r>
              <a:rPr lang="en-US" sz="1530" dirty="0" err="1"/>
              <a:t>preguntas</a:t>
            </a:r>
            <a:r>
              <a:rPr lang="en-US" sz="1530" dirty="0"/>
              <a:t> </a:t>
            </a:r>
            <a:r>
              <a:rPr lang="en-US" sz="1530" dirty="0" err="1"/>
              <a:t>anteriores</a:t>
            </a:r>
            <a:r>
              <a:rPr lang="en-US" sz="1530" dirty="0"/>
              <a:t>, </a:t>
            </a:r>
            <a:r>
              <a:rPr lang="en-US" sz="1530" dirty="0" err="1"/>
              <a:t>puede</a:t>
            </a:r>
            <a:r>
              <a:rPr lang="en-US" sz="1530" dirty="0"/>
              <a:t> </a:t>
            </a:r>
            <a:r>
              <a:rPr lang="en-US" sz="1530" dirty="0" err="1"/>
              <a:t>tener</a:t>
            </a:r>
            <a:r>
              <a:rPr lang="en-US" sz="1530" dirty="0"/>
              <a:t> un </a:t>
            </a:r>
            <a:r>
              <a:rPr lang="en-US" sz="1530" dirty="0" err="1"/>
              <a:t>comité</a:t>
            </a:r>
            <a:r>
              <a:rPr lang="en-US" sz="1530" dirty="0"/>
              <a:t> o </a:t>
            </a:r>
            <a:r>
              <a:rPr lang="en-US" sz="1530" dirty="0" err="1"/>
              <a:t>reuniones</a:t>
            </a:r>
            <a:r>
              <a:rPr lang="en-US" sz="1530" dirty="0"/>
              <a:t> de </a:t>
            </a:r>
            <a:r>
              <a:rPr lang="en-US" sz="1530" dirty="0" err="1"/>
              <a:t>seguridad</a:t>
            </a:r>
            <a:r>
              <a:rPr lang="en-US" sz="1530" dirty="0"/>
              <a:t>. Si </a:t>
            </a:r>
            <a:r>
              <a:rPr lang="en-US" sz="1530" dirty="0" err="1"/>
              <a:t>respondió</a:t>
            </a:r>
            <a:r>
              <a:rPr lang="en-US" sz="1530" dirty="0"/>
              <a:t> "no" a </a:t>
            </a:r>
            <a:r>
              <a:rPr lang="en-US" sz="1530" dirty="0" err="1"/>
              <a:t>algunas</a:t>
            </a:r>
            <a:r>
              <a:rPr lang="en-US" sz="1530" dirty="0"/>
              <a:t> de las </a:t>
            </a:r>
            <a:r>
              <a:rPr lang="en-US" sz="1530" dirty="0" err="1"/>
              <a:t>preguntas</a:t>
            </a:r>
            <a:r>
              <a:rPr lang="en-US" sz="1530" dirty="0"/>
              <a:t>, </a:t>
            </a:r>
            <a:r>
              <a:rPr lang="en-US" sz="1530" dirty="0" err="1"/>
              <a:t>debe</a:t>
            </a:r>
            <a:r>
              <a:rPr lang="en-US" sz="1530" dirty="0"/>
              <a:t> </a:t>
            </a:r>
            <a:r>
              <a:rPr lang="en-US" sz="1530" dirty="0" err="1"/>
              <a:t>tener</a:t>
            </a:r>
            <a:r>
              <a:rPr lang="en-US" sz="1530" dirty="0"/>
              <a:t> al </a:t>
            </a:r>
            <a:r>
              <a:rPr lang="en-US" sz="1530" dirty="0" err="1"/>
              <a:t>menos</a:t>
            </a:r>
            <a:r>
              <a:rPr lang="en-US" sz="1530" dirty="0"/>
              <a:t> un </a:t>
            </a:r>
            <a:r>
              <a:rPr lang="en-US" sz="1530" dirty="0" err="1"/>
              <a:t>comité</a:t>
            </a:r>
            <a:r>
              <a:rPr lang="en-US" sz="1530" dirty="0"/>
              <a:t> de </a:t>
            </a:r>
            <a:r>
              <a:rPr lang="en-US" sz="1530" dirty="0" err="1"/>
              <a:t>seguridad</a:t>
            </a:r>
            <a:r>
              <a:rPr lang="en-US" sz="1530" dirty="0"/>
              <a:t> (</a:t>
            </a:r>
            <a:r>
              <a:rPr lang="en-US" sz="1530" dirty="0" err="1"/>
              <a:t>pero</a:t>
            </a:r>
            <a:r>
              <a:rPr lang="en-US" sz="1530" dirty="0"/>
              <a:t> </a:t>
            </a:r>
            <a:r>
              <a:rPr lang="en-US" sz="1530" dirty="0" err="1"/>
              <a:t>podría</a:t>
            </a:r>
            <a:r>
              <a:rPr lang="en-US" sz="1530" dirty="0"/>
              <a:t> </a:t>
            </a:r>
            <a:r>
              <a:rPr lang="en-US" sz="1530" dirty="0" err="1"/>
              <a:t>tener</a:t>
            </a:r>
            <a:r>
              <a:rPr lang="en-US" sz="1530" dirty="0"/>
              <a:t> ambos </a:t>
            </a:r>
            <a:r>
              <a:rPr lang="en-US" sz="1530" dirty="0" err="1"/>
              <a:t>si</a:t>
            </a:r>
            <a:r>
              <a:rPr lang="en-US" sz="1530" dirty="0"/>
              <a:t> </a:t>
            </a:r>
            <a:r>
              <a:rPr lang="en-US" sz="1530" dirty="0" err="1"/>
              <a:t>así</a:t>
            </a:r>
            <a:r>
              <a:rPr lang="en-US" sz="1530" dirty="0"/>
              <a:t> lo </a:t>
            </a:r>
            <a:r>
              <a:rPr lang="en-US" sz="1530" dirty="0" err="1"/>
              <a:t>desea</a:t>
            </a:r>
            <a:r>
              <a:rPr lang="en-US" sz="1530" dirty="0"/>
              <a:t>). </a:t>
            </a:r>
          </a:p>
          <a:p>
            <a:r>
              <a:rPr lang="en-US" sz="1530" dirty="0"/>
              <a:t>Si </a:t>
            </a:r>
            <a:r>
              <a:rPr lang="en-US" sz="1530" dirty="0" err="1"/>
              <a:t>su</a:t>
            </a:r>
            <a:r>
              <a:rPr lang="en-US" sz="1530" dirty="0"/>
              <a:t> </a:t>
            </a:r>
            <a:r>
              <a:rPr lang="en-US" sz="1530" dirty="0" err="1"/>
              <a:t>empresa</a:t>
            </a:r>
            <a:r>
              <a:rPr lang="en-US" sz="1530" dirty="0"/>
              <a:t> </a:t>
            </a:r>
            <a:r>
              <a:rPr lang="en-US" sz="1530" dirty="0" err="1"/>
              <a:t>tiene</a:t>
            </a:r>
            <a:r>
              <a:rPr lang="en-US" sz="1530" dirty="0"/>
              <a:t> 10 o </a:t>
            </a:r>
            <a:r>
              <a:rPr lang="en-US" sz="1530" dirty="0" err="1"/>
              <a:t>menos</a:t>
            </a:r>
            <a:r>
              <a:rPr lang="en-US" sz="1530" dirty="0"/>
              <a:t> </a:t>
            </a:r>
            <a:r>
              <a:rPr lang="en-US" sz="1530" dirty="0" err="1"/>
              <a:t>empleados</a:t>
            </a:r>
            <a:r>
              <a:rPr lang="en-US" sz="1530" dirty="0"/>
              <a:t>, </a:t>
            </a:r>
            <a:r>
              <a:rPr lang="en-US" sz="1530" dirty="0" err="1"/>
              <a:t>puede</a:t>
            </a:r>
            <a:r>
              <a:rPr lang="en-US" sz="1530" dirty="0"/>
              <a:t> </a:t>
            </a:r>
            <a:r>
              <a:rPr lang="en-US" sz="1530" dirty="0" err="1"/>
              <a:t>tener</a:t>
            </a:r>
            <a:r>
              <a:rPr lang="en-US" sz="1530" dirty="0"/>
              <a:t> un </a:t>
            </a:r>
            <a:r>
              <a:rPr lang="en-US" sz="1530" dirty="0" err="1"/>
              <a:t>comité</a:t>
            </a:r>
            <a:r>
              <a:rPr lang="en-US" sz="1530" dirty="0"/>
              <a:t> o </a:t>
            </a:r>
            <a:r>
              <a:rPr lang="en-US" sz="1530" dirty="0" err="1"/>
              <a:t>reuniones</a:t>
            </a:r>
            <a:r>
              <a:rPr lang="en-US" sz="1530" dirty="0"/>
              <a:t> de </a:t>
            </a:r>
            <a:r>
              <a:rPr lang="en-US" sz="1530" dirty="0" err="1"/>
              <a:t>seguridad</a:t>
            </a:r>
            <a:r>
              <a:rPr lang="en-US" sz="153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D073BD8C-475E-4F48-B886-CA2E001D6CE2}"/>
              </a:ext>
            </a:extLst>
          </p:cNvPr>
          <p:cNvPicPr>
            <a:picLocks noChangeAspect="1"/>
          </p:cNvPicPr>
          <p:nvPr/>
        </p:nvPicPr>
        <p:blipFill>
          <a:blip r:embed="rId4"/>
          <a:srcRect/>
          <a:stretch/>
        </p:blipFill>
        <p:spPr>
          <a:xfrm>
            <a:off x="0" y="0"/>
            <a:ext cx="5504272" cy="5912555"/>
          </a:xfrm>
          <a:prstGeom prst="rect">
            <a:avLst/>
          </a:prstGeom>
        </p:spPr>
      </p:pic>
    </p:spTree>
    <p:extLst>
      <p:ext uri="{BB962C8B-B14F-4D97-AF65-F5344CB8AC3E}">
        <p14:creationId xmlns:p14="http://schemas.microsoft.com/office/powerpoint/2010/main" val="2556447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42049"/>
            <a:ext cx="6274351"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Empleadores</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ubicaciones</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múltiples</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Si </a:t>
            </a:r>
            <a:r>
              <a:rPr lang="en-US" sz="1600" dirty="0" err="1"/>
              <a:t>su</a:t>
            </a:r>
            <a:r>
              <a:rPr lang="en-US" sz="1600" dirty="0"/>
              <a:t> </a:t>
            </a:r>
            <a:r>
              <a:rPr lang="en-US" sz="1600" dirty="0" err="1"/>
              <a:t>empresa</a:t>
            </a:r>
            <a:r>
              <a:rPr lang="en-US" sz="1600" dirty="0"/>
              <a:t> </a:t>
            </a:r>
            <a:r>
              <a:rPr lang="en-US" sz="1600" dirty="0" err="1"/>
              <a:t>tiene</a:t>
            </a:r>
            <a:r>
              <a:rPr lang="en-US" sz="1600" dirty="0"/>
              <a:t> </a:t>
            </a:r>
            <a:r>
              <a:rPr lang="en-US" sz="1600" dirty="0" err="1"/>
              <a:t>más</a:t>
            </a:r>
            <a:r>
              <a:rPr lang="en-US" sz="1600" dirty="0"/>
              <a:t> de </a:t>
            </a:r>
            <a:r>
              <a:rPr lang="en-US" sz="1600" dirty="0" err="1"/>
              <a:t>una</a:t>
            </a:r>
            <a:r>
              <a:rPr lang="en-US" sz="1600" dirty="0"/>
              <a:t> </a:t>
            </a:r>
            <a:r>
              <a:rPr lang="en-US" sz="1600" dirty="0" err="1"/>
              <a:t>ubicación</a:t>
            </a:r>
            <a:r>
              <a:rPr lang="en-US" sz="1600" dirty="0"/>
              <a:t>, </a:t>
            </a:r>
            <a:r>
              <a:rPr lang="en-US" sz="1600" dirty="0" err="1"/>
              <a:t>existen</a:t>
            </a:r>
            <a:r>
              <a:rPr lang="en-US" sz="1600" dirty="0"/>
              <a:t> dos </a:t>
            </a:r>
            <a:r>
              <a:rPr lang="en-US" sz="1600" dirty="0" err="1"/>
              <a:t>opciones</a:t>
            </a:r>
            <a:r>
              <a:rPr lang="en-US" sz="1600" dirty="0"/>
              <a:t> </a:t>
            </a:r>
            <a:r>
              <a:rPr lang="en-US" sz="1600" dirty="0" err="1"/>
              <a:t>más</a:t>
            </a:r>
            <a:r>
              <a:rPr lang="en-US" sz="1600" dirty="0"/>
              <a:t> para que </a:t>
            </a:r>
            <a:r>
              <a:rPr lang="en-US" sz="1600" dirty="0" err="1"/>
              <a:t>usted</a:t>
            </a:r>
            <a:r>
              <a:rPr lang="en-US" sz="1600" dirty="0"/>
              <a:t> </a:t>
            </a:r>
            <a:r>
              <a:rPr lang="en-US" sz="1600" dirty="0" err="1"/>
              <a:t>elija</a:t>
            </a:r>
            <a:r>
              <a:rPr lang="en-US" sz="1600" dirty="0"/>
              <a:t>:</a:t>
            </a:r>
          </a:p>
          <a:p>
            <a:endParaRPr lang="en-US" sz="1600" dirty="0"/>
          </a:p>
          <a:p>
            <a:pPr marL="285750" indent="-285750">
              <a:buFont typeface="Arial" panose="020B0604020202020204" pitchFamily="34" charset="0"/>
              <a:buChar char="•"/>
            </a:pPr>
            <a:r>
              <a:rPr lang="en-US" sz="1600" dirty="0" err="1"/>
              <a:t>puede</a:t>
            </a:r>
            <a:r>
              <a:rPr lang="en-US" sz="1600" dirty="0"/>
              <a:t> </a:t>
            </a:r>
            <a:r>
              <a:rPr lang="en-US" sz="1600" dirty="0" err="1"/>
              <a:t>tener</a:t>
            </a:r>
            <a:r>
              <a:rPr lang="en-US" sz="1600" dirty="0"/>
              <a:t> un </a:t>
            </a:r>
            <a:r>
              <a:rPr lang="en-US" sz="1600" dirty="0" err="1"/>
              <a:t>comité</a:t>
            </a:r>
            <a:r>
              <a:rPr lang="en-US" sz="1600" dirty="0"/>
              <a:t> de </a:t>
            </a:r>
            <a:r>
              <a:rPr lang="en-US" sz="1600" dirty="0" err="1"/>
              <a:t>seguridad</a:t>
            </a:r>
            <a:r>
              <a:rPr lang="en-US" sz="1600" dirty="0"/>
              <a:t> </a:t>
            </a:r>
            <a:r>
              <a:rPr lang="en-US" sz="1600" dirty="0" err="1"/>
              <a:t>centralizado</a:t>
            </a:r>
            <a:r>
              <a:rPr lang="en-US" sz="1600" dirty="0"/>
              <a:t>, o</a:t>
            </a:r>
          </a:p>
          <a:p>
            <a:pPr marL="285750" indent="-285750">
              <a:buFont typeface="Arial" panose="020B0604020202020204" pitchFamily="34" charset="0"/>
              <a:buChar char="•"/>
            </a:pPr>
            <a:r>
              <a:rPr lang="en-US" sz="1600" dirty="0" err="1"/>
              <a:t>puede</a:t>
            </a:r>
            <a:r>
              <a:rPr lang="en-US" sz="1600" dirty="0"/>
              <a:t> </a:t>
            </a:r>
            <a:r>
              <a:rPr lang="en-US" sz="1600" dirty="0" err="1"/>
              <a:t>tener</a:t>
            </a:r>
            <a:r>
              <a:rPr lang="en-US" sz="1600" dirty="0"/>
              <a:t> </a:t>
            </a:r>
            <a:r>
              <a:rPr lang="en-US" sz="1600" dirty="0" err="1"/>
              <a:t>reuniones</a:t>
            </a:r>
            <a:r>
              <a:rPr lang="en-US" sz="1600" dirty="0"/>
              <a:t> de </a:t>
            </a:r>
            <a:r>
              <a:rPr lang="en-US" sz="1600" dirty="0" err="1"/>
              <a:t>seguridad</a:t>
            </a:r>
            <a:r>
              <a:rPr lang="en-US" sz="1600" dirty="0"/>
              <a:t> </a:t>
            </a:r>
            <a:r>
              <a:rPr lang="en-US" sz="1600" dirty="0" err="1"/>
              <a:t>en</a:t>
            </a:r>
            <a:r>
              <a:rPr lang="en-US" sz="1600" dirty="0"/>
              <a:t> </a:t>
            </a:r>
            <a:r>
              <a:rPr lang="en-US" sz="1600" dirty="0" err="1"/>
              <a:t>una</a:t>
            </a:r>
            <a:r>
              <a:rPr lang="en-US" sz="1600" dirty="0"/>
              <a:t> </a:t>
            </a:r>
            <a:r>
              <a:rPr lang="en-US" sz="1600" dirty="0" err="1"/>
              <a:t>ubicación</a:t>
            </a:r>
            <a:r>
              <a:rPr lang="en-US" sz="1600" dirty="0"/>
              <a:t> con 10 o </a:t>
            </a:r>
            <a:r>
              <a:rPr lang="en-US" sz="1600" dirty="0" err="1"/>
              <a:t>menos</a:t>
            </a:r>
            <a:r>
              <a:rPr lang="en-US" sz="1600" dirty="0"/>
              <a:t> </a:t>
            </a:r>
            <a:r>
              <a:rPr lang="en-US" sz="1600" dirty="0" err="1"/>
              <a:t>empleados</a:t>
            </a:r>
            <a:r>
              <a:rPr lang="en-US" sz="1600" dirty="0"/>
              <a:t>.  </a:t>
            </a:r>
          </a:p>
          <a:p>
            <a:endParaRPr lang="en-US" sz="1600" dirty="0"/>
          </a:p>
          <a:p>
            <a:r>
              <a:rPr lang="en-US" sz="1600" dirty="0"/>
              <a:t>Los </a:t>
            </a:r>
            <a:r>
              <a:rPr lang="en-US" sz="1600" dirty="0" err="1"/>
              <a:t>comités</a:t>
            </a:r>
            <a:r>
              <a:rPr lang="en-US" sz="1600" dirty="0"/>
              <a:t> de </a:t>
            </a:r>
            <a:r>
              <a:rPr lang="en-US" sz="1600" dirty="0" err="1"/>
              <a:t>seguridad</a:t>
            </a:r>
            <a:r>
              <a:rPr lang="en-US" sz="1600" dirty="0"/>
              <a:t> </a:t>
            </a:r>
            <a:r>
              <a:rPr lang="en-US" sz="1600" dirty="0" err="1"/>
              <a:t>centralizados</a:t>
            </a:r>
            <a:r>
              <a:rPr lang="en-US" sz="1600" dirty="0"/>
              <a:t> </a:t>
            </a:r>
            <a:r>
              <a:rPr lang="en-US" sz="1600" dirty="0" err="1"/>
              <a:t>siguen</a:t>
            </a:r>
            <a:r>
              <a:rPr lang="en-US" sz="1600" dirty="0"/>
              <a:t> </a:t>
            </a:r>
            <a:r>
              <a:rPr lang="en-US" sz="1600" dirty="0" err="1"/>
              <a:t>los</a:t>
            </a:r>
            <a:r>
              <a:rPr lang="en-US" sz="1600" dirty="0"/>
              <a:t> </a:t>
            </a:r>
            <a:r>
              <a:rPr lang="en-US" sz="1600" dirty="0" err="1"/>
              <a:t>mismos</a:t>
            </a:r>
            <a:r>
              <a:rPr lang="en-US" sz="1600" dirty="0"/>
              <a:t> </a:t>
            </a:r>
            <a:r>
              <a:rPr lang="en-US" sz="1600" dirty="0" err="1"/>
              <a:t>requisitos</a:t>
            </a:r>
            <a:r>
              <a:rPr lang="en-US" sz="1600" dirty="0"/>
              <a:t> y </a:t>
            </a:r>
            <a:r>
              <a:rPr lang="en-US" sz="1600" dirty="0" err="1"/>
              <a:t>durante</a:t>
            </a:r>
            <a:r>
              <a:rPr lang="en-US" sz="1600" dirty="0"/>
              <a:t> </a:t>
            </a:r>
            <a:r>
              <a:rPr lang="en-US" sz="1600" dirty="0" err="1"/>
              <a:t>los</a:t>
            </a:r>
            <a:r>
              <a:rPr lang="en-US" sz="1600" dirty="0"/>
              <a:t> </a:t>
            </a:r>
            <a:r>
              <a:rPr lang="en-US" sz="1600" dirty="0" err="1"/>
              <a:t>encuentros</a:t>
            </a:r>
            <a:r>
              <a:rPr lang="en-US" sz="1600" dirty="0"/>
              <a:t> </a:t>
            </a:r>
            <a:r>
              <a:rPr lang="en-US" sz="1600" dirty="0" err="1"/>
              <a:t>deben</a:t>
            </a:r>
            <a:r>
              <a:rPr lang="en-US" sz="1600" dirty="0"/>
              <a:t> </a:t>
            </a:r>
            <a:r>
              <a:rPr lang="en-US" sz="1600" dirty="0" err="1"/>
              <a:t>representar</a:t>
            </a:r>
            <a:r>
              <a:rPr lang="en-US" sz="1600" dirty="0"/>
              <a:t> las </a:t>
            </a:r>
            <a:r>
              <a:rPr lang="en-US" sz="1600" dirty="0" err="1"/>
              <a:t>preocupaciones</a:t>
            </a:r>
            <a:r>
              <a:rPr lang="en-US" sz="1600" dirty="0"/>
              <a:t> de </a:t>
            </a:r>
            <a:r>
              <a:rPr lang="en-US" sz="1600" dirty="0" err="1"/>
              <a:t>seguridad</a:t>
            </a:r>
            <a:r>
              <a:rPr lang="en-US" sz="1600" dirty="0"/>
              <a:t> y </a:t>
            </a:r>
            <a:r>
              <a:rPr lang="en-US" sz="1600" dirty="0" err="1"/>
              <a:t>salud</a:t>
            </a:r>
            <a:r>
              <a:rPr lang="en-US" sz="1600" dirty="0"/>
              <a:t> de </a:t>
            </a:r>
            <a:r>
              <a:rPr lang="en-US" sz="1600" dirty="0" err="1"/>
              <a:t>los</a:t>
            </a:r>
            <a:r>
              <a:rPr lang="en-US" sz="1600" dirty="0"/>
              <a:t> </a:t>
            </a:r>
            <a:r>
              <a:rPr lang="en-US" sz="1600" dirty="0" err="1"/>
              <a:t>empleados</a:t>
            </a:r>
            <a:r>
              <a:rPr lang="en-US" sz="1600" dirty="0"/>
              <a:t> de </a:t>
            </a:r>
            <a:r>
              <a:rPr lang="en-US" sz="1600" dirty="0" err="1"/>
              <a:t>todas</a:t>
            </a:r>
            <a:r>
              <a:rPr lang="en-US" sz="1600" dirty="0"/>
              <a:t> las </a:t>
            </a:r>
            <a:r>
              <a:rPr lang="en-US" sz="1600" dirty="0" err="1"/>
              <a:t>ubicaciones</a:t>
            </a:r>
            <a:r>
              <a:rPr lang="en-US" sz="1600" dirty="0"/>
              <a:t>. Los </a:t>
            </a:r>
            <a:r>
              <a:rPr lang="en-US" sz="1600" dirty="0" err="1"/>
              <a:t>comités</a:t>
            </a:r>
            <a:r>
              <a:rPr lang="en-US" sz="1600" dirty="0"/>
              <a:t> de </a:t>
            </a:r>
            <a:r>
              <a:rPr lang="en-US" sz="1600" dirty="0" err="1"/>
              <a:t>seguridad</a:t>
            </a:r>
            <a:r>
              <a:rPr lang="en-US" sz="1600" dirty="0"/>
              <a:t> </a:t>
            </a:r>
            <a:r>
              <a:rPr lang="en-US" sz="1600" dirty="0" err="1"/>
              <a:t>centralizados</a:t>
            </a:r>
            <a:r>
              <a:rPr lang="en-US" sz="1600" dirty="0"/>
              <a:t> </a:t>
            </a:r>
            <a:r>
              <a:rPr lang="en-US" sz="1600" dirty="0" err="1"/>
              <a:t>pueden</a:t>
            </a:r>
            <a:r>
              <a:rPr lang="en-US" sz="1600" dirty="0"/>
              <a:t> ser </a:t>
            </a:r>
            <a:r>
              <a:rPr lang="en-US" sz="1600" dirty="0" err="1"/>
              <a:t>una</a:t>
            </a:r>
            <a:r>
              <a:rPr lang="en-US" sz="1600" dirty="0"/>
              <a:t> </a:t>
            </a:r>
            <a:r>
              <a:rPr lang="en-US" sz="1600" dirty="0" err="1"/>
              <a:t>buena</a:t>
            </a:r>
            <a:r>
              <a:rPr lang="en-US" sz="1600" dirty="0"/>
              <a:t> </a:t>
            </a:r>
            <a:r>
              <a:rPr lang="en-US" sz="1600" dirty="0" err="1"/>
              <a:t>opción</a:t>
            </a:r>
            <a:r>
              <a:rPr lang="en-US" sz="1600" dirty="0"/>
              <a:t> para </a:t>
            </a:r>
            <a:r>
              <a:rPr lang="en-US" sz="1600" dirty="0" err="1"/>
              <a:t>ahorrar</a:t>
            </a:r>
            <a:r>
              <a:rPr lang="en-US" sz="1600" dirty="0"/>
              <a:t> </a:t>
            </a:r>
            <a:r>
              <a:rPr lang="en-US" sz="1600" dirty="0" err="1"/>
              <a:t>tiempo</a:t>
            </a:r>
            <a:r>
              <a:rPr lang="en-US" sz="1600" dirty="0"/>
              <a:t> y </a:t>
            </a:r>
            <a:r>
              <a:rPr lang="en-US" sz="1600" dirty="0" err="1"/>
              <a:t>recursos</a:t>
            </a:r>
            <a:r>
              <a:rPr lang="en-US" sz="1600" dirty="0"/>
              <a:t> </a:t>
            </a:r>
            <a:r>
              <a:rPr lang="en-US" sz="1600" dirty="0" err="1"/>
              <a:t>mientras</a:t>
            </a:r>
            <a:r>
              <a:rPr lang="en-US" sz="1600" dirty="0"/>
              <a:t> </a:t>
            </a:r>
            <a:r>
              <a:rPr lang="en-US" sz="1600" dirty="0" err="1"/>
              <a:t>siguen</a:t>
            </a:r>
            <a:r>
              <a:rPr lang="en-US" sz="1600" dirty="0"/>
              <a:t> </a:t>
            </a:r>
            <a:r>
              <a:rPr lang="en-US" sz="1600" dirty="0" err="1"/>
              <a:t>siendo</a:t>
            </a:r>
            <a:r>
              <a:rPr lang="en-US" sz="1600" dirty="0"/>
              <a:t> </a:t>
            </a:r>
            <a:r>
              <a:rPr lang="en-US" sz="1600" dirty="0" err="1"/>
              <a:t>eficaces</a:t>
            </a:r>
            <a:r>
              <a:rPr lang="en-US" sz="1600" dirty="0"/>
              <a:t> para </a:t>
            </a:r>
            <a:r>
              <a:rPr lang="en-US" sz="1600" dirty="0" err="1"/>
              <a:t>representar</a:t>
            </a:r>
            <a:r>
              <a:rPr lang="en-US" sz="1600" dirty="0"/>
              <a:t> las </a:t>
            </a:r>
            <a:r>
              <a:rPr lang="en-US" sz="1600" dirty="0" err="1"/>
              <a:t>preocupaciones</a:t>
            </a:r>
            <a:r>
              <a:rPr lang="en-US" sz="1600" dirty="0"/>
              <a:t> de </a:t>
            </a:r>
            <a:r>
              <a:rPr lang="en-US" sz="1600" dirty="0" err="1"/>
              <a:t>todas</a:t>
            </a:r>
            <a:r>
              <a:rPr lang="en-US" sz="1600" dirty="0"/>
              <a:t> las </a:t>
            </a:r>
            <a:r>
              <a:rPr lang="en-US" sz="1600" dirty="0" err="1"/>
              <a:t>ubicaciones</a:t>
            </a:r>
            <a:r>
              <a:rPr lang="en-US" sz="1600" dirty="0"/>
              <a:t>.</a:t>
            </a:r>
          </a:p>
          <a:p>
            <a:endParaRPr lang="en-US" sz="1600" dirty="0"/>
          </a:p>
          <a:p>
            <a:r>
              <a:rPr lang="en-US" sz="1600" dirty="0" err="1"/>
              <a:t>Trataremos</a:t>
            </a:r>
            <a:r>
              <a:rPr lang="en-US" sz="1600" dirty="0"/>
              <a:t> </a:t>
            </a:r>
            <a:r>
              <a:rPr lang="en-US" sz="1600" dirty="0" err="1"/>
              <a:t>los</a:t>
            </a:r>
            <a:r>
              <a:rPr lang="en-US" sz="1600" dirty="0"/>
              <a:t> </a:t>
            </a:r>
            <a:r>
              <a:rPr lang="en-US" sz="1600" dirty="0" err="1"/>
              <a:t>requisitos</a:t>
            </a:r>
            <a:r>
              <a:rPr lang="en-US" sz="1600" dirty="0"/>
              <a:t> </a:t>
            </a:r>
            <a:r>
              <a:rPr lang="en-US" sz="1600" dirty="0" err="1"/>
              <a:t>específicos</a:t>
            </a:r>
            <a:r>
              <a:rPr lang="en-US" sz="1600" dirty="0"/>
              <a:t> para </a:t>
            </a:r>
            <a:r>
              <a:rPr lang="en-US" sz="1600" dirty="0" err="1"/>
              <a:t>comités</a:t>
            </a:r>
            <a:r>
              <a:rPr lang="en-US" sz="1600" dirty="0"/>
              <a:t> de </a:t>
            </a:r>
            <a:r>
              <a:rPr lang="en-US" sz="1600" dirty="0" err="1"/>
              <a:t>seguridad</a:t>
            </a:r>
            <a:r>
              <a:rPr lang="en-US" sz="1600" dirty="0"/>
              <a:t> </a:t>
            </a:r>
            <a:r>
              <a:rPr lang="en-US" sz="1600" dirty="0" err="1"/>
              <a:t>centralizados</a:t>
            </a:r>
            <a:r>
              <a:rPr lang="en-US" sz="1600" dirty="0"/>
              <a:t> </a:t>
            </a:r>
            <a:r>
              <a:rPr lang="en-US" sz="1600" dirty="0" err="1"/>
              <a:t>en</a:t>
            </a:r>
            <a:r>
              <a:rPr lang="en-US" sz="1600" dirty="0"/>
              <a:t> </a:t>
            </a:r>
            <a:r>
              <a:rPr lang="en-US" sz="1600" dirty="0" err="1"/>
              <a:t>el</a:t>
            </a:r>
            <a:r>
              <a:rPr lang="en-US" sz="1600" dirty="0"/>
              <a:t> </a:t>
            </a:r>
            <a:r>
              <a:rPr lang="en-US" sz="1600" dirty="0" err="1"/>
              <a:t>siguiente</a:t>
            </a:r>
            <a:r>
              <a:rPr lang="en-US" sz="1600" dirty="0"/>
              <a:t> </a:t>
            </a:r>
            <a:r>
              <a:rPr lang="en-US" sz="1600" dirty="0" err="1"/>
              <a:t>módulo</a:t>
            </a:r>
            <a:r>
              <a:rPr lang="en-US" sz="1600" dirty="0"/>
              <a:t>.</a:t>
            </a:r>
          </a:p>
          <a:p>
            <a:endParaRPr lang="en-US" sz="1600" dirty="0"/>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6E40BF1F-3373-4938-B2A2-16317F832DED}"/>
              </a:ext>
            </a:extLst>
          </p:cNvPr>
          <p:cNvPicPr>
            <a:picLocks noChangeAspect="1"/>
          </p:cNvPicPr>
          <p:nvPr/>
        </p:nvPicPr>
        <p:blipFill>
          <a:blip r:embed="rId4"/>
          <a:srcRect/>
          <a:stretch/>
        </p:blipFill>
        <p:spPr>
          <a:xfrm>
            <a:off x="-1" y="0"/>
            <a:ext cx="5504272" cy="5912556"/>
          </a:xfrm>
          <a:prstGeom prst="rect">
            <a:avLst/>
          </a:prstGeom>
        </p:spPr>
      </p:pic>
    </p:spTree>
    <p:extLst>
      <p:ext uri="{BB962C8B-B14F-4D97-AF65-F5344CB8AC3E}">
        <p14:creationId xmlns:p14="http://schemas.microsoft.com/office/powerpoint/2010/main" val="277844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74321"/>
            <a:ext cx="6274351" cy="4585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Exenciones</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a:hlinkClick r:id="rId3"/>
              </a:rPr>
              <a:t>OAR 437-001-0765</a:t>
            </a:r>
            <a:r>
              <a:rPr lang="en-US" sz="1600" baseline="30000" dirty="0"/>
              <a:t>(5)</a:t>
            </a:r>
            <a:r>
              <a:rPr lang="en-US" sz="1600" dirty="0"/>
              <a:t> se </a:t>
            </a:r>
            <a:r>
              <a:rPr lang="en-US" sz="1600" dirty="0" err="1"/>
              <a:t>aplica</a:t>
            </a:r>
            <a:r>
              <a:rPr lang="en-US" sz="1600" dirty="0"/>
              <a:t> a </a:t>
            </a:r>
            <a:r>
              <a:rPr lang="en-US" sz="1600" dirty="0" err="1"/>
              <a:t>todos</a:t>
            </a:r>
            <a:r>
              <a:rPr lang="en-US" sz="1600" dirty="0"/>
              <a:t> </a:t>
            </a:r>
            <a:r>
              <a:rPr lang="en-US" sz="1600" dirty="0" err="1"/>
              <a:t>los</a:t>
            </a:r>
            <a:r>
              <a:rPr lang="en-US" sz="1600" dirty="0"/>
              <a:t> </a:t>
            </a:r>
            <a:r>
              <a:rPr lang="en-US" sz="1600" dirty="0" err="1"/>
              <a:t>empleadores</a:t>
            </a:r>
            <a:r>
              <a:rPr lang="en-US" sz="1600" dirty="0"/>
              <a:t> </a:t>
            </a:r>
            <a:r>
              <a:rPr lang="en-US" sz="1600" dirty="0" err="1"/>
              <a:t>públicos</a:t>
            </a:r>
            <a:r>
              <a:rPr lang="en-US" sz="1600" dirty="0"/>
              <a:t> y privados de Oregon que </a:t>
            </a:r>
            <a:r>
              <a:rPr lang="en-US" sz="1600" dirty="0" err="1"/>
              <a:t>están</a:t>
            </a:r>
            <a:r>
              <a:rPr lang="en-US" sz="1600" dirty="0"/>
              <a:t> </a:t>
            </a:r>
            <a:r>
              <a:rPr lang="en-US" sz="1600" dirty="0" err="1"/>
              <a:t>sujetos</a:t>
            </a:r>
            <a:r>
              <a:rPr lang="en-US" sz="1600" dirty="0"/>
              <a:t> a la </a:t>
            </a:r>
            <a:r>
              <a:rPr lang="en-US" sz="1600" dirty="0" err="1"/>
              <a:t>jurisdicción</a:t>
            </a:r>
            <a:r>
              <a:rPr lang="en-US" sz="1600" dirty="0"/>
              <a:t> de Oregon OSHA, </a:t>
            </a:r>
            <a:r>
              <a:rPr lang="en-US" sz="1600" dirty="0" err="1"/>
              <a:t>excepto</a:t>
            </a:r>
            <a:r>
              <a:rPr lang="en-US" sz="1600" dirty="0"/>
              <a:t> </a:t>
            </a:r>
            <a:r>
              <a:rPr lang="en-US" sz="1600" dirty="0" err="1"/>
              <a:t>si</a:t>
            </a:r>
            <a:r>
              <a:rPr lang="en-US" sz="1600" dirty="0"/>
              <a:t> </a:t>
            </a:r>
            <a:r>
              <a:rPr lang="en-US" sz="1600" dirty="0" err="1"/>
              <a:t>usted</a:t>
            </a:r>
            <a:r>
              <a:rPr lang="en-US" sz="1600" dirty="0"/>
              <a:t>:</a:t>
            </a:r>
          </a:p>
          <a:p>
            <a:r>
              <a:rPr lang="en-US" sz="1600" dirty="0"/>
              <a:t> </a:t>
            </a:r>
          </a:p>
          <a:p>
            <a:pPr marL="285750" indent="-285750">
              <a:buFont typeface="Arial" panose="020B0604020202020204" pitchFamily="34" charset="0"/>
              <a:buChar char="•"/>
            </a:pPr>
            <a:r>
              <a:rPr lang="en-US" sz="1600" dirty="0"/>
              <a:t>es </a:t>
            </a:r>
            <a:r>
              <a:rPr lang="en-US" sz="1600" dirty="0" err="1"/>
              <a:t>el</a:t>
            </a:r>
            <a:r>
              <a:rPr lang="en-US" sz="1600" dirty="0"/>
              <a:t> </a:t>
            </a:r>
            <a:r>
              <a:rPr lang="en-US" sz="1600" dirty="0" err="1"/>
              <a:t>dueño</a:t>
            </a:r>
            <a:r>
              <a:rPr lang="en-US" sz="1600" dirty="0"/>
              <a:t> </a:t>
            </a:r>
            <a:r>
              <a:rPr lang="en-US" sz="1600" dirty="0" err="1"/>
              <a:t>exclusivo</a:t>
            </a:r>
            <a:r>
              <a:rPr lang="en-US" sz="1600" dirty="0"/>
              <a:t> y </a:t>
            </a:r>
            <a:r>
              <a:rPr lang="en-US" sz="1600" dirty="0" err="1"/>
              <a:t>el</a:t>
            </a:r>
            <a:r>
              <a:rPr lang="en-US" sz="1600" dirty="0"/>
              <a:t> </a:t>
            </a:r>
            <a:r>
              <a:rPr lang="en-US" sz="1600" dirty="0" err="1"/>
              <a:t>único</a:t>
            </a:r>
            <a:r>
              <a:rPr lang="en-US" sz="1600" dirty="0"/>
              <a:t> </a:t>
            </a:r>
            <a:r>
              <a:rPr lang="en-US" sz="1600" dirty="0" err="1"/>
              <a:t>empleado</a:t>
            </a:r>
            <a:r>
              <a:rPr lang="en-US" sz="1600" dirty="0"/>
              <a:t> de </a:t>
            </a:r>
            <a:r>
              <a:rPr lang="en-US" sz="1600" dirty="0" err="1"/>
              <a:t>una</a:t>
            </a:r>
            <a:r>
              <a:rPr lang="en-US" sz="1600" dirty="0"/>
              <a:t> </a:t>
            </a:r>
            <a:r>
              <a:rPr lang="en-US" sz="1600" dirty="0" err="1"/>
              <a:t>sociedad</a:t>
            </a:r>
            <a:r>
              <a:rPr lang="en-US" sz="1600" dirty="0"/>
              <a:t>, </a:t>
            </a:r>
          </a:p>
          <a:p>
            <a:pPr marL="285750" indent="-285750">
              <a:buFont typeface="Arial" panose="020B0604020202020204" pitchFamily="34" charset="0"/>
              <a:buChar char="•"/>
            </a:pPr>
            <a:r>
              <a:rPr lang="en-US" sz="1600" dirty="0"/>
              <a:t>es </a:t>
            </a:r>
            <a:r>
              <a:rPr lang="en-US" sz="1600" dirty="0" err="1"/>
              <a:t>miembro</a:t>
            </a:r>
            <a:r>
              <a:rPr lang="en-US" sz="1600" dirty="0"/>
              <a:t> de </a:t>
            </a:r>
            <a:r>
              <a:rPr lang="en-US" sz="1600" dirty="0" err="1"/>
              <a:t>una</a:t>
            </a:r>
            <a:r>
              <a:rPr lang="en-US" sz="1600" dirty="0"/>
              <a:t> junta o </a:t>
            </a:r>
            <a:r>
              <a:rPr lang="en-US" sz="1600" dirty="0" err="1"/>
              <a:t>comisión</a:t>
            </a:r>
            <a:r>
              <a:rPr lang="en-US" sz="1600" dirty="0"/>
              <a:t> y no </a:t>
            </a:r>
            <a:r>
              <a:rPr lang="en-US" sz="1600" dirty="0" err="1"/>
              <a:t>participa</a:t>
            </a:r>
            <a:r>
              <a:rPr lang="en-US" sz="1600" dirty="0"/>
              <a:t> </a:t>
            </a:r>
            <a:r>
              <a:rPr lang="en-US" sz="1600" dirty="0" err="1"/>
              <a:t>en</a:t>
            </a:r>
            <a:r>
              <a:rPr lang="en-US" sz="1600" dirty="0"/>
              <a:t> las </a:t>
            </a:r>
            <a:r>
              <a:rPr lang="en-US" sz="1600" dirty="0" err="1"/>
              <a:t>actividades</a:t>
            </a:r>
            <a:r>
              <a:rPr lang="en-US" sz="1600" dirty="0"/>
              <a:t> </a:t>
            </a:r>
            <a:r>
              <a:rPr lang="en-US" sz="1600" dirty="0" err="1"/>
              <a:t>diarias</a:t>
            </a:r>
            <a:r>
              <a:rPr lang="en-US" sz="1600" dirty="0"/>
              <a:t> de la </a:t>
            </a:r>
            <a:r>
              <a:rPr lang="en-US" sz="1600" dirty="0" err="1"/>
              <a:t>empresa</a:t>
            </a:r>
            <a:r>
              <a:rPr lang="en-US" sz="1600" dirty="0"/>
              <a:t>, no es </a:t>
            </a:r>
            <a:r>
              <a:rPr lang="en-US" sz="1600" dirty="0" err="1"/>
              <a:t>considerado</a:t>
            </a:r>
            <a:r>
              <a:rPr lang="en-US" sz="1600" dirty="0"/>
              <a:t> un </a:t>
            </a:r>
            <a:r>
              <a:rPr lang="en-US" sz="1600" dirty="0" err="1"/>
              <a:t>empleado</a:t>
            </a:r>
            <a:r>
              <a:rPr lang="en-US" sz="1600" dirty="0"/>
              <a:t> a </a:t>
            </a:r>
            <a:r>
              <a:rPr lang="en-US" sz="1600" dirty="0" err="1"/>
              <a:t>los</a:t>
            </a:r>
            <a:r>
              <a:rPr lang="en-US" sz="1600" dirty="0"/>
              <a:t> fines de </a:t>
            </a:r>
            <a:r>
              <a:rPr lang="en-US" sz="1600" dirty="0" err="1"/>
              <a:t>esta</a:t>
            </a:r>
            <a:r>
              <a:rPr lang="en-US" sz="1600" dirty="0"/>
              <a:t> </a:t>
            </a:r>
            <a:r>
              <a:rPr lang="en-US" sz="1600" dirty="0" err="1"/>
              <a:t>norma</a:t>
            </a:r>
            <a:r>
              <a:rPr lang="en-US" sz="1600" dirty="0"/>
              <a:t>, o  </a:t>
            </a:r>
          </a:p>
          <a:p>
            <a:pPr marL="285750" indent="-285750">
              <a:buFont typeface="Arial" panose="020B0604020202020204" pitchFamily="34" charset="0"/>
              <a:buChar char="•"/>
            </a:pPr>
            <a:r>
              <a:rPr lang="en-US" sz="1600" dirty="0" err="1"/>
              <a:t>participa</a:t>
            </a:r>
            <a:r>
              <a:rPr lang="en-US" sz="1600" dirty="0"/>
              <a:t> </a:t>
            </a:r>
            <a:r>
              <a:rPr lang="en-US" sz="1600" dirty="0" err="1"/>
              <a:t>en</a:t>
            </a:r>
            <a:r>
              <a:rPr lang="en-US" sz="1600" dirty="0"/>
              <a:t> </a:t>
            </a:r>
            <a:r>
              <a:rPr lang="en-US" sz="1600" dirty="0" err="1"/>
              <a:t>actividades</a:t>
            </a:r>
            <a:r>
              <a:rPr lang="en-US" sz="1600" dirty="0"/>
              <a:t> </a:t>
            </a:r>
            <a:r>
              <a:rPr lang="en-US" sz="1600" dirty="0" err="1"/>
              <a:t>agrícolas</a:t>
            </a:r>
            <a:r>
              <a:rPr lang="en-US" sz="1600" dirty="0"/>
              <a:t> </a:t>
            </a:r>
            <a:r>
              <a:rPr lang="en-US" sz="1600" dirty="0" err="1"/>
              <a:t>cubiertas</a:t>
            </a:r>
            <a:r>
              <a:rPr lang="en-US" sz="1600" dirty="0"/>
              <a:t> </a:t>
            </a:r>
            <a:r>
              <a:rPr lang="en-US" sz="1600" dirty="0" err="1"/>
              <a:t>por</a:t>
            </a:r>
            <a:r>
              <a:rPr lang="en-US" sz="1600" dirty="0"/>
              <a:t> la División 4 o </a:t>
            </a:r>
            <a:r>
              <a:rPr lang="en-US" sz="1600" dirty="0" err="1"/>
              <a:t>forestales</a:t>
            </a:r>
            <a:r>
              <a:rPr lang="en-US" sz="1600" dirty="0"/>
              <a:t> </a:t>
            </a:r>
            <a:r>
              <a:rPr lang="en-US" sz="1600" dirty="0" err="1"/>
              <a:t>cubiertas</a:t>
            </a:r>
            <a:r>
              <a:rPr lang="en-US" sz="1600" dirty="0"/>
              <a:t> </a:t>
            </a:r>
            <a:r>
              <a:rPr lang="en-US" sz="1600" dirty="0" err="1"/>
              <a:t>por</a:t>
            </a:r>
            <a:r>
              <a:rPr lang="en-US" sz="1600" dirty="0"/>
              <a:t> la División 7. </a:t>
            </a:r>
            <a:r>
              <a:rPr lang="en-US" sz="1600" dirty="0" err="1"/>
              <a:t>Usted</a:t>
            </a:r>
            <a:r>
              <a:rPr lang="en-US" sz="1600" dirty="0"/>
              <a:t> </a:t>
            </a:r>
            <a:r>
              <a:rPr lang="en-US" sz="1600" dirty="0" err="1"/>
              <a:t>debe</a:t>
            </a:r>
            <a:r>
              <a:rPr lang="en-US" sz="1600" dirty="0"/>
              <a:t> </a:t>
            </a:r>
            <a:r>
              <a:rPr lang="en-US" sz="1600" dirty="0" err="1"/>
              <a:t>cumplir</a:t>
            </a:r>
            <a:r>
              <a:rPr lang="en-US" sz="1600" dirty="0"/>
              <a:t> con las </a:t>
            </a:r>
            <a:r>
              <a:rPr lang="en-US" sz="1600" dirty="0" err="1"/>
              <a:t>normas</a:t>
            </a:r>
            <a:r>
              <a:rPr lang="en-US" sz="1600" dirty="0"/>
              <a:t> de </a:t>
            </a:r>
            <a:r>
              <a:rPr lang="en-US" sz="1600" dirty="0" err="1"/>
              <a:t>división</a:t>
            </a:r>
            <a:r>
              <a:rPr lang="en-US" sz="1600" dirty="0"/>
              <a:t> que se </a:t>
            </a:r>
            <a:r>
              <a:rPr lang="en-US" sz="1600" dirty="0" err="1"/>
              <a:t>aplican</a:t>
            </a:r>
            <a:r>
              <a:rPr lang="en-US" sz="1600" dirty="0"/>
              <a:t> a </a:t>
            </a:r>
            <a:r>
              <a:rPr lang="en-US" sz="1600" dirty="0" err="1"/>
              <a:t>su</a:t>
            </a:r>
            <a:r>
              <a:rPr lang="en-US" sz="1600" dirty="0"/>
              <a:t> </a:t>
            </a:r>
            <a:r>
              <a:rPr lang="en-US" sz="1600" dirty="0" err="1"/>
              <a:t>empresa</a:t>
            </a:r>
            <a:r>
              <a:rPr lang="en-US" sz="1600" dirty="0"/>
              <a:t>.</a:t>
            </a:r>
          </a:p>
          <a:p>
            <a:endParaRPr lang="en-US" sz="1600" dirty="0"/>
          </a:p>
          <a:p>
            <a:r>
              <a:rPr lang="en-US" sz="1600" dirty="0" err="1"/>
              <a:t>Haremos</a:t>
            </a:r>
            <a:r>
              <a:rPr lang="en-US" sz="1600" dirty="0"/>
              <a:t> un </a:t>
            </a:r>
            <a:r>
              <a:rPr lang="en-US" sz="1600" dirty="0" err="1"/>
              <a:t>análisis</a:t>
            </a:r>
            <a:r>
              <a:rPr lang="en-US" sz="1600" dirty="0"/>
              <a:t> </a:t>
            </a:r>
            <a:r>
              <a:rPr lang="en-US" sz="1600" dirty="0" err="1"/>
              <a:t>más</a:t>
            </a:r>
            <a:r>
              <a:rPr lang="en-US" sz="1600" dirty="0"/>
              <a:t> </a:t>
            </a:r>
            <a:r>
              <a:rPr lang="en-US" sz="1600" dirty="0" err="1"/>
              <a:t>detallado</a:t>
            </a:r>
            <a:r>
              <a:rPr lang="en-US" sz="1600" dirty="0"/>
              <a:t> de las </a:t>
            </a:r>
            <a:r>
              <a:rPr lang="en-US" sz="1600" dirty="0" err="1"/>
              <a:t>normas</a:t>
            </a:r>
            <a:r>
              <a:rPr lang="en-US" sz="1600" dirty="0"/>
              <a:t> que se </a:t>
            </a:r>
            <a:r>
              <a:rPr lang="en-US" sz="1600" dirty="0" err="1"/>
              <a:t>aplican</a:t>
            </a:r>
            <a:r>
              <a:rPr lang="en-US" sz="1600" dirty="0"/>
              <a:t> a </a:t>
            </a:r>
            <a:r>
              <a:rPr lang="en-US" sz="1600" dirty="0" err="1"/>
              <a:t>servicios</a:t>
            </a:r>
            <a:r>
              <a:rPr lang="en-US" sz="1600" dirty="0"/>
              <a:t> contra </a:t>
            </a:r>
            <a:r>
              <a:rPr lang="en-US" sz="1600" dirty="0" err="1"/>
              <a:t>incendios</a:t>
            </a:r>
            <a:r>
              <a:rPr lang="en-US" sz="1600" dirty="0"/>
              <a:t>, </a:t>
            </a:r>
            <a:r>
              <a:rPr lang="en-US" sz="1600" dirty="0" err="1"/>
              <a:t>agricultura</a:t>
            </a:r>
            <a:r>
              <a:rPr lang="en-US" sz="1600" dirty="0"/>
              <a:t> y </a:t>
            </a:r>
            <a:r>
              <a:rPr lang="en-US" sz="1600" dirty="0" err="1"/>
              <a:t>actividades</a:t>
            </a:r>
            <a:r>
              <a:rPr lang="en-US" sz="1600" dirty="0"/>
              <a:t> </a:t>
            </a:r>
            <a:r>
              <a:rPr lang="en-US" sz="1600" dirty="0" err="1"/>
              <a:t>forestales</a:t>
            </a:r>
            <a:r>
              <a:rPr lang="en-US" sz="1600" dirty="0"/>
              <a:t> </a:t>
            </a:r>
            <a:r>
              <a:rPr lang="en-US" sz="1600" dirty="0" err="1"/>
              <a:t>más</a:t>
            </a:r>
            <a:r>
              <a:rPr lang="en-US" sz="1600" dirty="0"/>
              <a:t> </a:t>
            </a:r>
            <a:r>
              <a:rPr lang="en-US" sz="1600" dirty="0" err="1"/>
              <a:t>adelante</a:t>
            </a:r>
            <a:r>
              <a:rPr lang="en-US" sz="1600" dirty="0"/>
              <a:t> </a:t>
            </a:r>
            <a:r>
              <a:rPr lang="en-US" sz="1600" dirty="0" err="1"/>
              <a:t>en</a:t>
            </a:r>
            <a:r>
              <a:rPr lang="en-US" sz="1600" dirty="0"/>
              <a:t> </a:t>
            </a:r>
            <a:r>
              <a:rPr lang="en-US" sz="1600" dirty="0" err="1"/>
              <a:t>el</a:t>
            </a:r>
            <a:r>
              <a:rPr lang="en-US" sz="1600" dirty="0"/>
              <a:t> </a:t>
            </a:r>
            <a:r>
              <a:rPr lang="en-US" sz="1600" dirty="0" err="1"/>
              <a:t>Módulo</a:t>
            </a:r>
            <a:r>
              <a:rPr lang="en-US" sz="1600" dirty="0"/>
              <a:t> 3.</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4"/>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9DBF002A-7125-4A53-976D-9ABD4C3C3C52}"/>
              </a:ext>
            </a:extLst>
          </p:cNvPr>
          <p:cNvPicPr>
            <a:picLocks noChangeAspect="1"/>
          </p:cNvPicPr>
          <p:nvPr/>
        </p:nvPicPr>
        <p:blipFill>
          <a:blip r:embed="rId5"/>
          <a:stretch>
            <a:fillRect/>
          </a:stretch>
        </p:blipFill>
        <p:spPr>
          <a:xfrm>
            <a:off x="0" y="0"/>
            <a:ext cx="5511809" cy="5920652"/>
          </a:xfrm>
          <a:prstGeom prst="rect">
            <a:avLst/>
          </a:prstGeom>
        </p:spPr>
      </p:pic>
    </p:spTree>
    <p:extLst>
      <p:ext uri="{BB962C8B-B14F-4D97-AF65-F5344CB8AC3E}">
        <p14:creationId xmlns:p14="http://schemas.microsoft.com/office/powerpoint/2010/main" val="65576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42050"/>
            <a:ext cx="6274351" cy="409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Resumen</a:t>
            </a:r>
            <a:r>
              <a:rPr lang="en-US" sz="3600" b="0" i="0" u="sng" strike="noStrike" cap="none" dirty="0">
                <a:solidFill>
                  <a:schemeClr val="dk1"/>
                </a:solidFill>
                <a:latin typeface="+mj-lt"/>
                <a:ea typeface="Calibri"/>
                <a:cs typeface="Calibri"/>
                <a:sym typeface="Calibri"/>
              </a:rPr>
              <a:t> del </a:t>
            </a:r>
            <a:r>
              <a:rPr lang="en-US" sz="3600" b="0" i="0" u="sng" strike="noStrike" cap="none" dirty="0" err="1">
                <a:solidFill>
                  <a:schemeClr val="dk1"/>
                </a:solidFill>
                <a:latin typeface="+mj-lt"/>
                <a:ea typeface="Calibri"/>
                <a:cs typeface="Calibri"/>
                <a:sym typeface="Calibri"/>
              </a:rPr>
              <a:t>módulo</a:t>
            </a:r>
            <a:r>
              <a:rPr lang="en-US" sz="3600" b="0" i="0" u="sng" strike="noStrike" cap="none" dirty="0">
                <a:solidFill>
                  <a:schemeClr val="dk1"/>
                </a:solidFill>
                <a:latin typeface="+mj-lt"/>
                <a:ea typeface="Calibri"/>
                <a:cs typeface="Calibri"/>
                <a:sym typeface="Calibri"/>
              </a:rPr>
              <a:t> 1</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a:t>
            </a:r>
            <a:r>
              <a:rPr lang="en-US" sz="1600" dirty="0" err="1"/>
              <a:t>Usted</a:t>
            </a:r>
            <a:r>
              <a:rPr lang="en-US" sz="1600" dirty="0"/>
              <a:t> ha </a:t>
            </a:r>
            <a:r>
              <a:rPr lang="en-US" sz="1600" dirty="0" err="1"/>
              <a:t>completado</a:t>
            </a:r>
            <a:r>
              <a:rPr lang="en-US" sz="1600" dirty="0"/>
              <a:t> </a:t>
            </a:r>
            <a:r>
              <a:rPr lang="en-US" sz="1600" dirty="0" err="1"/>
              <a:t>el</a:t>
            </a:r>
            <a:r>
              <a:rPr lang="en-US" sz="1600" dirty="0"/>
              <a:t> </a:t>
            </a:r>
            <a:r>
              <a:rPr lang="en-US" sz="1600" dirty="0" err="1"/>
              <a:t>módulo</a:t>
            </a:r>
            <a:r>
              <a:rPr lang="en-US" sz="1600" dirty="0"/>
              <a:t> 1! </a:t>
            </a:r>
            <a:r>
              <a:rPr lang="en-US" sz="1600" dirty="0" err="1"/>
              <a:t>Aprendió</a:t>
            </a:r>
            <a:r>
              <a:rPr lang="en-US" sz="1600" dirty="0"/>
              <a:t> </a:t>
            </a:r>
            <a:r>
              <a:rPr lang="en-US" sz="1600" dirty="0" err="1"/>
              <a:t>sobre</a:t>
            </a:r>
            <a:r>
              <a:rPr lang="en-US" sz="1600" dirty="0"/>
              <a:t> la </a:t>
            </a:r>
            <a:r>
              <a:rPr lang="en-US" sz="1600" dirty="0" err="1"/>
              <a:t>inspiración</a:t>
            </a:r>
            <a:r>
              <a:rPr lang="en-US" sz="1600" dirty="0"/>
              <a:t> </a:t>
            </a:r>
            <a:r>
              <a:rPr lang="en-US" sz="1600" dirty="0" err="1"/>
              <a:t>detrás</a:t>
            </a:r>
            <a:r>
              <a:rPr lang="en-US" sz="1600" dirty="0"/>
              <a:t> de las </a:t>
            </a:r>
            <a:r>
              <a:rPr lang="en-US" sz="1600" dirty="0" err="1"/>
              <a:t>normas</a:t>
            </a:r>
            <a:r>
              <a:rPr lang="en-US" sz="1600" dirty="0"/>
              <a:t> de </a:t>
            </a:r>
            <a:r>
              <a:rPr lang="en-US" sz="1600" dirty="0" err="1"/>
              <a:t>Comités</a:t>
            </a:r>
            <a:r>
              <a:rPr lang="en-US" sz="1600" dirty="0"/>
              <a:t> y </a:t>
            </a:r>
            <a:r>
              <a:rPr lang="en-US" sz="1600" dirty="0" err="1"/>
              <a:t>normas</a:t>
            </a:r>
            <a:r>
              <a:rPr lang="en-US" sz="1600" dirty="0"/>
              <a:t> de </a:t>
            </a:r>
            <a:r>
              <a:rPr lang="en-US" sz="1600" dirty="0" err="1"/>
              <a:t>seguridad</a:t>
            </a:r>
            <a:r>
              <a:rPr lang="en-US" sz="1600" dirty="0"/>
              <a:t> </a:t>
            </a:r>
            <a:r>
              <a:rPr lang="en-US" sz="1600" dirty="0" err="1"/>
              <a:t>en</a:t>
            </a:r>
            <a:r>
              <a:rPr lang="en-US" sz="1600" dirty="0"/>
              <a:t> Oregon y la </a:t>
            </a:r>
            <a:r>
              <a:rPr lang="en-US" sz="1600" dirty="0" err="1"/>
              <a:t>importancia</a:t>
            </a:r>
            <a:r>
              <a:rPr lang="en-US" sz="1600" dirty="0"/>
              <a:t> de </a:t>
            </a:r>
            <a:r>
              <a:rPr lang="en-US" sz="1600" dirty="0" err="1"/>
              <a:t>los</a:t>
            </a:r>
            <a:r>
              <a:rPr lang="en-US" sz="1600" dirty="0"/>
              <a:t> </a:t>
            </a:r>
            <a:r>
              <a:rPr lang="en-US" sz="1600" dirty="0" err="1"/>
              <a:t>trabajadores</a:t>
            </a:r>
            <a:r>
              <a:rPr lang="en-US" sz="1600" dirty="0"/>
              <a:t> y </a:t>
            </a:r>
            <a:r>
              <a:rPr lang="en-US" sz="1600" dirty="0" err="1"/>
              <a:t>gerentes</a:t>
            </a:r>
            <a:r>
              <a:rPr lang="en-US" sz="1600" dirty="0"/>
              <a:t> que </a:t>
            </a:r>
            <a:r>
              <a:rPr lang="en-US" sz="1600" dirty="0" err="1"/>
              <a:t>trabajan</a:t>
            </a:r>
            <a:r>
              <a:rPr lang="en-US" sz="1600" dirty="0"/>
              <a:t> </a:t>
            </a:r>
            <a:r>
              <a:rPr lang="en-US" sz="1600" dirty="0" err="1"/>
              <a:t>en</a:t>
            </a:r>
            <a:r>
              <a:rPr lang="en-US" sz="1600" dirty="0"/>
              <a:t> conjunto para </a:t>
            </a:r>
            <a:r>
              <a:rPr lang="en-US" sz="1600" dirty="0" err="1"/>
              <a:t>promover</a:t>
            </a:r>
            <a:r>
              <a:rPr lang="en-US" sz="1600" dirty="0"/>
              <a:t> la </a:t>
            </a:r>
            <a:r>
              <a:rPr lang="en-US" sz="1600" dirty="0" err="1"/>
              <a:t>seguridad</a:t>
            </a:r>
            <a:r>
              <a:rPr lang="en-US" sz="1600" dirty="0"/>
              <a:t> y </a:t>
            </a:r>
            <a:r>
              <a:rPr lang="en-US" sz="1600" dirty="0" err="1"/>
              <a:t>salud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 </a:t>
            </a:r>
            <a:r>
              <a:rPr lang="en-US" sz="1600" dirty="0" err="1"/>
              <a:t>Explicamos</a:t>
            </a:r>
            <a:r>
              <a:rPr lang="en-US" sz="1600" dirty="0"/>
              <a:t> las </a:t>
            </a:r>
            <a:r>
              <a:rPr lang="en-US" sz="1600" dirty="0" err="1"/>
              <a:t>diferencias</a:t>
            </a:r>
            <a:r>
              <a:rPr lang="en-US" sz="1600" dirty="0"/>
              <a:t> entre un </a:t>
            </a:r>
            <a:r>
              <a:rPr lang="en-US" sz="1600" dirty="0" err="1"/>
              <a:t>comité</a:t>
            </a:r>
            <a:r>
              <a:rPr lang="en-US" sz="1600" dirty="0"/>
              <a:t> y </a:t>
            </a:r>
            <a:r>
              <a:rPr lang="en-US" sz="1600" dirty="0" err="1"/>
              <a:t>una</a:t>
            </a:r>
            <a:r>
              <a:rPr lang="en-US" sz="1600" dirty="0"/>
              <a:t> </a:t>
            </a:r>
            <a:r>
              <a:rPr lang="en-US" sz="1600" dirty="0" err="1"/>
              <a:t>reunión</a:t>
            </a:r>
            <a:r>
              <a:rPr lang="en-US" sz="1600" dirty="0"/>
              <a:t> de </a:t>
            </a:r>
            <a:r>
              <a:rPr lang="en-US" sz="1600" dirty="0" err="1"/>
              <a:t>seguridad</a:t>
            </a:r>
            <a:r>
              <a:rPr lang="en-US" sz="1600" dirty="0"/>
              <a:t> y </a:t>
            </a:r>
            <a:r>
              <a:rPr lang="en-US" sz="1600" dirty="0" err="1"/>
              <a:t>algunos</a:t>
            </a:r>
            <a:r>
              <a:rPr lang="en-US" sz="1600" dirty="0"/>
              <a:t> </a:t>
            </a:r>
            <a:r>
              <a:rPr lang="en-US" sz="1600" dirty="0" err="1"/>
              <a:t>factores</a:t>
            </a:r>
            <a:r>
              <a:rPr lang="en-US" sz="1600" dirty="0"/>
              <a:t> a </a:t>
            </a:r>
            <a:r>
              <a:rPr lang="en-US" sz="1600" dirty="0" err="1"/>
              <a:t>considerar</a:t>
            </a:r>
            <a:r>
              <a:rPr lang="en-US" sz="1600" dirty="0"/>
              <a:t> </a:t>
            </a:r>
            <a:r>
              <a:rPr lang="en-US" sz="1600" dirty="0" err="1"/>
              <a:t>en</a:t>
            </a:r>
            <a:r>
              <a:rPr lang="en-US" sz="1600" dirty="0"/>
              <a:t> </a:t>
            </a:r>
            <a:r>
              <a:rPr lang="en-US" sz="1600" dirty="0" err="1"/>
              <a:t>el</a:t>
            </a:r>
            <a:r>
              <a:rPr lang="en-US" sz="1600" dirty="0"/>
              <a:t> </a:t>
            </a:r>
            <a:r>
              <a:rPr lang="en-US" sz="1600" dirty="0" err="1"/>
              <a:t>momento</a:t>
            </a:r>
            <a:r>
              <a:rPr lang="en-US" sz="1600" dirty="0"/>
              <a:t> de </a:t>
            </a:r>
            <a:r>
              <a:rPr lang="en-US" sz="1600" dirty="0" err="1"/>
              <a:t>decidir</a:t>
            </a:r>
            <a:r>
              <a:rPr lang="en-US" sz="1600" dirty="0"/>
              <a:t> </a:t>
            </a:r>
            <a:r>
              <a:rPr lang="en-US" sz="1600" dirty="0" err="1"/>
              <a:t>cuál</a:t>
            </a:r>
            <a:r>
              <a:rPr lang="en-US" sz="1600" dirty="0"/>
              <a:t> de </a:t>
            </a:r>
            <a:r>
              <a:rPr lang="en-US" sz="1600" dirty="0" err="1"/>
              <a:t>ellos</a:t>
            </a:r>
            <a:r>
              <a:rPr lang="en-US" sz="1600" dirty="0"/>
              <a:t> </a:t>
            </a:r>
            <a:r>
              <a:rPr lang="en-US" sz="1600" dirty="0" err="1"/>
              <a:t>debería</a:t>
            </a:r>
            <a:r>
              <a:rPr lang="en-US" sz="1600" dirty="0"/>
              <a:t> </a:t>
            </a:r>
            <a:r>
              <a:rPr lang="en-US" sz="1600" dirty="0" err="1"/>
              <a:t>tener</a:t>
            </a:r>
            <a:r>
              <a:rPr lang="en-US" sz="1600" dirty="0"/>
              <a:t> </a:t>
            </a:r>
            <a:r>
              <a:rPr lang="en-US" sz="1600" dirty="0" err="1"/>
              <a:t>su</a:t>
            </a:r>
            <a:r>
              <a:rPr lang="en-US" sz="1600" dirty="0"/>
              <a:t> </a:t>
            </a:r>
            <a:r>
              <a:rPr lang="en-US" sz="1600" dirty="0" err="1"/>
              <a:t>empresa</a:t>
            </a:r>
            <a:r>
              <a:rPr lang="en-US" sz="1600" dirty="0"/>
              <a:t>, </a:t>
            </a:r>
            <a:r>
              <a:rPr lang="en-US" sz="1600" dirty="0" err="1"/>
              <a:t>como</a:t>
            </a:r>
            <a:r>
              <a:rPr lang="en-US" sz="1600" dirty="0"/>
              <a:t> es </a:t>
            </a:r>
            <a:r>
              <a:rPr lang="en-US" sz="1600" dirty="0" err="1"/>
              <a:t>el</a:t>
            </a:r>
            <a:r>
              <a:rPr lang="en-US" sz="1600" dirty="0"/>
              <a:t> </a:t>
            </a:r>
            <a:r>
              <a:rPr lang="en-US" sz="1600" dirty="0" err="1"/>
              <a:t>número</a:t>
            </a:r>
            <a:r>
              <a:rPr lang="en-US" sz="1600" dirty="0"/>
              <a:t> de </a:t>
            </a:r>
            <a:r>
              <a:rPr lang="en-US" sz="1600" dirty="0" err="1"/>
              <a:t>empleados</a:t>
            </a:r>
            <a:r>
              <a:rPr lang="en-US" sz="1600" dirty="0"/>
              <a:t> y </a:t>
            </a:r>
            <a:r>
              <a:rPr lang="en-US" sz="1600" dirty="0" err="1"/>
              <a:t>el</a:t>
            </a:r>
            <a:r>
              <a:rPr lang="en-US" sz="1600" dirty="0"/>
              <a:t> </a:t>
            </a:r>
            <a:r>
              <a:rPr lang="en-US" sz="1600" dirty="0" err="1"/>
              <a:t>tipo</a:t>
            </a:r>
            <a:r>
              <a:rPr lang="en-US" sz="1600" dirty="0"/>
              <a:t> de </a:t>
            </a:r>
            <a:r>
              <a:rPr lang="en-US" sz="1600" dirty="0" err="1"/>
              <a:t>trabajo</a:t>
            </a:r>
            <a:r>
              <a:rPr lang="en-US" sz="1600" dirty="0"/>
              <a:t> </a:t>
            </a:r>
            <a:r>
              <a:rPr lang="en-US" sz="1600" dirty="0" err="1"/>
              <a:t>realizado</a:t>
            </a:r>
            <a:r>
              <a:rPr lang="en-US" sz="1600" dirty="0"/>
              <a:t>. </a:t>
            </a:r>
          </a:p>
          <a:p>
            <a:endParaRPr lang="en-US" sz="1600" dirty="0"/>
          </a:p>
          <a:p>
            <a:r>
              <a:rPr lang="en-US" sz="1600" dirty="0" err="1"/>
              <a:t>En</a:t>
            </a:r>
            <a:r>
              <a:rPr lang="en-US" sz="1600" dirty="0"/>
              <a:t> </a:t>
            </a:r>
            <a:r>
              <a:rPr lang="en-US" sz="1600" dirty="0" err="1"/>
              <a:t>el</a:t>
            </a:r>
            <a:r>
              <a:rPr lang="en-US" sz="1600" dirty="0"/>
              <a:t> </a:t>
            </a:r>
            <a:r>
              <a:rPr lang="en-US" sz="1600" dirty="0" err="1"/>
              <a:t>siguiente</a:t>
            </a:r>
            <a:r>
              <a:rPr lang="en-US" sz="1600" dirty="0"/>
              <a:t> </a:t>
            </a:r>
            <a:r>
              <a:rPr lang="en-US" sz="1600" dirty="0" err="1"/>
              <a:t>módulo</a:t>
            </a:r>
            <a:r>
              <a:rPr lang="en-US" sz="1600" dirty="0"/>
              <a:t>, </a:t>
            </a:r>
            <a:r>
              <a:rPr lang="en-US" sz="1600" dirty="0" err="1"/>
              <a:t>nos</a:t>
            </a:r>
            <a:r>
              <a:rPr lang="en-US" sz="1600" dirty="0"/>
              <a:t> </a:t>
            </a:r>
            <a:r>
              <a:rPr lang="en-US" sz="1600" dirty="0" err="1"/>
              <a:t>sumergiremos</a:t>
            </a:r>
            <a:r>
              <a:rPr lang="en-US" sz="1600" dirty="0"/>
              <a:t> </a:t>
            </a:r>
            <a:r>
              <a:rPr lang="en-US" sz="1600" dirty="0" err="1"/>
              <a:t>en</a:t>
            </a:r>
            <a:r>
              <a:rPr lang="en-US" sz="1600" dirty="0"/>
              <a:t> </a:t>
            </a:r>
            <a:r>
              <a:rPr lang="en-US" sz="1600" dirty="0" err="1"/>
              <a:t>los</a:t>
            </a:r>
            <a:r>
              <a:rPr lang="en-US" sz="1600" dirty="0"/>
              <a:t> </a:t>
            </a:r>
            <a:r>
              <a:rPr lang="en-US" sz="1600" dirty="0" err="1"/>
              <a:t>requisitos</a:t>
            </a:r>
            <a:r>
              <a:rPr lang="en-US" sz="1600" dirty="0"/>
              <a:t> </a:t>
            </a:r>
            <a:r>
              <a:rPr lang="en-US" sz="1600" dirty="0" err="1"/>
              <a:t>específicos</a:t>
            </a:r>
            <a:r>
              <a:rPr lang="en-US" sz="1600" dirty="0"/>
              <a:t> </a:t>
            </a:r>
            <a:r>
              <a:rPr lang="en-US" sz="1600" dirty="0" err="1"/>
              <a:t>mencionados</a:t>
            </a:r>
            <a:r>
              <a:rPr lang="en-US" sz="1600" dirty="0"/>
              <a:t> </a:t>
            </a:r>
            <a:r>
              <a:rPr lang="en-US" sz="1600" dirty="0" err="1"/>
              <a:t>en</a:t>
            </a:r>
            <a:r>
              <a:rPr lang="en-US" sz="1600" dirty="0"/>
              <a:t> OAR 437-001-0765 para </a:t>
            </a:r>
            <a:r>
              <a:rPr lang="en-US" sz="1600" dirty="0" err="1"/>
              <a:t>comités</a:t>
            </a:r>
            <a:r>
              <a:rPr lang="en-US" sz="1600" dirty="0"/>
              <a:t> de </a:t>
            </a:r>
            <a:r>
              <a:rPr lang="en-US" sz="1600" dirty="0" err="1"/>
              <a:t>seguridad</a:t>
            </a:r>
            <a:r>
              <a:rPr lang="en-US" sz="1600" dirty="0"/>
              <a:t>, </a:t>
            </a:r>
            <a:r>
              <a:rPr lang="en-US" sz="1600" dirty="0" err="1"/>
              <a:t>miembros</a:t>
            </a:r>
            <a:r>
              <a:rPr lang="en-US" sz="1600" dirty="0"/>
              <a:t> del </a:t>
            </a:r>
            <a:r>
              <a:rPr lang="en-US" sz="1600" dirty="0" err="1"/>
              <a:t>comité</a:t>
            </a:r>
            <a:r>
              <a:rPr lang="en-US" sz="1600" dirty="0"/>
              <a:t> y </a:t>
            </a:r>
            <a:r>
              <a:rPr lang="en-US" sz="1600" dirty="0" err="1"/>
              <a:t>reuniones</a:t>
            </a:r>
            <a:r>
              <a:rPr lang="en-US" sz="1600" dirty="0"/>
              <a:t> de </a:t>
            </a:r>
            <a:r>
              <a:rPr lang="en-US" sz="1600" dirty="0" err="1"/>
              <a:t>seguridad</a:t>
            </a:r>
            <a:r>
              <a:rPr lang="en-US" sz="1600" dirty="0"/>
              <a:t>. </a:t>
            </a:r>
            <a:r>
              <a:rPr lang="en-US" sz="1600" dirty="0" err="1"/>
              <a:t>Haga</a:t>
            </a:r>
            <a:r>
              <a:rPr lang="en-US" sz="1600" dirty="0"/>
              <a:t> </a:t>
            </a:r>
            <a:r>
              <a:rPr lang="en-US" sz="1600" dirty="0" err="1"/>
              <a:t>clic</a:t>
            </a:r>
            <a:r>
              <a:rPr lang="en-US" sz="1600" dirty="0"/>
              <a:t> </a:t>
            </a:r>
            <a:r>
              <a:rPr lang="en-US" sz="1600" dirty="0" err="1"/>
              <a:t>en</a:t>
            </a:r>
            <a:r>
              <a:rPr lang="en-US" sz="1600" dirty="0"/>
              <a:t> la </a:t>
            </a:r>
            <a:r>
              <a:rPr lang="en-US" sz="1600" dirty="0" err="1"/>
              <a:t>flecha</a:t>
            </a:r>
            <a:r>
              <a:rPr lang="en-US" sz="1600" dirty="0"/>
              <a:t> a la </a:t>
            </a:r>
            <a:r>
              <a:rPr lang="en-US" sz="1600" dirty="0" err="1"/>
              <a:t>derecha</a:t>
            </a:r>
            <a:r>
              <a:rPr lang="en-US" sz="1600" dirty="0"/>
              <a:t> para </a:t>
            </a:r>
            <a:r>
              <a:rPr lang="en-US" sz="1600" dirty="0" err="1"/>
              <a:t>continuar</a:t>
            </a:r>
            <a:r>
              <a:rPr lang="en-US" sz="160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A5EC9444-84A7-48B5-B322-1C778C7FE9A8}"/>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6498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Debate </a:t>
            </a:r>
            <a:r>
              <a:rPr lang="en-US" sz="4800" u="sng" dirty="0" err="1">
                <a:solidFill>
                  <a:schemeClr val="dk1"/>
                </a:solidFill>
                <a:latin typeface="+mj-lt"/>
                <a:ea typeface="Calibri"/>
                <a:cs typeface="Calibri"/>
                <a:sym typeface="Calibri"/>
              </a:rPr>
              <a:t>en</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clase</a:t>
            </a:r>
            <a:endParaRPr sz="18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3600"/>
              <a:buFont typeface="Arial"/>
              <a:buNone/>
            </a:pPr>
            <a:endParaRPr lang="en-US"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3600"/>
              <a:buFont typeface="Arial"/>
              <a:buNone/>
            </a:pPr>
            <a:r>
              <a:rPr lang="en-US" sz="1800" dirty="0" err="1">
                <a:solidFill>
                  <a:schemeClr val="dk1"/>
                </a:solidFill>
                <a:latin typeface="+mj-lt"/>
                <a:ea typeface="Calibri"/>
                <a:cs typeface="Calibri"/>
                <a:sym typeface="Calibri"/>
              </a:rPr>
              <a:t>Aproveche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oportunidad</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/responder </a:t>
            </a:r>
            <a:r>
              <a:rPr lang="en-US" sz="1800" dirty="0" err="1">
                <a:solidFill>
                  <a:schemeClr val="dk1"/>
                </a:solidFill>
                <a:latin typeface="+mj-lt"/>
                <a:ea typeface="Calibri"/>
                <a:cs typeface="Calibri"/>
                <a:sym typeface="Calibri"/>
              </a:rPr>
              <a:t>preguntas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 anterior y para </a:t>
            </a:r>
            <a:r>
              <a:rPr lang="en-US" sz="1800" dirty="0" err="1">
                <a:solidFill>
                  <a:schemeClr val="dk1"/>
                </a:solidFill>
                <a:latin typeface="+mj-lt"/>
                <a:ea typeface="Calibri"/>
                <a:cs typeface="Calibri"/>
                <a:sym typeface="Calibri"/>
              </a:rPr>
              <a:t>resumir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direcciones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enlaces web </a:t>
            </a:r>
            <a:r>
              <a:rPr lang="en-US" sz="1800" dirty="0" err="1">
                <a:solidFill>
                  <a:schemeClr val="dk1"/>
                </a:solidFill>
                <a:latin typeface="+mj-lt"/>
                <a:ea typeface="Calibri"/>
                <a:cs typeface="Calibri"/>
                <a:sym typeface="Calibri"/>
              </a:rPr>
              <a:t>tratados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a:t>
            </a:r>
            <a:endParaRPr lang="en-US"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1 </a:t>
            </a:r>
            <a:r>
              <a:rPr lang="en-US" sz="3600" u="sng" dirty="0" err="1">
                <a:solidFill>
                  <a:schemeClr val="dk1"/>
                </a:solidFill>
                <a:latin typeface="+mj-lt"/>
                <a:ea typeface="Calibri"/>
                <a:cs typeface="Calibri"/>
                <a:sym typeface="Calibri"/>
              </a:rPr>
              <a:t>Recursos</a:t>
            </a:r>
            <a:endParaRPr lang="en-US"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solidFill>
                  <a:schemeClr val="dk1"/>
                </a:solidFill>
                <a:latin typeface="+mj-lt"/>
                <a:ea typeface="Calibri"/>
                <a:cs typeface="Calibri"/>
                <a:sym typeface="Calibri"/>
              </a:rPr>
              <a:t>Suite del </a:t>
            </a:r>
            <a:r>
              <a:rPr lang="en-US" dirty="0" err="1">
                <a:solidFill>
                  <a:schemeClr val="dk1"/>
                </a:solidFill>
                <a:latin typeface="+mj-lt"/>
                <a:ea typeface="Calibri"/>
                <a:cs typeface="Calibri"/>
                <a:sym typeface="Calibri"/>
              </a:rPr>
              <a:t>Comité</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rPr>
              <a:t>Seguridad</a:t>
            </a:r>
            <a:r>
              <a:rPr lang="en-US" dirty="0">
                <a:solidFill>
                  <a:schemeClr val="dk1"/>
                </a:solidFill>
                <a:latin typeface="+mj-lt"/>
                <a:ea typeface="Calibri"/>
                <a:cs typeface="Calibri"/>
                <a:sym typeface="Calibri"/>
              </a:rPr>
              <a:t> : </a:t>
            </a:r>
            <a:r>
              <a:rPr lang="en-US" dirty="0">
                <a:hlinkClick r:id="rId3"/>
              </a:rPr>
              <a:t>https://</a:t>
            </a:r>
            <a:r>
              <a:rPr lang="en-US" dirty="0" err="1">
                <a:hlinkClick r:id="rId3"/>
              </a:rPr>
              <a:t>osha.oregon.gov</a:t>
            </a:r>
            <a:r>
              <a:rPr lang="en-US" dirty="0">
                <a:hlinkClick r:id="rId3"/>
              </a:rPr>
              <a:t>/</a:t>
            </a:r>
            <a:r>
              <a:rPr lang="en-US" dirty="0" err="1">
                <a:hlinkClick r:id="rId3"/>
              </a:rPr>
              <a:t>edu</a:t>
            </a:r>
            <a:r>
              <a:rPr lang="en-US" dirty="0">
                <a:hlinkClick r:id="rId3"/>
              </a:rPr>
              <a:t>/courses/</a:t>
            </a:r>
            <a:r>
              <a:rPr lang="en-US" dirty="0" err="1">
                <a:hlinkClick r:id="rId3"/>
              </a:rPr>
              <a:t>espanol</a:t>
            </a:r>
            <a:r>
              <a:rPr lang="en-US" dirty="0">
                <a:hlinkClick r:id="rId3"/>
              </a:rPr>
              <a:t>/Pages/safety-committee-</a:t>
            </a:r>
            <a:r>
              <a:rPr lang="en-US" dirty="0" err="1">
                <a:hlinkClick r:id="rId3"/>
              </a:rPr>
              <a:t>suite.aspx</a:t>
            </a:r>
            <a:endParaRPr lang="en-US" dirty="0">
              <a:solidFill>
                <a:schemeClr val="dk1"/>
              </a:solidFill>
              <a:latin typeface="+mj-lt"/>
              <a:ea typeface="Calibri"/>
              <a:cs typeface="Calibri"/>
              <a:sym typeface="Calibri"/>
            </a:endParaRPr>
          </a:p>
          <a:p>
            <a:pPr marL="342900" lvl="0" indent="-342900">
              <a:buSzPts val="1800"/>
              <a:buAutoNum type="arabicParenR"/>
            </a:pPr>
            <a:r>
              <a:rPr lang="en-US" dirty="0" err="1">
                <a:solidFill>
                  <a:schemeClr val="dk1"/>
                </a:solidFill>
                <a:latin typeface="+mj-lt"/>
                <a:ea typeface="Calibri"/>
                <a:cs typeface="Calibri"/>
                <a:sym typeface="Calibri"/>
              </a:rPr>
              <a:t>Requisitos</a:t>
            </a:r>
            <a:r>
              <a:rPr lang="en-US" dirty="0">
                <a:solidFill>
                  <a:schemeClr val="dk1"/>
                </a:solidFill>
                <a:latin typeface="+mj-lt"/>
                <a:ea typeface="Calibri"/>
                <a:cs typeface="Calibri"/>
                <a:sym typeface="Calibri"/>
              </a:rPr>
              <a:t>: </a:t>
            </a:r>
            <a:r>
              <a:rPr lang="en-US" dirty="0">
                <a:hlinkClick r:id="rId4"/>
              </a:rPr>
              <a:t>https://osha.oregon.gov/OSHARules/div1/437-001-0765.pdf#page=2</a:t>
            </a:r>
            <a:endParaRPr lang="en-US" dirty="0"/>
          </a:p>
          <a:p>
            <a:pPr marL="342900" lvl="0" indent="-342900">
              <a:buSzPts val="1800"/>
              <a:buAutoNum type="arabicParenR"/>
            </a:pPr>
            <a:r>
              <a:rPr lang="en-US" dirty="0" err="1">
                <a:solidFill>
                  <a:schemeClr val="dk1"/>
                </a:solidFill>
                <a:latin typeface="+mj-lt"/>
                <a:ea typeface="Calibri"/>
                <a:cs typeface="Calibri"/>
                <a:sym typeface="Calibri"/>
              </a:rPr>
              <a:t>Revisiones</a:t>
            </a:r>
            <a:r>
              <a:rPr lang="en-US" dirty="0">
                <a:solidFill>
                  <a:schemeClr val="dk1"/>
                </a:solidFill>
                <a:latin typeface="+mj-lt"/>
                <a:ea typeface="Calibri"/>
                <a:cs typeface="Calibri"/>
                <a:sym typeface="Calibri"/>
              </a:rPr>
              <a:t>: </a:t>
            </a:r>
            <a:r>
              <a:rPr lang="en-US" dirty="0">
                <a:hlinkClick r:id="rId5"/>
              </a:rPr>
              <a:t>https://www.oregon.gov/dcbs/mlac/Documents/2019/9-12-19/mahonia-hall-reform-072319.pdf</a:t>
            </a:r>
            <a:r>
              <a:rPr lang="en-US" dirty="0"/>
              <a:t> </a:t>
            </a:r>
            <a:endParaRPr lang="en-US" dirty="0">
              <a:solidFill>
                <a:schemeClr val="dk1"/>
              </a:solidFill>
              <a:latin typeface="+mj-lt"/>
              <a:ea typeface="Calibri"/>
              <a:cs typeface="Calibri"/>
              <a:sym typeface="Calibri"/>
            </a:endParaRPr>
          </a:p>
          <a:p>
            <a:pPr marL="342900" lvl="0" indent="-342900">
              <a:buSzPts val="1800"/>
              <a:buAutoNum type="arabicParenR"/>
            </a:pPr>
            <a:r>
              <a:rPr lang="en-US" dirty="0" err="1">
                <a:solidFill>
                  <a:schemeClr val="dk1"/>
                </a:solidFill>
                <a:latin typeface="+mj-lt"/>
                <a:ea typeface="Calibri"/>
                <a:cs typeface="Calibri"/>
                <a:sym typeface="Calibri"/>
              </a:rPr>
              <a:t>Tasas</a:t>
            </a:r>
            <a:r>
              <a:rPr lang="en-US" dirty="0">
                <a:solidFill>
                  <a:schemeClr val="dk1"/>
                </a:solidFill>
                <a:latin typeface="+mj-lt"/>
                <a:ea typeface="Calibri"/>
                <a:cs typeface="Calibri"/>
                <a:sym typeface="Calibri"/>
              </a:rPr>
              <a:t> de </a:t>
            </a:r>
            <a:r>
              <a:rPr lang="en-US" dirty="0" err="1">
                <a:solidFill>
                  <a:schemeClr val="dk1"/>
                </a:solidFill>
                <a:latin typeface="+mj-lt"/>
                <a:ea typeface="Calibri"/>
                <a:cs typeface="Calibri"/>
                <a:sym typeface="Calibri"/>
              </a:rPr>
              <a:t>accidentes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laborales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más</a:t>
            </a:r>
            <a:r>
              <a:rPr lang="en-US" dirty="0">
                <a:solidFill>
                  <a:schemeClr val="dk1"/>
                </a:solidFill>
                <a:latin typeface="+mj-lt"/>
                <a:ea typeface="Calibri"/>
                <a:cs typeface="Calibri"/>
                <a:sym typeface="Calibri"/>
              </a:rPr>
              <a:t> </a:t>
            </a:r>
            <a:r>
              <a:rPr lang="en-US" dirty="0" err="1">
                <a:solidFill>
                  <a:schemeClr val="dk1"/>
                </a:solidFill>
                <a:latin typeface="+mj-lt"/>
                <a:ea typeface="Calibri"/>
                <a:cs typeface="Calibri"/>
                <a:sym typeface="Calibri"/>
              </a:rPr>
              <a:t>bajas</a:t>
            </a:r>
            <a:r>
              <a:rPr lang="en-US" dirty="0">
                <a:solidFill>
                  <a:schemeClr val="dk1"/>
                </a:solidFill>
                <a:latin typeface="+mj-lt"/>
                <a:ea typeface="Calibri"/>
                <a:cs typeface="Calibri"/>
                <a:sym typeface="Calibri"/>
              </a:rPr>
              <a:t> : </a:t>
            </a:r>
            <a:r>
              <a:rPr lang="en-US" dirty="0">
                <a:hlinkClick r:id="rId6"/>
              </a:rPr>
              <a:t>https://www.oregon.gov/dcbs/reports/Documents/general/prem-rpt/22-2083.pdf</a:t>
            </a:r>
            <a:r>
              <a:rPr lang="en-US" dirty="0"/>
              <a:t> </a:t>
            </a:r>
          </a:p>
          <a:p>
            <a:pPr marL="342900" lvl="0" indent="-342900">
              <a:buSzPts val="1800"/>
              <a:buAutoNum type="arabicParenR"/>
            </a:pPr>
            <a:r>
              <a:rPr lang="en-US" dirty="0">
                <a:solidFill>
                  <a:schemeClr val="dk1"/>
                </a:solidFill>
                <a:latin typeface="+mj-lt"/>
                <a:ea typeface="Calibri"/>
                <a:cs typeface="Calibri"/>
                <a:sym typeface="Calibri"/>
              </a:rPr>
              <a:t>OAR 437-002-0765: </a:t>
            </a:r>
            <a:r>
              <a:rPr lang="en-US" dirty="0">
                <a:hlinkClick r:id="rId7"/>
              </a:rPr>
              <a:t>https://osha.oregon.gov/OSHARules/div1/437-001-0765.pdf#page+1</a:t>
            </a:r>
            <a:r>
              <a:rPr lang="en-US" dirty="0"/>
              <a:t> </a:t>
            </a:r>
            <a:endParaRPr lang="en-US" dirty="0">
              <a:solidFill>
                <a:schemeClr val="dk1"/>
              </a:solidFill>
              <a:latin typeface="+mj-lt"/>
              <a:ea typeface="Calibri"/>
              <a:cs typeface="Calibri"/>
              <a:sym typeface="Calibri"/>
            </a:endParaRPr>
          </a:p>
          <a:p>
            <a:pPr marL="342900" lvl="0" indent="-342900">
              <a:buSzPts val="1800"/>
              <a:buAutoNum type="arabicParenR"/>
            </a:pPr>
            <a:endParaRPr dirty="0">
              <a:solidFill>
                <a:schemeClr val="dk1"/>
              </a:solidFill>
              <a:latin typeface="+mj-lt"/>
              <a:ea typeface="Calibri"/>
              <a:cs typeface="Calibri"/>
              <a:sym typeface="Calibri"/>
            </a:endParaRPr>
          </a:p>
        </p:txBody>
      </p:sp>
      <p:sp>
        <p:nvSpPr>
          <p:cNvPr id="8" name="Google Shape;102;p2">
            <a:extLst>
              <a:ext uri="{FF2B5EF4-FFF2-40B4-BE49-F238E27FC236}">
                <a16:creationId xmlns:a16="http://schemas.microsoft.com/office/drawing/2014/main" id="{AC40F014-6ED5-4868-965C-998C22BC8257}"/>
              </a:ext>
            </a:extLst>
          </p:cNvPr>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pic>
        <p:nvPicPr>
          <p:cNvPr id="6" name="Picture 5">
            <a:extLst>
              <a:ext uri="{FF2B5EF4-FFF2-40B4-BE49-F238E27FC236}">
                <a16:creationId xmlns:a16="http://schemas.microsoft.com/office/drawing/2014/main" id="{C4CDFB9E-BB66-4BF7-ABA8-B4F81299A01D}"/>
              </a:ext>
            </a:extLst>
          </p:cNvPr>
          <p:cNvPicPr>
            <a:picLocks noChangeAspect="1"/>
          </p:cNvPicPr>
          <p:nvPr/>
        </p:nvPicPr>
        <p:blipFill>
          <a:blip r:embed="rId8"/>
          <a:stretch>
            <a:fillRect/>
          </a:stretch>
        </p:blipFill>
        <p:spPr>
          <a:xfrm>
            <a:off x="8786191" y="5912556"/>
            <a:ext cx="2911958" cy="10082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9" name="Google Shape;93;p1">
            <a:extLst>
              <a:ext uri="{FF2B5EF4-FFF2-40B4-BE49-F238E27FC236}">
                <a16:creationId xmlns:a16="http://schemas.microsoft.com/office/drawing/2014/main" id="{7D2DA183-3894-4B84-9F85-BF20D0E70AE8}"/>
              </a:ext>
            </a:extLst>
          </p:cNvPr>
          <p:cNvSpPr txBox="1"/>
          <p:nvPr/>
        </p:nvSpPr>
        <p:spPr>
          <a:xfrm>
            <a:off x="-22209" y="2767602"/>
            <a:ext cx="12169791" cy="1292621"/>
          </a:xfrm>
          <a:prstGeom prst="rect">
            <a:avLst/>
          </a:prstGeom>
          <a:noFill/>
          <a:ln>
            <a:noFill/>
          </a:ln>
        </p:spPr>
        <p:txBody>
          <a:bodyPr spcFirstLastPara="1" wrap="square" lIns="91425" tIns="45700" rIns="91425" bIns="45700" anchor="t" anchorCtr="0">
            <a:spAutoFit/>
          </a:bodyPr>
          <a:lstStyle/>
          <a:p>
            <a:pPr lvl="0" algn="ctr">
              <a:buSzPts val="4000"/>
            </a:pPr>
            <a:r>
              <a:rPr lang="es-ES" sz="3900" b="1" dirty="0">
                <a:solidFill>
                  <a:schemeClr val="lt1"/>
                </a:solidFill>
                <a:latin typeface="Verdana"/>
                <a:ea typeface="Verdana"/>
                <a:cs typeface="Verdana"/>
                <a:sym typeface="Verdana"/>
              </a:rPr>
              <a:t>COMITÉS DE SEGURIDAD Y REUNIONES DE SEGURIDAD</a:t>
            </a:r>
            <a:endParaRPr sz="3900" b="1" i="0" u="none" strike="noStrike" cap="none" dirty="0">
              <a:solidFill>
                <a:schemeClr val="lt1"/>
              </a:solidFill>
              <a:latin typeface="Verdana"/>
              <a:ea typeface="Verdana"/>
              <a:cs typeface="Verdana"/>
              <a:sym typeface="Verdana"/>
            </a:endParaRPr>
          </a:p>
        </p:txBody>
      </p:sp>
      <p:sp>
        <p:nvSpPr>
          <p:cNvPr id="10" name="Google Shape;94;p1">
            <a:extLst>
              <a:ext uri="{FF2B5EF4-FFF2-40B4-BE49-F238E27FC236}">
                <a16:creationId xmlns:a16="http://schemas.microsoft.com/office/drawing/2014/main" id="{EEFBCB0B-1420-413F-A59A-CC6067517578}"/>
              </a:ext>
            </a:extLst>
          </p:cNvPr>
          <p:cNvSpPr txBox="1"/>
          <p:nvPr/>
        </p:nvSpPr>
        <p:spPr>
          <a:xfrm>
            <a:off x="-22209" y="4031898"/>
            <a:ext cx="12214209" cy="769441"/>
          </a:xfrm>
          <a:prstGeom prst="rect">
            <a:avLst/>
          </a:prstGeom>
          <a:noFill/>
          <a:ln>
            <a:noFill/>
          </a:ln>
        </p:spPr>
        <p:txBody>
          <a:bodyPr spcFirstLastPara="1" wrap="square" lIns="91425" tIns="45700" rIns="91425" bIns="45700" anchor="t" anchorCtr="0">
            <a:spAutoFit/>
          </a:bodyPr>
          <a:lstStyle/>
          <a:p>
            <a:pPr lvl="0" algn="ctr">
              <a:buSzPts val="4400"/>
            </a:pPr>
            <a:r>
              <a:rPr lang="en-US" sz="4400" b="1" dirty="0" err="1">
                <a:solidFill>
                  <a:schemeClr val="lt1"/>
                </a:solidFill>
                <a:latin typeface="Verdana"/>
                <a:ea typeface="Verdana"/>
                <a:cs typeface="Verdana"/>
                <a:sym typeface="Verdana"/>
              </a:rPr>
              <a:t>Módulo</a:t>
            </a:r>
            <a:r>
              <a:rPr lang="en-US" sz="4400" b="1" dirty="0">
                <a:solidFill>
                  <a:schemeClr val="lt1"/>
                </a:solidFill>
                <a:latin typeface="Verdana"/>
                <a:ea typeface="Verdana"/>
                <a:cs typeface="Verdana"/>
                <a:sym typeface="Verdana"/>
              </a:rPr>
              <a:t> 2: </a:t>
            </a:r>
            <a:r>
              <a:rPr lang="en-US" sz="4400" b="1" i="1" dirty="0" err="1">
                <a:solidFill>
                  <a:schemeClr val="lt1"/>
                </a:solidFill>
                <a:latin typeface="Verdana"/>
                <a:ea typeface="Verdana"/>
                <a:cs typeface="Verdana"/>
                <a:sym typeface="Verdana"/>
              </a:rPr>
              <a:t>Requisitos</a:t>
            </a:r>
            <a:r>
              <a:rPr lang="en-US" sz="4400" b="1" i="1" dirty="0">
                <a:solidFill>
                  <a:schemeClr val="lt1"/>
                </a:solidFill>
                <a:latin typeface="Verdana"/>
                <a:ea typeface="Verdana"/>
                <a:cs typeface="Verdana"/>
                <a:sym typeface="Verdana"/>
              </a:rPr>
              <a:t> de la </a:t>
            </a:r>
            <a:r>
              <a:rPr lang="en-US" sz="4400" b="1" i="1" dirty="0" err="1">
                <a:solidFill>
                  <a:schemeClr val="lt1"/>
                </a:solidFill>
                <a:latin typeface="Verdana"/>
                <a:ea typeface="Verdana"/>
                <a:cs typeface="Verdana"/>
                <a:sym typeface="Verdana"/>
              </a:rPr>
              <a:t>norma</a:t>
            </a:r>
            <a:endParaRPr sz="1400" b="1"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09360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42050"/>
            <a:ext cx="6274351" cy="53244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Bienvenido</a:t>
            </a:r>
            <a:r>
              <a:rPr lang="en-US" sz="3600" b="0" i="0" u="sng" strike="noStrike" cap="none" dirty="0">
                <a:solidFill>
                  <a:schemeClr val="dk1"/>
                </a:solidFill>
                <a:latin typeface="+mj-lt"/>
                <a:ea typeface="Calibri"/>
                <a:cs typeface="Calibri"/>
                <a:sym typeface="Calibri"/>
              </a:rPr>
              <a:t> al </a:t>
            </a:r>
            <a:r>
              <a:rPr lang="en-US" sz="3600" b="0" i="0" u="sng" strike="noStrike" cap="none" dirty="0" err="1">
                <a:solidFill>
                  <a:schemeClr val="dk1"/>
                </a:solidFill>
                <a:latin typeface="+mj-lt"/>
                <a:ea typeface="Calibri"/>
                <a:cs typeface="Calibri"/>
                <a:sym typeface="Calibri"/>
              </a:rPr>
              <a:t>módulo</a:t>
            </a:r>
            <a:r>
              <a:rPr lang="en-US" sz="3600" b="0" i="0" u="sng" strike="noStrike" cap="none" dirty="0">
                <a:solidFill>
                  <a:schemeClr val="dk1"/>
                </a:solidFill>
                <a:latin typeface="+mj-lt"/>
                <a:ea typeface="Calibri"/>
                <a:cs typeface="Calibri"/>
                <a:sym typeface="Calibri"/>
              </a:rPr>
              <a:t> 2</a:t>
            </a:r>
            <a:endParaRPr lang="en-US" dirty="0"/>
          </a:p>
          <a:p>
            <a:endParaRPr lang="en-US" sz="1600" dirty="0"/>
          </a:p>
          <a:p>
            <a:r>
              <a:rPr lang="en-US" sz="1600" dirty="0" err="1"/>
              <a:t>En</a:t>
            </a:r>
            <a:r>
              <a:rPr lang="en-US" sz="1600" dirty="0"/>
              <a:t> </a:t>
            </a:r>
            <a:r>
              <a:rPr lang="en-US" sz="1600" dirty="0" err="1"/>
              <a:t>el</a:t>
            </a:r>
            <a:r>
              <a:rPr lang="en-US" sz="1600" dirty="0"/>
              <a:t> </a:t>
            </a:r>
            <a:r>
              <a:rPr lang="en-US" sz="1600" dirty="0" err="1"/>
              <a:t>módulo</a:t>
            </a:r>
            <a:r>
              <a:rPr lang="en-US" sz="1600" dirty="0"/>
              <a:t> anterior, </a:t>
            </a:r>
            <a:r>
              <a:rPr lang="en-US" sz="1600" dirty="0" err="1"/>
              <a:t>aprendimos</a:t>
            </a:r>
            <a:r>
              <a:rPr lang="en-US" sz="1600" dirty="0"/>
              <a:t> </a:t>
            </a:r>
            <a:r>
              <a:rPr lang="en-US" sz="1600" dirty="0" err="1"/>
              <a:t>sobre</a:t>
            </a:r>
            <a:r>
              <a:rPr lang="en-US" sz="1600" dirty="0"/>
              <a:t> la </a:t>
            </a:r>
            <a:r>
              <a:rPr lang="en-US" sz="1600" dirty="0" err="1"/>
              <a:t>diferencia</a:t>
            </a:r>
            <a:r>
              <a:rPr lang="en-US" sz="1600" dirty="0"/>
              <a:t> entre un </a:t>
            </a:r>
            <a:r>
              <a:rPr lang="en-US" sz="1600" dirty="0" err="1"/>
              <a:t>comité</a:t>
            </a:r>
            <a:r>
              <a:rPr lang="en-US" sz="1600" dirty="0"/>
              <a:t> y </a:t>
            </a:r>
            <a:r>
              <a:rPr lang="en-US" sz="1600" dirty="0" err="1"/>
              <a:t>una</a:t>
            </a:r>
            <a:r>
              <a:rPr lang="en-US" sz="1600" dirty="0"/>
              <a:t> </a:t>
            </a:r>
            <a:r>
              <a:rPr lang="en-US" sz="1600" dirty="0" err="1"/>
              <a:t>reunión</a:t>
            </a:r>
            <a:r>
              <a:rPr lang="en-US" sz="1600" dirty="0"/>
              <a:t> de </a:t>
            </a:r>
            <a:r>
              <a:rPr lang="en-US" sz="1600" dirty="0" err="1"/>
              <a:t>seguridad</a:t>
            </a:r>
            <a:r>
              <a:rPr lang="en-US" sz="1600" dirty="0"/>
              <a:t>. </a:t>
            </a:r>
            <a:r>
              <a:rPr lang="en-US" sz="1600" dirty="0" err="1"/>
              <a:t>Ahora</a:t>
            </a:r>
            <a:r>
              <a:rPr lang="en-US" sz="1600" dirty="0"/>
              <a:t>, </a:t>
            </a:r>
            <a:r>
              <a:rPr lang="en-US" sz="1600" dirty="0" err="1"/>
              <a:t>analizaremos</a:t>
            </a:r>
            <a:r>
              <a:rPr lang="en-US" sz="1600" dirty="0"/>
              <a:t> </a:t>
            </a:r>
            <a:r>
              <a:rPr lang="en-US" sz="1600" dirty="0" err="1"/>
              <a:t>los</a:t>
            </a:r>
            <a:r>
              <a:rPr lang="en-US" sz="1600" dirty="0"/>
              <a:t> </a:t>
            </a:r>
            <a:r>
              <a:rPr lang="en-US" sz="1600" dirty="0" err="1"/>
              <a:t>requisitos</a:t>
            </a:r>
            <a:r>
              <a:rPr lang="en-US" sz="1600" dirty="0"/>
              <a:t> de las </a:t>
            </a:r>
            <a:r>
              <a:rPr lang="en-US" sz="1600" dirty="0" err="1"/>
              <a:t>Reglas</a:t>
            </a:r>
            <a:r>
              <a:rPr lang="en-US" sz="1600" dirty="0"/>
              <a:t> </a:t>
            </a:r>
            <a:r>
              <a:rPr lang="en-US" sz="1600" dirty="0" err="1"/>
              <a:t>Administrativas</a:t>
            </a:r>
            <a:r>
              <a:rPr lang="en-US" sz="1600" dirty="0"/>
              <a:t> de Oregon (OAR) </a:t>
            </a:r>
            <a:r>
              <a:rPr lang="en-US" sz="1600" dirty="0">
                <a:hlinkClick r:id="rId3"/>
              </a:rPr>
              <a:t>437-001-0765</a:t>
            </a:r>
            <a:r>
              <a:rPr lang="en-US" sz="1600" baseline="30000" dirty="0"/>
              <a:t>(1)</a:t>
            </a:r>
            <a:r>
              <a:rPr lang="en-US" sz="1600" dirty="0"/>
              <a:t> para </a:t>
            </a:r>
            <a:r>
              <a:rPr lang="en-US" sz="1600" dirty="0" err="1"/>
              <a:t>cada</a:t>
            </a:r>
            <a:r>
              <a:rPr lang="en-US" sz="1600" dirty="0"/>
              <a:t> uno de </a:t>
            </a:r>
            <a:r>
              <a:rPr lang="en-US" sz="1600" dirty="0" err="1"/>
              <a:t>ellos</a:t>
            </a:r>
            <a:r>
              <a:rPr lang="en-US" sz="1600" dirty="0"/>
              <a:t>. </a:t>
            </a:r>
            <a:r>
              <a:rPr lang="en-US" sz="1600" dirty="0" err="1"/>
              <a:t>Trataremos</a:t>
            </a:r>
            <a:r>
              <a:rPr lang="en-US" sz="1600" dirty="0"/>
              <a:t> </a:t>
            </a:r>
            <a:r>
              <a:rPr lang="en-US" sz="1600" dirty="0" err="1"/>
              <a:t>los</a:t>
            </a:r>
            <a:r>
              <a:rPr lang="en-US" sz="1600" dirty="0"/>
              <a:t> </a:t>
            </a:r>
            <a:r>
              <a:rPr lang="en-US" sz="1600" dirty="0" err="1"/>
              <a:t>siguientes</a:t>
            </a:r>
            <a:r>
              <a:rPr lang="en-US" sz="1600" dirty="0"/>
              <a:t> </a:t>
            </a:r>
            <a:r>
              <a:rPr lang="en-US" sz="1600" dirty="0" err="1"/>
              <a:t>temas</a:t>
            </a:r>
            <a:r>
              <a:rPr lang="en-US" sz="1600" dirty="0"/>
              <a:t>: </a:t>
            </a:r>
          </a:p>
          <a:p>
            <a:endParaRPr lang="en-US" sz="1600" dirty="0"/>
          </a:p>
          <a:p>
            <a:endParaRPr lang="en-US" sz="1600" dirty="0"/>
          </a:p>
          <a:p>
            <a:pPr marL="285750" indent="-285750">
              <a:buFont typeface="Arial" panose="020B0604020202020204" pitchFamily="34" charset="0"/>
              <a:buChar char="•"/>
            </a:pPr>
            <a:r>
              <a:rPr lang="en-US" sz="1600" dirty="0" err="1"/>
              <a:t>Selección</a:t>
            </a:r>
            <a:r>
              <a:rPr lang="en-US" sz="1600" dirty="0"/>
              <a:t> de </a:t>
            </a:r>
            <a:r>
              <a:rPr lang="en-US" sz="1600" dirty="0" err="1"/>
              <a:t>los</a:t>
            </a:r>
            <a:r>
              <a:rPr lang="en-US" sz="1600" dirty="0"/>
              <a:t>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 (SC </a:t>
            </a:r>
            <a:r>
              <a:rPr lang="en-US" sz="1600" dirty="0" err="1"/>
              <a:t>por</a:t>
            </a:r>
            <a:r>
              <a:rPr lang="en-US" sz="1600" dirty="0"/>
              <a:t> sus </a:t>
            </a:r>
            <a:r>
              <a:rPr lang="en-US" sz="1600" dirty="0" err="1"/>
              <a:t>siglas</a:t>
            </a:r>
            <a:r>
              <a:rPr lang="en-US" sz="1600" dirty="0"/>
              <a:t> </a:t>
            </a:r>
            <a:r>
              <a:rPr lang="en-US" sz="1600" dirty="0" err="1"/>
              <a:t>en</a:t>
            </a:r>
            <a:r>
              <a:rPr lang="en-US" sz="1600" dirty="0"/>
              <a:t> </a:t>
            </a:r>
            <a:r>
              <a:rPr lang="en-US" sz="1600" dirty="0" err="1"/>
              <a:t>Inglés</a:t>
            </a:r>
            <a:r>
              <a:rPr lang="en-US" sz="1600" dirty="0"/>
              <a:t>).</a:t>
            </a:r>
          </a:p>
          <a:p>
            <a:pPr marL="285750" indent="-285750">
              <a:buFont typeface="Arial" panose="020B0604020202020204" pitchFamily="34" charset="0"/>
              <a:buChar char="•"/>
            </a:pPr>
            <a:r>
              <a:rPr lang="en-US" sz="1600" dirty="0" err="1"/>
              <a:t>Obligaciones</a:t>
            </a:r>
            <a:r>
              <a:rPr lang="en-US" sz="1600" dirty="0"/>
              <a:t> del </a:t>
            </a:r>
            <a:r>
              <a:rPr lang="en-US" sz="1600" dirty="0" err="1"/>
              <a:t>comité</a:t>
            </a:r>
            <a:r>
              <a:rPr lang="en-US" sz="1600" dirty="0"/>
              <a:t> de </a:t>
            </a:r>
            <a:r>
              <a:rPr lang="en-US" sz="1600" dirty="0" err="1"/>
              <a:t>seguridad</a:t>
            </a:r>
            <a:r>
              <a:rPr lang="en-US" sz="1600" dirty="0"/>
              <a:t> y </a:t>
            </a:r>
            <a:r>
              <a:rPr lang="en-US" sz="1600" dirty="0" err="1"/>
              <a:t>requisitos</a:t>
            </a:r>
            <a:r>
              <a:rPr lang="en-US" sz="1600" dirty="0"/>
              <a:t> de sus </a:t>
            </a:r>
            <a:r>
              <a:rPr lang="en-US" sz="1600" dirty="0" err="1"/>
              <a:t>miembros</a:t>
            </a:r>
            <a:r>
              <a:rPr lang="en-US" sz="1600" dirty="0"/>
              <a:t>.</a:t>
            </a:r>
          </a:p>
          <a:p>
            <a:pPr marL="285750" indent="-285750">
              <a:buFont typeface="Arial" panose="020B0604020202020204" pitchFamily="34" charset="0"/>
              <a:buChar char="•"/>
            </a:pPr>
            <a:r>
              <a:rPr lang="en-US" sz="1600" dirty="0" err="1"/>
              <a:t>Inspecciones</a:t>
            </a:r>
            <a:r>
              <a:rPr lang="en-US" sz="1600" dirty="0"/>
              <a:t> e </a:t>
            </a:r>
            <a:r>
              <a:rPr lang="en-US" sz="1600" dirty="0" err="1"/>
              <a:t>investigaciones</a:t>
            </a:r>
            <a:r>
              <a:rPr lang="en-US" sz="1600" dirty="0"/>
              <a:t> del </a:t>
            </a:r>
            <a:r>
              <a:rPr lang="en-US" sz="1600" dirty="0" err="1"/>
              <a:t>comité</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err="1"/>
              <a:t>Reuniones</a:t>
            </a:r>
            <a:r>
              <a:rPr lang="en-US" sz="1600" dirty="0"/>
              <a:t> del </a:t>
            </a:r>
            <a:r>
              <a:rPr lang="en-US" sz="1600" dirty="0" err="1"/>
              <a:t>comité</a:t>
            </a:r>
            <a:r>
              <a:rPr lang="en-US" sz="1600" dirty="0"/>
              <a:t> de </a:t>
            </a:r>
            <a:r>
              <a:rPr lang="en-US" sz="1600" dirty="0" err="1"/>
              <a:t>seguridad</a:t>
            </a:r>
            <a:r>
              <a:rPr lang="en-US" sz="1600" dirty="0"/>
              <a:t>. </a:t>
            </a:r>
          </a:p>
          <a:p>
            <a:pPr marL="285750" indent="-285750">
              <a:buFont typeface="Arial" panose="020B0604020202020204" pitchFamily="34" charset="0"/>
              <a:buChar char="•"/>
            </a:pPr>
            <a:r>
              <a:rPr lang="en-US" sz="1600" dirty="0" err="1"/>
              <a:t>Requisitos</a:t>
            </a:r>
            <a:r>
              <a:rPr lang="en-US" sz="1600" dirty="0"/>
              <a:t> de las </a:t>
            </a:r>
            <a:r>
              <a:rPr lang="en-US" sz="1600" dirty="0" err="1"/>
              <a:t>reuniones</a:t>
            </a:r>
            <a:r>
              <a:rPr lang="en-US" sz="1600" dirty="0"/>
              <a:t> de </a:t>
            </a:r>
            <a:r>
              <a:rPr lang="en-US" sz="1600" dirty="0" err="1"/>
              <a:t>seguridad</a:t>
            </a:r>
            <a:r>
              <a:rPr lang="en-US" sz="1600" dirty="0"/>
              <a:t>.</a:t>
            </a:r>
          </a:p>
          <a:p>
            <a:endParaRPr lang="en-US" sz="1600" dirty="0"/>
          </a:p>
          <a:p>
            <a:r>
              <a:rPr lang="en-US" sz="1600" dirty="0" err="1"/>
              <a:t>Comencemos</a:t>
            </a:r>
            <a:r>
              <a:rPr lang="en-US" sz="1600" dirty="0"/>
              <a:t> </a:t>
            </a:r>
            <a:r>
              <a:rPr lang="en-US" sz="1600" dirty="0" err="1"/>
              <a:t>por</a:t>
            </a:r>
            <a:r>
              <a:rPr lang="en-US" sz="1600" dirty="0"/>
              <a:t> </a:t>
            </a:r>
            <a:r>
              <a:rPr lang="en-US" sz="1600" dirty="0" err="1"/>
              <a:t>aprender</a:t>
            </a:r>
            <a:r>
              <a:rPr lang="en-US" sz="1600" dirty="0"/>
              <a:t> </a:t>
            </a:r>
            <a:r>
              <a:rPr lang="en-US" sz="1600" dirty="0" err="1"/>
              <a:t>sobre</a:t>
            </a:r>
            <a:r>
              <a:rPr lang="en-US" sz="1600" dirty="0"/>
              <a:t> la </a:t>
            </a:r>
            <a:r>
              <a:rPr lang="en-US" sz="1600" dirty="0" err="1"/>
              <a:t>selección</a:t>
            </a:r>
            <a:r>
              <a:rPr lang="en-US" sz="1600" dirty="0"/>
              <a:t> de </a:t>
            </a:r>
            <a:r>
              <a:rPr lang="en-US" sz="1600" dirty="0" err="1"/>
              <a:t>los</a:t>
            </a:r>
            <a:r>
              <a:rPr lang="en-US" sz="1600" dirty="0"/>
              <a:t>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a:t>
            </a:r>
            <a:br>
              <a:rPr lang="en-US" sz="1600" dirty="0"/>
            </a:b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422CEF29-F209-4633-AB9C-C182AC599618}"/>
              </a:ext>
            </a:extLst>
          </p:cNvPr>
          <p:cNvPicPr>
            <a:picLocks noChangeAspect="1"/>
          </p:cNvPicPr>
          <p:nvPr/>
        </p:nvPicPr>
        <p:blipFill>
          <a:blip r:embed="rId5"/>
          <a:stretch>
            <a:fillRect/>
          </a:stretch>
        </p:blipFill>
        <p:spPr>
          <a:xfrm>
            <a:off x="0" y="0"/>
            <a:ext cx="5511808" cy="5920651"/>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6"/>
            <a:ext cx="6472844" cy="61247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Selección</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los</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miembros</a:t>
            </a:r>
            <a:r>
              <a:rPr lang="en-US" sz="3600" b="0" i="0" u="sng" strike="noStrike" cap="none" dirty="0">
                <a:solidFill>
                  <a:schemeClr val="dk1"/>
                </a:solidFill>
                <a:latin typeface="+mj-lt"/>
                <a:ea typeface="Calibri"/>
                <a:cs typeface="Calibri"/>
                <a:sym typeface="Calibri"/>
              </a:rPr>
              <a:t> del </a:t>
            </a:r>
            <a:r>
              <a:rPr lang="en-US" sz="3600" b="0" i="0" u="sng" strike="noStrike" cap="none" dirty="0" err="1">
                <a:solidFill>
                  <a:schemeClr val="dk1"/>
                </a:solidFill>
                <a:latin typeface="+mj-lt"/>
                <a:ea typeface="Calibri"/>
                <a:cs typeface="Calibri"/>
                <a:sym typeface="Calibri"/>
              </a:rPr>
              <a:t>comité</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seguridad</a:t>
            </a:r>
            <a:endParaRPr lang="en-US" dirty="0"/>
          </a:p>
          <a:p>
            <a:endParaRPr lang="en-US" sz="1600" dirty="0"/>
          </a:p>
          <a:p>
            <a:r>
              <a:rPr lang="en-US" sz="1550" dirty="0"/>
              <a:t>La </a:t>
            </a:r>
            <a:r>
              <a:rPr lang="en-US" sz="1550" dirty="0" err="1"/>
              <a:t>norma</a:t>
            </a:r>
            <a:r>
              <a:rPr lang="en-US" sz="1550" dirty="0"/>
              <a:t> </a:t>
            </a:r>
            <a:r>
              <a:rPr lang="en-US" sz="1550" dirty="0" err="1"/>
              <a:t>tiene</a:t>
            </a:r>
            <a:r>
              <a:rPr lang="en-US" sz="1550" dirty="0"/>
              <a:t> </a:t>
            </a:r>
            <a:r>
              <a:rPr lang="en-US" sz="1550" dirty="0" err="1"/>
              <a:t>requisitos</a:t>
            </a:r>
            <a:r>
              <a:rPr lang="en-US" sz="1550" dirty="0"/>
              <a:t> </a:t>
            </a:r>
            <a:r>
              <a:rPr lang="en-US" sz="1550" dirty="0" err="1"/>
              <a:t>sobre</a:t>
            </a:r>
            <a:r>
              <a:rPr lang="en-US" sz="1550" dirty="0"/>
              <a:t> </a:t>
            </a:r>
            <a:r>
              <a:rPr lang="en-US" sz="1550" dirty="0" err="1"/>
              <a:t>el</a:t>
            </a:r>
            <a:r>
              <a:rPr lang="en-US" sz="1550" dirty="0"/>
              <a:t> </a:t>
            </a:r>
            <a:r>
              <a:rPr lang="en-US" sz="1550" dirty="0" err="1"/>
              <a:t>número</a:t>
            </a:r>
            <a:r>
              <a:rPr lang="en-US" sz="1550" dirty="0"/>
              <a:t> de </a:t>
            </a:r>
            <a:r>
              <a:rPr lang="en-US" sz="1550" dirty="0" err="1"/>
              <a:t>miembros</a:t>
            </a:r>
            <a:r>
              <a:rPr lang="en-US" sz="1550" dirty="0"/>
              <a:t> del </a:t>
            </a:r>
            <a:r>
              <a:rPr lang="en-US" sz="1550" dirty="0" err="1"/>
              <a:t>comité</a:t>
            </a:r>
            <a:r>
              <a:rPr lang="en-US" sz="1550" dirty="0"/>
              <a:t>, </a:t>
            </a:r>
            <a:r>
              <a:rPr lang="en-US" sz="1550" dirty="0" err="1"/>
              <a:t>así</a:t>
            </a:r>
            <a:r>
              <a:rPr lang="en-US" sz="1550" dirty="0"/>
              <a:t> </a:t>
            </a:r>
            <a:r>
              <a:rPr lang="en-US" sz="1550" dirty="0" err="1"/>
              <a:t>como</a:t>
            </a:r>
            <a:r>
              <a:rPr lang="en-US" sz="1550" dirty="0"/>
              <a:t> </a:t>
            </a:r>
            <a:r>
              <a:rPr lang="en-US" sz="1550" dirty="0" err="1"/>
              <a:t>también</a:t>
            </a:r>
            <a:r>
              <a:rPr lang="en-US" sz="1550" dirty="0"/>
              <a:t> </a:t>
            </a:r>
            <a:r>
              <a:rPr lang="en-US" sz="1550" dirty="0" err="1"/>
              <a:t>sobre</a:t>
            </a:r>
            <a:r>
              <a:rPr lang="en-US" sz="1550" dirty="0"/>
              <a:t> </a:t>
            </a:r>
            <a:r>
              <a:rPr lang="en-US" sz="1550" dirty="0" err="1"/>
              <a:t>quiénes</a:t>
            </a:r>
            <a:r>
              <a:rPr lang="en-US" sz="1550" dirty="0"/>
              <a:t> </a:t>
            </a:r>
            <a:r>
              <a:rPr lang="en-US" sz="1550" dirty="0" err="1"/>
              <a:t>forman</a:t>
            </a:r>
            <a:r>
              <a:rPr lang="en-US" sz="1550" dirty="0"/>
              <a:t> </a:t>
            </a:r>
            <a:r>
              <a:rPr lang="en-US" sz="1550" dirty="0" err="1"/>
              <a:t>parte</a:t>
            </a:r>
            <a:r>
              <a:rPr lang="en-US" sz="1550" dirty="0"/>
              <a:t> de </a:t>
            </a:r>
            <a:r>
              <a:rPr lang="en-US" sz="1550" dirty="0" err="1"/>
              <a:t>él</a:t>
            </a:r>
            <a:r>
              <a:rPr lang="en-US" sz="1550" dirty="0"/>
              <a:t>. Si </a:t>
            </a:r>
            <a:r>
              <a:rPr lang="en-US" sz="1550" dirty="0" err="1"/>
              <a:t>su</a:t>
            </a:r>
            <a:r>
              <a:rPr lang="en-US" sz="1550" dirty="0"/>
              <a:t> </a:t>
            </a:r>
            <a:r>
              <a:rPr lang="en-US" sz="1550" dirty="0" err="1"/>
              <a:t>empresa</a:t>
            </a:r>
            <a:r>
              <a:rPr lang="en-US" sz="1550" dirty="0"/>
              <a:t> </a:t>
            </a:r>
            <a:r>
              <a:rPr lang="en-US" sz="1550" dirty="0" err="1"/>
              <a:t>tiene</a:t>
            </a:r>
            <a:r>
              <a:rPr lang="en-US" sz="1550" dirty="0"/>
              <a:t> </a:t>
            </a:r>
            <a:r>
              <a:rPr lang="en-US" sz="1550" dirty="0" err="1"/>
              <a:t>menos</a:t>
            </a:r>
            <a:r>
              <a:rPr lang="en-US" sz="1550" dirty="0"/>
              <a:t> de 20 </a:t>
            </a:r>
            <a:r>
              <a:rPr lang="en-US" sz="1550" dirty="0" err="1"/>
              <a:t>empleados</a:t>
            </a:r>
            <a:r>
              <a:rPr lang="en-US" sz="1550" dirty="0"/>
              <a:t>, </a:t>
            </a:r>
            <a:r>
              <a:rPr lang="en-US" sz="1550" dirty="0" err="1"/>
              <a:t>debe</a:t>
            </a:r>
            <a:r>
              <a:rPr lang="en-US" sz="1550" dirty="0"/>
              <a:t> </a:t>
            </a:r>
            <a:r>
              <a:rPr lang="en-US" sz="1550" dirty="0" err="1"/>
              <a:t>contar</a:t>
            </a:r>
            <a:r>
              <a:rPr lang="en-US" sz="1550" dirty="0"/>
              <a:t> con al </a:t>
            </a:r>
            <a:r>
              <a:rPr lang="en-US" sz="1550" dirty="0" err="1"/>
              <a:t>menos</a:t>
            </a:r>
            <a:r>
              <a:rPr lang="en-US" sz="1550" dirty="0"/>
              <a:t> 2 </a:t>
            </a:r>
            <a:r>
              <a:rPr lang="en-US" sz="1550" dirty="0" err="1"/>
              <a:t>miembros</a:t>
            </a:r>
            <a:r>
              <a:rPr lang="en-US" sz="1550" dirty="0"/>
              <a:t> </a:t>
            </a:r>
            <a:r>
              <a:rPr lang="en-US" sz="1550" dirty="0" err="1"/>
              <a:t>en</a:t>
            </a:r>
            <a:r>
              <a:rPr lang="en-US" sz="1550" dirty="0"/>
              <a:t> </a:t>
            </a:r>
            <a:r>
              <a:rPr lang="en-US" sz="1550" dirty="0" err="1"/>
              <a:t>el</a:t>
            </a:r>
            <a:r>
              <a:rPr lang="en-US" sz="1550" dirty="0"/>
              <a:t> </a:t>
            </a:r>
            <a:r>
              <a:rPr lang="en-US" sz="1550" dirty="0" err="1"/>
              <a:t>comité</a:t>
            </a:r>
            <a:r>
              <a:rPr lang="en-US" sz="1550" dirty="0"/>
              <a:t> de </a:t>
            </a:r>
            <a:r>
              <a:rPr lang="en-US" sz="1550" dirty="0" err="1"/>
              <a:t>seguridad</a:t>
            </a:r>
            <a:r>
              <a:rPr lang="en-US" sz="1550" dirty="0"/>
              <a:t>. Si </a:t>
            </a:r>
            <a:r>
              <a:rPr lang="en-US" sz="1550" dirty="0" err="1"/>
              <a:t>su</a:t>
            </a:r>
            <a:r>
              <a:rPr lang="en-US" sz="1550" dirty="0"/>
              <a:t> </a:t>
            </a:r>
            <a:r>
              <a:rPr lang="en-US" sz="1550" dirty="0" err="1"/>
              <a:t>empresa</a:t>
            </a:r>
            <a:r>
              <a:rPr lang="en-US" sz="1550" dirty="0"/>
              <a:t> </a:t>
            </a:r>
            <a:r>
              <a:rPr lang="en-US" sz="1550" dirty="0" err="1"/>
              <a:t>tiene</a:t>
            </a:r>
            <a:r>
              <a:rPr lang="en-US" sz="1550" dirty="0"/>
              <a:t> </a:t>
            </a:r>
            <a:r>
              <a:rPr lang="en-US" sz="1550" dirty="0" err="1"/>
              <a:t>más</a:t>
            </a:r>
            <a:r>
              <a:rPr lang="en-US" sz="1550" dirty="0"/>
              <a:t> de 20 </a:t>
            </a:r>
            <a:r>
              <a:rPr lang="en-US" sz="1550" dirty="0" err="1"/>
              <a:t>empleados</a:t>
            </a:r>
            <a:r>
              <a:rPr lang="en-US" sz="1550" dirty="0"/>
              <a:t>, </a:t>
            </a:r>
            <a:r>
              <a:rPr lang="en-US" sz="1550" dirty="0" err="1"/>
              <a:t>debe</a:t>
            </a:r>
            <a:r>
              <a:rPr lang="en-US" sz="1550" dirty="0"/>
              <a:t> </a:t>
            </a:r>
            <a:r>
              <a:rPr lang="en-US" sz="1550" dirty="0" err="1"/>
              <a:t>contar</a:t>
            </a:r>
            <a:r>
              <a:rPr lang="en-US" sz="1550" dirty="0"/>
              <a:t> con al </a:t>
            </a:r>
            <a:r>
              <a:rPr lang="en-US" sz="1550" dirty="0" err="1"/>
              <a:t>menos</a:t>
            </a:r>
            <a:r>
              <a:rPr lang="en-US" sz="1550" dirty="0"/>
              <a:t> 4 </a:t>
            </a:r>
            <a:r>
              <a:rPr lang="en-US" sz="1550" dirty="0" err="1"/>
              <a:t>miembros</a:t>
            </a:r>
            <a:r>
              <a:rPr lang="en-US" sz="1550" dirty="0"/>
              <a:t> </a:t>
            </a:r>
            <a:r>
              <a:rPr lang="en-US" sz="1550" dirty="0" err="1"/>
              <a:t>en</a:t>
            </a:r>
            <a:r>
              <a:rPr lang="en-US" sz="1550" dirty="0"/>
              <a:t> </a:t>
            </a:r>
            <a:r>
              <a:rPr lang="en-US" sz="1550" dirty="0" err="1"/>
              <a:t>el</a:t>
            </a:r>
            <a:r>
              <a:rPr lang="en-US" sz="1550" dirty="0"/>
              <a:t> </a:t>
            </a:r>
            <a:r>
              <a:rPr lang="en-US" sz="1550" dirty="0" err="1"/>
              <a:t>comité</a:t>
            </a:r>
            <a:r>
              <a:rPr lang="en-US" sz="1550" dirty="0"/>
              <a:t> de </a:t>
            </a:r>
            <a:r>
              <a:rPr lang="en-US" sz="1550" dirty="0" err="1"/>
              <a:t>seguridad</a:t>
            </a:r>
            <a:r>
              <a:rPr lang="en-US" sz="1550" dirty="0"/>
              <a:t>. Los </a:t>
            </a:r>
            <a:r>
              <a:rPr lang="en-US" sz="1550" dirty="0" err="1"/>
              <a:t>miembros</a:t>
            </a:r>
            <a:r>
              <a:rPr lang="en-US" sz="1550" dirty="0"/>
              <a:t> del </a:t>
            </a:r>
            <a:r>
              <a:rPr lang="en-US" sz="1550" dirty="0" err="1"/>
              <a:t>comité</a:t>
            </a:r>
            <a:r>
              <a:rPr lang="en-US" sz="1550" dirty="0"/>
              <a:t> de </a:t>
            </a:r>
            <a:r>
              <a:rPr lang="en-US" sz="1550" dirty="0" err="1"/>
              <a:t>seguridad</a:t>
            </a:r>
            <a:r>
              <a:rPr lang="en-US" sz="1550" dirty="0"/>
              <a:t> </a:t>
            </a:r>
            <a:r>
              <a:rPr lang="en-US" sz="1550" dirty="0" err="1"/>
              <a:t>representan</a:t>
            </a:r>
            <a:r>
              <a:rPr lang="en-US" sz="1550" dirty="0"/>
              <a:t> las </a:t>
            </a:r>
            <a:r>
              <a:rPr lang="en-US" sz="1550" dirty="0" err="1"/>
              <a:t>actividades</a:t>
            </a:r>
            <a:r>
              <a:rPr lang="en-US" sz="1550" dirty="0"/>
              <a:t> </a:t>
            </a:r>
            <a:r>
              <a:rPr lang="en-US" sz="1550" dirty="0" err="1"/>
              <a:t>principales</a:t>
            </a:r>
            <a:r>
              <a:rPr lang="en-US" sz="1550" dirty="0"/>
              <a:t> de la </a:t>
            </a:r>
            <a:r>
              <a:rPr lang="en-US" sz="1550" dirty="0" err="1"/>
              <a:t>empresa</a:t>
            </a:r>
            <a:r>
              <a:rPr lang="en-US" sz="1550" dirty="0"/>
              <a:t>. </a:t>
            </a:r>
            <a:r>
              <a:rPr lang="en-US" sz="1550" dirty="0" err="1"/>
              <a:t>En</a:t>
            </a:r>
            <a:r>
              <a:rPr lang="en-US" sz="1550" dirty="0"/>
              <a:t> </a:t>
            </a:r>
            <a:r>
              <a:rPr lang="en-US" sz="1550" dirty="0" err="1"/>
              <a:t>muchos</a:t>
            </a:r>
            <a:r>
              <a:rPr lang="en-US" sz="1550" dirty="0"/>
              <a:t> </a:t>
            </a:r>
            <a:r>
              <a:rPr lang="en-US" sz="1550" dirty="0" err="1"/>
              <a:t>casos</a:t>
            </a:r>
            <a:r>
              <a:rPr lang="en-US" sz="1550" dirty="0"/>
              <a:t>, las </a:t>
            </a:r>
            <a:r>
              <a:rPr lang="en-US" sz="1550" dirty="0" err="1"/>
              <a:t>empresas</a:t>
            </a:r>
            <a:r>
              <a:rPr lang="en-US" sz="1550" dirty="0"/>
              <a:t> </a:t>
            </a:r>
            <a:r>
              <a:rPr lang="en-US" sz="1550" dirty="0" err="1"/>
              <a:t>optan</a:t>
            </a:r>
            <a:r>
              <a:rPr lang="en-US" sz="1550" dirty="0"/>
              <a:t> </a:t>
            </a:r>
            <a:r>
              <a:rPr lang="en-US" sz="1550" dirty="0" err="1"/>
              <a:t>por</a:t>
            </a:r>
            <a:r>
              <a:rPr lang="en-US" sz="1550" dirty="0"/>
              <a:t> </a:t>
            </a:r>
            <a:r>
              <a:rPr lang="en-US" sz="1550" dirty="0" err="1"/>
              <a:t>tener</a:t>
            </a:r>
            <a:r>
              <a:rPr lang="en-US" sz="1550" dirty="0"/>
              <a:t> </a:t>
            </a:r>
            <a:r>
              <a:rPr lang="en-US" sz="1550" dirty="0" err="1"/>
              <a:t>una</a:t>
            </a:r>
            <a:r>
              <a:rPr lang="en-US" sz="1550" dirty="0"/>
              <a:t> persona de </a:t>
            </a:r>
            <a:r>
              <a:rPr lang="en-US" sz="1550" dirty="0" err="1"/>
              <a:t>cada</a:t>
            </a:r>
            <a:r>
              <a:rPr lang="en-US" sz="1550" dirty="0"/>
              <a:t> </a:t>
            </a:r>
            <a:r>
              <a:rPr lang="en-US" sz="1550" dirty="0" err="1"/>
              <a:t>departamento</a:t>
            </a:r>
            <a:r>
              <a:rPr lang="en-US" sz="1550" dirty="0"/>
              <a:t> de la </a:t>
            </a:r>
            <a:r>
              <a:rPr lang="en-US" sz="1550" dirty="0" err="1"/>
              <a:t>empresa</a:t>
            </a:r>
            <a:r>
              <a:rPr lang="en-US" sz="1550" dirty="0"/>
              <a:t> </a:t>
            </a:r>
            <a:r>
              <a:rPr lang="en-US" sz="1550" dirty="0" err="1"/>
              <a:t>en</a:t>
            </a:r>
            <a:r>
              <a:rPr lang="en-US" sz="1550" dirty="0"/>
              <a:t> </a:t>
            </a:r>
            <a:r>
              <a:rPr lang="en-US" sz="1550" dirty="0" err="1"/>
              <a:t>el</a:t>
            </a:r>
            <a:r>
              <a:rPr lang="en-US" sz="1550" dirty="0"/>
              <a:t> </a:t>
            </a:r>
            <a:r>
              <a:rPr lang="en-US" sz="1550" dirty="0" err="1"/>
              <a:t>comité</a:t>
            </a:r>
            <a:r>
              <a:rPr lang="en-US" sz="1550" dirty="0"/>
              <a:t>, </a:t>
            </a:r>
            <a:r>
              <a:rPr lang="en-US" sz="1550" dirty="0" err="1"/>
              <a:t>aunque</a:t>
            </a:r>
            <a:r>
              <a:rPr lang="en-US" sz="1550" dirty="0"/>
              <a:t> no </a:t>
            </a:r>
            <a:r>
              <a:rPr lang="en-US" sz="1550" dirty="0" err="1"/>
              <a:t>siempre</a:t>
            </a:r>
            <a:r>
              <a:rPr lang="en-US" sz="1550" dirty="0"/>
              <a:t> es </a:t>
            </a:r>
            <a:r>
              <a:rPr lang="en-US" sz="1550" dirty="0" err="1"/>
              <a:t>necesario</a:t>
            </a:r>
            <a:r>
              <a:rPr lang="en-US" sz="1550" dirty="0"/>
              <a:t> que </a:t>
            </a:r>
            <a:r>
              <a:rPr lang="en-US" sz="1550" dirty="0" err="1"/>
              <a:t>estén</a:t>
            </a:r>
            <a:r>
              <a:rPr lang="en-US" sz="1550" dirty="0"/>
              <a:t> </a:t>
            </a:r>
            <a:r>
              <a:rPr lang="en-US" sz="1550" dirty="0" err="1"/>
              <a:t>representadas</a:t>
            </a:r>
            <a:r>
              <a:rPr lang="en-US" sz="1550" dirty="0"/>
              <a:t> </a:t>
            </a:r>
            <a:r>
              <a:rPr lang="en-US" sz="1550" dirty="0" err="1"/>
              <a:t>todas</a:t>
            </a:r>
            <a:r>
              <a:rPr lang="en-US" sz="1550" dirty="0"/>
              <a:t> las </a:t>
            </a:r>
            <a:r>
              <a:rPr lang="en-US" sz="1550" dirty="0" err="1"/>
              <a:t>actividades</a:t>
            </a:r>
            <a:r>
              <a:rPr lang="en-US" sz="1550" dirty="0"/>
              <a:t> </a:t>
            </a:r>
            <a:r>
              <a:rPr lang="en-US" sz="1550" dirty="0" err="1"/>
              <a:t>principales</a:t>
            </a:r>
            <a:r>
              <a:rPr lang="en-US" sz="1550" dirty="0"/>
              <a:t>. </a:t>
            </a:r>
          </a:p>
          <a:p>
            <a:endParaRPr lang="en-US" sz="1550" dirty="0"/>
          </a:p>
          <a:p>
            <a:r>
              <a:rPr lang="en-US" sz="1550" dirty="0" err="1"/>
              <a:t>Cualquier</a:t>
            </a:r>
            <a:r>
              <a:rPr lang="en-US" sz="1550" dirty="0"/>
              <a:t> </a:t>
            </a:r>
            <a:r>
              <a:rPr lang="en-US" sz="1550" dirty="0" err="1"/>
              <a:t>empleado</a:t>
            </a:r>
            <a:r>
              <a:rPr lang="en-US" sz="1550" dirty="0"/>
              <a:t> que </a:t>
            </a:r>
            <a:r>
              <a:rPr lang="en-US" sz="1550" dirty="0" err="1"/>
              <a:t>desee</a:t>
            </a:r>
            <a:r>
              <a:rPr lang="en-US" sz="1550" dirty="0"/>
              <a:t> </a:t>
            </a:r>
            <a:r>
              <a:rPr lang="en-US" sz="1550" dirty="0" err="1"/>
              <a:t>formar</a:t>
            </a:r>
            <a:r>
              <a:rPr lang="en-US" sz="1550" dirty="0"/>
              <a:t> </a:t>
            </a:r>
            <a:r>
              <a:rPr lang="en-US" sz="1550" dirty="0" err="1"/>
              <a:t>parte</a:t>
            </a:r>
            <a:r>
              <a:rPr lang="en-US" sz="1550" dirty="0"/>
              <a:t> del </a:t>
            </a:r>
            <a:r>
              <a:rPr lang="en-US" sz="1550" dirty="0" err="1"/>
              <a:t>comité</a:t>
            </a:r>
            <a:r>
              <a:rPr lang="en-US" sz="1550" dirty="0"/>
              <a:t> de </a:t>
            </a:r>
            <a:r>
              <a:rPr lang="en-US" sz="1550" dirty="0" err="1"/>
              <a:t>seguridad</a:t>
            </a:r>
            <a:r>
              <a:rPr lang="en-US" sz="1550" dirty="0"/>
              <a:t> de </a:t>
            </a:r>
            <a:r>
              <a:rPr lang="en-US" sz="1550" dirty="0" err="1"/>
              <a:t>su</a:t>
            </a:r>
            <a:r>
              <a:rPr lang="en-US" sz="1550" dirty="0"/>
              <a:t> </a:t>
            </a:r>
            <a:r>
              <a:rPr lang="en-US" sz="1550" dirty="0" err="1"/>
              <a:t>empresa</a:t>
            </a:r>
            <a:r>
              <a:rPr lang="en-US" sz="1550" dirty="0"/>
              <a:t> </a:t>
            </a:r>
            <a:r>
              <a:rPr lang="en-US" sz="1550" dirty="0" err="1"/>
              <a:t>puede</a:t>
            </a:r>
            <a:r>
              <a:rPr lang="en-US" sz="1550" dirty="0"/>
              <a:t> </a:t>
            </a:r>
            <a:r>
              <a:rPr lang="en-US" sz="1550" dirty="0" err="1"/>
              <a:t>hacerlo</a:t>
            </a:r>
            <a:r>
              <a:rPr lang="en-US" sz="1550" dirty="0"/>
              <a:t>, </a:t>
            </a:r>
            <a:r>
              <a:rPr lang="en-US" sz="1550" dirty="0" err="1"/>
              <a:t>pero</a:t>
            </a:r>
            <a:r>
              <a:rPr lang="en-US" sz="1550" dirty="0"/>
              <a:t> </a:t>
            </a:r>
            <a:r>
              <a:rPr lang="en-US" sz="1550" dirty="0" err="1"/>
              <a:t>debe</a:t>
            </a:r>
            <a:r>
              <a:rPr lang="en-US" sz="1550" dirty="0"/>
              <a:t> </a:t>
            </a:r>
            <a:r>
              <a:rPr lang="en-US" sz="1550" dirty="0" err="1"/>
              <a:t>haber</a:t>
            </a:r>
            <a:r>
              <a:rPr lang="en-US" sz="1550" dirty="0"/>
              <a:t> la </a:t>
            </a:r>
            <a:r>
              <a:rPr lang="en-US" sz="1550" dirty="0" err="1"/>
              <a:t>misma</a:t>
            </a:r>
            <a:r>
              <a:rPr lang="en-US" sz="1550" dirty="0"/>
              <a:t> </a:t>
            </a:r>
            <a:r>
              <a:rPr lang="en-US" sz="1550" dirty="0" err="1"/>
              <a:t>cantidad</a:t>
            </a:r>
            <a:r>
              <a:rPr lang="en-US" sz="1550" dirty="0"/>
              <a:t> de </a:t>
            </a:r>
            <a:r>
              <a:rPr lang="en-US" sz="1550" dirty="0" err="1"/>
              <a:t>miembros</a:t>
            </a:r>
            <a:r>
              <a:rPr lang="en-US" sz="1550" dirty="0"/>
              <a:t> </a:t>
            </a:r>
            <a:r>
              <a:rPr lang="en-US" sz="1550" dirty="0" err="1"/>
              <a:t>en</a:t>
            </a:r>
            <a:r>
              <a:rPr lang="en-US" sz="1550" dirty="0"/>
              <a:t> </a:t>
            </a:r>
            <a:r>
              <a:rPr lang="en-US" sz="1550" dirty="0" err="1"/>
              <a:t>representación</a:t>
            </a:r>
            <a:r>
              <a:rPr lang="en-US" sz="1550" dirty="0"/>
              <a:t> de </a:t>
            </a:r>
            <a:r>
              <a:rPr lang="en-US" sz="1550" dirty="0" err="1"/>
              <a:t>los</a:t>
            </a:r>
            <a:r>
              <a:rPr lang="en-US" sz="1550" dirty="0"/>
              <a:t> </a:t>
            </a:r>
            <a:r>
              <a:rPr lang="en-US" sz="1550" dirty="0" err="1"/>
              <a:t>empleados</a:t>
            </a:r>
            <a:r>
              <a:rPr lang="en-US" sz="1550" dirty="0"/>
              <a:t> </a:t>
            </a:r>
            <a:r>
              <a:rPr lang="en-US" sz="1550" dirty="0" err="1"/>
              <a:t>como</a:t>
            </a:r>
            <a:r>
              <a:rPr lang="en-US" sz="1550" dirty="0"/>
              <a:t> de </a:t>
            </a:r>
            <a:r>
              <a:rPr lang="en-US" sz="1550" dirty="0" err="1"/>
              <a:t>los</a:t>
            </a:r>
            <a:r>
              <a:rPr lang="en-US" sz="1550" dirty="0"/>
              <a:t> </a:t>
            </a:r>
            <a:r>
              <a:rPr lang="en-US" sz="1550" dirty="0" err="1"/>
              <a:t>empleadores</a:t>
            </a:r>
            <a:r>
              <a:rPr lang="en-US" sz="1550" dirty="0"/>
              <a:t>. Sin embargo, </a:t>
            </a:r>
            <a:r>
              <a:rPr lang="en-US" sz="1550" dirty="0" err="1"/>
              <a:t>si</a:t>
            </a:r>
            <a:r>
              <a:rPr lang="en-US" sz="1550" dirty="0"/>
              <a:t> </a:t>
            </a:r>
            <a:r>
              <a:rPr lang="en-US" sz="1550" dirty="0" err="1"/>
              <a:t>todos</a:t>
            </a:r>
            <a:r>
              <a:rPr lang="en-US" sz="1550" dirty="0"/>
              <a:t> </a:t>
            </a:r>
            <a:r>
              <a:rPr lang="en-US" sz="1550" dirty="0" err="1"/>
              <a:t>están</a:t>
            </a:r>
            <a:r>
              <a:rPr lang="en-US" sz="1550" dirty="0"/>
              <a:t> de </a:t>
            </a:r>
            <a:r>
              <a:rPr lang="en-US" sz="1550" dirty="0" err="1"/>
              <a:t>acuerdo</a:t>
            </a:r>
            <a:r>
              <a:rPr lang="en-US" sz="1550" dirty="0"/>
              <a:t>, se </a:t>
            </a:r>
            <a:r>
              <a:rPr lang="en-US" sz="1550" dirty="0" err="1"/>
              <a:t>permite</a:t>
            </a:r>
            <a:r>
              <a:rPr lang="en-US" sz="1550" dirty="0"/>
              <a:t> al </a:t>
            </a:r>
            <a:r>
              <a:rPr lang="en-US" sz="1550" dirty="0" err="1"/>
              <a:t>comité</a:t>
            </a:r>
            <a:r>
              <a:rPr lang="en-US" sz="1550" dirty="0"/>
              <a:t> </a:t>
            </a:r>
            <a:r>
              <a:rPr lang="en-US" sz="1550" dirty="0" err="1"/>
              <a:t>contar</a:t>
            </a:r>
            <a:r>
              <a:rPr lang="en-US" sz="1550" dirty="0"/>
              <a:t> con </a:t>
            </a:r>
            <a:r>
              <a:rPr lang="en-US" sz="1550" dirty="0" err="1"/>
              <a:t>una</a:t>
            </a:r>
            <a:r>
              <a:rPr lang="en-US" sz="1550" dirty="0"/>
              <a:t> </a:t>
            </a:r>
            <a:r>
              <a:rPr lang="en-US" sz="1550" dirty="0" err="1"/>
              <a:t>mayoría</a:t>
            </a:r>
            <a:r>
              <a:rPr lang="en-US" sz="1550" dirty="0"/>
              <a:t> de </a:t>
            </a:r>
            <a:r>
              <a:rPr lang="en-US" sz="1550" dirty="0" err="1"/>
              <a:t>representantes</a:t>
            </a:r>
            <a:r>
              <a:rPr lang="en-US" sz="1550" dirty="0"/>
              <a:t> del </a:t>
            </a:r>
            <a:r>
              <a:rPr lang="en-US" sz="1550" dirty="0" err="1"/>
              <a:t>empleado</a:t>
            </a:r>
            <a:r>
              <a:rPr lang="en-US" sz="1550" dirty="0"/>
              <a:t> (no </a:t>
            </a:r>
            <a:r>
              <a:rPr lang="en-US" sz="1550" dirty="0" err="1"/>
              <a:t>representantes</a:t>
            </a:r>
            <a:r>
              <a:rPr lang="en-US" sz="1550" dirty="0"/>
              <a:t> del </a:t>
            </a:r>
            <a:r>
              <a:rPr lang="en-US" sz="1550" dirty="0" err="1"/>
              <a:t>empleador</a:t>
            </a:r>
            <a:r>
              <a:rPr lang="en-US" sz="1550" dirty="0"/>
              <a:t>). El </a:t>
            </a:r>
            <a:r>
              <a:rPr lang="en-US" sz="1550" dirty="0" err="1"/>
              <a:t>objetivo</a:t>
            </a:r>
            <a:r>
              <a:rPr lang="en-US" sz="1550" dirty="0"/>
              <a:t> es </a:t>
            </a:r>
            <a:r>
              <a:rPr lang="en-US" sz="1550" dirty="0" err="1"/>
              <a:t>tener</a:t>
            </a:r>
            <a:r>
              <a:rPr lang="en-US" sz="1550" dirty="0"/>
              <a:t> </a:t>
            </a:r>
            <a:r>
              <a:rPr lang="en-US" sz="1550" dirty="0" err="1"/>
              <a:t>una</a:t>
            </a:r>
            <a:r>
              <a:rPr lang="en-US" sz="1550" dirty="0"/>
              <a:t> </a:t>
            </a:r>
            <a:r>
              <a:rPr lang="en-US" sz="1550" dirty="0" err="1"/>
              <a:t>representación</a:t>
            </a:r>
            <a:r>
              <a:rPr lang="en-US" sz="1550" dirty="0"/>
              <a:t> </a:t>
            </a:r>
            <a:r>
              <a:rPr lang="en-US" sz="1550" dirty="0" err="1"/>
              <a:t>justa</a:t>
            </a:r>
            <a:r>
              <a:rPr lang="en-US" sz="1550" dirty="0"/>
              <a:t> y un </a:t>
            </a:r>
            <a:r>
              <a:rPr lang="en-US" sz="1550" dirty="0" err="1"/>
              <a:t>entorno</a:t>
            </a:r>
            <a:r>
              <a:rPr lang="en-US" sz="1550" dirty="0"/>
              <a:t> </a:t>
            </a:r>
            <a:r>
              <a:rPr lang="en-US" sz="1550" dirty="0" err="1"/>
              <a:t>cooperativo</a:t>
            </a:r>
            <a:r>
              <a:rPr lang="en-US" sz="1550" dirty="0"/>
              <a:t> y </a:t>
            </a:r>
            <a:r>
              <a:rPr lang="en-US" sz="1550" dirty="0" err="1"/>
              <a:t>conciliador</a:t>
            </a:r>
            <a:r>
              <a:rPr lang="en-US" sz="1550" dirty="0"/>
              <a:t> para que </a:t>
            </a:r>
            <a:r>
              <a:rPr lang="en-US" sz="1550" dirty="0" err="1"/>
              <a:t>todos</a:t>
            </a:r>
            <a:r>
              <a:rPr lang="en-US" sz="1550" dirty="0"/>
              <a:t> </a:t>
            </a:r>
            <a:r>
              <a:rPr lang="en-US" sz="1550" dirty="0" err="1"/>
              <a:t>los</a:t>
            </a:r>
            <a:r>
              <a:rPr lang="en-US" sz="1550" dirty="0"/>
              <a:t> </a:t>
            </a:r>
            <a:r>
              <a:rPr lang="en-US" sz="1550" dirty="0" err="1"/>
              <a:t>empleados</a:t>
            </a:r>
            <a:r>
              <a:rPr lang="en-US" sz="1550" dirty="0"/>
              <a:t> </a:t>
            </a:r>
            <a:r>
              <a:rPr lang="en-US" sz="1550" dirty="0" err="1"/>
              <a:t>informen</a:t>
            </a:r>
            <a:r>
              <a:rPr lang="en-US" sz="1550" dirty="0"/>
              <a:t> </a:t>
            </a:r>
            <a:r>
              <a:rPr lang="en-US" sz="1550" dirty="0" err="1"/>
              <a:t>los</a:t>
            </a:r>
            <a:r>
              <a:rPr lang="en-US" sz="1550" dirty="0"/>
              <a:t> </a:t>
            </a:r>
            <a:r>
              <a:rPr lang="en-US" sz="1550" dirty="0" err="1"/>
              <a:t>problemas</a:t>
            </a:r>
            <a:r>
              <a:rPr lang="en-US" sz="155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B6FDF471-3C3F-460D-8A0E-DF6E1CF0F0E2}"/>
              </a:ext>
            </a:extLst>
          </p:cNvPr>
          <p:cNvPicPr>
            <a:picLocks noChangeAspect="1"/>
          </p:cNvPicPr>
          <p:nvPr/>
        </p:nvPicPr>
        <p:blipFill>
          <a:blip r:embed="rId4"/>
          <a:srcRect/>
          <a:stretch/>
        </p:blipFill>
        <p:spPr>
          <a:xfrm>
            <a:off x="0" y="0"/>
            <a:ext cx="5511808" cy="5920650"/>
          </a:xfrm>
          <a:prstGeom prst="rect">
            <a:avLst/>
          </a:prstGeom>
        </p:spPr>
      </p:pic>
      <p:sp>
        <p:nvSpPr>
          <p:cNvPr id="7" name="Google Shape;102;p2">
            <a:extLst>
              <a:ext uri="{FF2B5EF4-FFF2-40B4-BE49-F238E27FC236}">
                <a16:creationId xmlns:a16="http://schemas.microsoft.com/office/drawing/2014/main" id="{0BA7F4B7-BFA9-40A6-BC5C-67E33BE4B876}"/>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74496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509846" y="-55938"/>
            <a:ext cx="6682154" cy="6063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b="0" i="0" u="sng" strike="noStrike" cap="none" dirty="0" err="1">
                <a:solidFill>
                  <a:schemeClr val="dk1"/>
                </a:solidFill>
                <a:latin typeface="+mj-lt"/>
                <a:ea typeface="Calibri"/>
                <a:cs typeface="Calibri"/>
                <a:sym typeface="Calibri"/>
              </a:rPr>
              <a:t>Miembros</a:t>
            </a:r>
            <a:r>
              <a:rPr lang="en-US" sz="2800" b="0" i="0" u="sng" strike="noStrike" cap="none" dirty="0">
                <a:solidFill>
                  <a:schemeClr val="dk1"/>
                </a:solidFill>
                <a:latin typeface="+mj-lt"/>
                <a:ea typeface="Calibri"/>
                <a:cs typeface="Calibri"/>
                <a:sym typeface="Calibri"/>
              </a:rPr>
              <a:t> del </a:t>
            </a:r>
            <a:r>
              <a:rPr lang="en-US" sz="2800" b="0" i="0" u="sng" strike="noStrike" cap="none" dirty="0" err="1">
                <a:solidFill>
                  <a:schemeClr val="dk1"/>
                </a:solidFill>
                <a:latin typeface="+mj-lt"/>
                <a:ea typeface="Calibri"/>
                <a:cs typeface="Calibri"/>
                <a:sym typeface="Calibri"/>
              </a:rPr>
              <a:t>comité</a:t>
            </a:r>
            <a:r>
              <a:rPr lang="en-US" sz="2800" b="0" i="0" u="sng" strike="noStrike" cap="none" dirty="0">
                <a:solidFill>
                  <a:schemeClr val="dk1"/>
                </a:solidFill>
                <a:latin typeface="+mj-lt"/>
                <a:ea typeface="Calibri"/>
                <a:cs typeface="Calibri"/>
                <a:sym typeface="Calibri"/>
              </a:rPr>
              <a:t> de </a:t>
            </a:r>
            <a:r>
              <a:rPr lang="en-US" sz="2800" b="0" i="0" u="sng" strike="noStrike" cap="none" dirty="0" err="1">
                <a:solidFill>
                  <a:schemeClr val="dk1"/>
                </a:solidFill>
                <a:latin typeface="+mj-lt"/>
                <a:ea typeface="Calibri"/>
                <a:cs typeface="Calibri"/>
                <a:sym typeface="Calibri"/>
              </a:rPr>
              <a:t>seguridad</a:t>
            </a:r>
            <a:endParaRPr lang="en-US" sz="2800" dirty="0"/>
          </a:p>
          <a:p>
            <a:r>
              <a:rPr lang="en-US" sz="1500" dirty="0"/>
              <a:t>El </a:t>
            </a:r>
            <a:r>
              <a:rPr lang="en-US" sz="1500" dirty="0" err="1"/>
              <a:t>comité</a:t>
            </a:r>
            <a:r>
              <a:rPr lang="en-US" sz="1500" dirty="0"/>
              <a:t> de </a:t>
            </a:r>
            <a:r>
              <a:rPr lang="en-US" sz="1500" dirty="0" err="1"/>
              <a:t>seguridad</a:t>
            </a:r>
            <a:r>
              <a:rPr lang="en-US" sz="1500" dirty="0"/>
              <a:t> </a:t>
            </a:r>
            <a:r>
              <a:rPr lang="en-US" sz="1500" dirty="0" err="1"/>
              <a:t>debe</a:t>
            </a:r>
            <a:r>
              <a:rPr lang="en-US" sz="1500" dirty="0"/>
              <a:t> </a:t>
            </a:r>
            <a:r>
              <a:rPr lang="en-US" sz="1500" dirty="0" err="1"/>
              <a:t>contar</a:t>
            </a:r>
            <a:r>
              <a:rPr lang="en-US" sz="1500" dirty="0"/>
              <a:t> con </a:t>
            </a:r>
            <a:r>
              <a:rPr lang="en-US" sz="1500" dirty="0" err="1"/>
              <a:t>una</a:t>
            </a:r>
            <a:r>
              <a:rPr lang="en-US" sz="1500" dirty="0"/>
              <a:t> </a:t>
            </a:r>
            <a:r>
              <a:rPr lang="en-US" sz="1500" dirty="0" err="1"/>
              <a:t>mayoría</a:t>
            </a:r>
            <a:r>
              <a:rPr lang="en-US" sz="1500" dirty="0"/>
              <a:t> de </a:t>
            </a:r>
            <a:r>
              <a:rPr lang="en-US" sz="1500" dirty="0" err="1"/>
              <a:t>miembros</a:t>
            </a:r>
            <a:r>
              <a:rPr lang="en-US" sz="1500" dirty="0"/>
              <a:t> que </a:t>
            </a:r>
            <a:r>
              <a:rPr lang="en-US" sz="1500" dirty="0" err="1"/>
              <a:t>elijan</a:t>
            </a:r>
            <a:r>
              <a:rPr lang="en-US" sz="1500" dirty="0"/>
              <a:t> a un </a:t>
            </a:r>
            <a:r>
              <a:rPr lang="en-US" sz="1500" dirty="0" err="1"/>
              <a:t>presidente</a:t>
            </a:r>
            <a:r>
              <a:rPr lang="en-US" sz="1500" dirty="0"/>
              <a:t> y </a:t>
            </a:r>
            <a:r>
              <a:rPr lang="en-US" sz="1500" dirty="0" err="1"/>
              <a:t>todos</a:t>
            </a:r>
            <a:r>
              <a:rPr lang="en-US" sz="1500" dirty="0"/>
              <a:t> </a:t>
            </a:r>
            <a:r>
              <a:rPr lang="en-US" sz="1500" dirty="0" err="1"/>
              <a:t>los</a:t>
            </a:r>
            <a:r>
              <a:rPr lang="en-US" sz="1500" dirty="0"/>
              <a:t> </a:t>
            </a:r>
            <a:r>
              <a:rPr lang="en-US" sz="1500" dirty="0" err="1"/>
              <a:t>miembros</a:t>
            </a:r>
            <a:r>
              <a:rPr lang="en-US" sz="1500" dirty="0"/>
              <a:t> del </a:t>
            </a:r>
            <a:r>
              <a:rPr lang="en-US" sz="1500" dirty="0" err="1"/>
              <a:t>comité</a:t>
            </a:r>
            <a:r>
              <a:rPr lang="en-US" sz="1500" dirty="0"/>
              <a:t> </a:t>
            </a:r>
            <a:r>
              <a:rPr lang="en-US" sz="1500" dirty="0" err="1"/>
              <a:t>deben</a:t>
            </a:r>
            <a:r>
              <a:rPr lang="en-US" sz="1500" dirty="0"/>
              <a:t> </a:t>
            </a:r>
            <a:r>
              <a:rPr lang="en-US" sz="1500" dirty="0" err="1"/>
              <a:t>cumplir</a:t>
            </a:r>
            <a:r>
              <a:rPr lang="en-US" sz="1500" dirty="0"/>
              <a:t> con lo </a:t>
            </a:r>
            <a:r>
              <a:rPr lang="en-US" sz="1500" dirty="0" err="1"/>
              <a:t>siguiente</a:t>
            </a:r>
            <a:r>
              <a:rPr lang="en-US" sz="1500" dirty="0"/>
              <a:t>:</a:t>
            </a:r>
          </a:p>
          <a:p>
            <a:endParaRPr lang="en-US" sz="1500" dirty="0"/>
          </a:p>
          <a:p>
            <a:pPr marL="285750" indent="-285750">
              <a:buFont typeface="Arial" panose="020B0604020202020204" pitchFamily="34" charset="0"/>
              <a:buChar char="•"/>
            </a:pPr>
            <a:r>
              <a:rPr lang="en-US" sz="1500" dirty="0" err="1"/>
              <a:t>Formar</a:t>
            </a:r>
            <a:r>
              <a:rPr lang="en-US" sz="1500" dirty="0"/>
              <a:t> </a:t>
            </a:r>
            <a:r>
              <a:rPr lang="en-US" sz="1500" dirty="0" err="1"/>
              <a:t>parte</a:t>
            </a:r>
            <a:r>
              <a:rPr lang="en-US" sz="1500" dirty="0"/>
              <a:t> del </a:t>
            </a:r>
            <a:r>
              <a:rPr lang="en-US" sz="1500" dirty="0" err="1"/>
              <a:t>comité</a:t>
            </a:r>
            <a:r>
              <a:rPr lang="en-US" sz="1500" dirty="0"/>
              <a:t> de </a:t>
            </a:r>
            <a:r>
              <a:rPr lang="en-US" sz="1500" dirty="0" err="1"/>
              <a:t>seguridad</a:t>
            </a:r>
            <a:r>
              <a:rPr lang="en-US" sz="1500" dirty="0"/>
              <a:t> </a:t>
            </a:r>
            <a:r>
              <a:rPr lang="en-US" sz="1500" dirty="0" err="1"/>
              <a:t>durante</a:t>
            </a:r>
            <a:r>
              <a:rPr lang="en-US" sz="1500" dirty="0"/>
              <a:t> 1 </a:t>
            </a:r>
            <a:r>
              <a:rPr lang="en-US" sz="1500" dirty="0" err="1"/>
              <a:t>año</a:t>
            </a:r>
            <a:r>
              <a:rPr lang="en-US" sz="1500" dirty="0"/>
              <a:t> </a:t>
            </a:r>
            <a:r>
              <a:rPr lang="en-US" sz="1500" dirty="0" err="1"/>
              <a:t>como</a:t>
            </a:r>
            <a:r>
              <a:rPr lang="en-US" sz="1500" dirty="0"/>
              <a:t> </a:t>
            </a:r>
            <a:r>
              <a:rPr lang="en-US" sz="1500" dirty="0" err="1"/>
              <a:t>mínimo</a:t>
            </a:r>
            <a:r>
              <a:rPr lang="en-US" sz="1500" dirty="0"/>
              <a:t>, </a:t>
            </a:r>
            <a:r>
              <a:rPr lang="en-US" sz="1500" dirty="0" err="1"/>
              <a:t>cuando</a:t>
            </a:r>
            <a:r>
              <a:rPr lang="en-US" sz="1500" dirty="0"/>
              <a:t> sea </a:t>
            </a:r>
            <a:r>
              <a:rPr lang="en-US" sz="1500" dirty="0" err="1"/>
              <a:t>posible</a:t>
            </a:r>
            <a:r>
              <a:rPr lang="en-US" sz="1500" dirty="0"/>
              <a:t>. </a:t>
            </a:r>
          </a:p>
          <a:p>
            <a:pPr marL="285750" indent="-285750">
              <a:buFont typeface="Arial" panose="020B0604020202020204" pitchFamily="34" charset="0"/>
              <a:buChar char="•"/>
            </a:pPr>
            <a:r>
              <a:rPr lang="en-US" sz="1500" dirty="0" err="1"/>
              <a:t>Recibir</a:t>
            </a:r>
            <a:r>
              <a:rPr lang="en-US" sz="1500" dirty="0"/>
              <a:t> </a:t>
            </a:r>
            <a:r>
              <a:rPr lang="en-US" sz="1500" dirty="0" err="1"/>
              <a:t>capacitación</a:t>
            </a:r>
            <a:r>
              <a:rPr lang="en-US" sz="1500" dirty="0"/>
              <a:t> </a:t>
            </a:r>
            <a:r>
              <a:rPr lang="en-US" sz="1500" dirty="0" err="1"/>
              <a:t>en</a:t>
            </a:r>
            <a:r>
              <a:rPr lang="en-US" sz="1500" dirty="0"/>
              <a:t> </a:t>
            </a:r>
            <a:r>
              <a:rPr lang="en-US" sz="1500" dirty="0" err="1"/>
              <a:t>investigaciones</a:t>
            </a:r>
            <a:r>
              <a:rPr lang="en-US" sz="1500" dirty="0"/>
              <a:t> de </a:t>
            </a:r>
            <a:r>
              <a:rPr lang="en-US" sz="1500" dirty="0" err="1"/>
              <a:t>accidentes</a:t>
            </a:r>
            <a:r>
              <a:rPr lang="en-US" sz="1500" dirty="0"/>
              <a:t> e </a:t>
            </a:r>
            <a:r>
              <a:rPr lang="en-US" sz="1500" dirty="0" err="1"/>
              <a:t>incidentes</a:t>
            </a:r>
            <a:r>
              <a:rPr lang="en-US" sz="1500" dirty="0"/>
              <a:t> a fin de </a:t>
            </a:r>
            <a:r>
              <a:rPr lang="en-US" sz="1500" dirty="0" err="1"/>
              <a:t>poder</a:t>
            </a:r>
            <a:r>
              <a:rPr lang="en-US" sz="1500" dirty="0"/>
              <a:t> </a:t>
            </a:r>
            <a:r>
              <a:rPr lang="en-US" sz="1500" dirty="0" err="1"/>
              <a:t>evaluar</a:t>
            </a:r>
            <a:r>
              <a:rPr lang="en-US" sz="1500" dirty="0"/>
              <a:t> </a:t>
            </a:r>
            <a:r>
              <a:rPr lang="en-US" sz="1500" dirty="0" err="1"/>
              <a:t>esos</a:t>
            </a:r>
            <a:r>
              <a:rPr lang="en-US" sz="1500" dirty="0"/>
              <a:t> </a:t>
            </a:r>
            <a:r>
              <a:rPr lang="en-US" sz="1500" dirty="0" err="1"/>
              <a:t>eventos</a:t>
            </a:r>
            <a:r>
              <a:rPr lang="en-US" sz="1500" dirty="0"/>
              <a:t>.</a:t>
            </a:r>
          </a:p>
          <a:p>
            <a:pPr marL="285750" indent="-285750">
              <a:buFont typeface="Arial" panose="020B0604020202020204" pitchFamily="34" charset="0"/>
              <a:buChar char="•"/>
            </a:pPr>
            <a:r>
              <a:rPr lang="en-US" sz="1500" dirty="0" err="1"/>
              <a:t>Recibir</a:t>
            </a:r>
            <a:r>
              <a:rPr lang="en-US" sz="1500" dirty="0"/>
              <a:t> </a:t>
            </a:r>
            <a:r>
              <a:rPr lang="en-US" sz="1500" dirty="0" err="1"/>
              <a:t>capacitación</a:t>
            </a:r>
            <a:r>
              <a:rPr lang="en-US" sz="1500" dirty="0"/>
              <a:t> </a:t>
            </a:r>
            <a:r>
              <a:rPr lang="en-US" sz="1500" dirty="0" err="1"/>
              <a:t>sobre</a:t>
            </a:r>
            <a:r>
              <a:rPr lang="en-US" sz="1500" dirty="0"/>
              <a:t> la </a:t>
            </a:r>
            <a:r>
              <a:rPr lang="en-US" sz="1500" dirty="0" err="1"/>
              <a:t>identificación</a:t>
            </a:r>
            <a:r>
              <a:rPr lang="en-US" sz="1500" dirty="0"/>
              <a:t> de </a:t>
            </a:r>
            <a:r>
              <a:rPr lang="en-US" sz="1500" dirty="0" err="1"/>
              <a:t>peligros</a:t>
            </a:r>
            <a:r>
              <a:rPr lang="en-US" sz="1500" dirty="0"/>
              <a:t> para que </a:t>
            </a:r>
            <a:r>
              <a:rPr lang="en-US" sz="1500" dirty="0" err="1"/>
              <a:t>puedan</a:t>
            </a:r>
            <a:r>
              <a:rPr lang="en-US" sz="1500" dirty="0"/>
              <a:t> </a:t>
            </a:r>
            <a:r>
              <a:rPr lang="en-US" sz="1500" dirty="0" err="1"/>
              <a:t>identificarlos</a:t>
            </a:r>
            <a:r>
              <a:rPr lang="en-US" sz="1500" dirty="0"/>
              <a:t> de </a:t>
            </a:r>
            <a:r>
              <a:rPr lang="en-US" sz="1500" dirty="0" err="1"/>
              <a:t>manera</a:t>
            </a:r>
            <a:r>
              <a:rPr lang="en-US" sz="1500" dirty="0"/>
              <a:t> </a:t>
            </a:r>
            <a:r>
              <a:rPr lang="en-US" sz="1500" dirty="0" err="1"/>
              <a:t>eficaz</a:t>
            </a:r>
            <a:r>
              <a:rPr lang="en-US" sz="1500" dirty="0"/>
              <a:t>. </a:t>
            </a:r>
          </a:p>
          <a:p>
            <a:pPr marL="285750" indent="-285750">
              <a:buFont typeface="Arial" panose="020B0604020202020204" pitchFamily="34" charset="0"/>
              <a:buChar char="•"/>
            </a:pPr>
            <a:r>
              <a:rPr lang="en-US" sz="1500" dirty="0" err="1"/>
              <a:t>Recibir</a:t>
            </a:r>
            <a:r>
              <a:rPr lang="en-US" sz="1500" dirty="0"/>
              <a:t> las </a:t>
            </a:r>
            <a:r>
              <a:rPr lang="en-US" sz="1500" dirty="0" err="1"/>
              <a:t>notas</a:t>
            </a:r>
            <a:r>
              <a:rPr lang="en-US" sz="1500" dirty="0"/>
              <a:t> de </a:t>
            </a:r>
            <a:r>
              <a:rPr lang="en-US" sz="1500" dirty="0" err="1"/>
              <a:t>cada</a:t>
            </a:r>
            <a:r>
              <a:rPr lang="en-US" sz="1500" dirty="0"/>
              <a:t> </a:t>
            </a:r>
            <a:r>
              <a:rPr lang="en-US" sz="1500" dirty="0" err="1"/>
              <a:t>encuentro</a:t>
            </a:r>
            <a:r>
              <a:rPr lang="en-US" sz="1500" dirty="0"/>
              <a:t>. </a:t>
            </a:r>
          </a:p>
          <a:p>
            <a:pPr marL="285750" indent="-285750">
              <a:buFont typeface="Arial" panose="020B0604020202020204" pitchFamily="34" charset="0"/>
              <a:buChar char="•"/>
            </a:pPr>
            <a:r>
              <a:rPr lang="en-US" sz="1500" dirty="0" err="1"/>
              <a:t>Recibir</a:t>
            </a:r>
            <a:r>
              <a:rPr lang="en-US" sz="1500" dirty="0"/>
              <a:t> </a:t>
            </a:r>
            <a:r>
              <a:rPr lang="en-US" sz="1500" dirty="0" err="1"/>
              <a:t>el</a:t>
            </a:r>
            <a:r>
              <a:rPr lang="en-US" sz="1500" dirty="0"/>
              <a:t> </a:t>
            </a:r>
            <a:r>
              <a:rPr lang="en-US" sz="1500" dirty="0" err="1"/>
              <a:t>sueldo</a:t>
            </a:r>
            <a:r>
              <a:rPr lang="en-US" sz="1500" dirty="0"/>
              <a:t> </a:t>
            </a:r>
            <a:r>
              <a:rPr lang="en-US" sz="1500" dirty="0" err="1"/>
              <a:t>conforme</a:t>
            </a:r>
            <a:r>
              <a:rPr lang="en-US" sz="1500" dirty="0"/>
              <a:t> a </a:t>
            </a:r>
            <a:r>
              <a:rPr lang="en-US" sz="1500" dirty="0" err="1"/>
              <a:t>su</a:t>
            </a:r>
            <a:r>
              <a:rPr lang="en-US" sz="1500" dirty="0"/>
              <a:t> </a:t>
            </a:r>
            <a:r>
              <a:rPr lang="en-US" sz="1500" dirty="0" err="1"/>
              <a:t>tarifa</a:t>
            </a:r>
            <a:r>
              <a:rPr lang="en-US" sz="1500" dirty="0"/>
              <a:t> regular (las juntas se </a:t>
            </a:r>
            <a:r>
              <a:rPr lang="en-US" sz="1500" dirty="0" err="1"/>
              <a:t>celebran</a:t>
            </a:r>
            <a:r>
              <a:rPr lang="en-US" sz="1500" dirty="0"/>
              <a:t> </a:t>
            </a:r>
            <a:r>
              <a:rPr lang="en-US" sz="1500" dirty="0" err="1"/>
              <a:t>en</a:t>
            </a:r>
            <a:r>
              <a:rPr lang="en-US" sz="1500" dirty="0"/>
              <a:t> </a:t>
            </a:r>
            <a:r>
              <a:rPr lang="en-US" sz="1500" dirty="0" err="1"/>
              <a:t>el</a:t>
            </a:r>
            <a:r>
              <a:rPr lang="en-US" sz="1500" dirty="0"/>
              <a:t> </a:t>
            </a:r>
            <a:r>
              <a:rPr lang="en-US" sz="1500" dirty="0" err="1"/>
              <a:t>horario</a:t>
            </a:r>
            <a:r>
              <a:rPr lang="en-US" sz="1500" dirty="0"/>
              <a:t> </a:t>
            </a:r>
            <a:r>
              <a:rPr lang="en-US" sz="1500" dirty="0" err="1"/>
              <a:t>laboral</a:t>
            </a:r>
            <a:r>
              <a:rPr lang="en-US" sz="1500" dirty="0"/>
              <a:t> de la </a:t>
            </a:r>
            <a:r>
              <a:rPr lang="en-US" sz="1500" dirty="0" err="1"/>
              <a:t>empresa</a:t>
            </a:r>
            <a:r>
              <a:rPr lang="en-US" sz="1500" dirty="0"/>
              <a:t>).</a:t>
            </a:r>
          </a:p>
          <a:p>
            <a:endParaRPr lang="en-US" sz="1500" dirty="0"/>
          </a:p>
          <a:p>
            <a:r>
              <a:rPr lang="en-US" sz="1500" dirty="0"/>
              <a:t>Por </a:t>
            </a:r>
            <a:r>
              <a:rPr lang="en-US" sz="1500" dirty="0" err="1"/>
              <a:t>supuesto</a:t>
            </a:r>
            <a:r>
              <a:rPr lang="en-US" sz="1500" dirty="0"/>
              <a:t> que </a:t>
            </a:r>
            <a:r>
              <a:rPr lang="en-US" sz="1500" dirty="0" err="1"/>
              <a:t>debido</a:t>
            </a:r>
            <a:r>
              <a:rPr lang="en-US" sz="1500" dirty="0"/>
              <a:t> a la </a:t>
            </a:r>
            <a:r>
              <a:rPr lang="en-US" sz="1500" dirty="0" err="1"/>
              <a:t>rotación</a:t>
            </a:r>
            <a:r>
              <a:rPr lang="en-US" sz="1500" dirty="0"/>
              <a:t> del personal que </a:t>
            </a:r>
            <a:r>
              <a:rPr lang="en-US" sz="1500" dirty="0" err="1"/>
              <a:t>ingresa</a:t>
            </a:r>
            <a:r>
              <a:rPr lang="en-US" sz="1500" dirty="0"/>
              <a:t> o </a:t>
            </a:r>
            <a:r>
              <a:rPr lang="en-US" sz="1500" dirty="0" err="1"/>
              <a:t>deja</a:t>
            </a:r>
            <a:r>
              <a:rPr lang="en-US" sz="1500" dirty="0"/>
              <a:t> sus </a:t>
            </a:r>
            <a:r>
              <a:rPr lang="en-US" sz="1500" dirty="0" err="1"/>
              <a:t>empleos</a:t>
            </a:r>
            <a:r>
              <a:rPr lang="en-US" sz="1500" dirty="0"/>
              <a:t> y las </a:t>
            </a:r>
            <a:r>
              <a:rPr lang="en-US" sz="1500" dirty="0" err="1"/>
              <a:t>empresas</a:t>
            </a:r>
            <a:r>
              <a:rPr lang="en-US" sz="1500" dirty="0"/>
              <a:t>, a </a:t>
            </a:r>
            <a:r>
              <a:rPr lang="en-US" sz="1500" dirty="0" err="1"/>
              <a:t>veces</a:t>
            </a:r>
            <a:r>
              <a:rPr lang="en-US" sz="1500" dirty="0"/>
              <a:t> </a:t>
            </a:r>
            <a:r>
              <a:rPr lang="en-US" sz="1500" dirty="0" err="1"/>
              <a:t>puede</a:t>
            </a:r>
            <a:r>
              <a:rPr lang="en-US" sz="1500" dirty="0"/>
              <a:t> </a:t>
            </a:r>
            <a:r>
              <a:rPr lang="en-US" sz="1500" dirty="0" err="1"/>
              <a:t>resultar</a:t>
            </a:r>
            <a:r>
              <a:rPr lang="en-US" sz="1500" dirty="0"/>
              <a:t> </a:t>
            </a:r>
            <a:r>
              <a:rPr lang="en-US" sz="1500" dirty="0" err="1"/>
              <a:t>difícil</a:t>
            </a:r>
            <a:r>
              <a:rPr lang="en-US" sz="1500" dirty="0"/>
              <a:t> </a:t>
            </a:r>
            <a:r>
              <a:rPr lang="en-US" sz="1500" dirty="0" err="1"/>
              <a:t>cumplir</a:t>
            </a:r>
            <a:r>
              <a:rPr lang="en-US" sz="1500" dirty="0"/>
              <a:t> con la meta de </a:t>
            </a:r>
            <a:r>
              <a:rPr lang="en-US" sz="1500" dirty="0" err="1"/>
              <a:t>formar</a:t>
            </a:r>
            <a:r>
              <a:rPr lang="en-US" sz="1500" dirty="0"/>
              <a:t> </a:t>
            </a:r>
            <a:r>
              <a:rPr lang="en-US" sz="1500" dirty="0" err="1"/>
              <a:t>parte</a:t>
            </a:r>
            <a:r>
              <a:rPr lang="en-US" sz="1500" dirty="0"/>
              <a:t> del </a:t>
            </a:r>
            <a:r>
              <a:rPr lang="en-US" sz="1500" dirty="0" err="1"/>
              <a:t>comité</a:t>
            </a:r>
            <a:r>
              <a:rPr lang="en-US" sz="1500" dirty="0"/>
              <a:t> </a:t>
            </a:r>
            <a:r>
              <a:rPr lang="en-US" sz="1500" dirty="0" err="1"/>
              <a:t>durante</a:t>
            </a:r>
            <a:r>
              <a:rPr lang="en-US" sz="1500" dirty="0"/>
              <a:t> un </a:t>
            </a:r>
            <a:r>
              <a:rPr lang="en-US" sz="1500" dirty="0" err="1"/>
              <a:t>año</a:t>
            </a:r>
            <a:r>
              <a:rPr lang="en-US" sz="1500" dirty="0"/>
              <a:t>. Sin embargo, con la </a:t>
            </a:r>
            <a:r>
              <a:rPr lang="en-US" sz="1500" dirty="0" err="1"/>
              <a:t>cantidad</a:t>
            </a:r>
            <a:r>
              <a:rPr lang="en-US" sz="1500" dirty="0"/>
              <a:t> de </a:t>
            </a:r>
            <a:r>
              <a:rPr lang="en-US" sz="1500" dirty="0" err="1"/>
              <a:t>capacitación</a:t>
            </a:r>
            <a:r>
              <a:rPr lang="en-US" sz="1500" dirty="0"/>
              <a:t> que </a:t>
            </a:r>
            <a:r>
              <a:rPr lang="en-US" sz="1500" dirty="0" err="1"/>
              <a:t>los</a:t>
            </a:r>
            <a:r>
              <a:rPr lang="en-US" sz="1500" dirty="0"/>
              <a:t> </a:t>
            </a:r>
            <a:r>
              <a:rPr lang="en-US" sz="1500" dirty="0" err="1"/>
              <a:t>miembros</a:t>
            </a:r>
            <a:r>
              <a:rPr lang="en-US" sz="1500" dirty="0"/>
              <a:t> del </a:t>
            </a:r>
            <a:r>
              <a:rPr lang="en-US" sz="1500" dirty="0" err="1"/>
              <a:t>comité</a:t>
            </a:r>
            <a:r>
              <a:rPr lang="en-US" sz="1500" dirty="0"/>
              <a:t> </a:t>
            </a:r>
            <a:r>
              <a:rPr lang="en-US" sz="1500" dirty="0" err="1"/>
              <a:t>deben</a:t>
            </a:r>
            <a:r>
              <a:rPr lang="en-US" sz="1500" dirty="0"/>
              <a:t> </a:t>
            </a:r>
            <a:r>
              <a:rPr lang="en-US" sz="1500" dirty="0" err="1"/>
              <a:t>recibir</a:t>
            </a:r>
            <a:r>
              <a:rPr lang="en-US" sz="1500" dirty="0"/>
              <a:t>, </a:t>
            </a:r>
            <a:r>
              <a:rPr lang="en-US" sz="1500" dirty="0" err="1"/>
              <a:t>resulta</a:t>
            </a:r>
            <a:r>
              <a:rPr lang="en-US" sz="1500" dirty="0"/>
              <a:t> </a:t>
            </a:r>
            <a:r>
              <a:rPr lang="en-US" sz="1500" dirty="0" err="1"/>
              <a:t>útil</a:t>
            </a:r>
            <a:r>
              <a:rPr lang="en-US" sz="1500" dirty="0"/>
              <a:t> para la </a:t>
            </a:r>
            <a:r>
              <a:rPr lang="en-US" sz="1500" dirty="0" err="1"/>
              <a:t>empresa</a:t>
            </a:r>
            <a:r>
              <a:rPr lang="en-US" sz="1500" dirty="0"/>
              <a:t> y </a:t>
            </a:r>
            <a:r>
              <a:rPr lang="en-US" sz="1500" dirty="0" err="1"/>
              <a:t>el</a:t>
            </a:r>
            <a:r>
              <a:rPr lang="en-US" sz="1500" dirty="0"/>
              <a:t> </a:t>
            </a:r>
            <a:r>
              <a:rPr lang="en-US" sz="1500" dirty="0" err="1"/>
              <a:t>empleado</a:t>
            </a:r>
            <a:r>
              <a:rPr lang="en-US" sz="1500" dirty="0"/>
              <a:t> </a:t>
            </a:r>
            <a:r>
              <a:rPr lang="en-US" sz="1500" dirty="0" err="1"/>
              <a:t>si</a:t>
            </a:r>
            <a:r>
              <a:rPr lang="en-US" sz="1500" dirty="0"/>
              <a:t> </a:t>
            </a:r>
            <a:r>
              <a:rPr lang="en-US" sz="1500" dirty="0" err="1"/>
              <a:t>los</a:t>
            </a:r>
            <a:r>
              <a:rPr lang="en-US" sz="1500" dirty="0"/>
              <a:t> </a:t>
            </a:r>
            <a:r>
              <a:rPr lang="en-US" sz="1500" dirty="0" err="1"/>
              <a:t>miembros</a:t>
            </a:r>
            <a:r>
              <a:rPr lang="en-US" sz="1500" dirty="0"/>
              <a:t> </a:t>
            </a:r>
            <a:r>
              <a:rPr lang="en-US" sz="1500" dirty="0" err="1"/>
              <a:t>pueden</a:t>
            </a:r>
            <a:r>
              <a:rPr lang="en-US" sz="1500" dirty="0"/>
              <a:t> </a:t>
            </a:r>
            <a:r>
              <a:rPr lang="en-US" sz="1500" dirty="0" err="1"/>
              <a:t>servir</a:t>
            </a:r>
            <a:r>
              <a:rPr lang="en-US" sz="1500" dirty="0"/>
              <a:t> </a:t>
            </a:r>
            <a:r>
              <a:rPr lang="en-US" sz="1500" dirty="0" err="1"/>
              <a:t>durante</a:t>
            </a:r>
            <a:r>
              <a:rPr lang="en-US" sz="1500" dirty="0"/>
              <a:t> ese </a:t>
            </a:r>
            <a:r>
              <a:rPr lang="en-US" sz="1500" dirty="0" err="1"/>
              <a:t>plazo</a:t>
            </a:r>
            <a:r>
              <a:rPr lang="en-US" sz="1500" dirty="0"/>
              <a:t> </a:t>
            </a:r>
            <a:r>
              <a:rPr lang="en-US" sz="1500" dirty="0" err="1"/>
              <a:t>mínimo</a:t>
            </a:r>
            <a:r>
              <a:rPr lang="en-US" sz="1500" dirty="0"/>
              <a:t>, a fin de </a:t>
            </a:r>
            <a:r>
              <a:rPr lang="en-US" sz="1500" dirty="0" err="1"/>
              <a:t>utilizar</a:t>
            </a:r>
            <a:r>
              <a:rPr lang="en-US" sz="1500" dirty="0"/>
              <a:t> la </a:t>
            </a:r>
            <a:r>
              <a:rPr lang="en-US" sz="1500" dirty="0" err="1"/>
              <a:t>capacitación</a:t>
            </a:r>
            <a:r>
              <a:rPr lang="en-US" sz="1500" dirty="0"/>
              <a:t> y </a:t>
            </a:r>
            <a:r>
              <a:rPr lang="en-US" sz="1500" dirty="0" err="1"/>
              <a:t>obtener</a:t>
            </a:r>
            <a:r>
              <a:rPr lang="en-US" sz="1500" dirty="0"/>
              <a:t> </a:t>
            </a:r>
            <a:r>
              <a:rPr lang="en-US" sz="1500" dirty="0" err="1"/>
              <a:t>experiencia</a:t>
            </a:r>
            <a:r>
              <a:rPr lang="en-US" sz="1500" dirty="0"/>
              <a:t> con </a:t>
            </a:r>
            <a:r>
              <a:rPr lang="en-US" sz="1500" dirty="0" err="1"/>
              <a:t>los</a:t>
            </a:r>
            <a:r>
              <a:rPr lang="en-US" sz="1500" dirty="0"/>
              <a:t> </a:t>
            </a:r>
            <a:r>
              <a:rPr lang="en-US" sz="1500" dirty="0" err="1"/>
              <a:t>procesos</a:t>
            </a:r>
            <a:r>
              <a:rPr lang="en-US" sz="1500" dirty="0"/>
              <a:t> del </a:t>
            </a:r>
            <a:r>
              <a:rPr lang="en-US" sz="1500" dirty="0" err="1"/>
              <a:t>comité</a:t>
            </a:r>
            <a:r>
              <a:rPr lang="en-US" sz="1500" dirty="0"/>
              <a:t> de </a:t>
            </a:r>
            <a:r>
              <a:rPr lang="en-US" sz="1500" dirty="0" err="1"/>
              <a:t>seguridad</a:t>
            </a:r>
            <a:r>
              <a:rPr lang="en-US" sz="1500" dirty="0"/>
              <a:t>.</a:t>
            </a:r>
          </a:p>
          <a:p>
            <a:endParaRPr lang="en-US" sz="1500" dirty="0"/>
          </a:p>
          <a:p>
            <a:r>
              <a:rPr lang="en-US" sz="1500" dirty="0" err="1"/>
              <a:t>Aprendamos</a:t>
            </a:r>
            <a:r>
              <a:rPr lang="en-US" sz="1500" dirty="0"/>
              <a:t> </a:t>
            </a:r>
            <a:r>
              <a:rPr lang="en-US" sz="1500" dirty="0" err="1"/>
              <a:t>más</a:t>
            </a:r>
            <a:r>
              <a:rPr lang="en-US" sz="1500" dirty="0"/>
              <a:t> </a:t>
            </a:r>
            <a:r>
              <a:rPr lang="en-US" sz="1500" dirty="0" err="1"/>
              <a:t>sobre</a:t>
            </a:r>
            <a:r>
              <a:rPr lang="en-US" sz="1500" dirty="0"/>
              <a:t> </a:t>
            </a:r>
            <a:r>
              <a:rPr lang="en-US" sz="1500" dirty="0" err="1"/>
              <a:t>los</a:t>
            </a:r>
            <a:r>
              <a:rPr lang="en-US" sz="1500" dirty="0"/>
              <a:t> </a:t>
            </a:r>
            <a:r>
              <a:rPr lang="en-US" sz="1500" dirty="0" err="1"/>
              <a:t>requisitos</a:t>
            </a:r>
            <a:r>
              <a:rPr lang="en-US" sz="1500" dirty="0"/>
              <a:t> </a:t>
            </a:r>
            <a:r>
              <a:rPr lang="en-US" sz="1500" dirty="0" err="1"/>
              <a:t>anteriores</a:t>
            </a:r>
            <a:r>
              <a:rPr lang="en-US" sz="1500" dirty="0"/>
              <a:t> </a:t>
            </a:r>
            <a:r>
              <a:rPr lang="en-US" sz="1500" dirty="0" err="1"/>
              <a:t>en</a:t>
            </a:r>
            <a:r>
              <a:rPr lang="en-US" sz="1500" dirty="0"/>
              <a:t> las </a:t>
            </a:r>
            <a:r>
              <a:rPr lang="en-US" sz="1500" dirty="0" err="1"/>
              <a:t>siguientes</a:t>
            </a:r>
            <a:r>
              <a:rPr lang="en-US" sz="1500" dirty="0"/>
              <a:t> </a:t>
            </a:r>
            <a:r>
              <a:rPr lang="en-US" sz="1500" dirty="0" err="1"/>
              <a:t>diapositivas</a:t>
            </a:r>
            <a:r>
              <a:rPr lang="en-US" sz="150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E668A007-43B6-48F5-BB4D-12E85310CF08}"/>
              </a:ext>
            </a:extLst>
          </p:cNvPr>
          <p:cNvPicPr>
            <a:picLocks noChangeAspect="1"/>
          </p:cNvPicPr>
          <p:nvPr/>
        </p:nvPicPr>
        <p:blipFill>
          <a:blip r:embed="rId4"/>
          <a:stretch>
            <a:fillRect/>
          </a:stretch>
        </p:blipFill>
        <p:spPr>
          <a:xfrm>
            <a:off x="0" y="-1"/>
            <a:ext cx="5509846" cy="5918543"/>
          </a:xfrm>
          <a:prstGeom prst="rect">
            <a:avLst/>
          </a:prstGeom>
        </p:spPr>
      </p:pic>
      <p:sp>
        <p:nvSpPr>
          <p:cNvPr id="7" name="Google Shape;102;p2">
            <a:extLst>
              <a:ext uri="{FF2B5EF4-FFF2-40B4-BE49-F238E27FC236}">
                <a16:creationId xmlns:a16="http://schemas.microsoft.com/office/drawing/2014/main" id="{67C124F8-A28C-40F9-8AB7-5011EAA232EB}"/>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05544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8"/>
            <a:ext cx="6274351" cy="4585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Investigación</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accidentes</a:t>
            </a:r>
            <a:endParaRPr lang="en-US" sz="1600" dirty="0"/>
          </a:p>
          <a:p>
            <a:endParaRPr lang="en-US" sz="1600" dirty="0"/>
          </a:p>
          <a:p>
            <a:r>
              <a:rPr lang="en-US" sz="1600" dirty="0"/>
              <a:t>Los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 </a:t>
            </a:r>
            <a:r>
              <a:rPr lang="en-US" sz="1600" dirty="0" err="1"/>
              <a:t>deben</a:t>
            </a:r>
            <a:r>
              <a:rPr lang="en-US" sz="1600" dirty="0"/>
              <a:t> </a:t>
            </a:r>
            <a:r>
              <a:rPr lang="en-US" sz="1600" dirty="0" err="1"/>
              <a:t>recibir</a:t>
            </a:r>
            <a:r>
              <a:rPr lang="en-US" sz="1600" dirty="0"/>
              <a:t> </a:t>
            </a:r>
            <a:r>
              <a:rPr lang="en-US" sz="1600" dirty="0" err="1"/>
              <a:t>capacitación</a:t>
            </a:r>
            <a:r>
              <a:rPr lang="en-US" sz="1600" dirty="0"/>
              <a:t> </a:t>
            </a:r>
            <a:r>
              <a:rPr lang="en-US" sz="1600" dirty="0" err="1"/>
              <a:t>en</a:t>
            </a:r>
            <a:r>
              <a:rPr lang="en-US" sz="1600" dirty="0"/>
              <a:t> </a:t>
            </a:r>
            <a:r>
              <a:rPr lang="en-US" sz="1600" dirty="0" err="1"/>
              <a:t>investigaciones</a:t>
            </a:r>
            <a:r>
              <a:rPr lang="en-US" sz="1600" dirty="0"/>
              <a:t> de </a:t>
            </a:r>
            <a:r>
              <a:rPr lang="en-US" sz="1600" dirty="0" err="1"/>
              <a:t>accidentes</a:t>
            </a:r>
            <a:r>
              <a:rPr lang="en-US" sz="1600" dirty="0"/>
              <a:t> e </a:t>
            </a:r>
            <a:r>
              <a:rPr lang="en-US" sz="1600" dirty="0" err="1"/>
              <a:t>incidentes</a:t>
            </a:r>
            <a:r>
              <a:rPr lang="en-US" sz="1600" dirty="0"/>
              <a:t>. Si bien la </a:t>
            </a:r>
            <a:r>
              <a:rPr lang="en-US" sz="1600" dirty="0" err="1"/>
              <a:t>norma</a:t>
            </a:r>
            <a:r>
              <a:rPr lang="en-US" sz="1600" dirty="0"/>
              <a:t> no </a:t>
            </a:r>
            <a:r>
              <a:rPr lang="en-US" sz="1600" dirty="0" err="1"/>
              <a:t>exige</a:t>
            </a:r>
            <a:r>
              <a:rPr lang="en-US" sz="1600" dirty="0"/>
              <a:t> que </a:t>
            </a:r>
            <a:r>
              <a:rPr lang="en-US" sz="1600" dirty="0" err="1"/>
              <a:t>los</a:t>
            </a:r>
            <a:r>
              <a:rPr lang="en-US" sz="1600" dirty="0"/>
              <a:t> </a:t>
            </a:r>
            <a:r>
              <a:rPr lang="en-US" sz="1600" dirty="0" err="1"/>
              <a:t>miembros</a:t>
            </a:r>
            <a:r>
              <a:rPr lang="en-US" sz="1600" dirty="0"/>
              <a:t> del </a:t>
            </a:r>
            <a:r>
              <a:rPr lang="en-US" sz="1600" dirty="0" err="1"/>
              <a:t>comité</a:t>
            </a:r>
            <a:r>
              <a:rPr lang="en-US" sz="1600" dirty="0"/>
              <a:t> </a:t>
            </a:r>
            <a:r>
              <a:rPr lang="en-US" sz="1600" dirty="0" err="1"/>
              <a:t>conduzcan</a:t>
            </a:r>
            <a:r>
              <a:rPr lang="en-US" sz="1600" dirty="0"/>
              <a:t> la </a:t>
            </a:r>
            <a:r>
              <a:rPr lang="en-US" sz="1600" dirty="0" err="1"/>
              <a:t>investigación</a:t>
            </a:r>
            <a:r>
              <a:rPr lang="en-US" sz="1600" dirty="0"/>
              <a:t>, a menudo lo </a:t>
            </a:r>
            <a:r>
              <a:rPr lang="en-US" sz="1600" dirty="0" err="1"/>
              <a:t>hacen</a:t>
            </a:r>
            <a:r>
              <a:rPr lang="en-US" sz="1600" dirty="0"/>
              <a:t>. Es </a:t>
            </a:r>
            <a:r>
              <a:rPr lang="en-US" sz="1600" dirty="0" err="1"/>
              <a:t>importante</a:t>
            </a:r>
            <a:r>
              <a:rPr lang="en-US" sz="1600" dirty="0"/>
              <a:t> que </a:t>
            </a:r>
            <a:r>
              <a:rPr lang="en-US" sz="1600" dirty="0" err="1"/>
              <a:t>los</a:t>
            </a:r>
            <a:r>
              <a:rPr lang="en-US" sz="1600" dirty="0"/>
              <a:t> </a:t>
            </a:r>
            <a:r>
              <a:rPr lang="en-US" sz="1600" dirty="0" err="1"/>
              <a:t>miembros</a:t>
            </a:r>
            <a:r>
              <a:rPr lang="en-US" sz="1600" dirty="0"/>
              <a:t> del </a:t>
            </a:r>
            <a:r>
              <a:rPr lang="en-US" sz="1600" dirty="0" err="1"/>
              <a:t>comité</a:t>
            </a:r>
            <a:r>
              <a:rPr lang="en-US" sz="1600" dirty="0"/>
              <a:t> </a:t>
            </a:r>
            <a:r>
              <a:rPr lang="en-US" sz="1600" dirty="0" err="1"/>
              <a:t>comprendan</a:t>
            </a:r>
            <a:r>
              <a:rPr lang="en-US" sz="1600" dirty="0"/>
              <a:t> </a:t>
            </a:r>
            <a:r>
              <a:rPr lang="en-US" sz="1600" dirty="0" err="1"/>
              <a:t>los</a:t>
            </a:r>
            <a:r>
              <a:rPr lang="en-US" sz="1600" dirty="0"/>
              <a:t> </a:t>
            </a:r>
            <a:r>
              <a:rPr lang="en-US" sz="1600" dirty="0" err="1"/>
              <a:t>elementos</a:t>
            </a:r>
            <a:r>
              <a:rPr lang="en-US" sz="1600" dirty="0"/>
              <a:t> </a:t>
            </a:r>
            <a:r>
              <a:rPr lang="en-US" sz="1600" dirty="0" err="1"/>
              <a:t>involucrados</a:t>
            </a:r>
            <a:r>
              <a:rPr lang="en-US" sz="1600" dirty="0"/>
              <a:t> </a:t>
            </a:r>
            <a:r>
              <a:rPr lang="en-US" sz="1600" dirty="0" err="1"/>
              <a:t>en</a:t>
            </a:r>
            <a:r>
              <a:rPr lang="en-US" sz="1600" dirty="0"/>
              <a:t> </a:t>
            </a:r>
            <a:r>
              <a:rPr lang="en-US" sz="1600" dirty="0" err="1"/>
              <a:t>una</a:t>
            </a:r>
            <a:r>
              <a:rPr lang="en-US" sz="1600" dirty="0"/>
              <a:t> </a:t>
            </a:r>
            <a:r>
              <a:rPr lang="en-US" sz="1600" dirty="0" err="1"/>
              <a:t>investigación</a:t>
            </a:r>
            <a:r>
              <a:rPr lang="en-US" sz="1600" dirty="0"/>
              <a:t> de </a:t>
            </a:r>
            <a:r>
              <a:rPr lang="en-US" sz="1600" dirty="0" err="1"/>
              <a:t>accidentes</a:t>
            </a:r>
            <a:r>
              <a:rPr lang="en-US" sz="1600" dirty="0"/>
              <a:t> para que </a:t>
            </a:r>
            <a:r>
              <a:rPr lang="en-US" sz="1600" dirty="0" err="1"/>
              <a:t>puedan</a:t>
            </a:r>
            <a:r>
              <a:rPr lang="en-US" sz="1600" dirty="0"/>
              <a:t> </a:t>
            </a:r>
            <a:r>
              <a:rPr lang="en-US" sz="1600" dirty="0" err="1"/>
              <a:t>evaluar</a:t>
            </a:r>
            <a:r>
              <a:rPr lang="en-US" sz="1600" dirty="0"/>
              <a:t> </a:t>
            </a:r>
            <a:r>
              <a:rPr lang="en-US" sz="1600" dirty="0" err="1"/>
              <a:t>los</a:t>
            </a:r>
            <a:r>
              <a:rPr lang="en-US" sz="1600" dirty="0"/>
              <a:t> </a:t>
            </a:r>
            <a:r>
              <a:rPr lang="en-US" sz="1600" dirty="0" err="1"/>
              <a:t>informes</a:t>
            </a:r>
            <a:r>
              <a:rPr lang="en-US" sz="1600" dirty="0"/>
              <a:t> de </a:t>
            </a:r>
            <a:r>
              <a:rPr lang="en-US" sz="1600" dirty="0" err="1"/>
              <a:t>investigación</a:t>
            </a:r>
            <a:r>
              <a:rPr lang="en-US" sz="1600" dirty="0"/>
              <a:t> y </a:t>
            </a:r>
            <a:r>
              <a:rPr lang="en-US" sz="1600" dirty="0" err="1"/>
              <a:t>proporcionar</a:t>
            </a:r>
            <a:r>
              <a:rPr lang="en-US" sz="1600" dirty="0"/>
              <a:t> las </a:t>
            </a:r>
            <a:r>
              <a:rPr lang="en-US" sz="1600" dirty="0" err="1"/>
              <a:t>recomendaciones</a:t>
            </a:r>
            <a:r>
              <a:rPr lang="en-US" sz="1600" dirty="0"/>
              <a:t> para </a:t>
            </a:r>
            <a:r>
              <a:rPr lang="en-US" sz="1600" dirty="0" err="1"/>
              <a:t>prevenir</a:t>
            </a:r>
            <a:r>
              <a:rPr lang="en-US" sz="1600" dirty="0"/>
              <a:t> </a:t>
            </a:r>
            <a:r>
              <a:rPr lang="en-US" sz="1600" dirty="0" err="1"/>
              <a:t>accidentes</a:t>
            </a:r>
            <a:r>
              <a:rPr lang="en-US" sz="1600" dirty="0"/>
              <a:t> </a:t>
            </a:r>
            <a:r>
              <a:rPr lang="en-US" sz="1600" dirty="0" err="1"/>
              <a:t>recurrentes</a:t>
            </a:r>
            <a:r>
              <a:rPr lang="en-US" sz="1600" dirty="0"/>
              <a:t>.</a:t>
            </a:r>
          </a:p>
          <a:p>
            <a:endParaRPr lang="en-US" sz="1600" dirty="0"/>
          </a:p>
          <a:p>
            <a:r>
              <a:rPr lang="en-US" sz="1600" dirty="0" err="1"/>
              <a:t>Existen</a:t>
            </a:r>
            <a:r>
              <a:rPr lang="en-US" sz="1600" dirty="0"/>
              <a:t> </a:t>
            </a:r>
            <a:r>
              <a:rPr lang="en-US" sz="1600" dirty="0" err="1"/>
              <a:t>numerosos</a:t>
            </a:r>
            <a:r>
              <a:rPr lang="en-US" sz="1600" dirty="0"/>
              <a:t> </a:t>
            </a:r>
            <a:r>
              <a:rPr lang="en-US" sz="1600" dirty="0" err="1"/>
              <a:t>recursos</a:t>
            </a:r>
            <a:r>
              <a:rPr lang="en-US" sz="1600" dirty="0"/>
              <a:t> </a:t>
            </a:r>
            <a:r>
              <a:rPr lang="en-US" sz="1600" dirty="0" err="1"/>
              <a:t>disponibles</a:t>
            </a:r>
            <a:r>
              <a:rPr lang="en-US" sz="1600" dirty="0"/>
              <a:t> para </a:t>
            </a:r>
            <a:r>
              <a:rPr lang="en-US" sz="1600" dirty="0" err="1"/>
              <a:t>aprender</a:t>
            </a:r>
            <a:r>
              <a:rPr lang="en-US" sz="1600" dirty="0"/>
              <a:t> </a:t>
            </a:r>
            <a:r>
              <a:rPr lang="en-US" sz="1600" dirty="0" err="1"/>
              <a:t>sobre</a:t>
            </a:r>
            <a:r>
              <a:rPr lang="en-US" sz="1600" dirty="0"/>
              <a:t> las </a:t>
            </a:r>
            <a:r>
              <a:rPr lang="en-US" sz="1600" dirty="0" err="1"/>
              <a:t>investigaciones</a:t>
            </a:r>
            <a:r>
              <a:rPr lang="en-US" sz="1600" dirty="0"/>
              <a:t> de </a:t>
            </a:r>
            <a:r>
              <a:rPr lang="en-US" sz="1600" dirty="0" err="1"/>
              <a:t>accidentes</a:t>
            </a:r>
            <a:r>
              <a:rPr lang="en-US" sz="1600" dirty="0"/>
              <a:t>, </a:t>
            </a:r>
            <a:r>
              <a:rPr lang="en-US" sz="1600" dirty="0" err="1"/>
              <a:t>incluidos</a:t>
            </a:r>
            <a:r>
              <a:rPr lang="en-US" sz="1600" dirty="0"/>
              <a:t> </a:t>
            </a:r>
            <a:r>
              <a:rPr lang="en-US" sz="1600" dirty="0" err="1"/>
              <a:t>el</a:t>
            </a:r>
            <a:r>
              <a:rPr lang="en-US" sz="1600" dirty="0"/>
              <a:t> </a:t>
            </a:r>
            <a:r>
              <a:rPr lang="en-US" sz="1600" dirty="0">
                <a:hlinkClick r:id="rId3"/>
              </a:rPr>
              <a:t>curso en línea gratis</a:t>
            </a:r>
            <a:r>
              <a:rPr lang="en-US" sz="1600" baseline="30000" dirty="0"/>
              <a:t>(2) </a:t>
            </a:r>
            <a:r>
              <a:rPr lang="en-US" sz="1600" dirty="0"/>
              <a:t>de Oregon OSHA para </a:t>
            </a:r>
            <a:r>
              <a:rPr lang="en-US" sz="1600" dirty="0" err="1"/>
              <a:t>cumplir</a:t>
            </a:r>
            <a:r>
              <a:rPr lang="en-US" sz="1600" dirty="0"/>
              <a:t> con </a:t>
            </a:r>
            <a:r>
              <a:rPr lang="en-US" sz="1600" dirty="0" err="1"/>
              <a:t>los</a:t>
            </a:r>
            <a:r>
              <a:rPr lang="en-US" sz="1600" dirty="0"/>
              <a:t> </a:t>
            </a:r>
            <a:r>
              <a:rPr lang="en-US" sz="1600" dirty="0" err="1"/>
              <a:t>requisitos</a:t>
            </a:r>
            <a:r>
              <a:rPr lang="en-US" sz="1600" dirty="0"/>
              <a:t> de </a:t>
            </a:r>
            <a:r>
              <a:rPr lang="en-US" sz="1600" dirty="0" err="1"/>
              <a:t>capacitación</a:t>
            </a:r>
            <a:r>
              <a:rPr lang="en-US" sz="1600" dirty="0"/>
              <a:t> de </a:t>
            </a:r>
            <a:r>
              <a:rPr lang="en-US" sz="1600" dirty="0" err="1"/>
              <a:t>los</a:t>
            </a:r>
            <a:r>
              <a:rPr lang="en-US" sz="1600" dirty="0"/>
              <a:t> </a:t>
            </a:r>
            <a:r>
              <a:rPr lang="en-US" sz="1600" dirty="0" err="1"/>
              <a:t>principios</a:t>
            </a:r>
            <a:r>
              <a:rPr lang="en-US" sz="1600" dirty="0"/>
              <a:t> </a:t>
            </a:r>
            <a:r>
              <a:rPr lang="en-US" sz="1600" dirty="0" err="1"/>
              <a:t>básicos</a:t>
            </a:r>
            <a:r>
              <a:rPr lang="en-US" sz="1600" dirty="0"/>
              <a:t> de </a:t>
            </a:r>
            <a:r>
              <a:rPr lang="en-US" sz="1600" dirty="0" err="1"/>
              <a:t>Investigación</a:t>
            </a:r>
            <a:r>
              <a:rPr lang="en-US" sz="1600" dirty="0"/>
              <a:t> de </a:t>
            </a:r>
            <a:r>
              <a:rPr lang="en-US" sz="1600" dirty="0" err="1"/>
              <a:t>accidentes</a:t>
            </a:r>
            <a:r>
              <a:rPr lang="en-US" sz="1600" dirty="0"/>
              <a:t>. Este </a:t>
            </a:r>
            <a:r>
              <a:rPr lang="en-US" sz="1600" dirty="0" err="1"/>
              <a:t>curso</a:t>
            </a:r>
            <a:r>
              <a:rPr lang="en-US" sz="1600" dirty="0"/>
              <a:t> </a:t>
            </a:r>
            <a:r>
              <a:rPr lang="en-US" sz="1600" dirty="0" err="1"/>
              <a:t>también</a:t>
            </a:r>
            <a:r>
              <a:rPr lang="en-US" sz="1600" dirty="0"/>
              <a:t> </a:t>
            </a:r>
            <a:r>
              <a:rPr lang="en-US" sz="1600" dirty="0" err="1"/>
              <a:t>está</a:t>
            </a:r>
            <a:r>
              <a:rPr lang="en-US" sz="1600" dirty="0"/>
              <a:t> </a:t>
            </a:r>
            <a:r>
              <a:rPr lang="en-US" sz="1600" dirty="0" err="1"/>
              <a:t>incluido</a:t>
            </a:r>
            <a:r>
              <a:rPr lang="en-US" sz="1600" dirty="0"/>
              <a:t> </a:t>
            </a:r>
            <a:r>
              <a:rPr lang="en-US" sz="1600" dirty="0" err="1"/>
              <a:t>en</a:t>
            </a:r>
            <a:r>
              <a:rPr lang="en-US" sz="1600" dirty="0"/>
              <a:t> </a:t>
            </a:r>
            <a:r>
              <a:rPr lang="en-US" sz="1600" dirty="0" err="1"/>
              <a:t>el</a:t>
            </a:r>
            <a:r>
              <a:rPr lang="en-US" sz="1600" dirty="0"/>
              <a:t> </a:t>
            </a:r>
            <a:r>
              <a:rPr lang="en-US" sz="1600" dirty="0">
                <a:hlinkClick r:id="rId4"/>
              </a:rPr>
              <a:t>Paquete del comité de seguridad.</a:t>
            </a:r>
            <a:r>
              <a:rPr lang="en-US" sz="1600" baseline="30000" dirty="0"/>
              <a:t>(3)</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5"/>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1411A1FB-333D-4CFF-A34C-48C9B2D791C7}"/>
              </a:ext>
            </a:extLst>
          </p:cNvPr>
          <p:cNvPicPr>
            <a:picLocks noChangeAspect="1"/>
          </p:cNvPicPr>
          <p:nvPr/>
        </p:nvPicPr>
        <p:blipFill>
          <a:blip r:embed="rId6"/>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0F54E4D9-02BE-4D52-9319-98ADF4D674C7}"/>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243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i</a:t>
            </a:r>
            <a:r>
              <a:rPr lang="en-US" sz="2800" b="1" i="1" dirty="0" err="1">
                <a:solidFill>
                  <a:schemeClr val="lt1"/>
                </a:solidFill>
                <a:latin typeface="Verdana"/>
                <a:ea typeface="Verdana"/>
                <a:cs typeface="Verdana"/>
                <a:sym typeface="Verdana"/>
              </a:rPr>
              <a:t>ntroducción</a:t>
            </a:r>
            <a:endParaRPr sz="1400" b="0" i="0" u="none" strike="noStrike" cap="none" dirty="0">
              <a:solidFill>
                <a:srgbClr val="000000"/>
              </a:solidFill>
              <a:latin typeface="Arial"/>
              <a:ea typeface="Arial"/>
              <a:cs typeface="Arial"/>
              <a:sym typeface="Arial"/>
            </a:endParaRPr>
          </a:p>
        </p:txBody>
      </p:sp>
      <p:sp>
        <p:nvSpPr>
          <p:cNvPr id="104" name="Google Shape;104;p2"/>
          <p:cNvSpPr txBox="1"/>
          <p:nvPr/>
        </p:nvSpPr>
        <p:spPr>
          <a:xfrm>
            <a:off x="5719156" y="52810"/>
            <a:ext cx="6274351" cy="33547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Descargo</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responsabilidad</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err="1"/>
              <a:t>Completar</a:t>
            </a:r>
            <a:r>
              <a:rPr lang="en-US" sz="1600" dirty="0"/>
              <a:t> </a:t>
            </a:r>
            <a:r>
              <a:rPr lang="en-US" sz="1600" dirty="0" err="1"/>
              <a:t>este</a:t>
            </a:r>
            <a:r>
              <a:rPr lang="en-US" sz="1600" dirty="0"/>
              <a:t> </a:t>
            </a:r>
            <a:r>
              <a:rPr lang="en-US" sz="1600" dirty="0" err="1"/>
              <a:t>curso</a:t>
            </a:r>
            <a:r>
              <a:rPr lang="en-US" sz="1600" dirty="0"/>
              <a:t> junto con </a:t>
            </a:r>
            <a:r>
              <a:rPr lang="en-US" sz="1600" dirty="0" err="1"/>
              <a:t>los</a:t>
            </a:r>
            <a:r>
              <a:rPr lang="en-US" sz="1600" dirty="0"/>
              <a:t> </a:t>
            </a:r>
            <a:r>
              <a:rPr lang="en-US" sz="1600" dirty="0" err="1"/>
              <a:t>otros</a:t>
            </a:r>
            <a:r>
              <a:rPr lang="en-US" sz="1600" dirty="0"/>
              <a:t> dos que se </a:t>
            </a:r>
            <a:r>
              <a:rPr lang="en-US" sz="1600" dirty="0" err="1"/>
              <a:t>encuentran</a:t>
            </a:r>
            <a:r>
              <a:rPr lang="en-US" sz="1600" dirty="0"/>
              <a:t> </a:t>
            </a:r>
            <a:r>
              <a:rPr lang="en-US" sz="1600" dirty="0" err="1"/>
              <a:t>en</a:t>
            </a:r>
            <a:r>
              <a:rPr lang="en-US" sz="1600" dirty="0"/>
              <a:t> </a:t>
            </a:r>
            <a:r>
              <a:rPr lang="en-US" sz="1600" dirty="0" err="1"/>
              <a:t>el</a:t>
            </a:r>
            <a:r>
              <a:rPr lang="en-US" sz="1600" dirty="0"/>
              <a:t> </a:t>
            </a:r>
            <a:r>
              <a:rPr lang="en-US" sz="1600" dirty="0">
                <a:hlinkClick r:id="rId3"/>
              </a:rPr>
              <a:t>Paquete del comité de seguridad</a:t>
            </a:r>
            <a:r>
              <a:rPr lang="en-US" sz="1600" baseline="30000" dirty="0"/>
              <a:t>(1) </a:t>
            </a:r>
            <a:r>
              <a:rPr lang="en-US" sz="1600" dirty="0" err="1"/>
              <a:t>ayudará</a:t>
            </a:r>
            <a:r>
              <a:rPr lang="en-US" sz="1600" dirty="0"/>
              <a:t> a </a:t>
            </a:r>
            <a:r>
              <a:rPr lang="en-US" sz="1600" dirty="0" err="1"/>
              <a:t>cumplir</a:t>
            </a:r>
            <a:r>
              <a:rPr lang="en-US" sz="1600" dirty="0"/>
              <a:t> con </a:t>
            </a:r>
            <a:r>
              <a:rPr lang="en-US" sz="1600" dirty="0" err="1"/>
              <a:t>los</a:t>
            </a:r>
            <a:r>
              <a:rPr lang="en-US" sz="1600" dirty="0"/>
              <a:t> </a:t>
            </a:r>
            <a:r>
              <a:rPr lang="en-US" sz="1600" dirty="0">
                <a:hlinkClick r:id="rId4"/>
              </a:rPr>
              <a:t>requisitos</a:t>
            </a:r>
            <a:r>
              <a:rPr lang="en-US" sz="1600" baseline="30000" dirty="0"/>
              <a:t>(2)</a:t>
            </a:r>
            <a:r>
              <a:rPr lang="en-US" sz="1600" dirty="0"/>
              <a:t> </a:t>
            </a:r>
            <a:r>
              <a:rPr lang="en-US" sz="1600" dirty="0" err="1"/>
              <a:t>básicos</a:t>
            </a:r>
            <a:r>
              <a:rPr lang="en-US" sz="1600" dirty="0"/>
              <a:t> para la </a:t>
            </a:r>
            <a:r>
              <a:rPr lang="en-US" sz="1600" dirty="0" err="1"/>
              <a:t>capacitación</a:t>
            </a:r>
            <a:r>
              <a:rPr lang="en-US" sz="1600" dirty="0"/>
              <a:t> de </a:t>
            </a:r>
            <a:r>
              <a:rPr lang="en-US" sz="1600" dirty="0" err="1"/>
              <a:t>los</a:t>
            </a:r>
            <a:r>
              <a:rPr lang="en-US" sz="1600" dirty="0"/>
              <a:t>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 </a:t>
            </a:r>
            <a:r>
              <a:rPr lang="en-US" sz="1600" dirty="0" err="1"/>
              <a:t>Su</a:t>
            </a:r>
            <a:r>
              <a:rPr lang="en-US" sz="1600" dirty="0"/>
              <a:t> </a:t>
            </a:r>
            <a:r>
              <a:rPr lang="en-US" sz="1600" dirty="0" err="1"/>
              <a:t>empleador</a:t>
            </a:r>
            <a:r>
              <a:rPr lang="en-US" sz="1600" dirty="0"/>
              <a:t> </a:t>
            </a:r>
            <a:r>
              <a:rPr lang="en-US" sz="1600" dirty="0" err="1"/>
              <a:t>tiene</a:t>
            </a:r>
            <a:r>
              <a:rPr lang="en-US" sz="1600" dirty="0"/>
              <a:t> la </a:t>
            </a:r>
            <a:r>
              <a:rPr lang="en-US" sz="1600" dirty="0" err="1"/>
              <a:t>responsabilidad</a:t>
            </a:r>
            <a:r>
              <a:rPr lang="en-US" sz="1600" dirty="0"/>
              <a:t> de </a:t>
            </a:r>
            <a:r>
              <a:rPr lang="en-US" sz="1600" dirty="0" err="1"/>
              <a:t>ampliar</a:t>
            </a:r>
            <a:r>
              <a:rPr lang="en-US" sz="1600" dirty="0"/>
              <a:t> la </a:t>
            </a:r>
            <a:r>
              <a:rPr lang="en-US" sz="1600" dirty="0" err="1"/>
              <a:t>capacitación</a:t>
            </a:r>
            <a:r>
              <a:rPr lang="en-US" sz="1600" dirty="0"/>
              <a:t> </a:t>
            </a:r>
            <a:r>
              <a:rPr lang="en-US" sz="1600" dirty="0" err="1"/>
              <a:t>en</a:t>
            </a:r>
            <a:r>
              <a:rPr lang="en-US" sz="1600" dirty="0"/>
              <a:t> lo que sea </a:t>
            </a:r>
            <a:r>
              <a:rPr lang="en-US" sz="1600" dirty="0" err="1"/>
              <a:t>específico</a:t>
            </a:r>
            <a:r>
              <a:rPr lang="en-US" sz="1600" dirty="0"/>
              <a:t> de </a:t>
            </a:r>
            <a:r>
              <a:rPr lang="en-US" sz="1600" dirty="0" err="1"/>
              <a:t>su</a:t>
            </a:r>
            <a:r>
              <a:rPr lang="en-US" sz="1600" dirty="0"/>
              <a:t> </a:t>
            </a:r>
            <a:r>
              <a:rPr lang="en-US" sz="1600" dirty="0" err="1"/>
              <a:t>organización</a:t>
            </a:r>
            <a:r>
              <a:rPr lang="en-US" sz="1600" dirty="0"/>
              <a:t>, </a:t>
            </a:r>
            <a:r>
              <a:rPr lang="en-US" sz="1600" dirty="0" err="1"/>
              <a:t>como</a:t>
            </a:r>
            <a:r>
              <a:rPr lang="en-US" sz="1600" dirty="0"/>
              <a:t> </a:t>
            </a:r>
            <a:r>
              <a:rPr lang="en-US" sz="1600" dirty="0" err="1"/>
              <a:t>formularios</a:t>
            </a:r>
            <a:r>
              <a:rPr lang="en-US" sz="1600" dirty="0"/>
              <a:t>, </a:t>
            </a:r>
            <a:r>
              <a:rPr lang="en-US" sz="1600" dirty="0" err="1"/>
              <a:t>políticas</a:t>
            </a:r>
            <a:r>
              <a:rPr lang="en-US" sz="1600" dirty="0"/>
              <a:t> y </a:t>
            </a:r>
            <a:r>
              <a:rPr lang="en-US" sz="1600" dirty="0" err="1"/>
              <a:t>prácticas</a:t>
            </a:r>
            <a:r>
              <a:rPr lang="en-US" sz="1600" dirty="0"/>
              <a:t>.</a:t>
            </a:r>
          </a:p>
          <a:p>
            <a:endParaRPr lang="en-US" sz="1600" dirty="0"/>
          </a:p>
          <a:p>
            <a:r>
              <a:rPr lang="en-US" sz="1600" dirty="0"/>
              <a:t>Este material no </a:t>
            </a:r>
            <a:r>
              <a:rPr lang="en-US" sz="1600" dirty="0" err="1"/>
              <a:t>debe</a:t>
            </a:r>
            <a:r>
              <a:rPr lang="en-US" sz="1600" dirty="0"/>
              <a:t> </a:t>
            </a:r>
            <a:r>
              <a:rPr lang="en-US" sz="1600" dirty="0" err="1"/>
              <a:t>considerarse</a:t>
            </a:r>
            <a:r>
              <a:rPr lang="en-US" sz="1600" dirty="0"/>
              <a:t> </a:t>
            </a:r>
            <a:r>
              <a:rPr lang="en-US" sz="1600" dirty="0" err="1"/>
              <a:t>como</a:t>
            </a:r>
            <a:r>
              <a:rPr lang="en-US" sz="1600" dirty="0"/>
              <a:t> </a:t>
            </a:r>
            <a:r>
              <a:rPr lang="en-US" sz="1600" dirty="0" err="1"/>
              <a:t>sustituto</a:t>
            </a:r>
            <a:r>
              <a:rPr lang="en-US" sz="1600" dirty="0"/>
              <a:t> de </a:t>
            </a:r>
            <a:r>
              <a:rPr lang="en-US" sz="1600" dirty="0" err="1"/>
              <a:t>ninguna</a:t>
            </a:r>
            <a:r>
              <a:rPr lang="en-US" sz="1600" dirty="0"/>
              <a:t> </a:t>
            </a:r>
            <a:r>
              <a:rPr lang="en-US" sz="1600" dirty="0" err="1"/>
              <a:t>disposición</a:t>
            </a:r>
            <a:r>
              <a:rPr lang="en-US" sz="1600" dirty="0"/>
              <a:t> de la Ley de </a:t>
            </a:r>
            <a:r>
              <a:rPr lang="en-US" sz="1600" dirty="0" err="1"/>
              <a:t>Seguridad</a:t>
            </a:r>
            <a:r>
              <a:rPr lang="en-US" sz="1600" dirty="0"/>
              <a:t> </a:t>
            </a:r>
            <a:r>
              <a:rPr lang="en-US" sz="1600" dirty="0" err="1"/>
              <a:t>en</a:t>
            </a:r>
            <a:r>
              <a:rPr lang="en-US" sz="1600" dirty="0"/>
              <a:t> </a:t>
            </a:r>
            <a:r>
              <a:rPr lang="en-US" sz="1600" dirty="0" err="1"/>
              <a:t>el</a:t>
            </a:r>
            <a:r>
              <a:rPr lang="en-US" sz="1600" dirty="0"/>
              <a:t> </a:t>
            </a:r>
            <a:r>
              <a:rPr lang="en-US" sz="1600" dirty="0" err="1"/>
              <a:t>Trabajo</a:t>
            </a:r>
            <a:r>
              <a:rPr lang="en-US" sz="1600" dirty="0"/>
              <a:t> de Oregon </a:t>
            </a:r>
            <a:r>
              <a:rPr lang="en-US" sz="1600" dirty="0" err="1"/>
              <a:t>ni</a:t>
            </a:r>
            <a:r>
              <a:rPr lang="en-US" sz="1600" dirty="0"/>
              <a:t> de </a:t>
            </a:r>
            <a:r>
              <a:rPr lang="en-US" sz="1600" dirty="0" err="1"/>
              <a:t>ninguna</a:t>
            </a:r>
            <a:r>
              <a:rPr lang="en-US" sz="1600" dirty="0"/>
              <a:t> </a:t>
            </a:r>
            <a:r>
              <a:rPr lang="en-US" sz="1600" dirty="0" err="1"/>
              <a:t>norma</a:t>
            </a:r>
            <a:r>
              <a:rPr lang="en-US" sz="1600" dirty="0"/>
              <a:t> </a:t>
            </a:r>
            <a:r>
              <a:rPr lang="en-US" sz="1600" dirty="0" err="1"/>
              <a:t>emitida</a:t>
            </a:r>
            <a:r>
              <a:rPr lang="en-US" sz="1600" dirty="0"/>
              <a:t> </a:t>
            </a:r>
            <a:r>
              <a:rPr lang="en-US" sz="1600" dirty="0" err="1"/>
              <a:t>por</a:t>
            </a:r>
            <a:r>
              <a:rPr lang="en-US" sz="1600" dirty="0"/>
              <a:t> Oregon OSHA.</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5"/>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B99BE8DC-75A6-4D61-9643-AF6A0F6432B2}"/>
              </a:ext>
            </a:extLst>
          </p:cNvPr>
          <p:cNvPicPr>
            <a:picLocks noChangeAspect="1"/>
          </p:cNvPicPr>
          <p:nvPr/>
        </p:nvPicPr>
        <p:blipFill>
          <a:blip r:embed="rId6"/>
          <a:stretch>
            <a:fillRect/>
          </a:stretch>
        </p:blipFill>
        <p:spPr>
          <a:xfrm>
            <a:off x="1" y="0"/>
            <a:ext cx="5515185" cy="592427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8"/>
            <a:ext cx="6274351" cy="59015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Identificación</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peligros</a:t>
            </a:r>
            <a:endParaRPr lang="en-US" dirty="0"/>
          </a:p>
          <a:p>
            <a:endParaRPr lang="en-US" sz="1600" dirty="0"/>
          </a:p>
          <a:p>
            <a:r>
              <a:rPr lang="en-US" sz="1550" dirty="0" err="1"/>
              <a:t>Cada</a:t>
            </a:r>
            <a:r>
              <a:rPr lang="en-US" sz="1550" dirty="0"/>
              <a:t> </a:t>
            </a:r>
            <a:r>
              <a:rPr lang="en-US" sz="1550" dirty="0" err="1"/>
              <a:t>miembro</a:t>
            </a:r>
            <a:r>
              <a:rPr lang="en-US" sz="1550" dirty="0"/>
              <a:t> del </a:t>
            </a:r>
            <a:r>
              <a:rPr lang="en-US" sz="1550" dirty="0" err="1"/>
              <a:t>comité</a:t>
            </a:r>
            <a:r>
              <a:rPr lang="en-US" sz="1550" dirty="0"/>
              <a:t> de </a:t>
            </a:r>
            <a:r>
              <a:rPr lang="en-US" sz="1550" dirty="0" err="1"/>
              <a:t>seguridad</a:t>
            </a:r>
            <a:r>
              <a:rPr lang="en-US" sz="1550" dirty="0"/>
              <a:t> </a:t>
            </a:r>
            <a:r>
              <a:rPr lang="en-US" sz="1550" dirty="0" err="1"/>
              <a:t>también</a:t>
            </a:r>
            <a:r>
              <a:rPr lang="en-US" sz="1550" dirty="0"/>
              <a:t> </a:t>
            </a:r>
            <a:r>
              <a:rPr lang="en-US" sz="1550" dirty="0" err="1"/>
              <a:t>debe</a:t>
            </a:r>
            <a:r>
              <a:rPr lang="en-US" sz="1550" dirty="0"/>
              <a:t> </a:t>
            </a:r>
            <a:r>
              <a:rPr lang="en-US" sz="1550" dirty="0" err="1"/>
              <a:t>recibir</a:t>
            </a:r>
            <a:r>
              <a:rPr lang="en-US" sz="1550" dirty="0"/>
              <a:t> </a:t>
            </a:r>
            <a:r>
              <a:rPr lang="en-US" sz="1550" dirty="0" err="1"/>
              <a:t>capacitación</a:t>
            </a:r>
            <a:r>
              <a:rPr lang="en-US" sz="1550" dirty="0"/>
              <a:t> </a:t>
            </a:r>
            <a:r>
              <a:rPr lang="en-US" sz="1550" dirty="0" err="1"/>
              <a:t>en</a:t>
            </a:r>
            <a:r>
              <a:rPr lang="en-US" sz="1550" dirty="0"/>
              <a:t> la </a:t>
            </a:r>
            <a:r>
              <a:rPr lang="en-US" sz="1550" dirty="0" err="1"/>
              <a:t>identificación</a:t>
            </a:r>
            <a:r>
              <a:rPr lang="en-US" sz="1550" dirty="0"/>
              <a:t> de </a:t>
            </a:r>
            <a:r>
              <a:rPr lang="en-US" sz="1550" dirty="0" err="1"/>
              <a:t>peligros</a:t>
            </a:r>
            <a:r>
              <a:rPr lang="en-US" sz="1550" dirty="0"/>
              <a:t>. </a:t>
            </a:r>
            <a:r>
              <a:rPr lang="en-US" sz="1550" dirty="0" err="1"/>
              <a:t>Esto</a:t>
            </a:r>
            <a:r>
              <a:rPr lang="en-US" sz="1550" dirty="0"/>
              <a:t> se </a:t>
            </a:r>
            <a:r>
              <a:rPr lang="en-US" sz="1550" dirty="0" err="1"/>
              <a:t>debe</a:t>
            </a:r>
            <a:r>
              <a:rPr lang="en-US" sz="1550" dirty="0"/>
              <a:t> a que </a:t>
            </a:r>
            <a:r>
              <a:rPr lang="en-US" sz="1550" dirty="0" err="1"/>
              <a:t>el</a:t>
            </a:r>
            <a:r>
              <a:rPr lang="en-US" sz="1550" dirty="0"/>
              <a:t> </a:t>
            </a:r>
            <a:r>
              <a:rPr lang="en-US" sz="1550" dirty="0" err="1"/>
              <a:t>comité</a:t>
            </a:r>
            <a:r>
              <a:rPr lang="en-US" sz="1550" dirty="0"/>
              <a:t> de </a:t>
            </a:r>
            <a:r>
              <a:rPr lang="en-US" sz="1550" dirty="0" err="1"/>
              <a:t>seguridad</a:t>
            </a:r>
            <a:r>
              <a:rPr lang="en-US" sz="1550" dirty="0"/>
              <a:t> es </a:t>
            </a:r>
            <a:r>
              <a:rPr lang="en-US" sz="1550" dirty="0" err="1"/>
              <a:t>responsable</a:t>
            </a:r>
            <a:r>
              <a:rPr lang="en-US" sz="1550" dirty="0"/>
              <a:t> de </a:t>
            </a:r>
            <a:r>
              <a:rPr lang="en-US" sz="1550" dirty="0" err="1"/>
              <a:t>establecer</a:t>
            </a:r>
            <a:r>
              <a:rPr lang="en-US" sz="1550" dirty="0"/>
              <a:t> un </a:t>
            </a:r>
            <a:r>
              <a:rPr lang="en-US" sz="1550" dirty="0" err="1"/>
              <a:t>procedimiento</a:t>
            </a:r>
            <a:r>
              <a:rPr lang="en-US" sz="1550" dirty="0"/>
              <a:t> para </a:t>
            </a:r>
            <a:r>
              <a:rPr lang="en-US" sz="1550" dirty="0" err="1"/>
              <a:t>llevar</a:t>
            </a:r>
            <a:r>
              <a:rPr lang="en-US" sz="1550" dirty="0"/>
              <a:t> a </a:t>
            </a:r>
            <a:r>
              <a:rPr lang="en-US" sz="1550" dirty="0" err="1"/>
              <a:t>cabo</a:t>
            </a:r>
            <a:r>
              <a:rPr lang="en-US" sz="1550" dirty="0"/>
              <a:t> </a:t>
            </a:r>
            <a:r>
              <a:rPr lang="en-US" sz="1550" dirty="0" err="1"/>
              <a:t>inspecciones</a:t>
            </a:r>
            <a:r>
              <a:rPr lang="en-US" sz="1550" dirty="0"/>
              <a:t> de </a:t>
            </a:r>
            <a:r>
              <a:rPr lang="en-US" sz="1550" dirty="0" err="1"/>
              <a:t>seguridad</a:t>
            </a:r>
            <a:r>
              <a:rPr lang="en-US" sz="1550" dirty="0"/>
              <a:t> y </a:t>
            </a:r>
            <a:r>
              <a:rPr lang="en-US" sz="1550" dirty="0" err="1"/>
              <a:t>salud</a:t>
            </a:r>
            <a:r>
              <a:rPr lang="en-US" sz="1550" dirty="0"/>
              <a:t> </a:t>
            </a:r>
            <a:r>
              <a:rPr lang="en-US" sz="1550" dirty="0" err="1"/>
              <a:t>en</a:t>
            </a:r>
            <a:r>
              <a:rPr lang="en-US" sz="1550" dirty="0"/>
              <a:t> </a:t>
            </a:r>
            <a:r>
              <a:rPr lang="en-US" sz="1550" dirty="0" err="1"/>
              <a:t>el</a:t>
            </a:r>
            <a:r>
              <a:rPr lang="en-US" sz="1550" dirty="0"/>
              <a:t> </a:t>
            </a:r>
            <a:r>
              <a:rPr lang="en-US" sz="1550" dirty="0" err="1"/>
              <a:t>lugar</a:t>
            </a:r>
            <a:r>
              <a:rPr lang="en-US" sz="1550" dirty="0"/>
              <a:t> de </a:t>
            </a:r>
            <a:r>
              <a:rPr lang="en-US" sz="1550" dirty="0" err="1"/>
              <a:t>trabajo</a:t>
            </a:r>
            <a:r>
              <a:rPr lang="en-US" sz="1550" dirty="0"/>
              <a:t>. Una </a:t>
            </a:r>
            <a:r>
              <a:rPr lang="en-US" sz="1550" dirty="0" err="1"/>
              <a:t>vez</a:t>
            </a:r>
            <a:r>
              <a:rPr lang="en-US" sz="1550" dirty="0"/>
              <a:t> </a:t>
            </a:r>
            <a:r>
              <a:rPr lang="en-US" sz="1550" dirty="0" err="1"/>
              <a:t>más</a:t>
            </a:r>
            <a:r>
              <a:rPr lang="en-US" sz="1550" dirty="0"/>
              <a:t>, la </a:t>
            </a:r>
            <a:r>
              <a:rPr lang="en-US" sz="1550" dirty="0" err="1"/>
              <a:t>norma</a:t>
            </a:r>
            <a:r>
              <a:rPr lang="en-US" sz="1550" dirty="0"/>
              <a:t> no </a:t>
            </a:r>
            <a:r>
              <a:rPr lang="en-US" sz="1550" dirty="0" err="1"/>
              <a:t>exige</a:t>
            </a:r>
            <a:r>
              <a:rPr lang="en-US" sz="1550" dirty="0"/>
              <a:t> que </a:t>
            </a:r>
            <a:r>
              <a:rPr lang="en-US" sz="1550" dirty="0" err="1"/>
              <a:t>los</a:t>
            </a:r>
            <a:r>
              <a:rPr lang="en-US" sz="1550" dirty="0"/>
              <a:t> </a:t>
            </a:r>
            <a:r>
              <a:rPr lang="en-US" sz="1550" dirty="0" err="1"/>
              <a:t>miembros</a:t>
            </a:r>
            <a:r>
              <a:rPr lang="en-US" sz="1550" dirty="0"/>
              <a:t> del </a:t>
            </a:r>
            <a:r>
              <a:rPr lang="en-US" sz="1550" dirty="0" err="1"/>
              <a:t>comité</a:t>
            </a:r>
            <a:r>
              <a:rPr lang="en-US" sz="1550" dirty="0"/>
              <a:t> de </a:t>
            </a:r>
            <a:r>
              <a:rPr lang="en-US" sz="1550" dirty="0" err="1"/>
              <a:t>seguridad</a:t>
            </a:r>
            <a:r>
              <a:rPr lang="en-US" sz="1550" dirty="0"/>
              <a:t> </a:t>
            </a:r>
            <a:r>
              <a:rPr lang="en-US" sz="1550" dirty="0" err="1"/>
              <a:t>conduzcan</a:t>
            </a:r>
            <a:r>
              <a:rPr lang="en-US" sz="1550" dirty="0"/>
              <a:t> las </a:t>
            </a:r>
            <a:r>
              <a:rPr lang="en-US" sz="1550" dirty="0" err="1"/>
              <a:t>inspecciones</a:t>
            </a:r>
            <a:r>
              <a:rPr lang="en-US" sz="1550" dirty="0"/>
              <a:t>. Sin embargo, </a:t>
            </a:r>
            <a:r>
              <a:rPr lang="en-US" sz="1550" dirty="0" err="1"/>
              <a:t>quien</a:t>
            </a:r>
            <a:r>
              <a:rPr lang="en-US" sz="1550" dirty="0"/>
              <a:t> </a:t>
            </a:r>
            <a:r>
              <a:rPr lang="en-US" sz="1550" dirty="0" err="1"/>
              <a:t>lleve</a:t>
            </a:r>
            <a:r>
              <a:rPr lang="en-US" sz="1550" dirty="0"/>
              <a:t> a </a:t>
            </a:r>
            <a:r>
              <a:rPr lang="en-US" sz="1550" dirty="0" err="1"/>
              <a:t>cabo</a:t>
            </a:r>
            <a:r>
              <a:rPr lang="en-US" sz="1550" dirty="0"/>
              <a:t> las </a:t>
            </a:r>
            <a:r>
              <a:rPr lang="en-US" sz="1550" dirty="0" err="1"/>
              <a:t>inspecciones</a:t>
            </a:r>
            <a:r>
              <a:rPr lang="en-US" sz="1550" dirty="0"/>
              <a:t> </a:t>
            </a:r>
            <a:r>
              <a:rPr lang="en-US" sz="1550" dirty="0" err="1"/>
              <a:t>debe</a:t>
            </a:r>
            <a:r>
              <a:rPr lang="en-US" sz="1550" dirty="0"/>
              <a:t> </a:t>
            </a:r>
            <a:r>
              <a:rPr lang="en-US" sz="1550" dirty="0" err="1"/>
              <a:t>estar</a:t>
            </a:r>
            <a:r>
              <a:rPr lang="en-US" sz="1550" dirty="0"/>
              <a:t> </a:t>
            </a:r>
            <a:r>
              <a:rPr lang="en-US" sz="1550" dirty="0" err="1"/>
              <a:t>capacitado</a:t>
            </a:r>
            <a:r>
              <a:rPr lang="en-US" sz="1550" dirty="0"/>
              <a:t> </a:t>
            </a:r>
            <a:r>
              <a:rPr lang="en-US" sz="1550" dirty="0" err="1"/>
              <a:t>en</a:t>
            </a:r>
            <a:r>
              <a:rPr lang="en-US" sz="1550" dirty="0"/>
              <a:t> la </a:t>
            </a:r>
            <a:r>
              <a:rPr lang="en-US" sz="1550" dirty="0" err="1"/>
              <a:t>identificación</a:t>
            </a:r>
            <a:r>
              <a:rPr lang="en-US" sz="1550" dirty="0"/>
              <a:t> de </a:t>
            </a:r>
            <a:r>
              <a:rPr lang="en-US" sz="1550" dirty="0" err="1"/>
              <a:t>peligros</a:t>
            </a:r>
            <a:r>
              <a:rPr lang="en-US" sz="1550" dirty="0"/>
              <a:t>, </a:t>
            </a:r>
            <a:r>
              <a:rPr lang="en-US" sz="1550" dirty="0" err="1"/>
              <a:t>ya</a:t>
            </a:r>
            <a:r>
              <a:rPr lang="en-US" sz="1550" dirty="0"/>
              <a:t> que </a:t>
            </a:r>
            <a:r>
              <a:rPr lang="en-US" sz="1550" dirty="0" err="1"/>
              <a:t>los</a:t>
            </a:r>
            <a:r>
              <a:rPr lang="en-US" sz="1550" dirty="0"/>
              <a:t> </a:t>
            </a:r>
            <a:r>
              <a:rPr lang="en-US" sz="1550" dirty="0" err="1"/>
              <a:t>miembros</a:t>
            </a:r>
            <a:r>
              <a:rPr lang="en-US" sz="1550" dirty="0"/>
              <a:t> del </a:t>
            </a:r>
            <a:r>
              <a:rPr lang="en-US" sz="1550" dirty="0" err="1"/>
              <a:t>comité</a:t>
            </a:r>
            <a:r>
              <a:rPr lang="en-US" sz="1550" dirty="0"/>
              <a:t> de </a:t>
            </a:r>
            <a:r>
              <a:rPr lang="en-US" sz="1550" dirty="0" err="1"/>
              <a:t>seguridad</a:t>
            </a:r>
            <a:r>
              <a:rPr lang="en-US" sz="1550" dirty="0"/>
              <a:t> </a:t>
            </a:r>
            <a:r>
              <a:rPr lang="en-US" sz="1550" dirty="0" err="1"/>
              <a:t>deben</a:t>
            </a:r>
            <a:r>
              <a:rPr lang="en-US" sz="1550" dirty="0"/>
              <a:t> </a:t>
            </a:r>
            <a:r>
              <a:rPr lang="en-US" sz="1550" dirty="0" err="1"/>
              <a:t>contar</a:t>
            </a:r>
            <a:r>
              <a:rPr lang="en-US" sz="1550" dirty="0"/>
              <a:t> con la </a:t>
            </a:r>
            <a:r>
              <a:rPr lang="en-US" sz="1550" dirty="0" err="1"/>
              <a:t>capacitación</a:t>
            </a:r>
            <a:r>
              <a:rPr lang="en-US" sz="1550" dirty="0"/>
              <a:t> </a:t>
            </a:r>
            <a:r>
              <a:rPr lang="en-US" sz="1550" dirty="0" err="1"/>
              <a:t>pertinente</a:t>
            </a:r>
            <a:r>
              <a:rPr lang="en-US" sz="1550" dirty="0"/>
              <a:t>, </a:t>
            </a:r>
            <a:r>
              <a:rPr lang="en-US" sz="1550" dirty="0" err="1"/>
              <a:t>ellos</a:t>
            </a:r>
            <a:r>
              <a:rPr lang="en-US" sz="1550" dirty="0"/>
              <a:t> </a:t>
            </a:r>
            <a:r>
              <a:rPr lang="en-US" sz="1550" dirty="0" err="1"/>
              <a:t>constituyen</a:t>
            </a:r>
            <a:r>
              <a:rPr lang="en-US" sz="1550" dirty="0"/>
              <a:t> la </a:t>
            </a:r>
            <a:r>
              <a:rPr lang="en-US" sz="1550" dirty="0" err="1"/>
              <a:t>opción</a:t>
            </a:r>
            <a:r>
              <a:rPr lang="en-US" sz="1550" dirty="0"/>
              <a:t> </a:t>
            </a:r>
            <a:r>
              <a:rPr lang="en-US" sz="1550" dirty="0" err="1"/>
              <a:t>lógica</a:t>
            </a:r>
            <a:r>
              <a:rPr lang="en-US" sz="1550" dirty="0"/>
              <a:t> para </a:t>
            </a:r>
            <a:r>
              <a:rPr lang="en-US" sz="1550" dirty="0" err="1"/>
              <a:t>llevar</a:t>
            </a:r>
            <a:r>
              <a:rPr lang="en-US" sz="1550" dirty="0"/>
              <a:t> a </a:t>
            </a:r>
            <a:r>
              <a:rPr lang="en-US" sz="1550" dirty="0" err="1"/>
              <a:t>cabo</a:t>
            </a:r>
            <a:r>
              <a:rPr lang="en-US" sz="1550" dirty="0"/>
              <a:t> las </a:t>
            </a:r>
            <a:r>
              <a:rPr lang="en-US" sz="1550" dirty="0" err="1"/>
              <a:t>inspecciones</a:t>
            </a:r>
            <a:r>
              <a:rPr lang="en-US" sz="1550" dirty="0"/>
              <a:t>. </a:t>
            </a:r>
          </a:p>
          <a:p>
            <a:endParaRPr lang="en-US" sz="1550" dirty="0"/>
          </a:p>
          <a:p>
            <a:r>
              <a:rPr lang="en-US" sz="1550" dirty="0"/>
              <a:t>Junto con </a:t>
            </a:r>
            <a:r>
              <a:rPr lang="en-US" sz="1550" dirty="0" err="1"/>
              <a:t>el</a:t>
            </a:r>
            <a:r>
              <a:rPr lang="en-US" sz="1550" dirty="0"/>
              <a:t> </a:t>
            </a:r>
            <a:r>
              <a:rPr lang="en-US" sz="1550" dirty="0" err="1"/>
              <a:t>establecimiento</a:t>
            </a:r>
            <a:r>
              <a:rPr lang="en-US" sz="1550" dirty="0"/>
              <a:t> de un </a:t>
            </a:r>
            <a:r>
              <a:rPr lang="en-US" sz="1550" dirty="0" err="1"/>
              <a:t>procedimiento</a:t>
            </a:r>
            <a:r>
              <a:rPr lang="en-US" sz="1550" dirty="0"/>
              <a:t> para </a:t>
            </a:r>
            <a:r>
              <a:rPr lang="en-US" sz="1550" dirty="0" err="1"/>
              <a:t>conducir</a:t>
            </a:r>
            <a:r>
              <a:rPr lang="en-US" sz="1550" dirty="0"/>
              <a:t> </a:t>
            </a:r>
            <a:r>
              <a:rPr lang="en-US" sz="1550" dirty="0" err="1"/>
              <a:t>inspecciones</a:t>
            </a:r>
            <a:r>
              <a:rPr lang="en-US" sz="1550" dirty="0"/>
              <a:t> de </a:t>
            </a:r>
            <a:r>
              <a:rPr lang="en-US" sz="1550" dirty="0" err="1"/>
              <a:t>seguridad</a:t>
            </a:r>
            <a:r>
              <a:rPr lang="en-US" sz="1550" dirty="0"/>
              <a:t> y </a:t>
            </a:r>
            <a:r>
              <a:rPr lang="en-US" sz="1550" dirty="0" err="1"/>
              <a:t>salud</a:t>
            </a:r>
            <a:r>
              <a:rPr lang="en-US" sz="1550" dirty="0"/>
              <a:t> </a:t>
            </a:r>
            <a:r>
              <a:rPr lang="en-US" sz="1550" dirty="0" err="1"/>
              <a:t>en</a:t>
            </a:r>
            <a:r>
              <a:rPr lang="en-US" sz="1550" dirty="0"/>
              <a:t> </a:t>
            </a:r>
            <a:r>
              <a:rPr lang="en-US" sz="1550" dirty="0" err="1"/>
              <a:t>el</a:t>
            </a:r>
            <a:r>
              <a:rPr lang="en-US" sz="1550" dirty="0"/>
              <a:t> </a:t>
            </a:r>
            <a:r>
              <a:rPr lang="en-US" sz="1550" dirty="0" err="1"/>
              <a:t>lugar</a:t>
            </a:r>
            <a:r>
              <a:rPr lang="en-US" sz="1550" dirty="0"/>
              <a:t> de </a:t>
            </a:r>
            <a:r>
              <a:rPr lang="en-US" sz="1550" dirty="0" err="1"/>
              <a:t>trabajo</a:t>
            </a:r>
            <a:r>
              <a:rPr lang="en-US" sz="1550" dirty="0"/>
              <a:t>, </a:t>
            </a:r>
            <a:r>
              <a:rPr lang="en-US" sz="1550" dirty="0" err="1"/>
              <a:t>el</a:t>
            </a:r>
            <a:r>
              <a:rPr lang="en-US" sz="1550" dirty="0"/>
              <a:t> </a:t>
            </a:r>
            <a:r>
              <a:rPr lang="en-US" sz="1550" dirty="0" err="1"/>
              <a:t>comité</a:t>
            </a:r>
            <a:r>
              <a:rPr lang="en-US" sz="1550" dirty="0"/>
              <a:t> de </a:t>
            </a:r>
            <a:r>
              <a:rPr lang="en-US" sz="1550" dirty="0" err="1"/>
              <a:t>seguridad</a:t>
            </a:r>
            <a:r>
              <a:rPr lang="en-US" sz="1550" dirty="0"/>
              <a:t> </a:t>
            </a:r>
            <a:r>
              <a:rPr lang="en-US" sz="1550" dirty="0" err="1"/>
              <a:t>también</a:t>
            </a:r>
            <a:r>
              <a:rPr lang="en-US" sz="1550" dirty="0"/>
              <a:t> </a:t>
            </a:r>
            <a:r>
              <a:rPr lang="en-US" sz="1550" dirty="0" err="1"/>
              <a:t>debe</a:t>
            </a:r>
            <a:r>
              <a:rPr lang="en-US" sz="1550" dirty="0"/>
              <a:t> </a:t>
            </a:r>
            <a:r>
              <a:rPr lang="en-US" sz="1550" dirty="0" err="1"/>
              <a:t>establecer</a:t>
            </a:r>
            <a:r>
              <a:rPr lang="en-US" sz="1550" dirty="0"/>
              <a:t> un </a:t>
            </a:r>
            <a:r>
              <a:rPr lang="en-US" sz="1550" dirty="0" err="1"/>
              <a:t>procedimiento</a:t>
            </a:r>
            <a:r>
              <a:rPr lang="en-US" sz="1550" dirty="0"/>
              <a:t> para </a:t>
            </a:r>
            <a:r>
              <a:rPr lang="en-US" sz="1550" dirty="0" err="1"/>
              <a:t>revisar</a:t>
            </a:r>
            <a:r>
              <a:rPr lang="en-US" sz="1550" dirty="0"/>
              <a:t> </a:t>
            </a:r>
            <a:r>
              <a:rPr lang="en-US" sz="1550" dirty="0" err="1"/>
              <a:t>los</a:t>
            </a:r>
            <a:r>
              <a:rPr lang="en-US" sz="1550" dirty="0"/>
              <a:t> </a:t>
            </a:r>
            <a:r>
              <a:rPr lang="en-US" sz="1550" dirty="0" err="1"/>
              <a:t>informes</a:t>
            </a:r>
            <a:r>
              <a:rPr lang="en-US" sz="1550" dirty="0"/>
              <a:t> de </a:t>
            </a:r>
            <a:r>
              <a:rPr lang="en-US" sz="1550" dirty="0" err="1"/>
              <a:t>inspección</a:t>
            </a:r>
            <a:r>
              <a:rPr lang="en-US" sz="1550" dirty="0"/>
              <a:t> y </a:t>
            </a:r>
            <a:r>
              <a:rPr lang="en-US" sz="1550" dirty="0" err="1"/>
              <a:t>realizar</a:t>
            </a:r>
            <a:r>
              <a:rPr lang="en-US" sz="1550" dirty="0"/>
              <a:t> </a:t>
            </a:r>
            <a:r>
              <a:rPr lang="en-US" sz="1550" dirty="0" err="1"/>
              <a:t>recomendaciones</a:t>
            </a:r>
            <a:r>
              <a:rPr lang="en-US" sz="1550" dirty="0"/>
              <a:t> a la </a:t>
            </a:r>
            <a:r>
              <a:rPr lang="en-US" sz="1550" dirty="0" err="1"/>
              <a:t>gerencia</a:t>
            </a:r>
            <a:r>
              <a:rPr lang="en-US" sz="1550" dirty="0"/>
              <a:t>. </a:t>
            </a:r>
          </a:p>
          <a:p>
            <a:endParaRPr lang="en-US" sz="1550" dirty="0"/>
          </a:p>
          <a:p>
            <a:r>
              <a:rPr lang="en-US" sz="1550" dirty="0"/>
              <a:t>Vaya a la </a:t>
            </a:r>
            <a:r>
              <a:rPr lang="en-US" sz="1550" dirty="0" err="1"/>
              <a:t>siguiente</a:t>
            </a:r>
            <a:r>
              <a:rPr lang="en-US" sz="1550" dirty="0"/>
              <a:t> </a:t>
            </a:r>
            <a:r>
              <a:rPr lang="en-US" sz="1550" dirty="0" err="1"/>
              <a:t>diapositiva</a:t>
            </a:r>
            <a:r>
              <a:rPr lang="en-US" sz="1550" dirty="0"/>
              <a:t> para </a:t>
            </a:r>
            <a:r>
              <a:rPr lang="en-US" sz="1550" dirty="0" err="1"/>
              <a:t>ver</a:t>
            </a:r>
            <a:r>
              <a:rPr lang="en-US" sz="1550" dirty="0"/>
              <a:t> un video de </a:t>
            </a:r>
            <a:r>
              <a:rPr lang="en-US" sz="1550" dirty="0" err="1"/>
              <a:t>nuestro</a:t>
            </a:r>
            <a:r>
              <a:rPr lang="en-US" sz="1550" dirty="0"/>
              <a:t> </a:t>
            </a:r>
            <a:r>
              <a:rPr lang="en-US" sz="1550" dirty="0">
                <a:hlinkClick r:id="rId3"/>
              </a:rPr>
              <a:t>curso en línea</a:t>
            </a:r>
            <a:r>
              <a:rPr lang="en-US" sz="1550" baseline="30000" dirty="0"/>
              <a:t>(4)</a:t>
            </a:r>
            <a:r>
              <a:rPr lang="en-US" sz="1550" dirty="0"/>
              <a:t> </a:t>
            </a:r>
            <a:r>
              <a:rPr lang="en-US" sz="1550" dirty="0" err="1"/>
              <a:t>Identificación</a:t>
            </a:r>
            <a:r>
              <a:rPr lang="en-US" sz="1550" dirty="0"/>
              <a:t> de </a:t>
            </a:r>
            <a:r>
              <a:rPr lang="en-US" sz="1550" dirty="0" err="1"/>
              <a:t>peligros</a:t>
            </a:r>
            <a:r>
              <a:rPr lang="en-US" sz="1550" dirty="0"/>
              <a:t> que </a:t>
            </a:r>
            <a:r>
              <a:rPr lang="en-US" sz="1550" dirty="0" err="1"/>
              <a:t>muestra</a:t>
            </a:r>
            <a:r>
              <a:rPr lang="en-US" sz="1550" dirty="0"/>
              <a:t> un </a:t>
            </a:r>
            <a:r>
              <a:rPr lang="en-US" sz="1550" dirty="0" err="1"/>
              <a:t>ejemplo</a:t>
            </a:r>
            <a:r>
              <a:rPr lang="en-US" sz="1550" dirty="0"/>
              <a:t> de </a:t>
            </a:r>
            <a:r>
              <a:rPr lang="en-US" sz="1550" dirty="0" err="1"/>
              <a:t>una</a:t>
            </a:r>
            <a:r>
              <a:rPr lang="en-US" sz="1550" dirty="0"/>
              <a:t> </a:t>
            </a:r>
            <a:r>
              <a:rPr lang="en-US" sz="1550" dirty="0" err="1"/>
              <a:t>inspección</a:t>
            </a:r>
            <a:r>
              <a:rPr lang="en-US" sz="1550" dirty="0"/>
              <a:t> </a:t>
            </a:r>
            <a:r>
              <a:rPr lang="en-US" sz="1550" dirty="0" err="1"/>
              <a:t>en</a:t>
            </a:r>
            <a:r>
              <a:rPr lang="en-US" sz="1550" dirty="0"/>
              <a:t> </a:t>
            </a:r>
            <a:r>
              <a:rPr lang="en-US" sz="1550" dirty="0" err="1"/>
              <a:t>el</a:t>
            </a:r>
            <a:r>
              <a:rPr lang="en-US" sz="1550" dirty="0"/>
              <a:t> </a:t>
            </a:r>
            <a:r>
              <a:rPr lang="en-US" sz="1550" dirty="0" err="1"/>
              <a:t>lugar</a:t>
            </a:r>
            <a:r>
              <a:rPr lang="en-US" sz="1550" dirty="0"/>
              <a:t> de </a:t>
            </a:r>
            <a:r>
              <a:rPr lang="en-US" sz="1550" dirty="0" err="1"/>
              <a:t>trabajo</a:t>
            </a:r>
            <a:r>
              <a:rPr lang="en-US" sz="1550" dirty="0"/>
              <a:t>. Este </a:t>
            </a:r>
            <a:r>
              <a:rPr lang="en-US" sz="1550" dirty="0" err="1"/>
              <a:t>curso</a:t>
            </a:r>
            <a:r>
              <a:rPr lang="en-US" sz="1550" dirty="0"/>
              <a:t> </a:t>
            </a:r>
            <a:r>
              <a:rPr lang="en-US" sz="1550" dirty="0" err="1"/>
              <a:t>también</a:t>
            </a:r>
            <a:r>
              <a:rPr lang="en-US" sz="1550" dirty="0"/>
              <a:t> </a:t>
            </a:r>
            <a:r>
              <a:rPr lang="en-US" sz="1550" dirty="0" err="1"/>
              <a:t>está</a:t>
            </a:r>
            <a:r>
              <a:rPr lang="en-US" sz="1550" dirty="0"/>
              <a:t> </a:t>
            </a:r>
            <a:r>
              <a:rPr lang="en-US" sz="1550" dirty="0" err="1"/>
              <a:t>incluido</a:t>
            </a:r>
            <a:r>
              <a:rPr lang="en-US" sz="1550" dirty="0"/>
              <a:t> </a:t>
            </a:r>
            <a:r>
              <a:rPr lang="en-US" sz="1550" dirty="0" err="1"/>
              <a:t>en</a:t>
            </a:r>
            <a:r>
              <a:rPr lang="en-US" sz="1550" dirty="0"/>
              <a:t> </a:t>
            </a:r>
            <a:r>
              <a:rPr lang="en-US" sz="1550" dirty="0" err="1"/>
              <a:t>el</a:t>
            </a:r>
            <a:r>
              <a:rPr lang="en-US" sz="1550" dirty="0"/>
              <a:t> </a:t>
            </a:r>
            <a:r>
              <a:rPr lang="en-US" sz="1550" dirty="0">
                <a:hlinkClick r:id="rId4"/>
              </a:rPr>
              <a:t>Paquete del comité de seguridad</a:t>
            </a:r>
            <a:r>
              <a:rPr lang="en-US" sz="1550" baseline="30000" dirty="0"/>
              <a:t>(3)</a:t>
            </a:r>
            <a:r>
              <a:rPr lang="en-US" sz="1550" dirty="0"/>
              <a:t> y </a:t>
            </a:r>
            <a:r>
              <a:rPr lang="en-US" sz="1550" dirty="0" err="1"/>
              <a:t>proporciona</a:t>
            </a:r>
            <a:r>
              <a:rPr lang="en-US" sz="1550" dirty="0"/>
              <a:t> </a:t>
            </a:r>
            <a:r>
              <a:rPr lang="en-US" sz="1550" dirty="0" err="1"/>
              <a:t>capacitación</a:t>
            </a:r>
            <a:r>
              <a:rPr lang="en-US" sz="1550" dirty="0"/>
              <a:t> </a:t>
            </a:r>
            <a:r>
              <a:rPr lang="en-US" sz="1550" dirty="0" err="1"/>
              <a:t>en</a:t>
            </a:r>
            <a:r>
              <a:rPr lang="en-US" sz="1550" dirty="0"/>
              <a:t> </a:t>
            </a:r>
            <a:r>
              <a:rPr lang="en-US" sz="1550" dirty="0" err="1"/>
              <a:t>los</a:t>
            </a:r>
            <a:r>
              <a:rPr lang="en-US" sz="1550" dirty="0"/>
              <a:t> </a:t>
            </a:r>
            <a:r>
              <a:rPr lang="en-US" sz="1550" dirty="0" err="1"/>
              <a:t>principios</a:t>
            </a:r>
            <a:r>
              <a:rPr lang="en-US" sz="1550" dirty="0"/>
              <a:t> de </a:t>
            </a:r>
            <a:r>
              <a:rPr lang="en-US" sz="1550" dirty="0" err="1"/>
              <a:t>identificación</a:t>
            </a:r>
            <a:r>
              <a:rPr lang="en-US" sz="1550" dirty="0"/>
              <a:t> de </a:t>
            </a:r>
            <a:r>
              <a:rPr lang="en-US" sz="1550" dirty="0" err="1"/>
              <a:t>peligros</a:t>
            </a:r>
            <a:r>
              <a:rPr lang="en-US" sz="1550" dirty="0"/>
              <a:t>.</a:t>
            </a:r>
            <a:endParaRPr sz="155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5"/>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35E321A2-1790-4B2A-9C64-2949DCF6386B}"/>
              </a:ext>
            </a:extLst>
          </p:cNvPr>
          <p:cNvPicPr>
            <a:picLocks noChangeAspect="1"/>
          </p:cNvPicPr>
          <p:nvPr/>
        </p:nvPicPr>
        <p:blipFill>
          <a:blip r:embed="rId6"/>
          <a:stretch>
            <a:fillRect/>
          </a:stretch>
        </p:blipFill>
        <p:spPr>
          <a:xfrm>
            <a:off x="0" y="0"/>
            <a:ext cx="5507895" cy="5916447"/>
          </a:xfrm>
          <a:prstGeom prst="rect">
            <a:avLst/>
          </a:prstGeom>
        </p:spPr>
      </p:pic>
      <p:sp>
        <p:nvSpPr>
          <p:cNvPr id="7" name="Google Shape;102;p2">
            <a:extLst>
              <a:ext uri="{FF2B5EF4-FFF2-40B4-BE49-F238E27FC236}">
                <a16:creationId xmlns:a16="http://schemas.microsoft.com/office/drawing/2014/main" id="{3FBA5AD9-1C6D-4842-AC86-6C00E6EC42F7}"/>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71441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847866"/>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24A01A04-E476-4946-83C8-942818EF32A4}"/>
              </a:ext>
            </a:extLst>
          </p:cNvPr>
          <p:cNvSpPr/>
          <p:nvPr/>
        </p:nvSpPr>
        <p:spPr>
          <a:xfrm>
            <a:off x="0" y="-73152"/>
            <a:ext cx="12192000" cy="589335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oogle Shape;104;p2"/>
          <p:cNvSpPr txBox="1"/>
          <p:nvPr/>
        </p:nvSpPr>
        <p:spPr>
          <a:xfrm>
            <a:off x="1215403" y="2343631"/>
            <a:ext cx="8979875" cy="1446509"/>
          </a:xfrm>
          <a:prstGeom prst="rect">
            <a:avLst/>
          </a:prstGeom>
          <a:noFill/>
          <a:ln>
            <a:noFill/>
          </a:ln>
        </p:spPr>
        <p:txBody>
          <a:bodyPr spcFirstLastPara="1" wrap="square" lIns="91425" tIns="45700" rIns="91425" bIns="45700" anchor="t" anchorCtr="0">
            <a:spAutoFit/>
          </a:bodyPr>
          <a:lstStyle/>
          <a:p>
            <a:pPr lvl="0" algn="ctr">
              <a:buSzPts val="4800"/>
            </a:pPr>
            <a:r>
              <a:rPr lang="en-US" sz="4400" b="0" i="0" strike="noStrike" cap="none" dirty="0" err="1">
                <a:solidFill>
                  <a:schemeClr val="bg1"/>
                </a:solidFill>
                <a:latin typeface="+mj-lt"/>
                <a:ea typeface="Calibri"/>
                <a:cs typeface="Calibri"/>
                <a:sym typeface="Calibri"/>
              </a:rPr>
              <a:t>Vídeo</a:t>
            </a:r>
            <a:r>
              <a:rPr lang="en-US" sz="4400" b="0" i="0" strike="noStrike" cap="none" dirty="0">
                <a:solidFill>
                  <a:schemeClr val="bg1"/>
                </a:solidFill>
                <a:latin typeface="+mj-lt"/>
                <a:ea typeface="Calibri"/>
                <a:cs typeface="Calibri"/>
                <a:sym typeface="Calibri"/>
              </a:rPr>
              <a:t>: </a:t>
            </a:r>
            <a:r>
              <a:rPr lang="en-US" sz="4400" b="0" i="0" u="sng" strike="noStrike" cap="none" dirty="0" err="1">
                <a:solidFill>
                  <a:schemeClr val="bg1"/>
                </a:solidFill>
                <a:latin typeface="+mj-lt"/>
                <a:ea typeface="Calibri"/>
                <a:cs typeface="Calibri"/>
                <a:sym typeface="Calibri"/>
                <a:hlinkClick r:id="rId3"/>
              </a:rPr>
              <a:t>Identificación</a:t>
            </a:r>
            <a:r>
              <a:rPr lang="en-US" sz="4400" b="0" i="0" u="sng" strike="noStrike" cap="none" dirty="0">
                <a:solidFill>
                  <a:schemeClr val="bg1"/>
                </a:solidFill>
                <a:latin typeface="+mj-lt"/>
                <a:ea typeface="Calibri"/>
                <a:cs typeface="Calibri"/>
                <a:sym typeface="Calibri"/>
                <a:hlinkClick r:id="rId3"/>
              </a:rPr>
              <a:t> de </a:t>
            </a:r>
            <a:r>
              <a:rPr lang="en-US" sz="4400" b="0" i="0" u="sng" strike="noStrike" cap="none" dirty="0" err="1">
                <a:solidFill>
                  <a:schemeClr val="bg1"/>
                </a:solidFill>
                <a:latin typeface="+mj-lt"/>
                <a:ea typeface="Calibri"/>
                <a:cs typeface="Calibri"/>
                <a:sym typeface="Calibri"/>
                <a:hlinkClick r:id="rId3"/>
              </a:rPr>
              <a:t>peligros</a:t>
            </a:r>
            <a:endParaRPr lang="en-US" sz="4400" b="0" i="0" u="sng" strike="noStrike" cap="none" dirty="0">
              <a:solidFill>
                <a:schemeClr val="bg1"/>
              </a:solidFill>
              <a:latin typeface="+mj-lt"/>
              <a:ea typeface="Calibri"/>
              <a:cs typeface="Calibri"/>
              <a:sym typeface="Calibri"/>
              <a:hlinkClick r:id="rId3"/>
            </a:endParaRPr>
          </a:p>
          <a:p>
            <a:pPr lvl="0" algn="ctr">
              <a:buSzPts val="4800"/>
            </a:pPr>
            <a:r>
              <a:rPr lang="en-US" sz="4400" u="sng" dirty="0">
                <a:solidFill>
                  <a:schemeClr val="bg1"/>
                </a:solidFill>
                <a:latin typeface="+mj-lt"/>
                <a:cs typeface="Calibri"/>
                <a:sym typeface="Calibri"/>
                <a:hlinkClick r:id="rId3"/>
              </a:rPr>
              <a:t>La </a:t>
            </a:r>
            <a:r>
              <a:rPr lang="en-US" sz="4400" u="sng" dirty="0" err="1">
                <a:solidFill>
                  <a:schemeClr val="bg1"/>
                </a:solidFill>
                <a:latin typeface="+mj-lt"/>
                <a:cs typeface="Calibri"/>
                <a:sym typeface="Calibri"/>
                <a:hlinkClick r:id="rId3"/>
              </a:rPr>
              <a:t>inspección</a:t>
            </a:r>
            <a:r>
              <a:rPr lang="en-US" sz="4400" u="sng" dirty="0">
                <a:solidFill>
                  <a:schemeClr val="bg1"/>
                </a:solidFill>
                <a:latin typeface="+mj-lt"/>
                <a:cs typeface="Calibri"/>
                <a:sym typeface="Calibri"/>
                <a:hlinkClick r:id="rId3"/>
              </a:rPr>
              <a:t> de </a:t>
            </a:r>
            <a:r>
              <a:rPr lang="en-US" sz="4400" u="sng" dirty="0" err="1">
                <a:solidFill>
                  <a:schemeClr val="bg1"/>
                </a:solidFill>
                <a:latin typeface="+mj-lt"/>
                <a:cs typeface="Calibri"/>
                <a:sym typeface="Calibri"/>
                <a:hlinkClick r:id="rId3"/>
              </a:rPr>
              <a:t>seguridad</a:t>
            </a:r>
            <a:endParaRPr lang="en-US" sz="4400" b="1" dirty="0">
              <a:solidFill>
                <a:schemeClr val="bg1"/>
              </a:solidFill>
              <a:latin typeface="+mj-lt"/>
            </a:endParaRPr>
          </a:p>
        </p:txBody>
      </p:sp>
      <p:pic>
        <p:nvPicPr>
          <p:cNvPr id="9" name="Picture 8">
            <a:extLst>
              <a:ext uri="{FF2B5EF4-FFF2-40B4-BE49-F238E27FC236}">
                <a16:creationId xmlns:a16="http://schemas.microsoft.com/office/drawing/2014/main" id="{BB4AC77E-DA47-48BF-BE60-CAFD5AAE3BA0}"/>
              </a:ext>
            </a:extLst>
          </p:cNvPr>
          <p:cNvPicPr>
            <a:picLocks noChangeAspect="1"/>
          </p:cNvPicPr>
          <p:nvPr/>
        </p:nvPicPr>
        <p:blipFill>
          <a:blip r:embed="rId4"/>
          <a:stretch>
            <a:fillRect/>
          </a:stretch>
        </p:blipFill>
        <p:spPr>
          <a:xfrm>
            <a:off x="8786191" y="5838464"/>
            <a:ext cx="2911958" cy="1008296"/>
          </a:xfrm>
          <a:prstGeom prst="rect">
            <a:avLst/>
          </a:prstGeom>
        </p:spPr>
      </p:pic>
      <p:sp>
        <p:nvSpPr>
          <p:cNvPr id="8" name="Google Shape;102;p2">
            <a:extLst>
              <a:ext uri="{FF2B5EF4-FFF2-40B4-BE49-F238E27FC236}">
                <a16:creationId xmlns:a16="http://schemas.microsoft.com/office/drawing/2014/main" id="{A5DAF145-744A-4DB5-BCCA-1500AB5B98BD}"/>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079254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0"/>
            <a:ext cx="6274351" cy="36625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Inspecciones</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en</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el</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lugar</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trabajo</a:t>
            </a:r>
            <a:endParaRPr lang="en-US" dirty="0"/>
          </a:p>
          <a:p>
            <a:endParaRPr lang="en-US" sz="1600" dirty="0"/>
          </a:p>
          <a:p>
            <a:r>
              <a:rPr lang="en-US" sz="1600" dirty="0"/>
              <a:t>Las </a:t>
            </a:r>
            <a:r>
              <a:rPr lang="en-US" sz="1600" dirty="0" err="1"/>
              <a:t>inspecciones</a:t>
            </a:r>
            <a:r>
              <a:rPr lang="en-US" sz="1600" dirty="0"/>
              <a:t> de </a:t>
            </a:r>
            <a:r>
              <a:rPr lang="en-US" sz="1600" dirty="0" err="1"/>
              <a:t>seguridad</a:t>
            </a:r>
            <a:r>
              <a:rPr lang="en-US" sz="1600" dirty="0"/>
              <a:t> y </a:t>
            </a:r>
            <a:r>
              <a:rPr lang="en-US" sz="1600" dirty="0" err="1"/>
              <a:t>salud</a:t>
            </a:r>
            <a:r>
              <a:rPr lang="en-US" sz="1600" dirty="0"/>
              <a:t> se </a:t>
            </a:r>
            <a:r>
              <a:rPr lang="en-US" sz="1600" dirty="0" err="1"/>
              <a:t>centran</a:t>
            </a:r>
            <a:r>
              <a:rPr lang="en-US" sz="1600" dirty="0"/>
              <a:t> </a:t>
            </a:r>
            <a:r>
              <a:rPr lang="en-US" sz="1600" dirty="0" err="1"/>
              <a:t>en</a:t>
            </a:r>
            <a:r>
              <a:rPr lang="en-US" sz="1600" dirty="0"/>
              <a:t> </a:t>
            </a:r>
            <a:r>
              <a:rPr lang="en-US" sz="1600" dirty="0" err="1"/>
              <a:t>encontrar</a:t>
            </a:r>
            <a:r>
              <a:rPr lang="en-US" sz="1600" dirty="0"/>
              <a:t> </a:t>
            </a:r>
            <a:r>
              <a:rPr lang="en-US" sz="1600" dirty="0" err="1"/>
              <a:t>peligros</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 para que se </a:t>
            </a:r>
            <a:r>
              <a:rPr lang="en-US" sz="1600" dirty="0" err="1"/>
              <a:t>puedan</a:t>
            </a:r>
            <a:r>
              <a:rPr lang="en-US" sz="1600" dirty="0"/>
              <a:t> resolver antes de que </a:t>
            </a:r>
            <a:r>
              <a:rPr lang="en-US" sz="1600" dirty="0" err="1"/>
              <a:t>ocurra</a:t>
            </a:r>
            <a:r>
              <a:rPr lang="en-US" sz="1600" dirty="0"/>
              <a:t> un </a:t>
            </a:r>
            <a:r>
              <a:rPr lang="en-US" sz="1600" dirty="0" err="1"/>
              <a:t>accidente</a:t>
            </a:r>
            <a:r>
              <a:rPr lang="en-US" sz="1600" dirty="0"/>
              <a:t>. </a:t>
            </a:r>
            <a:r>
              <a:rPr lang="en-US" sz="1600" dirty="0" err="1"/>
              <a:t>Estas</a:t>
            </a:r>
            <a:r>
              <a:rPr lang="en-US" sz="1600" dirty="0"/>
              <a:t> </a:t>
            </a:r>
            <a:r>
              <a:rPr lang="en-US" sz="1600" dirty="0" err="1"/>
              <a:t>inspecciones</a:t>
            </a:r>
            <a:r>
              <a:rPr lang="en-US" sz="1600" dirty="0"/>
              <a:t> </a:t>
            </a:r>
            <a:r>
              <a:rPr lang="en-US" sz="1600" dirty="0" err="1"/>
              <a:t>deben</a:t>
            </a:r>
            <a:r>
              <a:rPr lang="en-US" sz="1600" dirty="0"/>
              <a:t> </a:t>
            </a:r>
            <a:r>
              <a:rPr lang="en-US" sz="1600" dirty="0" err="1"/>
              <a:t>hacerse</a:t>
            </a:r>
            <a:r>
              <a:rPr lang="en-US" sz="1600" dirty="0"/>
              <a:t> </a:t>
            </a:r>
            <a:r>
              <a:rPr lang="en-US" sz="1600" dirty="0" err="1"/>
              <a:t>trimestralmente</a:t>
            </a:r>
            <a:r>
              <a:rPr lang="en-US" sz="1600" dirty="0"/>
              <a:t> para las </a:t>
            </a:r>
            <a:r>
              <a:rPr lang="en-US" sz="1600" dirty="0" err="1"/>
              <a:t>ubicaciones</a:t>
            </a:r>
            <a:r>
              <a:rPr lang="en-US" sz="1600" dirty="0"/>
              <a:t> </a:t>
            </a:r>
            <a:r>
              <a:rPr lang="en-US" sz="1600" dirty="0" err="1"/>
              <a:t>fijas</a:t>
            </a:r>
            <a:r>
              <a:rPr lang="en-US" sz="1600" dirty="0"/>
              <a:t> </a:t>
            </a:r>
            <a:r>
              <a:rPr lang="en-US" sz="1600" dirty="0" err="1"/>
              <a:t>principales</a:t>
            </a:r>
            <a:r>
              <a:rPr lang="en-US" sz="1600" dirty="0"/>
              <a:t>, </a:t>
            </a:r>
            <a:r>
              <a:rPr lang="en-US" sz="1600" dirty="0" err="1"/>
              <a:t>los</a:t>
            </a:r>
            <a:r>
              <a:rPr lang="en-US" sz="1600" dirty="0"/>
              <a:t> </a:t>
            </a:r>
            <a:r>
              <a:rPr lang="en-US" sz="1600" dirty="0" err="1"/>
              <a:t>entornos</a:t>
            </a:r>
            <a:r>
              <a:rPr lang="en-US" sz="1600" dirty="0"/>
              <a:t> de </a:t>
            </a:r>
            <a:r>
              <a:rPr lang="en-US" sz="1600" dirty="0" err="1"/>
              <a:t>oficina</a:t>
            </a:r>
            <a:r>
              <a:rPr lang="en-US" sz="1600" dirty="0"/>
              <a:t>, y las </a:t>
            </a:r>
            <a:r>
              <a:rPr lang="en-US" sz="1600" dirty="0" err="1"/>
              <a:t>ubicaciones</a:t>
            </a:r>
            <a:r>
              <a:rPr lang="en-US" sz="1600" dirty="0"/>
              <a:t> </a:t>
            </a:r>
            <a:r>
              <a:rPr lang="en-US" sz="1600" dirty="0" err="1"/>
              <a:t>auxiliares</a:t>
            </a:r>
            <a:r>
              <a:rPr lang="en-US" sz="1600" dirty="0"/>
              <a:t> y </a:t>
            </a:r>
            <a:r>
              <a:rPr lang="en-US" sz="1600" dirty="0" err="1"/>
              <a:t>satélite</a:t>
            </a:r>
            <a:r>
              <a:rPr lang="en-US" sz="1600" dirty="0"/>
              <a:t>. </a:t>
            </a:r>
            <a:r>
              <a:rPr lang="en-US" sz="1600" dirty="0" err="1"/>
              <a:t>Otros</a:t>
            </a:r>
            <a:r>
              <a:rPr lang="en-US" sz="1600" dirty="0"/>
              <a:t> sitios de </a:t>
            </a:r>
            <a:r>
              <a:rPr lang="en-US" sz="1600" dirty="0" err="1"/>
              <a:t>trabajo</a:t>
            </a:r>
            <a:r>
              <a:rPr lang="en-US" sz="1600" dirty="0"/>
              <a:t>, </a:t>
            </a:r>
            <a:r>
              <a:rPr lang="en-US" sz="1600" dirty="0" err="1"/>
              <a:t>como</a:t>
            </a:r>
            <a:r>
              <a:rPr lang="en-US" sz="1600" dirty="0"/>
              <a:t> las </a:t>
            </a:r>
            <a:r>
              <a:rPr lang="en-US" sz="1600" dirty="0" err="1"/>
              <a:t>ubicaciones</a:t>
            </a:r>
            <a:r>
              <a:rPr lang="en-US" sz="1600" dirty="0"/>
              <a:t> de </a:t>
            </a:r>
            <a:r>
              <a:rPr lang="en-US" sz="1600" dirty="0" err="1"/>
              <a:t>trabajo</a:t>
            </a:r>
            <a:r>
              <a:rPr lang="en-US" sz="1600" dirty="0"/>
              <a:t> </a:t>
            </a:r>
            <a:r>
              <a:rPr lang="en-US" sz="1600" dirty="0" err="1"/>
              <a:t>móviles</a:t>
            </a:r>
            <a:r>
              <a:rPr lang="en-US" sz="1600" dirty="0"/>
              <a:t> o </a:t>
            </a:r>
            <a:r>
              <a:rPr lang="en-US" sz="1600" dirty="0" err="1"/>
              <a:t>los</a:t>
            </a:r>
            <a:r>
              <a:rPr lang="en-US" sz="1600" dirty="0"/>
              <a:t> sitios no </a:t>
            </a:r>
            <a:r>
              <a:rPr lang="en-US" sz="1600" dirty="0" err="1"/>
              <a:t>visitados</a:t>
            </a:r>
            <a:r>
              <a:rPr lang="en-US" sz="1600" dirty="0"/>
              <a:t> con </a:t>
            </a:r>
            <a:r>
              <a:rPr lang="en-US" sz="1600" dirty="0" err="1"/>
              <a:t>frecuencia</a:t>
            </a:r>
            <a:r>
              <a:rPr lang="en-US" sz="1600" dirty="0"/>
              <a:t>, </a:t>
            </a:r>
            <a:r>
              <a:rPr lang="en-US" sz="1600" dirty="0" err="1"/>
              <a:t>también</a:t>
            </a:r>
            <a:r>
              <a:rPr lang="en-US" sz="1600" dirty="0"/>
              <a:t> </a:t>
            </a:r>
            <a:r>
              <a:rPr lang="en-US" sz="1600" dirty="0" err="1"/>
              <a:t>requieren</a:t>
            </a:r>
            <a:r>
              <a:rPr lang="en-US" sz="1600" dirty="0"/>
              <a:t> </a:t>
            </a:r>
            <a:r>
              <a:rPr lang="en-US" sz="1600" dirty="0" err="1"/>
              <a:t>inspección</a:t>
            </a:r>
            <a:r>
              <a:rPr lang="en-US" sz="1600" dirty="0"/>
              <a:t>, </a:t>
            </a:r>
            <a:r>
              <a:rPr lang="en-US" sz="1600" dirty="0" err="1"/>
              <a:t>pero</a:t>
            </a:r>
            <a:r>
              <a:rPr lang="en-US" sz="1600" dirty="0"/>
              <a:t> no </a:t>
            </a:r>
            <a:r>
              <a:rPr lang="en-US" sz="1600" dirty="0" err="1"/>
              <a:t>tiene</a:t>
            </a:r>
            <a:r>
              <a:rPr lang="en-US" sz="1600" dirty="0"/>
              <a:t> que ser </a:t>
            </a:r>
            <a:r>
              <a:rPr lang="en-US" sz="1600" dirty="0" err="1"/>
              <a:t>en</a:t>
            </a:r>
            <a:r>
              <a:rPr lang="en-US" sz="1600" dirty="0"/>
              <a:t> forma trimestral. El </a:t>
            </a:r>
            <a:r>
              <a:rPr lang="en-US" sz="1600" dirty="0" err="1"/>
              <a:t>comité</a:t>
            </a:r>
            <a:r>
              <a:rPr lang="en-US" sz="1600" dirty="0"/>
              <a:t> de </a:t>
            </a:r>
            <a:r>
              <a:rPr lang="en-US" sz="1600" dirty="0" err="1"/>
              <a:t>seguridad</a:t>
            </a:r>
            <a:r>
              <a:rPr lang="en-US" sz="1600" dirty="0"/>
              <a:t> </a:t>
            </a:r>
            <a:r>
              <a:rPr lang="en-US" sz="1600" dirty="0" err="1"/>
              <a:t>puede</a:t>
            </a:r>
            <a:r>
              <a:rPr lang="en-US" sz="1600" dirty="0"/>
              <a:t> </a:t>
            </a:r>
            <a:r>
              <a:rPr lang="en-US" sz="1600" dirty="0" err="1"/>
              <a:t>decidir</a:t>
            </a:r>
            <a:r>
              <a:rPr lang="en-US" sz="1600" dirty="0"/>
              <a:t> la </a:t>
            </a:r>
            <a:r>
              <a:rPr lang="en-US" sz="1600" dirty="0" err="1"/>
              <a:t>frecuencia</a:t>
            </a:r>
            <a:r>
              <a:rPr lang="en-US" sz="1600" dirty="0"/>
              <a:t> </a:t>
            </a:r>
            <a:r>
              <a:rPr lang="en-US" sz="1600" dirty="0" err="1"/>
              <a:t>adecuada</a:t>
            </a:r>
            <a:r>
              <a:rPr lang="en-US" sz="1600" dirty="0"/>
              <a:t> para </a:t>
            </a:r>
            <a:r>
              <a:rPr lang="en-US" sz="1600" dirty="0" err="1"/>
              <a:t>esas</a:t>
            </a:r>
            <a:r>
              <a:rPr lang="en-US" sz="1600" dirty="0"/>
              <a:t> </a:t>
            </a:r>
            <a:r>
              <a:rPr lang="en-US" sz="1600" dirty="0" err="1"/>
              <a:t>inspecciones</a:t>
            </a:r>
            <a:r>
              <a:rPr lang="en-US" sz="1600" dirty="0"/>
              <a:t>.</a:t>
            </a: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1A8C4311-0739-44A6-959D-6B00A267DA3D}"/>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9DBF0292-7E33-44D6-9D8D-34E6CD98CC9C}"/>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6204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85"/>
            <a:ext cx="6472844" cy="57553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400" b="0" i="0" u="sng" strike="noStrike" cap="none" dirty="0" err="1">
                <a:solidFill>
                  <a:schemeClr val="dk1"/>
                </a:solidFill>
                <a:latin typeface="+mj-lt"/>
                <a:ea typeface="Calibri"/>
                <a:cs typeface="Calibri"/>
                <a:sym typeface="Calibri"/>
              </a:rPr>
              <a:t>Notas</a:t>
            </a:r>
            <a:r>
              <a:rPr lang="en-US" sz="2400" b="0" i="0" u="sng" strike="noStrike" cap="none" dirty="0">
                <a:solidFill>
                  <a:schemeClr val="dk1"/>
                </a:solidFill>
                <a:latin typeface="+mj-lt"/>
                <a:ea typeface="Calibri"/>
                <a:cs typeface="Calibri"/>
                <a:sym typeface="Calibri"/>
              </a:rPr>
              <a:t> de las </a:t>
            </a:r>
            <a:r>
              <a:rPr lang="en-US" sz="2400" b="0" i="0" u="sng" strike="noStrike" cap="none" dirty="0" err="1">
                <a:solidFill>
                  <a:schemeClr val="dk1"/>
                </a:solidFill>
                <a:latin typeface="+mj-lt"/>
                <a:ea typeface="Calibri"/>
                <a:cs typeface="Calibri"/>
                <a:sym typeface="Calibri"/>
              </a:rPr>
              <a:t>reuniones</a:t>
            </a:r>
            <a:r>
              <a:rPr lang="en-US" sz="2400" b="0" i="0" u="sng" strike="noStrike" cap="none" dirty="0">
                <a:solidFill>
                  <a:schemeClr val="dk1"/>
                </a:solidFill>
                <a:latin typeface="+mj-lt"/>
                <a:ea typeface="Calibri"/>
                <a:cs typeface="Calibri"/>
                <a:sym typeface="Calibri"/>
              </a:rPr>
              <a:t> del </a:t>
            </a:r>
            <a:r>
              <a:rPr lang="en-US" sz="2400" b="0" i="0" u="sng" strike="noStrike" cap="none" dirty="0" err="1">
                <a:solidFill>
                  <a:schemeClr val="dk1"/>
                </a:solidFill>
                <a:latin typeface="+mj-lt"/>
                <a:ea typeface="Calibri"/>
                <a:cs typeface="Calibri"/>
                <a:sym typeface="Calibri"/>
              </a:rPr>
              <a:t>comité</a:t>
            </a:r>
            <a:r>
              <a:rPr lang="en-US" sz="2400" b="0" i="0" u="sng" strike="noStrike" cap="none" dirty="0">
                <a:solidFill>
                  <a:schemeClr val="dk1"/>
                </a:solidFill>
                <a:latin typeface="+mj-lt"/>
                <a:ea typeface="Calibri"/>
                <a:cs typeface="Calibri"/>
                <a:sym typeface="Calibri"/>
              </a:rPr>
              <a:t> de </a:t>
            </a:r>
            <a:r>
              <a:rPr lang="en-US" sz="2400" b="0" i="0" u="sng" strike="noStrike" cap="none" dirty="0" err="1">
                <a:solidFill>
                  <a:schemeClr val="dk1"/>
                </a:solidFill>
                <a:latin typeface="+mj-lt"/>
                <a:ea typeface="Calibri"/>
                <a:cs typeface="Calibri"/>
                <a:sym typeface="Calibri"/>
              </a:rPr>
              <a:t>seguridad</a:t>
            </a:r>
            <a:endParaRPr lang="en-US" sz="2400" dirty="0"/>
          </a:p>
          <a:p>
            <a:endParaRPr lang="en-US" sz="1600" dirty="0"/>
          </a:p>
          <a:p>
            <a:r>
              <a:rPr lang="en-US" sz="1600" dirty="0"/>
              <a:t>La </a:t>
            </a:r>
            <a:r>
              <a:rPr lang="en-US" sz="1600" dirty="0" err="1"/>
              <a:t>norma</a:t>
            </a:r>
            <a:r>
              <a:rPr lang="en-US" sz="1600" dirty="0"/>
              <a:t> </a:t>
            </a:r>
            <a:r>
              <a:rPr lang="en-US" sz="1600" dirty="0" err="1"/>
              <a:t>exige</a:t>
            </a:r>
            <a:r>
              <a:rPr lang="en-US" sz="1600" dirty="0"/>
              <a:t> </a:t>
            </a:r>
            <a:r>
              <a:rPr lang="en-US" sz="1600" dirty="0" err="1"/>
              <a:t>registros</a:t>
            </a:r>
            <a:r>
              <a:rPr lang="en-US" sz="1600" dirty="0"/>
              <a:t> </a:t>
            </a:r>
            <a:r>
              <a:rPr lang="en-US" sz="1600" dirty="0" err="1"/>
              <a:t>por</a:t>
            </a:r>
            <a:r>
              <a:rPr lang="en-US" sz="1600" dirty="0"/>
              <a:t> </a:t>
            </a:r>
            <a:r>
              <a:rPr lang="en-US" sz="1600" dirty="0" err="1"/>
              <a:t>escrito</a:t>
            </a:r>
            <a:r>
              <a:rPr lang="en-US" sz="1600" dirty="0"/>
              <a:t> de </a:t>
            </a:r>
            <a:r>
              <a:rPr lang="en-US" sz="1600" dirty="0" err="1"/>
              <a:t>cada</a:t>
            </a:r>
            <a:r>
              <a:rPr lang="en-US" sz="1600" dirty="0"/>
              <a:t> junta del </a:t>
            </a:r>
            <a:r>
              <a:rPr lang="en-US" sz="1600" dirty="0" err="1"/>
              <a:t>comité</a:t>
            </a:r>
            <a:r>
              <a:rPr lang="en-US" sz="1600" dirty="0"/>
              <a:t> de </a:t>
            </a:r>
            <a:r>
              <a:rPr lang="en-US" sz="1600" dirty="0" err="1"/>
              <a:t>seguridad</a:t>
            </a:r>
            <a:r>
              <a:rPr lang="en-US" sz="1600" dirty="0"/>
              <a:t> y, </a:t>
            </a:r>
            <a:r>
              <a:rPr lang="en-US" sz="1600" dirty="0" err="1"/>
              <a:t>además</a:t>
            </a:r>
            <a:r>
              <a:rPr lang="en-US" sz="1600" dirty="0"/>
              <a:t> de </a:t>
            </a:r>
            <a:r>
              <a:rPr lang="en-US" sz="1600" dirty="0" err="1"/>
              <a:t>enviarlas</a:t>
            </a:r>
            <a:r>
              <a:rPr lang="en-US" sz="1600" dirty="0"/>
              <a:t> a </a:t>
            </a:r>
            <a:r>
              <a:rPr lang="en-US" sz="1600" dirty="0" err="1"/>
              <a:t>cada</a:t>
            </a:r>
            <a:r>
              <a:rPr lang="en-US" sz="1600" dirty="0"/>
              <a:t> </a:t>
            </a:r>
            <a:r>
              <a:rPr lang="en-US" sz="1600" dirty="0" err="1"/>
              <a:t>miembro</a:t>
            </a:r>
            <a:r>
              <a:rPr lang="en-US" sz="1600" dirty="0"/>
              <a:t> del </a:t>
            </a:r>
            <a:r>
              <a:rPr lang="en-US" sz="1600" dirty="0" err="1"/>
              <a:t>comité</a:t>
            </a:r>
            <a:r>
              <a:rPr lang="en-US" sz="1600" dirty="0"/>
              <a:t>, </a:t>
            </a:r>
            <a:r>
              <a:rPr lang="en-US" sz="1600" dirty="0" err="1"/>
              <a:t>deben</a:t>
            </a:r>
            <a:r>
              <a:rPr lang="en-US" sz="1600" dirty="0"/>
              <a:t> </a:t>
            </a:r>
            <a:r>
              <a:rPr lang="en-US" sz="1600" dirty="0" err="1"/>
              <a:t>estar</a:t>
            </a:r>
            <a:r>
              <a:rPr lang="en-US" sz="1600" dirty="0"/>
              <a:t> a </a:t>
            </a:r>
            <a:r>
              <a:rPr lang="en-US" sz="1600" dirty="0" err="1"/>
              <a:t>disposición</a:t>
            </a:r>
            <a:r>
              <a:rPr lang="en-US" sz="1600" dirty="0"/>
              <a:t> de </a:t>
            </a:r>
            <a:r>
              <a:rPr lang="en-US" sz="1600" dirty="0" err="1"/>
              <a:t>todos</a:t>
            </a:r>
            <a:r>
              <a:rPr lang="en-US" sz="1600" dirty="0"/>
              <a:t> </a:t>
            </a:r>
            <a:r>
              <a:rPr lang="en-US" sz="1600" dirty="0" err="1"/>
              <a:t>los</a:t>
            </a:r>
            <a:r>
              <a:rPr lang="en-US" sz="1600" dirty="0"/>
              <a:t> </a:t>
            </a:r>
            <a:r>
              <a:rPr lang="en-US" sz="1600" dirty="0" err="1"/>
              <a:t>empleados</a:t>
            </a:r>
            <a:r>
              <a:rPr lang="en-US" sz="1600" dirty="0"/>
              <a:t> y </a:t>
            </a:r>
            <a:r>
              <a:rPr lang="en-US" sz="1600" dirty="0" err="1"/>
              <a:t>mantenerse</a:t>
            </a:r>
            <a:r>
              <a:rPr lang="en-US" sz="1600" dirty="0"/>
              <a:t> </a:t>
            </a:r>
            <a:r>
              <a:rPr lang="en-US" sz="1600" dirty="0" err="1"/>
              <a:t>archivados</a:t>
            </a:r>
            <a:r>
              <a:rPr lang="en-US" sz="1600" dirty="0"/>
              <a:t> </a:t>
            </a:r>
            <a:r>
              <a:rPr lang="en-US" sz="1600" dirty="0" err="1"/>
              <a:t>durante</a:t>
            </a:r>
            <a:r>
              <a:rPr lang="en-US" sz="1600" dirty="0"/>
              <a:t> 3 </a:t>
            </a:r>
            <a:r>
              <a:rPr lang="en-US" sz="1600" dirty="0" err="1"/>
              <a:t>años</a:t>
            </a:r>
            <a:r>
              <a:rPr lang="en-US" sz="1600" dirty="0"/>
              <a:t>. Los </a:t>
            </a:r>
            <a:r>
              <a:rPr lang="en-US" sz="1600" dirty="0" err="1"/>
              <a:t>registros</a:t>
            </a:r>
            <a:r>
              <a:rPr lang="en-US" sz="1600" dirty="0"/>
              <a:t> </a:t>
            </a:r>
            <a:r>
              <a:rPr lang="en-US" sz="1600" dirty="0" err="1"/>
              <a:t>deben</a:t>
            </a:r>
            <a:r>
              <a:rPr lang="en-US" sz="1600" dirty="0"/>
              <a:t> </a:t>
            </a:r>
            <a:r>
              <a:rPr lang="en-US" sz="1600" dirty="0" err="1"/>
              <a:t>incluir</a:t>
            </a:r>
            <a:r>
              <a:rPr lang="en-US" sz="1600" dirty="0"/>
              <a:t> la </a:t>
            </a:r>
            <a:r>
              <a:rPr lang="en-US" sz="1600" dirty="0" err="1"/>
              <a:t>siguiente</a:t>
            </a:r>
            <a:r>
              <a:rPr lang="en-US" sz="1600" dirty="0"/>
              <a:t> </a:t>
            </a:r>
            <a:r>
              <a:rPr lang="en-US" sz="1600" dirty="0" err="1"/>
              <a:t>información</a:t>
            </a:r>
            <a:r>
              <a:rPr lang="en-US" sz="1600" dirty="0"/>
              <a:t> de </a:t>
            </a:r>
            <a:r>
              <a:rPr lang="en-US" sz="1600" dirty="0" err="1"/>
              <a:t>cada</a:t>
            </a:r>
            <a:r>
              <a:rPr lang="en-US" sz="1600" dirty="0"/>
              <a:t> </a:t>
            </a:r>
            <a:r>
              <a:rPr lang="en-US" sz="1600" dirty="0" err="1"/>
              <a:t>encuentro</a:t>
            </a:r>
            <a:r>
              <a:rPr lang="en-US" sz="1600" dirty="0"/>
              <a:t>:</a:t>
            </a:r>
          </a:p>
          <a:p>
            <a:endParaRPr lang="en-US" sz="1600" dirty="0"/>
          </a:p>
          <a:p>
            <a:pPr marL="285750" indent="-285750">
              <a:buFont typeface="Arial" panose="020B0604020202020204" pitchFamily="34" charset="0"/>
              <a:buChar char="•"/>
            </a:pPr>
            <a:r>
              <a:rPr lang="en-US" sz="1600" dirty="0" err="1"/>
              <a:t>Nombres</a:t>
            </a:r>
            <a:r>
              <a:rPr lang="en-US" sz="1600" dirty="0"/>
              <a:t> de </a:t>
            </a:r>
            <a:r>
              <a:rPr lang="en-US" sz="1600" dirty="0" err="1"/>
              <a:t>los</a:t>
            </a:r>
            <a:r>
              <a:rPr lang="en-US" sz="1600" dirty="0"/>
              <a:t> </a:t>
            </a:r>
            <a:r>
              <a:rPr lang="en-US" sz="1600" dirty="0" err="1"/>
              <a:t>asistentes</a:t>
            </a:r>
            <a:r>
              <a:rPr lang="en-US" sz="1600" dirty="0"/>
              <a:t>.</a:t>
            </a:r>
          </a:p>
          <a:p>
            <a:pPr marL="285750" indent="-285750">
              <a:buFont typeface="Arial" panose="020B0604020202020204" pitchFamily="34" charset="0"/>
              <a:buChar char="•"/>
            </a:pPr>
            <a:r>
              <a:rPr lang="en-US" sz="1600" dirty="0" err="1"/>
              <a:t>Fecha</a:t>
            </a:r>
            <a:r>
              <a:rPr lang="en-US" sz="1600" dirty="0"/>
              <a:t> de la junta.</a:t>
            </a:r>
          </a:p>
          <a:p>
            <a:pPr marL="285750" indent="-285750">
              <a:buFont typeface="Arial" panose="020B0604020202020204" pitchFamily="34" charset="0"/>
              <a:buChar char="•"/>
            </a:pPr>
            <a:r>
              <a:rPr lang="en-US" sz="1600" dirty="0" err="1"/>
              <a:t>Todos</a:t>
            </a:r>
            <a:r>
              <a:rPr lang="en-US" sz="1600" dirty="0"/>
              <a:t> </a:t>
            </a:r>
            <a:r>
              <a:rPr lang="en-US" sz="1600" dirty="0" err="1"/>
              <a:t>los</a:t>
            </a:r>
            <a:r>
              <a:rPr lang="en-US" sz="1600" dirty="0"/>
              <a:t> </a:t>
            </a:r>
            <a:r>
              <a:rPr lang="en-US" sz="1600" dirty="0" err="1"/>
              <a:t>temas</a:t>
            </a:r>
            <a:r>
              <a:rPr lang="en-US" sz="1600" dirty="0"/>
              <a:t> de </a:t>
            </a:r>
            <a:r>
              <a:rPr lang="en-US" sz="1600" dirty="0" err="1"/>
              <a:t>seguridad</a:t>
            </a:r>
            <a:r>
              <a:rPr lang="en-US" sz="1600" dirty="0"/>
              <a:t> y </a:t>
            </a:r>
            <a:r>
              <a:rPr lang="en-US" sz="1600" dirty="0" err="1"/>
              <a:t>salud</a:t>
            </a:r>
            <a:r>
              <a:rPr lang="en-US" sz="1600" dirty="0"/>
              <a:t> </a:t>
            </a:r>
            <a:r>
              <a:rPr lang="en-US" sz="1600" dirty="0" err="1"/>
              <a:t>discutidos</a:t>
            </a:r>
            <a:r>
              <a:rPr lang="en-US" sz="1600" dirty="0"/>
              <a:t>, </a:t>
            </a:r>
            <a:r>
              <a:rPr lang="en-US" sz="1600" dirty="0" err="1"/>
              <a:t>incluidas</a:t>
            </a:r>
            <a:r>
              <a:rPr lang="en-US" sz="1600" dirty="0"/>
              <a:t> las </a:t>
            </a:r>
            <a:r>
              <a:rPr lang="en-US" sz="1600" dirty="0" err="1"/>
              <a:t>herramientas</a:t>
            </a:r>
            <a:r>
              <a:rPr lang="en-US" sz="1600" dirty="0"/>
              <a:t>, </a:t>
            </a:r>
            <a:r>
              <a:rPr lang="en-US" sz="1600" dirty="0" err="1"/>
              <a:t>el</a:t>
            </a:r>
            <a:r>
              <a:rPr lang="en-US" sz="1600" dirty="0"/>
              <a:t> </a:t>
            </a:r>
            <a:r>
              <a:rPr lang="en-US" sz="1600" dirty="0" err="1"/>
              <a:t>equipo</a:t>
            </a:r>
            <a:r>
              <a:rPr lang="en-US" sz="1600" dirty="0"/>
              <a:t>, </a:t>
            </a:r>
            <a:r>
              <a:rPr lang="en-US" sz="1600" dirty="0" err="1"/>
              <a:t>el</a:t>
            </a:r>
            <a:r>
              <a:rPr lang="en-US" sz="1600" dirty="0"/>
              <a:t> </a:t>
            </a:r>
            <a:r>
              <a:rPr lang="en-US" sz="1600" dirty="0" err="1"/>
              <a:t>entorno</a:t>
            </a:r>
            <a:r>
              <a:rPr lang="en-US" sz="1600" dirty="0"/>
              <a:t> de </a:t>
            </a:r>
            <a:r>
              <a:rPr lang="en-US" sz="1600" dirty="0" err="1"/>
              <a:t>trabajo</a:t>
            </a:r>
            <a:r>
              <a:rPr lang="en-US" sz="1600" dirty="0"/>
              <a:t> y </a:t>
            </a:r>
            <a:r>
              <a:rPr lang="en-US" sz="1600" dirty="0" err="1"/>
              <a:t>los</a:t>
            </a:r>
            <a:r>
              <a:rPr lang="en-US" sz="1600" dirty="0"/>
              <a:t> </a:t>
            </a:r>
            <a:r>
              <a:rPr lang="en-US" sz="1600" dirty="0" err="1"/>
              <a:t>peligros</a:t>
            </a:r>
            <a:r>
              <a:rPr lang="en-US" sz="1600" dirty="0"/>
              <a:t> de las </a:t>
            </a:r>
            <a:r>
              <a:rPr lang="en-US" sz="1600" dirty="0" err="1"/>
              <a:t>prácticas</a:t>
            </a:r>
            <a:r>
              <a:rPr lang="en-US" sz="1600" dirty="0"/>
              <a:t> </a:t>
            </a:r>
            <a:r>
              <a:rPr lang="en-US" sz="1600" dirty="0" err="1"/>
              <a:t>laborales</a:t>
            </a:r>
            <a:r>
              <a:rPr lang="en-US" sz="1600" dirty="0"/>
              <a:t>.</a:t>
            </a:r>
          </a:p>
          <a:p>
            <a:pPr marL="285750" indent="-285750">
              <a:buFont typeface="Arial" panose="020B0604020202020204" pitchFamily="34" charset="0"/>
              <a:buChar char="•"/>
            </a:pPr>
            <a:r>
              <a:rPr lang="en-US" sz="1600" dirty="0" err="1"/>
              <a:t>Recomendaciones</a:t>
            </a:r>
            <a:r>
              <a:rPr lang="en-US" sz="1600" dirty="0"/>
              <a:t> para </a:t>
            </a:r>
            <a:r>
              <a:rPr lang="en-US" sz="1600" dirty="0" err="1"/>
              <a:t>una</a:t>
            </a:r>
            <a:r>
              <a:rPr lang="en-US" sz="1600" dirty="0"/>
              <a:t> </a:t>
            </a:r>
            <a:r>
              <a:rPr lang="en-US" sz="1600" dirty="0" err="1"/>
              <a:t>acción</a:t>
            </a:r>
            <a:r>
              <a:rPr lang="en-US" sz="1600" dirty="0"/>
              <a:t> </a:t>
            </a:r>
            <a:r>
              <a:rPr lang="en-US" sz="1600" dirty="0" err="1"/>
              <a:t>correctiva</a:t>
            </a:r>
            <a:r>
              <a:rPr lang="en-US" sz="1600" dirty="0"/>
              <a:t> con </a:t>
            </a:r>
            <a:r>
              <a:rPr lang="en-US" sz="1600" dirty="0" err="1"/>
              <a:t>una</a:t>
            </a:r>
            <a:r>
              <a:rPr lang="en-US" sz="1600" dirty="0"/>
              <a:t> </a:t>
            </a:r>
            <a:r>
              <a:rPr lang="en-US" sz="1600" dirty="0" err="1"/>
              <a:t>fecha</a:t>
            </a:r>
            <a:r>
              <a:rPr lang="en-US" sz="1600" dirty="0"/>
              <a:t> </a:t>
            </a:r>
            <a:r>
              <a:rPr lang="en-US" sz="1600" dirty="0" err="1"/>
              <a:t>razonable</a:t>
            </a:r>
            <a:r>
              <a:rPr lang="en-US" sz="1600" dirty="0"/>
              <a:t> </a:t>
            </a:r>
            <a:r>
              <a:rPr lang="en-US" sz="1600" dirty="0" err="1"/>
              <a:t>en</a:t>
            </a:r>
            <a:r>
              <a:rPr lang="en-US" sz="1600" dirty="0"/>
              <a:t> la que la </a:t>
            </a:r>
            <a:r>
              <a:rPr lang="en-US" sz="1600" dirty="0" err="1"/>
              <a:t>gerencia</a:t>
            </a:r>
            <a:r>
              <a:rPr lang="en-US" sz="1600" dirty="0"/>
              <a:t> </a:t>
            </a:r>
            <a:r>
              <a:rPr lang="en-US" sz="1600" dirty="0" err="1"/>
              <a:t>acepta</a:t>
            </a:r>
            <a:r>
              <a:rPr lang="en-US" sz="1600" dirty="0"/>
              <a:t> responder.</a:t>
            </a:r>
          </a:p>
          <a:p>
            <a:pPr marL="285750" indent="-285750">
              <a:buFont typeface="Arial" panose="020B0604020202020204" pitchFamily="34" charset="0"/>
              <a:buChar char="•"/>
            </a:pPr>
            <a:r>
              <a:rPr lang="en-US" sz="1600" dirty="0"/>
              <a:t>La persona </a:t>
            </a:r>
            <a:r>
              <a:rPr lang="en-US" sz="1600" dirty="0" err="1"/>
              <a:t>responsable</a:t>
            </a:r>
            <a:r>
              <a:rPr lang="en-US" sz="1600" dirty="0"/>
              <a:t> de </a:t>
            </a:r>
            <a:r>
              <a:rPr lang="en-US" sz="1600" dirty="0" err="1"/>
              <a:t>seguir</a:t>
            </a:r>
            <a:r>
              <a:rPr lang="en-US" sz="1600" dirty="0"/>
              <a:t> las </a:t>
            </a:r>
            <a:r>
              <a:rPr lang="en-US" sz="1600" dirty="0" err="1"/>
              <a:t>acciones</a:t>
            </a:r>
            <a:r>
              <a:rPr lang="en-US" sz="1600" dirty="0"/>
              <a:t> </a:t>
            </a:r>
            <a:r>
              <a:rPr lang="en-US" sz="1600" dirty="0" err="1"/>
              <a:t>correctivas</a:t>
            </a:r>
            <a:r>
              <a:rPr lang="en-US" sz="1600" dirty="0"/>
              <a:t> </a:t>
            </a:r>
            <a:r>
              <a:rPr lang="en-US" sz="1600" dirty="0" err="1"/>
              <a:t>recomendadas</a:t>
            </a:r>
            <a:r>
              <a:rPr lang="en-US" sz="1600" dirty="0"/>
              <a:t>.</a:t>
            </a:r>
          </a:p>
          <a:p>
            <a:pPr marL="285750" indent="-285750">
              <a:buFont typeface="Arial" panose="020B0604020202020204" pitchFamily="34" charset="0"/>
              <a:buChar char="•"/>
            </a:pPr>
            <a:r>
              <a:rPr lang="en-US" sz="1600" dirty="0" err="1"/>
              <a:t>Todos</a:t>
            </a:r>
            <a:r>
              <a:rPr lang="en-US" sz="1600" dirty="0"/>
              <a:t> </a:t>
            </a:r>
            <a:r>
              <a:rPr lang="en-US" sz="1600" dirty="0" err="1"/>
              <a:t>los</a:t>
            </a:r>
            <a:r>
              <a:rPr lang="en-US" sz="1600" dirty="0"/>
              <a:t> </a:t>
            </a:r>
            <a:r>
              <a:rPr lang="en-US" sz="1600" dirty="0" err="1"/>
              <a:t>informes</a:t>
            </a:r>
            <a:r>
              <a:rPr lang="en-US" sz="1600" dirty="0"/>
              <a:t>, las </a:t>
            </a:r>
            <a:r>
              <a:rPr lang="en-US" sz="1600" dirty="0" err="1"/>
              <a:t>evaluaciones</a:t>
            </a:r>
            <a:r>
              <a:rPr lang="en-US" sz="1600" dirty="0"/>
              <a:t> y </a:t>
            </a:r>
            <a:r>
              <a:rPr lang="en-US" sz="1600" dirty="0" err="1"/>
              <a:t>recomendaciones</a:t>
            </a:r>
            <a:r>
              <a:rPr lang="en-US" sz="1600" dirty="0"/>
              <a:t> </a:t>
            </a:r>
            <a:r>
              <a:rPr lang="en-US" sz="1600" dirty="0" err="1"/>
              <a:t>realizadas</a:t>
            </a:r>
            <a:r>
              <a:rPr lang="en-US" sz="1600" dirty="0"/>
              <a:t> </a:t>
            </a:r>
            <a:r>
              <a:rPr lang="en-US" sz="1600" dirty="0" err="1"/>
              <a:t>por</a:t>
            </a:r>
            <a:r>
              <a:rPr lang="en-US" sz="1600" dirty="0"/>
              <a:t> </a:t>
            </a:r>
            <a:r>
              <a:rPr lang="en-US" sz="1600" dirty="0" err="1"/>
              <a:t>el</a:t>
            </a:r>
            <a:r>
              <a:rPr lang="en-US" sz="1600" dirty="0"/>
              <a:t> </a:t>
            </a:r>
            <a:r>
              <a:rPr lang="en-US" sz="1600" dirty="0" err="1"/>
              <a:t>comité</a:t>
            </a:r>
            <a:r>
              <a:rPr lang="en-US" sz="1600" dirty="0"/>
              <a:t>.</a:t>
            </a:r>
          </a:p>
          <a:p>
            <a:endParaRPr lang="en-US" sz="1600" dirty="0"/>
          </a:p>
          <a:p>
            <a:r>
              <a:rPr lang="en-US" sz="1600" dirty="0"/>
              <a:t>(</a:t>
            </a:r>
            <a:r>
              <a:rPr lang="en-US" sz="1600" dirty="0" err="1"/>
              <a:t>continúa</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80F1EAB4-9DF8-4164-981C-A0B26103B26D}"/>
              </a:ext>
            </a:extLst>
          </p:cNvPr>
          <p:cNvPicPr>
            <a:picLocks noChangeAspect="1"/>
          </p:cNvPicPr>
          <p:nvPr/>
        </p:nvPicPr>
        <p:blipFill>
          <a:blip r:embed="rId4"/>
          <a:stretch>
            <a:fillRect/>
          </a:stretch>
        </p:blipFill>
        <p:spPr>
          <a:xfrm>
            <a:off x="0" y="0"/>
            <a:ext cx="5496981" cy="5904724"/>
          </a:xfrm>
          <a:prstGeom prst="rect">
            <a:avLst/>
          </a:prstGeom>
        </p:spPr>
      </p:pic>
      <p:sp>
        <p:nvSpPr>
          <p:cNvPr id="7" name="Google Shape;102;p2">
            <a:extLst>
              <a:ext uri="{FF2B5EF4-FFF2-40B4-BE49-F238E27FC236}">
                <a16:creationId xmlns:a16="http://schemas.microsoft.com/office/drawing/2014/main" id="{039A0DB1-970E-437C-BF8C-E14C72F057D3}"/>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11628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186168"/>
            <a:ext cx="6472844" cy="51398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b="0" i="0" u="sng" strike="noStrike" cap="none" dirty="0" err="1">
                <a:solidFill>
                  <a:schemeClr val="dk1"/>
                </a:solidFill>
                <a:latin typeface="+mj-lt"/>
                <a:ea typeface="Calibri"/>
                <a:cs typeface="Calibri"/>
                <a:sym typeface="Calibri"/>
              </a:rPr>
              <a:t>Notas</a:t>
            </a:r>
            <a:r>
              <a:rPr lang="en-US" sz="2800" b="0" i="0" u="sng" strike="noStrike" cap="none" dirty="0">
                <a:solidFill>
                  <a:schemeClr val="dk1"/>
                </a:solidFill>
                <a:latin typeface="+mj-lt"/>
                <a:ea typeface="Calibri"/>
                <a:cs typeface="Calibri"/>
                <a:sym typeface="Calibri"/>
              </a:rPr>
              <a:t> de las juntas del </a:t>
            </a:r>
            <a:r>
              <a:rPr lang="en-US" sz="2800" b="0" i="0" u="sng" strike="noStrike" cap="none" dirty="0" err="1">
                <a:solidFill>
                  <a:schemeClr val="dk1"/>
                </a:solidFill>
                <a:latin typeface="+mj-lt"/>
                <a:ea typeface="Calibri"/>
                <a:cs typeface="Calibri"/>
                <a:sym typeface="Calibri"/>
              </a:rPr>
              <a:t>comité</a:t>
            </a:r>
            <a:r>
              <a:rPr lang="en-US" sz="2800" b="0" i="0" u="sng" strike="noStrike" cap="none" dirty="0">
                <a:solidFill>
                  <a:schemeClr val="dk1"/>
                </a:solidFill>
                <a:latin typeface="+mj-lt"/>
                <a:ea typeface="Calibri"/>
                <a:cs typeface="Calibri"/>
                <a:sym typeface="Calibri"/>
              </a:rPr>
              <a:t> de </a:t>
            </a:r>
            <a:r>
              <a:rPr lang="en-US" sz="2800" b="0" i="0" u="sng" strike="noStrike" cap="none" dirty="0" err="1">
                <a:solidFill>
                  <a:schemeClr val="dk1"/>
                </a:solidFill>
                <a:latin typeface="+mj-lt"/>
                <a:ea typeface="Calibri"/>
                <a:cs typeface="Calibri"/>
                <a:sym typeface="Calibri"/>
              </a:rPr>
              <a:t>seguridad</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continuación</a:t>
            </a:r>
            <a:r>
              <a:rPr lang="en-US" sz="2800" b="0" i="0" u="sng" strike="noStrike" cap="none" dirty="0">
                <a:solidFill>
                  <a:schemeClr val="dk1"/>
                </a:solidFill>
                <a:latin typeface="+mj-lt"/>
                <a:ea typeface="Calibri"/>
                <a:cs typeface="Calibri"/>
                <a:sym typeface="Calibri"/>
              </a:rPr>
              <a:t>)</a:t>
            </a:r>
            <a:endParaRPr lang="en-US" sz="2800" dirty="0"/>
          </a:p>
          <a:p>
            <a:r>
              <a:rPr lang="en-US" sz="1360" dirty="0" err="1"/>
              <a:t>Posiblemente</a:t>
            </a:r>
            <a:r>
              <a:rPr lang="en-US" sz="1360" dirty="0"/>
              <a:t> se </a:t>
            </a:r>
            <a:r>
              <a:rPr lang="en-US" sz="1360" dirty="0" err="1"/>
              <a:t>pregunte</a:t>
            </a:r>
            <a:r>
              <a:rPr lang="en-US" sz="1360" dirty="0"/>
              <a:t> </a:t>
            </a:r>
            <a:r>
              <a:rPr lang="en-US" sz="1360" dirty="0" err="1"/>
              <a:t>por</a:t>
            </a:r>
            <a:r>
              <a:rPr lang="en-US" sz="1360" dirty="0"/>
              <a:t> </a:t>
            </a:r>
            <a:r>
              <a:rPr lang="en-US" sz="1360" dirty="0" err="1"/>
              <a:t>qué</a:t>
            </a:r>
            <a:r>
              <a:rPr lang="en-US" sz="1360" dirty="0"/>
              <a:t> es </a:t>
            </a:r>
            <a:r>
              <a:rPr lang="en-US" sz="1360" dirty="0" err="1"/>
              <a:t>necesario</a:t>
            </a:r>
            <a:r>
              <a:rPr lang="en-US" sz="1360" dirty="0"/>
              <a:t> que </a:t>
            </a:r>
            <a:r>
              <a:rPr lang="en-US" sz="1360" dirty="0" err="1"/>
              <a:t>toda</a:t>
            </a:r>
            <a:r>
              <a:rPr lang="en-US" sz="1360" dirty="0"/>
              <a:t> </a:t>
            </a:r>
            <a:r>
              <a:rPr lang="en-US" sz="1360" dirty="0" err="1"/>
              <a:t>esa</a:t>
            </a:r>
            <a:r>
              <a:rPr lang="en-US" sz="1360" dirty="0"/>
              <a:t> </a:t>
            </a:r>
            <a:r>
              <a:rPr lang="en-US" sz="1360" dirty="0" err="1"/>
              <a:t>información</a:t>
            </a:r>
            <a:r>
              <a:rPr lang="en-US" sz="1360" dirty="0"/>
              <a:t> </a:t>
            </a:r>
            <a:r>
              <a:rPr lang="en-US" sz="1360" dirty="0" err="1"/>
              <a:t>esté</a:t>
            </a:r>
            <a:r>
              <a:rPr lang="en-US" sz="1360" dirty="0"/>
              <a:t> </a:t>
            </a:r>
            <a:r>
              <a:rPr lang="en-US" sz="1360" dirty="0" err="1"/>
              <a:t>incluida</a:t>
            </a:r>
            <a:r>
              <a:rPr lang="en-US" sz="1360" dirty="0"/>
              <a:t> </a:t>
            </a:r>
            <a:r>
              <a:rPr lang="en-US" sz="1360" dirty="0" err="1"/>
              <a:t>en</a:t>
            </a:r>
            <a:r>
              <a:rPr lang="en-US" sz="1360" dirty="0"/>
              <a:t> </a:t>
            </a:r>
            <a:r>
              <a:rPr lang="en-US" sz="1360" dirty="0" err="1"/>
              <a:t>notas</a:t>
            </a:r>
            <a:r>
              <a:rPr lang="en-US" sz="1360" dirty="0"/>
              <a:t> y se conserve </a:t>
            </a:r>
            <a:r>
              <a:rPr lang="en-US" sz="1360" dirty="0" err="1"/>
              <a:t>durante</a:t>
            </a:r>
            <a:r>
              <a:rPr lang="en-US" sz="1360" dirty="0"/>
              <a:t> 3 </a:t>
            </a:r>
            <a:r>
              <a:rPr lang="en-US" sz="1360" dirty="0" err="1"/>
              <a:t>años</a:t>
            </a:r>
            <a:r>
              <a:rPr lang="en-US" sz="1360" dirty="0"/>
              <a:t>. </a:t>
            </a:r>
            <a:r>
              <a:rPr lang="en-US" sz="1360" dirty="0" err="1"/>
              <a:t>Estas</a:t>
            </a:r>
            <a:r>
              <a:rPr lang="en-US" sz="1360" dirty="0"/>
              <a:t> son </a:t>
            </a:r>
            <a:r>
              <a:rPr lang="en-US" sz="1360" dirty="0" err="1"/>
              <a:t>algunas</a:t>
            </a:r>
            <a:r>
              <a:rPr lang="en-US" sz="1360" dirty="0"/>
              <a:t> de las </a:t>
            </a:r>
            <a:r>
              <a:rPr lang="en-US" sz="1360" dirty="0" err="1"/>
              <a:t>razones</a:t>
            </a:r>
            <a:r>
              <a:rPr lang="en-US" sz="1360" dirty="0"/>
              <a:t>:</a:t>
            </a:r>
          </a:p>
          <a:p>
            <a:endParaRPr lang="en-US" sz="1360" dirty="0"/>
          </a:p>
          <a:p>
            <a:pPr marL="285750" indent="-285750">
              <a:buFont typeface="Arial" panose="020B0604020202020204" pitchFamily="34" charset="0"/>
              <a:buChar char="•"/>
            </a:pPr>
            <a:r>
              <a:rPr lang="en-US" sz="1360" dirty="0" err="1"/>
              <a:t>Ayuda</a:t>
            </a:r>
            <a:r>
              <a:rPr lang="en-US" sz="1360" dirty="0"/>
              <a:t> a </a:t>
            </a:r>
            <a:r>
              <a:rPr lang="en-US" sz="1360" dirty="0" err="1"/>
              <a:t>mantener</a:t>
            </a:r>
            <a:r>
              <a:rPr lang="en-US" sz="1360" dirty="0"/>
              <a:t> la </a:t>
            </a:r>
            <a:r>
              <a:rPr lang="en-US" sz="1360" dirty="0" err="1"/>
              <a:t>responsabilidad</a:t>
            </a:r>
            <a:r>
              <a:rPr lang="en-US" sz="1360" dirty="0"/>
              <a:t> del </a:t>
            </a:r>
            <a:r>
              <a:rPr lang="en-US" sz="1360" dirty="0" err="1"/>
              <a:t>empleador</a:t>
            </a:r>
            <a:r>
              <a:rPr lang="en-US" sz="1360" dirty="0"/>
              <a:t>. Si se </a:t>
            </a:r>
            <a:r>
              <a:rPr lang="en-US" sz="1360" dirty="0" err="1"/>
              <a:t>informa</a:t>
            </a:r>
            <a:r>
              <a:rPr lang="en-US" sz="1360" dirty="0"/>
              <a:t> un </a:t>
            </a:r>
            <a:r>
              <a:rPr lang="en-US" sz="1360" dirty="0" err="1"/>
              <a:t>peligro</a:t>
            </a:r>
            <a:r>
              <a:rPr lang="en-US" sz="1360" dirty="0"/>
              <a:t> con </a:t>
            </a:r>
            <a:r>
              <a:rPr lang="en-US" sz="1360" dirty="0" err="1"/>
              <a:t>una</a:t>
            </a:r>
            <a:r>
              <a:rPr lang="en-US" sz="1360" dirty="0"/>
              <a:t> </a:t>
            </a:r>
            <a:r>
              <a:rPr lang="en-US" sz="1360" dirty="0" err="1"/>
              <a:t>fecha</a:t>
            </a:r>
            <a:r>
              <a:rPr lang="en-US" sz="1360" dirty="0"/>
              <a:t> </a:t>
            </a:r>
            <a:r>
              <a:rPr lang="en-US" sz="1360" dirty="0" err="1"/>
              <a:t>en</a:t>
            </a:r>
            <a:r>
              <a:rPr lang="en-US" sz="1360" dirty="0"/>
              <a:t> </a:t>
            </a:r>
            <a:r>
              <a:rPr lang="en-US" sz="1360" dirty="0" err="1"/>
              <a:t>registro</a:t>
            </a:r>
            <a:r>
              <a:rPr lang="en-US" sz="1360" dirty="0"/>
              <a:t> para que la </a:t>
            </a:r>
            <a:r>
              <a:rPr lang="en-US" sz="1360" dirty="0" err="1"/>
              <a:t>gerencia</a:t>
            </a:r>
            <a:r>
              <a:rPr lang="en-US" sz="1360" dirty="0"/>
              <a:t> </a:t>
            </a:r>
            <a:r>
              <a:rPr lang="en-US" sz="1360" dirty="0" err="1"/>
              <a:t>responda</a:t>
            </a:r>
            <a:r>
              <a:rPr lang="en-US" sz="1360" dirty="0"/>
              <a:t> y lo </a:t>
            </a:r>
            <a:r>
              <a:rPr lang="en-US" sz="1360" dirty="0" err="1"/>
              <a:t>resuelva</a:t>
            </a:r>
            <a:r>
              <a:rPr lang="en-US" sz="1360" dirty="0"/>
              <a:t>, </a:t>
            </a:r>
            <a:r>
              <a:rPr lang="en-US" sz="1360" dirty="0" err="1"/>
              <a:t>existe</a:t>
            </a:r>
            <a:r>
              <a:rPr lang="en-US" sz="1360" dirty="0"/>
              <a:t> </a:t>
            </a:r>
            <a:r>
              <a:rPr lang="en-US" sz="1360" dirty="0" err="1"/>
              <a:t>una</a:t>
            </a:r>
            <a:r>
              <a:rPr lang="en-US" sz="1360" dirty="0"/>
              <a:t> mayor </a:t>
            </a:r>
            <a:r>
              <a:rPr lang="en-US" sz="1360" dirty="0" err="1"/>
              <a:t>posibilidad</a:t>
            </a:r>
            <a:r>
              <a:rPr lang="en-US" sz="1360" dirty="0"/>
              <a:t> de que lo </a:t>
            </a:r>
            <a:r>
              <a:rPr lang="en-US" sz="1360" dirty="0" err="1"/>
              <a:t>sigan</a:t>
            </a:r>
            <a:r>
              <a:rPr lang="en-US" sz="1360" dirty="0"/>
              <a:t> hasta </a:t>
            </a:r>
            <a:r>
              <a:rPr lang="en-US" sz="1360" dirty="0" err="1"/>
              <a:t>el</a:t>
            </a:r>
            <a:r>
              <a:rPr lang="en-US" sz="1360" dirty="0"/>
              <a:t> final que </a:t>
            </a:r>
            <a:r>
              <a:rPr lang="en-US" sz="1360" dirty="0" err="1"/>
              <a:t>si</a:t>
            </a:r>
            <a:r>
              <a:rPr lang="en-US" sz="1360" dirty="0"/>
              <a:t> no </a:t>
            </a:r>
            <a:r>
              <a:rPr lang="en-US" sz="1360" dirty="0" err="1"/>
              <a:t>hubiera</a:t>
            </a:r>
            <a:r>
              <a:rPr lang="en-US" sz="1360" dirty="0"/>
              <a:t> un </a:t>
            </a:r>
            <a:r>
              <a:rPr lang="en-US" sz="1360" dirty="0" err="1"/>
              <a:t>registro</a:t>
            </a:r>
            <a:r>
              <a:rPr lang="en-US" sz="1360" dirty="0"/>
              <a:t> </a:t>
            </a:r>
            <a:r>
              <a:rPr lang="en-US" sz="1360" dirty="0" err="1"/>
              <a:t>escrito</a:t>
            </a:r>
            <a:r>
              <a:rPr lang="en-US" sz="1360" dirty="0"/>
              <a:t> de </a:t>
            </a:r>
            <a:r>
              <a:rPr lang="en-US" sz="1360" dirty="0" err="1"/>
              <a:t>ello</a:t>
            </a:r>
            <a:r>
              <a:rPr lang="en-US" sz="1360" dirty="0"/>
              <a:t>. </a:t>
            </a:r>
          </a:p>
          <a:p>
            <a:pPr marL="285750" indent="-285750">
              <a:buFont typeface="Arial" panose="020B0604020202020204" pitchFamily="34" charset="0"/>
              <a:buChar char="•"/>
            </a:pPr>
            <a:r>
              <a:rPr lang="en-US" sz="1360" dirty="0"/>
              <a:t>Los </a:t>
            </a:r>
            <a:r>
              <a:rPr lang="en-US" sz="1360" dirty="0" err="1"/>
              <a:t>registros</a:t>
            </a:r>
            <a:r>
              <a:rPr lang="en-US" sz="1360" dirty="0"/>
              <a:t> </a:t>
            </a:r>
            <a:r>
              <a:rPr lang="en-US" sz="1360" dirty="0" err="1"/>
              <a:t>escritos</a:t>
            </a:r>
            <a:r>
              <a:rPr lang="en-US" sz="1360" dirty="0"/>
              <a:t> son </a:t>
            </a:r>
            <a:r>
              <a:rPr lang="en-US" sz="1360" dirty="0" err="1"/>
              <a:t>accesibles</a:t>
            </a:r>
            <a:r>
              <a:rPr lang="en-US" sz="1360" dirty="0"/>
              <a:t> para </a:t>
            </a:r>
            <a:r>
              <a:rPr lang="en-US" sz="1360" dirty="0" err="1"/>
              <a:t>todos</a:t>
            </a:r>
            <a:r>
              <a:rPr lang="en-US" sz="1360" dirty="0"/>
              <a:t> </a:t>
            </a:r>
            <a:r>
              <a:rPr lang="en-US" sz="1360" dirty="0" err="1"/>
              <a:t>los</a:t>
            </a:r>
            <a:r>
              <a:rPr lang="en-US" sz="1360" dirty="0"/>
              <a:t> </a:t>
            </a:r>
            <a:r>
              <a:rPr lang="en-US" sz="1360" dirty="0" err="1"/>
              <a:t>empleados</a:t>
            </a:r>
            <a:r>
              <a:rPr lang="en-US" sz="1360" dirty="0"/>
              <a:t>, lo que </a:t>
            </a:r>
            <a:r>
              <a:rPr lang="en-US" sz="1360" dirty="0" err="1"/>
              <a:t>aumenta</a:t>
            </a:r>
            <a:r>
              <a:rPr lang="en-US" sz="1360" dirty="0"/>
              <a:t> la </a:t>
            </a:r>
            <a:r>
              <a:rPr lang="en-US" sz="1360" dirty="0" err="1"/>
              <a:t>seguridad</a:t>
            </a:r>
            <a:r>
              <a:rPr lang="en-US" sz="1360" dirty="0"/>
              <a:t> </a:t>
            </a:r>
            <a:r>
              <a:rPr lang="en-US" sz="1360" dirty="0" err="1"/>
              <a:t>en</a:t>
            </a:r>
            <a:r>
              <a:rPr lang="en-US" sz="1360" dirty="0"/>
              <a:t> </a:t>
            </a:r>
            <a:r>
              <a:rPr lang="en-US" sz="1360" dirty="0" err="1"/>
              <a:t>el</a:t>
            </a:r>
            <a:r>
              <a:rPr lang="en-US" sz="1360" dirty="0"/>
              <a:t> </a:t>
            </a:r>
            <a:r>
              <a:rPr lang="en-US" sz="1360" dirty="0" err="1"/>
              <a:t>lugar</a:t>
            </a:r>
            <a:r>
              <a:rPr lang="en-US" sz="1360" dirty="0"/>
              <a:t> de </a:t>
            </a:r>
            <a:r>
              <a:rPr lang="en-US" sz="1360" dirty="0" err="1"/>
              <a:t>trabajo</a:t>
            </a:r>
            <a:r>
              <a:rPr lang="en-US" sz="1360" dirty="0"/>
              <a:t> </a:t>
            </a:r>
            <a:r>
              <a:rPr lang="en-US" sz="1360" dirty="0" err="1"/>
              <a:t>porque</a:t>
            </a:r>
            <a:r>
              <a:rPr lang="en-US" sz="1360" dirty="0"/>
              <a:t> </a:t>
            </a:r>
            <a:r>
              <a:rPr lang="en-US" sz="1360" dirty="0" err="1"/>
              <a:t>todos</a:t>
            </a:r>
            <a:r>
              <a:rPr lang="en-US" sz="1360" dirty="0"/>
              <a:t> </a:t>
            </a:r>
            <a:r>
              <a:rPr lang="en-US" sz="1360" dirty="0" err="1"/>
              <a:t>conocen</a:t>
            </a:r>
            <a:r>
              <a:rPr lang="en-US" sz="1360" dirty="0"/>
              <a:t> </a:t>
            </a:r>
            <a:r>
              <a:rPr lang="en-US" sz="1360" dirty="0" err="1"/>
              <a:t>los</a:t>
            </a:r>
            <a:r>
              <a:rPr lang="en-US" sz="1360" dirty="0"/>
              <a:t> </a:t>
            </a:r>
            <a:r>
              <a:rPr lang="en-US" sz="1360" dirty="0" err="1"/>
              <a:t>peligros</a:t>
            </a:r>
            <a:r>
              <a:rPr lang="en-US" sz="1360" dirty="0"/>
              <a:t> y las </a:t>
            </a:r>
            <a:r>
              <a:rPr lang="en-US" sz="1360" dirty="0" err="1"/>
              <a:t>soluciones</a:t>
            </a:r>
            <a:r>
              <a:rPr lang="en-US" sz="1360" dirty="0"/>
              <a:t> </a:t>
            </a:r>
            <a:r>
              <a:rPr lang="en-US" sz="1360" dirty="0" err="1"/>
              <a:t>recomendadas</a:t>
            </a:r>
            <a:r>
              <a:rPr lang="en-US" sz="1360" dirty="0"/>
              <a:t>. </a:t>
            </a:r>
          </a:p>
          <a:p>
            <a:pPr marL="285750" indent="-285750">
              <a:buFont typeface="Arial" panose="020B0604020202020204" pitchFamily="34" charset="0"/>
              <a:buChar char="•"/>
            </a:pPr>
            <a:r>
              <a:rPr lang="en-US" sz="1360" dirty="0" err="1"/>
              <a:t>En</a:t>
            </a:r>
            <a:r>
              <a:rPr lang="en-US" sz="1360" dirty="0"/>
              <a:t> </a:t>
            </a:r>
            <a:r>
              <a:rPr lang="en-US" sz="1360" dirty="0" err="1"/>
              <a:t>caso</a:t>
            </a:r>
            <a:r>
              <a:rPr lang="en-US" sz="1360" dirty="0"/>
              <a:t> de un </a:t>
            </a:r>
            <a:r>
              <a:rPr lang="en-US" sz="1360" dirty="0" err="1"/>
              <a:t>accidente</a:t>
            </a:r>
            <a:r>
              <a:rPr lang="en-US" sz="1360" dirty="0"/>
              <a:t>, </a:t>
            </a:r>
            <a:r>
              <a:rPr lang="en-US" sz="1360" dirty="0" err="1"/>
              <a:t>los</a:t>
            </a:r>
            <a:r>
              <a:rPr lang="en-US" sz="1360" dirty="0"/>
              <a:t> </a:t>
            </a:r>
            <a:r>
              <a:rPr lang="en-US" sz="1360" dirty="0" err="1"/>
              <a:t>registros</a:t>
            </a:r>
            <a:r>
              <a:rPr lang="en-US" sz="1360" dirty="0"/>
              <a:t> </a:t>
            </a:r>
            <a:r>
              <a:rPr lang="en-US" sz="1360" dirty="0" err="1"/>
              <a:t>ayudan</a:t>
            </a:r>
            <a:r>
              <a:rPr lang="en-US" sz="1360" dirty="0"/>
              <a:t> a </a:t>
            </a:r>
            <a:r>
              <a:rPr lang="en-US" sz="1360" dirty="0" err="1"/>
              <a:t>mostrar</a:t>
            </a:r>
            <a:r>
              <a:rPr lang="en-US" sz="1360" dirty="0"/>
              <a:t> </a:t>
            </a:r>
            <a:r>
              <a:rPr lang="en-US" sz="1360" dirty="0" err="1"/>
              <a:t>si</a:t>
            </a:r>
            <a:r>
              <a:rPr lang="en-US" sz="1360" dirty="0"/>
              <a:t> </a:t>
            </a:r>
            <a:r>
              <a:rPr lang="en-US" sz="1360" dirty="0" err="1"/>
              <a:t>fue</a:t>
            </a:r>
            <a:r>
              <a:rPr lang="en-US" sz="1360" dirty="0"/>
              <a:t> </a:t>
            </a:r>
            <a:r>
              <a:rPr lang="en-US" sz="1360" dirty="0" err="1"/>
              <a:t>provocado</a:t>
            </a:r>
            <a:r>
              <a:rPr lang="en-US" sz="1360" dirty="0"/>
              <a:t> </a:t>
            </a:r>
            <a:r>
              <a:rPr lang="en-US" sz="1360" dirty="0" err="1"/>
              <a:t>por</a:t>
            </a:r>
            <a:r>
              <a:rPr lang="en-US" sz="1360" dirty="0"/>
              <a:t> un </a:t>
            </a:r>
            <a:r>
              <a:rPr lang="en-US" sz="1360" dirty="0" err="1"/>
              <a:t>peligro</a:t>
            </a:r>
            <a:r>
              <a:rPr lang="en-US" sz="1360" dirty="0"/>
              <a:t> que se </a:t>
            </a:r>
            <a:r>
              <a:rPr lang="en-US" sz="1360" dirty="0" err="1"/>
              <a:t>informó</a:t>
            </a:r>
            <a:r>
              <a:rPr lang="en-US" sz="1360" dirty="0"/>
              <a:t> y </a:t>
            </a:r>
            <a:r>
              <a:rPr lang="en-US" sz="1360" dirty="0" err="1"/>
              <a:t>nunca</a:t>
            </a:r>
            <a:r>
              <a:rPr lang="en-US" sz="1360" dirty="0"/>
              <a:t> se </a:t>
            </a:r>
            <a:r>
              <a:rPr lang="en-US" sz="1360" dirty="0" err="1"/>
              <a:t>solucionó</a:t>
            </a:r>
            <a:r>
              <a:rPr lang="en-US" sz="1360" dirty="0"/>
              <a:t> o </a:t>
            </a:r>
            <a:r>
              <a:rPr lang="en-US" sz="1360" dirty="0" err="1"/>
              <a:t>si</a:t>
            </a:r>
            <a:r>
              <a:rPr lang="en-US" sz="1360" dirty="0"/>
              <a:t> </a:t>
            </a:r>
            <a:r>
              <a:rPr lang="en-US" sz="1360" dirty="0" err="1"/>
              <a:t>este</a:t>
            </a:r>
            <a:r>
              <a:rPr lang="en-US" sz="1360" dirty="0"/>
              <a:t> no se </a:t>
            </a:r>
            <a:r>
              <a:rPr lang="en-US" sz="1360" dirty="0" err="1"/>
              <a:t>identificó</a:t>
            </a:r>
            <a:r>
              <a:rPr lang="en-US" sz="1360" dirty="0"/>
              <a:t>. Los </a:t>
            </a:r>
            <a:r>
              <a:rPr lang="en-US" sz="1360" dirty="0" err="1"/>
              <a:t>registros</a:t>
            </a:r>
            <a:r>
              <a:rPr lang="en-US" sz="1360" dirty="0"/>
              <a:t> </a:t>
            </a:r>
            <a:r>
              <a:rPr lang="en-US" sz="1360" dirty="0" err="1"/>
              <a:t>ayudan</a:t>
            </a:r>
            <a:r>
              <a:rPr lang="en-US" sz="1360" dirty="0"/>
              <a:t> a </a:t>
            </a:r>
            <a:r>
              <a:rPr lang="en-US" sz="1360" dirty="0" err="1"/>
              <a:t>evaluar</a:t>
            </a:r>
            <a:r>
              <a:rPr lang="en-US" sz="1360" dirty="0"/>
              <a:t> </a:t>
            </a:r>
            <a:r>
              <a:rPr lang="en-US" sz="1360" dirty="0" err="1"/>
              <a:t>si</a:t>
            </a:r>
            <a:r>
              <a:rPr lang="en-US" sz="1360" dirty="0"/>
              <a:t> </a:t>
            </a:r>
            <a:r>
              <a:rPr lang="en-US" sz="1360" dirty="0" err="1"/>
              <a:t>el</a:t>
            </a:r>
            <a:r>
              <a:rPr lang="en-US" sz="1360" dirty="0"/>
              <a:t> </a:t>
            </a:r>
            <a:r>
              <a:rPr lang="en-US" sz="1360" dirty="0" err="1"/>
              <a:t>comité</a:t>
            </a:r>
            <a:r>
              <a:rPr lang="en-US" sz="1360" dirty="0"/>
              <a:t> de </a:t>
            </a:r>
            <a:r>
              <a:rPr lang="en-US" sz="1360" dirty="0" err="1"/>
              <a:t>seguridad</a:t>
            </a:r>
            <a:r>
              <a:rPr lang="en-US" sz="1360" dirty="0"/>
              <a:t> es </a:t>
            </a:r>
            <a:r>
              <a:rPr lang="en-US" sz="1360" dirty="0" err="1"/>
              <a:t>eficaz</a:t>
            </a:r>
            <a:r>
              <a:rPr lang="en-US" sz="1360" dirty="0"/>
              <a:t> </a:t>
            </a:r>
            <a:r>
              <a:rPr lang="en-US" sz="1360" dirty="0" err="1"/>
              <a:t>en</a:t>
            </a:r>
            <a:r>
              <a:rPr lang="en-US" sz="1360" dirty="0"/>
              <a:t> sus </a:t>
            </a:r>
            <a:r>
              <a:rPr lang="en-US" sz="1360" dirty="0" err="1"/>
              <a:t>inspecciones</a:t>
            </a:r>
            <a:r>
              <a:rPr lang="en-US" sz="1360" dirty="0"/>
              <a:t>, la </a:t>
            </a:r>
            <a:r>
              <a:rPr lang="en-US" sz="1360" dirty="0" err="1"/>
              <a:t>identificación</a:t>
            </a:r>
            <a:r>
              <a:rPr lang="en-US" sz="1360" dirty="0"/>
              <a:t> de </a:t>
            </a:r>
            <a:r>
              <a:rPr lang="en-US" sz="1360" dirty="0" err="1"/>
              <a:t>peligros</a:t>
            </a:r>
            <a:r>
              <a:rPr lang="en-US" sz="1360" dirty="0"/>
              <a:t> y las </a:t>
            </a:r>
            <a:r>
              <a:rPr lang="en-US" sz="1360" dirty="0" err="1"/>
              <a:t>recomendaciones</a:t>
            </a:r>
            <a:r>
              <a:rPr lang="en-US" sz="1360" dirty="0"/>
              <a:t>. </a:t>
            </a:r>
          </a:p>
          <a:p>
            <a:endParaRPr lang="en-US" sz="1360" dirty="0"/>
          </a:p>
          <a:p>
            <a:r>
              <a:rPr lang="en-US" sz="1360" dirty="0" err="1"/>
              <a:t>Algunas</a:t>
            </a:r>
            <a:r>
              <a:rPr lang="en-US" sz="1360" dirty="0"/>
              <a:t> </a:t>
            </a:r>
            <a:r>
              <a:rPr lang="en-US" sz="1360" dirty="0" err="1"/>
              <a:t>empresas</a:t>
            </a:r>
            <a:r>
              <a:rPr lang="en-US" sz="1360" dirty="0"/>
              <a:t> </a:t>
            </a:r>
            <a:r>
              <a:rPr lang="en-US" sz="1360" dirty="0" err="1"/>
              <a:t>eligen</a:t>
            </a:r>
            <a:r>
              <a:rPr lang="en-US" sz="1360" dirty="0"/>
              <a:t> </a:t>
            </a:r>
            <a:r>
              <a:rPr lang="en-US" sz="1360" dirty="0" err="1"/>
              <a:t>enviar</a:t>
            </a:r>
            <a:r>
              <a:rPr lang="en-US" sz="1360" dirty="0"/>
              <a:t> las </a:t>
            </a:r>
            <a:r>
              <a:rPr lang="en-US" sz="1360" dirty="0" err="1"/>
              <a:t>notas</a:t>
            </a:r>
            <a:r>
              <a:rPr lang="en-US" sz="1360" dirty="0"/>
              <a:t> </a:t>
            </a:r>
            <a:r>
              <a:rPr lang="en-US" sz="1360" dirty="0" err="1"/>
              <a:t>por</a:t>
            </a:r>
            <a:r>
              <a:rPr lang="en-US" sz="1360" dirty="0"/>
              <a:t> </a:t>
            </a:r>
            <a:r>
              <a:rPr lang="en-US" sz="1360" dirty="0" err="1"/>
              <a:t>correo</a:t>
            </a:r>
            <a:r>
              <a:rPr lang="en-US" sz="1360" dirty="0"/>
              <a:t> </a:t>
            </a:r>
            <a:r>
              <a:rPr lang="en-US" sz="1360" dirty="0" err="1"/>
              <a:t>electrónico</a:t>
            </a:r>
            <a:r>
              <a:rPr lang="en-US" sz="1360" dirty="0"/>
              <a:t> a </a:t>
            </a:r>
            <a:r>
              <a:rPr lang="en-US" sz="1360" dirty="0" err="1"/>
              <a:t>todos</a:t>
            </a:r>
            <a:r>
              <a:rPr lang="en-US" sz="1360" dirty="0"/>
              <a:t> </a:t>
            </a:r>
            <a:r>
              <a:rPr lang="en-US" sz="1360" dirty="0" err="1"/>
              <a:t>los</a:t>
            </a:r>
            <a:r>
              <a:rPr lang="en-US" sz="1360" dirty="0"/>
              <a:t> </a:t>
            </a:r>
            <a:r>
              <a:rPr lang="en-US" sz="1360" dirty="0" err="1"/>
              <a:t>empleados</a:t>
            </a:r>
            <a:r>
              <a:rPr lang="en-US" sz="1360" dirty="0"/>
              <a:t> o </a:t>
            </a:r>
            <a:r>
              <a:rPr lang="en-US" sz="1360" dirty="0" err="1"/>
              <a:t>exhibir</a:t>
            </a:r>
            <a:r>
              <a:rPr lang="en-US" sz="1360" dirty="0"/>
              <a:t> </a:t>
            </a:r>
            <a:r>
              <a:rPr lang="en-US" sz="1360" dirty="0" err="1"/>
              <a:t>una</a:t>
            </a:r>
            <a:r>
              <a:rPr lang="en-US" sz="1360" dirty="0"/>
              <a:t> </a:t>
            </a:r>
            <a:r>
              <a:rPr lang="en-US" sz="1360" dirty="0" err="1"/>
              <a:t>copia</a:t>
            </a:r>
            <a:r>
              <a:rPr lang="en-US" sz="1360" dirty="0"/>
              <a:t> impresa </a:t>
            </a:r>
            <a:r>
              <a:rPr lang="en-US" sz="1360" dirty="0" err="1"/>
              <a:t>en</a:t>
            </a:r>
            <a:r>
              <a:rPr lang="en-US" sz="1360" dirty="0"/>
              <a:t> la </a:t>
            </a:r>
            <a:r>
              <a:rPr lang="en-US" sz="1360" dirty="0" err="1"/>
              <a:t>sala</a:t>
            </a:r>
            <a:r>
              <a:rPr lang="en-US" sz="1360" dirty="0"/>
              <a:t> de </a:t>
            </a:r>
            <a:r>
              <a:rPr lang="en-US" sz="1360" dirty="0" err="1"/>
              <a:t>descanso</a:t>
            </a:r>
            <a:r>
              <a:rPr lang="en-US" sz="1360" dirty="0"/>
              <a:t> de </a:t>
            </a:r>
            <a:r>
              <a:rPr lang="en-US" sz="1360" dirty="0" err="1"/>
              <a:t>los</a:t>
            </a:r>
            <a:r>
              <a:rPr lang="en-US" sz="1360" dirty="0"/>
              <a:t> </a:t>
            </a:r>
            <a:r>
              <a:rPr lang="en-US" sz="1360" dirty="0" err="1"/>
              <a:t>empleados</a:t>
            </a:r>
            <a:r>
              <a:rPr lang="en-US" sz="1360" dirty="0"/>
              <a:t>, </a:t>
            </a:r>
            <a:r>
              <a:rPr lang="en-US" sz="1360" dirty="0" err="1"/>
              <a:t>mientras</a:t>
            </a:r>
            <a:r>
              <a:rPr lang="en-US" sz="1360" dirty="0"/>
              <a:t> que </a:t>
            </a:r>
            <a:r>
              <a:rPr lang="en-US" sz="1360" dirty="0" err="1"/>
              <a:t>otras</a:t>
            </a:r>
            <a:r>
              <a:rPr lang="en-US" sz="1360" dirty="0"/>
              <a:t> las publican </a:t>
            </a:r>
            <a:r>
              <a:rPr lang="en-US" sz="1360" dirty="0" err="1"/>
              <a:t>en</a:t>
            </a:r>
            <a:r>
              <a:rPr lang="en-US" sz="1360" dirty="0"/>
              <a:t> </a:t>
            </a:r>
            <a:r>
              <a:rPr lang="en-US" sz="1360" dirty="0" err="1"/>
              <a:t>su</a:t>
            </a:r>
            <a:r>
              <a:rPr lang="en-US" sz="1360" dirty="0"/>
              <a:t> sitio web </a:t>
            </a:r>
            <a:r>
              <a:rPr lang="en-US" sz="1360" dirty="0" err="1"/>
              <a:t>interno</a:t>
            </a:r>
            <a:r>
              <a:rPr lang="en-US" sz="1360" dirty="0"/>
              <a:t>. He </a:t>
            </a:r>
            <a:r>
              <a:rPr lang="en-US" sz="1360" dirty="0" err="1"/>
              <a:t>aquí</a:t>
            </a:r>
            <a:r>
              <a:rPr lang="en-US" sz="1360" dirty="0"/>
              <a:t> un </a:t>
            </a:r>
            <a:r>
              <a:rPr lang="en-US" sz="1360" dirty="0">
                <a:hlinkClick r:id="rId3"/>
              </a:rPr>
              <a:t>modelo de formulario</a:t>
            </a:r>
            <a:r>
              <a:rPr lang="en-US" sz="1360" baseline="30000" dirty="0"/>
              <a:t>(5)</a:t>
            </a:r>
            <a:r>
              <a:rPr lang="en-US" sz="1360" dirty="0"/>
              <a:t> para registrar las </a:t>
            </a:r>
            <a:r>
              <a:rPr lang="en-US" sz="1360" dirty="0" err="1"/>
              <a:t>notas</a:t>
            </a:r>
            <a:r>
              <a:rPr lang="en-US" sz="1360" dirty="0"/>
              <a:t> de las juntas del </a:t>
            </a:r>
            <a:r>
              <a:rPr lang="en-US" sz="1360" dirty="0" err="1"/>
              <a:t>comité</a:t>
            </a:r>
            <a:r>
              <a:rPr lang="en-US" sz="1360" dirty="0"/>
              <a:t> de </a:t>
            </a:r>
            <a:r>
              <a:rPr lang="en-US" sz="1360" dirty="0" err="1"/>
              <a:t>seguridad</a:t>
            </a:r>
            <a:r>
              <a:rPr lang="en-US" sz="136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707F38EE-6E50-49C6-8FA7-E7737FB61493}"/>
              </a:ext>
            </a:extLst>
          </p:cNvPr>
          <p:cNvPicPr>
            <a:picLocks noChangeAspect="1"/>
          </p:cNvPicPr>
          <p:nvPr/>
        </p:nvPicPr>
        <p:blipFill>
          <a:blip r:embed="rId5"/>
          <a:srcRect/>
          <a:stretch/>
        </p:blipFill>
        <p:spPr>
          <a:xfrm>
            <a:off x="0" y="0"/>
            <a:ext cx="5496980" cy="5904724"/>
          </a:xfrm>
          <a:prstGeom prst="rect">
            <a:avLst/>
          </a:prstGeom>
        </p:spPr>
      </p:pic>
      <p:sp>
        <p:nvSpPr>
          <p:cNvPr id="7" name="Google Shape;102;p2">
            <a:extLst>
              <a:ext uri="{FF2B5EF4-FFF2-40B4-BE49-F238E27FC236}">
                <a16:creationId xmlns:a16="http://schemas.microsoft.com/office/drawing/2014/main" id="{3D8AD829-510A-4076-A631-D1CB440C17FA}"/>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66348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8"/>
            <a:ext cx="6274351"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Tarifa de </a:t>
            </a:r>
            <a:r>
              <a:rPr lang="en-US" sz="3600" b="0" i="0" u="sng" strike="noStrike" cap="none" dirty="0" err="1">
                <a:solidFill>
                  <a:schemeClr val="dk1"/>
                </a:solidFill>
                <a:latin typeface="+mj-lt"/>
                <a:ea typeface="Calibri"/>
                <a:cs typeface="Calibri"/>
                <a:sym typeface="Calibri"/>
              </a:rPr>
              <a:t>pago</a:t>
            </a:r>
            <a:r>
              <a:rPr lang="en-US" sz="3600" b="0" i="0" u="sng" strike="noStrike" cap="none" dirty="0">
                <a:solidFill>
                  <a:schemeClr val="dk1"/>
                </a:solidFill>
                <a:latin typeface="+mj-lt"/>
                <a:ea typeface="Calibri"/>
                <a:cs typeface="Calibri"/>
                <a:sym typeface="Calibri"/>
              </a:rPr>
              <a:t> regular</a:t>
            </a:r>
            <a:endParaRPr lang="en-US" dirty="0"/>
          </a:p>
          <a:p>
            <a:endParaRPr lang="en-US" sz="1600" dirty="0"/>
          </a:p>
          <a:p>
            <a:r>
              <a:rPr lang="en-US" sz="1600" dirty="0"/>
              <a:t>Las </a:t>
            </a:r>
            <a:r>
              <a:rPr lang="en-US" sz="1600" dirty="0" err="1"/>
              <a:t>reuniones</a:t>
            </a:r>
            <a:r>
              <a:rPr lang="en-US" sz="1600" dirty="0"/>
              <a:t> del </a:t>
            </a:r>
            <a:r>
              <a:rPr lang="en-US" sz="1600" dirty="0" err="1"/>
              <a:t>comité</a:t>
            </a:r>
            <a:r>
              <a:rPr lang="en-US" sz="1600" dirty="0"/>
              <a:t> de </a:t>
            </a:r>
            <a:r>
              <a:rPr lang="en-US" sz="1600" dirty="0" err="1"/>
              <a:t>seguridad</a:t>
            </a:r>
            <a:r>
              <a:rPr lang="en-US" sz="1600" dirty="0"/>
              <a:t> se </a:t>
            </a:r>
            <a:r>
              <a:rPr lang="en-US" sz="1600" dirty="0" err="1"/>
              <a:t>deben</a:t>
            </a:r>
            <a:r>
              <a:rPr lang="en-US" sz="1600" dirty="0"/>
              <a:t> </a:t>
            </a:r>
            <a:r>
              <a:rPr lang="en-US" sz="1600" dirty="0" err="1"/>
              <a:t>celebrar</a:t>
            </a:r>
            <a:r>
              <a:rPr lang="en-US" sz="1600" dirty="0"/>
              <a:t> </a:t>
            </a:r>
            <a:r>
              <a:rPr lang="en-US" sz="1600" dirty="0" err="1"/>
              <a:t>en</a:t>
            </a:r>
            <a:r>
              <a:rPr lang="en-US" sz="1600" dirty="0"/>
              <a:t> </a:t>
            </a:r>
            <a:r>
              <a:rPr lang="en-US" sz="1600" dirty="0" err="1"/>
              <a:t>el</a:t>
            </a:r>
            <a:r>
              <a:rPr lang="en-US" sz="1600" dirty="0"/>
              <a:t> </a:t>
            </a:r>
            <a:r>
              <a:rPr lang="en-US" sz="1600" dirty="0" err="1"/>
              <a:t>horario</a:t>
            </a:r>
            <a:r>
              <a:rPr lang="en-US" sz="1600" dirty="0"/>
              <a:t> de la </a:t>
            </a:r>
            <a:r>
              <a:rPr lang="en-US" sz="1600" dirty="0" err="1"/>
              <a:t>empresa</a:t>
            </a:r>
            <a:r>
              <a:rPr lang="en-US" sz="1600" dirty="0"/>
              <a:t> y </a:t>
            </a:r>
            <a:r>
              <a:rPr lang="en-US" sz="1600" dirty="0" err="1"/>
              <a:t>todos</a:t>
            </a:r>
            <a:r>
              <a:rPr lang="en-US" sz="1600" dirty="0"/>
              <a:t> </a:t>
            </a:r>
            <a:r>
              <a:rPr lang="en-US" sz="1600" dirty="0" err="1"/>
              <a:t>los</a:t>
            </a:r>
            <a:r>
              <a:rPr lang="en-US" sz="1600" dirty="0"/>
              <a:t> </a:t>
            </a:r>
            <a:r>
              <a:rPr lang="en-US" sz="1600" dirty="0" err="1"/>
              <a:t>miembros</a:t>
            </a:r>
            <a:r>
              <a:rPr lang="en-US" sz="1600" dirty="0"/>
              <a:t> </a:t>
            </a:r>
            <a:r>
              <a:rPr lang="en-US" sz="1600" dirty="0" err="1"/>
              <a:t>deben</a:t>
            </a:r>
            <a:r>
              <a:rPr lang="en-US" sz="1600" dirty="0"/>
              <a:t> </a:t>
            </a:r>
            <a:r>
              <a:rPr lang="en-US" sz="1600" dirty="0" err="1"/>
              <a:t>recibir</a:t>
            </a:r>
            <a:r>
              <a:rPr lang="en-US" sz="1600" dirty="0"/>
              <a:t> </a:t>
            </a:r>
            <a:r>
              <a:rPr lang="en-US" sz="1600" dirty="0" err="1"/>
              <a:t>su</a:t>
            </a:r>
            <a:r>
              <a:rPr lang="en-US" sz="1600" dirty="0"/>
              <a:t> </a:t>
            </a:r>
            <a:r>
              <a:rPr lang="en-US" sz="1600" dirty="0" err="1"/>
              <a:t>sueldo</a:t>
            </a:r>
            <a:r>
              <a:rPr lang="en-US" sz="1600" dirty="0"/>
              <a:t> </a:t>
            </a:r>
            <a:r>
              <a:rPr lang="en-US" sz="1600" dirty="0" err="1"/>
              <a:t>conforme</a:t>
            </a:r>
            <a:r>
              <a:rPr lang="en-US" sz="1600" dirty="0"/>
              <a:t> a la </a:t>
            </a:r>
            <a:r>
              <a:rPr lang="en-US" sz="1600" dirty="0" err="1"/>
              <a:t>tarifa</a:t>
            </a:r>
            <a:r>
              <a:rPr lang="en-US" sz="1600" dirty="0"/>
              <a:t> de </a:t>
            </a:r>
            <a:r>
              <a:rPr lang="en-US" sz="1600" dirty="0" err="1"/>
              <a:t>pago</a:t>
            </a:r>
            <a:r>
              <a:rPr lang="en-US" sz="1600" dirty="0"/>
              <a:t> regular. El </a:t>
            </a:r>
            <a:r>
              <a:rPr lang="en-US" sz="1600" dirty="0" err="1"/>
              <a:t>empleador</a:t>
            </a:r>
            <a:r>
              <a:rPr lang="en-US" sz="1600" dirty="0"/>
              <a:t> </a:t>
            </a:r>
            <a:r>
              <a:rPr lang="en-US" sz="1600" dirty="0" err="1"/>
              <a:t>tiene</a:t>
            </a:r>
            <a:r>
              <a:rPr lang="en-US" sz="1600" dirty="0"/>
              <a:t> </a:t>
            </a:r>
            <a:r>
              <a:rPr lang="en-US" sz="1600" dirty="0" err="1"/>
              <a:t>prohibido</a:t>
            </a:r>
            <a:r>
              <a:rPr lang="en-US" sz="1600" dirty="0"/>
              <a:t> </a:t>
            </a:r>
            <a:r>
              <a:rPr lang="en-US" sz="1600" dirty="0" err="1"/>
              <a:t>disminuir</a:t>
            </a:r>
            <a:r>
              <a:rPr lang="en-US" sz="1600" dirty="0"/>
              <a:t> </a:t>
            </a:r>
            <a:r>
              <a:rPr lang="en-US" sz="1600" dirty="0" err="1"/>
              <a:t>el</a:t>
            </a:r>
            <a:r>
              <a:rPr lang="en-US" sz="1600" dirty="0"/>
              <a:t> </a:t>
            </a:r>
            <a:r>
              <a:rPr lang="en-US" sz="1600" dirty="0" err="1"/>
              <a:t>sueldo</a:t>
            </a:r>
            <a:r>
              <a:rPr lang="en-US" sz="1600" dirty="0"/>
              <a:t> a </a:t>
            </a:r>
            <a:r>
              <a:rPr lang="en-US" sz="1600" dirty="0" err="1"/>
              <a:t>una</a:t>
            </a:r>
            <a:r>
              <a:rPr lang="en-US" sz="1600" dirty="0"/>
              <a:t> </a:t>
            </a:r>
            <a:r>
              <a:rPr lang="en-US" sz="1600" dirty="0" err="1"/>
              <a:t>tarifa</a:t>
            </a:r>
            <a:r>
              <a:rPr lang="en-US" sz="1600" dirty="0"/>
              <a:t> inferior a </a:t>
            </a:r>
            <a:r>
              <a:rPr lang="en-US" sz="1600" dirty="0" err="1"/>
              <a:t>cualquiera</a:t>
            </a:r>
            <a:r>
              <a:rPr lang="en-US" sz="1600" dirty="0"/>
              <a:t> de </a:t>
            </a:r>
            <a:r>
              <a:rPr lang="en-US" sz="1600" dirty="0" err="1"/>
              <a:t>los</a:t>
            </a:r>
            <a:r>
              <a:rPr lang="en-US" sz="1600" dirty="0"/>
              <a:t> </a:t>
            </a:r>
            <a:r>
              <a:rPr lang="en-US" sz="1600" dirty="0" err="1"/>
              <a:t>empleados</a:t>
            </a:r>
            <a:r>
              <a:rPr lang="en-US" sz="1600" dirty="0"/>
              <a:t> </a:t>
            </a:r>
            <a:r>
              <a:rPr lang="en-US" sz="1600" dirty="0" err="1"/>
              <a:t>durante</a:t>
            </a:r>
            <a:r>
              <a:rPr lang="en-US" sz="1600" dirty="0"/>
              <a:t> las </a:t>
            </a:r>
            <a:r>
              <a:rPr lang="en-US" sz="1600" dirty="0" err="1"/>
              <a:t>reuniones</a:t>
            </a:r>
            <a:r>
              <a:rPr lang="en-US" sz="1600" dirty="0"/>
              <a:t> del </a:t>
            </a:r>
            <a:r>
              <a:rPr lang="en-US" sz="1600" dirty="0" err="1"/>
              <a:t>comité</a:t>
            </a:r>
            <a:r>
              <a:rPr lang="en-US" sz="1600" dirty="0"/>
              <a:t> de </a:t>
            </a:r>
            <a:r>
              <a:rPr lang="en-US" sz="1600" dirty="0" err="1"/>
              <a:t>seguridad</a:t>
            </a:r>
            <a:r>
              <a:rPr lang="en-US" sz="1600" dirty="0"/>
              <a:t>. Si la </a:t>
            </a:r>
            <a:r>
              <a:rPr lang="en-US" sz="1600" dirty="0" err="1"/>
              <a:t>reunión</a:t>
            </a:r>
            <a:r>
              <a:rPr lang="en-US" sz="1600" dirty="0"/>
              <a:t> se </a:t>
            </a:r>
            <a:r>
              <a:rPr lang="en-US" sz="1600" dirty="0" err="1"/>
              <a:t>celebra</a:t>
            </a:r>
            <a:r>
              <a:rPr lang="en-US" sz="1600" dirty="0"/>
              <a:t> </a:t>
            </a:r>
            <a:r>
              <a:rPr lang="en-US" sz="1600" dirty="0" err="1"/>
              <a:t>durante</a:t>
            </a:r>
            <a:r>
              <a:rPr lang="en-US" sz="1600" dirty="0"/>
              <a:t> un </a:t>
            </a:r>
            <a:r>
              <a:rPr lang="en-US" sz="1600" dirty="0" err="1"/>
              <a:t>horario</a:t>
            </a:r>
            <a:r>
              <a:rPr lang="en-US" sz="1600" dirty="0"/>
              <a:t> </a:t>
            </a:r>
            <a:r>
              <a:rPr lang="en-US" sz="1600" dirty="0" err="1"/>
              <a:t>en</a:t>
            </a:r>
            <a:r>
              <a:rPr lang="en-US" sz="1600" dirty="0"/>
              <a:t> </a:t>
            </a:r>
            <a:r>
              <a:rPr lang="en-US" sz="1600" dirty="0" err="1"/>
              <a:t>el</a:t>
            </a:r>
            <a:r>
              <a:rPr lang="en-US" sz="1600" dirty="0"/>
              <a:t> que </a:t>
            </a:r>
            <a:r>
              <a:rPr lang="en-US" sz="1600" dirty="0" err="1"/>
              <a:t>el</a:t>
            </a:r>
            <a:r>
              <a:rPr lang="en-US" sz="1600" dirty="0"/>
              <a:t> </a:t>
            </a:r>
            <a:r>
              <a:rPr lang="en-US" sz="1600" dirty="0" err="1"/>
              <a:t>empleado</a:t>
            </a:r>
            <a:r>
              <a:rPr lang="en-US" sz="1600" dirty="0"/>
              <a:t> </a:t>
            </a:r>
            <a:r>
              <a:rPr lang="en-US" sz="1600" dirty="0" err="1"/>
              <a:t>ganaría</a:t>
            </a:r>
            <a:r>
              <a:rPr lang="en-US" sz="1600" dirty="0"/>
              <a:t> horas extra, </a:t>
            </a:r>
            <a:r>
              <a:rPr lang="en-US" sz="1600" dirty="0" err="1"/>
              <a:t>debería</a:t>
            </a:r>
            <a:r>
              <a:rPr lang="en-US" sz="1600" dirty="0"/>
              <a:t> </a:t>
            </a:r>
            <a:r>
              <a:rPr lang="en-US" sz="1600" dirty="0" err="1"/>
              <a:t>pagarse</a:t>
            </a:r>
            <a:r>
              <a:rPr lang="en-US" sz="1600" dirty="0"/>
              <a:t> al </a:t>
            </a:r>
            <a:r>
              <a:rPr lang="en-US" sz="1600" dirty="0" err="1"/>
              <a:t>empleado</a:t>
            </a:r>
            <a:r>
              <a:rPr lang="en-US" sz="1600" dirty="0"/>
              <a:t> la </a:t>
            </a:r>
            <a:r>
              <a:rPr lang="en-US" sz="1600" dirty="0" err="1"/>
              <a:t>tarifa</a:t>
            </a:r>
            <a:r>
              <a:rPr lang="en-US" sz="1600" dirty="0"/>
              <a:t> de </a:t>
            </a:r>
            <a:r>
              <a:rPr lang="en-US" sz="1600" dirty="0" err="1"/>
              <a:t>tiempo</a:t>
            </a:r>
            <a:r>
              <a:rPr lang="en-US" sz="1600" dirty="0"/>
              <a:t> extra regular.</a:t>
            </a: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D6C72B86-8AC6-4879-8127-E392C7A6D09D}"/>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95C6C95C-5D2E-4061-9D93-AD5BCB9B455C}"/>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6964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1"/>
            <a:ext cx="6274351" cy="3170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Frecuencia</a:t>
            </a:r>
            <a:r>
              <a:rPr lang="en-US" sz="3600" b="0" i="0" u="sng" strike="noStrike" cap="none" dirty="0">
                <a:solidFill>
                  <a:schemeClr val="dk1"/>
                </a:solidFill>
                <a:latin typeface="+mj-lt"/>
                <a:ea typeface="Calibri"/>
                <a:cs typeface="Calibri"/>
                <a:sym typeface="Calibri"/>
              </a:rPr>
              <a:t> de las juntas del </a:t>
            </a:r>
            <a:r>
              <a:rPr lang="en-US" sz="3600" b="0" i="0" u="sng" strike="noStrike" cap="none" dirty="0" err="1">
                <a:solidFill>
                  <a:schemeClr val="dk1"/>
                </a:solidFill>
                <a:latin typeface="+mj-lt"/>
                <a:ea typeface="Calibri"/>
                <a:cs typeface="Calibri"/>
                <a:sym typeface="Calibri"/>
              </a:rPr>
              <a:t>comité</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seguridad</a:t>
            </a:r>
            <a:endParaRPr lang="en-US" dirty="0"/>
          </a:p>
          <a:p>
            <a:endParaRPr lang="en-US" sz="1600" dirty="0"/>
          </a:p>
          <a:p>
            <a:r>
              <a:rPr lang="en-US" sz="1600" dirty="0"/>
              <a:t>La </a:t>
            </a:r>
            <a:r>
              <a:rPr lang="en-US" sz="1600" dirty="0" err="1"/>
              <a:t>frecuencia</a:t>
            </a:r>
            <a:r>
              <a:rPr lang="en-US" sz="1600" dirty="0"/>
              <a:t> de las juntas del </a:t>
            </a:r>
            <a:r>
              <a:rPr lang="en-US" sz="1600" dirty="0" err="1"/>
              <a:t>comité</a:t>
            </a:r>
            <a:r>
              <a:rPr lang="en-US" sz="1600" dirty="0"/>
              <a:t> de </a:t>
            </a:r>
            <a:r>
              <a:rPr lang="en-US" sz="1600" dirty="0" err="1"/>
              <a:t>seguridad</a:t>
            </a:r>
            <a:r>
              <a:rPr lang="en-US" sz="1600" dirty="0"/>
              <a:t> se </a:t>
            </a:r>
            <a:r>
              <a:rPr lang="en-US" sz="1600" dirty="0" err="1"/>
              <a:t>determina</a:t>
            </a:r>
            <a:r>
              <a:rPr lang="en-US" sz="1600" dirty="0"/>
              <a:t> </a:t>
            </a:r>
            <a:r>
              <a:rPr lang="en-US" sz="1600" dirty="0" err="1"/>
              <a:t>según</a:t>
            </a:r>
            <a:r>
              <a:rPr lang="en-US" sz="1600" dirty="0"/>
              <a:t> </a:t>
            </a:r>
            <a:r>
              <a:rPr lang="en-US" sz="1600" dirty="0" err="1"/>
              <a:t>el</a:t>
            </a:r>
            <a:r>
              <a:rPr lang="en-US" sz="1600" dirty="0"/>
              <a:t> </a:t>
            </a:r>
            <a:r>
              <a:rPr lang="en-US" sz="1600" dirty="0" err="1"/>
              <a:t>tipo</a:t>
            </a:r>
            <a:r>
              <a:rPr lang="en-US" sz="1600" dirty="0"/>
              <a:t> de </a:t>
            </a:r>
            <a:r>
              <a:rPr lang="en-US" sz="1600" dirty="0" err="1"/>
              <a:t>trabajo</a:t>
            </a:r>
            <a:r>
              <a:rPr lang="en-US" sz="1600" dirty="0"/>
              <a:t> que </a:t>
            </a:r>
            <a:r>
              <a:rPr lang="en-US" sz="1600" dirty="0" err="1"/>
              <a:t>realiza</a:t>
            </a:r>
            <a:r>
              <a:rPr lang="en-US" sz="1600" dirty="0"/>
              <a:t> la </a:t>
            </a:r>
            <a:r>
              <a:rPr lang="en-US" sz="1600" dirty="0" err="1"/>
              <a:t>empresa</a:t>
            </a:r>
            <a:r>
              <a:rPr lang="en-US" sz="1600" dirty="0"/>
              <a:t>. </a:t>
            </a:r>
            <a:r>
              <a:rPr lang="en-US" sz="1600" dirty="0" err="1"/>
              <a:t>En</a:t>
            </a:r>
            <a:r>
              <a:rPr lang="en-US" sz="1600" dirty="0"/>
              <a:t> </a:t>
            </a:r>
            <a:r>
              <a:rPr lang="en-US" sz="1600" dirty="0" err="1"/>
              <a:t>el</a:t>
            </a:r>
            <a:r>
              <a:rPr lang="en-US" sz="1600" dirty="0"/>
              <a:t> </a:t>
            </a:r>
            <a:r>
              <a:rPr lang="en-US" sz="1600" dirty="0" err="1"/>
              <a:t>caso</a:t>
            </a:r>
            <a:r>
              <a:rPr lang="en-US" sz="1600" dirty="0"/>
              <a:t> de </a:t>
            </a:r>
            <a:r>
              <a:rPr lang="en-US" sz="1600" dirty="0" err="1"/>
              <a:t>empresas</a:t>
            </a:r>
            <a:r>
              <a:rPr lang="en-US" sz="1600" dirty="0"/>
              <a:t> </a:t>
            </a:r>
            <a:r>
              <a:rPr lang="en-US" sz="1600" dirty="0" err="1"/>
              <a:t>donde</a:t>
            </a:r>
            <a:r>
              <a:rPr lang="en-US" sz="1600" dirty="0"/>
              <a:t> </a:t>
            </a:r>
            <a:r>
              <a:rPr lang="en-US" sz="1600" dirty="0" err="1"/>
              <a:t>los</a:t>
            </a:r>
            <a:r>
              <a:rPr lang="en-US" sz="1600" dirty="0"/>
              <a:t> </a:t>
            </a:r>
            <a:r>
              <a:rPr lang="en-US" sz="1600" dirty="0" err="1"/>
              <a:t>empleados</a:t>
            </a:r>
            <a:r>
              <a:rPr lang="en-US" sz="1600" dirty="0"/>
              <a:t> </a:t>
            </a:r>
            <a:r>
              <a:rPr lang="en-US" sz="1600" dirty="0" err="1"/>
              <a:t>realizan</a:t>
            </a:r>
            <a:r>
              <a:rPr lang="en-US" sz="1600" dirty="0"/>
              <a:t> </a:t>
            </a:r>
            <a:r>
              <a:rPr lang="en-US" sz="1600" dirty="0" err="1"/>
              <a:t>trabajo</a:t>
            </a:r>
            <a:r>
              <a:rPr lang="en-US" sz="1600" dirty="0"/>
              <a:t> </a:t>
            </a:r>
            <a:r>
              <a:rPr lang="en-US" sz="1600" dirty="0" err="1"/>
              <a:t>mayormente</a:t>
            </a:r>
            <a:r>
              <a:rPr lang="en-US" sz="1600" dirty="0"/>
              <a:t> de </a:t>
            </a:r>
            <a:r>
              <a:rPr lang="en-US" sz="1600" dirty="0" err="1"/>
              <a:t>oficina</a:t>
            </a:r>
            <a:r>
              <a:rPr lang="en-US" sz="1600" dirty="0"/>
              <a:t>, solo se </a:t>
            </a:r>
            <a:r>
              <a:rPr lang="en-US" sz="1600" dirty="0" err="1"/>
              <a:t>requiere</a:t>
            </a:r>
            <a:r>
              <a:rPr lang="en-US" sz="1600" dirty="0"/>
              <a:t> un </a:t>
            </a:r>
            <a:r>
              <a:rPr lang="en-US" sz="1600" dirty="0" err="1"/>
              <a:t>encuentro</a:t>
            </a:r>
            <a:r>
              <a:rPr lang="en-US" sz="1600" dirty="0"/>
              <a:t> trimestral. Para </a:t>
            </a:r>
            <a:r>
              <a:rPr lang="en-US" sz="1600" dirty="0" err="1"/>
              <a:t>todas</a:t>
            </a:r>
            <a:r>
              <a:rPr lang="en-US" sz="1600" dirty="0"/>
              <a:t> las </a:t>
            </a:r>
            <a:r>
              <a:rPr lang="en-US" sz="1600" dirty="0" err="1"/>
              <a:t>demás</a:t>
            </a:r>
            <a:r>
              <a:rPr lang="en-US" sz="1600" dirty="0"/>
              <a:t> </a:t>
            </a:r>
            <a:r>
              <a:rPr lang="en-US" sz="1600" dirty="0" err="1"/>
              <a:t>situaciones</a:t>
            </a:r>
            <a:r>
              <a:rPr lang="en-US" sz="1600" dirty="0"/>
              <a:t>, </a:t>
            </a:r>
            <a:r>
              <a:rPr lang="en-US" sz="1600" dirty="0" err="1"/>
              <a:t>el</a:t>
            </a:r>
            <a:r>
              <a:rPr lang="en-US" sz="1600" dirty="0"/>
              <a:t> </a:t>
            </a:r>
            <a:r>
              <a:rPr lang="en-US" sz="1600" dirty="0" err="1"/>
              <a:t>comité</a:t>
            </a:r>
            <a:r>
              <a:rPr lang="en-US" sz="1600" dirty="0"/>
              <a:t> de </a:t>
            </a:r>
            <a:r>
              <a:rPr lang="en-US" sz="1600" dirty="0" err="1"/>
              <a:t>seguridad</a:t>
            </a:r>
            <a:r>
              <a:rPr lang="en-US" sz="1600" dirty="0"/>
              <a:t> </a:t>
            </a:r>
            <a:r>
              <a:rPr lang="en-US" sz="1600" dirty="0" err="1"/>
              <a:t>debe</a:t>
            </a:r>
            <a:r>
              <a:rPr lang="en-US" sz="1600" dirty="0"/>
              <a:t> </a:t>
            </a:r>
            <a:r>
              <a:rPr lang="en-US" sz="1600" dirty="0" err="1"/>
              <a:t>reunirse</a:t>
            </a:r>
            <a:r>
              <a:rPr lang="en-US" sz="1600" dirty="0"/>
              <a:t> </a:t>
            </a:r>
            <a:r>
              <a:rPr lang="en-US" sz="1600" dirty="0" err="1"/>
              <a:t>mensualmente</a:t>
            </a:r>
            <a:r>
              <a:rPr lang="en-US" sz="1600" dirty="0"/>
              <a:t>, </a:t>
            </a:r>
            <a:r>
              <a:rPr lang="en-US" sz="1600" dirty="0" err="1"/>
              <a:t>excepto</a:t>
            </a:r>
            <a:r>
              <a:rPr lang="en-US" sz="1600" dirty="0"/>
              <a:t> </a:t>
            </a:r>
            <a:r>
              <a:rPr lang="en-US" sz="1600" dirty="0" err="1"/>
              <a:t>en</a:t>
            </a:r>
            <a:r>
              <a:rPr lang="en-US" sz="1600" dirty="0"/>
              <a:t> </a:t>
            </a:r>
            <a:r>
              <a:rPr lang="en-US" sz="1600" dirty="0" err="1"/>
              <a:t>los</a:t>
            </a:r>
            <a:r>
              <a:rPr lang="en-US" sz="1600" dirty="0"/>
              <a:t> meses </a:t>
            </a:r>
            <a:r>
              <a:rPr lang="en-US" sz="1600" dirty="0" err="1"/>
              <a:t>cuando</a:t>
            </a:r>
            <a:r>
              <a:rPr lang="en-US" sz="1600" dirty="0"/>
              <a:t> se </a:t>
            </a:r>
            <a:r>
              <a:rPr lang="en-US" sz="1600" dirty="0" err="1"/>
              <a:t>llevan</a:t>
            </a:r>
            <a:r>
              <a:rPr lang="en-US" sz="1600" dirty="0"/>
              <a:t> a </a:t>
            </a:r>
            <a:r>
              <a:rPr lang="en-US" sz="1600" dirty="0" err="1"/>
              <a:t>cabo</a:t>
            </a:r>
            <a:r>
              <a:rPr lang="en-US" sz="1600" dirty="0"/>
              <a:t> las </a:t>
            </a:r>
            <a:r>
              <a:rPr lang="en-US" sz="1600" dirty="0" err="1"/>
              <a:t>inspecciones</a:t>
            </a:r>
            <a:r>
              <a:rPr lang="en-US" sz="1600" dirty="0"/>
              <a:t> </a:t>
            </a:r>
            <a:r>
              <a:rPr lang="en-US" sz="1600" dirty="0" err="1"/>
              <a:t>trimestrales</a:t>
            </a:r>
            <a:r>
              <a:rPr lang="en-US" sz="1600" dirty="0"/>
              <a:t> al sitio de </a:t>
            </a:r>
            <a:r>
              <a:rPr lang="en-US" sz="1600" dirty="0" err="1"/>
              <a:t>trabajo</a:t>
            </a:r>
            <a:r>
              <a:rPr lang="en-US" sz="1600" dirty="0"/>
              <a:t>.</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76482AEA-47AC-484C-9128-68FE4803FAEB}"/>
              </a:ext>
            </a:extLst>
          </p:cNvPr>
          <p:cNvPicPr>
            <a:picLocks noChangeAspect="1"/>
          </p:cNvPicPr>
          <p:nvPr/>
        </p:nvPicPr>
        <p:blipFill>
          <a:blip r:embed="rId4"/>
          <a:srcRect/>
          <a:stretch/>
        </p:blipFill>
        <p:spPr>
          <a:xfrm>
            <a:off x="0" y="0"/>
            <a:ext cx="5507914" cy="5916469"/>
          </a:xfrm>
          <a:prstGeom prst="rect">
            <a:avLst/>
          </a:prstGeom>
        </p:spPr>
      </p:pic>
      <p:sp>
        <p:nvSpPr>
          <p:cNvPr id="7" name="Google Shape;102;p2">
            <a:extLst>
              <a:ext uri="{FF2B5EF4-FFF2-40B4-BE49-F238E27FC236}">
                <a16:creationId xmlns:a16="http://schemas.microsoft.com/office/drawing/2014/main" id="{E4DBB853-5331-4F04-BD34-62FC4CEB570B}"/>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15218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85"/>
            <a:ext cx="6472844" cy="59400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b="0" i="0" u="sng" strike="noStrike" cap="none" dirty="0" err="1">
                <a:solidFill>
                  <a:schemeClr val="dk1"/>
                </a:solidFill>
                <a:latin typeface="+mj-lt"/>
                <a:ea typeface="Calibri"/>
                <a:cs typeface="Calibri"/>
                <a:sym typeface="Calibri"/>
              </a:rPr>
              <a:t>Comité</a:t>
            </a:r>
            <a:r>
              <a:rPr lang="en-US" sz="2800" b="0" i="0" u="sng" strike="noStrike" cap="none" dirty="0">
                <a:solidFill>
                  <a:schemeClr val="dk1"/>
                </a:solidFill>
                <a:latin typeface="+mj-lt"/>
                <a:ea typeface="Calibri"/>
                <a:cs typeface="Calibri"/>
                <a:sym typeface="Calibri"/>
              </a:rPr>
              <a:t> de </a:t>
            </a:r>
            <a:r>
              <a:rPr lang="en-US" sz="2800" b="0" i="0" u="sng" strike="noStrike" cap="none" dirty="0" err="1">
                <a:solidFill>
                  <a:schemeClr val="dk1"/>
                </a:solidFill>
                <a:latin typeface="+mj-lt"/>
                <a:ea typeface="Calibri"/>
                <a:cs typeface="Calibri"/>
                <a:sym typeface="Calibri"/>
              </a:rPr>
              <a:t>seguridad</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centralizado</a:t>
            </a:r>
            <a:endParaRPr lang="en-US" sz="2800" dirty="0"/>
          </a:p>
          <a:p>
            <a:endParaRPr lang="en-US" sz="1600" dirty="0"/>
          </a:p>
          <a:p>
            <a:r>
              <a:rPr lang="en-US" sz="1600" dirty="0" err="1"/>
              <a:t>Mencionamos</a:t>
            </a:r>
            <a:r>
              <a:rPr lang="en-US" sz="1600" dirty="0"/>
              <a:t> la </a:t>
            </a:r>
            <a:r>
              <a:rPr lang="en-US" sz="1600" dirty="0" err="1"/>
              <a:t>opción</a:t>
            </a:r>
            <a:r>
              <a:rPr lang="en-US" sz="1600" dirty="0"/>
              <a:t> de </a:t>
            </a:r>
            <a:r>
              <a:rPr lang="en-US" sz="1600" dirty="0" err="1"/>
              <a:t>comité</a:t>
            </a:r>
            <a:r>
              <a:rPr lang="en-US" sz="1600" dirty="0"/>
              <a:t> de </a:t>
            </a:r>
            <a:r>
              <a:rPr lang="en-US" sz="1600" dirty="0" err="1"/>
              <a:t>seguridad</a:t>
            </a:r>
            <a:r>
              <a:rPr lang="en-US" sz="1600" dirty="0"/>
              <a:t> </a:t>
            </a:r>
            <a:r>
              <a:rPr lang="en-US" sz="1600" dirty="0" err="1"/>
              <a:t>centralizado</a:t>
            </a:r>
            <a:r>
              <a:rPr lang="en-US" sz="1600" dirty="0"/>
              <a:t> </a:t>
            </a:r>
            <a:r>
              <a:rPr lang="en-US" sz="1600" dirty="0" err="1"/>
              <a:t>en</a:t>
            </a:r>
            <a:r>
              <a:rPr lang="en-US" sz="1600" dirty="0"/>
              <a:t> </a:t>
            </a:r>
            <a:r>
              <a:rPr lang="en-US" sz="1600" dirty="0" err="1"/>
              <a:t>el</a:t>
            </a:r>
            <a:r>
              <a:rPr lang="en-US" sz="1600" dirty="0"/>
              <a:t> </a:t>
            </a:r>
            <a:r>
              <a:rPr lang="en-US" sz="1600" dirty="0" err="1"/>
              <a:t>Módulo</a:t>
            </a:r>
            <a:r>
              <a:rPr lang="en-US" sz="1600" dirty="0"/>
              <a:t> 1 para </a:t>
            </a:r>
            <a:r>
              <a:rPr lang="en-US" sz="1600" dirty="0" err="1"/>
              <a:t>empresas</a:t>
            </a:r>
            <a:r>
              <a:rPr lang="en-US" sz="1600" dirty="0"/>
              <a:t> con </a:t>
            </a:r>
            <a:r>
              <a:rPr lang="en-US" sz="1600" dirty="0" err="1"/>
              <a:t>múltiples</a:t>
            </a:r>
            <a:r>
              <a:rPr lang="en-US" sz="1600" dirty="0"/>
              <a:t> </a:t>
            </a:r>
            <a:r>
              <a:rPr lang="en-US" sz="1600" dirty="0" err="1"/>
              <a:t>ubicaciones</a:t>
            </a:r>
            <a:r>
              <a:rPr lang="en-US" sz="1600" dirty="0"/>
              <a:t>. Si </a:t>
            </a:r>
            <a:r>
              <a:rPr lang="en-US" sz="1600" dirty="0" err="1"/>
              <a:t>su</a:t>
            </a:r>
            <a:r>
              <a:rPr lang="en-US" sz="1600" dirty="0"/>
              <a:t> </a:t>
            </a:r>
            <a:r>
              <a:rPr lang="en-US" sz="1600" dirty="0" err="1"/>
              <a:t>empresa</a:t>
            </a:r>
            <a:r>
              <a:rPr lang="en-US" sz="1600" dirty="0"/>
              <a:t> </a:t>
            </a:r>
            <a:r>
              <a:rPr lang="en-US" sz="1600" dirty="0" err="1"/>
              <a:t>opta</a:t>
            </a:r>
            <a:r>
              <a:rPr lang="en-US" sz="1600" dirty="0"/>
              <a:t> </a:t>
            </a:r>
            <a:r>
              <a:rPr lang="en-US" sz="1600" dirty="0" err="1"/>
              <a:t>por</a:t>
            </a:r>
            <a:r>
              <a:rPr lang="en-US" sz="1600" dirty="0"/>
              <a:t> </a:t>
            </a:r>
            <a:r>
              <a:rPr lang="en-US" sz="1600" dirty="0" err="1"/>
              <a:t>tener</a:t>
            </a:r>
            <a:r>
              <a:rPr lang="en-US" sz="1600" dirty="0"/>
              <a:t> un </a:t>
            </a:r>
            <a:r>
              <a:rPr lang="en-US" sz="1600" dirty="0" err="1"/>
              <a:t>comité</a:t>
            </a:r>
            <a:r>
              <a:rPr lang="en-US" sz="1600" dirty="0"/>
              <a:t> de </a:t>
            </a:r>
            <a:r>
              <a:rPr lang="en-US" sz="1600" dirty="0" err="1"/>
              <a:t>seguridad</a:t>
            </a:r>
            <a:r>
              <a:rPr lang="en-US" sz="1600" dirty="0"/>
              <a:t> </a:t>
            </a:r>
            <a:r>
              <a:rPr lang="en-US" sz="1600" dirty="0" err="1"/>
              <a:t>centralizado</a:t>
            </a:r>
            <a:r>
              <a:rPr lang="en-US" sz="1600" dirty="0"/>
              <a:t>, </a:t>
            </a:r>
            <a:r>
              <a:rPr lang="en-US" sz="1600" dirty="0" err="1"/>
              <a:t>los</a:t>
            </a:r>
            <a:r>
              <a:rPr lang="en-US" sz="1600" dirty="0"/>
              <a:t> </a:t>
            </a:r>
            <a:r>
              <a:rPr lang="en-US" sz="1600" dirty="0" err="1"/>
              <a:t>empleados</a:t>
            </a:r>
            <a:r>
              <a:rPr lang="en-US" sz="1600" dirty="0"/>
              <a:t> de </a:t>
            </a:r>
            <a:r>
              <a:rPr lang="en-US" sz="1600" dirty="0" err="1"/>
              <a:t>cada</a:t>
            </a:r>
            <a:r>
              <a:rPr lang="en-US" sz="1600" dirty="0"/>
              <a:t> </a:t>
            </a:r>
            <a:r>
              <a:rPr lang="en-US" sz="1600" dirty="0" err="1"/>
              <a:t>ubicación</a:t>
            </a:r>
            <a:r>
              <a:rPr lang="en-US" sz="1600" dirty="0"/>
              <a:t> no </a:t>
            </a:r>
            <a:r>
              <a:rPr lang="en-US" sz="1600" dirty="0" err="1"/>
              <a:t>tienen</a:t>
            </a:r>
            <a:r>
              <a:rPr lang="en-US" sz="1600" dirty="0"/>
              <a:t> que </a:t>
            </a:r>
            <a:r>
              <a:rPr lang="en-US" sz="1600" dirty="0" err="1"/>
              <a:t>asistir</a:t>
            </a:r>
            <a:r>
              <a:rPr lang="en-US" sz="1600" dirty="0"/>
              <a:t> al </a:t>
            </a:r>
            <a:r>
              <a:rPr lang="en-US" sz="1600" dirty="0" err="1"/>
              <a:t>encuentro</a:t>
            </a:r>
            <a:r>
              <a:rPr lang="en-US" sz="1600" dirty="0"/>
              <a:t> del </a:t>
            </a:r>
            <a:r>
              <a:rPr lang="en-US" sz="1600" dirty="0" err="1"/>
              <a:t>comité</a:t>
            </a:r>
            <a:r>
              <a:rPr lang="en-US" sz="1600" dirty="0"/>
              <a:t> </a:t>
            </a:r>
            <a:r>
              <a:rPr lang="en-US" sz="1600" dirty="0" err="1"/>
              <a:t>siempre</a:t>
            </a:r>
            <a:r>
              <a:rPr lang="en-US" sz="1600" dirty="0"/>
              <a:t> y </a:t>
            </a:r>
            <a:r>
              <a:rPr lang="en-US" sz="1600" dirty="0" err="1"/>
              <a:t>cuando</a:t>
            </a:r>
            <a:r>
              <a:rPr lang="en-US" sz="1600" dirty="0"/>
              <a:t> </a:t>
            </a:r>
            <a:r>
              <a:rPr lang="en-US" sz="1600" dirty="0" err="1"/>
              <a:t>alguien</a:t>
            </a:r>
            <a:r>
              <a:rPr lang="en-US" sz="1600" dirty="0"/>
              <a:t> </a:t>
            </a:r>
            <a:r>
              <a:rPr lang="en-US" sz="1600" dirty="0" err="1"/>
              <a:t>en</a:t>
            </a:r>
            <a:r>
              <a:rPr lang="en-US" sz="1600" dirty="0"/>
              <a:t> </a:t>
            </a:r>
            <a:r>
              <a:rPr lang="en-US" sz="1600" dirty="0" err="1"/>
              <a:t>dicho</a:t>
            </a:r>
            <a:r>
              <a:rPr lang="en-US" sz="1600" dirty="0"/>
              <a:t> </a:t>
            </a:r>
            <a:r>
              <a:rPr lang="en-US" sz="1600" dirty="0" err="1"/>
              <a:t>encuentro</a:t>
            </a:r>
            <a:r>
              <a:rPr lang="en-US" sz="1600" dirty="0"/>
              <a:t> </a:t>
            </a:r>
            <a:r>
              <a:rPr lang="en-US" sz="1600" dirty="0" err="1"/>
              <a:t>represente</a:t>
            </a:r>
            <a:r>
              <a:rPr lang="en-US" sz="1600" dirty="0"/>
              <a:t> las </a:t>
            </a:r>
            <a:r>
              <a:rPr lang="en-US" sz="1600" dirty="0" err="1"/>
              <a:t>preocupaciones</a:t>
            </a:r>
            <a:r>
              <a:rPr lang="en-US" sz="1600" dirty="0"/>
              <a:t> de </a:t>
            </a:r>
            <a:r>
              <a:rPr lang="en-US" sz="1600" dirty="0" err="1"/>
              <a:t>cada</a:t>
            </a:r>
            <a:r>
              <a:rPr lang="en-US" sz="1600" dirty="0"/>
              <a:t> </a:t>
            </a:r>
            <a:r>
              <a:rPr lang="en-US" sz="1600" dirty="0" err="1"/>
              <a:t>ubicación</a:t>
            </a:r>
            <a:r>
              <a:rPr lang="en-US" sz="1600" dirty="0"/>
              <a:t>. Los </a:t>
            </a:r>
            <a:r>
              <a:rPr lang="en-US" sz="1600" dirty="0" err="1"/>
              <a:t>comités</a:t>
            </a:r>
            <a:r>
              <a:rPr lang="en-US" sz="1600" dirty="0"/>
              <a:t> de </a:t>
            </a:r>
            <a:r>
              <a:rPr lang="en-US" sz="1600" dirty="0" err="1"/>
              <a:t>seguridad</a:t>
            </a:r>
            <a:r>
              <a:rPr lang="en-US" sz="1600" dirty="0"/>
              <a:t> </a:t>
            </a:r>
            <a:r>
              <a:rPr lang="en-US" sz="1600" dirty="0" err="1"/>
              <a:t>centralizados</a:t>
            </a:r>
            <a:r>
              <a:rPr lang="en-US" sz="1600" dirty="0"/>
              <a:t> </a:t>
            </a:r>
            <a:r>
              <a:rPr lang="en-US" sz="1600" dirty="0" err="1"/>
              <a:t>deben</a:t>
            </a:r>
            <a:r>
              <a:rPr lang="en-US" sz="1600" dirty="0"/>
              <a:t> </a:t>
            </a:r>
            <a:r>
              <a:rPr lang="en-US" sz="1600" dirty="0" err="1"/>
              <a:t>tener</a:t>
            </a:r>
            <a:r>
              <a:rPr lang="en-US" sz="1600" dirty="0"/>
              <a:t> </a:t>
            </a:r>
            <a:r>
              <a:rPr lang="en-US" sz="1600" dirty="0" err="1"/>
              <a:t>una</a:t>
            </a:r>
            <a:r>
              <a:rPr lang="en-US" sz="1600" dirty="0"/>
              <a:t> </a:t>
            </a:r>
            <a:r>
              <a:rPr lang="en-US" sz="1600" dirty="0" err="1"/>
              <a:t>política</a:t>
            </a:r>
            <a:r>
              <a:rPr lang="en-US" sz="1600" dirty="0"/>
              <a:t> </a:t>
            </a:r>
            <a:r>
              <a:rPr lang="en-US" sz="1600" dirty="0" err="1"/>
              <a:t>escrita</a:t>
            </a:r>
            <a:r>
              <a:rPr lang="en-US" sz="1600" dirty="0"/>
              <a:t> que </a:t>
            </a:r>
            <a:r>
              <a:rPr lang="en-US" sz="1600" dirty="0" err="1"/>
              <a:t>estipule</a:t>
            </a:r>
            <a:r>
              <a:rPr lang="en-US" sz="1600" dirty="0"/>
              <a:t> lo </a:t>
            </a:r>
            <a:r>
              <a:rPr lang="en-US" sz="1600" dirty="0" err="1"/>
              <a:t>siguiente</a:t>
            </a:r>
            <a:r>
              <a:rPr lang="en-US" sz="1600" dirty="0"/>
              <a:t>:</a:t>
            </a:r>
          </a:p>
          <a:p>
            <a:endParaRPr lang="en-US" sz="1600" dirty="0"/>
          </a:p>
          <a:p>
            <a:pPr marL="285750" indent="-285750">
              <a:buFont typeface="Arial" panose="020B0604020202020204" pitchFamily="34" charset="0"/>
              <a:buChar char="•"/>
            </a:pPr>
            <a:r>
              <a:rPr lang="en-US" sz="1600" dirty="0" err="1"/>
              <a:t>el</a:t>
            </a:r>
            <a:r>
              <a:rPr lang="en-US" sz="1600" dirty="0"/>
              <a:t> </a:t>
            </a:r>
            <a:r>
              <a:rPr lang="en-US" sz="1600" dirty="0" err="1"/>
              <a:t>compromiso</a:t>
            </a:r>
            <a:r>
              <a:rPr lang="en-US" sz="1600" dirty="0"/>
              <a:t> de la </a:t>
            </a:r>
            <a:r>
              <a:rPr lang="en-US" sz="1600" dirty="0" err="1"/>
              <a:t>gerencia</a:t>
            </a:r>
            <a:r>
              <a:rPr lang="en-US" sz="1600" dirty="0"/>
              <a:t> con la </a:t>
            </a:r>
            <a:r>
              <a:rPr lang="en-US" sz="1600" dirty="0" err="1"/>
              <a:t>seguridad</a:t>
            </a:r>
            <a:r>
              <a:rPr lang="en-US" sz="1600" dirty="0"/>
              <a:t> y </a:t>
            </a:r>
            <a:r>
              <a:rPr lang="en-US" sz="1600" dirty="0" err="1"/>
              <a:t>salud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a:t>
            </a:r>
          </a:p>
          <a:p>
            <a:pPr marL="285750" indent="-285750">
              <a:buFont typeface="Arial" panose="020B0604020202020204" pitchFamily="34" charset="0"/>
              <a:buChar char="•"/>
            </a:pPr>
            <a:r>
              <a:rPr lang="en-US" sz="1600" dirty="0"/>
              <a:t>la </a:t>
            </a:r>
            <a:r>
              <a:rPr lang="en-US" sz="1600" dirty="0" err="1"/>
              <a:t>participación</a:t>
            </a:r>
            <a:r>
              <a:rPr lang="en-US" sz="1600" dirty="0"/>
              <a:t> del </a:t>
            </a:r>
            <a:r>
              <a:rPr lang="en-US" sz="1600" dirty="0" err="1"/>
              <a:t>empleado</a:t>
            </a:r>
            <a:r>
              <a:rPr lang="en-US" sz="1600" dirty="0"/>
              <a:t> y </a:t>
            </a:r>
            <a:r>
              <a:rPr lang="en-US" sz="1600" dirty="0" err="1"/>
              <a:t>su</a:t>
            </a:r>
            <a:r>
              <a:rPr lang="en-US" sz="1600" dirty="0"/>
              <a:t> </a:t>
            </a:r>
            <a:r>
              <a:rPr lang="en-US" sz="1600" dirty="0" err="1"/>
              <a:t>descripción</a:t>
            </a:r>
            <a:r>
              <a:rPr lang="en-US" sz="1600" dirty="0"/>
              <a:t>,</a:t>
            </a:r>
          </a:p>
          <a:p>
            <a:pPr marL="285750" indent="-285750">
              <a:buFont typeface="Arial" panose="020B0604020202020204" pitchFamily="34" charset="0"/>
              <a:buChar char="•"/>
            </a:pPr>
            <a:r>
              <a:rPr lang="en-US" sz="1600" dirty="0"/>
              <a:t>la </a:t>
            </a:r>
            <a:r>
              <a:rPr lang="en-US" sz="1600" dirty="0" err="1"/>
              <a:t>descripción</a:t>
            </a:r>
            <a:r>
              <a:rPr lang="en-US" sz="1600" dirty="0"/>
              <a:t> de </a:t>
            </a:r>
            <a:r>
              <a:rPr lang="en-US" sz="1600" dirty="0" err="1"/>
              <a:t>cómo</a:t>
            </a:r>
            <a:r>
              <a:rPr lang="en-US" sz="1600" dirty="0"/>
              <a:t> la </a:t>
            </a:r>
            <a:r>
              <a:rPr lang="en-US" sz="1600" dirty="0" err="1"/>
              <a:t>gerencia</a:t>
            </a:r>
            <a:r>
              <a:rPr lang="en-US" sz="1600" dirty="0"/>
              <a:t> y </a:t>
            </a:r>
            <a:r>
              <a:rPr lang="en-US" sz="1600" dirty="0" err="1"/>
              <a:t>los</a:t>
            </a:r>
            <a:r>
              <a:rPr lang="en-US" sz="1600" dirty="0"/>
              <a:t> </a:t>
            </a:r>
            <a:r>
              <a:rPr lang="en-US" sz="1600" dirty="0" err="1"/>
              <a:t>empleados</a:t>
            </a:r>
            <a:r>
              <a:rPr lang="en-US" sz="1600" dirty="0"/>
              <a:t> </a:t>
            </a:r>
            <a:r>
              <a:rPr lang="en-US" sz="1600" dirty="0" err="1"/>
              <a:t>serán</a:t>
            </a:r>
            <a:r>
              <a:rPr lang="en-US" sz="1600" dirty="0"/>
              <a:t> </a:t>
            </a:r>
            <a:r>
              <a:rPr lang="en-US" sz="1600" dirty="0" err="1"/>
              <a:t>responsables</a:t>
            </a:r>
            <a:r>
              <a:rPr lang="en-US" sz="1600" dirty="0"/>
              <a:t> </a:t>
            </a:r>
            <a:r>
              <a:rPr lang="en-US" sz="1600" dirty="0" err="1"/>
              <a:t>por</a:t>
            </a:r>
            <a:r>
              <a:rPr lang="en-US" sz="1600" dirty="0"/>
              <a:t> la </a:t>
            </a:r>
            <a:r>
              <a:rPr lang="en-US" sz="1600" dirty="0" err="1"/>
              <a:t>seguridad</a:t>
            </a:r>
            <a:r>
              <a:rPr lang="en-US" sz="1600" dirty="0"/>
              <a:t> y la </a:t>
            </a:r>
            <a:r>
              <a:rPr lang="en-US" sz="1600" dirty="0" err="1"/>
              <a:t>salud</a:t>
            </a:r>
            <a:r>
              <a:rPr lang="en-US" sz="1600" dirty="0"/>
              <a:t>, y</a:t>
            </a:r>
          </a:p>
          <a:p>
            <a:pPr marL="285750" indent="-285750">
              <a:buFont typeface="Arial" panose="020B0604020202020204" pitchFamily="34" charset="0"/>
              <a:buChar char="•"/>
            </a:pPr>
            <a:r>
              <a:rPr lang="en-US" sz="1600" dirty="0"/>
              <a:t>la </a:t>
            </a:r>
            <a:r>
              <a:rPr lang="en-US" sz="1600" dirty="0" err="1"/>
              <a:t>descripción</a:t>
            </a:r>
            <a:r>
              <a:rPr lang="en-US" sz="1600" dirty="0"/>
              <a:t> de </a:t>
            </a:r>
            <a:r>
              <a:rPr lang="en-US" sz="1600" dirty="0" err="1"/>
              <a:t>los</a:t>
            </a:r>
            <a:r>
              <a:rPr lang="en-US" sz="1600" dirty="0"/>
              <a:t> </a:t>
            </a:r>
            <a:r>
              <a:rPr lang="en-US" sz="1600" dirty="0" err="1"/>
              <a:t>métodos</a:t>
            </a:r>
            <a:r>
              <a:rPr lang="en-US" sz="1600" dirty="0"/>
              <a:t> </a:t>
            </a:r>
            <a:r>
              <a:rPr lang="en-US" sz="1600" dirty="0" err="1"/>
              <a:t>específicos</a:t>
            </a:r>
            <a:r>
              <a:rPr lang="en-US" sz="1600" dirty="0"/>
              <a:t> para </a:t>
            </a:r>
            <a:r>
              <a:rPr lang="en-US" sz="1600" dirty="0" err="1"/>
              <a:t>identificar</a:t>
            </a:r>
            <a:r>
              <a:rPr lang="en-US" sz="1600" dirty="0"/>
              <a:t> y </a:t>
            </a:r>
            <a:r>
              <a:rPr lang="en-US" sz="1600" dirty="0" err="1"/>
              <a:t>corregir</a:t>
            </a:r>
            <a:r>
              <a:rPr lang="en-US" sz="1600" dirty="0"/>
              <a:t> </a:t>
            </a:r>
            <a:r>
              <a:rPr lang="en-US" sz="1600" dirty="0" err="1"/>
              <a:t>los</a:t>
            </a:r>
            <a:r>
              <a:rPr lang="en-US" sz="1600" dirty="0"/>
              <a:t> </a:t>
            </a:r>
            <a:r>
              <a:rPr lang="en-US" sz="1600" dirty="0" err="1"/>
              <a:t>peligros</a:t>
            </a:r>
            <a:r>
              <a:rPr lang="en-US" sz="1600" dirty="0"/>
              <a:t> de </a:t>
            </a:r>
            <a:r>
              <a:rPr lang="en-US" sz="1600" dirty="0" err="1"/>
              <a:t>seguridad</a:t>
            </a:r>
            <a:r>
              <a:rPr lang="en-US" sz="1600" dirty="0"/>
              <a:t> y </a:t>
            </a:r>
            <a:r>
              <a:rPr lang="en-US" sz="1600" dirty="0" err="1"/>
              <a:t>salud</a:t>
            </a:r>
            <a:r>
              <a:rPr lang="en-US" sz="1600" dirty="0"/>
              <a:t> </a:t>
            </a:r>
            <a:r>
              <a:rPr lang="en-US" sz="1600" dirty="0" err="1"/>
              <a:t>en</a:t>
            </a:r>
            <a:r>
              <a:rPr lang="en-US" sz="1600" dirty="0"/>
              <a:t> </a:t>
            </a:r>
            <a:r>
              <a:rPr lang="en-US" sz="1600" dirty="0" err="1"/>
              <a:t>cada</a:t>
            </a:r>
            <a:r>
              <a:rPr lang="en-US" sz="1600" dirty="0"/>
              <a:t> </a:t>
            </a:r>
            <a:r>
              <a:rPr lang="en-US" sz="1600" dirty="0" err="1"/>
              <a:t>ubicación</a:t>
            </a:r>
            <a:r>
              <a:rPr lang="en-US" sz="1600" dirty="0"/>
              <a:t>.</a:t>
            </a:r>
          </a:p>
          <a:p>
            <a:endParaRPr lang="en-US" sz="1600" dirty="0"/>
          </a:p>
          <a:p>
            <a:r>
              <a:rPr lang="en-US" sz="1600" dirty="0" err="1"/>
              <a:t>Además</a:t>
            </a:r>
            <a:r>
              <a:rPr lang="en-US" sz="1600" dirty="0"/>
              <a:t>, </a:t>
            </a:r>
            <a:r>
              <a:rPr lang="en-US" sz="1600" dirty="0" err="1"/>
              <a:t>los</a:t>
            </a:r>
            <a:r>
              <a:rPr lang="en-US" sz="1600" dirty="0"/>
              <a:t> </a:t>
            </a:r>
            <a:r>
              <a:rPr lang="en-US" sz="1600" dirty="0" err="1"/>
              <a:t>miembros</a:t>
            </a:r>
            <a:r>
              <a:rPr lang="en-US" sz="1600" dirty="0"/>
              <a:t> del </a:t>
            </a:r>
            <a:r>
              <a:rPr lang="en-US" sz="1600" dirty="0" err="1"/>
              <a:t>comité</a:t>
            </a:r>
            <a:r>
              <a:rPr lang="en-US" sz="1600" dirty="0"/>
              <a:t> </a:t>
            </a:r>
            <a:r>
              <a:rPr lang="en-US" sz="1600" dirty="0" err="1"/>
              <a:t>deben</a:t>
            </a:r>
            <a:r>
              <a:rPr lang="en-US" sz="1600" dirty="0"/>
              <a:t> </a:t>
            </a:r>
            <a:r>
              <a:rPr lang="en-US" sz="1600" dirty="0" err="1"/>
              <a:t>escribir</a:t>
            </a:r>
            <a:r>
              <a:rPr lang="en-US" sz="1600" dirty="0"/>
              <a:t> </a:t>
            </a:r>
            <a:r>
              <a:rPr lang="en-US" sz="1600" dirty="0" err="1"/>
              <a:t>una</a:t>
            </a:r>
            <a:r>
              <a:rPr lang="en-US" sz="1600" dirty="0"/>
              <a:t> </a:t>
            </a:r>
            <a:r>
              <a:rPr lang="en-US" sz="1600" dirty="0" err="1"/>
              <a:t>revisión</a:t>
            </a:r>
            <a:r>
              <a:rPr lang="en-US" sz="1600" dirty="0"/>
              <a:t> integral de las </a:t>
            </a:r>
            <a:r>
              <a:rPr lang="en-US" sz="1600" dirty="0" err="1"/>
              <a:t>actividades</a:t>
            </a:r>
            <a:r>
              <a:rPr lang="en-US" sz="1600" dirty="0"/>
              <a:t> del </a:t>
            </a:r>
            <a:r>
              <a:rPr lang="en-US" sz="1600" dirty="0" err="1"/>
              <a:t>comité</a:t>
            </a:r>
            <a:r>
              <a:rPr lang="en-US" sz="1600" dirty="0"/>
              <a:t> de </a:t>
            </a:r>
            <a:r>
              <a:rPr lang="en-US" sz="1600" dirty="0" err="1"/>
              <a:t>seguridad</a:t>
            </a:r>
            <a:r>
              <a:rPr lang="en-US" sz="1600" dirty="0"/>
              <a:t> </a:t>
            </a:r>
            <a:r>
              <a:rPr lang="en-US" sz="1600" dirty="0" err="1"/>
              <a:t>centralizado</a:t>
            </a:r>
            <a:r>
              <a:rPr lang="en-US" sz="1600" dirty="0"/>
              <a:t>. </a:t>
            </a:r>
            <a:r>
              <a:rPr lang="en-US" sz="1600" dirty="0" err="1"/>
              <a:t>Esta</a:t>
            </a:r>
            <a:r>
              <a:rPr lang="en-US" sz="1600" dirty="0"/>
              <a:t> </a:t>
            </a:r>
            <a:r>
              <a:rPr lang="en-US" sz="1600" dirty="0" err="1"/>
              <a:t>revisión</a:t>
            </a:r>
            <a:r>
              <a:rPr lang="en-US" sz="1600" dirty="0"/>
              <a:t> </a:t>
            </a:r>
            <a:r>
              <a:rPr lang="en-US" sz="1600" dirty="0" err="1"/>
              <a:t>escrita</a:t>
            </a:r>
            <a:r>
              <a:rPr lang="en-US" sz="1600" dirty="0"/>
              <a:t> se </a:t>
            </a:r>
            <a:r>
              <a:rPr lang="en-US" sz="1600" dirty="0" err="1"/>
              <a:t>requiere</a:t>
            </a:r>
            <a:r>
              <a:rPr lang="en-US" sz="1600" dirty="0"/>
              <a:t> </a:t>
            </a:r>
            <a:r>
              <a:rPr lang="en-US" sz="1600" dirty="0" err="1"/>
              <a:t>anualmente</a:t>
            </a:r>
            <a:r>
              <a:rPr lang="en-US" sz="1600" dirty="0"/>
              <a:t> para </a:t>
            </a:r>
            <a:r>
              <a:rPr lang="en-US" sz="1600" dirty="0" err="1"/>
              <a:t>determinar</a:t>
            </a:r>
            <a:r>
              <a:rPr lang="en-US" sz="1600" dirty="0"/>
              <a:t> la </a:t>
            </a:r>
            <a:r>
              <a:rPr lang="en-US" sz="1600" dirty="0" err="1"/>
              <a:t>efectividad</a:t>
            </a:r>
            <a:r>
              <a:rPr lang="en-US" sz="1600" dirty="0"/>
              <a:t> del </a:t>
            </a:r>
            <a:r>
              <a:rPr lang="en-US" sz="1600" dirty="0" err="1"/>
              <a:t>comité</a:t>
            </a:r>
            <a:r>
              <a:rPr lang="en-US" sz="1600" dirty="0"/>
              <a:t> de </a:t>
            </a:r>
            <a:r>
              <a:rPr lang="en-US" sz="1600" dirty="0" err="1"/>
              <a:t>seguridad</a:t>
            </a:r>
            <a:r>
              <a:rPr lang="en-US" sz="1600" dirty="0"/>
              <a:t> </a:t>
            </a:r>
            <a:r>
              <a:rPr lang="en-US" sz="1600" dirty="0" err="1"/>
              <a:t>centralizado</a:t>
            </a:r>
            <a:r>
              <a:rPr lang="en-US" sz="160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222F058E-1881-4ACF-930A-5F166F6DBC72}"/>
              </a:ext>
            </a:extLst>
          </p:cNvPr>
          <p:cNvPicPr>
            <a:picLocks noChangeAspect="1"/>
          </p:cNvPicPr>
          <p:nvPr/>
        </p:nvPicPr>
        <p:blipFill>
          <a:blip r:embed="rId4"/>
          <a:stretch>
            <a:fillRect/>
          </a:stretch>
        </p:blipFill>
        <p:spPr>
          <a:xfrm>
            <a:off x="0" y="-1"/>
            <a:ext cx="5511808" cy="5920651"/>
          </a:xfrm>
          <a:prstGeom prst="rect">
            <a:avLst/>
          </a:prstGeom>
        </p:spPr>
      </p:pic>
      <p:sp>
        <p:nvSpPr>
          <p:cNvPr id="7" name="Google Shape;102;p2">
            <a:extLst>
              <a:ext uri="{FF2B5EF4-FFF2-40B4-BE49-F238E27FC236}">
                <a16:creationId xmlns:a16="http://schemas.microsoft.com/office/drawing/2014/main" id="{6E98F5DF-CC61-4283-BC95-56FC4E7432D1}"/>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99261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7"/>
            <a:ext cx="6274351" cy="28315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Recordatorio</a:t>
            </a:r>
            <a:endParaRPr sz="3600" b="0" i="0" u="none" strike="noStrike" cap="none" dirty="0">
              <a:solidFill>
                <a:schemeClr val="dk1"/>
              </a:solidFill>
              <a:latin typeface="+mj-lt"/>
              <a:ea typeface="Calibri"/>
              <a:cs typeface="Calibri"/>
              <a:sym typeface="Calibri"/>
            </a:endParaRPr>
          </a:p>
          <a:p>
            <a:endParaRPr lang="en-US" dirty="0"/>
          </a:p>
          <a:p>
            <a:r>
              <a:rPr lang="en-US" sz="1600" dirty="0" err="1"/>
              <a:t>Recuerde</a:t>
            </a:r>
            <a:r>
              <a:rPr lang="en-US" sz="1600" dirty="0"/>
              <a:t>: la </a:t>
            </a:r>
            <a:r>
              <a:rPr lang="en-US" sz="1600" dirty="0" err="1"/>
              <a:t>función</a:t>
            </a:r>
            <a:r>
              <a:rPr lang="en-US" sz="1600" dirty="0"/>
              <a:t> de un </a:t>
            </a:r>
            <a:r>
              <a:rPr lang="en-US" sz="1600" dirty="0" err="1"/>
              <a:t>comité</a:t>
            </a:r>
            <a:r>
              <a:rPr lang="en-US" sz="1600" dirty="0"/>
              <a:t> de </a:t>
            </a:r>
            <a:r>
              <a:rPr lang="en-US" sz="1600" dirty="0" err="1"/>
              <a:t>seguridad</a:t>
            </a:r>
            <a:r>
              <a:rPr lang="en-US" sz="1600" dirty="0"/>
              <a:t> es </a:t>
            </a:r>
            <a:r>
              <a:rPr lang="en-US" sz="1600" dirty="0" err="1"/>
              <a:t>ayudar</a:t>
            </a:r>
            <a:r>
              <a:rPr lang="en-US" sz="1600" dirty="0"/>
              <a:t> a que </a:t>
            </a:r>
            <a:r>
              <a:rPr lang="en-US" sz="1600" dirty="0" err="1"/>
              <a:t>todos</a:t>
            </a:r>
            <a:r>
              <a:rPr lang="en-US" sz="1600" dirty="0"/>
              <a:t> </a:t>
            </a:r>
            <a:r>
              <a:rPr lang="en-US" sz="1600" dirty="0" err="1"/>
              <a:t>los</a:t>
            </a:r>
            <a:r>
              <a:rPr lang="en-US" sz="1600" dirty="0"/>
              <a:t> </a:t>
            </a:r>
            <a:r>
              <a:rPr lang="en-US" sz="1600" dirty="0" err="1"/>
              <a:t>empleados</a:t>
            </a:r>
            <a:r>
              <a:rPr lang="en-US" sz="1600" dirty="0"/>
              <a:t> </a:t>
            </a:r>
            <a:r>
              <a:rPr lang="en-US" sz="1600" dirty="0" err="1"/>
              <a:t>manifiesten</a:t>
            </a:r>
            <a:r>
              <a:rPr lang="en-US" sz="1600" dirty="0"/>
              <a:t> sus </a:t>
            </a:r>
            <a:r>
              <a:rPr lang="en-US" sz="1600" dirty="0" err="1"/>
              <a:t>preocupaciones</a:t>
            </a:r>
            <a:r>
              <a:rPr lang="en-US" sz="1600" dirty="0"/>
              <a:t> de </a:t>
            </a:r>
            <a:r>
              <a:rPr lang="en-US" sz="1600" dirty="0" err="1"/>
              <a:t>salud</a:t>
            </a:r>
            <a:r>
              <a:rPr lang="en-US" sz="1600" dirty="0"/>
              <a:t> y </a:t>
            </a:r>
            <a:r>
              <a:rPr lang="en-US" sz="1600" dirty="0" err="1"/>
              <a:t>seguridad</a:t>
            </a:r>
            <a:r>
              <a:rPr lang="en-US" sz="1600" dirty="0"/>
              <a:t>. Un </a:t>
            </a:r>
            <a:r>
              <a:rPr lang="en-US" sz="1600" dirty="0" err="1"/>
              <a:t>comité</a:t>
            </a:r>
            <a:r>
              <a:rPr lang="en-US" sz="1600" dirty="0"/>
              <a:t> de </a:t>
            </a:r>
            <a:r>
              <a:rPr lang="en-US" sz="1600" dirty="0" err="1"/>
              <a:t>seguridad</a:t>
            </a:r>
            <a:r>
              <a:rPr lang="en-US" sz="1600" dirty="0"/>
              <a:t> </a:t>
            </a:r>
            <a:r>
              <a:rPr lang="en-US" sz="1600" dirty="0" err="1"/>
              <a:t>trabaja</a:t>
            </a:r>
            <a:r>
              <a:rPr lang="en-US" sz="1600" dirty="0"/>
              <a:t> junto con la </a:t>
            </a:r>
            <a:r>
              <a:rPr lang="en-US" sz="1600" dirty="0" err="1"/>
              <a:t>gerencia</a:t>
            </a:r>
            <a:r>
              <a:rPr lang="en-US" sz="1600" dirty="0"/>
              <a:t> para </a:t>
            </a:r>
            <a:r>
              <a:rPr lang="en-US" sz="1600" dirty="0" err="1"/>
              <a:t>ayudar</a:t>
            </a:r>
            <a:r>
              <a:rPr lang="en-US" sz="1600" dirty="0"/>
              <a:t> a </a:t>
            </a:r>
            <a:r>
              <a:rPr lang="en-US" sz="1600" dirty="0" err="1"/>
              <a:t>eliminar</a:t>
            </a:r>
            <a:r>
              <a:rPr lang="en-US" sz="1600" dirty="0"/>
              <a:t> o </a:t>
            </a:r>
            <a:r>
              <a:rPr lang="en-US" sz="1600" dirty="0" err="1"/>
              <a:t>controlar</a:t>
            </a:r>
            <a:r>
              <a:rPr lang="en-US" sz="1600" dirty="0"/>
              <a:t> </a:t>
            </a:r>
            <a:r>
              <a:rPr lang="en-US" sz="1600" dirty="0" err="1"/>
              <a:t>los</a:t>
            </a:r>
            <a:r>
              <a:rPr lang="en-US" sz="1600" dirty="0"/>
              <a:t> </a:t>
            </a:r>
            <a:r>
              <a:rPr lang="en-US" sz="1600" dirty="0" err="1"/>
              <a:t>peligros</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 a </a:t>
            </a:r>
            <a:r>
              <a:rPr lang="en-US" sz="1600" dirty="0" err="1"/>
              <a:t>través</a:t>
            </a:r>
            <a:r>
              <a:rPr lang="en-US" sz="1600" dirty="0"/>
              <a:t> de </a:t>
            </a:r>
            <a:r>
              <a:rPr lang="en-US" sz="1600" dirty="0" err="1"/>
              <a:t>inspecciones</a:t>
            </a:r>
            <a:r>
              <a:rPr lang="en-US" sz="1600" dirty="0"/>
              <a:t>, </a:t>
            </a:r>
            <a:r>
              <a:rPr lang="en-US" sz="1600" dirty="0" err="1"/>
              <a:t>evaluaciones</a:t>
            </a:r>
            <a:r>
              <a:rPr lang="en-US" sz="1600" dirty="0"/>
              <a:t> y </a:t>
            </a:r>
            <a:r>
              <a:rPr lang="en-US" sz="1600" dirty="0" err="1"/>
              <a:t>recomendaciones</a:t>
            </a:r>
            <a:r>
              <a:rPr lang="en-US" sz="1600" dirty="0"/>
              <a:t>. </a:t>
            </a:r>
          </a:p>
          <a:p>
            <a:endParaRPr lang="en-US" sz="1600" dirty="0"/>
          </a:p>
          <a:p>
            <a:r>
              <a:rPr lang="en-US" sz="1600" dirty="0" err="1"/>
              <a:t>Eso</a:t>
            </a:r>
            <a:r>
              <a:rPr lang="en-US" sz="1600" dirty="0"/>
              <a:t> </a:t>
            </a:r>
            <a:r>
              <a:rPr lang="en-US" sz="1600" dirty="0" err="1"/>
              <a:t>concluye</a:t>
            </a:r>
            <a:r>
              <a:rPr lang="en-US" sz="1600" dirty="0"/>
              <a:t> </a:t>
            </a:r>
            <a:r>
              <a:rPr lang="en-US" sz="1600" dirty="0" err="1"/>
              <a:t>los</a:t>
            </a:r>
            <a:r>
              <a:rPr lang="en-US" sz="1600" dirty="0"/>
              <a:t> </a:t>
            </a:r>
            <a:r>
              <a:rPr lang="en-US" sz="1600" dirty="0" err="1"/>
              <a:t>requisitos</a:t>
            </a:r>
            <a:r>
              <a:rPr lang="en-US" sz="1600" dirty="0"/>
              <a:t> del </a:t>
            </a:r>
            <a:r>
              <a:rPr lang="en-US" sz="1600" b="1" dirty="0" err="1"/>
              <a:t>comité</a:t>
            </a:r>
            <a:r>
              <a:rPr lang="en-US" sz="1600" dirty="0"/>
              <a:t> de </a:t>
            </a:r>
            <a:r>
              <a:rPr lang="en-US" sz="1600" dirty="0" err="1"/>
              <a:t>seguridad</a:t>
            </a:r>
            <a:r>
              <a:rPr lang="en-US" sz="1600" dirty="0"/>
              <a:t>; </a:t>
            </a:r>
            <a:r>
              <a:rPr lang="en-US" sz="1600" dirty="0" err="1"/>
              <a:t>ahora</a:t>
            </a:r>
            <a:r>
              <a:rPr lang="en-US" sz="1600" dirty="0"/>
              <a:t> ¡</a:t>
            </a:r>
            <a:r>
              <a:rPr lang="en-US" sz="1600" dirty="0" err="1"/>
              <a:t>conozcamos</a:t>
            </a:r>
            <a:r>
              <a:rPr lang="en-US" sz="1600" dirty="0"/>
              <a:t> </a:t>
            </a:r>
            <a:r>
              <a:rPr lang="en-US" sz="1600" dirty="0" err="1"/>
              <a:t>sobre</a:t>
            </a:r>
            <a:r>
              <a:rPr lang="en-US" sz="1600" dirty="0"/>
              <a:t> las </a:t>
            </a:r>
            <a:r>
              <a:rPr lang="en-US" sz="1600" b="1" dirty="0" err="1"/>
              <a:t>reuniones</a:t>
            </a:r>
            <a:r>
              <a:rPr lang="en-US" sz="1600" dirty="0"/>
              <a:t> de </a:t>
            </a:r>
            <a:r>
              <a:rPr lang="en-US" sz="1600" dirty="0" err="1"/>
              <a:t>seguridad</a:t>
            </a:r>
            <a:r>
              <a:rPr lang="en-US" sz="1600" dirty="0"/>
              <a:t>!</a:t>
            </a:r>
            <a:endParaRPr sz="16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DED8A359-44AF-4E32-8225-A478B31A789D}"/>
              </a:ext>
            </a:extLst>
          </p:cNvPr>
          <p:cNvPicPr>
            <a:picLocks noChangeAspect="1"/>
          </p:cNvPicPr>
          <p:nvPr/>
        </p:nvPicPr>
        <p:blipFill>
          <a:blip r:embed="rId4"/>
          <a:stretch>
            <a:fillRect/>
          </a:stretch>
        </p:blipFill>
        <p:spPr>
          <a:xfrm>
            <a:off x="0" y="0"/>
            <a:ext cx="5507915" cy="5916469"/>
          </a:xfrm>
          <a:prstGeom prst="rect">
            <a:avLst/>
          </a:prstGeom>
        </p:spPr>
      </p:pic>
      <p:sp>
        <p:nvSpPr>
          <p:cNvPr id="7" name="Google Shape;102;p2">
            <a:extLst>
              <a:ext uri="{FF2B5EF4-FFF2-40B4-BE49-F238E27FC236}">
                <a16:creationId xmlns:a16="http://schemas.microsoft.com/office/drawing/2014/main" id="{A9A4F6ED-73C9-452E-B849-61A8B4F236F1}"/>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48243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2"/>
            <a:ext cx="6274351" cy="52937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Reuniones</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seguridad</a:t>
            </a:r>
            <a:r>
              <a:rPr lang="en-US" sz="3600" b="0" i="0" u="sng" strike="noStrike" cap="none" dirty="0">
                <a:solidFill>
                  <a:schemeClr val="dk1"/>
                </a:solidFill>
                <a:latin typeface="+mj-lt"/>
                <a:ea typeface="Calibri"/>
                <a:cs typeface="Calibri"/>
                <a:sym typeface="Calibri"/>
              </a:rPr>
              <a:t> </a:t>
            </a:r>
            <a:endParaRPr sz="3600" b="0" i="0" u="none" strike="noStrike" cap="none" dirty="0">
              <a:solidFill>
                <a:schemeClr val="dk1"/>
              </a:solidFill>
              <a:latin typeface="+mj-lt"/>
              <a:ea typeface="Calibri"/>
              <a:cs typeface="Calibri"/>
              <a:sym typeface="Calibri"/>
            </a:endParaRPr>
          </a:p>
          <a:p>
            <a:endParaRPr lang="en-US" dirty="0"/>
          </a:p>
          <a:p>
            <a:r>
              <a:rPr lang="en-US" sz="1600" dirty="0" err="1"/>
              <a:t>Dediquemos</a:t>
            </a:r>
            <a:r>
              <a:rPr lang="en-US" sz="1600" dirty="0"/>
              <a:t> algo de </a:t>
            </a:r>
            <a:r>
              <a:rPr lang="en-US" sz="1600" dirty="0" err="1"/>
              <a:t>tiempo</a:t>
            </a:r>
            <a:r>
              <a:rPr lang="en-US" sz="1600" dirty="0"/>
              <a:t> a </a:t>
            </a:r>
            <a:r>
              <a:rPr lang="en-US" sz="1600" dirty="0" err="1"/>
              <a:t>hablar</a:t>
            </a:r>
            <a:r>
              <a:rPr lang="en-US" sz="1600" dirty="0"/>
              <a:t> </a:t>
            </a:r>
            <a:r>
              <a:rPr lang="en-US" sz="1600" dirty="0" err="1"/>
              <a:t>sobre</a:t>
            </a:r>
            <a:r>
              <a:rPr lang="en-US" sz="1600" dirty="0"/>
              <a:t> las </a:t>
            </a:r>
            <a:r>
              <a:rPr lang="en-US" sz="1600" dirty="0" err="1"/>
              <a:t>reuniones</a:t>
            </a:r>
            <a:r>
              <a:rPr lang="en-US" sz="1600" dirty="0"/>
              <a:t> de </a:t>
            </a:r>
            <a:r>
              <a:rPr lang="en-US" sz="1600" dirty="0" err="1"/>
              <a:t>seguridad</a:t>
            </a:r>
            <a:r>
              <a:rPr lang="en-US" sz="1600" dirty="0"/>
              <a:t>, que no </a:t>
            </a:r>
            <a:r>
              <a:rPr lang="en-US" sz="1600" dirty="0" err="1"/>
              <a:t>deben</a:t>
            </a:r>
            <a:r>
              <a:rPr lang="en-US" sz="1600" dirty="0"/>
              <a:t> </a:t>
            </a:r>
            <a:r>
              <a:rPr lang="en-US" sz="1600" dirty="0" err="1"/>
              <a:t>confundirse</a:t>
            </a:r>
            <a:r>
              <a:rPr lang="en-US" sz="1600" dirty="0"/>
              <a:t> con las juntas del </a:t>
            </a:r>
            <a:r>
              <a:rPr lang="en-US" sz="1600" dirty="0" err="1"/>
              <a:t>comité</a:t>
            </a:r>
            <a:r>
              <a:rPr lang="en-US" sz="1600" dirty="0"/>
              <a:t> de </a:t>
            </a:r>
            <a:r>
              <a:rPr lang="en-US" sz="1600" dirty="0" err="1"/>
              <a:t>seguridad</a:t>
            </a:r>
            <a:r>
              <a:rPr lang="en-US" sz="1600" dirty="0"/>
              <a:t>. Las </a:t>
            </a:r>
            <a:r>
              <a:rPr lang="en-US" sz="1600" dirty="0" err="1"/>
              <a:t>reuniones</a:t>
            </a:r>
            <a:r>
              <a:rPr lang="en-US" sz="1600" dirty="0"/>
              <a:t> de </a:t>
            </a:r>
            <a:r>
              <a:rPr lang="en-US" sz="1600" dirty="0" err="1"/>
              <a:t>seguridad</a:t>
            </a:r>
            <a:r>
              <a:rPr lang="en-US" sz="1600" dirty="0"/>
              <a:t> a menudo son la </a:t>
            </a:r>
            <a:r>
              <a:rPr lang="en-US" sz="1600" dirty="0" err="1"/>
              <a:t>opción</a:t>
            </a:r>
            <a:r>
              <a:rPr lang="en-US" sz="1600" dirty="0"/>
              <a:t> </a:t>
            </a:r>
            <a:r>
              <a:rPr lang="en-US" sz="1600" dirty="0" err="1"/>
              <a:t>preferida</a:t>
            </a:r>
            <a:r>
              <a:rPr lang="en-US" sz="1600" dirty="0"/>
              <a:t> de </a:t>
            </a:r>
            <a:r>
              <a:rPr lang="en-US" sz="1600" dirty="0" err="1"/>
              <a:t>los</a:t>
            </a:r>
            <a:r>
              <a:rPr lang="en-US" sz="1600" dirty="0"/>
              <a:t> </a:t>
            </a:r>
            <a:r>
              <a:rPr lang="en-US" sz="1600" dirty="0" err="1"/>
              <a:t>empleadores</a:t>
            </a:r>
            <a:r>
              <a:rPr lang="en-US" sz="1600" dirty="0"/>
              <a:t> que son </a:t>
            </a:r>
            <a:r>
              <a:rPr lang="en-US" sz="1600" dirty="0" err="1"/>
              <a:t>pequeños</a:t>
            </a:r>
            <a:r>
              <a:rPr lang="en-US" sz="1600" dirty="0"/>
              <a:t>, </a:t>
            </a:r>
            <a:r>
              <a:rPr lang="en-US" sz="1600" dirty="0" err="1"/>
              <a:t>móviles</a:t>
            </a:r>
            <a:r>
              <a:rPr lang="en-US" sz="1600" dirty="0"/>
              <a:t>, </a:t>
            </a:r>
            <a:r>
              <a:rPr lang="en-US" sz="1600" dirty="0" err="1"/>
              <a:t>trabajan</a:t>
            </a:r>
            <a:r>
              <a:rPr lang="en-US" sz="1600" dirty="0"/>
              <a:t> </a:t>
            </a:r>
            <a:r>
              <a:rPr lang="en-US" sz="1600" dirty="0" err="1"/>
              <a:t>en</a:t>
            </a:r>
            <a:r>
              <a:rPr lang="en-US" sz="1600" dirty="0"/>
              <a:t> </a:t>
            </a:r>
            <a:r>
              <a:rPr lang="en-US" sz="1600" dirty="0" err="1"/>
              <a:t>entornos</a:t>
            </a:r>
            <a:r>
              <a:rPr lang="en-US" sz="1600" dirty="0"/>
              <a:t> de </a:t>
            </a:r>
            <a:r>
              <a:rPr lang="en-US" sz="1600" dirty="0" err="1"/>
              <a:t>construcción</a:t>
            </a:r>
            <a:r>
              <a:rPr lang="en-US" sz="1600" dirty="0"/>
              <a:t> o </a:t>
            </a:r>
            <a:r>
              <a:rPr lang="en-US" sz="1600" dirty="0" err="1"/>
              <a:t>principalmente</a:t>
            </a:r>
            <a:r>
              <a:rPr lang="en-US" sz="1600" dirty="0"/>
              <a:t> de </a:t>
            </a:r>
            <a:r>
              <a:rPr lang="en-US" sz="1600" dirty="0" err="1"/>
              <a:t>oficina</a:t>
            </a:r>
            <a:r>
              <a:rPr lang="en-US" sz="1600" dirty="0"/>
              <a:t>. La </a:t>
            </a:r>
            <a:r>
              <a:rPr lang="en-US" sz="1600" dirty="0" err="1"/>
              <a:t>intención</a:t>
            </a:r>
            <a:r>
              <a:rPr lang="en-US" sz="1600" dirty="0"/>
              <a:t> de las </a:t>
            </a:r>
            <a:r>
              <a:rPr lang="en-US" sz="1600" dirty="0" err="1"/>
              <a:t>reuniones</a:t>
            </a:r>
            <a:r>
              <a:rPr lang="en-US" sz="1600" dirty="0"/>
              <a:t> de </a:t>
            </a:r>
            <a:r>
              <a:rPr lang="en-US" sz="1600" dirty="0" err="1"/>
              <a:t>seguridad</a:t>
            </a:r>
            <a:r>
              <a:rPr lang="en-US" sz="1600" dirty="0"/>
              <a:t> es </a:t>
            </a:r>
            <a:r>
              <a:rPr lang="en-US" sz="1600" dirty="0" err="1"/>
              <a:t>garantizar</a:t>
            </a:r>
            <a:r>
              <a:rPr lang="en-US" sz="1600" dirty="0"/>
              <a:t> que </a:t>
            </a:r>
            <a:r>
              <a:rPr lang="en-US" sz="1600" dirty="0" err="1"/>
              <a:t>todos</a:t>
            </a:r>
            <a:r>
              <a:rPr lang="en-US" sz="1600" dirty="0"/>
              <a:t> </a:t>
            </a:r>
            <a:r>
              <a:rPr lang="en-US" sz="1600" dirty="0" err="1"/>
              <a:t>los</a:t>
            </a:r>
            <a:r>
              <a:rPr lang="en-US" sz="1600" dirty="0"/>
              <a:t> </a:t>
            </a:r>
            <a:r>
              <a:rPr lang="en-US" sz="1600" dirty="0" err="1"/>
              <a:t>empleados</a:t>
            </a:r>
            <a:r>
              <a:rPr lang="en-US" sz="1600" dirty="0"/>
              <a:t> </a:t>
            </a:r>
            <a:r>
              <a:rPr lang="en-US" sz="1600" dirty="0" err="1"/>
              <a:t>puedan</a:t>
            </a:r>
            <a:r>
              <a:rPr lang="en-US" sz="1600" dirty="0"/>
              <a:t> </a:t>
            </a:r>
            <a:r>
              <a:rPr lang="en-US" sz="1600" dirty="0" err="1"/>
              <a:t>plantear</a:t>
            </a:r>
            <a:r>
              <a:rPr lang="en-US" sz="1600" dirty="0"/>
              <a:t> sus </a:t>
            </a:r>
            <a:r>
              <a:rPr lang="en-US" sz="1600" dirty="0" err="1"/>
              <a:t>preocupaciones</a:t>
            </a:r>
            <a:r>
              <a:rPr lang="en-US" sz="1600" dirty="0"/>
              <a:t> de </a:t>
            </a:r>
            <a:r>
              <a:rPr lang="en-US" sz="1600" dirty="0" err="1"/>
              <a:t>seguridad</a:t>
            </a:r>
            <a:r>
              <a:rPr lang="en-US" sz="1600" dirty="0"/>
              <a:t> y </a:t>
            </a:r>
            <a:r>
              <a:rPr lang="en-US" sz="1600" dirty="0" err="1"/>
              <a:t>escuchar</a:t>
            </a:r>
            <a:r>
              <a:rPr lang="en-US" sz="1600" dirty="0"/>
              <a:t> </a:t>
            </a:r>
            <a:r>
              <a:rPr lang="en-US" sz="1600" dirty="0" err="1"/>
              <a:t>sobre</a:t>
            </a:r>
            <a:r>
              <a:rPr lang="en-US" sz="1600" dirty="0"/>
              <a:t> la </a:t>
            </a:r>
            <a:r>
              <a:rPr lang="en-US" sz="1600" dirty="0" err="1"/>
              <a:t>implementación</a:t>
            </a:r>
            <a:r>
              <a:rPr lang="en-US" sz="1600" dirty="0"/>
              <a:t> de las </a:t>
            </a:r>
            <a:r>
              <a:rPr lang="en-US" sz="1600" dirty="0" err="1"/>
              <a:t>medidas</a:t>
            </a:r>
            <a:r>
              <a:rPr lang="en-US" sz="1600" dirty="0"/>
              <a:t> de </a:t>
            </a:r>
            <a:r>
              <a:rPr lang="en-US" sz="1600" dirty="0" err="1"/>
              <a:t>seguridad</a:t>
            </a:r>
            <a:r>
              <a:rPr lang="en-US" sz="1600" dirty="0"/>
              <a:t> y </a:t>
            </a:r>
            <a:r>
              <a:rPr lang="en-US" sz="1600" dirty="0" err="1"/>
              <a:t>salud</a:t>
            </a:r>
            <a:r>
              <a:rPr lang="en-US" sz="1600" dirty="0"/>
              <a:t> </a:t>
            </a:r>
            <a:r>
              <a:rPr lang="en-US" sz="1600" dirty="0" err="1"/>
              <a:t>actuales</a:t>
            </a:r>
            <a:r>
              <a:rPr lang="en-US" sz="1600" dirty="0"/>
              <a:t>. Por </a:t>
            </a:r>
            <a:r>
              <a:rPr lang="en-US" sz="1600" dirty="0" err="1"/>
              <a:t>este</a:t>
            </a:r>
            <a:r>
              <a:rPr lang="en-US" sz="1600" dirty="0"/>
              <a:t> </a:t>
            </a:r>
            <a:r>
              <a:rPr lang="en-US" sz="1600" dirty="0" err="1"/>
              <a:t>motivo</a:t>
            </a:r>
            <a:r>
              <a:rPr lang="en-US" sz="1600" dirty="0"/>
              <a:t>, las </a:t>
            </a:r>
            <a:r>
              <a:rPr lang="en-US" sz="1600" dirty="0" err="1"/>
              <a:t>reuniones</a:t>
            </a:r>
            <a:r>
              <a:rPr lang="en-US" sz="1600" dirty="0"/>
              <a:t> de </a:t>
            </a:r>
            <a:r>
              <a:rPr lang="en-US" sz="1600" dirty="0" err="1"/>
              <a:t>seguridad</a:t>
            </a:r>
            <a:r>
              <a:rPr lang="en-US" sz="1600" dirty="0"/>
              <a:t> </a:t>
            </a:r>
            <a:r>
              <a:rPr lang="en-US" sz="1600" dirty="0" err="1"/>
              <a:t>deben</a:t>
            </a:r>
            <a:r>
              <a:rPr lang="en-US" sz="1600" dirty="0"/>
              <a:t> </a:t>
            </a:r>
            <a:r>
              <a:rPr lang="en-US" sz="1600" dirty="0" err="1"/>
              <a:t>celebrarse</a:t>
            </a:r>
            <a:r>
              <a:rPr lang="en-US" sz="1600" dirty="0"/>
              <a:t> </a:t>
            </a:r>
            <a:r>
              <a:rPr lang="en-US" sz="1600" dirty="0" err="1"/>
              <a:t>en</a:t>
            </a:r>
            <a:r>
              <a:rPr lang="en-US" sz="1600" dirty="0"/>
              <a:t> </a:t>
            </a:r>
            <a:r>
              <a:rPr lang="en-US" sz="1600" dirty="0" err="1"/>
              <a:t>una</a:t>
            </a:r>
            <a:r>
              <a:rPr lang="en-US" sz="1600" dirty="0"/>
              <a:t> </a:t>
            </a:r>
            <a:r>
              <a:rPr lang="en-US" sz="1600" dirty="0" err="1"/>
              <a:t>fecha</a:t>
            </a:r>
            <a:r>
              <a:rPr lang="en-US" sz="1600" dirty="0"/>
              <a:t> </a:t>
            </a:r>
            <a:r>
              <a:rPr lang="en-US" sz="1600" dirty="0" err="1"/>
              <a:t>en</a:t>
            </a:r>
            <a:r>
              <a:rPr lang="en-US" sz="1600" dirty="0"/>
              <a:t> la que </a:t>
            </a:r>
            <a:r>
              <a:rPr lang="en-US" sz="1600" dirty="0" err="1"/>
              <a:t>pueda</a:t>
            </a:r>
            <a:r>
              <a:rPr lang="en-US" sz="1600" dirty="0"/>
              <a:t> </a:t>
            </a:r>
            <a:r>
              <a:rPr lang="en-US" sz="1600" dirty="0" err="1"/>
              <a:t>asistir</a:t>
            </a:r>
            <a:r>
              <a:rPr lang="en-US" sz="1600" dirty="0"/>
              <a:t> la mayor </a:t>
            </a:r>
            <a:r>
              <a:rPr lang="en-US" sz="1600" dirty="0" err="1"/>
              <a:t>cantidad</a:t>
            </a:r>
            <a:r>
              <a:rPr lang="en-US" sz="1600" dirty="0"/>
              <a:t> </a:t>
            </a:r>
            <a:r>
              <a:rPr lang="en-US" sz="1600" dirty="0" err="1"/>
              <a:t>posible</a:t>
            </a:r>
            <a:r>
              <a:rPr lang="en-US" sz="1600" dirty="0"/>
              <a:t> de </a:t>
            </a:r>
            <a:r>
              <a:rPr lang="en-US" sz="1600" dirty="0" err="1"/>
              <a:t>empleados</a:t>
            </a:r>
            <a:r>
              <a:rPr lang="en-US" sz="1600" dirty="0"/>
              <a:t>. </a:t>
            </a:r>
          </a:p>
          <a:p>
            <a:endParaRPr lang="en-US" sz="1600" dirty="0"/>
          </a:p>
          <a:p>
            <a:r>
              <a:rPr lang="en-US" sz="1600" dirty="0" err="1"/>
              <a:t>Además</a:t>
            </a:r>
            <a:r>
              <a:rPr lang="en-US" sz="1600" dirty="0"/>
              <a:t> de lo antes </a:t>
            </a:r>
            <a:r>
              <a:rPr lang="en-US" sz="1600" dirty="0" err="1"/>
              <a:t>mencionado</a:t>
            </a:r>
            <a:r>
              <a:rPr lang="en-US" sz="1600" dirty="0"/>
              <a:t>, </a:t>
            </a:r>
            <a:r>
              <a:rPr lang="en-US" sz="1600" dirty="0" err="1"/>
              <a:t>debe</a:t>
            </a:r>
            <a:r>
              <a:rPr lang="en-US" sz="1600" dirty="0"/>
              <a:t> </a:t>
            </a:r>
            <a:r>
              <a:rPr lang="en-US" sz="1600" dirty="0" err="1"/>
              <a:t>haber</a:t>
            </a:r>
            <a:r>
              <a:rPr lang="en-US" sz="1600" dirty="0"/>
              <a:t> al </a:t>
            </a:r>
            <a:r>
              <a:rPr lang="en-US" sz="1600" dirty="0" err="1"/>
              <a:t>menos</a:t>
            </a:r>
            <a:r>
              <a:rPr lang="en-US" sz="1600" dirty="0"/>
              <a:t> un </a:t>
            </a:r>
            <a:r>
              <a:rPr lang="en-US" sz="1600" dirty="0" err="1"/>
              <a:t>representante</a:t>
            </a:r>
            <a:r>
              <a:rPr lang="en-US" sz="1600" dirty="0"/>
              <a:t> del </a:t>
            </a:r>
            <a:r>
              <a:rPr lang="en-US" sz="1600" dirty="0" err="1"/>
              <a:t>empleador</a:t>
            </a:r>
            <a:r>
              <a:rPr lang="en-US" sz="1600" dirty="0"/>
              <a:t> </a:t>
            </a:r>
            <a:r>
              <a:rPr lang="en-US" sz="1600" dirty="0" err="1"/>
              <a:t>presente</a:t>
            </a:r>
            <a:r>
              <a:rPr lang="en-US" sz="1600" dirty="0"/>
              <a:t> </a:t>
            </a:r>
            <a:r>
              <a:rPr lang="en-US" sz="1600" dirty="0" err="1"/>
              <a:t>autorizado</a:t>
            </a:r>
            <a:r>
              <a:rPr lang="en-US" sz="1600" dirty="0"/>
              <a:t> a </a:t>
            </a:r>
            <a:r>
              <a:rPr lang="en-US" sz="1600" dirty="0" err="1"/>
              <a:t>garantizar</a:t>
            </a:r>
            <a:r>
              <a:rPr lang="en-US" sz="1600" dirty="0"/>
              <a:t> que se </a:t>
            </a:r>
            <a:r>
              <a:rPr lang="en-US" sz="1600" dirty="0" err="1"/>
              <a:t>corrijan</a:t>
            </a:r>
            <a:r>
              <a:rPr lang="en-US" sz="1600" dirty="0"/>
              <a:t> </a:t>
            </a:r>
            <a:r>
              <a:rPr lang="en-US" sz="1600" dirty="0" err="1"/>
              <a:t>los</a:t>
            </a:r>
            <a:r>
              <a:rPr lang="en-US" sz="1600" dirty="0"/>
              <a:t> </a:t>
            </a:r>
            <a:r>
              <a:rPr lang="en-US" sz="1600" dirty="0" err="1"/>
              <a:t>asuntos</a:t>
            </a:r>
            <a:r>
              <a:rPr lang="en-US" sz="1600" dirty="0"/>
              <a:t> </a:t>
            </a:r>
            <a:r>
              <a:rPr lang="en-US" sz="1600" dirty="0" err="1"/>
              <a:t>planteados</a:t>
            </a:r>
            <a:r>
              <a:rPr lang="en-US" sz="1600" dirty="0"/>
              <a:t> </a:t>
            </a:r>
            <a:r>
              <a:rPr lang="en-US" sz="1600" dirty="0" err="1"/>
              <a:t>en</a:t>
            </a:r>
            <a:r>
              <a:rPr lang="en-US" sz="1600" dirty="0"/>
              <a:t> la </a:t>
            </a:r>
            <a:r>
              <a:rPr lang="en-US" sz="1600" dirty="0" err="1"/>
              <a:t>reunión</a:t>
            </a:r>
            <a:r>
              <a:rPr lang="en-US" sz="1600" dirty="0"/>
              <a:t>. Las </a:t>
            </a:r>
            <a:r>
              <a:rPr lang="en-US" sz="1600" dirty="0" err="1"/>
              <a:t>reuniones</a:t>
            </a:r>
            <a:r>
              <a:rPr lang="en-US" sz="1600" dirty="0"/>
              <a:t> de </a:t>
            </a:r>
            <a:r>
              <a:rPr lang="en-US" sz="1600" dirty="0" err="1"/>
              <a:t>seguridad</a:t>
            </a:r>
            <a:r>
              <a:rPr lang="en-US" sz="1600" dirty="0"/>
              <a:t> </a:t>
            </a:r>
            <a:r>
              <a:rPr lang="en-US" sz="1600" dirty="0" err="1"/>
              <a:t>deben</a:t>
            </a:r>
            <a:r>
              <a:rPr lang="en-US" sz="1600" dirty="0"/>
              <a:t> </a:t>
            </a:r>
            <a:r>
              <a:rPr lang="en-US" sz="1600" dirty="0" err="1"/>
              <a:t>celebrarse</a:t>
            </a:r>
            <a:r>
              <a:rPr lang="en-US" sz="1600" dirty="0"/>
              <a:t> </a:t>
            </a:r>
            <a:r>
              <a:rPr lang="en-US" sz="1600" dirty="0" err="1"/>
              <a:t>en</a:t>
            </a:r>
            <a:r>
              <a:rPr lang="en-US" sz="1600" dirty="0"/>
              <a:t> </a:t>
            </a:r>
            <a:r>
              <a:rPr lang="en-US" sz="1600" dirty="0" err="1"/>
              <a:t>el</a:t>
            </a:r>
            <a:r>
              <a:rPr lang="en-US" sz="1600" dirty="0"/>
              <a:t> </a:t>
            </a:r>
            <a:r>
              <a:rPr lang="en-US" sz="1600" dirty="0" err="1"/>
              <a:t>horario</a:t>
            </a:r>
            <a:r>
              <a:rPr lang="en-US" sz="1600" dirty="0"/>
              <a:t> de la </a:t>
            </a:r>
            <a:r>
              <a:rPr lang="en-US" sz="1600" dirty="0" err="1"/>
              <a:t>empresa</a:t>
            </a:r>
            <a:r>
              <a:rPr lang="en-US" sz="1600" dirty="0"/>
              <a:t> y </a:t>
            </a:r>
            <a:r>
              <a:rPr lang="en-US" sz="1600" dirty="0" err="1"/>
              <a:t>todos</a:t>
            </a:r>
            <a:r>
              <a:rPr lang="en-US" sz="1600" dirty="0"/>
              <a:t> </a:t>
            </a:r>
            <a:r>
              <a:rPr lang="en-US" sz="1600" dirty="0" err="1"/>
              <a:t>los</a:t>
            </a:r>
            <a:r>
              <a:rPr lang="en-US" sz="1600" dirty="0"/>
              <a:t> </a:t>
            </a:r>
            <a:r>
              <a:rPr lang="en-US" sz="1600" dirty="0" err="1"/>
              <a:t>asistentes</a:t>
            </a:r>
            <a:r>
              <a:rPr lang="en-US" sz="1600" dirty="0"/>
              <a:t> </a:t>
            </a:r>
            <a:r>
              <a:rPr lang="en-US" sz="1600" dirty="0" err="1"/>
              <a:t>deben</a:t>
            </a:r>
            <a:r>
              <a:rPr lang="en-US" sz="1600" dirty="0"/>
              <a:t> </a:t>
            </a:r>
            <a:r>
              <a:rPr lang="en-US" sz="1600" dirty="0" err="1"/>
              <a:t>recibir</a:t>
            </a:r>
            <a:r>
              <a:rPr lang="en-US" sz="1600" dirty="0"/>
              <a:t> </a:t>
            </a:r>
            <a:r>
              <a:rPr lang="en-US" sz="1600" dirty="0" err="1"/>
              <a:t>su</a:t>
            </a:r>
            <a:r>
              <a:rPr lang="en-US" sz="1600" dirty="0"/>
              <a:t> </a:t>
            </a:r>
            <a:r>
              <a:rPr lang="en-US" sz="1600" dirty="0" err="1"/>
              <a:t>sueldo</a:t>
            </a:r>
            <a:r>
              <a:rPr lang="en-US" sz="1600" dirty="0"/>
              <a:t> </a:t>
            </a:r>
            <a:r>
              <a:rPr lang="en-US" sz="1600" dirty="0" err="1"/>
              <a:t>conforme</a:t>
            </a:r>
            <a:r>
              <a:rPr lang="en-US" sz="1600" dirty="0"/>
              <a:t> la </a:t>
            </a:r>
            <a:r>
              <a:rPr lang="en-US" sz="1600" dirty="0" err="1"/>
              <a:t>tarifa</a:t>
            </a:r>
            <a:r>
              <a:rPr lang="en-US" sz="1600" dirty="0"/>
              <a:t> de </a:t>
            </a:r>
            <a:r>
              <a:rPr lang="en-US" sz="1600" dirty="0" err="1"/>
              <a:t>pago</a:t>
            </a:r>
            <a:r>
              <a:rPr lang="en-US" sz="1600" dirty="0"/>
              <a:t> regular.</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A8CEA7DA-5893-4E21-B673-0886F087B50F}"/>
              </a:ext>
            </a:extLst>
          </p:cNvPr>
          <p:cNvPicPr>
            <a:picLocks noChangeAspect="1"/>
          </p:cNvPicPr>
          <p:nvPr/>
        </p:nvPicPr>
        <p:blipFill>
          <a:blip r:embed="rId4"/>
          <a:srcRect/>
          <a:stretch/>
        </p:blipFill>
        <p:spPr>
          <a:xfrm>
            <a:off x="0" y="0"/>
            <a:ext cx="5511808" cy="5920650"/>
          </a:xfrm>
          <a:prstGeom prst="rect">
            <a:avLst/>
          </a:prstGeom>
        </p:spPr>
      </p:pic>
      <p:sp>
        <p:nvSpPr>
          <p:cNvPr id="7" name="Google Shape;102;p2">
            <a:extLst>
              <a:ext uri="{FF2B5EF4-FFF2-40B4-BE49-F238E27FC236}">
                <a16:creationId xmlns:a16="http://schemas.microsoft.com/office/drawing/2014/main" id="{3254E9CB-AC8F-41D7-A987-3EE171C4130A}"/>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57935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31292"/>
            <a:ext cx="6274351" cy="4647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Objetivos</a:t>
            </a:r>
            <a:r>
              <a:rPr lang="en-US" sz="3600" b="0" i="0" u="sng" strike="noStrike" cap="none" dirty="0">
                <a:solidFill>
                  <a:schemeClr val="dk1"/>
                </a:solidFill>
                <a:latin typeface="+mj-lt"/>
                <a:ea typeface="Calibri"/>
                <a:cs typeface="Calibri"/>
                <a:sym typeface="Calibri"/>
              </a:rPr>
              <a:t> del </a:t>
            </a:r>
            <a:r>
              <a:rPr lang="en-US" sz="3600" b="0" i="0" u="sng" strike="noStrike" cap="none" dirty="0" err="1">
                <a:solidFill>
                  <a:schemeClr val="dk1"/>
                </a:solidFill>
                <a:latin typeface="+mj-lt"/>
                <a:ea typeface="Calibri"/>
                <a:cs typeface="Calibri"/>
                <a:sym typeface="Calibri"/>
              </a:rPr>
              <a:t>curso</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a:t>
            </a:r>
            <a:r>
              <a:rPr lang="en-US" sz="1600" dirty="0" err="1"/>
              <a:t>Bienvenido</a:t>
            </a:r>
            <a:r>
              <a:rPr lang="en-US" sz="1600" dirty="0"/>
              <a:t> al </a:t>
            </a:r>
            <a:r>
              <a:rPr lang="en-US" sz="1600" dirty="0" err="1"/>
              <a:t>curso</a:t>
            </a:r>
            <a:r>
              <a:rPr lang="en-US" sz="1600" dirty="0"/>
              <a:t> </a:t>
            </a:r>
            <a:r>
              <a:rPr lang="en-US" sz="1600" dirty="0" err="1"/>
              <a:t>en</a:t>
            </a:r>
            <a:r>
              <a:rPr lang="en-US" sz="1600" dirty="0"/>
              <a:t> </a:t>
            </a:r>
            <a:r>
              <a:rPr lang="en-US" sz="1600" dirty="0" err="1"/>
              <a:t>línea</a:t>
            </a:r>
            <a:r>
              <a:rPr lang="en-US" sz="1600" dirty="0"/>
              <a:t> </a:t>
            </a:r>
            <a:r>
              <a:rPr lang="en-US" sz="1600" dirty="0" err="1"/>
              <a:t>sobre</a:t>
            </a:r>
            <a:r>
              <a:rPr lang="en-US" sz="1600" dirty="0"/>
              <a:t>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Los </a:t>
            </a:r>
            <a:r>
              <a:rPr lang="en-US" sz="1600" dirty="0" err="1"/>
              <a:t>objetivos</a:t>
            </a:r>
            <a:r>
              <a:rPr lang="en-US" sz="1600" dirty="0"/>
              <a:t> de </a:t>
            </a:r>
            <a:r>
              <a:rPr lang="en-US" sz="1600" dirty="0" err="1"/>
              <a:t>este</a:t>
            </a:r>
            <a:r>
              <a:rPr lang="en-US" sz="1600" dirty="0"/>
              <a:t> </a:t>
            </a:r>
            <a:r>
              <a:rPr lang="en-US" sz="1600" dirty="0" err="1"/>
              <a:t>curso</a:t>
            </a:r>
            <a:r>
              <a:rPr lang="en-US" sz="1600" dirty="0"/>
              <a:t> son </a:t>
            </a:r>
            <a:r>
              <a:rPr lang="en-US" sz="1600" dirty="0" err="1"/>
              <a:t>ayudar</a:t>
            </a:r>
            <a:r>
              <a:rPr lang="en-US" sz="1600" dirty="0"/>
              <a:t> a </a:t>
            </a:r>
            <a:r>
              <a:rPr lang="en-US" sz="1600" dirty="0" err="1"/>
              <a:t>entender</a:t>
            </a:r>
            <a:r>
              <a:rPr lang="en-US" sz="1600" dirty="0"/>
              <a:t> lo </a:t>
            </a:r>
            <a:r>
              <a:rPr lang="en-US" sz="1600" dirty="0" err="1"/>
              <a:t>siguiente</a:t>
            </a:r>
            <a:r>
              <a:rPr lang="en-US" sz="1600" dirty="0"/>
              <a:t>:</a:t>
            </a:r>
          </a:p>
          <a:p>
            <a:endParaRPr lang="en-US" sz="1600" dirty="0"/>
          </a:p>
          <a:p>
            <a:pPr marL="285750" indent="-285750">
              <a:buFont typeface="Arial" panose="020B0604020202020204" pitchFamily="34" charset="0"/>
              <a:buChar char="•"/>
            </a:pPr>
            <a:r>
              <a:rPr lang="en-US" sz="1600" dirty="0"/>
              <a:t>La </a:t>
            </a:r>
            <a:r>
              <a:rPr lang="en-US" sz="1600" dirty="0" err="1"/>
              <a:t>historia</a:t>
            </a:r>
            <a:r>
              <a:rPr lang="en-US" sz="1600" dirty="0"/>
              <a:t> </a:t>
            </a:r>
            <a:r>
              <a:rPr lang="en-US" sz="1600" dirty="0" err="1"/>
              <a:t>detrás</a:t>
            </a:r>
            <a:r>
              <a:rPr lang="en-US" sz="1600" dirty="0"/>
              <a:t> de las </a:t>
            </a:r>
            <a:r>
              <a:rPr lang="en-US" sz="1600" dirty="0" err="1"/>
              <a:t>normas</a:t>
            </a:r>
            <a:r>
              <a:rPr lang="en-US" sz="1600" dirty="0"/>
              <a:t> de </a:t>
            </a:r>
            <a:r>
              <a:rPr lang="en-US" sz="1600" dirty="0" err="1"/>
              <a:t>creación</a:t>
            </a:r>
            <a:r>
              <a:rPr lang="en-US" sz="1600" dirty="0"/>
              <a:t> de </a:t>
            </a:r>
            <a:r>
              <a:rPr lang="en-US" sz="1600" dirty="0" err="1"/>
              <a:t>los</a:t>
            </a:r>
            <a:r>
              <a:rPr lang="en-US" sz="1600" dirty="0"/>
              <a:t> </a:t>
            </a:r>
            <a:r>
              <a:rPr lang="en-US" sz="1600" dirty="0" err="1"/>
              <a:t>comités</a:t>
            </a:r>
            <a:r>
              <a:rPr lang="en-US" sz="1600" dirty="0"/>
              <a:t> y las </a:t>
            </a:r>
            <a:r>
              <a:rPr lang="en-US" sz="1600" dirty="0" err="1"/>
              <a:t>reuniones</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a:t>Las </a:t>
            </a:r>
            <a:r>
              <a:rPr lang="en-US" sz="1600" dirty="0" err="1"/>
              <a:t>diferencias</a:t>
            </a:r>
            <a:r>
              <a:rPr lang="en-US" sz="1600" dirty="0"/>
              <a:t> entre </a:t>
            </a:r>
            <a:r>
              <a:rPr lang="en-US" sz="1600" dirty="0" err="1"/>
              <a:t>los</a:t>
            </a:r>
            <a:r>
              <a:rPr lang="en-US" sz="1600" dirty="0"/>
              <a:t> </a:t>
            </a:r>
            <a:r>
              <a:rPr lang="en-US" sz="1600" dirty="0" err="1"/>
              <a:t>comités</a:t>
            </a:r>
            <a:r>
              <a:rPr lang="en-US" sz="1600" dirty="0"/>
              <a:t> y las </a:t>
            </a:r>
            <a:r>
              <a:rPr lang="en-US" sz="1600" dirty="0" err="1"/>
              <a:t>reuniones</a:t>
            </a:r>
            <a:r>
              <a:rPr lang="en-US" sz="1600" dirty="0"/>
              <a:t> de </a:t>
            </a:r>
            <a:r>
              <a:rPr lang="en-US" sz="1600" dirty="0" err="1"/>
              <a:t>seguridad</a:t>
            </a:r>
            <a:r>
              <a:rPr lang="en-US" sz="1600" dirty="0"/>
              <a:t> y </a:t>
            </a:r>
            <a:r>
              <a:rPr lang="en-US" sz="1600" dirty="0" err="1"/>
              <a:t>los</a:t>
            </a:r>
            <a:r>
              <a:rPr lang="en-US" sz="1600" dirty="0"/>
              <a:t> </a:t>
            </a:r>
            <a:r>
              <a:rPr lang="en-US" sz="1600" dirty="0" err="1"/>
              <a:t>requisitos</a:t>
            </a:r>
            <a:r>
              <a:rPr lang="en-US" sz="1600" dirty="0"/>
              <a:t> para </a:t>
            </a:r>
            <a:r>
              <a:rPr lang="en-US" sz="1600" dirty="0" err="1"/>
              <a:t>cada</a:t>
            </a:r>
            <a:r>
              <a:rPr lang="en-US" sz="1600" dirty="0"/>
              <a:t> uno de </a:t>
            </a:r>
            <a:r>
              <a:rPr lang="en-US" sz="1600" dirty="0" err="1"/>
              <a:t>ellos</a:t>
            </a:r>
            <a:r>
              <a:rPr lang="en-US" sz="1600" dirty="0"/>
              <a:t>.</a:t>
            </a:r>
          </a:p>
          <a:p>
            <a:pPr marL="285750" indent="-285750">
              <a:buFont typeface="Arial" panose="020B0604020202020204" pitchFamily="34" charset="0"/>
              <a:buChar char="•"/>
            </a:pPr>
            <a:r>
              <a:rPr lang="en-US" sz="1600" dirty="0"/>
              <a:t>Los </a:t>
            </a:r>
            <a:r>
              <a:rPr lang="en-US" sz="1600" dirty="0" err="1"/>
              <a:t>requisitos</a:t>
            </a:r>
            <a:r>
              <a:rPr lang="en-US" sz="1600" dirty="0"/>
              <a:t> </a:t>
            </a:r>
            <a:r>
              <a:rPr lang="en-US" sz="1600" dirty="0" err="1"/>
              <a:t>específicos</a:t>
            </a:r>
            <a:r>
              <a:rPr lang="en-US" sz="1600" dirty="0"/>
              <a:t> para </a:t>
            </a:r>
            <a:r>
              <a:rPr lang="en-US" sz="1600" dirty="0" err="1"/>
              <a:t>los</a:t>
            </a:r>
            <a:r>
              <a:rPr lang="en-US" sz="1600" dirty="0"/>
              <a:t>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a:t>Los </a:t>
            </a:r>
            <a:r>
              <a:rPr lang="en-US" sz="1600" dirty="0" err="1"/>
              <a:t>requisitos</a:t>
            </a:r>
            <a:r>
              <a:rPr lang="en-US" sz="1600" dirty="0"/>
              <a:t> </a:t>
            </a:r>
            <a:r>
              <a:rPr lang="en-US" sz="1600" dirty="0" err="1"/>
              <a:t>específicos</a:t>
            </a:r>
            <a:r>
              <a:rPr lang="en-US" sz="1600" dirty="0"/>
              <a:t> de la División.</a:t>
            </a:r>
          </a:p>
          <a:p>
            <a:endParaRPr lang="en-US" sz="1600" dirty="0"/>
          </a:p>
          <a:p>
            <a:r>
              <a:rPr lang="en-US" sz="1600" dirty="0" err="1"/>
              <a:t>En</a:t>
            </a:r>
            <a:r>
              <a:rPr lang="en-US" sz="1600" dirty="0"/>
              <a:t> </a:t>
            </a:r>
            <a:r>
              <a:rPr lang="en-US" sz="1600" dirty="0" err="1"/>
              <a:t>este</a:t>
            </a:r>
            <a:r>
              <a:rPr lang="en-US" sz="1600" dirty="0"/>
              <a:t> </a:t>
            </a:r>
            <a:r>
              <a:rPr lang="en-US" sz="1600" dirty="0" err="1"/>
              <a:t>módulo</a:t>
            </a:r>
            <a:r>
              <a:rPr lang="en-US" sz="1600" dirty="0"/>
              <a:t>, </a:t>
            </a:r>
            <a:r>
              <a:rPr lang="en-US" sz="1600" dirty="0" err="1"/>
              <a:t>analizaremos</a:t>
            </a:r>
            <a:r>
              <a:rPr lang="en-US" sz="1600" dirty="0"/>
              <a:t> la </a:t>
            </a:r>
            <a:r>
              <a:rPr lang="en-US" sz="1600" dirty="0" err="1"/>
              <a:t>historia</a:t>
            </a:r>
            <a:r>
              <a:rPr lang="en-US" sz="1600" dirty="0"/>
              <a:t> de la </a:t>
            </a:r>
            <a:r>
              <a:rPr lang="en-US" sz="1600" dirty="0" err="1"/>
              <a:t>norma</a:t>
            </a:r>
            <a:r>
              <a:rPr lang="en-US" sz="1600" dirty="0"/>
              <a:t> y las </a:t>
            </a:r>
            <a:r>
              <a:rPr lang="en-US" sz="1600" dirty="0" err="1"/>
              <a:t>diferencias</a:t>
            </a:r>
            <a:r>
              <a:rPr lang="en-US" sz="1600" dirty="0"/>
              <a:t> entre </a:t>
            </a:r>
            <a:r>
              <a:rPr lang="en-US" sz="1600" dirty="0" err="1"/>
              <a:t>comités</a:t>
            </a:r>
            <a:r>
              <a:rPr lang="en-US" sz="1600" dirty="0"/>
              <a:t> y </a:t>
            </a:r>
            <a:r>
              <a:rPr lang="en-US" sz="1600" dirty="0" err="1"/>
              <a:t>reuniones</a:t>
            </a:r>
            <a:r>
              <a:rPr lang="en-US" sz="1600" dirty="0"/>
              <a:t>. ¡</a:t>
            </a:r>
            <a:r>
              <a:rPr lang="en-US" sz="1600" dirty="0" err="1"/>
              <a:t>Comencemos</a:t>
            </a:r>
            <a:r>
              <a:rPr lang="en-US" sz="1600" dirty="0"/>
              <a:t>!</a:t>
            </a:r>
            <a:br>
              <a:rPr lang="en-US" sz="1800" dirty="0"/>
            </a:br>
            <a:endParaRPr lang="en-US" sz="2000" dirty="0"/>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4A391CB4-B0B3-4673-8CC7-05BF564034F9}"/>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680183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2"/>
            <a:ext cx="6274351" cy="61247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b="0" i="0" u="sng" strike="noStrike" cap="none" dirty="0" err="1">
                <a:solidFill>
                  <a:schemeClr val="dk1"/>
                </a:solidFill>
                <a:latin typeface="+mj-lt"/>
                <a:ea typeface="Calibri"/>
                <a:cs typeface="Calibri"/>
                <a:sym typeface="Calibri"/>
              </a:rPr>
              <a:t>Frecuencia</a:t>
            </a:r>
            <a:r>
              <a:rPr lang="en-US" sz="2800" b="0" i="0" u="sng" strike="noStrike" cap="none" dirty="0">
                <a:solidFill>
                  <a:schemeClr val="dk1"/>
                </a:solidFill>
                <a:latin typeface="+mj-lt"/>
                <a:ea typeface="Calibri"/>
                <a:cs typeface="Calibri"/>
                <a:sym typeface="Calibri"/>
              </a:rPr>
              <a:t> y </a:t>
            </a:r>
            <a:r>
              <a:rPr lang="en-US" sz="2800" b="0" i="0" u="sng" strike="noStrike" cap="none" dirty="0" err="1">
                <a:solidFill>
                  <a:schemeClr val="dk1"/>
                </a:solidFill>
                <a:latin typeface="+mj-lt"/>
                <a:ea typeface="Calibri"/>
                <a:cs typeface="Calibri"/>
                <a:sym typeface="Calibri"/>
              </a:rPr>
              <a:t>temas</a:t>
            </a:r>
            <a:r>
              <a:rPr lang="en-US" sz="2800" b="0" i="0" u="sng" strike="noStrike" cap="none" dirty="0">
                <a:solidFill>
                  <a:schemeClr val="dk1"/>
                </a:solidFill>
                <a:latin typeface="+mj-lt"/>
                <a:ea typeface="Calibri"/>
                <a:cs typeface="Calibri"/>
                <a:sym typeface="Calibri"/>
              </a:rPr>
              <a:t> para </a:t>
            </a:r>
            <a:r>
              <a:rPr lang="en-US" sz="2800" b="0" i="0" u="sng" strike="noStrike" cap="none" dirty="0" err="1">
                <a:solidFill>
                  <a:schemeClr val="dk1"/>
                </a:solidFill>
                <a:latin typeface="+mj-lt"/>
                <a:ea typeface="Calibri"/>
                <a:cs typeface="Calibri"/>
                <a:sym typeface="Calibri"/>
              </a:rPr>
              <a:t>tratar</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en</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una</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reunión</a:t>
            </a:r>
            <a:r>
              <a:rPr lang="en-US" sz="2800" b="0" i="0" u="sng" strike="noStrike" cap="none" dirty="0">
                <a:solidFill>
                  <a:schemeClr val="dk1"/>
                </a:solidFill>
                <a:latin typeface="+mj-lt"/>
                <a:ea typeface="Calibri"/>
                <a:cs typeface="Calibri"/>
                <a:sym typeface="Calibri"/>
              </a:rPr>
              <a:t> de </a:t>
            </a:r>
            <a:r>
              <a:rPr lang="en-US" sz="2800" b="0" i="0" u="sng" strike="noStrike" cap="none" dirty="0" err="1">
                <a:solidFill>
                  <a:schemeClr val="dk1"/>
                </a:solidFill>
                <a:latin typeface="+mj-lt"/>
                <a:ea typeface="Calibri"/>
                <a:cs typeface="Calibri"/>
                <a:sym typeface="Calibri"/>
              </a:rPr>
              <a:t>seguridad</a:t>
            </a:r>
            <a:endParaRPr lang="en-US" sz="2800" dirty="0"/>
          </a:p>
          <a:p>
            <a:endParaRPr lang="en-US" sz="1600" dirty="0"/>
          </a:p>
          <a:p>
            <a:r>
              <a:rPr lang="en-US" sz="1550" dirty="0"/>
              <a:t>Al </a:t>
            </a:r>
            <a:r>
              <a:rPr lang="en-US" sz="1550" dirty="0" err="1"/>
              <a:t>igual</a:t>
            </a:r>
            <a:r>
              <a:rPr lang="en-US" sz="1550" dirty="0"/>
              <a:t> que </a:t>
            </a:r>
            <a:r>
              <a:rPr lang="en-US" sz="1550" dirty="0" err="1"/>
              <a:t>sucede</a:t>
            </a:r>
            <a:r>
              <a:rPr lang="en-US" sz="1550" dirty="0"/>
              <a:t> con </a:t>
            </a:r>
            <a:r>
              <a:rPr lang="en-US" sz="1550" dirty="0" err="1"/>
              <a:t>los</a:t>
            </a:r>
            <a:r>
              <a:rPr lang="en-US" sz="1550" dirty="0"/>
              <a:t> </a:t>
            </a:r>
            <a:r>
              <a:rPr lang="en-US" sz="1550" dirty="0" err="1"/>
              <a:t>comités</a:t>
            </a:r>
            <a:r>
              <a:rPr lang="en-US" sz="1550" dirty="0"/>
              <a:t> de </a:t>
            </a:r>
            <a:r>
              <a:rPr lang="en-US" sz="1550" dirty="0" err="1"/>
              <a:t>seguridad</a:t>
            </a:r>
            <a:r>
              <a:rPr lang="en-US" sz="1550" dirty="0"/>
              <a:t>, </a:t>
            </a:r>
            <a:r>
              <a:rPr lang="en-US" sz="1550" dirty="0" err="1"/>
              <a:t>el</a:t>
            </a:r>
            <a:r>
              <a:rPr lang="en-US" sz="1550" dirty="0"/>
              <a:t> </a:t>
            </a:r>
            <a:r>
              <a:rPr lang="en-US" sz="1550" dirty="0" err="1"/>
              <a:t>tipo</a:t>
            </a:r>
            <a:r>
              <a:rPr lang="en-US" sz="1550" dirty="0"/>
              <a:t> de </a:t>
            </a:r>
            <a:r>
              <a:rPr lang="en-US" sz="1550" dirty="0" err="1"/>
              <a:t>trabajo</a:t>
            </a:r>
            <a:r>
              <a:rPr lang="en-US" sz="1550" dirty="0"/>
              <a:t> que la </a:t>
            </a:r>
            <a:r>
              <a:rPr lang="en-US" sz="1550" dirty="0" err="1"/>
              <a:t>empresa</a:t>
            </a:r>
            <a:r>
              <a:rPr lang="en-US" sz="1550" dirty="0"/>
              <a:t> </a:t>
            </a:r>
            <a:r>
              <a:rPr lang="en-US" sz="1550" dirty="0" err="1"/>
              <a:t>realiza</a:t>
            </a:r>
            <a:r>
              <a:rPr lang="en-US" sz="1550" dirty="0"/>
              <a:t> </a:t>
            </a:r>
            <a:r>
              <a:rPr lang="en-US" sz="1550" dirty="0" err="1"/>
              <a:t>determina</a:t>
            </a:r>
            <a:r>
              <a:rPr lang="en-US" sz="1550" dirty="0"/>
              <a:t> la </a:t>
            </a:r>
            <a:r>
              <a:rPr lang="en-US" sz="1550" dirty="0" err="1"/>
              <a:t>frecuencia</a:t>
            </a:r>
            <a:r>
              <a:rPr lang="en-US" sz="1550" dirty="0"/>
              <a:t> </a:t>
            </a:r>
            <a:r>
              <a:rPr lang="en-US" sz="1550" dirty="0" err="1"/>
              <a:t>mínima</a:t>
            </a:r>
            <a:r>
              <a:rPr lang="en-US" sz="1550" dirty="0"/>
              <a:t> con la que </a:t>
            </a:r>
            <a:r>
              <a:rPr lang="en-US" sz="1550" dirty="0" err="1"/>
              <a:t>deben</a:t>
            </a:r>
            <a:r>
              <a:rPr lang="en-US" sz="1550" dirty="0"/>
              <a:t> </a:t>
            </a:r>
            <a:r>
              <a:rPr lang="en-US" sz="1550" dirty="0" err="1"/>
              <a:t>celebrarse</a:t>
            </a:r>
            <a:r>
              <a:rPr lang="en-US" sz="1550" dirty="0"/>
              <a:t> las </a:t>
            </a:r>
            <a:r>
              <a:rPr lang="en-US" sz="1550" dirty="0" err="1"/>
              <a:t>reuniones</a:t>
            </a:r>
            <a:r>
              <a:rPr lang="en-US" sz="1550" dirty="0"/>
              <a:t> de </a:t>
            </a:r>
            <a:r>
              <a:rPr lang="en-US" sz="1550" dirty="0" err="1"/>
              <a:t>seguridad</a:t>
            </a:r>
            <a:r>
              <a:rPr lang="en-US" sz="1550" dirty="0"/>
              <a:t>. Sus </a:t>
            </a:r>
            <a:r>
              <a:rPr lang="en-US" sz="1550" dirty="0" err="1"/>
              <a:t>reuniones</a:t>
            </a:r>
            <a:r>
              <a:rPr lang="en-US" sz="1550" dirty="0"/>
              <a:t> de </a:t>
            </a:r>
            <a:r>
              <a:rPr lang="en-US" sz="1550" dirty="0" err="1"/>
              <a:t>seguridad</a:t>
            </a:r>
            <a:r>
              <a:rPr lang="en-US" sz="1550" dirty="0"/>
              <a:t> </a:t>
            </a:r>
            <a:r>
              <a:rPr lang="en-US" sz="1550" dirty="0" err="1"/>
              <a:t>deben</a:t>
            </a:r>
            <a:r>
              <a:rPr lang="en-US" sz="1550" dirty="0"/>
              <a:t> </a:t>
            </a:r>
            <a:r>
              <a:rPr lang="en-US" sz="1550" dirty="0" err="1"/>
              <a:t>ocurrir</a:t>
            </a:r>
            <a:r>
              <a:rPr lang="en-US" sz="1550" dirty="0"/>
              <a:t> </a:t>
            </a:r>
            <a:r>
              <a:rPr lang="en-US" sz="1550" dirty="0" err="1"/>
              <a:t>como</a:t>
            </a:r>
            <a:r>
              <a:rPr lang="en-US" sz="1550" dirty="0"/>
              <a:t> </a:t>
            </a:r>
            <a:r>
              <a:rPr lang="en-US" sz="1550" dirty="0" err="1"/>
              <a:t>mínimo</a:t>
            </a:r>
            <a:r>
              <a:rPr lang="en-US" sz="1550" dirty="0"/>
              <a:t> </a:t>
            </a:r>
            <a:r>
              <a:rPr lang="en-US" sz="1550" dirty="0" err="1"/>
              <a:t>mensual</a:t>
            </a:r>
            <a:r>
              <a:rPr lang="en-US" sz="1550" dirty="0"/>
              <a:t> o </a:t>
            </a:r>
            <a:r>
              <a:rPr lang="en-US" sz="1550" dirty="0" err="1"/>
              <a:t>trimestralmente</a:t>
            </a:r>
            <a:r>
              <a:rPr lang="en-US" sz="1550" dirty="0"/>
              <a:t>, </a:t>
            </a:r>
            <a:r>
              <a:rPr lang="en-US" sz="1550" dirty="0" err="1"/>
              <a:t>según</a:t>
            </a:r>
            <a:r>
              <a:rPr lang="en-US" sz="1550" dirty="0"/>
              <a:t> </a:t>
            </a:r>
            <a:r>
              <a:rPr lang="en-US" sz="1550" dirty="0" err="1"/>
              <a:t>el</a:t>
            </a:r>
            <a:r>
              <a:rPr lang="en-US" sz="1550" dirty="0"/>
              <a:t> </a:t>
            </a:r>
            <a:r>
              <a:rPr lang="en-US" sz="1550" dirty="0" err="1"/>
              <a:t>tipo</a:t>
            </a:r>
            <a:r>
              <a:rPr lang="en-US" sz="1550" dirty="0"/>
              <a:t> de </a:t>
            </a:r>
            <a:r>
              <a:rPr lang="en-US" sz="1550" dirty="0" err="1"/>
              <a:t>trabajo</a:t>
            </a:r>
            <a:r>
              <a:rPr lang="en-US" sz="1550" dirty="0"/>
              <a:t>.</a:t>
            </a:r>
          </a:p>
          <a:p>
            <a:endParaRPr lang="en-US" sz="1550" dirty="0"/>
          </a:p>
          <a:p>
            <a:pPr marL="285750" indent="-285750">
              <a:buFont typeface="Arial" panose="020B0604020202020204" pitchFamily="34" charset="0"/>
              <a:buChar char="•"/>
            </a:pPr>
            <a:r>
              <a:rPr lang="en-US" sz="1550" dirty="0"/>
              <a:t>Si </a:t>
            </a:r>
            <a:r>
              <a:rPr lang="en-US" sz="1550" dirty="0" err="1"/>
              <a:t>los</a:t>
            </a:r>
            <a:r>
              <a:rPr lang="en-US" sz="1550" dirty="0"/>
              <a:t> </a:t>
            </a:r>
            <a:r>
              <a:rPr lang="en-US" sz="1550" dirty="0" err="1"/>
              <a:t>empleados</a:t>
            </a:r>
            <a:r>
              <a:rPr lang="en-US" sz="1550" dirty="0"/>
              <a:t> </a:t>
            </a:r>
            <a:r>
              <a:rPr lang="en-US" sz="1550" dirty="0" err="1"/>
              <a:t>realizan</a:t>
            </a:r>
            <a:r>
              <a:rPr lang="en-US" sz="1550" dirty="0"/>
              <a:t> </a:t>
            </a:r>
            <a:r>
              <a:rPr lang="en-US" sz="1550" dirty="0" err="1"/>
              <a:t>trabajo</a:t>
            </a:r>
            <a:r>
              <a:rPr lang="en-US" sz="1550" dirty="0"/>
              <a:t> </a:t>
            </a:r>
            <a:r>
              <a:rPr lang="en-US" sz="1550" dirty="0" err="1"/>
              <a:t>mayormente</a:t>
            </a:r>
            <a:r>
              <a:rPr lang="en-US" sz="1550" dirty="0"/>
              <a:t> de </a:t>
            </a:r>
            <a:r>
              <a:rPr lang="en-US" sz="1550" dirty="0" err="1"/>
              <a:t>oficina</a:t>
            </a:r>
            <a:r>
              <a:rPr lang="en-US" sz="1550" dirty="0"/>
              <a:t>: </a:t>
            </a:r>
            <a:r>
              <a:rPr lang="en-US" sz="1550" dirty="0" err="1"/>
              <a:t>deben</a:t>
            </a:r>
            <a:r>
              <a:rPr lang="en-US" sz="1550" dirty="0"/>
              <a:t> </a:t>
            </a:r>
            <a:r>
              <a:rPr lang="en-US" sz="1550" dirty="0" err="1"/>
              <a:t>reunirse</a:t>
            </a:r>
            <a:r>
              <a:rPr lang="en-US" sz="1550" dirty="0"/>
              <a:t> </a:t>
            </a:r>
            <a:r>
              <a:rPr lang="en-US" sz="1550" dirty="0" err="1"/>
              <a:t>como</a:t>
            </a:r>
            <a:r>
              <a:rPr lang="en-US" sz="1550" dirty="0"/>
              <a:t> </a:t>
            </a:r>
            <a:r>
              <a:rPr lang="en-US" sz="1550" dirty="0" err="1"/>
              <a:t>mínimo</a:t>
            </a:r>
            <a:r>
              <a:rPr lang="en-US" sz="1550" dirty="0"/>
              <a:t> </a:t>
            </a:r>
            <a:r>
              <a:rPr lang="en-US" sz="1550" dirty="0" err="1"/>
              <a:t>trimestralmente</a:t>
            </a:r>
            <a:r>
              <a:rPr lang="en-US" sz="1550" dirty="0"/>
              <a:t>.</a:t>
            </a:r>
          </a:p>
          <a:p>
            <a:pPr marL="285750" indent="-285750">
              <a:buFont typeface="Arial" panose="020B0604020202020204" pitchFamily="34" charset="0"/>
              <a:buChar char="•"/>
            </a:pPr>
            <a:r>
              <a:rPr lang="en-US" sz="1550" dirty="0"/>
              <a:t>Si </a:t>
            </a:r>
            <a:r>
              <a:rPr lang="en-US" sz="1550" dirty="0" err="1"/>
              <a:t>usted</a:t>
            </a:r>
            <a:r>
              <a:rPr lang="en-US" sz="1550" dirty="0"/>
              <a:t> </a:t>
            </a:r>
            <a:r>
              <a:rPr lang="en-US" sz="1550" dirty="0" err="1"/>
              <a:t>emplea</a:t>
            </a:r>
            <a:r>
              <a:rPr lang="en-US" sz="1550" dirty="0"/>
              <a:t> a </a:t>
            </a:r>
            <a:r>
              <a:rPr lang="en-US" sz="1550" dirty="0" err="1"/>
              <a:t>trabajadores</a:t>
            </a:r>
            <a:r>
              <a:rPr lang="en-US" sz="1550" dirty="0"/>
              <a:t> de la </a:t>
            </a:r>
            <a:r>
              <a:rPr lang="en-US" sz="1550" dirty="0" err="1"/>
              <a:t>construcción</a:t>
            </a:r>
            <a:r>
              <a:rPr lang="en-US" sz="1550" dirty="0"/>
              <a:t>: </a:t>
            </a:r>
            <a:r>
              <a:rPr lang="en-US" sz="1550" dirty="0" err="1"/>
              <a:t>deben</a:t>
            </a:r>
            <a:r>
              <a:rPr lang="en-US" sz="1550" dirty="0"/>
              <a:t> </a:t>
            </a:r>
            <a:r>
              <a:rPr lang="en-US" sz="1550" dirty="0" err="1"/>
              <a:t>reunirse</a:t>
            </a:r>
            <a:r>
              <a:rPr lang="en-US" sz="1550" dirty="0"/>
              <a:t> </a:t>
            </a:r>
            <a:r>
              <a:rPr lang="en-US" sz="1550" dirty="0" err="1"/>
              <a:t>como</a:t>
            </a:r>
            <a:r>
              <a:rPr lang="en-US" sz="1550" dirty="0"/>
              <a:t> </a:t>
            </a:r>
            <a:r>
              <a:rPr lang="en-US" sz="1550" dirty="0" err="1"/>
              <a:t>mínimo</a:t>
            </a:r>
            <a:r>
              <a:rPr lang="en-US" sz="1550" dirty="0"/>
              <a:t> </a:t>
            </a:r>
            <a:r>
              <a:rPr lang="en-US" sz="1550" dirty="0" err="1"/>
              <a:t>una</a:t>
            </a:r>
            <a:r>
              <a:rPr lang="en-US" sz="1550" dirty="0"/>
              <a:t> </a:t>
            </a:r>
            <a:r>
              <a:rPr lang="en-US" sz="1550" dirty="0" err="1"/>
              <a:t>vez</a:t>
            </a:r>
            <a:r>
              <a:rPr lang="en-US" sz="1550" dirty="0"/>
              <a:t> </a:t>
            </a:r>
            <a:r>
              <a:rPr lang="en-US" sz="1550" dirty="0" err="1"/>
              <a:t>por</a:t>
            </a:r>
            <a:r>
              <a:rPr lang="en-US" sz="1550" dirty="0"/>
              <a:t> </a:t>
            </a:r>
            <a:r>
              <a:rPr lang="en-US" sz="1550" dirty="0" err="1"/>
              <a:t>mes</a:t>
            </a:r>
            <a:r>
              <a:rPr lang="en-US" sz="1550" dirty="0"/>
              <a:t> y antes del </a:t>
            </a:r>
            <a:r>
              <a:rPr lang="en-US" sz="1550" dirty="0" err="1"/>
              <a:t>comienzo</a:t>
            </a:r>
            <a:r>
              <a:rPr lang="en-US" sz="1550" dirty="0"/>
              <a:t> de </a:t>
            </a:r>
            <a:r>
              <a:rPr lang="en-US" sz="1550" dirty="0" err="1"/>
              <a:t>cada</a:t>
            </a:r>
            <a:r>
              <a:rPr lang="en-US" sz="1550" dirty="0"/>
              <a:t> </a:t>
            </a:r>
            <a:r>
              <a:rPr lang="en-US" sz="1550" dirty="0" err="1"/>
              <a:t>trabajo</a:t>
            </a:r>
            <a:r>
              <a:rPr lang="en-US" sz="1550" dirty="0"/>
              <a:t> que dure </a:t>
            </a:r>
            <a:r>
              <a:rPr lang="en-US" sz="1550" dirty="0" err="1"/>
              <a:t>más</a:t>
            </a:r>
            <a:r>
              <a:rPr lang="en-US" sz="1550" dirty="0"/>
              <a:t> de </a:t>
            </a:r>
            <a:r>
              <a:rPr lang="en-US" sz="1550" dirty="0" err="1"/>
              <a:t>una</a:t>
            </a:r>
            <a:r>
              <a:rPr lang="en-US" sz="1550" dirty="0"/>
              <a:t> </a:t>
            </a:r>
            <a:r>
              <a:rPr lang="en-US" sz="1550" dirty="0" err="1"/>
              <a:t>semana</a:t>
            </a:r>
            <a:r>
              <a:rPr lang="en-US" sz="1550" dirty="0"/>
              <a:t>.</a:t>
            </a:r>
          </a:p>
          <a:p>
            <a:pPr marL="285750" indent="-285750">
              <a:buFont typeface="Arial" panose="020B0604020202020204" pitchFamily="34" charset="0"/>
              <a:buChar char="•"/>
            </a:pPr>
            <a:r>
              <a:rPr lang="en-US" sz="1550" dirty="0" err="1"/>
              <a:t>Todos</a:t>
            </a:r>
            <a:r>
              <a:rPr lang="en-US" sz="1550" dirty="0"/>
              <a:t> </a:t>
            </a:r>
            <a:r>
              <a:rPr lang="en-US" sz="1550" dirty="0" err="1"/>
              <a:t>los</a:t>
            </a:r>
            <a:r>
              <a:rPr lang="en-US" sz="1550" dirty="0"/>
              <a:t> </a:t>
            </a:r>
            <a:r>
              <a:rPr lang="en-US" sz="1550" dirty="0" err="1"/>
              <a:t>demás</a:t>
            </a:r>
            <a:r>
              <a:rPr lang="en-US" sz="1550" dirty="0"/>
              <a:t> </a:t>
            </a:r>
            <a:r>
              <a:rPr lang="en-US" sz="1550" dirty="0" err="1"/>
              <a:t>empleados</a:t>
            </a:r>
            <a:r>
              <a:rPr lang="en-US" sz="1550" dirty="0"/>
              <a:t>: </a:t>
            </a:r>
            <a:r>
              <a:rPr lang="en-US" sz="1550" dirty="0" err="1"/>
              <a:t>deben</a:t>
            </a:r>
            <a:r>
              <a:rPr lang="en-US" sz="1550" dirty="0"/>
              <a:t> </a:t>
            </a:r>
            <a:r>
              <a:rPr lang="en-US" sz="1550" dirty="0" err="1"/>
              <a:t>reunirse</a:t>
            </a:r>
            <a:r>
              <a:rPr lang="en-US" sz="1550" dirty="0"/>
              <a:t> </a:t>
            </a:r>
            <a:r>
              <a:rPr lang="en-US" sz="1550" dirty="0" err="1"/>
              <a:t>como</a:t>
            </a:r>
            <a:r>
              <a:rPr lang="en-US" sz="1550" dirty="0"/>
              <a:t> </a:t>
            </a:r>
            <a:r>
              <a:rPr lang="en-US" sz="1550" dirty="0" err="1"/>
              <a:t>mínimo</a:t>
            </a:r>
            <a:r>
              <a:rPr lang="en-US" sz="1550" dirty="0"/>
              <a:t> </a:t>
            </a:r>
            <a:r>
              <a:rPr lang="en-US" sz="1550" dirty="0" err="1"/>
              <a:t>una</a:t>
            </a:r>
            <a:r>
              <a:rPr lang="en-US" sz="1550" dirty="0"/>
              <a:t> </a:t>
            </a:r>
            <a:r>
              <a:rPr lang="en-US" sz="1550" dirty="0" err="1"/>
              <a:t>vez</a:t>
            </a:r>
            <a:r>
              <a:rPr lang="en-US" sz="1550" dirty="0"/>
              <a:t> al </a:t>
            </a:r>
            <a:r>
              <a:rPr lang="en-US" sz="1550" dirty="0" err="1"/>
              <a:t>mes</a:t>
            </a:r>
            <a:r>
              <a:rPr lang="en-US" sz="1550" dirty="0"/>
              <a:t>.</a:t>
            </a:r>
          </a:p>
          <a:p>
            <a:endParaRPr lang="en-US" sz="1550" dirty="0"/>
          </a:p>
          <a:p>
            <a:r>
              <a:rPr lang="en-US" sz="1550" dirty="0" err="1"/>
              <a:t>Todas</a:t>
            </a:r>
            <a:r>
              <a:rPr lang="en-US" sz="1550" dirty="0"/>
              <a:t> las </a:t>
            </a:r>
            <a:r>
              <a:rPr lang="en-US" sz="1550" dirty="0" err="1"/>
              <a:t>reuniones</a:t>
            </a:r>
            <a:r>
              <a:rPr lang="en-US" sz="1550" dirty="0"/>
              <a:t> de </a:t>
            </a:r>
            <a:r>
              <a:rPr lang="en-US" sz="1550" dirty="0" err="1"/>
              <a:t>seguridad</a:t>
            </a:r>
            <a:r>
              <a:rPr lang="en-US" sz="1550" dirty="0"/>
              <a:t> </a:t>
            </a:r>
            <a:r>
              <a:rPr lang="en-US" sz="1550" dirty="0" err="1"/>
              <a:t>deben</a:t>
            </a:r>
            <a:r>
              <a:rPr lang="en-US" sz="1550" dirty="0"/>
              <a:t> </a:t>
            </a:r>
            <a:r>
              <a:rPr lang="en-US" sz="1550" dirty="0" err="1"/>
              <a:t>incluir</a:t>
            </a:r>
            <a:r>
              <a:rPr lang="en-US" sz="1550" dirty="0"/>
              <a:t> </a:t>
            </a:r>
            <a:r>
              <a:rPr lang="en-US" sz="1550" dirty="0" err="1"/>
              <a:t>el</a:t>
            </a:r>
            <a:r>
              <a:rPr lang="en-US" sz="1550" dirty="0"/>
              <a:t> </a:t>
            </a:r>
            <a:r>
              <a:rPr lang="en-US" sz="1550" dirty="0" err="1"/>
              <a:t>análisis</a:t>
            </a:r>
            <a:r>
              <a:rPr lang="en-US" sz="1550" dirty="0"/>
              <a:t> de lo </a:t>
            </a:r>
            <a:r>
              <a:rPr lang="en-US" sz="1550" dirty="0" err="1"/>
              <a:t>siguiente</a:t>
            </a:r>
            <a:r>
              <a:rPr lang="en-US" sz="1550" dirty="0"/>
              <a:t>:</a:t>
            </a:r>
          </a:p>
          <a:p>
            <a:r>
              <a:rPr lang="en-US" sz="1550" dirty="0"/>
              <a:t> </a:t>
            </a:r>
          </a:p>
          <a:p>
            <a:pPr marL="285750" indent="-285750">
              <a:buFont typeface="Arial" panose="020B0604020202020204" pitchFamily="34" charset="0"/>
              <a:buChar char="•"/>
            </a:pPr>
            <a:r>
              <a:rPr lang="en-US" sz="1550" dirty="0" err="1"/>
              <a:t>problemas</a:t>
            </a:r>
            <a:r>
              <a:rPr lang="en-US" sz="1550" dirty="0"/>
              <a:t> de </a:t>
            </a:r>
            <a:r>
              <a:rPr lang="en-US" sz="1550" dirty="0" err="1"/>
              <a:t>seguridad</a:t>
            </a:r>
            <a:r>
              <a:rPr lang="en-US" sz="1550" dirty="0"/>
              <a:t> y </a:t>
            </a:r>
            <a:r>
              <a:rPr lang="en-US" sz="1550" dirty="0" err="1"/>
              <a:t>salud</a:t>
            </a:r>
            <a:r>
              <a:rPr lang="en-US" sz="1550" dirty="0"/>
              <a:t>, e</a:t>
            </a:r>
          </a:p>
          <a:p>
            <a:pPr marL="285750" indent="-285750">
              <a:buFont typeface="Arial" panose="020B0604020202020204" pitchFamily="34" charset="0"/>
              <a:buChar char="•"/>
            </a:pPr>
            <a:r>
              <a:rPr lang="en-US" sz="1550" dirty="0" err="1"/>
              <a:t>investigaciones</a:t>
            </a:r>
            <a:r>
              <a:rPr lang="en-US" sz="1550" dirty="0"/>
              <a:t> de </a:t>
            </a:r>
            <a:r>
              <a:rPr lang="en-US" sz="1550" dirty="0" err="1"/>
              <a:t>accidentes</a:t>
            </a:r>
            <a:r>
              <a:rPr lang="en-US" sz="1550" dirty="0"/>
              <a:t>, </a:t>
            </a:r>
            <a:r>
              <a:rPr lang="en-US" sz="1550" dirty="0" err="1"/>
              <a:t>causas</a:t>
            </a:r>
            <a:r>
              <a:rPr lang="en-US" sz="1550" dirty="0"/>
              <a:t> y </a:t>
            </a:r>
            <a:r>
              <a:rPr lang="en-US" sz="1550" dirty="0" err="1"/>
              <a:t>medidas</a:t>
            </a:r>
            <a:r>
              <a:rPr lang="en-US" sz="1550" dirty="0"/>
              <a:t> </a:t>
            </a:r>
            <a:r>
              <a:rPr lang="en-US" sz="1550" dirty="0" err="1"/>
              <a:t>sugeridas</a:t>
            </a:r>
            <a:r>
              <a:rPr lang="en-US" sz="1550" dirty="0"/>
              <a:t> para </a:t>
            </a:r>
            <a:r>
              <a:rPr lang="en-US" sz="1550" dirty="0" err="1"/>
              <a:t>corregirlos</a:t>
            </a:r>
            <a:r>
              <a:rPr lang="en-US" sz="155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7B9B0D7D-1C58-4A4D-81C9-C0FA3C8612F5}"/>
              </a:ext>
            </a:extLst>
          </p:cNvPr>
          <p:cNvPicPr>
            <a:picLocks noChangeAspect="1"/>
          </p:cNvPicPr>
          <p:nvPr/>
        </p:nvPicPr>
        <p:blipFill>
          <a:blip r:embed="rId4"/>
          <a:stretch>
            <a:fillRect/>
          </a:stretch>
        </p:blipFill>
        <p:spPr>
          <a:xfrm>
            <a:off x="0" y="0"/>
            <a:ext cx="5511809" cy="5920651"/>
          </a:xfrm>
          <a:prstGeom prst="rect">
            <a:avLst/>
          </a:prstGeom>
        </p:spPr>
      </p:pic>
      <p:sp>
        <p:nvSpPr>
          <p:cNvPr id="7" name="Google Shape;102;p2">
            <a:extLst>
              <a:ext uri="{FF2B5EF4-FFF2-40B4-BE49-F238E27FC236}">
                <a16:creationId xmlns:a16="http://schemas.microsoft.com/office/drawing/2014/main" id="{CFA8C1A7-DFA8-4004-AED0-3D9936B50018}"/>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5973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204456"/>
            <a:ext cx="6390782" cy="52937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b="0" i="0" u="sng" strike="noStrike" cap="none" dirty="0" err="1">
                <a:solidFill>
                  <a:schemeClr val="dk1"/>
                </a:solidFill>
                <a:latin typeface="+mj-lt"/>
                <a:ea typeface="Calibri"/>
                <a:cs typeface="Calibri"/>
                <a:sym typeface="Calibri"/>
              </a:rPr>
              <a:t>Registro</a:t>
            </a:r>
            <a:r>
              <a:rPr lang="en-US" sz="2800" b="0" i="0" u="sng" strike="noStrike" cap="none" dirty="0">
                <a:solidFill>
                  <a:schemeClr val="dk1"/>
                </a:solidFill>
                <a:latin typeface="+mj-lt"/>
                <a:ea typeface="Calibri"/>
                <a:cs typeface="Calibri"/>
                <a:sym typeface="Calibri"/>
              </a:rPr>
              <a:t> </a:t>
            </a:r>
            <a:r>
              <a:rPr lang="en-US" sz="2800" b="0" i="0" u="sng" strike="noStrike" cap="none" dirty="0" err="1">
                <a:solidFill>
                  <a:schemeClr val="dk1"/>
                </a:solidFill>
                <a:latin typeface="+mj-lt"/>
                <a:ea typeface="Calibri"/>
                <a:cs typeface="Calibri"/>
                <a:sym typeface="Calibri"/>
              </a:rPr>
              <a:t>escrito</a:t>
            </a:r>
            <a:r>
              <a:rPr lang="en-US" sz="2800" b="0" i="0" u="sng" strike="noStrike" cap="none" dirty="0">
                <a:solidFill>
                  <a:schemeClr val="dk1"/>
                </a:solidFill>
                <a:latin typeface="+mj-lt"/>
                <a:ea typeface="Calibri"/>
                <a:cs typeface="Calibri"/>
                <a:sym typeface="Calibri"/>
              </a:rPr>
              <a:t> de las </a:t>
            </a:r>
            <a:r>
              <a:rPr lang="en-US" sz="2800" b="0" i="0" u="sng" strike="noStrike" cap="none" dirty="0" err="1">
                <a:solidFill>
                  <a:schemeClr val="dk1"/>
                </a:solidFill>
                <a:latin typeface="+mj-lt"/>
                <a:ea typeface="Calibri"/>
                <a:cs typeface="Calibri"/>
                <a:sym typeface="Calibri"/>
              </a:rPr>
              <a:t>reuniones</a:t>
            </a:r>
            <a:r>
              <a:rPr lang="en-US" sz="2800" b="0" i="0" u="sng" strike="noStrike" cap="none" dirty="0">
                <a:solidFill>
                  <a:schemeClr val="dk1"/>
                </a:solidFill>
                <a:latin typeface="+mj-lt"/>
                <a:ea typeface="Calibri"/>
                <a:cs typeface="Calibri"/>
                <a:sym typeface="Calibri"/>
              </a:rPr>
              <a:t> de </a:t>
            </a:r>
            <a:r>
              <a:rPr lang="en-US" sz="2800" b="0" i="0" u="sng" strike="noStrike" cap="none" dirty="0" err="1">
                <a:solidFill>
                  <a:schemeClr val="dk1"/>
                </a:solidFill>
                <a:latin typeface="+mj-lt"/>
                <a:ea typeface="Calibri"/>
                <a:cs typeface="Calibri"/>
                <a:sym typeface="Calibri"/>
              </a:rPr>
              <a:t>seguridad</a:t>
            </a:r>
            <a:endParaRPr lang="en-US" sz="2800" dirty="0"/>
          </a:p>
          <a:p>
            <a:endParaRPr lang="en-US" sz="1600" dirty="0"/>
          </a:p>
          <a:p>
            <a:r>
              <a:rPr lang="en-US" dirty="0" err="1"/>
              <a:t>Existen</a:t>
            </a:r>
            <a:r>
              <a:rPr lang="en-US" dirty="0"/>
              <a:t> </a:t>
            </a:r>
            <a:r>
              <a:rPr lang="en-US" dirty="0" err="1"/>
              <a:t>requisitos</a:t>
            </a:r>
            <a:r>
              <a:rPr lang="en-US" dirty="0"/>
              <a:t> </a:t>
            </a:r>
            <a:r>
              <a:rPr lang="en-US" dirty="0" err="1"/>
              <a:t>diferentes</a:t>
            </a:r>
            <a:r>
              <a:rPr lang="en-US" dirty="0"/>
              <a:t> para </a:t>
            </a:r>
            <a:r>
              <a:rPr lang="en-US" dirty="0" err="1"/>
              <a:t>los</a:t>
            </a:r>
            <a:r>
              <a:rPr lang="en-US" dirty="0"/>
              <a:t> </a:t>
            </a:r>
            <a:r>
              <a:rPr lang="en-US" dirty="0" err="1"/>
              <a:t>registros</a:t>
            </a:r>
            <a:r>
              <a:rPr lang="en-US" dirty="0"/>
              <a:t> </a:t>
            </a:r>
            <a:r>
              <a:rPr lang="en-US" dirty="0" err="1"/>
              <a:t>escritos</a:t>
            </a:r>
            <a:r>
              <a:rPr lang="en-US" dirty="0"/>
              <a:t> de las </a:t>
            </a:r>
            <a:r>
              <a:rPr lang="en-US" dirty="0" err="1"/>
              <a:t>reuniones</a:t>
            </a:r>
            <a:r>
              <a:rPr lang="en-US" dirty="0"/>
              <a:t> de </a:t>
            </a:r>
            <a:r>
              <a:rPr lang="en-US" dirty="0" err="1"/>
              <a:t>seguridad</a:t>
            </a:r>
            <a:r>
              <a:rPr lang="en-US" dirty="0"/>
              <a:t>, </a:t>
            </a:r>
            <a:r>
              <a:rPr lang="en-US" dirty="0" err="1"/>
              <a:t>según</a:t>
            </a:r>
            <a:r>
              <a:rPr lang="en-US" dirty="0"/>
              <a:t> </a:t>
            </a:r>
            <a:r>
              <a:rPr lang="en-US" dirty="0" err="1"/>
              <a:t>el</a:t>
            </a:r>
            <a:r>
              <a:rPr lang="en-US" dirty="0"/>
              <a:t> </a:t>
            </a:r>
            <a:r>
              <a:rPr lang="en-US" dirty="0" err="1"/>
              <a:t>tipo</a:t>
            </a:r>
            <a:r>
              <a:rPr lang="en-US" dirty="0"/>
              <a:t> de </a:t>
            </a:r>
            <a:r>
              <a:rPr lang="en-US" dirty="0" err="1"/>
              <a:t>actividades</a:t>
            </a:r>
            <a:r>
              <a:rPr lang="en-US" dirty="0"/>
              <a:t> </a:t>
            </a:r>
            <a:r>
              <a:rPr lang="en-US" dirty="0" err="1"/>
              <a:t>laborales</a:t>
            </a:r>
            <a:r>
              <a:rPr lang="en-US" dirty="0"/>
              <a:t> que </a:t>
            </a:r>
            <a:r>
              <a:rPr lang="en-US" dirty="0" err="1"/>
              <a:t>realiza</a:t>
            </a:r>
            <a:r>
              <a:rPr lang="en-US" dirty="0"/>
              <a:t> la </a:t>
            </a:r>
            <a:r>
              <a:rPr lang="en-US" dirty="0" err="1"/>
              <a:t>empresa</a:t>
            </a:r>
            <a:r>
              <a:rPr lang="en-US" dirty="0"/>
              <a:t>. Si sus </a:t>
            </a:r>
            <a:r>
              <a:rPr lang="en-US" dirty="0" err="1"/>
              <a:t>empleados</a:t>
            </a:r>
            <a:r>
              <a:rPr lang="en-US" dirty="0"/>
              <a:t> </a:t>
            </a:r>
            <a:r>
              <a:rPr lang="en-US" dirty="0" err="1"/>
              <a:t>llevan</a:t>
            </a:r>
            <a:r>
              <a:rPr lang="en-US" dirty="0"/>
              <a:t> a </a:t>
            </a:r>
            <a:r>
              <a:rPr lang="en-US" dirty="0" err="1"/>
              <a:t>cabo</a:t>
            </a:r>
            <a:r>
              <a:rPr lang="en-US" dirty="0"/>
              <a:t> </a:t>
            </a:r>
            <a:r>
              <a:rPr lang="en-US" dirty="0" err="1"/>
              <a:t>actividades</a:t>
            </a:r>
            <a:r>
              <a:rPr lang="en-US" dirty="0"/>
              <a:t> de </a:t>
            </a:r>
            <a:r>
              <a:rPr lang="en-US" dirty="0" err="1"/>
              <a:t>construcción</a:t>
            </a:r>
            <a:r>
              <a:rPr lang="en-US" dirty="0"/>
              <a:t>, </a:t>
            </a:r>
            <a:r>
              <a:rPr lang="en-US" dirty="0" err="1"/>
              <a:t>trabajo</a:t>
            </a:r>
            <a:r>
              <a:rPr lang="en-US" dirty="0"/>
              <a:t> de </a:t>
            </a:r>
            <a:r>
              <a:rPr lang="en-US" dirty="0" err="1"/>
              <a:t>servicios</a:t>
            </a:r>
            <a:r>
              <a:rPr lang="en-US" dirty="0"/>
              <a:t> </a:t>
            </a:r>
            <a:r>
              <a:rPr lang="en-US" dirty="0" err="1"/>
              <a:t>públicos</a:t>
            </a:r>
            <a:r>
              <a:rPr lang="en-US" dirty="0"/>
              <a:t> o </a:t>
            </a:r>
            <a:r>
              <a:rPr lang="en-US" dirty="0" err="1"/>
              <a:t>fabricación</a:t>
            </a:r>
            <a:r>
              <a:rPr lang="en-US" dirty="0"/>
              <a:t>, </a:t>
            </a:r>
            <a:r>
              <a:rPr lang="en-US" dirty="0" err="1"/>
              <a:t>debe</a:t>
            </a:r>
            <a:r>
              <a:rPr lang="en-US" dirty="0"/>
              <a:t> </a:t>
            </a:r>
            <a:r>
              <a:rPr lang="en-US" dirty="0" err="1"/>
              <a:t>conservar</a:t>
            </a:r>
            <a:r>
              <a:rPr lang="en-US" dirty="0"/>
              <a:t> </a:t>
            </a:r>
            <a:r>
              <a:rPr lang="en-US" dirty="0" err="1"/>
              <a:t>notas</a:t>
            </a:r>
            <a:r>
              <a:rPr lang="en-US" dirty="0"/>
              <a:t> </a:t>
            </a:r>
            <a:r>
              <a:rPr lang="en-US" dirty="0" err="1"/>
              <a:t>escritas</a:t>
            </a:r>
            <a:r>
              <a:rPr lang="en-US" dirty="0"/>
              <a:t> de </a:t>
            </a:r>
            <a:r>
              <a:rPr lang="en-US" dirty="0" err="1"/>
              <a:t>todas</a:t>
            </a:r>
            <a:r>
              <a:rPr lang="en-US" dirty="0"/>
              <a:t> las </a:t>
            </a:r>
            <a:r>
              <a:rPr lang="en-US" dirty="0" err="1"/>
              <a:t>reuniones</a:t>
            </a:r>
            <a:r>
              <a:rPr lang="en-US" dirty="0"/>
              <a:t> de </a:t>
            </a:r>
            <a:r>
              <a:rPr lang="en-US" dirty="0" err="1"/>
              <a:t>seguridad</a:t>
            </a:r>
            <a:r>
              <a:rPr lang="en-US" dirty="0"/>
              <a:t> </a:t>
            </a:r>
            <a:r>
              <a:rPr lang="en-US" dirty="0" err="1"/>
              <a:t>durante</a:t>
            </a:r>
            <a:r>
              <a:rPr lang="en-US" dirty="0"/>
              <a:t> 3 </a:t>
            </a:r>
            <a:r>
              <a:rPr lang="en-US" dirty="0" err="1"/>
              <a:t>años</a:t>
            </a:r>
            <a:r>
              <a:rPr lang="en-US" dirty="0"/>
              <a:t>. </a:t>
            </a:r>
          </a:p>
          <a:p>
            <a:endParaRPr lang="en-US" dirty="0"/>
          </a:p>
          <a:p>
            <a:r>
              <a:rPr lang="en-US" dirty="0"/>
              <a:t>Para </a:t>
            </a:r>
            <a:r>
              <a:rPr lang="en-US" dirty="0" err="1"/>
              <a:t>todos</a:t>
            </a:r>
            <a:r>
              <a:rPr lang="en-US" dirty="0"/>
              <a:t> </a:t>
            </a:r>
            <a:r>
              <a:rPr lang="en-US" dirty="0" err="1"/>
              <a:t>los</a:t>
            </a:r>
            <a:r>
              <a:rPr lang="en-US" dirty="0"/>
              <a:t> </a:t>
            </a:r>
            <a:r>
              <a:rPr lang="en-US" dirty="0" err="1"/>
              <a:t>demás</a:t>
            </a:r>
            <a:r>
              <a:rPr lang="en-US" dirty="0"/>
              <a:t> </a:t>
            </a:r>
            <a:r>
              <a:rPr lang="en-US" dirty="0" err="1"/>
              <a:t>tipos</a:t>
            </a:r>
            <a:r>
              <a:rPr lang="en-US" dirty="0"/>
              <a:t> de </a:t>
            </a:r>
            <a:r>
              <a:rPr lang="en-US" dirty="0" err="1"/>
              <a:t>trabajo</a:t>
            </a:r>
            <a:r>
              <a:rPr lang="en-US" dirty="0"/>
              <a:t>, no es </a:t>
            </a:r>
            <a:r>
              <a:rPr lang="en-US" dirty="0" err="1"/>
              <a:t>necesario</a:t>
            </a:r>
            <a:r>
              <a:rPr lang="en-US" dirty="0"/>
              <a:t> que conserve las </a:t>
            </a:r>
            <a:r>
              <a:rPr lang="en-US" dirty="0" err="1"/>
              <a:t>notas</a:t>
            </a:r>
            <a:r>
              <a:rPr lang="en-US" dirty="0"/>
              <a:t> </a:t>
            </a:r>
            <a:r>
              <a:rPr lang="en-US" dirty="0" err="1"/>
              <a:t>siempre</a:t>
            </a:r>
            <a:r>
              <a:rPr lang="en-US" dirty="0"/>
              <a:t> que </a:t>
            </a:r>
            <a:r>
              <a:rPr lang="en-US" dirty="0" err="1"/>
              <a:t>asistan</a:t>
            </a:r>
            <a:r>
              <a:rPr lang="en-US" dirty="0"/>
              <a:t> </a:t>
            </a:r>
            <a:r>
              <a:rPr lang="en-US" dirty="0" err="1"/>
              <a:t>todos</a:t>
            </a:r>
            <a:r>
              <a:rPr lang="en-US" dirty="0"/>
              <a:t> </a:t>
            </a:r>
            <a:r>
              <a:rPr lang="en-US" dirty="0" err="1"/>
              <a:t>los</a:t>
            </a:r>
            <a:r>
              <a:rPr lang="en-US" dirty="0"/>
              <a:t> </a:t>
            </a:r>
            <a:r>
              <a:rPr lang="en-US" dirty="0" err="1"/>
              <a:t>empleados</a:t>
            </a:r>
            <a:r>
              <a:rPr lang="en-US" dirty="0"/>
              <a:t> a las </a:t>
            </a:r>
            <a:r>
              <a:rPr lang="en-US" dirty="0" err="1"/>
              <a:t>reuniones</a:t>
            </a:r>
            <a:r>
              <a:rPr lang="en-US" dirty="0"/>
              <a:t>. </a:t>
            </a:r>
            <a:r>
              <a:rPr lang="en-US" dirty="0" err="1"/>
              <a:t>En</a:t>
            </a:r>
            <a:r>
              <a:rPr lang="en-US" dirty="0"/>
              <a:t> </a:t>
            </a:r>
            <a:r>
              <a:rPr lang="en-US" dirty="0" err="1"/>
              <a:t>caso</a:t>
            </a:r>
            <a:r>
              <a:rPr lang="en-US" dirty="0"/>
              <a:t> de que un </a:t>
            </a:r>
            <a:r>
              <a:rPr lang="en-US" dirty="0" err="1"/>
              <a:t>empleado</a:t>
            </a:r>
            <a:r>
              <a:rPr lang="en-US" dirty="0"/>
              <a:t> no </a:t>
            </a:r>
            <a:r>
              <a:rPr lang="en-US" dirty="0" err="1"/>
              <a:t>asista</a:t>
            </a:r>
            <a:r>
              <a:rPr lang="en-US" dirty="0"/>
              <a:t> a la </a:t>
            </a:r>
            <a:r>
              <a:rPr lang="en-US" dirty="0" err="1"/>
              <a:t>reunión</a:t>
            </a:r>
            <a:r>
              <a:rPr lang="en-US" dirty="0"/>
              <a:t>, </a:t>
            </a:r>
            <a:r>
              <a:rPr lang="en-US" dirty="0" err="1"/>
              <a:t>usted</a:t>
            </a:r>
            <a:r>
              <a:rPr lang="en-US" dirty="0"/>
              <a:t> </a:t>
            </a:r>
            <a:r>
              <a:rPr lang="en-US" dirty="0" err="1"/>
              <a:t>debe</a:t>
            </a:r>
            <a:r>
              <a:rPr lang="en-US" dirty="0"/>
              <a:t> </a:t>
            </a:r>
            <a:r>
              <a:rPr lang="en-US" dirty="0" err="1"/>
              <a:t>tomar</a:t>
            </a:r>
            <a:r>
              <a:rPr lang="en-US" dirty="0"/>
              <a:t> </a:t>
            </a:r>
            <a:r>
              <a:rPr lang="en-US" dirty="0" err="1"/>
              <a:t>notas</a:t>
            </a:r>
            <a:r>
              <a:rPr lang="en-US" dirty="0"/>
              <a:t> de la </a:t>
            </a:r>
            <a:r>
              <a:rPr lang="en-US" dirty="0" err="1"/>
              <a:t>reunión</a:t>
            </a:r>
            <a:r>
              <a:rPr lang="en-US" dirty="0"/>
              <a:t> y </a:t>
            </a:r>
            <a:r>
              <a:rPr lang="en-US" dirty="0" err="1"/>
              <a:t>ponerlas</a:t>
            </a:r>
            <a:r>
              <a:rPr lang="en-US" dirty="0"/>
              <a:t> a </a:t>
            </a:r>
            <a:r>
              <a:rPr lang="en-US" dirty="0" err="1"/>
              <a:t>disposición</a:t>
            </a:r>
            <a:r>
              <a:rPr lang="en-US" dirty="0"/>
              <a:t> de </a:t>
            </a:r>
            <a:r>
              <a:rPr lang="en-US" dirty="0" err="1"/>
              <a:t>los</a:t>
            </a:r>
            <a:r>
              <a:rPr lang="en-US" dirty="0"/>
              <a:t> </a:t>
            </a:r>
            <a:r>
              <a:rPr lang="en-US" dirty="0" err="1"/>
              <a:t>empleados</a:t>
            </a:r>
            <a:r>
              <a:rPr lang="en-US" dirty="0"/>
              <a:t> </a:t>
            </a:r>
            <a:r>
              <a:rPr lang="en-US" dirty="0" err="1"/>
              <a:t>ausentes</a:t>
            </a:r>
            <a:r>
              <a:rPr lang="en-US" dirty="0"/>
              <a:t>.</a:t>
            </a:r>
          </a:p>
          <a:p>
            <a:endParaRPr lang="en-US" dirty="0"/>
          </a:p>
          <a:p>
            <a:r>
              <a:rPr lang="en-US" dirty="0"/>
              <a:t>Las </a:t>
            </a:r>
            <a:r>
              <a:rPr lang="en-US" dirty="0" err="1"/>
              <a:t>notas</a:t>
            </a:r>
            <a:r>
              <a:rPr lang="en-US" dirty="0"/>
              <a:t> </a:t>
            </a:r>
            <a:r>
              <a:rPr lang="en-US" dirty="0" err="1"/>
              <a:t>deben</a:t>
            </a:r>
            <a:r>
              <a:rPr lang="en-US" dirty="0"/>
              <a:t> </a:t>
            </a:r>
            <a:r>
              <a:rPr lang="en-US" dirty="0" err="1"/>
              <a:t>contener</a:t>
            </a:r>
            <a:r>
              <a:rPr lang="en-US" dirty="0"/>
              <a:t> la </a:t>
            </a:r>
            <a:r>
              <a:rPr lang="en-US" dirty="0" err="1"/>
              <a:t>siguiente</a:t>
            </a:r>
            <a:r>
              <a:rPr lang="en-US" dirty="0"/>
              <a:t> </a:t>
            </a:r>
            <a:r>
              <a:rPr lang="en-US" dirty="0" err="1"/>
              <a:t>información</a:t>
            </a:r>
            <a:r>
              <a:rPr lang="en-US" dirty="0"/>
              <a:t>:</a:t>
            </a:r>
          </a:p>
          <a:p>
            <a:pPr marL="285750" indent="-285750">
              <a:buFont typeface="Arial" panose="020B0604020202020204" pitchFamily="34" charset="0"/>
              <a:buChar char="•"/>
            </a:pPr>
            <a:r>
              <a:rPr lang="en-US" dirty="0" err="1"/>
              <a:t>Fecha</a:t>
            </a:r>
            <a:r>
              <a:rPr lang="en-US" dirty="0"/>
              <a:t> de la </a:t>
            </a:r>
            <a:r>
              <a:rPr lang="en-US" dirty="0" err="1"/>
              <a:t>reunión</a:t>
            </a:r>
            <a:endParaRPr lang="en-US" dirty="0"/>
          </a:p>
          <a:p>
            <a:pPr marL="285750" indent="-285750">
              <a:buFont typeface="Arial" panose="020B0604020202020204" pitchFamily="34" charset="0"/>
              <a:buChar char="•"/>
            </a:pPr>
            <a:r>
              <a:rPr lang="en-US" dirty="0" err="1"/>
              <a:t>Nombre</a:t>
            </a:r>
            <a:r>
              <a:rPr lang="en-US" dirty="0"/>
              <a:t> de </a:t>
            </a:r>
            <a:r>
              <a:rPr lang="en-US" dirty="0" err="1"/>
              <a:t>los</a:t>
            </a:r>
            <a:r>
              <a:rPr lang="en-US" dirty="0"/>
              <a:t> </a:t>
            </a:r>
            <a:r>
              <a:rPr lang="en-US" dirty="0" err="1"/>
              <a:t>asistentes</a:t>
            </a:r>
            <a:r>
              <a:rPr lang="en-US" dirty="0"/>
              <a:t> (</a:t>
            </a:r>
            <a:r>
              <a:rPr lang="en-US" dirty="0" err="1"/>
              <a:t>uso</a:t>
            </a:r>
            <a:r>
              <a:rPr lang="en-US" dirty="0"/>
              <a:t> de </a:t>
            </a:r>
            <a:r>
              <a:rPr lang="en-US" dirty="0" err="1"/>
              <a:t>una</a:t>
            </a:r>
            <a:r>
              <a:rPr lang="en-US" dirty="0"/>
              <a:t> hoja de </a:t>
            </a:r>
            <a:r>
              <a:rPr lang="en-US" dirty="0" err="1"/>
              <a:t>registro</a:t>
            </a:r>
            <a:r>
              <a:rPr lang="en-US" dirty="0"/>
              <a:t> para </a:t>
            </a:r>
            <a:r>
              <a:rPr lang="en-US" dirty="0" err="1"/>
              <a:t>documentar</a:t>
            </a:r>
            <a:r>
              <a:rPr lang="en-US" dirty="0"/>
              <a:t> la </a:t>
            </a:r>
            <a:r>
              <a:rPr lang="en-US" dirty="0" err="1"/>
              <a:t>asistencia</a:t>
            </a:r>
            <a:r>
              <a:rPr lang="en-US" dirty="0"/>
              <a:t>) </a:t>
            </a:r>
          </a:p>
          <a:p>
            <a:pPr marL="285750" indent="-285750">
              <a:buFont typeface="Arial" panose="020B0604020202020204" pitchFamily="34" charset="0"/>
              <a:buChar char="•"/>
            </a:pPr>
            <a:r>
              <a:rPr lang="en-US" dirty="0" err="1"/>
              <a:t>Todas</a:t>
            </a:r>
            <a:r>
              <a:rPr lang="en-US" dirty="0"/>
              <a:t> </a:t>
            </a:r>
            <a:r>
              <a:rPr lang="en-US" dirty="0" err="1"/>
              <a:t>los</a:t>
            </a:r>
            <a:r>
              <a:rPr lang="en-US" dirty="0"/>
              <a:t> </a:t>
            </a:r>
            <a:r>
              <a:rPr lang="en-US" dirty="0" err="1"/>
              <a:t>temas</a:t>
            </a:r>
            <a:r>
              <a:rPr lang="en-US" dirty="0"/>
              <a:t> de </a:t>
            </a:r>
            <a:r>
              <a:rPr lang="en-US" dirty="0" err="1"/>
              <a:t>seguridad</a:t>
            </a:r>
            <a:r>
              <a:rPr lang="en-US" dirty="0"/>
              <a:t> y </a:t>
            </a:r>
            <a:r>
              <a:rPr lang="en-US" dirty="0" err="1"/>
              <a:t>salud</a:t>
            </a:r>
            <a:r>
              <a:rPr lang="en-US" dirty="0"/>
              <a:t> </a:t>
            </a:r>
            <a:r>
              <a:rPr lang="en-US" dirty="0" err="1"/>
              <a:t>discutidos</a:t>
            </a:r>
            <a:r>
              <a:rPr lang="en-US" dirty="0"/>
              <a:t> </a:t>
            </a:r>
            <a:r>
              <a:rPr lang="en-US" dirty="0" err="1"/>
              <a:t>durante</a:t>
            </a:r>
            <a:r>
              <a:rPr lang="en-US" dirty="0"/>
              <a:t> la </a:t>
            </a:r>
            <a:r>
              <a:rPr lang="en-US" dirty="0" err="1"/>
              <a:t>reunión</a:t>
            </a:r>
            <a:endParaRPr lang="en-US" dirty="0"/>
          </a:p>
          <a:p>
            <a:endParaRPr lang="en-US" dirty="0"/>
          </a:p>
          <a:p>
            <a:r>
              <a:rPr lang="en-US" dirty="0"/>
              <a:t>Oregon OSHA </a:t>
            </a:r>
            <a:r>
              <a:rPr lang="en-US" dirty="0" err="1"/>
              <a:t>proporciona</a:t>
            </a:r>
            <a:r>
              <a:rPr lang="en-US" dirty="0"/>
              <a:t> un </a:t>
            </a:r>
            <a:r>
              <a:rPr lang="en-US" dirty="0">
                <a:hlinkClick r:id="rId3"/>
              </a:rPr>
              <a:t>formulario de ejemplo</a:t>
            </a:r>
            <a:r>
              <a:rPr lang="en-US" baseline="30000" dirty="0"/>
              <a:t>(6)</a:t>
            </a:r>
            <a:r>
              <a:rPr lang="en-US" dirty="0"/>
              <a:t> para </a:t>
            </a:r>
            <a:r>
              <a:rPr lang="en-US" dirty="0" err="1"/>
              <a:t>el</a:t>
            </a:r>
            <a:r>
              <a:rPr lang="en-US" dirty="0"/>
              <a:t> </a:t>
            </a:r>
            <a:r>
              <a:rPr lang="en-US" dirty="0" err="1"/>
              <a:t>registro</a:t>
            </a:r>
            <a:r>
              <a:rPr lang="en-US" dirty="0"/>
              <a:t> de las </a:t>
            </a:r>
            <a:r>
              <a:rPr lang="en-US" dirty="0" err="1"/>
              <a:t>notas</a:t>
            </a:r>
            <a:r>
              <a:rPr lang="en-US" dirty="0"/>
              <a:t> de la </a:t>
            </a:r>
            <a:r>
              <a:rPr lang="en-US" dirty="0" err="1"/>
              <a:t>reunión</a:t>
            </a:r>
            <a:r>
              <a:rPr lang="en-US" dirty="0"/>
              <a:t> de </a:t>
            </a:r>
            <a:r>
              <a:rPr lang="en-US" dirty="0" err="1"/>
              <a:t>seguridad</a:t>
            </a:r>
            <a:r>
              <a:rPr lang="en-US" dirty="0"/>
              <a:t>. </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4"/>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09A6623D-729C-4640-B905-0C9E673DCC44}"/>
              </a:ext>
            </a:extLst>
          </p:cNvPr>
          <p:cNvPicPr>
            <a:picLocks noChangeAspect="1"/>
          </p:cNvPicPr>
          <p:nvPr/>
        </p:nvPicPr>
        <p:blipFill>
          <a:blip r:embed="rId5"/>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E9938A51-B73D-4A2E-87FE-0F4028657577}"/>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83902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7"/>
            <a:ext cx="6274351" cy="39087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Lugares</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trabajo</a:t>
            </a:r>
            <a:r>
              <a:rPr lang="en-US" sz="3600" b="0" i="0" u="sng" strike="noStrike" cap="none" dirty="0">
                <a:solidFill>
                  <a:schemeClr val="dk1"/>
                </a:solidFill>
                <a:latin typeface="+mj-lt"/>
                <a:ea typeface="Calibri"/>
                <a:cs typeface="Calibri"/>
                <a:sym typeface="Calibri"/>
              </a:rPr>
              <a:t> con </a:t>
            </a:r>
            <a:r>
              <a:rPr lang="en-US" sz="3600" b="0" i="0" u="sng" strike="noStrike" cap="none" dirty="0" err="1">
                <a:solidFill>
                  <a:schemeClr val="dk1"/>
                </a:solidFill>
                <a:latin typeface="+mj-lt"/>
                <a:ea typeface="Calibri"/>
                <a:cs typeface="Calibri"/>
                <a:sym typeface="Calibri"/>
              </a:rPr>
              <a:t>múltiples</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empleadores</a:t>
            </a:r>
            <a:endParaRPr lang="en-US" dirty="0"/>
          </a:p>
          <a:p>
            <a:endParaRPr lang="en-US" sz="1600" dirty="0"/>
          </a:p>
          <a:p>
            <a:r>
              <a:rPr lang="en-US" sz="1600" dirty="0"/>
              <a:t>Un </a:t>
            </a:r>
            <a:r>
              <a:rPr lang="en-US" sz="1600" dirty="0" err="1"/>
              <a:t>lugar</a:t>
            </a:r>
            <a:r>
              <a:rPr lang="en-US" sz="1600" dirty="0"/>
              <a:t> de </a:t>
            </a:r>
            <a:r>
              <a:rPr lang="en-US" sz="1600" dirty="0" err="1"/>
              <a:t>trabajo</a:t>
            </a:r>
            <a:r>
              <a:rPr lang="en-US" sz="1600" dirty="0"/>
              <a:t> con </a:t>
            </a:r>
            <a:r>
              <a:rPr lang="en-US" sz="1600" dirty="0" err="1"/>
              <a:t>múltiples</a:t>
            </a:r>
            <a:r>
              <a:rPr lang="en-US" sz="1600" dirty="0"/>
              <a:t> </a:t>
            </a:r>
            <a:r>
              <a:rPr lang="en-US" sz="1600" dirty="0" err="1"/>
              <a:t>empleadores</a:t>
            </a:r>
            <a:r>
              <a:rPr lang="en-US" sz="1600" dirty="0"/>
              <a:t> es </a:t>
            </a:r>
            <a:r>
              <a:rPr lang="en-US" sz="1600" dirty="0" err="1"/>
              <a:t>aquel</a:t>
            </a:r>
            <a:r>
              <a:rPr lang="en-US" sz="1600" dirty="0"/>
              <a:t> </a:t>
            </a:r>
            <a:r>
              <a:rPr lang="en-US" sz="1600" dirty="0" err="1"/>
              <a:t>en</a:t>
            </a:r>
            <a:r>
              <a:rPr lang="en-US" sz="1600" dirty="0"/>
              <a:t> </a:t>
            </a:r>
            <a:r>
              <a:rPr lang="en-US" sz="1600" dirty="0" err="1"/>
              <a:t>el</a:t>
            </a:r>
            <a:r>
              <a:rPr lang="en-US" sz="1600" dirty="0"/>
              <a:t> que </a:t>
            </a:r>
            <a:r>
              <a:rPr lang="en-US" sz="1600" dirty="0" err="1"/>
              <a:t>los</a:t>
            </a:r>
            <a:r>
              <a:rPr lang="en-US" sz="1600" dirty="0"/>
              <a:t> </a:t>
            </a:r>
            <a:r>
              <a:rPr lang="en-US" sz="1600" dirty="0" err="1"/>
              <a:t>empleados</a:t>
            </a:r>
            <a:r>
              <a:rPr lang="en-US" sz="1600" dirty="0"/>
              <a:t>, </a:t>
            </a:r>
            <a:r>
              <a:rPr lang="en-US" sz="1600" dirty="0" err="1"/>
              <a:t>ya</a:t>
            </a:r>
            <a:r>
              <a:rPr lang="en-US" sz="1600" dirty="0"/>
              <a:t> sea de </a:t>
            </a:r>
            <a:r>
              <a:rPr lang="en-US" sz="1600" dirty="0" err="1"/>
              <a:t>tiempo</a:t>
            </a:r>
            <a:r>
              <a:rPr lang="en-US" sz="1600" dirty="0"/>
              <a:t> </a:t>
            </a:r>
            <a:r>
              <a:rPr lang="en-US" sz="1600" dirty="0" err="1"/>
              <a:t>completo</a:t>
            </a:r>
            <a:r>
              <a:rPr lang="en-US" sz="1600" dirty="0"/>
              <a:t>, </a:t>
            </a:r>
            <a:r>
              <a:rPr lang="en-US" sz="1600" dirty="0" err="1"/>
              <a:t>temporales</a:t>
            </a:r>
            <a:r>
              <a:rPr lang="en-US" sz="1600" dirty="0"/>
              <a:t> o </a:t>
            </a:r>
            <a:r>
              <a:rPr lang="en-US" sz="1600" dirty="0" err="1"/>
              <a:t>contratados</a:t>
            </a:r>
            <a:r>
              <a:rPr lang="en-US" sz="1600" dirty="0"/>
              <a:t>, se </a:t>
            </a:r>
            <a:r>
              <a:rPr lang="en-US" sz="1600" dirty="0" err="1"/>
              <a:t>reportan</a:t>
            </a:r>
            <a:r>
              <a:rPr lang="en-US" sz="1600" dirty="0"/>
              <a:t> a </a:t>
            </a:r>
            <a:r>
              <a:rPr lang="en-US" sz="1600" dirty="0" err="1"/>
              <a:t>diferentes</a:t>
            </a:r>
            <a:r>
              <a:rPr lang="en-US" sz="1600" dirty="0"/>
              <a:t> </a:t>
            </a:r>
            <a:r>
              <a:rPr lang="en-US" sz="1600" dirty="0" err="1"/>
              <a:t>empleadores</a:t>
            </a:r>
            <a:r>
              <a:rPr lang="en-US" sz="1600" dirty="0"/>
              <a:t> que </a:t>
            </a:r>
            <a:r>
              <a:rPr lang="en-US" sz="1600" dirty="0" err="1"/>
              <a:t>trabajan</a:t>
            </a:r>
            <a:r>
              <a:rPr lang="en-US" sz="1600" dirty="0"/>
              <a:t> </a:t>
            </a:r>
            <a:r>
              <a:rPr lang="en-US" sz="1600" dirty="0" err="1"/>
              <a:t>juntos</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a:t>
            </a:r>
            <a:r>
              <a:rPr lang="en-US" sz="1600" dirty="0" err="1"/>
              <a:t>Esto</a:t>
            </a:r>
            <a:r>
              <a:rPr lang="en-US" sz="1600" dirty="0"/>
              <a:t> </a:t>
            </a:r>
            <a:r>
              <a:rPr lang="en-US" sz="1600" dirty="0" err="1"/>
              <a:t>ocurre</a:t>
            </a:r>
            <a:r>
              <a:rPr lang="en-US" sz="1600" dirty="0"/>
              <a:t> </a:t>
            </a:r>
            <a:r>
              <a:rPr lang="en-US" sz="1600" dirty="0" err="1"/>
              <a:t>comúnmente</a:t>
            </a:r>
            <a:r>
              <a:rPr lang="en-US" sz="1600" dirty="0"/>
              <a:t> </a:t>
            </a:r>
            <a:r>
              <a:rPr lang="en-US" sz="1600" dirty="0" err="1"/>
              <a:t>en</a:t>
            </a:r>
            <a:r>
              <a:rPr lang="en-US" sz="1600" dirty="0"/>
              <a:t> </a:t>
            </a:r>
            <a:r>
              <a:rPr lang="en-US" sz="1600" dirty="0" err="1"/>
              <a:t>grandes</a:t>
            </a:r>
            <a:r>
              <a:rPr lang="en-US" sz="1600" dirty="0"/>
              <a:t> sitios de </a:t>
            </a:r>
            <a:r>
              <a:rPr lang="en-US" sz="1600" dirty="0" err="1"/>
              <a:t>construcción</a:t>
            </a:r>
            <a:r>
              <a:rPr lang="en-US" sz="1600" dirty="0"/>
              <a:t> con </a:t>
            </a:r>
            <a:r>
              <a:rPr lang="en-US" sz="1600" dirty="0" err="1"/>
              <a:t>varios</a:t>
            </a:r>
            <a:r>
              <a:rPr lang="en-US" sz="1600" dirty="0"/>
              <a:t> </a:t>
            </a:r>
            <a:r>
              <a:rPr lang="en-US" sz="1600" dirty="0" err="1"/>
              <a:t>equipos</a:t>
            </a:r>
            <a:r>
              <a:rPr lang="en-US" sz="1600" dirty="0"/>
              <a:t> de </a:t>
            </a:r>
            <a:r>
              <a:rPr lang="en-US" sz="1600" dirty="0" err="1"/>
              <a:t>contratistas</a:t>
            </a:r>
            <a:r>
              <a:rPr lang="en-US" sz="1600" dirty="0"/>
              <a:t> </a:t>
            </a:r>
            <a:r>
              <a:rPr lang="en-US" sz="1600" dirty="0" err="1"/>
              <a:t>principales</a:t>
            </a:r>
            <a:r>
              <a:rPr lang="en-US" sz="1600" dirty="0"/>
              <a:t> y </a:t>
            </a:r>
            <a:r>
              <a:rPr lang="en-US" sz="1600" dirty="0" err="1"/>
              <a:t>subcontratistas</a:t>
            </a:r>
            <a:r>
              <a:rPr lang="en-US" sz="1600" dirty="0"/>
              <a:t>. Si sus </a:t>
            </a:r>
            <a:r>
              <a:rPr lang="en-US" sz="1600" dirty="0" err="1"/>
              <a:t>empleados</a:t>
            </a:r>
            <a:r>
              <a:rPr lang="en-US" sz="1600" dirty="0"/>
              <a:t> </a:t>
            </a:r>
            <a:r>
              <a:rPr lang="en-US" sz="1600" dirty="0" err="1"/>
              <a:t>asisten</a:t>
            </a:r>
            <a:r>
              <a:rPr lang="en-US" sz="1600" dirty="0"/>
              <a:t> a las </a:t>
            </a:r>
            <a:r>
              <a:rPr lang="en-US" sz="1600" dirty="0" err="1"/>
              <a:t>reuniones</a:t>
            </a:r>
            <a:r>
              <a:rPr lang="en-US" sz="1600" dirty="0"/>
              <a:t> de </a:t>
            </a:r>
            <a:r>
              <a:rPr lang="en-US" sz="1600" dirty="0" err="1"/>
              <a:t>seguridad</a:t>
            </a:r>
            <a:r>
              <a:rPr lang="en-US" sz="1600" dirty="0"/>
              <a:t> del </a:t>
            </a:r>
            <a:r>
              <a:rPr lang="en-US" sz="1600" dirty="0" err="1"/>
              <a:t>contratista</a:t>
            </a:r>
            <a:r>
              <a:rPr lang="en-US" sz="1600" dirty="0"/>
              <a:t> principal, </a:t>
            </a:r>
            <a:r>
              <a:rPr lang="en-US" sz="1600" dirty="0" err="1"/>
              <a:t>usted</a:t>
            </a:r>
            <a:r>
              <a:rPr lang="en-US" sz="1600" dirty="0"/>
              <a:t> </a:t>
            </a:r>
            <a:r>
              <a:rPr lang="en-US" sz="1600" dirty="0" err="1"/>
              <a:t>debe</a:t>
            </a:r>
            <a:r>
              <a:rPr lang="en-US" sz="1600" dirty="0"/>
              <a:t> usar las </a:t>
            </a:r>
            <a:r>
              <a:rPr lang="en-US" sz="1600" dirty="0" err="1"/>
              <a:t>notas</a:t>
            </a:r>
            <a:r>
              <a:rPr lang="en-US" sz="1600" dirty="0"/>
              <a:t> </a:t>
            </a:r>
            <a:r>
              <a:rPr lang="en-US" sz="1600" dirty="0" err="1"/>
              <a:t>escritas</a:t>
            </a:r>
            <a:r>
              <a:rPr lang="en-US" sz="1600" dirty="0"/>
              <a:t> de </a:t>
            </a:r>
            <a:r>
              <a:rPr lang="en-US" sz="1600" dirty="0" err="1"/>
              <a:t>esas</a:t>
            </a:r>
            <a:r>
              <a:rPr lang="en-US" sz="1600" dirty="0"/>
              <a:t> </a:t>
            </a:r>
            <a:r>
              <a:rPr lang="en-US" sz="1600" dirty="0" err="1"/>
              <a:t>reuniones</a:t>
            </a:r>
            <a:r>
              <a:rPr lang="en-US" sz="1600" dirty="0"/>
              <a:t> para sus </a:t>
            </a:r>
            <a:r>
              <a:rPr lang="en-US" sz="1600" dirty="0" err="1"/>
              <a:t>registros</a:t>
            </a:r>
            <a:r>
              <a:rPr lang="en-US" sz="1600" dirty="0"/>
              <a:t> </a:t>
            </a:r>
            <a:r>
              <a:rPr lang="en-US" sz="1600" dirty="0" err="1"/>
              <a:t>si</a:t>
            </a:r>
            <a:r>
              <a:rPr lang="en-US" sz="1600" dirty="0"/>
              <a:t> no </a:t>
            </a:r>
            <a:r>
              <a:rPr lang="en-US" sz="1600" dirty="0" err="1"/>
              <a:t>celebra</a:t>
            </a:r>
            <a:r>
              <a:rPr lang="en-US" sz="1600" dirty="0"/>
              <a:t> sus </a:t>
            </a:r>
            <a:r>
              <a:rPr lang="en-US" sz="1600" dirty="0" err="1"/>
              <a:t>propias</a:t>
            </a:r>
            <a:r>
              <a:rPr lang="en-US" sz="1600" dirty="0"/>
              <a:t> </a:t>
            </a:r>
            <a:r>
              <a:rPr lang="en-US" sz="1600" dirty="0" err="1"/>
              <a:t>reuniones</a:t>
            </a:r>
            <a:r>
              <a:rPr lang="en-US" sz="1600" dirty="0"/>
              <a:t>. Sin embargo, </a:t>
            </a:r>
            <a:r>
              <a:rPr lang="en-US" sz="1600" dirty="0" err="1"/>
              <a:t>aun</a:t>
            </a:r>
            <a:r>
              <a:rPr lang="en-US" sz="1600" dirty="0"/>
              <a:t> </a:t>
            </a:r>
            <a:r>
              <a:rPr lang="en-US" sz="1600" dirty="0" err="1"/>
              <a:t>así</a:t>
            </a:r>
            <a:r>
              <a:rPr lang="en-US" sz="1600" dirty="0"/>
              <a:t> </a:t>
            </a:r>
            <a:r>
              <a:rPr lang="en-US" sz="1600" dirty="0" err="1"/>
              <a:t>debe</a:t>
            </a:r>
            <a:r>
              <a:rPr lang="en-US" sz="1600" dirty="0"/>
              <a:t> </a:t>
            </a:r>
            <a:r>
              <a:rPr lang="en-US" sz="1600" dirty="0" err="1"/>
              <a:t>reunirse</a:t>
            </a:r>
            <a:r>
              <a:rPr lang="en-US" sz="1600" dirty="0"/>
              <a:t> para </a:t>
            </a:r>
            <a:r>
              <a:rPr lang="en-US" sz="1600" dirty="0" err="1"/>
              <a:t>analizar</a:t>
            </a:r>
            <a:r>
              <a:rPr lang="en-US" sz="1600" dirty="0"/>
              <a:t> </a:t>
            </a:r>
            <a:r>
              <a:rPr lang="en-US" sz="1600" dirty="0" err="1"/>
              <a:t>accidentes</a:t>
            </a:r>
            <a:r>
              <a:rPr lang="en-US" sz="1600" dirty="0"/>
              <a:t> que </a:t>
            </a:r>
            <a:r>
              <a:rPr lang="en-US" sz="1600" dirty="0" err="1"/>
              <a:t>involucren</a:t>
            </a:r>
            <a:r>
              <a:rPr lang="en-US" sz="1600" dirty="0"/>
              <a:t> a </a:t>
            </a:r>
            <a:r>
              <a:rPr lang="en-US" sz="1600" dirty="0" err="1"/>
              <a:t>alguno</a:t>
            </a:r>
            <a:r>
              <a:rPr lang="en-US" sz="1600" dirty="0"/>
              <a:t> de sus </a:t>
            </a:r>
            <a:r>
              <a:rPr lang="en-US" sz="1600" dirty="0" err="1"/>
              <a:t>empleados</a:t>
            </a:r>
            <a:r>
              <a:rPr lang="en-US" sz="1600" dirty="0"/>
              <a:t>.</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5" name="Picture 4">
            <a:extLst>
              <a:ext uri="{FF2B5EF4-FFF2-40B4-BE49-F238E27FC236}">
                <a16:creationId xmlns:a16="http://schemas.microsoft.com/office/drawing/2014/main" id="{AEC201B9-AB73-4D02-BB78-1AB5D039C154}"/>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FDE6BE4B-F638-4700-9F05-B86DC51A5B45}"/>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65427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4"/>
            <a:ext cx="6274351"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Resumen</a:t>
            </a:r>
            <a:r>
              <a:rPr lang="en-US" sz="3600" b="0" i="0" u="sng" strike="noStrike" cap="none" dirty="0">
                <a:solidFill>
                  <a:schemeClr val="dk1"/>
                </a:solidFill>
                <a:latin typeface="+mj-lt"/>
                <a:ea typeface="Calibri"/>
                <a:cs typeface="Calibri"/>
                <a:sym typeface="Calibri"/>
              </a:rPr>
              <a:t> del </a:t>
            </a:r>
            <a:r>
              <a:rPr lang="en-US" sz="3600" b="0" i="0" u="sng" strike="noStrike" cap="none" dirty="0" err="1">
                <a:solidFill>
                  <a:schemeClr val="dk1"/>
                </a:solidFill>
                <a:latin typeface="+mj-lt"/>
                <a:ea typeface="Calibri"/>
                <a:cs typeface="Calibri"/>
                <a:sym typeface="Calibri"/>
              </a:rPr>
              <a:t>módulo</a:t>
            </a:r>
            <a:r>
              <a:rPr lang="en-US" sz="3600" b="0" i="0" u="sng" strike="noStrike" cap="none" dirty="0">
                <a:solidFill>
                  <a:schemeClr val="dk1"/>
                </a:solidFill>
                <a:latin typeface="+mj-lt"/>
                <a:ea typeface="Calibri"/>
                <a:cs typeface="Calibri"/>
                <a:sym typeface="Calibri"/>
              </a:rPr>
              <a:t> 2</a:t>
            </a:r>
            <a:endParaRPr lang="en-US" dirty="0"/>
          </a:p>
          <a:p>
            <a:endParaRPr lang="en-US" sz="1600" dirty="0"/>
          </a:p>
          <a:p>
            <a:r>
              <a:rPr lang="en-US" sz="1600" dirty="0"/>
              <a:t>¡</a:t>
            </a:r>
            <a:r>
              <a:rPr lang="en-US" sz="1600" dirty="0" err="1"/>
              <a:t>Usted</a:t>
            </a:r>
            <a:r>
              <a:rPr lang="en-US" sz="1600" dirty="0"/>
              <a:t> ha </a:t>
            </a:r>
            <a:r>
              <a:rPr lang="en-US" sz="1600" dirty="0" err="1"/>
              <a:t>completado</a:t>
            </a:r>
            <a:r>
              <a:rPr lang="en-US" sz="1600" dirty="0"/>
              <a:t> </a:t>
            </a:r>
            <a:r>
              <a:rPr lang="en-US" sz="1600" dirty="0" err="1"/>
              <a:t>el</a:t>
            </a:r>
            <a:r>
              <a:rPr lang="en-US" sz="1600" dirty="0"/>
              <a:t> </a:t>
            </a:r>
            <a:r>
              <a:rPr lang="en-US" sz="1600" dirty="0" err="1"/>
              <a:t>módulo</a:t>
            </a:r>
            <a:r>
              <a:rPr lang="en-US" sz="1600" dirty="0"/>
              <a:t> 2!  </a:t>
            </a:r>
            <a:r>
              <a:rPr lang="en-US" sz="1600" dirty="0" err="1"/>
              <a:t>Analizamos</a:t>
            </a:r>
            <a:r>
              <a:rPr lang="en-US" sz="1600" dirty="0"/>
              <a:t> </a:t>
            </a:r>
            <a:r>
              <a:rPr lang="en-US" sz="1600" dirty="0" err="1"/>
              <a:t>los</a:t>
            </a:r>
            <a:r>
              <a:rPr lang="en-US" sz="1600" dirty="0"/>
              <a:t> </a:t>
            </a:r>
            <a:r>
              <a:rPr lang="en-US" sz="1600" dirty="0" err="1"/>
              <a:t>requisitos</a:t>
            </a:r>
            <a:r>
              <a:rPr lang="en-US" sz="1600" dirty="0"/>
              <a:t> de la </a:t>
            </a:r>
            <a:r>
              <a:rPr lang="en-US" sz="1600" dirty="0" err="1"/>
              <a:t>norma</a:t>
            </a:r>
            <a:r>
              <a:rPr lang="en-US" sz="1600" dirty="0"/>
              <a:t> para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err="1"/>
              <a:t>como</a:t>
            </a:r>
            <a:r>
              <a:rPr lang="en-US" sz="1600" dirty="0"/>
              <a:t> la </a:t>
            </a:r>
            <a:r>
              <a:rPr lang="en-US" sz="1600" dirty="0" err="1"/>
              <a:t>cantidad</a:t>
            </a:r>
            <a:r>
              <a:rPr lang="en-US" sz="1600" dirty="0"/>
              <a:t> </a:t>
            </a:r>
            <a:r>
              <a:rPr lang="en-US" sz="1600" dirty="0" err="1"/>
              <a:t>mínima</a:t>
            </a:r>
            <a:r>
              <a:rPr lang="en-US" sz="1600" dirty="0"/>
              <a:t> de personas que </a:t>
            </a:r>
            <a:r>
              <a:rPr lang="en-US" sz="1600" dirty="0" err="1"/>
              <a:t>deben</a:t>
            </a:r>
            <a:r>
              <a:rPr lang="en-US" sz="1600" dirty="0"/>
              <a:t> </a:t>
            </a:r>
            <a:r>
              <a:rPr lang="en-US" sz="1600" dirty="0" err="1"/>
              <a:t>conformar</a:t>
            </a:r>
            <a:r>
              <a:rPr lang="en-US" sz="1600" dirty="0"/>
              <a:t> un </a:t>
            </a:r>
            <a:r>
              <a:rPr lang="en-US" sz="1600" dirty="0" err="1"/>
              <a:t>comité</a:t>
            </a:r>
            <a:r>
              <a:rPr lang="en-US" sz="1600" dirty="0"/>
              <a:t> y la </a:t>
            </a:r>
            <a:r>
              <a:rPr lang="en-US" sz="1600" dirty="0" err="1"/>
              <a:t>misma</a:t>
            </a:r>
            <a:r>
              <a:rPr lang="en-US" sz="1600" dirty="0"/>
              <a:t> </a:t>
            </a:r>
            <a:r>
              <a:rPr lang="en-US" sz="1600" dirty="0" err="1"/>
              <a:t>cantidad</a:t>
            </a:r>
            <a:r>
              <a:rPr lang="en-US" sz="1600" dirty="0"/>
              <a:t> de </a:t>
            </a:r>
            <a:r>
              <a:rPr lang="en-US" sz="1600" dirty="0" err="1"/>
              <a:t>miembros</a:t>
            </a:r>
            <a:r>
              <a:rPr lang="en-US" sz="1600" dirty="0"/>
              <a:t> que </a:t>
            </a:r>
            <a:r>
              <a:rPr lang="en-US" sz="1600" dirty="0" err="1"/>
              <a:t>representen</a:t>
            </a:r>
            <a:r>
              <a:rPr lang="en-US" sz="1600" dirty="0"/>
              <a:t> tanto a </a:t>
            </a:r>
            <a:r>
              <a:rPr lang="en-US" sz="1600" dirty="0" err="1"/>
              <a:t>empleados</a:t>
            </a:r>
            <a:r>
              <a:rPr lang="en-US" sz="1600" dirty="0"/>
              <a:t> </a:t>
            </a:r>
            <a:r>
              <a:rPr lang="en-US" sz="1600" dirty="0" err="1"/>
              <a:t>como</a:t>
            </a:r>
            <a:r>
              <a:rPr lang="en-US" sz="1600" dirty="0"/>
              <a:t> </a:t>
            </a:r>
            <a:r>
              <a:rPr lang="en-US" sz="1600" dirty="0" err="1"/>
              <a:t>empleadores</a:t>
            </a:r>
            <a:r>
              <a:rPr lang="en-US" sz="1600" dirty="0"/>
              <a:t>. </a:t>
            </a:r>
            <a:r>
              <a:rPr lang="en-US" sz="1600" dirty="0" err="1"/>
              <a:t>Usted</a:t>
            </a:r>
            <a:r>
              <a:rPr lang="en-US" sz="1600" dirty="0"/>
              <a:t> </a:t>
            </a:r>
            <a:r>
              <a:rPr lang="en-US" sz="1600" dirty="0" err="1"/>
              <a:t>aprendió</a:t>
            </a:r>
            <a:r>
              <a:rPr lang="en-US" sz="1600" dirty="0"/>
              <a:t> que las </a:t>
            </a:r>
            <a:r>
              <a:rPr lang="en-US" sz="1600" dirty="0" err="1"/>
              <a:t>reuniones</a:t>
            </a:r>
            <a:r>
              <a:rPr lang="en-US" sz="1600" dirty="0"/>
              <a:t> de </a:t>
            </a:r>
            <a:r>
              <a:rPr lang="en-US" sz="1600" dirty="0" err="1"/>
              <a:t>seguridad</a:t>
            </a:r>
            <a:r>
              <a:rPr lang="en-US" sz="1600" dirty="0"/>
              <a:t> </a:t>
            </a:r>
            <a:r>
              <a:rPr lang="en-US" sz="1600" dirty="0" err="1"/>
              <a:t>deben</a:t>
            </a:r>
            <a:r>
              <a:rPr lang="en-US" sz="1600" dirty="0"/>
              <a:t> </a:t>
            </a:r>
            <a:r>
              <a:rPr lang="en-US" sz="1600" dirty="0" err="1"/>
              <a:t>programarse</a:t>
            </a:r>
            <a:r>
              <a:rPr lang="en-US" sz="1600" dirty="0"/>
              <a:t> </a:t>
            </a:r>
            <a:r>
              <a:rPr lang="en-US" sz="1600" dirty="0" err="1"/>
              <a:t>cuando</a:t>
            </a:r>
            <a:r>
              <a:rPr lang="en-US" sz="1600" dirty="0"/>
              <a:t> </a:t>
            </a:r>
            <a:r>
              <a:rPr lang="en-US" sz="1600" dirty="0" err="1"/>
              <a:t>pueda</a:t>
            </a:r>
            <a:r>
              <a:rPr lang="en-US" sz="1600" dirty="0"/>
              <a:t> </a:t>
            </a:r>
            <a:r>
              <a:rPr lang="en-US" sz="1600" dirty="0" err="1"/>
              <a:t>asistir</a:t>
            </a:r>
            <a:r>
              <a:rPr lang="en-US" sz="1600" dirty="0"/>
              <a:t> la mayor </a:t>
            </a:r>
            <a:r>
              <a:rPr lang="en-US" sz="1600" dirty="0" err="1"/>
              <a:t>cantidad</a:t>
            </a:r>
            <a:r>
              <a:rPr lang="en-US" sz="1600" dirty="0"/>
              <a:t> </a:t>
            </a:r>
            <a:r>
              <a:rPr lang="en-US" sz="1600" dirty="0" err="1"/>
              <a:t>posible</a:t>
            </a:r>
            <a:r>
              <a:rPr lang="en-US" sz="1600" dirty="0"/>
              <a:t> de </a:t>
            </a:r>
            <a:r>
              <a:rPr lang="en-US" sz="1600" dirty="0" err="1"/>
              <a:t>empleados</a:t>
            </a:r>
            <a:r>
              <a:rPr lang="en-US" sz="1600" dirty="0"/>
              <a:t> y la </a:t>
            </a:r>
            <a:r>
              <a:rPr lang="en-US" sz="1600" dirty="0" err="1"/>
              <a:t>frecuencia</a:t>
            </a:r>
            <a:r>
              <a:rPr lang="en-US" sz="1600" dirty="0"/>
              <a:t> de las juntas del </a:t>
            </a:r>
            <a:r>
              <a:rPr lang="en-US" sz="1600" dirty="0" err="1"/>
              <a:t>comité</a:t>
            </a:r>
            <a:r>
              <a:rPr lang="en-US" sz="1600" dirty="0"/>
              <a:t> y las </a:t>
            </a:r>
            <a:r>
              <a:rPr lang="en-US" sz="1600" dirty="0" err="1"/>
              <a:t>reuniones</a:t>
            </a:r>
            <a:r>
              <a:rPr lang="en-US" sz="1600" dirty="0"/>
              <a:t> de </a:t>
            </a:r>
            <a:r>
              <a:rPr lang="en-US" sz="1600" dirty="0" err="1"/>
              <a:t>seguridad</a:t>
            </a:r>
            <a:r>
              <a:rPr lang="en-US" sz="1600" dirty="0"/>
              <a:t> </a:t>
            </a:r>
            <a:r>
              <a:rPr lang="en-US" sz="1600" dirty="0" err="1"/>
              <a:t>dependen</a:t>
            </a:r>
            <a:r>
              <a:rPr lang="en-US" sz="1600" dirty="0"/>
              <a:t> del </a:t>
            </a:r>
            <a:r>
              <a:rPr lang="en-US" sz="1600" dirty="0" err="1"/>
              <a:t>tipo</a:t>
            </a:r>
            <a:r>
              <a:rPr lang="en-US" sz="1600" dirty="0"/>
              <a:t> de </a:t>
            </a:r>
            <a:r>
              <a:rPr lang="en-US" sz="1600" dirty="0" err="1"/>
              <a:t>trabajo</a:t>
            </a:r>
            <a:r>
              <a:rPr lang="en-US" sz="1600" dirty="0"/>
              <a:t>. </a:t>
            </a:r>
            <a:r>
              <a:rPr lang="en-US" sz="1600" dirty="0" err="1"/>
              <a:t>Además</a:t>
            </a:r>
            <a:r>
              <a:rPr lang="en-US" sz="1600" dirty="0"/>
              <a:t>, </a:t>
            </a:r>
            <a:r>
              <a:rPr lang="en-US" sz="1600" dirty="0" err="1"/>
              <a:t>explicamos</a:t>
            </a:r>
            <a:r>
              <a:rPr lang="en-US" sz="1600" dirty="0"/>
              <a:t> que la </a:t>
            </a:r>
            <a:r>
              <a:rPr lang="en-US" sz="1600" dirty="0" err="1"/>
              <a:t>norma</a:t>
            </a:r>
            <a:r>
              <a:rPr lang="en-US" sz="1600" dirty="0"/>
              <a:t> </a:t>
            </a:r>
            <a:r>
              <a:rPr lang="en-US" sz="1600" dirty="0" err="1"/>
              <a:t>exige</a:t>
            </a:r>
            <a:r>
              <a:rPr lang="en-US" sz="1600" dirty="0"/>
              <a:t> que </a:t>
            </a:r>
            <a:r>
              <a:rPr lang="en-US" sz="1600" dirty="0" err="1"/>
              <a:t>los</a:t>
            </a:r>
            <a:r>
              <a:rPr lang="en-US" sz="1600" dirty="0"/>
              <a:t> </a:t>
            </a:r>
            <a:r>
              <a:rPr lang="en-US" sz="1600" dirty="0" err="1"/>
              <a:t>miembros</a:t>
            </a:r>
            <a:r>
              <a:rPr lang="en-US" sz="1600" dirty="0"/>
              <a:t> del </a:t>
            </a:r>
            <a:r>
              <a:rPr lang="en-US" sz="1600" dirty="0" err="1"/>
              <a:t>comité</a:t>
            </a:r>
            <a:r>
              <a:rPr lang="en-US" sz="1600" dirty="0"/>
              <a:t> de </a:t>
            </a:r>
            <a:r>
              <a:rPr lang="en-US" sz="1600" dirty="0" err="1"/>
              <a:t>seguridad</a:t>
            </a:r>
            <a:r>
              <a:rPr lang="en-US" sz="1600" dirty="0"/>
              <a:t> </a:t>
            </a:r>
            <a:r>
              <a:rPr lang="en-US" sz="1600" dirty="0" err="1"/>
              <a:t>reciban</a:t>
            </a:r>
            <a:r>
              <a:rPr lang="en-US" sz="1600" dirty="0"/>
              <a:t> </a:t>
            </a:r>
            <a:r>
              <a:rPr lang="en-US" sz="1600" dirty="0" err="1"/>
              <a:t>capacitación</a:t>
            </a:r>
            <a:r>
              <a:rPr lang="en-US" sz="1600" dirty="0"/>
              <a:t> </a:t>
            </a:r>
            <a:r>
              <a:rPr lang="en-US" sz="1600" dirty="0" err="1"/>
              <a:t>sobre</a:t>
            </a:r>
            <a:r>
              <a:rPr lang="en-US" sz="1600" dirty="0"/>
              <a:t> </a:t>
            </a:r>
            <a:r>
              <a:rPr lang="en-US" sz="1600" dirty="0" err="1"/>
              <a:t>los</a:t>
            </a:r>
            <a:r>
              <a:rPr lang="en-US" sz="1600" dirty="0"/>
              <a:t> </a:t>
            </a:r>
            <a:r>
              <a:rPr lang="en-US" sz="1600" dirty="0" err="1"/>
              <a:t>principios</a:t>
            </a:r>
            <a:r>
              <a:rPr lang="en-US" sz="1600" dirty="0"/>
              <a:t> de </a:t>
            </a:r>
            <a:r>
              <a:rPr lang="en-US" sz="1600" dirty="0" err="1"/>
              <a:t>investigación</a:t>
            </a:r>
            <a:r>
              <a:rPr lang="en-US" sz="1600" dirty="0"/>
              <a:t> de </a:t>
            </a:r>
            <a:r>
              <a:rPr lang="en-US" sz="1600" dirty="0" err="1"/>
              <a:t>accidentes</a:t>
            </a:r>
            <a:r>
              <a:rPr lang="en-US" sz="1600" dirty="0"/>
              <a:t> y la </a:t>
            </a:r>
            <a:r>
              <a:rPr lang="en-US" sz="1600" dirty="0" err="1"/>
              <a:t>identificación</a:t>
            </a:r>
            <a:r>
              <a:rPr lang="en-US" sz="1600" dirty="0"/>
              <a:t> de </a:t>
            </a:r>
            <a:r>
              <a:rPr lang="en-US" sz="1600" dirty="0" err="1"/>
              <a:t>peligros</a:t>
            </a:r>
            <a:r>
              <a:rPr lang="en-US" sz="1600" dirty="0"/>
              <a:t> (</a:t>
            </a:r>
            <a:r>
              <a:rPr lang="en-US" sz="1600" dirty="0" err="1"/>
              <a:t>más</a:t>
            </a:r>
            <a:r>
              <a:rPr lang="en-US" sz="1600" dirty="0"/>
              <a:t> </a:t>
            </a:r>
            <a:r>
              <a:rPr lang="en-US" sz="1600" dirty="0" err="1"/>
              <a:t>allá</a:t>
            </a:r>
            <a:r>
              <a:rPr lang="en-US" sz="1600" dirty="0"/>
              <a:t> de que </a:t>
            </a:r>
            <a:r>
              <a:rPr lang="en-US" sz="1600" dirty="0" err="1"/>
              <a:t>sean</a:t>
            </a:r>
            <a:r>
              <a:rPr lang="en-US" sz="1600" dirty="0"/>
              <a:t> </a:t>
            </a:r>
            <a:r>
              <a:rPr lang="en-US" sz="1600" dirty="0" err="1"/>
              <a:t>ellos</a:t>
            </a:r>
            <a:r>
              <a:rPr lang="en-US" sz="1600" dirty="0"/>
              <a:t> o no </a:t>
            </a:r>
            <a:r>
              <a:rPr lang="en-US" sz="1600" dirty="0" err="1"/>
              <a:t>quienes</a:t>
            </a:r>
            <a:r>
              <a:rPr lang="en-US" sz="1600" dirty="0"/>
              <a:t> </a:t>
            </a:r>
            <a:r>
              <a:rPr lang="en-US" sz="1600" dirty="0" err="1"/>
              <a:t>lleven</a:t>
            </a:r>
            <a:r>
              <a:rPr lang="en-US" sz="1600" dirty="0"/>
              <a:t> a </a:t>
            </a:r>
            <a:r>
              <a:rPr lang="en-US" sz="1600" dirty="0" err="1"/>
              <a:t>cabo</a:t>
            </a:r>
            <a:r>
              <a:rPr lang="en-US" sz="1600" dirty="0"/>
              <a:t> las </a:t>
            </a:r>
            <a:r>
              <a:rPr lang="en-US" sz="1600" dirty="0" err="1"/>
              <a:t>investigaciones</a:t>
            </a:r>
            <a:r>
              <a:rPr lang="en-US" sz="1600" dirty="0"/>
              <a:t> e </a:t>
            </a:r>
            <a:r>
              <a:rPr lang="en-US" sz="1600" dirty="0" err="1"/>
              <a:t>inspecciones</a:t>
            </a:r>
            <a:r>
              <a:rPr lang="en-US" sz="1600" dirty="0"/>
              <a:t>). </a:t>
            </a:r>
          </a:p>
          <a:p>
            <a:endParaRPr lang="en-US" sz="1600" dirty="0"/>
          </a:p>
          <a:p>
            <a:r>
              <a:rPr lang="en-US" sz="1600" dirty="0" err="1"/>
              <a:t>En</a:t>
            </a:r>
            <a:r>
              <a:rPr lang="en-US" sz="1600" dirty="0"/>
              <a:t> </a:t>
            </a:r>
            <a:r>
              <a:rPr lang="en-US" sz="1600" dirty="0" err="1"/>
              <a:t>el</a:t>
            </a:r>
            <a:r>
              <a:rPr lang="en-US" sz="1600" dirty="0"/>
              <a:t> </a:t>
            </a:r>
            <a:r>
              <a:rPr lang="en-US" sz="1600" dirty="0" err="1"/>
              <a:t>módulo</a:t>
            </a:r>
            <a:r>
              <a:rPr lang="en-US" sz="1600" dirty="0"/>
              <a:t> final, </a:t>
            </a:r>
            <a:r>
              <a:rPr lang="en-US" sz="1600" dirty="0" err="1"/>
              <a:t>analizaremos</a:t>
            </a:r>
            <a:r>
              <a:rPr lang="en-US" sz="1600" dirty="0"/>
              <a:t> </a:t>
            </a:r>
            <a:r>
              <a:rPr lang="en-US" sz="1600" dirty="0" err="1"/>
              <a:t>los</a:t>
            </a:r>
            <a:r>
              <a:rPr lang="en-US" sz="1600" dirty="0"/>
              <a:t> </a:t>
            </a:r>
            <a:r>
              <a:rPr lang="en-US" sz="1600" dirty="0" err="1"/>
              <a:t>requisitos</a:t>
            </a:r>
            <a:r>
              <a:rPr lang="en-US" sz="1600" dirty="0"/>
              <a:t> </a:t>
            </a:r>
            <a:r>
              <a:rPr lang="en-US" sz="1600" dirty="0" err="1"/>
              <a:t>específicos</a:t>
            </a:r>
            <a:r>
              <a:rPr lang="en-US" sz="1600" dirty="0"/>
              <a:t> de la </a:t>
            </a:r>
            <a:r>
              <a:rPr lang="en-US" sz="1600" dirty="0" err="1"/>
              <a:t>industria</a:t>
            </a:r>
            <a:r>
              <a:rPr lang="en-US" sz="1600" dirty="0"/>
              <a:t> y </a:t>
            </a:r>
            <a:r>
              <a:rPr lang="en-US" sz="1600" dirty="0" err="1"/>
              <a:t>algunos</a:t>
            </a:r>
            <a:r>
              <a:rPr lang="en-US" sz="1600" dirty="0"/>
              <a:t> </a:t>
            </a:r>
            <a:r>
              <a:rPr lang="en-US" sz="1600" dirty="0" err="1"/>
              <a:t>ejemplos</a:t>
            </a:r>
            <a:r>
              <a:rPr lang="en-US" sz="1600" dirty="0"/>
              <a:t> </a:t>
            </a:r>
            <a:r>
              <a:rPr lang="en-US" sz="1600" dirty="0" err="1"/>
              <a:t>reales</a:t>
            </a:r>
            <a:r>
              <a:rPr lang="en-US" sz="1600" dirty="0"/>
              <a:t> de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a:t>
            </a:r>
          </a:p>
        </p:txBody>
      </p:sp>
      <p:pic>
        <p:nvPicPr>
          <p:cNvPr id="3" name="Picture 2">
            <a:extLst>
              <a:ext uri="{FF2B5EF4-FFF2-40B4-BE49-F238E27FC236}">
                <a16:creationId xmlns:a16="http://schemas.microsoft.com/office/drawing/2014/main" id="{656967B1-42DF-4F12-8E7A-0B19C4BA4505}"/>
              </a:ext>
            </a:extLst>
          </p:cNvPr>
          <p:cNvPicPr>
            <a:picLocks noChangeAspect="1"/>
          </p:cNvPicPr>
          <p:nvPr/>
        </p:nvPicPr>
        <p:blipFill>
          <a:blip r:embed="rId3"/>
          <a:stretch>
            <a:fillRect/>
          </a:stretch>
        </p:blipFill>
        <p:spPr>
          <a:xfrm>
            <a:off x="8786191" y="5904724"/>
            <a:ext cx="2911958" cy="1008296"/>
          </a:xfrm>
          <a:prstGeom prst="rect">
            <a:avLst/>
          </a:prstGeom>
        </p:spPr>
      </p:pic>
      <p:pic>
        <p:nvPicPr>
          <p:cNvPr id="4" name="Picture 3">
            <a:extLst>
              <a:ext uri="{FF2B5EF4-FFF2-40B4-BE49-F238E27FC236}">
                <a16:creationId xmlns:a16="http://schemas.microsoft.com/office/drawing/2014/main" id="{E59DFD08-8E0E-4941-ADB2-7471F4139809}"/>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6428DA68-DAF5-45B5-9EED-47BAA5402BCB}"/>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01779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algn="ctr">
              <a:buClr>
                <a:schemeClr val="dk1"/>
              </a:buClr>
              <a:buSzPts val="3600"/>
            </a:pPr>
            <a:r>
              <a:rPr lang="en-US" sz="4800" u="sng" dirty="0">
                <a:solidFill>
                  <a:schemeClr val="dk1"/>
                </a:solidFill>
                <a:latin typeface="+mj-lt"/>
                <a:ea typeface="Calibri"/>
                <a:cs typeface="Calibri"/>
                <a:sym typeface="Calibri"/>
              </a:rPr>
              <a:t>Debate </a:t>
            </a:r>
            <a:r>
              <a:rPr lang="en-US" sz="4800" u="sng" dirty="0" err="1">
                <a:solidFill>
                  <a:schemeClr val="dk1"/>
                </a:solidFill>
                <a:latin typeface="+mj-lt"/>
                <a:ea typeface="Calibri"/>
                <a:cs typeface="Calibri"/>
                <a:sym typeface="Calibri"/>
              </a:rPr>
              <a:t>en</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clase</a:t>
            </a:r>
            <a:r>
              <a:rPr lang="en-US" sz="3600" u="sng" dirty="0">
                <a:solidFill>
                  <a:schemeClr val="dk1"/>
                </a:solidFill>
                <a:latin typeface="+mj-lt"/>
                <a:ea typeface="Calibri"/>
                <a:cs typeface="Calibri"/>
                <a:sym typeface="Calibri"/>
              </a:rPr>
              <a:t> </a:t>
            </a:r>
            <a:endParaRPr lang="en-US" dirty="0">
              <a:solidFill>
                <a:schemeClr val="dk1"/>
              </a:solidFill>
              <a:latin typeface="+mj-lt"/>
              <a:ea typeface="Calibri"/>
              <a:cs typeface="Calibri"/>
              <a:sym typeface="Calibri"/>
            </a:endParaRPr>
          </a:p>
          <a:p>
            <a:pPr marL="0" lvl="0" indent="0" algn="ctr" rtl="0">
              <a:spcBef>
                <a:spcPts val="0"/>
              </a:spcBef>
              <a:spcAft>
                <a:spcPts val="0"/>
              </a:spcAft>
              <a:buClr>
                <a:schemeClr val="dk1"/>
              </a:buClr>
              <a:buSzPts val="3600"/>
              <a:buFont typeface="Arial"/>
              <a:buNone/>
            </a:pPr>
            <a:endParaRPr lang="en-US" sz="1800" dirty="0">
              <a:solidFill>
                <a:schemeClr val="dk1"/>
              </a:solidFill>
              <a:latin typeface="+mj-lt"/>
              <a:ea typeface="Calibri"/>
              <a:cs typeface="Calibri"/>
              <a:sym typeface="Calibri"/>
            </a:endParaRPr>
          </a:p>
          <a:p>
            <a:pPr>
              <a:buClr>
                <a:schemeClr val="dk1"/>
              </a:buClr>
              <a:buSzPts val="3600"/>
            </a:pPr>
            <a:r>
              <a:rPr lang="en-US" sz="1800" dirty="0" err="1">
                <a:solidFill>
                  <a:schemeClr val="dk1"/>
                </a:solidFill>
                <a:latin typeface="+mj-lt"/>
                <a:ea typeface="Calibri"/>
                <a:cs typeface="Calibri"/>
                <a:sym typeface="Calibri"/>
              </a:rPr>
              <a:t>Aproveche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oportunidad</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/responder </a:t>
            </a:r>
            <a:r>
              <a:rPr lang="en-US" sz="1800" dirty="0" err="1">
                <a:solidFill>
                  <a:schemeClr val="dk1"/>
                </a:solidFill>
                <a:latin typeface="+mj-lt"/>
                <a:ea typeface="Calibri"/>
                <a:cs typeface="Calibri"/>
                <a:sym typeface="Calibri"/>
              </a:rPr>
              <a:t>preguntas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 anterior y para </a:t>
            </a:r>
            <a:r>
              <a:rPr lang="en-US" sz="1800" dirty="0" err="1">
                <a:solidFill>
                  <a:schemeClr val="dk1"/>
                </a:solidFill>
                <a:latin typeface="+mj-lt"/>
                <a:ea typeface="Calibri"/>
                <a:cs typeface="Calibri"/>
                <a:sym typeface="Calibri"/>
              </a:rPr>
              <a:t>resumir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direcciones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enlaces web </a:t>
            </a:r>
            <a:r>
              <a:rPr lang="en-US" sz="1800" dirty="0" err="1">
                <a:solidFill>
                  <a:schemeClr val="dk1"/>
                </a:solidFill>
                <a:latin typeface="+mj-lt"/>
                <a:ea typeface="Calibri"/>
                <a:cs typeface="Calibri"/>
                <a:sym typeface="Calibri"/>
              </a:rPr>
              <a:t>tratados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a:t>
            </a:r>
            <a:endParaRPr lang="en-US"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2 </a:t>
            </a:r>
            <a:r>
              <a:rPr lang="en-US" sz="3600" u="sng" dirty="0" err="1">
                <a:solidFill>
                  <a:schemeClr val="dk1"/>
                </a:solidFill>
                <a:latin typeface="+mj-lt"/>
                <a:ea typeface="Calibri"/>
                <a:cs typeface="Calibri"/>
                <a:sym typeface="Calibri"/>
              </a:rPr>
              <a:t>Recursos</a:t>
            </a:r>
            <a:endParaRPr lang="en-US"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latin typeface="+mj-lt"/>
              </a:rPr>
              <a:t>OAR 437-001-0765: </a:t>
            </a:r>
            <a:r>
              <a:rPr lang="en-US" dirty="0">
                <a:hlinkClick r:id="rId3"/>
              </a:rPr>
              <a:t>https://osha.oregon.gov/OSHARules/div1/437-001-0765.pdf#page=1</a:t>
            </a:r>
            <a:r>
              <a:rPr lang="en-US" dirty="0"/>
              <a:t> </a:t>
            </a:r>
          </a:p>
          <a:p>
            <a:pPr marL="342900" lvl="0" indent="-342900">
              <a:buSzPts val="1800"/>
              <a:buAutoNum type="arabicParenR"/>
            </a:pPr>
            <a:r>
              <a:rPr lang="en-US" dirty="0" err="1">
                <a:latin typeface="+mj-lt"/>
              </a:rPr>
              <a:t>Investigación</a:t>
            </a:r>
            <a:r>
              <a:rPr lang="en-US" dirty="0">
                <a:latin typeface="+mj-lt"/>
              </a:rPr>
              <a:t> de </a:t>
            </a:r>
            <a:r>
              <a:rPr lang="en-US" dirty="0" err="1">
                <a:latin typeface="+mj-lt"/>
              </a:rPr>
              <a:t>accidentes</a:t>
            </a:r>
            <a:r>
              <a:rPr lang="en-US" dirty="0">
                <a:latin typeface="+mj-lt"/>
              </a:rPr>
              <a:t> </a:t>
            </a:r>
            <a:r>
              <a:rPr lang="en-US" dirty="0" err="1">
                <a:latin typeface="+mj-lt"/>
              </a:rPr>
              <a:t>curso</a:t>
            </a:r>
            <a:r>
              <a:rPr lang="en-US" dirty="0">
                <a:latin typeface="+mj-lt"/>
              </a:rPr>
              <a:t> </a:t>
            </a:r>
            <a:r>
              <a:rPr lang="en-US" dirty="0" err="1">
                <a:latin typeface="+mj-lt"/>
              </a:rPr>
              <a:t>gratuito</a:t>
            </a:r>
            <a:r>
              <a:rPr lang="en-US" dirty="0">
                <a:latin typeface="+mj-lt"/>
              </a:rPr>
              <a:t> </a:t>
            </a:r>
            <a:r>
              <a:rPr lang="en-US" dirty="0" err="1">
                <a:latin typeface="+mj-lt"/>
              </a:rPr>
              <a:t>en</a:t>
            </a:r>
            <a:r>
              <a:rPr lang="en-US" dirty="0">
                <a:latin typeface="+mj-lt"/>
              </a:rPr>
              <a:t> </a:t>
            </a:r>
            <a:r>
              <a:rPr lang="en-US" dirty="0" err="1">
                <a:latin typeface="+mj-lt"/>
              </a:rPr>
              <a:t>línea</a:t>
            </a:r>
            <a:r>
              <a:rPr lang="en-US" dirty="0">
                <a:latin typeface="+mj-lt"/>
              </a:rPr>
              <a:t>: </a:t>
            </a:r>
            <a:r>
              <a:rPr lang="en-US" dirty="0">
                <a:hlinkClick r:id="rId4"/>
              </a:rPr>
              <a:t>https://osha.oregon.gov/edu/courses/espanol/Pages/accident-investigation-online-course-sp.aspx</a:t>
            </a:r>
            <a:endParaRPr lang="en-US" dirty="0"/>
          </a:p>
          <a:p>
            <a:pPr marL="342900" lvl="0" indent="-342900">
              <a:buSzPts val="1800"/>
              <a:buAutoNum type="arabicParenR"/>
            </a:pPr>
            <a:r>
              <a:rPr lang="en-US" dirty="0">
                <a:latin typeface="+mj-lt"/>
              </a:rPr>
              <a:t>Suite del </a:t>
            </a:r>
            <a:r>
              <a:rPr lang="en-US" dirty="0" err="1">
                <a:latin typeface="+mj-lt"/>
              </a:rPr>
              <a:t>Comité</a:t>
            </a:r>
            <a:r>
              <a:rPr lang="en-US" dirty="0">
                <a:latin typeface="+mj-lt"/>
              </a:rPr>
              <a:t> de </a:t>
            </a:r>
            <a:r>
              <a:rPr lang="en-US" dirty="0" err="1">
                <a:latin typeface="+mj-lt"/>
              </a:rPr>
              <a:t>Seguridad</a:t>
            </a:r>
            <a:r>
              <a:rPr lang="en-US" dirty="0">
                <a:latin typeface="+mj-lt"/>
              </a:rPr>
              <a:t>: </a:t>
            </a:r>
            <a:r>
              <a:rPr lang="en-US" dirty="0">
                <a:hlinkClick r:id="rId5"/>
              </a:rPr>
              <a:t>https://osha.oregon.gov/edu/courses/espanol/Pages/safety-committee-suite.aspx</a:t>
            </a:r>
            <a:endParaRPr lang="en-US" dirty="0"/>
          </a:p>
          <a:p>
            <a:pPr marL="342900" lvl="0" indent="-342900">
              <a:buSzPts val="1800"/>
              <a:buAutoNum type="arabicParenR"/>
            </a:pPr>
            <a:r>
              <a:rPr lang="en-US" dirty="0" err="1">
                <a:latin typeface="+mj-lt"/>
              </a:rPr>
              <a:t>Curso</a:t>
            </a:r>
            <a:r>
              <a:rPr lang="en-US" dirty="0">
                <a:latin typeface="+mj-lt"/>
              </a:rPr>
              <a:t> </a:t>
            </a:r>
            <a:r>
              <a:rPr lang="en-US" dirty="0" err="1">
                <a:latin typeface="+mj-lt"/>
              </a:rPr>
              <a:t>gratuito</a:t>
            </a:r>
            <a:r>
              <a:rPr lang="en-US" dirty="0">
                <a:latin typeface="+mj-lt"/>
              </a:rPr>
              <a:t> </a:t>
            </a:r>
            <a:r>
              <a:rPr lang="en-US" dirty="0" err="1">
                <a:latin typeface="+mj-lt"/>
              </a:rPr>
              <a:t>en</a:t>
            </a:r>
            <a:r>
              <a:rPr lang="en-US" dirty="0">
                <a:latin typeface="+mj-lt"/>
              </a:rPr>
              <a:t> </a:t>
            </a:r>
            <a:r>
              <a:rPr lang="en-US" dirty="0" err="1">
                <a:latin typeface="+mj-lt"/>
              </a:rPr>
              <a:t>línea</a:t>
            </a:r>
            <a:r>
              <a:rPr lang="en-US" dirty="0">
                <a:latin typeface="+mj-lt"/>
              </a:rPr>
              <a:t> </a:t>
            </a:r>
            <a:r>
              <a:rPr lang="en-US" dirty="0" err="1">
                <a:latin typeface="+mj-lt"/>
              </a:rPr>
              <a:t>sobre</a:t>
            </a:r>
            <a:r>
              <a:rPr lang="en-US" dirty="0">
                <a:latin typeface="+mj-lt"/>
              </a:rPr>
              <a:t> </a:t>
            </a:r>
            <a:r>
              <a:rPr lang="en-US" dirty="0" err="1">
                <a:latin typeface="+mj-lt"/>
              </a:rPr>
              <a:t>identificación</a:t>
            </a:r>
            <a:r>
              <a:rPr lang="en-US" dirty="0">
                <a:latin typeface="+mj-lt"/>
              </a:rPr>
              <a:t> de </a:t>
            </a:r>
            <a:r>
              <a:rPr lang="en-US" dirty="0" err="1">
                <a:latin typeface="+mj-lt"/>
              </a:rPr>
              <a:t>riesgos</a:t>
            </a:r>
            <a:r>
              <a:rPr lang="en-US" dirty="0">
                <a:latin typeface="+mj-lt"/>
              </a:rPr>
              <a:t>: </a:t>
            </a:r>
            <a:r>
              <a:rPr lang="en-US" dirty="0">
                <a:hlinkClick r:id="rId6"/>
              </a:rPr>
              <a:t>https://osha.oregon.gov/edu/courses/espanol/Pages/hazard-identification-online-course-sp.aspx</a:t>
            </a:r>
            <a:endParaRPr lang="en-US" dirty="0"/>
          </a:p>
          <a:p>
            <a:pPr marL="342900" lvl="0" indent="-342900">
              <a:buSzPts val="1800"/>
              <a:buAutoNum type="arabicParenR"/>
            </a:pPr>
            <a:r>
              <a:rPr lang="en-US" dirty="0" err="1">
                <a:latin typeface="+mj-lt"/>
              </a:rPr>
              <a:t>Formulario</a:t>
            </a:r>
            <a:r>
              <a:rPr lang="en-US" dirty="0">
                <a:latin typeface="+mj-lt"/>
              </a:rPr>
              <a:t> de </a:t>
            </a:r>
            <a:r>
              <a:rPr lang="en-US" dirty="0" err="1">
                <a:latin typeface="+mj-lt"/>
              </a:rPr>
              <a:t>notas</a:t>
            </a:r>
            <a:r>
              <a:rPr lang="en-US" dirty="0">
                <a:latin typeface="+mj-lt"/>
              </a:rPr>
              <a:t> de la </a:t>
            </a:r>
            <a:r>
              <a:rPr lang="en-US" dirty="0" err="1">
                <a:latin typeface="+mj-lt"/>
              </a:rPr>
              <a:t>reunión</a:t>
            </a:r>
            <a:r>
              <a:rPr lang="en-US" dirty="0">
                <a:latin typeface="+mj-lt"/>
              </a:rPr>
              <a:t> del </a:t>
            </a:r>
            <a:r>
              <a:rPr lang="en-US" dirty="0" err="1">
                <a:latin typeface="+mj-lt"/>
              </a:rPr>
              <a:t>Comité</a:t>
            </a:r>
            <a:r>
              <a:rPr lang="en-US" dirty="0">
                <a:latin typeface="+mj-lt"/>
              </a:rPr>
              <a:t> de </a:t>
            </a:r>
            <a:r>
              <a:rPr lang="en-US" dirty="0" err="1">
                <a:latin typeface="+mj-lt"/>
              </a:rPr>
              <a:t>Seguridad</a:t>
            </a:r>
            <a:r>
              <a:rPr lang="en-US" dirty="0">
                <a:latin typeface="+mj-lt"/>
              </a:rPr>
              <a:t>: </a:t>
            </a:r>
            <a:r>
              <a:rPr lang="en-US" dirty="0">
                <a:hlinkClick r:id="rId7"/>
              </a:rPr>
              <a:t>https://osha.oregon.gov/OSHAPubs/0989s.pdf - page=13</a:t>
            </a:r>
            <a:endParaRPr lang="en-US" dirty="0"/>
          </a:p>
          <a:p>
            <a:pPr marL="342900" lvl="0" indent="-342900">
              <a:buSzPts val="1800"/>
              <a:buAutoNum type="arabicParenR"/>
            </a:pPr>
            <a:r>
              <a:rPr lang="en-US" dirty="0" err="1"/>
              <a:t>Formulario</a:t>
            </a:r>
            <a:r>
              <a:rPr lang="en-US" dirty="0"/>
              <a:t> de </a:t>
            </a:r>
            <a:r>
              <a:rPr lang="en-US" dirty="0" err="1"/>
              <a:t>notas</a:t>
            </a:r>
            <a:r>
              <a:rPr lang="en-US" dirty="0"/>
              <a:t> de la </a:t>
            </a:r>
            <a:r>
              <a:rPr lang="en-US" dirty="0" err="1"/>
              <a:t>reunión</a:t>
            </a:r>
            <a:r>
              <a:rPr lang="en-US" dirty="0"/>
              <a:t> de </a:t>
            </a:r>
            <a:r>
              <a:rPr lang="en-US" dirty="0" err="1"/>
              <a:t>seguridad</a:t>
            </a:r>
            <a:r>
              <a:rPr lang="en-US" dirty="0"/>
              <a:t> : </a:t>
            </a:r>
            <a:r>
              <a:rPr lang="en-US" dirty="0">
                <a:hlinkClick r:id="rId8"/>
              </a:rPr>
              <a:t>https://www.cbs.state.or.us/osha/pubed/courses/safety-committees-meetings-spa/resources/meeting-minutes-keep-for-three-years-spa.pdf</a:t>
            </a:r>
            <a:endParaRPr lang="en-US" dirty="0"/>
          </a:p>
          <a:p>
            <a:pPr marL="342900" lvl="0" indent="-342900">
              <a:buSzPts val="1800"/>
              <a:buAutoNum type="arabicParenR"/>
            </a:pPr>
            <a:endParaRPr lang="en-US" dirty="0"/>
          </a:p>
          <a:p>
            <a:pPr marL="342900" lvl="0" indent="-342900">
              <a:buSzPts val="1800"/>
              <a:buAutoNum type="arabicParenR"/>
            </a:pPr>
            <a:endParaRPr lang="en-US" dirty="0">
              <a:latin typeface="+mj-lt"/>
            </a:endParaRPr>
          </a:p>
          <a:p>
            <a:pPr marL="342900" lvl="0" indent="-342900">
              <a:buSzPts val="1800"/>
              <a:buAutoNum type="arabicParenR"/>
            </a:pPr>
            <a:endParaRPr sz="18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dirty="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65C2FFAE-477F-4AAF-85B3-7E32C0C5B27C}"/>
              </a:ext>
            </a:extLst>
          </p:cNvPr>
          <p:cNvPicPr>
            <a:picLocks noChangeAspect="1"/>
          </p:cNvPicPr>
          <p:nvPr/>
        </p:nvPicPr>
        <p:blipFill>
          <a:blip r:embed="rId9"/>
          <a:stretch>
            <a:fillRect/>
          </a:stretch>
        </p:blipFill>
        <p:spPr>
          <a:xfrm>
            <a:off x="8786191" y="5904724"/>
            <a:ext cx="2911958" cy="1008296"/>
          </a:xfrm>
          <a:prstGeom prst="rect">
            <a:avLst/>
          </a:prstGeom>
        </p:spPr>
      </p:pic>
      <p:sp>
        <p:nvSpPr>
          <p:cNvPr id="8" name="Google Shape;102;p2">
            <a:extLst>
              <a:ext uri="{FF2B5EF4-FFF2-40B4-BE49-F238E27FC236}">
                <a16:creationId xmlns:a16="http://schemas.microsoft.com/office/drawing/2014/main" id="{A14413D0-331F-4F07-A1B8-2058E305AD4D}"/>
              </a:ext>
            </a:extLst>
          </p:cNvPr>
          <p:cNvSpPr txBox="1"/>
          <p:nvPr/>
        </p:nvSpPr>
        <p:spPr>
          <a:xfrm>
            <a:off x="202630" y="6093788"/>
            <a:ext cx="6133624"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1" u="none" strike="noStrike" cap="none" dirty="0" err="1">
                <a:solidFill>
                  <a:schemeClr val="lt1"/>
                </a:solidFill>
                <a:latin typeface="Verdana"/>
                <a:ea typeface="Verdana"/>
                <a:cs typeface="Verdana"/>
                <a:sym typeface="Verdana"/>
              </a:rPr>
              <a:t>r</a:t>
            </a:r>
            <a:r>
              <a:rPr lang="en-US" sz="2800" b="1" i="1" dirty="0" err="1">
                <a:solidFill>
                  <a:schemeClr val="lt1"/>
                </a:solidFill>
                <a:latin typeface="Verdana"/>
                <a:ea typeface="Verdana"/>
                <a:cs typeface="Verdana"/>
                <a:sym typeface="Verdana"/>
              </a:rPr>
              <a:t>equisitos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norma</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34170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t="11228"/>
          <a:stretch/>
        </p:blipFill>
        <p:spPr>
          <a:xfrm>
            <a:off x="0" y="2"/>
            <a:ext cx="12169791" cy="6857998"/>
          </a:xfrm>
          <a:prstGeom prst="rect">
            <a:avLst/>
          </a:prstGeom>
          <a:noFill/>
          <a:ln>
            <a:noFill/>
          </a:ln>
        </p:spPr>
      </p:pic>
      <p:sp>
        <p:nvSpPr>
          <p:cNvPr id="92" name="Google Shape;92;p1"/>
          <p:cNvSpPr/>
          <p:nvPr/>
        </p:nvSpPr>
        <p:spPr>
          <a:xfrm>
            <a:off x="0" y="2542903"/>
            <a:ext cx="12192000" cy="2272938"/>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
        <p:nvSpPr>
          <p:cNvPr id="8" name="Google Shape;93;p1">
            <a:extLst>
              <a:ext uri="{FF2B5EF4-FFF2-40B4-BE49-F238E27FC236}">
                <a16:creationId xmlns:a16="http://schemas.microsoft.com/office/drawing/2014/main" id="{6D46C842-72FE-4832-802B-70C278B46879}"/>
              </a:ext>
            </a:extLst>
          </p:cNvPr>
          <p:cNvSpPr txBox="1"/>
          <p:nvPr/>
        </p:nvSpPr>
        <p:spPr>
          <a:xfrm>
            <a:off x="-22209" y="2767602"/>
            <a:ext cx="12169791" cy="1292621"/>
          </a:xfrm>
          <a:prstGeom prst="rect">
            <a:avLst/>
          </a:prstGeom>
          <a:noFill/>
          <a:ln>
            <a:noFill/>
          </a:ln>
        </p:spPr>
        <p:txBody>
          <a:bodyPr spcFirstLastPara="1" wrap="square" lIns="91425" tIns="45700" rIns="91425" bIns="45700" anchor="t" anchorCtr="0">
            <a:spAutoFit/>
          </a:bodyPr>
          <a:lstStyle/>
          <a:p>
            <a:pPr lvl="0" algn="ctr">
              <a:buSzPts val="4000"/>
            </a:pPr>
            <a:r>
              <a:rPr lang="es-ES" sz="3900" b="1" dirty="0">
                <a:solidFill>
                  <a:schemeClr val="lt1"/>
                </a:solidFill>
                <a:latin typeface="Verdana"/>
                <a:ea typeface="Verdana"/>
                <a:cs typeface="Verdana"/>
                <a:sym typeface="Verdana"/>
              </a:rPr>
              <a:t>COMITÉS DE SEGURIDAD Y REUNIONES DE SEGURIDAD</a:t>
            </a:r>
            <a:endParaRPr sz="3900" b="1" i="0" u="none" strike="noStrike" cap="none" dirty="0">
              <a:solidFill>
                <a:schemeClr val="lt1"/>
              </a:solidFill>
              <a:latin typeface="Verdana"/>
              <a:ea typeface="Verdana"/>
              <a:cs typeface="Verdana"/>
              <a:sym typeface="Verdana"/>
            </a:endParaRPr>
          </a:p>
        </p:txBody>
      </p:sp>
      <p:sp>
        <p:nvSpPr>
          <p:cNvPr id="9" name="Google Shape;94;p1">
            <a:extLst>
              <a:ext uri="{FF2B5EF4-FFF2-40B4-BE49-F238E27FC236}">
                <a16:creationId xmlns:a16="http://schemas.microsoft.com/office/drawing/2014/main" id="{96C38363-1CF8-44B0-9A48-C08E041665E1}"/>
              </a:ext>
            </a:extLst>
          </p:cNvPr>
          <p:cNvSpPr txBox="1"/>
          <p:nvPr/>
        </p:nvSpPr>
        <p:spPr>
          <a:xfrm>
            <a:off x="-22209" y="4031898"/>
            <a:ext cx="12214209" cy="661679"/>
          </a:xfrm>
          <a:prstGeom prst="rect">
            <a:avLst/>
          </a:prstGeom>
          <a:noFill/>
          <a:ln>
            <a:noFill/>
          </a:ln>
        </p:spPr>
        <p:txBody>
          <a:bodyPr spcFirstLastPara="1" wrap="square" lIns="91425" tIns="45700" rIns="91425" bIns="45700" anchor="t" anchorCtr="0">
            <a:spAutoFit/>
          </a:bodyPr>
          <a:lstStyle/>
          <a:p>
            <a:pPr lvl="0" algn="ctr">
              <a:buSzPts val="4400"/>
            </a:pPr>
            <a:r>
              <a:rPr lang="en-US" sz="3700" b="1" dirty="0" err="1">
                <a:solidFill>
                  <a:schemeClr val="lt1"/>
                </a:solidFill>
                <a:latin typeface="Verdana"/>
                <a:ea typeface="Verdana"/>
                <a:cs typeface="Verdana"/>
                <a:sym typeface="Verdana"/>
              </a:rPr>
              <a:t>Módulo</a:t>
            </a:r>
            <a:r>
              <a:rPr lang="en-US" sz="3700" b="1" dirty="0">
                <a:solidFill>
                  <a:schemeClr val="lt1"/>
                </a:solidFill>
                <a:latin typeface="Verdana"/>
                <a:ea typeface="Verdana"/>
                <a:cs typeface="Verdana"/>
                <a:sym typeface="Verdana"/>
              </a:rPr>
              <a:t> 3: </a:t>
            </a:r>
            <a:r>
              <a:rPr lang="en-US" sz="3700" b="1" dirty="0" err="1">
                <a:solidFill>
                  <a:schemeClr val="lt1"/>
                </a:solidFill>
                <a:latin typeface="Verdana"/>
                <a:ea typeface="Verdana"/>
                <a:cs typeface="Verdana"/>
                <a:sym typeface="Verdana"/>
              </a:rPr>
              <a:t>Aspectos</a:t>
            </a:r>
            <a:r>
              <a:rPr lang="en-US" sz="3700" b="1" dirty="0">
                <a:solidFill>
                  <a:schemeClr val="lt1"/>
                </a:solidFill>
                <a:latin typeface="Verdana"/>
                <a:ea typeface="Verdana"/>
                <a:cs typeface="Verdana"/>
                <a:sym typeface="Verdana"/>
              </a:rPr>
              <a:t> </a:t>
            </a:r>
            <a:r>
              <a:rPr lang="en-US" sz="3700" b="1" i="1" dirty="0" err="1">
                <a:solidFill>
                  <a:schemeClr val="lt1"/>
                </a:solidFill>
                <a:latin typeface="Verdana"/>
                <a:ea typeface="Verdana"/>
                <a:cs typeface="Verdana"/>
                <a:sym typeface="Verdana"/>
              </a:rPr>
              <a:t>específicos</a:t>
            </a:r>
            <a:r>
              <a:rPr lang="en-US" sz="3700" b="1" i="1" dirty="0">
                <a:solidFill>
                  <a:schemeClr val="lt1"/>
                </a:solidFill>
                <a:latin typeface="Verdana"/>
                <a:ea typeface="Verdana"/>
                <a:cs typeface="Verdana"/>
                <a:sym typeface="Verdana"/>
              </a:rPr>
              <a:t> de la </a:t>
            </a:r>
            <a:r>
              <a:rPr lang="en-US" sz="3700" b="1" i="1" dirty="0" err="1">
                <a:solidFill>
                  <a:schemeClr val="lt1"/>
                </a:solidFill>
                <a:latin typeface="Verdana"/>
                <a:ea typeface="Verdana"/>
                <a:cs typeface="Verdana"/>
                <a:sym typeface="Verdana"/>
              </a:rPr>
              <a:t>división</a:t>
            </a:r>
            <a:endParaRPr sz="3700" b="1"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04028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9"/>
            <a:ext cx="6274351" cy="50782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Bienvenido</a:t>
            </a:r>
            <a:r>
              <a:rPr lang="en-US" sz="3600" b="0" i="0" u="sng" strike="noStrike" cap="none" dirty="0">
                <a:solidFill>
                  <a:schemeClr val="dk1"/>
                </a:solidFill>
                <a:latin typeface="+mj-lt"/>
                <a:ea typeface="Calibri"/>
                <a:cs typeface="Calibri"/>
                <a:sym typeface="Calibri"/>
              </a:rPr>
              <a:t> al </a:t>
            </a:r>
            <a:r>
              <a:rPr lang="en-US" sz="3600" b="0" i="0" u="sng" strike="noStrike" cap="none" dirty="0" err="1">
                <a:solidFill>
                  <a:schemeClr val="dk1"/>
                </a:solidFill>
                <a:latin typeface="+mj-lt"/>
                <a:ea typeface="Calibri"/>
                <a:cs typeface="Calibri"/>
                <a:sym typeface="Calibri"/>
              </a:rPr>
              <a:t>módulo</a:t>
            </a:r>
            <a:r>
              <a:rPr lang="en-US" sz="3600" b="0" i="0" u="sng" strike="noStrike" cap="none" dirty="0">
                <a:solidFill>
                  <a:schemeClr val="dk1"/>
                </a:solidFill>
                <a:latin typeface="+mj-lt"/>
                <a:ea typeface="Calibri"/>
                <a:cs typeface="Calibri"/>
                <a:sym typeface="Calibri"/>
              </a:rPr>
              <a:t> 3</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err="1"/>
              <a:t>En</a:t>
            </a:r>
            <a:r>
              <a:rPr lang="en-US" sz="1600" dirty="0"/>
              <a:t> </a:t>
            </a:r>
            <a:r>
              <a:rPr lang="en-US" sz="1600" dirty="0" err="1"/>
              <a:t>los</a:t>
            </a:r>
            <a:r>
              <a:rPr lang="en-US" sz="1600" dirty="0"/>
              <a:t> </a:t>
            </a:r>
            <a:r>
              <a:rPr lang="en-US" sz="1600" dirty="0" err="1"/>
              <a:t>primeros</a:t>
            </a:r>
            <a:r>
              <a:rPr lang="en-US" sz="1600" dirty="0"/>
              <a:t> dos </a:t>
            </a:r>
            <a:r>
              <a:rPr lang="en-US" sz="1600" dirty="0" err="1"/>
              <a:t>módulos</a:t>
            </a:r>
            <a:r>
              <a:rPr lang="en-US" sz="1600" dirty="0"/>
              <a:t>, </a:t>
            </a:r>
            <a:r>
              <a:rPr lang="en-US" sz="1600" dirty="0" err="1"/>
              <a:t>abarcamos</a:t>
            </a:r>
            <a:r>
              <a:rPr lang="en-US" sz="1600" dirty="0"/>
              <a:t> </a:t>
            </a:r>
            <a:r>
              <a:rPr lang="en-US" sz="1600" dirty="0" err="1"/>
              <a:t>todos</a:t>
            </a:r>
            <a:r>
              <a:rPr lang="en-US" sz="1600" dirty="0"/>
              <a:t> </a:t>
            </a:r>
            <a:r>
              <a:rPr lang="en-US" sz="1600" dirty="0" err="1"/>
              <a:t>los</a:t>
            </a:r>
            <a:r>
              <a:rPr lang="en-US" sz="1600" dirty="0"/>
              <a:t> </a:t>
            </a:r>
            <a:r>
              <a:rPr lang="en-US" sz="1600" dirty="0" err="1"/>
              <a:t>requisitos</a:t>
            </a:r>
            <a:r>
              <a:rPr lang="en-US" sz="1600" dirty="0"/>
              <a:t> </a:t>
            </a:r>
            <a:r>
              <a:rPr lang="en-US" sz="1600" dirty="0" err="1"/>
              <a:t>mencionados</a:t>
            </a:r>
            <a:r>
              <a:rPr lang="en-US" sz="1600" dirty="0"/>
              <a:t> </a:t>
            </a:r>
            <a:r>
              <a:rPr lang="en-US" sz="1600" dirty="0" err="1"/>
              <a:t>en</a:t>
            </a:r>
            <a:r>
              <a:rPr lang="en-US" sz="1600" dirty="0"/>
              <a:t> la </a:t>
            </a:r>
            <a:r>
              <a:rPr lang="en-US" sz="1600" dirty="0" err="1"/>
              <a:t>norma</a:t>
            </a:r>
            <a:r>
              <a:rPr lang="en-US" sz="1600" dirty="0"/>
              <a:t> de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que se </a:t>
            </a:r>
            <a:r>
              <a:rPr lang="en-US" sz="1600" dirty="0" err="1"/>
              <a:t>encuentra</a:t>
            </a:r>
            <a:r>
              <a:rPr lang="en-US" sz="1600" dirty="0"/>
              <a:t> </a:t>
            </a:r>
            <a:r>
              <a:rPr lang="en-US" sz="1600" dirty="0" err="1"/>
              <a:t>en</a:t>
            </a:r>
            <a:r>
              <a:rPr lang="en-US" sz="1600" dirty="0"/>
              <a:t> la División 1. </a:t>
            </a:r>
            <a:r>
              <a:rPr lang="en-US" sz="1600" dirty="0" err="1"/>
              <a:t>En</a:t>
            </a:r>
            <a:r>
              <a:rPr lang="en-US" sz="1600" dirty="0"/>
              <a:t> </a:t>
            </a:r>
            <a:r>
              <a:rPr lang="en-US" sz="1600" dirty="0" err="1"/>
              <a:t>este</a:t>
            </a:r>
            <a:r>
              <a:rPr lang="en-US" sz="1600" dirty="0"/>
              <a:t> </a:t>
            </a:r>
            <a:r>
              <a:rPr lang="en-US" sz="1600" dirty="0" err="1"/>
              <a:t>módulo</a:t>
            </a:r>
            <a:r>
              <a:rPr lang="en-US" sz="1600" dirty="0"/>
              <a:t>, </a:t>
            </a:r>
            <a:r>
              <a:rPr lang="en-US" sz="1600" dirty="0" err="1"/>
              <a:t>haremos</a:t>
            </a:r>
            <a:r>
              <a:rPr lang="en-US" sz="1600" dirty="0"/>
              <a:t> un </a:t>
            </a:r>
            <a:r>
              <a:rPr lang="en-US" sz="1600" dirty="0" err="1"/>
              <a:t>análisis</a:t>
            </a:r>
            <a:r>
              <a:rPr lang="en-US" sz="1600" dirty="0"/>
              <a:t> </a:t>
            </a:r>
            <a:r>
              <a:rPr lang="en-US" sz="1600" dirty="0" err="1"/>
              <a:t>más</a:t>
            </a:r>
            <a:r>
              <a:rPr lang="en-US" sz="1600" dirty="0"/>
              <a:t> </a:t>
            </a:r>
            <a:r>
              <a:rPr lang="en-US" sz="1600" dirty="0" err="1"/>
              <a:t>detallado</a:t>
            </a:r>
            <a:r>
              <a:rPr lang="en-US" sz="1600" dirty="0"/>
              <a:t> de lo </a:t>
            </a:r>
            <a:r>
              <a:rPr lang="en-US" sz="1600" dirty="0" err="1"/>
              <a:t>siguiente</a:t>
            </a:r>
            <a:r>
              <a:rPr lang="en-US" sz="1600" dirty="0"/>
              <a:t>:</a:t>
            </a:r>
          </a:p>
          <a:p>
            <a:endParaRPr lang="en-US" sz="1600" dirty="0"/>
          </a:p>
          <a:p>
            <a:pPr marL="285750" indent="-285750">
              <a:buFont typeface="Arial" panose="020B0604020202020204" pitchFamily="34" charset="0"/>
              <a:buChar char="•"/>
            </a:pPr>
            <a:r>
              <a:rPr lang="en-US" sz="1600" dirty="0"/>
              <a:t>Las </a:t>
            </a:r>
            <a:r>
              <a:rPr lang="en-US" sz="1600" dirty="0" err="1"/>
              <a:t>normas</a:t>
            </a:r>
            <a:r>
              <a:rPr lang="en-US" sz="1600" dirty="0"/>
              <a:t> </a:t>
            </a:r>
            <a:r>
              <a:rPr lang="en-US" sz="1600" dirty="0" err="1"/>
              <a:t>en</a:t>
            </a:r>
            <a:r>
              <a:rPr lang="en-US" sz="1600" dirty="0"/>
              <a:t> las </a:t>
            </a:r>
            <a:r>
              <a:rPr lang="en-US" sz="1600" dirty="0" err="1"/>
              <a:t>Divisiones</a:t>
            </a:r>
            <a:r>
              <a:rPr lang="en-US" sz="1600" dirty="0"/>
              <a:t> 2 (</a:t>
            </a:r>
            <a:r>
              <a:rPr lang="en-US" sz="1600" dirty="0" err="1"/>
              <a:t>perteneciente</a:t>
            </a:r>
            <a:r>
              <a:rPr lang="en-US" sz="1600" dirty="0"/>
              <a:t> a </a:t>
            </a:r>
            <a:r>
              <a:rPr lang="en-US" sz="1600" dirty="0" err="1"/>
              <a:t>servicios</a:t>
            </a:r>
            <a:r>
              <a:rPr lang="en-US" sz="1600" dirty="0"/>
              <a:t> contra </a:t>
            </a:r>
            <a:r>
              <a:rPr lang="en-US" sz="1600" dirty="0" err="1"/>
              <a:t>incendios</a:t>
            </a:r>
            <a:r>
              <a:rPr lang="en-US" sz="1600" dirty="0"/>
              <a:t>), 4 (Agricultura) y 7 (</a:t>
            </a:r>
            <a:r>
              <a:rPr lang="en-US" sz="1600" dirty="0" err="1"/>
              <a:t>Actividades</a:t>
            </a:r>
            <a:r>
              <a:rPr lang="en-US" sz="1600" dirty="0"/>
              <a:t> </a:t>
            </a:r>
            <a:r>
              <a:rPr lang="en-US" sz="1600" dirty="0" err="1"/>
              <a:t>forestales</a:t>
            </a:r>
            <a:r>
              <a:rPr lang="en-US" sz="1600" dirty="0"/>
              <a:t>) </a:t>
            </a:r>
            <a:r>
              <a:rPr lang="en-US" sz="1600" dirty="0" err="1"/>
              <a:t>relacionadas</a:t>
            </a:r>
            <a:r>
              <a:rPr lang="en-US" sz="1600" dirty="0"/>
              <a:t> con </a:t>
            </a:r>
            <a:r>
              <a:rPr lang="en-US" sz="1600" dirty="0" err="1"/>
              <a:t>los</a:t>
            </a:r>
            <a:r>
              <a:rPr lang="en-US" sz="1600" dirty="0"/>
              <a:t> </a:t>
            </a:r>
            <a:r>
              <a:rPr lang="en-US" sz="1600" dirty="0" err="1"/>
              <a:t>comités</a:t>
            </a:r>
            <a:r>
              <a:rPr lang="en-US" sz="1600" dirty="0"/>
              <a:t> y las </a:t>
            </a:r>
            <a:r>
              <a:rPr lang="en-US" sz="1600" dirty="0" err="1"/>
              <a:t>reuniones</a:t>
            </a:r>
            <a:r>
              <a:rPr lang="en-US" sz="1600" dirty="0"/>
              <a:t> de </a:t>
            </a:r>
            <a:r>
              <a:rPr lang="en-US" sz="1600" dirty="0" err="1"/>
              <a:t>seguridad</a:t>
            </a:r>
            <a:r>
              <a:rPr lang="en-US" sz="1600" dirty="0"/>
              <a:t>. </a:t>
            </a:r>
          </a:p>
          <a:p>
            <a:pPr marL="285750" indent="-285750">
              <a:buFont typeface="Arial" panose="020B0604020202020204" pitchFamily="34" charset="0"/>
              <a:buChar char="•"/>
            </a:pPr>
            <a:r>
              <a:rPr lang="en-US" sz="1600" dirty="0" err="1"/>
              <a:t>Ejemplos</a:t>
            </a:r>
            <a:r>
              <a:rPr lang="en-US" sz="1600" dirty="0"/>
              <a:t> de </a:t>
            </a:r>
            <a:r>
              <a:rPr lang="en-US" sz="1600" dirty="0" err="1"/>
              <a:t>cómo</a:t>
            </a:r>
            <a:r>
              <a:rPr lang="en-US" sz="1600" dirty="0"/>
              <a:t> las </a:t>
            </a:r>
            <a:r>
              <a:rPr lang="en-US" sz="1600" dirty="0" err="1"/>
              <a:t>diferentes</a:t>
            </a:r>
            <a:r>
              <a:rPr lang="en-US" sz="1600" dirty="0"/>
              <a:t> </a:t>
            </a:r>
            <a:r>
              <a:rPr lang="en-US" sz="1600" dirty="0" err="1"/>
              <a:t>empresas</a:t>
            </a:r>
            <a:r>
              <a:rPr lang="en-US" sz="1600" dirty="0"/>
              <a:t> </a:t>
            </a:r>
            <a:r>
              <a:rPr lang="en-US" sz="1600" dirty="0" err="1"/>
              <a:t>implementan</a:t>
            </a:r>
            <a:r>
              <a:rPr lang="en-US" sz="1600" dirty="0"/>
              <a:t> las </a:t>
            </a:r>
            <a:r>
              <a:rPr lang="en-US" sz="1600" dirty="0" err="1"/>
              <a:t>normas</a:t>
            </a:r>
            <a:r>
              <a:rPr lang="en-US" sz="1600" dirty="0"/>
              <a:t> </a:t>
            </a:r>
            <a:r>
              <a:rPr lang="en-US" sz="1600" dirty="0" err="1"/>
              <a:t>en</a:t>
            </a:r>
            <a:r>
              <a:rPr lang="en-US" sz="1600" dirty="0"/>
              <a:t> sus </a:t>
            </a:r>
            <a:r>
              <a:rPr lang="en-US" sz="1600" dirty="0" err="1"/>
              <a:t>lugares</a:t>
            </a:r>
            <a:r>
              <a:rPr lang="en-US" sz="1600" dirty="0"/>
              <a:t> de </a:t>
            </a:r>
            <a:r>
              <a:rPr lang="en-US" sz="1600" dirty="0" err="1"/>
              <a:t>trabajo</a:t>
            </a:r>
            <a:r>
              <a:rPr lang="en-US" sz="1600" dirty="0"/>
              <a:t>. </a:t>
            </a:r>
          </a:p>
          <a:p>
            <a:pPr marL="285750" indent="-285750">
              <a:buFont typeface="Arial" panose="020B0604020202020204" pitchFamily="34" charset="0"/>
              <a:buChar char="•"/>
            </a:pPr>
            <a:r>
              <a:rPr lang="en-US" sz="1600" dirty="0" err="1"/>
              <a:t>Algunos</a:t>
            </a:r>
            <a:r>
              <a:rPr lang="en-US" sz="1600" dirty="0"/>
              <a:t> </a:t>
            </a:r>
            <a:r>
              <a:rPr lang="en-US" sz="1600" dirty="0" err="1"/>
              <a:t>recursos</a:t>
            </a:r>
            <a:r>
              <a:rPr lang="en-US" sz="1600" dirty="0"/>
              <a:t> para </a:t>
            </a:r>
            <a:r>
              <a:rPr lang="en-US" sz="1600" dirty="0" err="1"/>
              <a:t>mejorar</a:t>
            </a:r>
            <a:r>
              <a:rPr lang="en-US" sz="1600" dirty="0"/>
              <a:t> </a:t>
            </a:r>
            <a:r>
              <a:rPr lang="en-US" sz="1600" dirty="0" err="1"/>
              <a:t>el</a:t>
            </a:r>
            <a:r>
              <a:rPr lang="en-US" sz="1600" dirty="0"/>
              <a:t> </a:t>
            </a:r>
            <a:r>
              <a:rPr lang="en-US" sz="1600" dirty="0" err="1"/>
              <a:t>compromiso</a:t>
            </a:r>
            <a:r>
              <a:rPr lang="en-US" sz="1600" dirty="0"/>
              <a:t> de </a:t>
            </a:r>
            <a:r>
              <a:rPr lang="en-US" sz="1600" dirty="0" err="1"/>
              <a:t>los</a:t>
            </a:r>
            <a:r>
              <a:rPr lang="en-US" sz="1600" dirty="0"/>
              <a:t> </a:t>
            </a:r>
            <a:r>
              <a:rPr lang="en-US" sz="1600" dirty="0" err="1"/>
              <a:t>empleados</a:t>
            </a:r>
            <a:r>
              <a:rPr lang="en-US" sz="1600" dirty="0"/>
              <a:t> y la </a:t>
            </a:r>
            <a:r>
              <a:rPr lang="en-US" sz="1600" dirty="0" err="1"/>
              <a:t>participación</a:t>
            </a:r>
            <a:r>
              <a:rPr lang="en-US" sz="1600" dirty="0"/>
              <a:t> </a:t>
            </a:r>
            <a:r>
              <a:rPr lang="en-US" sz="1600" dirty="0" err="1"/>
              <a:t>en</a:t>
            </a:r>
            <a:r>
              <a:rPr lang="en-US" sz="1600" dirty="0"/>
              <a:t> </a:t>
            </a:r>
            <a:r>
              <a:rPr lang="en-US" sz="1600" dirty="0" err="1"/>
              <a:t>los</a:t>
            </a:r>
            <a:r>
              <a:rPr lang="en-US" sz="1600" dirty="0"/>
              <a:t> </a:t>
            </a:r>
            <a:r>
              <a:rPr lang="en-US" sz="1600" dirty="0" err="1"/>
              <a:t>comités</a:t>
            </a:r>
            <a:r>
              <a:rPr lang="en-US" sz="1600" dirty="0"/>
              <a:t> y las </a:t>
            </a:r>
            <a:r>
              <a:rPr lang="en-US" sz="1600" dirty="0" err="1"/>
              <a:t>reuniones</a:t>
            </a:r>
            <a:r>
              <a:rPr lang="en-US" sz="1600" dirty="0"/>
              <a:t> de </a:t>
            </a:r>
            <a:r>
              <a:rPr lang="en-US" sz="1600" dirty="0" err="1"/>
              <a:t>seguridad</a:t>
            </a:r>
            <a:r>
              <a:rPr lang="en-US" sz="1600" dirty="0"/>
              <a:t>. </a:t>
            </a:r>
          </a:p>
          <a:p>
            <a:endParaRPr lang="en-US" sz="1600" dirty="0"/>
          </a:p>
          <a:p>
            <a:r>
              <a:rPr lang="en-US" sz="1600" dirty="0"/>
              <a:t>Para </a:t>
            </a:r>
            <a:r>
              <a:rPr lang="en-US" sz="1600" dirty="0" err="1"/>
              <a:t>concluir</a:t>
            </a:r>
            <a:r>
              <a:rPr lang="en-US" sz="1600" dirty="0"/>
              <a:t> </a:t>
            </a:r>
            <a:r>
              <a:rPr lang="en-US" sz="1600" dirty="0" err="1"/>
              <a:t>el</a:t>
            </a:r>
            <a:r>
              <a:rPr lang="en-US" sz="1600" dirty="0"/>
              <a:t> </a:t>
            </a:r>
            <a:r>
              <a:rPr lang="en-US" sz="1600" dirty="0" err="1"/>
              <a:t>curso</a:t>
            </a:r>
            <a:r>
              <a:rPr lang="en-US" sz="1600" dirty="0"/>
              <a:t>, </a:t>
            </a:r>
            <a:r>
              <a:rPr lang="en-US" sz="1600" dirty="0" err="1"/>
              <a:t>completará</a:t>
            </a:r>
            <a:r>
              <a:rPr lang="en-US" sz="1600" dirty="0"/>
              <a:t> un breve </a:t>
            </a:r>
            <a:r>
              <a:rPr lang="en-US" sz="1600" dirty="0" err="1"/>
              <a:t>cuestionario</a:t>
            </a:r>
            <a:r>
              <a:rPr lang="en-US" sz="1600" dirty="0"/>
              <a:t> para </a:t>
            </a:r>
            <a:r>
              <a:rPr lang="en-US" sz="1600" dirty="0" err="1"/>
              <a:t>obtener</a:t>
            </a:r>
            <a:r>
              <a:rPr lang="en-US" sz="1600" dirty="0"/>
              <a:t> </a:t>
            </a:r>
            <a:r>
              <a:rPr lang="en-US" sz="1600" dirty="0" err="1"/>
              <a:t>su</a:t>
            </a:r>
            <a:r>
              <a:rPr lang="en-US" sz="1600" dirty="0"/>
              <a:t> </a:t>
            </a:r>
            <a:r>
              <a:rPr lang="en-US" sz="1600" dirty="0" err="1"/>
              <a:t>certificado</a:t>
            </a:r>
            <a:r>
              <a:rPr lang="en-US" sz="1600" dirty="0"/>
              <a:t> de </a:t>
            </a:r>
            <a:r>
              <a:rPr lang="en-US" sz="1600" dirty="0" err="1"/>
              <a:t>finalización</a:t>
            </a:r>
            <a:r>
              <a:rPr lang="en-US" sz="1600" dirty="0"/>
              <a:t>. </a:t>
            </a:r>
          </a:p>
          <a:p>
            <a:endParaRPr lang="en-US" sz="1600" dirty="0"/>
          </a:p>
          <a:p>
            <a:r>
              <a:rPr lang="en-US" sz="1600" dirty="0" err="1"/>
              <a:t>Comencemos</a:t>
            </a:r>
            <a:r>
              <a:rPr lang="en-US" sz="1600" dirty="0"/>
              <a:t> con la División 2 </a:t>
            </a:r>
            <a:r>
              <a:rPr lang="en-US" sz="1600" dirty="0" err="1"/>
              <a:t>sobre</a:t>
            </a:r>
            <a:r>
              <a:rPr lang="en-US" sz="1600" dirty="0"/>
              <a:t> </a:t>
            </a:r>
            <a:r>
              <a:rPr lang="en-US" sz="1600" dirty="0" err="1"/>
              <a:t>servicios</a:t>
            </a:r>
            <a:r>
              <a:rPr lang="en-US" sz="1600" dirty="0"/>
              <a:t> contra </a:t>
            </a:r>
            <a:r>
              <a:rPr lang="en-US" sz="1600" dirty="0" err="1"/>
              <a:t>incendios</a:t>
            </a:r>
            <a:r>
              <a:rPr lang="en-US" sz="1600"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E3E9DAF9-D3F2-41F0-B19C-C0E78B3B4C43}"/>
              </a:ext>
            </a:extLst>
          </p:cNvPr>
          <p:cNvPicPr>
            <a:picLocks noChangeAspect="1"/>
          </p:cNvPicPr>
          <p:nvPr/>
        </p:nvPicPr>
        <p:blipFill>
          <a:blip r:embed="rId4"/>
          <a:stretch>
            <a:fillRect/>
          </a:stretch>
        </p:blipFill>
        <p:spPr>
          <a:xfrm>
            <a:off x="0" y="0"/>
            <a:ext cx="5511808" cy="5920651"/>
          </a:xfrm>
          <a:prstGeom prst="rect">
            <a:avLst/>
          </a:prstGeom>
        </p:spPr>
      </p:pic>
      <p:sp>
        <p:nvSpPr>
          <p:cNvPr id="7" name="Google Shape;102;p2">
            <a:extLst>
              <a:ext uri="{FF2B5EF4-FFF2-40B4-BE49-F238E27FC236}">
                <a16:creationId xmlns:a16="http://schemas.microsoft.com/office/drawing/2014/main" id="{A15433D6-BC6F-4C82-9B54-2F9EE97DC3A4}"/>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31687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9"/>
            <a:ext cx="6274351" cy="56322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Actividades</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servicios</a:t>
            </a:r>
            <a:r>
              <a:rPr lang="en-US" sz="3600" u="sng" dirty="0">
                <a:solidFill>
                  <a:schemeClr val="dk1"/>
                </a:solidFill>
                <a:latin typeface="+mj-lt"/>
                <a:ea typeface="Calibri"/>
                <a:cs typeface="Calibri"/>
                <a:sym typeface="Calibri"/>
              </a:rPr>
              <a:t> contra </a:t>
            </a:r>
            <a:r>
              <a:rPr lang="en-US" sz="3600" u="sng" dirty="0" err="1">
                <a:solidFill>
                  <a:schemeClr val="dk1"/>
                </a:solidFill>
                <a:latin typeface="+mj-lt"/>
                <a:ea typeface="Calibri"/>
                <a:cs typeface="Calibri"/>
                <a:sym typeface="Calibri"/>
              </a:rPr>
              <a:t>incendios</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Durante las </a:t>
            </a:r>
            <a:r>
              <a:rPr lang="en-US" sz="1600" dirty="0" err="1"/>
              <a:t>discusiones</a:t>
            </a:r>
            <a:r>
              <a:rPr lang="en-US" sz="1600" dirty="0"/>
              <a:t> </a:t>
            </a:r>
            <a:r>
              <a:rPr lang="en-US" sz="1600" dirty="0" err="1"/>
              <a:t>iniciales</a:t>
            </a:r>
            <a:r>
              <a:rPr lang="en-US" sz="1600" dirty="0"/>
              <a:t> </a:t>
            </a:r>
            <a:r>
              <a:rPr lang="en-US" sz="1600" dirty="0" err="1"/>
              <a:t>en</a:t>
            </a:r>
            <a:r>
              <a:rPr lang="en-US" sz="1600" dirty="0"/>
              <a:t> </a:t>
            </a:r>
            <a:r>
              <a:rPr lang="en-US" sz="1600" dirty="0" err="1"/>
              <a:t>el</a:t>
            </a:r>
            <a:r>
              <a:rPr lang="en-US" sz="1600" dirty="0"/>
              <a:t> </a:t>
            </a:r>
            <a:r>
              <a:rPr lang="en-US" sz="1600" dirty="0" err="1"/>
              <a:t>momento</a:t>
            </a:r>
            <a:r>
              <a:rPr lang="en-US" sz="1600" dirty="0"/>
              <a:t> de </a:t>
            </a:r>
            <a:r>
              <a:rPr lang="en-US" sz="1600" dirty="0" err="1"/>
              <a:t>crear</a:t>
            </a:r>
            <a:r>
              <a:rPr lang="en-US" sz="1600" dirty="0"/>
              <a:t> la </a:t>
            </a:r>
            <a:r>
              <a:rPr lang="en-US" sz="1600" dirty="0" err="1"/>
              <a:t>norma</a:t>
            </a:r>
            <a:r>
              <a:rPr lang="en-US" sz="1600" dirty="0"/>
              <a:t> de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err="1"/>
              <a:t>los</a:t>
            </a:r>
            <a:r>
              <a:rPr lang="en-US" sz="1600" dirty="0"/>
              <a:t> </a:t>
            </a:r>
            <a:r>
              <a:rPr lang="en-US" sz="1600" dirty="0" err="1"/>
              <a:t>representantes</a:t>
            </a:r>
            <a:r>
              <a:rPr lang="en-US" sz="1600" dirty="0"/>
              <a:t> de </a:t>
            </a:r>
            <a:r>
              <a:rPr lang="en-US" sz="1600" dirty="0" err="1"/>
              <a:t>servicios</a:t>
            </a:r>
            <a:r>
              <a:rPr lang="en-US" sz="1600" dirty="0"/>
              <a:t> contra </a:t>
            </a:r>
            <a:r>
              <a:rPr lang="en-US" sz="1600" dirty="0" err="1"/>
              <a:t>incendios</a:t>
            </a:r>
            <a:r>
              <a:rPr lang="en-US" sz="1600" dirty="0"/>
              <a:t> </a:t>
            </a:r>
            <a:r>
              <a:rPr lang="en-US" sz="1600" dirty="0" err="1"/>
              <a:t>solicitaron</a:t>
            </a:r>
            <a:r>
              <a:rPr lang="en-US" sz="1600" dirty="0"/>
              <a:t> </a:t>
            </a:r>
            <a:r>
              <a:rPr lang="en-US" sz="1600" dirty="0" err="1"/>
              <a:t>tener</a:t>
            </a:r>
            <a:r>
              <a:rPr lang="en-US" sz="1600" dirty="0"/>
              <a:t> la </a:t>
            </a:r>
            <a:r>
              <a:rPr lang="en-US" sz="1600" dirty="0" err="1"/>
              <a:t>capacidad</a:t>
            </a:r>
            <a:r>
              <a:rPr lang="en-US" sz="1600" dirty="0"/>
              <a:t> de </a:t>
            </a:r>
            <a:r>
              <a:rPr lang="en-US" sz="1600" dirty="0" err="1"/>
              <a:t>crear</a:t>
            </a:r>
            <a:r>
              <a:rPr lang="en-US" sz="1600" dirty="0"/>
              <a:t> </a:t>
            </a:r>
            <a:r>
              <a:rPr lang="en-US" sz="1600" dirty="0" err="1"/>
              <a:t>comités</a:t>
            </a:r>
            <a:r>
              <a:rPr lang="en-US" sz="1600" dirty="0"/>
              <a:t> o </a:t>
            </a:r>
            <a:r>
              <a:rPr lang="en-US" sz="1600" dirty="0" err="1"/>
              <a:t>reuniones</a:t>
            </a:r>
            <a:r>
              <a:rPr lang="en-US" sz="1600" dirty="0"/>
              <a:t> </a:t>
            </a:r>
            <a:r>
              <a:rPr lang="en-US" sz="1600" dirty="0" err="1"/>
              <a:t>por</a:t>
            </a:r>
            <a:r>
              <a:rPr lang="en-US" sz="1600" dirty="0"/>
              <a:t> </a:t>
            </a:r>
            <a:r>
              <a:rPr lang="en-US" sz="1600" dirty="0" err="1"/>
              <a:t>separado</a:t>
            </a:r>
            <a:r>
              <a:rPr lang="en-US" sz="1600" dirty="0"/>
              <a:t>, </a:t>
            </a:r>
            <a:r>
              <a:rPr lang="en-US" sz="1600" dirty="0" err="1"/>
              <a:t>además</a:t>
            </a:r>
            <a:r>
              <a:rPr lang="en-US" sz="1600" dirty="0"/>
              <a:t> de las </a:t>
            </a:r>
            <a:r>
              <a:rPr lang="en-US" sz="1600" dirty="0" err="1"/>
              <a:t>reuniones</a:t>
            </a:r>
            <a:r>
              <a:rPr lang="en-US" sz="1600" dirty="0"/>
              <a:t> de </a:t>
            </a:r>
            <a:r>
              <a:rPr lang="en-US" sz="1600" dirty="0" err="1"/>
              <a:t>obras</a:t>
            </a:r>
            <a:r>
              <a:rPr lang="en-US" sz="1600" dirty="0"/>
              <a:t> </a:t>
            </a:r>
            <a:r>
              <a:rPr lang="en-US" sz="1600" dirty="0" err="1"/>
              <a:t>públicas</a:t>
            </a:r>
            <a:r>
              <a:rPr lang="en-US" sz="1600" dirty="0"/>
              <a:t> de la ciudad, </a:t>
            </a:r>
            <a:r>
              <a:rPr lang="en-US" sz="1600" dirty="0" err="1"/>
              <a:t>el</a:t>
            </a:r>
            <a:r>
              <a:rPr lang="en-US" sz="1600" dirty="0"/>
              <a:t> </a:t>
            </a:r>
            <a:r>
              <a:rPr lang="en-US" sz="1600" dirty="0" err="1"/>
              <a:t>condado</a:t>
            </a:r>
            <a:r>
              <a:rPr lang="en-US" sz="1600" dirty="0"/>
              <a:t> o </a:t>
            </a:r>
            <a:r>
              <a:rPr lang="en-US" sz="1600" dirty="0" err="1"/>
              <a:t>distrito</a:t>
            </a:r>
            <a:r>
              <a:rPr lang="en-US" sz="1600" dirty="0"/>
              <a:t> que </a:t>
            </a:r>
            <a:r>
              <a:rPr lang="en-US" sz="1600" dirty="0" err="1"/>
              <a:t>apoyan</a:t>
            </a:r>
            <a:r>
              <a:rPr lang="en-US" sz="1600" dirty="0"/>
              <a:t>. De </a:t>
            </a:r>
            <a:r>
              <a:rPr lang="en-US" sz="1600" dirty="0" err="1"/>
              <a:t>este</a:t>
            </a:r>
            <a:r>
              <a:rPr lang="en-US" sz="1600" dirty="0"/>
              <a:t> modo, </a:t>
            </a:r>
            <a:r>
              <a:rPr lang="en-US" sz="1600" dirty="0" err="1"/>
              <a:t>los</a:t>
            </a:r>
            <a:r>
              <a:rPr lang="en-US" sz="1600" dirty="0"/>
              <a:t> </a:t>
            </a:r>
            <a:r>
              <a:rPr lang="en-US" sz="1600" dirty="0" err="1"/>
              <a:t>empleadores</a:t>
            </a:r>
            <a:r>
              <a:rPr lang="en-US" sz="1600" dirty="0"/>
              <a:t> que </a:t>
            </a:r>
            <a:r>
              <a:rPr lang="en-US" sz="1600" dirty="0" err="1"/>
              <a:t>participan</a:t>
            </a:r>
            <a:r>
              <a:rPr lang="en-US" sz="1600" dirty="0"/>
              <a:t> </a:t>
            </a:r>
            <a:r>
              <a:rPr lang="en-US" sz="1600" dirty="0" err="1"/>
              <a:t>en</a:t>
            </a:r>
            <a:r>
              <a:rPr lang="en-US" sz="1600" dirty="0"/>
              <a:t> </a:t>
            </a:r>
            <a:r>
              <a:rPr lang="en-US" sz="1600" dirty="0" err="1"/>
              <a:t>actividades</a:t>
            </a:r>
            <a:r>
              <a:rPr lang="en-US" sz="1600" dirty="0"/>
              <a:t> de </a:t>
            </a:r>
            <a:r>
              <a:rPr lang="en-US" sz="1600" dirty="0" err="1"/>
              <a:t>servicios</a:t>
            </a:r>
            <a:r>
              <a:rPr lang="en-US" sz="1600" dirty="0"/>
              <a:t> contra </a:t>
            </a:r>
            <a:r>
              <a:rPr lang="en-US" sz="1600" dirty="0" err="1"/>
              <a:t>incendios</a:t>
            </a:r>
            <a:r>
              <a:rPr lang="en-US" sz="1600" dirty="0"/>
              <a:t> </a:t>
            </a:r>
            <a:r>
              <a:rPr lang="en-US" sz="1600" dirty="0" err="1"/>
              <a:t>deben</a:t>
            </a:r>
            <a:r>
              <a:rPr lang="en-US" sz="1600" dirty="0"/>
              <a:t> </a:t>
            </a:r>
            <a:r>
              <a:rPr lang="en-US" sz="1600" dirty="0" err="1"/>
              <a:t>establecer</a:t>
            </a:r>
            <a:r>
              <a:rPr lang="en-US" sz="1600" dirty="0"/>
              <a:t> un </a:t>
            </a:r>
            <a:r>
              <a:rPr lang="en-US" sz="1600" dirty="0" err="1"/>
              <a:t>comité</a:t>
            </a:r>
            <a:r>
              <a:rPr lang="en-US" sz="1600" dirty="0"/>
              <a:t> de </a:t>
            </a:r>
            <a:r>
              <a:rPr lang="en-US" sz="1600" dirty="0" err="1"/>
              <a:t>seguridad</a:t>
            </a:r>
            <a:r>
              <a:rPr lang="en-US" sz="1600" dirty="0"/>
              <a:t> de </a:t>
            </a:r>
            <a:r>
              <a:rPr lang="en-US" sz="1600" dirty="0" err="1"/>
              <a:t>servicios</a:t>
            </a:r>
            <a:r>
              <a:rPr lang="en-US" sz="1600" dirty="0"/>
              <a:t> contra </a:t>
            </a:r>
            <a:r>
              <a:rPr lang="en-US" sz="1600" dirty="0" err="1"/>
              <a:t>incendios</a:t>
            </a:r>
            <a:r>
              <a:rPr lang="en-US" sz="1600" dirty="0"/>
              <a:t> o </a:t>
            </a:r>
            <a:r>
              <a:rPr lang="en-US" sz="1600" dirty="0" err="1"/>
              <a:t>una</a:t>
            </a:r>
            <a:r>
              <a:rPr lang="en-US" sz="1600" dirty="0"/>
              <a:t> </a:t>
            </a:r>
            <a:r>
              <a:rPr lang="en-US" sz="1600" dirty="0" err="1"/>
              <a:t>reunión</a:t>
            </a:r>
            <a:r>
              <a:rPr lang="en-US" sz="1600" dirty="0"/>
              <a:t> de </a:t>
            </a:r>
            <a:r>
              <a:rPr lang="en-US" sz="1600" dirty="0" err="1"/>
              <a:t>seguridad</a:t>
            </a:r>
            <a:r>
              <a:rPr lang="en-US" sz="1600" dirty="0"/>
              <a:t> </a:t>
            </a:r>
            <a:r>
              <a:rPr lang="en-US" sz="1600" dirty="0" err="1"/>
              <a:t>por</a:t>
            </a:r>
            <a:r>
              <a:rPr lang="en-US" sz="1600" dirty="0"/>
              <a:t> </a:t>
            </a:r>
            <a:r>
              <a:rPr lang="en-US" sz="1600" dirty="0" err="1"/>
              <a:t>separado</a:t>
            </a:r>
            <a:r>
              <a:rPr lang="en-US" sz="1600" dirty="0"/>
              <a:t>. </a:t>
            </a:r>
            <a:r>
              <a:rPr lang="en-US" sz="1600" dirty="0" err="1"/>
              <a:t>Aun</a:t>
            </a:r>
            <a:r>
              <a:rPr lang="en-US" sz="1600" dirty="0"/>
              <a:t> </a:t>
            </a:r>
            <a:r>
              <a:rPr lang="en-US" sz="1600" dirty="0" err="1"/>
              <a:t>así</a:t>
            </a:r>
            <a:r>
              <a:rPr lang="en-US" sz="1600" dirty="0"/>
              <a:t>, </a:t>
            </a:r>
            <a:r>
              <a:rPr lang="en-US" sz="1600" dirty="0" err="1"/>
              <a:t>pueden</a:t>
            </a:r>
            <a:r>
              <a:rPr lang="en-US" sz="1600" dirty="0"/>
              <a:t> </a:t>
            </a:r>
            <a:r>
              <a:rPr lang="en-US" sz="1600" dirty="0" err="1"/>
              <a:t>asistir</a:t>
            </a:r>
            <a:r>
              <a:rPr lang="en-US" sz="1600" dirty="0"/>
              <a:t> a </a:t>
            </a:r>
            <a:r>
              <a:rPr lang="en-US" sz="1600" dirty="0" err="1"/>
              <a:t>reuniones</a:t>
            </a:r>
            <a:r>
              <a:rPr lang="en-US" sz="1600" dirty="0"/>
              <a:t> de la ciudad u </a:t>
            </a:r>
            <a:r>
              <a:rPr lang="en-US" sz="1600" dirty="0" err="1"/>
              <a:t>obras</a:t>
            </a:r>
            <a:r>
              <a:rPr lang="en-US" sz="1600" dirty="0"/>
              <a:t> </a:t>
            </a:r>
            <a:r>
              <a:rPr lang="en-US" sz="1600" dirty="0" err="1"/>
              <a:t>públicas</a:t>
            </a:r>
            <a:r>
              <a:rPr lang="en-US" sz="1600" dirty="0"/>
              <a:t>, </a:t>
            </a:r>
            <a:r>
              <a:rPr lang="en-US" sz="1600" dirty="0" err="1"/>
              <a:t>pero</a:t>
            </a:r>
            <a:r>
              <a:rPr lang="en-US" sz="1600" dirty="0"/>
              <a:t> </a:t>
            </a:r>
            <a:r>
              <a:rPr lang="en-US" sz="1600" dirty="0" err="1"/>
              <a:t>deben</a:t>
            </a:r>
            <a:r>
              <a:rPr lang="en-US" sz="1600" dirty="0"/>
              <a:t> </a:t>
            </a:r>
            <a:r>
              <a:rPr lang="en-US" sz="1600" dirty="0" err="1"/>
              <a:t>tener</a:t>
            </a:r>
            <a:r>
              <a:rPr lang="en-US" sz="1600" dirty="0"/>
              <a:t> </a:t>
            </a:r>
            <a:r>
              <a:rPr lang="en-US" sz="1600" dirty="0" err="1"/>
              <a:t>también</a:t>
            </a:r>
            <a:r>
              <a:rPr lang="en-US" sz="1600" dirty="0"/>
              <a:t> sus </a:t>
            </a:r>
            <a:r>
              <a:rPr lang="en-US" sz="1600" dirty="0" err="1"/>
              <a:t>comités</a:t>
            </a:r>
            <a:r>
              <a:rPr lang="en-US" sz="1600" dirty="0"/>
              <a:t> o </a:t>
            </a:r>
            <a:r>
              <a:rPr lang="en-US" sz="1600" dirty="0" err="1"/>
              <a:t>reuniones</a:t>
            </a:r>
            <a:r>
              <a:rPr lang="en-US" sz="1600" dirty="0"/>
              <a:t> </a:t>
            </a:r>
            <a:r>
              <a:rPr lang="en-US" sz="1600" dirty="0" err="1"/>
              <a:t>por</a:t>
            </a:r>
            <a:r>
              <a:rPr lang="en-US" sz="1600" dirty="0"/>
              <a:t> </a:t>
            </a:r>
            <a:r>
              <a:rPr lang="en-US" sz="1600" dirty="0" err="1"/>
              <a:t>separado</a:t>
            </a:r>
            <a:r>
              <a:rPr lang="en-US" sz="1600" dirty="0"/>
              <a:t>. </a:t>
            </a:r>
          </a:p>
          <a:p>
            <a:endParaRPr lang="en-US" sz="1600" dirty="0"/>
          </a:p>
          <a:p>
            <a:r>
              <a:rPr lang="en-US" sz="1600" dirty="0">
                <a:hlinkClick r:id="rId3"/>
              </a:rPr>
              <a:t>OAR 437-002-0182</a:t>
            </a:r>
            <a:r>
              <a:rPr lang="en-US" sz="1600" baseline="30000" dirty="0"/>
              <a:t>(1)</a:t>
            </a:r>
            <a:r>
              <a:rPr lang="en-US" sz="1600" dirty="0"/>
              <a:t> (8) </a:t>
            </a:r>
            <a:r>
              <a:rPr lang="en-US" sz="1600" dirty="0" err="1"/>
              <a:t>también</a:t>
            </a:r>
            <a:r>
              <a:rPr lang="en-US" sz="1600" dirty="0"/>
              <a:t> </a:t>
            </a:r>
            <a:r>
              <a:rPr lang="en-US" sz="1600" dirty="0" err="1"/>
              <a:t>exige</a:t>
            </a:r>
            <a:r>
              <a:rPr lang="en-US" sz="1600" dirty="0"/>
              <a:t> que </a:t>
            </a:r>
            <a:r>
              <a:rPr lang="en-US" sz="1600" dirty="0" err="1"/>
              <a:t>los</a:t>
            </a:r>
            <a:r>
              <a:rPr lang="en-US" sz="1600" dirty="0"/>
              <a:t> </a:t>
            </a:r>
            <a:r>
              <a:rPr lang="en-US" sz="1600" dirty="0" err="1"/>
              <a:t>comités</a:t>
            </a:r>
            <a:r>
              <a:rPr lang="en-US" sz="1600" dirty="0"/>
              <a:t> de </a:t>
            </a:r>
            <a:r>
              <a:rPr lang="en-US" sz="1600" dirty="0" err="1"/>
              <a:t>seguridad</a:t>
            </a:r>
            <a:r>
              <a:rPr lang="en-US" sz="1600" dirty="0"/>
              <a:t> </a:t>
            </a:r>
            <a:r>
              <a:rPr lang="en-US" sz="1600" dirty="0" err="1"/>
              <a:t>incluyan</a:t>
            </a:r>
            <a:r>
              <a:rPr lang="en-US" sz="1600" dirty="0"/>
              <a:t> tanto </a:t>
            </a:r>
            <a:r>
              <a:rPr lang="en-US" sz="1600" dirty="0" err="1"/>
              <a:t>bomberos</a:t>
            </a:r>
            <a:r>
              <a:rPr lang="en-US" sz="1600" dirty="0"/>
              <a:t> </a:t>
            </a:r>
            <a:r>
              <a:rPr lang="en-US" sz="1600" dirty="0" err="1"/>
              <a:t>profesionales</a:t>
            </a:r>
            <a:r>
              <a:rPr lang="en-US" sz="1600" dirty="0"/>
              <a:t> </a:t>
            </a:r>
            <a:r>
              <a:rPr lang="en-US" sz="1600" dirty="0" err="1"/>
              <a:t>como</a:t>
            </a:r>
            <a:r>
              <a:rPr lang="en-US" sz="1600" dirty="0"/>
              <a:t> </a:t>
            </a:r>
            <a:r>
              <a:rPr lang="en-US" sz="1600" dirty="0" err="1"/>
              <a:t>voluntarios</a:t>
            </a:r>
            <a:r>
              <a:rPr lang="en-US" sz="1600" dirty="0"/>
              <a:t> </a:t>
            </a:r>
            <a:r>
              <a:rPr lang="en-US" sz="1600" dirty="0" err="1"/>
              <a:t>cuando</a:t>
            </a:r>
            <a:r>
              <a:rPr lang="en-US" sz="1600" dirty="0"/>
              <a:t> </a:t>
            </a:r>
            <a:r>
              <a:rPr lang="en-US" sz="1600" dirty="0" err="1"/>
              <a:t>corresponda</a:t>
            </a:r>
            <a:r>
              <a:rPr lang="en-US" sz="1600" dirty="0"/>
              <a:t>. </a:t>
            </a:r>
          </a:p>
          <a:p>
            <a:endParaRPr lang="en-US" sz="1600" dirty="0"/>
          </a:p>
          <a:p>
            <a:r>
              <a:rPr lang="en-US" sz="1600" dirty="0" err="1"/>
              <a:t>Luego</a:t>
            </a:r>
            <a:r>
              <a:rPr lang="en-US" sz="1600" dirty="0"/>
              <a:t>, </a:t>
            </a:r>
            <a:r>
              <a:rPr lang="en-US" sz="1600" dirty="0" err="1"/>
              <a:t>exploraremos</a:t>
            </a:r>
            <a:r>
              <a:rPr lang="en-US" sz="1600" dirty="0"/>
              <a:t> la </a:t>
            </a:r>
            <a:r>
              <a:rPr lang="en-US" sz="1600" dirty="0" err="1"/>
              <a:t>norma</a:t>
            </a:r>
            <a:r>
              <a:rPr lang="en-US" sz="1600" dirty="0"/>
              <a:t> de Agricultura de la División 4.</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933886D5-9162-459A-9260-C5835F6E4A27}"/>
              </a:ext>
            </a:extLst>
          </p:cNvPr>
          <p:cNvPicPr>
            <a:picLocks noChangeAspect="1"/>
          </p:cNvPicPr>
          <p:nvPr/>
        </p:nvPicPr>
        <p:blipFill>
          <a:blip r:embed="rId5"/>
          <a:srcRect/>
          <a:stretch/>
        </p:blipFill>
        <p:spPr>
          <a:xfrm>
            <a:off x="0" y="0"/>
            <a:ext cx="5511808" cy="5920650"/>
          </a:xfrm>
          <a:prstGeom prst="rect">
            <a:avLst/>
          </a:prstGeom>
        </p:spPr>
      </p:pic>
      <p:sp>
        <p:nvSpPr>
          <p:cNvPr id="2" name="Google Shape;102;p2">
            <a:extLst>
              <a:ext uri="{FF2B5EF4-FFF2-40B4-BE49-F238E27FC236}">
                <a16:creationId xmlns:a16="http://schemas.microsoft.com/office/drawing/2014/main" id="{01D5420A-DAAC-0F2C-D7C9-8A58A8BB2E3D}"/>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4875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4"/>
            <a:ext cx="6274351" cy="59554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División 4 Agricultura</a:t>
            </a:r>
            <a:endParaRPr sz="1600" b="0" i="0" u="none" strike="noStrike" cap="none" dirty="0">
              <a:solidFill>
                <a:schemeClr val="dk1"/>
              </a:solidFill>
              <a:latin typeface="Calibri"/>
              <a:ea typeface="Calibri"/>
              <a:cs typeface="Calibri"/>
              <a:sym typeface="Calibri"/>
            </a:endParaRPr>
          </a:p>
          <a:p>
            <a:pPr lvl="0">
              <a:buSzPts val="1600"/>
            </a:pPr>
            <a:r>
              <a:rPr lang="en-US" sz="1500" dirty="0">
                <a:hlinkClick r:id="rId3"/>
              </a:rPr>
              <a:t>OAR 437-004-0251</a:t>
            </a:r>
            <a:r>
              <a:rPr lang="en-US" sz="1500" baseline="30000" dirty="0"/>
              <a:t>(2)</a:t>
            </a:r>
            <a:r>
              <a:rPr lang="en-US" sz="1500" dirty="0"/>
              <a:t> es la </a:t>
            </a:r>
            <a:r>
              <a:rPr lang="en-US" sz="1500" dirty="0" err="1"/>
              <a:t>versión</a:t>
            </a:r>
            <a:r>
              <a:rPr lang="en-US" sz="1500" dirty="0"/>
              <a:t> de la </a:t>
            </a:r>
            <a:r>
              <a:rPr lang="en-US" sz="1500" dirty="0" err="1"/>
              <a:t>norma</a:t>
            </a:r>
            <a:r>
              <a:rPr lang="en-US" sz="1500" dirty="0"/>
              <a:t> de la División 4. La </a:t>
            </a:r>
            <a:r>
              <a:rPr lang="en-US" sz="1500" dirty="0" err="1"/>
              <a:t>mayoría</a:t>
            </a:r>
            <a:r>
              <a:rPr lang="en-US" sz="1500" dirty="0"/>
              <a:t> de </a:t>
            </a:r>
            <a:r>
              <a:rPr lang="en-US" sz="1500" dirty="0" err="1"/>
              <a:t>los</a:t>
            </a:r>
            <a:r>
              <a:rPr lang="en-US" sz="1500" dirty="0"/>
              <a:t> </a:t>
            </a:r>
            <a:r>
              <a:rPr lang="en-US" sz="1500" dirty="0" err="1"/>
              <a:t>requisitos</a:t>
            </a:r>
            <a:r>
              <a:rPr lang="en-US" sz="1500" dirty="0"/>
              <a:t> </a:t>
            </a:r>
            <a:r>
              <a:rPr lang="en-US" sz="1500" dirty="0" err="1"/>
              <a:t>continúan</a:t>
            </a:r>
            <a:r>
              <a:rPr lang="en-US" sz="1500" dirty="0"/>
              <a:t> </a:t>
            </a:r>
            <a:r>
              <a:rPr lang="en-US" sz="1500" dirty="0" err="1"/>
              <a:t>siendo</a:t>
            </a:r>
            <a:r>
              <a:rPr lang="en-US" sz="1500" dirty="0"/>
              <a:t> </a:t>
            </a:r>
            <a:r>
              <a:rPr lang="en-US" sz="1500" dirty="0" err="1"/>
              <a:t>los</a:t>
            </a:r>
            <a:r>
              <a:rPr lang="en-US" sz="1500" dirty="0"/>
              <a:t> </a:t>
            </a:r>
            <a:r>
              <a:rPr lang="en-US" sz="1500" dirty="0" err="1"/>
              <a:t>mismos</a:t>
            </a:r>
            <a:r>
              <a:rPr lang="en-US" sz="1500" dirty="0"/>
              <a:t> que </a:t>
            </a:r>
            <a:r>
              <a:rPr lang="en-US" sz="1500" dirty="0" err="1"/>
              <a:t>los</a:t>
            </a:r>
            <a:r>
              <a:rPr lang="en-US" sz="1500" dirty="0"/>
              <a:t> de la </a:t>
            </a:r>
            <a:r>
              <a:rPr lang="en-US" sz="1500" dirty="0" err="1"/>
              <a:t>norma</a:t>
            </a:r>
            <a:r>
              <a:rPr lang="en-US" sz="1500" dirty="0"/>
              <a:t> de la División 1, </a:t>
            </a:r>
            <a:r>
              <a:rPr lang="en-US" sz="1500" dirty="0" err="1"/>
              <a:t>pero</a:t>
            </a:r>
            <a:r>
              <a:rPr lang="en-US" sz="1500" dirty="0"/>
              <a:t> hay </a:t>
            </a:r>
            <a:r>
              <a:rPr lang="en-US" sz="1500" dirty="0" err="1"/>
              <a:t>algunos</a:t>
            </a:r>
            <a:r>
              <a:rPr lang="en-US" sz="1500" dirty="0"/>
              <a:t> </a:t>
            </a:r>
            <a:r>
              <a:rPr lang="en-US" sz="1500" dirty="0" err="1"/>
              <a:t>requisitos</a:t>
            </a:r>
            <a:r>
              <a:rPr lang="en-US" sz="1500" dirty="0"/>
              <a:t> </a:t>
            </a:r>
            <a:r>
              <a:rPr lang="en-US" sz="1500" dirty="0" err="1"/>
              <a:t>adicionales</a:t>
            </a:r>
            <a:r>
              <a:rPr lang="en-US" sz="1500" dirty="0"/>
              <a:t> </a:t>
            </a:r>
            <a:r>
              <a:rPr lang="en-US" sz="1500" dirty="0" err="1"/>
              <a:t>especificados</a:t>
            </a:r>
            <a:r>
              <a:rPr lang="en-US" sz="1500" dirty="0"/>
              <a:t>. Primero, </a:t>
            </a:r>
            <a:r>
              <a:rPr lang="en-US" sz="1500" dirty="0" err="1"/>
              <a:t>observemos</a:t>
            </a:r>
            <a:r>
              <a:rPr lang="en-US" sz="1500" dirty="0"/>
              <a:t> </a:t>
            </a:r>
            <a:r>
              <a:rPr lang="en-US" sz="1500" dirty="0" err="1"/>
              <a:t>los</a:t>
            </a:r>
            <a:r>
              <a:rPr lang="en-US" sz="1500" dirty="0"/>
              <a:t> puntos </a:t>
            </a:r>
            <a:r>
              <a:rPr lang="en-US" sz="1500" dirty="0" err="1"/>
              <a:t>adicionales</a:t>
            </a:r>
            <a:r>
              <a:rPr lang="en-US" sz="1500" dirty="0"/>
              <a:t> para </a:t>
            </a:r>
            <a:r>
              <a:rPr lang="en-US" sz="1500" dirty="0" err="1"/>
              <a:t>los</a:t>
            </a:r>
            <a:r>
              <a:rPr lang="en-US" sz="1500" dirty="0"/>
              <a:t> </a:t>
            </a:r>
            <a:r>
              <a:rPr lang="en-US" sz="1500" dirty="0" err="1"/>
              <a:t>comités</a:t>
            </a:r>
            <a:r>
              <a:rPr lang="en-US" sz="1500" dirty="0"/>
              <a:t> de </a:t>
            </a:r>
            <a:r>
              <a:rPr lang="en-US" sz="1500" dirty="0" err="1"/>
              <a:t>seguridad</a:t>
            </a:r>
            <a:r>
              <a:rPr lang="en-US" sz="1500" dirty="0"/>
              <a:t>.</a:t>
            </a:r>
          </a:p>
          <a:p>
            <a:pPr lvl="0">
              <a:buSzPts val="1600"/>
            </a:pPr>
            <a:r>
              <a:rPr lang="en-US" sz="1500" dirty="0"/>
              <a:t> </a:t>
            </a:r>
          </a:p>
          <a:p>
            <a:pPr lvl="0">
              <a:buSzPts val="1600"/>
            </a:pPr>
            <a:r>
              <a:rPr lang="en-US" sz="1500" dirty="0" err="1"/>
              <a:t>En</a:t>
            </a:r>
            <a:r>
              <a:rPr lang="en-US" sz="1500" dirty="0"/>
              <a:t> primer </a:t>
            </a:r>
            <a:r>
              <a:rPr lang="en-US" sz="1500" dirty="0" err="1"/>
              <a:t>lugar</a:t>
            </a:r>
            <a:r>
              <a:rPr lang="en-US" sz="1500" dirty="0"/>
              <a:t>, la </a:t>
            </a:r>
            <a:r>
              <a:rPr lang="en-US" sz="1500" dirty="0" err="1"/>
              <a:t>información</a:t>
            </a:r>
            <a:r>
              <a:rPr lang="en-US" sz="1500" dirty="0"/>
              <a:t> de </a:t>
            </a:r>
            <a:r>
              <a:rPr lang="en-US" sz="1500" dirty="0" err="1"/>
              <a:t>seguridad</a:t>
            </a:r>
            <a:r>
              <a:rPr lang="en-US" sz="1500" dirty="0"/>
              <a:t> </a:t>
            </a:r>
            <a:r>
              <a:rPr lang="en-US" sz="1500" dirty="0" err="1"/>
              <a:t>debe</a:t>
            </a:r>
            <a:r>
              <a:rPr lang="en-US" sz="1500" dirty="0"/>
              <a:t> </a:t>
            </a:r>
            <a:r>
              <a:rPr lang="en-US" sz="1500" dirty="0" err="1"/>
              <a:t>comunicarse</a:t>
            </a:r>
            <a:r>
              <a:rPr lang="en-US" sz="1500" dirty="0"/>
              <a:t> de </a:t>
            </a:r>
            <a:r>
              <a:rPr lang="en-US" sz="1500" dirty="0" err="1"/>
              <a:t>una</a:t>
            </a:r>
            <a:r>
              <a:rPr lang="en-US" sz="1500" dirty="0"/>
              <a:t> </a:t>
            </a:r>
            <a:r>
              <a:rPr lang="en-US" sz="1500" dirty="0" err="1"/>
              <a:t>manera</a:t>
            </a:r>
            <a:r>
              <a:rPr lang="en-US" sz="1500" dirty="0"/>
              <a:t> que </a:t>
            </a:r>
            <a:r>
              <a:rPr lang="en-US" sz="1500" dirty="0" err="1"/>
              <a:t>los</a:t>
            </a:r>
            <a:r>
              <a:rPr lang="en-US" sz="1500" dirty="0"/>
              <a:t> </a:t>
            </a:r>
            <a:r>
              <a:rPr lang="en-US" sz="1500" dirty="0" err="1"/>
              <a:t>empleados</a:t>
            </a:r>
            <a:r>
              <a:rPr lang="en-US" sz="1500" dirty="0"/>
              <a:t> </a:t>
            </a:r>
            <a:r>
              <a:rPr lang="en-US" sz="1500" dirty="0" err="1"/>
              <a:t>puedan</a:t>
            </a:r>
            <a:r>
              <a:rPr lang="en-US" sz="1500" dirty="0"/>
              <a:t> </a:t>
            </a:r>
            <a:r>
              <a:rPr lang="en-US" sz="1500" dirty="0" err="1"/>
              <a:t>comprenderla</a:t>
            </a:r>
            <a:r>
              <a:rPr lang="en-US" sz="1500" dirty="0"/>
              <a:t>. </a:t>
            </a:r>
            <a:r>
              <a:rPr lang="en-US" sz="1500" dirty="0" err="1"/>
              <a:t>Puede</a:t>
            </a:r>
            <a:r>
              <a:rPr lang="en-US" sz="1500" dirty="0"/>
              <a:t> </a:t>
            </a:r>
            <a:r>
              <a:rPr lang="en-US" sz="1500" dirty="0" err="1"/>
              <a:t>traducirse</a:t>
            </a:r>
            <a:r>
              <a:rPr lang="en-US" sz="1500" dirty="0"/>
              <a:t> a la </a:t>
            </a:r>
            <a:r>
              <a:rPr lang="en-US" sz="1500" dirty="0" err="1"/>
              <a:t>lengua</a:t>
            </a:r>
            <a:r>
              <a:rPr lang="en-US" sz="1500" dirty="0"/>
              <a:t> </a:t>
            </a:r>
            <a:r>
              <a:rPr lang="en-US" sz="1500" dirty="0" err="1"/>
              <a:t>madre</a:t>
            </a:r>
            <a:r>
              <a:rPr lang="en-US" sz="1500" dirty="0"/>
              <a:t> del </a:t>
            </a:r>
            <a:r>
              <a:rPr lang="en-US" sz="1500" dirty="0" err="1"/>
              <a:t>empleado</a:t>
            </a:r>
            <a:r>
              <a:rPr lang="en-US" sz="1500" dirty="0"/>
              <a:t>, </a:t>
            </a:r>
            <a:r>
              <a:rPr lang="en-US" sz="1500" dirty="0" err="1"/>
              <a:t>presentarse</a:t>
            </a:r>
            <a:r>
              <a:rPr lang="en-US" sz="1500" dirty="0"/>
              <a:t> a </a:t>
            </a:r>
            <a:r>
              <a:rPr lang="en-US" sz="1500" dirty="0" err="1"/>
              <a:t>través</a:t>
            </a:r>
            <a:r>
              <a:rPr lang="en-US" sz="1500" dirty="0"/>
              <a:t> de </a:t>
            </a:r>
            <a:r>
              <a:rPr lang="en-US" sz="1500" dirty="0" err="1"/>
              <a:t>medios</a:t>
            </a:r>
            <a:r>
              <a:rPr lang="en-US" sz="1500" dirty="0"/>
              <a:t> </a:t>
            </a:r>
            <a:r>
              <a:rPr lang="en-US" sz="1500" dirty="0" err="1"/>
              <a:t>visuales</a:t>
            </a:r>
            <a:r>
              <a:rPr lang="en-US" sz="1500" dirty="0"/>
              <a:t> o </a:t>
            </a:r>
            <a:r>
              <a:rPr lang="en-US" sz="1500" dirty="0" err="1"/>
              <a:t>cualquier</a:t>
            </a:r>
            <a:r>
              <a:rPr lang="en-US" sz="1500" dirty="0"/>
              <a:t> </a:t>
            </a:r>
            <a:r>
              <a:rPr lang="en-US" sz="1500" dirty="0" err="1"/>
              <a:t>otro</a:t>
            </a:r>
            <a:r>
              <a:rPr lang="en-US" sz="1500" dirty="0"/>
              <a:t> </a:t>
            </a:r>
            <a:r>
              <a:rPr lang="en-US" sz="1500" dirty="0" err="1"/>
              <a:t>método</a:t>
            </a:r>
            <a:r>
              <a:rPr lang="en-US" sz="1500" dirty="0"/>
              <a:t> </a:t>
            </a:r>
            <a:r>
              <a:rPr lang="en-US" sz="1500" dirty="0" err="1"/>
              <a:t>eficaz</a:t>
            </a:r>
            <a:r>
              <a:rPr lang="en-US" sz="1500" dirty="0"/>
              <a:t>.</a:t>
            </a:r>
          </a:p>
          <a:p>
            <a:pPr lvl="0">
              <a:buSzPts val="1600"/>
            </a:pPr>
            <a:r>
              <a:rPr lang="en-US" sz="1500" dirty="0"/>
              <a:t>Los </a:t>
            </a:r>
            <a:r>
              <a:rPr lang="en-US" sz="1500" dirty="0" err="1"/>
              <a:t>empleados</a:t>
            </a:r>
            <a:r>
              <a:rPr lang="en-US" sz="1500" dirty="0"/>
              <a:t> </a:t>
            </a:r>
            <a:r>
              <a:rPr lang="en-US" sz="1500" dirty="0" err="1"/>
              <a:t>deben</a:t>
            </a:r>
            <a:r>
              <a:rPr lang="en-US" sz="1500" dirty="0"/>
              <a:t> </a:t>
            </a:r>
            <a:r>
              <a:rPr lang="en-US" sz="1500" dirty="0" err="1"/>
              <a:t>recibir</a:t>
            </a:r>
            <a:r>
              <a:rPr lang="en-US" sz="1500" dirty="0"/>
              <a:t> </a:t>
            </a:r>
            <a:r>
              <a:rPr lang="en-US" sz="1500" dirty="0" err="1"/>
              <a:t>capacitación</a:t>
            </a:r>
            <a:r>
              <a:rPr lang="en-US" sz="1500" dirty="0"/>
              <a:t> </a:t>
            </a:r>
            <a:r>
              <a:rPr lang="en-US" sz="1500" dirty="0" err="1"/>
              <a:t>sobre</a:t>
            </a:r>
            <a:r>
              <a:rPr lang="en-US" sz="1500" dirty="0"/>
              <a:t> </a:t>
            </a:r>
            <a:r>
              <a:rPr lang="en-US" sz="1500" dirty="0" err="1"/>
              <a:t>el</a:t>
            </a:r>
            <a:r>
              <a:rPr lang="en-US" sz="1500" dirty="0"/>
              <a:t> </a:t>
            </a:r>
            <a:r>
              <a:rPr lang="en-US" sz="1500" dirty="0" err="1"/>
              <a:t>objetivo</a:t>
            </a:r>
            <a:r>
              <a:rPr lang="en-US" sz="1500" dirty="0"/>
              <a:t> y </a:t>
            </a:r>
            <a:r>
              <a:rPr lang="en-US" sz="1500" dirty="0" err="1"/>
              <a:t>el</a:t>
            </a:r>
            <a:r>
              <a:rPr lang="en-US" sz="1500" dirty="0"/>
              <a:t> </a:t>
            </a:r>
            <a:r>
              <a:rPr lang="en-US" sz="1500" dirty="0" err="1"/>
              <a:t>funcionamiento</a:t>
            </a:r>
            <a:r>
              <a:rPr lang="en-US" sz="1500" dirty="0"/>
              <a:t> del </a:t>
            </a:r>
            <a:r>
              <a:rPr lang="en-US" sz="1500" dirty="0" err="1"/>
              <a:t>comité</a:t>
            </a:r>
            <a:r>
              <a:rPr lang="en-US" sz="1500" dirty="0"/>
              <a:t> de </a:t>
            </a:r>
            <a:r>
              <a:rPr lang="en-US" sz="1500" dirty="0" err="1"/>
              <a:t>seguridad</a:t>
            </a:r>
            <a:r>
              <a:rPr lang="en-US" sz="1500" dirty="0"/>
              <a:t>, </a:t>
            </a:r>
            <a:r>
              <a:rPr lang="en-US" sz="1500" dirty="0" err="1"/>
              <a:t>así</a:t>
            </a:r>
            <a:r>
              <a:rPr lang="en-US" sz="1500" dirty="0"/>
              <a:t> </a:t>
            </a:r>
            <a:r>
              <a:rPr lang="en-US" sz="1500" dirty="0" err="1"/>
              <a:t>como</a:t>
            </a:r>
            <a:r>
              <a:rPr lang="en-US" sz="1500" dirty="0"/>
              <a:t> </a:t>
            </a:r>
            <a:r>
              <a:rPr lang="en-US" sz="1500" dirty="0" err="1"/>
              <a:t>también</a:t>
            </a:r>
            <a:r>
              <a:rPr lang="en-US" sz="1500" dirty="0"/>
              <a:t> </a:t>
            </a:r>
            <a:r>
              <a:rPr lang="en-US" sz="1500" dirty="0" err="1"/>
              <a:t>sobre</a:t>
            </a:r>
            <a:r>
              <a:rPr lang="en-US" sz="1500" dirty="0"/>
              <a:t> la </a:t>
            </a:r>
            <a:r>
              <a:rPr lang="en-US" sz="1500" dirty="0" err="1"/>
              <a:t>identificación</a:t>
            </a:r>
            <a:r>
              <a:rPr lang="en-US" sz="1500" dirty="0"/>
              <a:t> de </a:t>
            </a:r>
            <a:r>
              <a:rPr lang="en-US" sz="1500" dirty="0" err="1"/>
              <a:t>peligros</a:t>
            </a:r>
            <a:r>
              <a:rPr lang="en-US" sz="1500" dirty="0"/>
              <a:t> y </a:t>
            </a:r>
            <a:r>
              <a:rPr lang="en-US" sz="1500" dirty="0" err="1"/>
              <a:t>principios</a:t>
            </a:r>
            <a:r>
              <a:rPr lang="en-US" sz="1500" dirty="0"/>
              <a:t> de la </a:t>
            </a:r>
            <a:r>
              <a:rPr lang="en-US" sz="1500" dirty="0" err="1"/>
              <a:t>investigación</a:t>
            </a:r>
            <a:r>
              <a:rPr lang="en-US" sz="1500" dirty="0"/>
              <a:t> de </a:t>
            </a:r>
            <a:r>
              <a:rPr lang="en-US" sz="1500" dirty="0" err="1"/>
              <a:t>accidentes</a:t>
            </a:r>
            <a:r>
              <a:rPr lang="en-US" sz="1500" dirty="0"/>
              <a:t>. </a:t>
            </a:r>
          </a:p>
          <a:p>
            <a:pPr lvl="0">
              <a:buSzPts val="1600"/>
            </a:pPr>
            <a:endParaRPr lang="en-US" sz="1500" dirty="0"/>
          </a:p>
          <a:p>
            <a:pPr lvl="0">
              <a:buSzPts val="1600"/>
            </a:pPr>
            <a:r>
              <a:rPr lang="en-US" sz="1500" dirty="0" err="1"/>
              <a:t>Esto</a:t>
            </a:r>
            <a:r>
              <a:rPr lang="en-US" sz="1500" dirty="0"/>
              <a:t> coincide con </a:t>
            </a:r>
            <a:r>
              <a:rPr lang="en-US" sz="1500" dirty="0">
                <a:hlinkClick r:id="rId4"/>
              </a:rPr>
              <a:t>OAR 437-004-0099</a:t>
            </a:r>
            <a:r>
              <a:rPr lang="en-US" sz="1500" baseline="30000" dirty="0"/>
              <a:t>(3)</a:t>
            </a:r>
            <a:r>
              <a:rPr lang="en-US" sz="1500" dirty="0"/>
              <a:t> (3), </a:t>
            </a:r>
            <a:r>
              <a:rPr lang="en-US" sz="1500" dirty="0" err="1"/>
              <a:t>Normas</a:t>
            </a:r>
            <a:r>
              <a:rPr lang="en-US" sz="1500" dirty="0"/>
              <a:t> </a:t>
            </a:r>
            <a:r>
              <a:rPr lang="en-US" sz="1500" dirty="0" err="1"/>
              <a:t>generales</a:t>
            </a:r>
            <a:r>
              <a:rPr lang="en-US" sz="1500" dirty="0"/>
              <a:t>. Una persona </a:t>
            </a:r>
            <a:r>
              <a:rPr lang="en-US" sz="1500" dirty="0" err="1"/>
              <a:t>competente</a:t>
            </a:r>
            <a:r>
              <a:rPr lang="en-US" sz="1500" dirty="0"/>
              <a:t> </a:t>
            </a:r>
            <a:r>
              <a:rPr lang="en-US" sz="1500" dirty="0" err="1"/>
              <a:t>debe</a:t>
            </a:r>
            <a:r>
              <a:rPr lang="en-US" sz="1500" dirty="0"/>
              <a:t> </a:t>
            </a:r>
            <a:r>
              <a:rPr lang="en-US" sz="1500" dirty="0" err="1"/>
              <a:t>completar</a:t>
            </a:r>
            <a:r>
              <a:rPr lang="en-US" sz="1500" dirty="0"/>
              <a:t> las </a:t>
            </a:r>
            <a:r>
              <a:rPr lang="en-US" sz="1500" dirty="0" err="1"/>
              <a:t>inspecciones</a:t>
            </a:r>
            <a:r>
              <a:rPr lang="en-US" sz="1500" dirty="0"/>
              <a:t> del </a:t>
            </a:r>
            <a:r>
              <a:rPr lang="en-US" sz="1500" dirty="0" err="1"/>
              <a:t>lugar</a:t>
            </a:r>
            <a:r>
              <a:rPr lang="en-US" sz="1500" dirty="0"/>
              <a:t> de </a:t>
            </a:r>
            <a:r>
              <a:rPr lang="en-US" sz="1500" dirty="0" err="1"/>
              <a:t>trabajo</a:t>
            </a:r>
            <a:r>
              <a:rPr lang="en-US" sz="1500" dirty="0"/>
              <a:t> </a:t>
            </a:r>
            <a:r>
              <a:rPr lang="en-US" sz="1500" dirty="0" err="1"/>
              <a:t>trimestrales</a:t>
            </a:r>
            <a:r>
              <a:rPr lang="en-US" sz="1500" dirty="0"/>
              <a:t>, lo </a:t>
            </a:r>
            <a:r>
              <a:rPr lang="en-US" sz="1500" dirty="0" err="1"/>
              <a:t>cual</a:t>
            </a:r>
            <a:r>
              <a:rPr lang="en-US" sz="1500" dirty="0"/>
              <a:t> </a:t>
            </a:r>
            <a:r>
              <a:rPr lang="en-US" sz="1500" dirty="0" err="1"/>
              <a:t>incluye</a:t>
            </a:r>
            <a:r>
              <a:rPr lang="en-US" sz="1500" dirty="0"/>
              <a:t> </a:t>
            </a:r>
            <a:r>
              <a:rPr lang="en-US" sz="1500" dirty="0" err="1"/>
              <a:t>buscar</a:t>
            </a:r>
            <a:r>
              <a:rPr lang="en-US" sz="1500" dirty="0"/>
              <a:t> </a:t>
            </a:r>
            <a:r>
              <a:rPr lang="en-US" sz="1500" dirty="0" err="1"/>
              <a:t>peligros</a:t>
            </a:r>
            <a:r>
              <a:rPr lang="en-US" sz="1500" dirty="0"/>
              <a:t> </a:t>
            </a:r>
            <a:r>
              <a:rPr lang="en-US" sz="1500" dirty="0" err="1"/>
              <a:t>en</a:t>
            </a:r>
            <a:r>
              <a:rPr lang="en-US" sz="1500" dirty="0"/>
              <a:t> </a:t>
            </a:r>
            <a:r>
              <a:rPr lang="en-US" sz="1500" dirty="0" err="1"/>
              <a:t>el</a:t>
            </a:r>
            <a:r>
              <a:rPr lang="en-US" sz="1500" dirty="0"/>
              <a:t> </a:t>
            </a:r>
            <a:r>
              <a:rPr lang="en-US" sz="1500" dirty="0" err="1"/>
              <a:t>lugar</a:t>
            </a:r>
            <a:r>
              <a:rPr lang="en-US" sz="1500" dirty="0"/>
              <a:t> de </a:t>
            </a:r>
            <a:r>
              <a:rPr lang="en-US" sz="1500" dirty="0" err="1"/>
              <a:t>trabajo</a:t>
            </a:r>
            <a:r>
              <a:rPr lang="en-US" sz="1500" dirty="0"/>
              <a:t>. </a:t>
            </a:r>
            <a:r>
              <a:rPr lang="en-US" sz="1500" dirty="0" err="1"/>
              <a:t>Debido</a:t>
            </a:r>
            <a:r>
              <a:rPr lang="en-US" sz="1500" dirty="0"/>
              <a:t> a que </a:t>
            </a:r>
            <a:r>
              <a:rPr lang="en-US" sz="1500" dirty="0" err="1"/>
              <a:t>los</a:t>
            </a:r>
            <a:r>
              <a:rPr lang="en-US" sz="1500" dirty="0"/>
              <a:t> </a:t>
            </a:r>
            <a:r>
              <a:rPr lang="en-US" sz="1500" dirty="0" err="1"/>
              <a:t>miembros</a:t>
            </a:r>
            <a:r>
              <a:rPr lang="en-US" sz="1500" dirty="0"/>
              <a:t> del </a:t>
            </a:r>
            <a:r>
              <a:rPr lang="en-US" sz="1500" dirty="0" err="1"/>
              <a:t>comité</a:t>
            </a:r>
            <a:r>
              <a:rPr lang="en-US" sz="1500" dirty="0"/>
              <a:t> </a:t>
            </a:r>
            <a:r>
              <a:rPr lang="en-US" sz="1500" dirty="0" err="1"/>
              <a:t>deben</a:t>
            </a:r>
            <a:r>
              <a:rPr lang="en-US" sz="1500" dirty="0"/>
              <a:t> </a:t>
            </a:r>
            <a:r>
              <a:rPr lang="en-US" sz="1500" dirty="0" err="1"/>
              <a:t>recibir</a:t>
            </a:r>
            <a:r>
              <a:rPr lang="en-US" sz="1500" dirty="0"/>
              <a:t> </a:t>
            </a:r>
            <a:r>
              <a:rPr lang="en-US" sz="1500" dirty="0" err="1"/>
              <a:t>capacitación</a:t>
            </a:r>
            <a:r>
              <a:rPr lang="en-US" sz="1500" dirty="0"/>
              <a:t> </a:t>
            </a:r>
            <a:r>
              <a:rPr lang="en-US" sz="1500" dirty="0" err="1"/>
              <a:t>en</a:t>
            </a:r>
            <a:r>
              <a:rPr lang="en-US" sz="1500" dirty="0"/>
              <a:t> la </a:t>
            </a:r>
            <a:r>
              <a:rPr lang="en-US" sz="1500" dirty="0" err="1"/>
              <a:t>identificación</a:t>
            </a:r>
            <a:r>
              <a:rPr lang="en-US" sz="1500" dirty="0"/>
              <a:t> de </a:t>
            </a:r>
            <a:r>
              <a:rPr lang="en-US" sz="1500" dirty="0" err="1"/>
              <a:t>peligros</a:t>
            </a:r>
            <a:r>
              <a:rPr lang="en-US" sz="1500" dirty="0"/>
              <a:t>, a menudo </a:t>
            </a:r>
            <a:r>
              <a:rPr lang="en-US" sz="1500" dirty="0" err="1"/>
              <a:t>los</a:t>
            </a:r>
            <a:r>
              <a:rPr lang="en-US" sz="1500" dirty="0"/>
              <a:t> </a:t>
            </a:r>
            <a:r>
              <a:rPr lang="en-US" sz="1500" dirty="0" err="1"/>
              <a:t>exmiembros</a:t>
            </a:r>
            <a:r>
              <a:rPr lang="en-US" sz="1500" dirty="0"/>
              <a:t> o </a:t>
            </a:r>
            <a:r>
              <a:rPr lang="en-US" sz="1500" dirty="0" err="1"/>
              <a:t>actuales</a:t>
            </a:r>
            <a:r>
              <a:rPr lang="en-US" sz="1500" dirty="0"/>
              <a:t> </a:t>
            </a:r>
            <a:r>
              <a:rPr lang="en-US" sz="1500" dirty="0" err="1"/>
              <a:t>miembros</a:t>
            </a:r>
            <a:r>
              <a:rPr lang="en-US" sz="1500" dirty="0"/>
              <a:t> del </a:t>
            </a:r>
            <a:r>
              <a:rPr lang="en-US" sz="1500" dirty="0" err="1"/>
              <a:t>comité</a:t>
            </a:r>
            <a:r>
              <a:rPr lang="en-US" sz="1500" dirty="0"/>
              <a:t> son </a:t>
            </a:r>
            <a:r>
              <a:rPr lang="en-US" sz="1500" dirty="0" err="1"/>
              <a:t>los</a:t>
            </a:r>
            <a:r>
              <a:rPr lang="en-US" sz="1500" dirty="0"/>
              <a:t> </a:t>
            </a:r>
            <a:r>
              <a:rPr lang="en-US" sz="1500" dirty="0" err="1"/>
              <a:t>apropiados</a:t>
            </a:r>
            <a:r>
              <a:rPr lang="en-US" sz="1500" dirty="0"/>
              <a:t> para </a:t>
            </a:r>
            <a:r>
              <a:rPr lang="en-US" sz="1500" dirty="0" err="1"/>
              <a:t>llevar</a:t>
            </a:r>
            <a:r>
              <a:rPr lang="en-US" sz="1500" dirty="0"/>
              <a:t> a </a:t>
            </a:r>
            <a:r>
              <a:rPr lang="en-US" sz="1500" dirty="0" err="1"/>
              <a:t>cabo</a:t>
            </a:r>
            <a:r>
              <a:rPr lang="en-US" sz="1500" dirty="0"/>
              <a:t> las </a:t>
            </a:r>
            <a:r>
              <a:rPr lang="en-US" sz="1500" dirty="0" err="1"/>
              <a:t>inspecciones</a:t>
            </a:r>
            <a:r>
              <a:rPr lang="en-US" sz="1500" dirty="0"/>
              <a:t>.</a:t>
            </a:r>
          </a:p>
          <a:p>
            <a:pPr lvl="0">
              <a:buSzPts val="1600"/>
            </a:pPr>
            <a:endParaRPr lang="en-US" sz="1500" i="1" dirty="0"/>
          </a:p>
          <a:p>
            <a:pPr lvl="0">
              <a:buSzPts val="1600"/>
            </a:pPr>
            <a:r>
              <a:rPr lang="en-US" sz="1500" i="1" dirty="0"/>
              <a:t>(</a:t>
            </a:r>
            <a:r>
              <a:rPr lang="en-US" sz="1500" i="1" dirty="0" err="1"/>
              <a:t>continúa</a:t>
            </a:r>
            <a:r>
              <a:rPr lang="en-US" sz="1500" i="1" dirty="0"/>
              <a:t> </a:t>
            </a:r>
            <a:r>
              <a:rPr lang="en-US" sz="1500" i="1" dirty="0" err="1"/>
              <a:t>en</a:t>
            </a:r>
            <a:r>
              <a:rPr lang="en-US" sz="1500" i="1" dirty="0"/>
              <a:t> la </a:t>
            </a:r>
            <a:r>
              <a:rPr lang="en-US" sz="1500" i="1" dirty="0" err="1"/>
              <a:t>siguiente</a:t>
            </a:r>
            <a:r>
              <a:rPr lang="en-US" sz="1500" i="1" dirty="0"/>
              <a:t> </a:t>
            </a:r>
            <a:r>
              <a:rPr lang="en-US" sz="1500" i="1" dirty="0" err="1"/>
              <a:t>diapositiva</a:t>
            </a:r>
            <a:r>
              <a:rPr lang="en-US" sz="1500" i="1" dirty="0"/>
              <a:t>).</a:t>
            </a:r>
            <a:endParaRPr sz="1500" b="0"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5"/>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70C3A462-0D8E-49D0-817B-C4A2FCA9966A}"/>
              </a:ext>
            </a:extLst>
          </p:cNvPr>
          <p:cNvPicPr>
            <a:picLocks noChangeAspect="1"/>
          </p:cNvPicPr>
          <p:nvPr/>
        </p:nvPicPr>
        <p:blipFill>
          <a:blip r:embed="rId6"/>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D27BF346-EA2B-006E-2645-AAC8B707D473}"/>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3208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00868" y="95300"/>
            <a:ext cx="6332167" cy="55399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u="sng" dirty="0">
                <a:solidFill>
                  <a:schemeClr val="dk1"/>
                </a:solidFill>
                <a:latin typeface="+mj-lt"/>
                <a:ea typeface="Calibri"/>
                <a:cs typeface="Calibri"/>
                <a:sym typeface="Calibri"/>
              </a:rPr>
              <a:t>División 4 </a:t>
            </a:r>
            <a:r>
              <a:rPr lang="en-US" sz="2800" u="sng" dirty="0" err="1">
                <a:solidFill>
                  <a:schemeClr val="dk1"/>
                </a:solidFill>
                <a:latin typeface="+mj-lt"/>
                <a:ea typeface="Calibri"/>
                <a:cs typeface="Calibri"/>
                <a:sym typeface="Calibri"/>
              </a:rPr>
              <a:t>Comités</a:t>
            </a:r>
            <a:r>
              <a:rPr lang="en-US" sz="2800" u="sng" dirty="0">
                <a:solidFill>
                  <a:schemeClr val="dk1"/>
                </a:solidFill>
                <a:latin typeface="+mj-lt"/>
                <a:ea typeface="Calibri"/>
                <a:cs typeface="Calibri"/>
                <a:sym typeface="Calibri"/>
              </a:rPr>
              <a:t> de </a:t>
            </a:r>
            <a:r>
              <a:rPr lang="en-US" sz="2800" u="sng" dirty="0" err="1">
                <a:solidFill>
                  <a:schemeClr val="dk1"/>
                </a:solidFill>
                <a:latin typeface="+mj-lt"/>
                <a:ea typeface="Calibri"/>
                <a:cs typeface="Calibri"/>
                <a:sym typeface="Calibri"/>
              </a:rPr>
              <a:t>seguridad</a:t>
            </a:r>
            <a:endParaRPr sz="2800" b="0" i="0" u="none" strike="noStrike" cap="none" dirty="0">
              <a:solidFill>
                <a:schemeClr val="dk1"/>
              </a:solidFill>
              <a:latin typeface="Calibri"/>
              <a:ea typeface="Calibri"/>
              <a:cs typeface="Calibri"/>
              <a:sym typeface="Calibri"/>
            </a:endParaRPr>
          </a:p>
          <a:p>
            <a:pPr lvl="0">
              <a:buSzPts val="1600"/>
            </a:pPr>
            <a:endParaRPr lang="en-US" sz="1600" dirty="0"/>
          </a:p>
          <a:p>
            <a:pPr lvl="0">
              <a:buSzPts val="1600"/>
            </a:pPr>
            <a:r>
              <a:rPr lang="en-US" sz="1550" dirty="0" err="1"/>
              <a:t>Además</a:t>
            </a:r>
            <a:r>
              <a:rPr lang="en-US" sz="1550" dirty="0"/>
              <a:t> de las </a:t>
            </a:r>
            <a:r>
              <a:rPr lang="en-US" sz="1550" dirty="0" err="1"/>
              <a:t>inspecciones</a:t>
            </a:r>
            <a:r>
              <a:rPr lang="en-US" sz="1550" dirty="0"/>
              <a:t>, </a:t>
            </a:r>
            <a:r>
              <a:rPr lang="en-US" sz="1550" dirty="0">
                <a:hlinkClick r:id="rId3"/>
              </a:rPr>
              <a:t>OAR 437-004-0099 (4) </a:t>
            </a:r>
            <a:r>
              <a:rPr lang="en-US" sz="1550" baseline="30000" dirty="0"/>
              <a:t>(3)</a:t>
            </a:r>
            <a:r>
              <a:rPr lang="en-US" sz="1550" dirty="0"/>
              <a:t> </a:t>
            </a:r>
            <a:r>
              <a:rPr lang="en-US" sz="1550" dirty="0" err="1"/>
              <a:t>exige</a:t>
            </a:r>
            <a:r>
              <a:rPr lang="en-US" sz="1550" dirty="0"/>
              <a:t> que </a:t>
            </a:r>
            <a:r>
              <a:rPr lang="en-US" sz="1550" dirty="0" err="1"/>
              <a:t>todas</a:t>
            </a:r>
            <a:r>
              <a:rPr lang="en-US" sz="1550" dirty="0"/>
              <a:t> las </a:t>
            </a:r>
            <a:r>
              <a:rPr lang="en-US" sz="1550" dirty="0" err="1"/>
              <a:t>lesiones</a:t>
            </a:r>
            <a:r>
              <a:rPr lang="en-US" sz="1550" dirty="0"/>
              <a:t> </a:t>
            </a:r>
            <a:r>
              <a:rPr lang="en-US" sz="1550" dirty="0" err="1"/>
              <a:t>laborales</a:t>
            </a:r>
            <a:r>
              <a:rPr lang="en-US" sz="1550" dirty="0"/>
              <a:t> que </a:t>
            </a:r>
            <a:r>
              <a:rPr lang="en-US" sz="1550" dirty="0" err="1"/>
              <a:t>provoquen</a:t>
            </a:r>
            <a:r>
              <a:rPr lang="en-US" sz="1550" dirty="0"/>
              <a:t> </a:t>
            </a:r>
            <a:r>
              <a:rPr lang="en-US" sz="1550" dirty="0" err="1"/>
              <a:t>tiempo</a:t>
            </a:r>
            <a:r>
              <a:rPr lang="en-US" sz="1550" dirty="0"/>
              <a:t> </a:t>
            </a:r>
            <a:r>
              <a:rPr lang="en-US" sz="1550" dirty="0" err="1"/>
              <a:t>perdido</a:t>
            </a:r>
            <a:r>
              <a:rPr lang="en-US" sz="1550" dirty="0"/>
              <a:t> del </a:t>
            </a:r>
            <a:r>
              <a:rPr lang="en-US" sz="1550" dirty="0" err="1"/>
              <a:t>trabajo</a:t>
            </a:r>
            <a:r>
              <a:rPr lang="en-US" sz="1550" dirty="0"/>
              <a:t> </a:t>
            </a:r>
            <a:r>
              <a:rPr lang="en-US" sz="1550" dirty="0" err="1"/>
              <a:t>deben</a:t>
            </a:r>
            <a:r>
              <a:rPr lang="en-US" sz="1550" dirty="0"/>
              <a:t> </a:t>
            </a:r>
            <a:r>
              <a:rPr lang="en-US" sz="1550" dirty="0" err="1"/>
              <a:t>investigarse</a:t>
            </a:r>
            <a:r>
              <a:rPr lang="en-US" sz="1550" dirty="0"/>
              <a:t> para </a:t>
            </a:r>
            <a:r>
              <a:rPr lang="en-US" sz="1550" dirty="0" err="1"/>
              <a:t>descubrir</a:t>
            </a:r>
            <a:r>
              <a:rPr lang="en-US" sz="1550" dirty="0"/>
              <a:t> </a:t>
            </a:r>
            <a:r>
              <a:rPr lang="en-US" sz="1550" dirty="0" err="1"/>
              <a:t>cómo</a:t>
            </a:r>
            <a:r>
              <a:rPr lang="en-US" sz="1550" dirty="0"/>
              <a:t> </a:t>
            </a:r>
            <a:r>
              <a:rPr lang="en-US" sz="1550" dirty="0" err="1"/>
              <a:t>prevenir</a:t>
            </a:r>
            <a:r>
              <a:rPr lang="en-US" sz="1550" dirty="0"/>
              <a:t> la </a:t>
            </a:r>
            <a:r>
              <a:rPr lang="en-US" sz="1550" dirty="0" err="1"/>
              <a:t>repetición</a:t>
            </a:r>
            <a:r>
              <a:rPr lang="en-US" sz="1550" dirty="0"/>
              <a:t> de la </a:t>
            </a:r>
            <a:r>
              <a:rPr lang="en-US" sz="1550" dirty="0" err="1"/>
              <a:t>lesión</a:t>
            </a:r>
            <a:r>
              <a:rPr lang="en-US" sz="1550" dirty="0"/>
              <a:t>. Las personas que </a:t>
            </a:r>
            <a:r>
              <a:rPr lang="en-US" sz="1550" dirty="0" err="1"/>
              <a:t>investigan</a:t>
            </a:r>
            <a:r>
              <a:rPr lang="en-US" sz="1550" dirty="0"/>
              <a:t> </a:t>
            </a:r>
            <a:r>
              <a:rPr lang="en-US" sz="1550" dirty="0" err="1"/>
              <a:t>el</a:t>
            </a:r>
            <a:r>
              <a:rPr lang="en-US" sz="1550" dirty="0"/>
              <a:t> </a:t>
            </a:r>
            <a:r>
              <a:rPr lang="en-US" sz="1550" dirty="0" err="1"/>
              <a:t>evento</a:t>
            </a:r>
            <a:r>
              <a:rPr lang="en-US" sz="1550" dirty="0"/>
              <a:t> </a:t>
            </a:r>
            <a:r>
              <a:rPr lang="en-US" sz="1550" dirty="0" err="1"/>
              <a:t>deben</a:t>
            </a:r>
            <a:r>
              <a:rPr lang="en-US" sz="1550" dirty="0"/>
              <a:t> </a:t>
            </a:r>
            <a:r>
              <a:rPr lang="en-US" sz="1550" dirty="0" err="1"/>
              <a:t>recibir</a:t>
            </a:r>
            <a:r>
              <a:rPr lang="en-US" sz="1550" dirty="0"/>
              <a:t> </a:t>
            </a:r>
            <a:r>
              <a:rPr lang="en-US" sz="1550" dirty="0" err="1"/>
              <a:t>capacitación</a:t>
            </a:r>
            <a:r>
              <a:rPr lang="en-US" sz="1550" dirty="0"/>
              <a:t> </a:t>
            </a:r>
            <a:r>
              <a:rPr lang="en-US" sz="1550" dirty="0" err="1"/>
              <a:t>sobre</a:t>
            </a:r>
            <a:r>
              <a:rPr lang="en-US" sz="1550" dirty="0"/>
              <a:t> </a:t>
            </a:r>
            <a:r>
              <a:rPr lang="en-US" sz="1550" dirty="0" err="1"/>
              <a:t>los</a:t>
            </a:r>
            <a:r>
              <a:rPr lang="en-US" sz="1550" dirty="0"/>
              <a:t> </a:t>
            </a:r>
            <a:r>
              <a:rPr lang="en-US" sz="1550" dirty="0" err="1"/>
              <a:t>principios</a:t>
            </a:r>
            <a:r>
              <a:rPr lang="en-US" sz="1550" dirty="0"/>
              <a:t> de </a:t>
            </a:r>
            <a:r>
              <a:rPr lang="en-US" sz="1550" dirty="0" err="1"/>
              <a:t>investigación</a:t>
            </a:r>
            <a:r>
              <a:rPr lang="en-US" sz="1550" dirty="0"/>
              <a:t> de </a:t>
            </a:r>
            <a:r>
              <a:rPr lang="en-US" sz="1550" dirty="0" err="1"/>
              <a:t>accidentes</a:t>
            </a:r>
            <a:r>
              <a:rPr lang="en-US" sz="1550" dirty="0"/>
              <a:t>. </a:t>
            </a:r>
            <a:r>
              <a:rPr lang="en-US" sz="1550" dirty="0" err="1"/>
              <a:t>Nuevamente</a:t>
            </a:r>
            <a:r>
              <a:rPr lang="en-US" sz="1550" dirty="0"/>
              <a:t>, </a:t>
            </a:r>
            <a:r>
              <a:rPr lang="en-US" sz="1550" dirty="0" err="1"/>
              <a:t>estas</a:t>
            </a:r>
            <a:r>
              <a:rPr lang="en-US" sz="1550" dirty="0"/>
              <a:t> personas </a:t>
            </a:r>
            <a:r>
              <a:rPr lang="en-US" sz="1550" dirty="0" err="1"/>
              <a:t>podrían</a:t>
            </a:r>
            <a:r>
              <a:rPr lang="en-US" sz="1550" dirty="0"/>
              <a:t> ser </a:t>
            </a:r>
            <a:r>
              <a:rPr lang="en-US" sz="1550" dirty="0" err="1"/>
              <a:t>miembros</a:t>
            </a:r>
            <a:r>
              <a:rPr lang="en-US" sz="1550" dirty="0"/>
              <a:t> del </a:t>
            </a:r>
            <a:r>
              <a:rPr lang="en-US" sz="1550" dirty="0" err="1"/>
              <a:t>comité</a:t>
            </a:r>
            <a:r>
              <a:rPr lang="en-US" sz="1550" dirty="0"/>
              <a:t> de </a:t>
            </a:r>
            <a:r>
              <a:rPr lang="en-US" sz="1550" dirty="0" err="1"/>
              <a:t>seguridad</a:t>
            </a:r>
            <a:r>
              <a:rPr lang="en-US" sz="1550" dirty="0"/>
              <a:t> </a:t>
            </a:r>
            <a:r>
              <a:rPr lang="en-US" sz="1550" dirty="0" err="1"/>
              <a:t>por</a:t>
            </a:r>
            <a:r>
              <a:rPr lang="en-US" sz="1550" dirty="0"/>
              <a:t> </a:t>
            </a:r>
            <a:r>
              <a:rPr lang="en-US" sz="1550" dirty="0" err="1"/>
              <a:t>haber</a:t>
            </a:r>
            <a:r>
              <a:rPr lang="en-US" sz="1550" dirty="0"/>
              <a:t> </a:t>
            </a:r>
            <a:r>
              <a:rPr lang="en-US" sz="1550" dirty="0" err="1"/>
              <a:t>recibido</a:t>
            </a:r>
            <a:r>
              <a:rPr lang="en-US" sz="1550" dirty="0"/>
              <a:t> la </a:t>
            </a:r>
            <a:r>
              <a:rPr lang="en-US" sz="1550" dirty="0" err="1"/>
              <a:t>capacitación</a:t>
            </a:r>
            <a:r>
              <a:rPr lang="en-US" sz="1550" dirty="0"/>
              <a:t>.</a:t>
            </a:r>
          </a:p>
          <a:p>
            <a:pPr lvl="0">
              <a:buSzPts val="1600"/>
            </a:pPr>
            <a:endParaRPr lang="en-US" sz="1550" dirty="0"/>
          </a:p>
          <a:p>
            <a:pPr lvl="0">
              <a:buSzPts val="1600"/>
            </a:pPr>
            <a:r>
              <a:rPr lang="en-US" sz="1550" dirty="0">
                <a:hlinkClick r:id="rId4"/>
              </a:rPr>
              <a:t>OAR 437-004-0251 (3)(f) </a:t>
            </a:r>
            <a:r>
              <a:rPr lang="en-US" sz="1550" baseline="30000" dirty="0"/>
              <a:t>(4)</a:t>
            </a:r>
            <a:r>
              <a:rPr lang="en-US" sz="1550" dirty="0"/>
              <a:t> </a:t>
            </a:r>
            <a:r>
              <a:rPr lang="en-US" sz="1550" dirty="0" err="1"/>
              <a:t>exige</a:t>
            </a:r>
            <a:r>
              <a:rPr lang="en-US" sz="1550" dirty="0"/>
              <a:t> que </a:t>
            </a:r>
            <a:r>
              <a:rPr lang="en-US" sz="1550" dirty="0" err="1"/>
              <a:t>los</a:t>
            </a:r>
            <a:r>
              <a:rPr lang="en-US" sz="1550" dirty="0"/>
              <a:t> </a:t>
            </a:r>
            <a:r>
              <a:rPr lang="en-US" sz="1550" dirty="0" err="1"/>
              <a:t>registros</a:t>
            </a:r>
            <a:r>
              <a:rPr lang="en-US" sz="1550" dirty="0"/>
              <a:t> de las </a:t>
            </a:r>
            <a:r>
              <a:rPr lang="en-US" sz="1550" dirty="0" err="1"/>
              <a:t>reuniones</a:t>
            </a:r>
            <a:r>
              <a:rPr lang="en-US" sz="1550" dirty="0"/>
              <a:t> del </a:t>
            </a:r>
            <a:r>
              <a:rPr lang="en-US" sz="1550" dirty="0" err="1"/>
              <a:t>comité</a:t>
            </a:r>
            <a:r>
              <a:rPr lang="en-US" sz="1550" dirty="0"/>
              <a:t> de </a:t>
            </a:r>
            <a:r>
              <a:rPr lang="en-US" sz="1550" dirty="0" err="1"/>
              <a:t>seguridad</a:t>
            </a:r>
            <a:r>
              <a:rPr lang="en-US" sz="1550" dirty="0"/>
              <a:t> </a:t>
            </a:r>
            <a:r>
              <a:rPr lang="en-US" sz="1550" dirty="0" err="1"/>
              <a:t>incluyan</a:t>
            </a:r>
            <a:r>
              <a:rPr lang="en-US" sz="1550" dirty="0"/>
              <a:t> </a:t>
            </a:r>
            <a:r>
              <a:rPr lang="en-US" sz="1550" dirty="0" err="1"/>
              <a:t>información</a:t>
            </a:r>
            <a:r>
              <a:rPr lang="en-US" sz="1550" dirty="0"/>
              <a:t> </a:t>
            </a:r>
            <a:r>
              <a:rPr lang="en-US" sz="1550" dirty="0" err="1"/>
              <a:t>estándar</a:t>
            </a:r>
            <a:r>
              <a:rPr lang="en-US" sz="1550" dirty="0"/>
              <a:t>, </a:t>
            </a:r>
            <a:r>
              <a:rPr lang="en-US" sz="1550" dirty="0" err="1"/>
              <a:t>como</a:t>
            </a:r>
            <a:r>
              <a:rPr lang="en-US" sz="1550" dirty="0"/>
              <a:t> </a:t>
            </a:r>
            <a:r>
              <a:rPr lang="en-US" sz="1550" dirty="0" err="1"/>
              <a:t>fecha</a:t>
            </a:r>
            <a:r>
              <a:rPr lang="en-US" sz="1550" dirty="0"/>
              <a:t> de la </a:t>
            </a:r>
            <a:r>
              <a:rPr lang="en-US" sz="1550" dirty="0" err="1"/>
              <a:t>reunión</a:t>
            </a:r>
            <a:r>
              <a:rPr lang="en-US" sz="1550" dirty="0"/>
              <a:t>, </a:t>
            </a:r>
            <a:r>
              <a:rPr lang="en-US" sz="1550" dirty="0" err="1"/>
              <a:t>nombres</a:t>
            </a:r>
            <a:r>
              <a:rPr lang="en-US" sz="1550" dirty="0"/>
              <a:t> de las personas </a:t>
            </a:r>
            <a:r>
              <a:rPr lang="en-US" sz="1550" dirty="0" err="1"/>
              <a:t>presentes</a:t>
            </a:r>
            <a:r>
              <a:rPr lang="en-US" sz="1550" dirty="0"/>
              <a:t>, </a:t>
            </a:r>
            <a:r>
              <a:rPr lang="en-US" sz="1550" dirty="0" err="1"/>
              <a:t>todos</a:t>
            </a:r>
            <a:r>
              <a:rPr lang="en-US" sz="1550" dirty="0"/>
              <a:t> </a:t>
            </a:r>
            <a:r>
              <a:rPr lang="en-US" sz="1550" dirty="0" err="1"/>
              <a:t>los</a:t>
            </a:r>
            <a:r>
              <a:rPr lang="en-US" sz="1550" dirty="0"/>
              <a:t> </a:t>
            </a:r>
            <a:r>
              <a:rPr lang="en-US" sz="1550" dirty="0" err="1"/>
              <a:t>informes</a:t>
            </a:r>
            <a:r>
              <a:rPr lang="en-US" sz="1550" dirty="0"/>
              <a:t>, </a:t>
            </a:r>
            <a:r>
              <a:rPr lang="en-US" sz="1550" dirty="0" err="1"/>
              <a:t>inspecciones</a:t>
            </a:r>
            <a:r>
              <a:rPr lang="en-US" sz="1550" dirty="0"/>
              <a:t>, </a:t>
            </a:r>
            <a:r>
              <a:rPr lang="en-US" sz="1550" dirty="0" err="1"/>
              <a:t>evaluaciones</a:t>
            </a:r>
            <a:r>
              <a:rPr lang="en-US" sz="1550" dirty="0"/>
              <a:t>, </a:t>
            </a:r>
            <a:r>
              <a:rPr lang="en-US" sz="1550" dirty="0" err="1"/>
              <a:t>recomendaciones</a:t>
            </a:r>
            <a:r>
              <a:rPr lang="en-US" sz="1550" dirty="0"/>
              <a:t> y </a:t>
            </a:r>
            <a:r>
              <a:rPr lang="en-US" sz="1550" dirty="0" err="1"/>
              <a:t>cualquier</a:t>
            </a:r>
            <a:r>
              <a:rPr lang="en-US" sz="1550" dirty="0"/>
              <a:t> </a:t>
            </a:r>
            <a:r>
              <a:rPr lang="en-US" sz="1550" dirty="0" err="1"/>
              <a:t>otro</a:t>
            </a:r>
            <a:r>
              <a:rPr lang="en-US" sz="1550" dirty="0"/>
              <a:t> punto </a:t>
            </a:r>
            <a:r>
              <a:rPr lang="en-US" sz="1550" dirty="0" err="1"/>
              <a:t>analizado</a:t>
            </a:r>
            <a:r>
              <a:rPr lang="en-US" sz="1550" dirty="0"/>
              <a:t> con </a:t>
            </a:r>
            <a:r>
              <a:rPr lang="en-US" sz="1550" dirty="0" err="1"/>
              <a:t>relación</a:t>
            </a:r>
            <a:r>
              <a:rPr lang="en-US" sz="1550" dirty="0"/>
              <a:t> a la </a:t>
            </a:r>
            <a:r>
              <a:rPr lang="en-US" sz="1550" dirty="0" err="1"/>
              <a:t>seguridad</a:t>
            </a:r>
            <a:r>
              <a:rPr lang="en-US" sz="1550" dirty="0"/>
              <a:t> y la </a:t>
            </a:r>
            <a:r>
              <a:rPr lang="en-US" sz="1550" dirty="0" err="1"/>
              <a:t>salud</a:t>
            </a:r>
            <a:r>
              <a:rPr lang="en-US" sz="1550" dirty="0"/>
              <a:t>. </a:t>
            </a:r>
            <a:r>
              <a:rPr lang="en-US" sz="1550" dirty="0" err="1"/>
              <a:t>Además</a:t>
            </a:r>
            <a:r>
              <a:rPr lang="en-US" sz="1550" dirty="0"/>
              <a:t>, las </a:t>
            </a:r>
            <a:r>
              <a:rPr lang="en-US" sz="1550" dirty="0" err="1"/>
              <a:t>respuestas</a:t>
            </a:r>
            <a:r>
              <a:rPr lang="en-US" sz="1550" dirty="0"/>
              <a:t> de la </a:t>
            </a:r>
            <a:r>
              <a:rPr lang="en-US" sz="1550" dirty="0" err="1"/>
              <a:t>gerencia</a:t>
            </a:r>
            <a:r>
              <a:rPr lang="en-US" sz="1550" dirty="0"/>
              <a:t> </a:t>
            </a:r>
            <a:r>
              <a:rPr lang="en-US" sz="1550" dirty="0" err="1"/>
              <a:t>deben</a:t>
            </a:r>
            <a:r>
              <a:rPr lang="en-US" sz="1550" dirty="0"/>
              <a:t> </a:t>
            </a:r>
            <a:r>
              <a:rPr lang="en-US" sz="1550" dirty="0" err="1"/>
              <a:t>registrarse</a:t>
            </a:r>
            <a:r>
              <a:rPr lang="en-US" sz="1550" dirty="0"/>
              <a:t> junto con la </a:t>
            </a:r>
            <a:r>
              <a:rPr lang="en-US" sz="1550" dirty="0" err="1"/>
              <a:t>fecha</a:t>
            </a:r>
            <a:r>
              <a:rPr lang="en-US" sz="1550" dirty="0"/>
              <a:t> </a:t>
            </a:r>
            <a:r>
              <a:rPr lang="en-US" sz="1550" dirty="0" err="1"/>
              <a:t>en</a:t>
            </a:r>
            <a:r>
              <a:rPr lang="en-US" sz="1550" dirty="0"/>
              <a:t> que la </a:t>
            </a:r>
            <a:r>
              <a:rPr lang="en-US" sz="1550" dirty="0" err="1"/>
              <a:t>gerencia</a:t>
            </a:r>
            <a:r>
              <a:rPr lang="en-US" sz="1550" dirty="0"/>
              <a:t> </a:t>
            </a:r>
            <a:r>
              <a:rPr lang="en-US" sz="1550" dirty="0" err="1"/>
              <a:t>acordó</a:t>
            </a:r>
            <a:r>
              <a:rPr lang="en-US" sz="1550" dirty="0"/>
              <a:t> </a:t>
            </a:r>
            <a:r>
              <a:rPr lang="en-US" sz="1550" dirty="0" err="1"/>
              <a:t>abordar</a:t>
            </a:r>
            <a:r>
              <a:rPr lang="en-US" sz="1550" dirty="0"/>
              <a:t> las </a:t>
            </a:r>
            <a:r>
              <a:rPr lang="en-US" sz="1550" dirty="0" err="1"/>
              <a:t>recomendaciones</a:t>
            </a:r>
            <a:r>
              <a:rPr lang="en-US" sz="1550" dirty="0"/>
              <a:t> </a:t>
            </a:r>
            <a:r>
              <a:rPr lang="en-US" sz="1550" dirty="0" err="1"/>
              <a:t>específicas</a:t>
            </a:r>
            <a:r>
              <a:rPr lang="en-US" sz="1550" dirty="0"/>
              <a:t>.</a:t>
            </a:r>
          </a:p>
          <a:p>
            <a:pPr lvl="0">
              <a:buSzPts val="1600"/>
            </a:pPr>
            <a:r>
              <a:rPr lang="en-US" sz="1550" dirty="0"/>
              <a:t> </a:t>
            </a:r>
          </a:p>
          <a:p>
            <a:pPr lvl="0">
              <a:buSzPts val="1600"/>
            </a:pPr>
            <a:r>
              <a:rPr lang="en-US" sz="1550" b="1" dirty="0"/>
              <a:t>Nota</a:t>
            </a:r>
            <a:r>
              <a:rPr lang="en-US" sz="1550" dirty="0"/>
              <a:t>: </a:t>
            </a:r>
            <a:r>
              <a:rPr lang="en-US" sz="1550" dirty="0" err="1"/>
              <a:t>Recuerde</a:t>
            </a:r>
            <a:r>
              <a:rPr lang="en-US" sz="1550" dirty="0"/>
              <a:t> </a:t>
            </a:r>
            <a:r>
              <a:rPr lang="en-US" sz="1550" dirty="0" err="1"/>
              <a:t>incluir</a:t>
            </a:r>
            <a:r>
              <a:rPr lang="en-US" sz="1550" dirty="0"/>
              <a:t> tanto a </a:t>
            </a:r>
            <a:r>
              <a:rPr lang="en-US" sz="1550" dirty="0" err="1"/>
              <a:t>los</a:t>
            </a:r>
            <a:r>
              <a:rPr lang="en-US" sz="1550" dirty="0"/>
              <a:t> </a:t>
            </a:r>
            <a:r>
              <a:rPr lang="en-US" sz="1550" dirty="0" err="1"/>
              <a:t>empleados</a:t>
            </a:r>
            <a:r>
              <a:rPr lang="en-US" sz="1550" dirty="0"/>
              <a:t> de </a:t>
            </a:r>
            <a:r>
              <a:rPr lang="en-US" sz="1550" dirty="0" err="1"/>
              <a:t>tiempo</a:t>
            </a:r>
            <a:r>
              <a:rPr lang="en-US" sz="1550" dirty="0"/>
              <a:t> </a:t>
            </a:r>
            <a:r>
              <a:rPr lang="en-US" sz="1550" dirty="0" err="1"/>
              <a:t>completo</a:t>
            </a:r>
            <a:r>
              <a:rPr lang="en-US" sz="1550" dirty="0"/>
              <a:t> </a:t>
            </a:r>
            <a:r>
              <a:rPr lang="en-US" sz="1550" dirty="0" err="1"/>
              <a:t>como</a:t>
            </a:r>
            <a:r>
              <a:rPr lang="en-US" sz="1550" dirty="0"/>
              <a:t> </a:t>
            </a:r>
            <a:r>
              <a:rPr lang="en-US" sz="1550" dirty="0" err="1"/>
              <a:t>parcial</a:t>
            </a:r>
            <a:r>
              <a:rPr lang="en-US" sz="1550" dirty="0"/>
              <a:t> al </a:t>
            </a:r>
            <a:r>
              <a:rPr lang="en-US" sz="1550" dirty="0" err="1"/>
              <a:t>determinar</a:t>
            </a:r>
            <a:r>
              <a:rPr lang="en-US" sz="1550" dirty="0"/>
              <a:t> </a:t>
            </a:r>
            <a:r>
              <a:rPr lang="en-US" sz="1550" dirty="0" err="1"/>
              <a:t>si</a:t>
            </a:r>
            <a:r>
              <a:rPr lang="en-US" sz="1550" dirty="0"/>
              <a:t> es </a:t>
            </a:r>
            <a:r>
              <a:rPr lang="en-US" sz="1550" dirty="0" err="1"/>
              <a:t>necesario</a:t>
            </a:r>
            <a:r>
              <a:rPr lang="en-US" sz="1550" dirty="0"/>
              <a:t> un </a:t>
            </a:r>
            <a:r>
              <a:rPr lang="en-US" sz="1550" dirty="0" err="1"/>
              <a:t>comité</a:t>
            </a:r>
            <a:r>
              <a:rPr lang="en-US" sz="1550" dirty="0"/>
              <a:t> o </a:t>
            </a:r>
            <a:r>
              <a:rPr lang="en-US" sz="1550" dirty="0" err="1"/>
              <a:t>una</a:t>
            </a:r>
            <a:r>
              <a:rPr lang="en-US" sz="1550" dirty="0"/>
              <a:t> </a:t>
            </a:r>
            <a:r>
              <a:rPr lang="en-US" sz="1550" dirty="0" err="1"/>
              <a:t>reunión</a:t>
            </a:r>
            <a:r>
              <a:rPr lang="en-US" sz="1550" dirty="0"/>
              <a:t> de </a:t>
            </a:r>
            <a:r>
              <a:rPr lang="en-US" sz="1550" dirty="0" err="1"/>
              <a:t>seguridad</a:t>
            </a:r>
            <a:r>
              <a:rPr lang="en-US" sz="1550" dirty="0"/>
              <a:t>. Para </a:t>
            </a:r>
            <a:r>
              <a:rPr lang="en-US" sz="1550" dirty="0" err="1"/>
              <a:t>información</a:t>
            </a:r>
            <a:r>
              <a:rPr lang="en-US" sz="1550" dirty="0"/>
              <a:t> </a:t>
            </a:r>
            <a:r>
              <a:rPr lang="en-US" sz="1550" dirty="0" err="1"/>
              <a:t>adicional</a:t>
            </a:r>
            <a:r>
              <a:rPr lang="en-US" sz="1550" dirty="0"/>
              <a:t>, </a:t>
            </a:r>
            <a:r>
              <a:rPr lang="en-US" sz="1550" dirty="0" err="1"/>
              <a:t>consulte</a:t>
            </a:r>
            <a:r>
              <a:rPr lang="en-US" sz="1550" dirty="0"/>
              <a:t> la </a:t>
            </a:r>
            <a:r>
              <a:rPr lang="en-US" sz="1550" dirty="0">
                <a:hlinkClick r:id="rId5"/>
              </a:rPr>
              <a:t>ficha técnica</a:t>
            </a:r>
            <a:r>
              <a:rPr lang="en-US" sz="1550" baseline="30000" dirty="0"/>
              <a:t>(5)</a:t>
            </a:r>
            <a:r>
              <a:rPr lang="en-US" sz="1550" dirty="0"/>
              <a:t> </a:t>
            </a:r>
            <a:r>
              <a:rPr lang="en-US" sz="1550" dirty="0" err="1"/>
              <a:t>en</a:t>
            </a:r>
            <a:r>
              <a:rPr lang="en-US" sz="1550" dirty="0"/>
              <a:t> </a:t>
            </a:r>
            <a:r>
              <a:rPr lang="en-US" sz="1550" dirty="0" err="1"/>
              <a:t>inglés</a:t>
            </a:r>
            <a:r>
              <a:rPr lang="en-US" sz="1550" dirty="0"/>
              <a:t>/</a:t>
            </a:r>
            <a:r>
              <a:rPr lang="en-US" sz="1550" dirty="0" err="1"/>
              <a:t>español</a:t>
            </a:r>
            <a:r>
              <a:rPr lang="en-US" sz="1550" dirty="0"/>
              <a:t>.</a:t>
            </a:r>
            <a:endParaRPr sz="155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6134693C-4F22-451A-B3EE-497705E75DB5}"/>
              </a:ext>
            </a:extLst>
          </p:cNvPr>
          <p:cNvPicPr>
            <a:picLocks noChangeAspect="1"/>
          </p:cNvPicPr>
          <p:nvPr/>
        </p:nvPicPr>
        <p:blipFill>
          <a:blip r:embed="rId7"/>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8B5DDFA0-0704-4073-0AD8-0530B55DB111}"/>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8620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42052"/>
            <a:ext cx="6274351" cy="5836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Historia de la </a:t>
            </a:r>
            <a:r>
              <a:rPr lang="en-US" sz="3600" b="0" i="0" u="sng" strike="noStrike" cap="none" dirty="0" err="1">
                <a:solidFill>
                  <a:schemeClr val="dk1"/>
                </a:solidFill>
                <a:latin typeface="+mj-lt"/>
                <a:ea typeface="Calibri"/>
                <a:cs typeface="Calibri"/>
                <a:sym typeface="Calibri"/>
              </a:rPr>
              <a:t>norma</a:t>
            </a:r>
            <a:endParaRPr sz="1600" b="0" i="0" u="none" strike="noStrike" cap="none" dirty="0">
              <a:solidFill>
                <a:schemeClr val="dk1"/>
              </a:solidFill>
              <a:latin typeface="Calibri"/>
              <a:ea typeface="Calibri"/>
              <a:cs typeface="Calibri"/>
              <a:sym typeface="Calibri"/>
            </a:endParaRPr>
          </a:p>
          <a:p>
            <a:endParaRPr lang="en-US" sz="1600" dirty="0"/>
          </a:p>
          <a:p>
            <a:r>
              <a:rPr lang="en-US" sz="1530" dirty="0"/>
              <a:t>¿</a:t>
            </a:r>
            <a:r>
              <a:rPr lang="en-US" sz="1530" dirty="0" err="1"/>
              <a:t>Sabía</a:t>
            </a:r>
            <a:r>
              <a:rPr lang="en-US" sz="1530" dirty="0"/>
              <a:t> que a </a:t>
            </a:r>
            <a:r>
              <a:rPr lang="en-US" sz="1530" dirty="0" err="1"/>
              <a:t>nivel</a:t>
            </a:r>
            <a:r>
              <a:rPr lang="en-US" sz="1530" dirty="0"/>
              <a:t> federal no </a:t>
            </a:r>
            <a:r>
              <a:rPr lang="en-US" sz="1530" dirty="0" err="1"/>
              <a:t>existen</a:t>
            </a:r>
            <a:r>
              <a:rPr lang="en-US" sz="1530" dirty="0"/>
              <a:t> </a:t>
            </a:r>
            <a:r>
              <a:rPr lang="en-US" sz="1530" dirty="0" err="1"/>
              <a:t>normas</a:t>
            </a:r>
            <a:r>
              <a:rPr lang="en-US" sz="1530" dirty="0"/>
              <a:t> de </a:t>
            </a:r>
            <a:r>
              <a:rPr lang="en-US" sz="1530" dirty="0" err="1"/>
              <a:t>Comités</a:t>
            </a:r>
            <a:r>
              <a:rPr lang="en-US" sz="1530" dirty="0"/>
              <a:t> y </a:t>
            </a:r>
            <a:r>
              <a:rPr lang="en-US" sz="1530" dirty="0" err="1"/>
              <a:t>reuniones</a:t>
            </a:r>
            <a:r>
              <a:rPr lang="en-US" sz="1530" dirty="0"/>
              <a:t> de </a:t>
            </a:r>
            <a:r>
              <a:rPr lang="en-US" sz="1530" dirty="0" err="1"/>
              <a:t>seguridad</a:t>
            </a:r>
            <a:r>
              <a:rPr lang="en-US" sz="1530" dirty="0"/>
              <a:t>? Se </a:t>
            </a:r>
            <a:r>
              <a:rPr lang="en-US" sz="1530" dirty="0" err="1"/>
              <a:t>trata</a:t>
            </a:r>
            <a:r>
              <a:rPr lang="en-US" sz="1530" dirty="0"/>
              <a:t> de </a:t>
            </a:r>
            <a:r>
              <a:rPr lang="en-US" sz="1530" dirty="0" err="1"/>
              <a:t>una</a:t>
            </a:r>
            <a:r>
              <a:rPr lang="en-US" sz="1530" dirty="0"/>
              <a:t> </a:t>
            </a:r>
            <a:r>
              <a:rPr lang="en-US" sz="1530" dirty="0" err="1"/>
              <a:t>norma</a:t>
            </a:r>
            <a:r>
              <a:rPr lang="en-US" sz="1530" dirty="0"/>
              <a:t> </a:t>
            </a:r>
            <a:r>
              <a:rPr lang="en-US" sz="1530" dirty="0" err="1"/>
              <a:t>creada</a:t>
            </a:r>
            <a:r>
              <a:rPr lang="en-US" sz="1530" dirty="0"/>
              <a:t> a fines de la </a:t>
            </a:r>
            <a:r>
              <a:rPr lang="en-US" sz="1530" dirty="0" err="1"/>
              <a:t>década</a:t>
            </a:r>
            <a:r>
              <a:rPr lang="en-US" sz="1530" dirty="0"/>
              <a:t> de 1980 </a:t>
            </a:r>
            <a:r>
              <a:rPr lang="en-US" sz="1530" dirty="0" err="1"/>
              <a:t>específicamente</a:t>
            </a:r>
            <a:r>
              <a:rPr lang="en-US" sz="1530" dirty="0"/>
              <a:t> para </a:t>
            </a:r>
            <a:r>
              <a:rPr lang="en-US" sz="1530" dirty="0" err="1"/>
              <a:t>los</a:t>
            </a:r>
            <a:r>
              <a:rPr lang="en-US" sz="1530" dirty="0"/>
              <a:t> </a:t>
            </a:r>
            <a:r>
              <a:rPr lang="en-US" sz="1530" dirty="0" err="1"/>
              <a:t>trabajadores</a:t>
            </a:r>
            <a:r>
              <a:rPr lang="en-US" sz="1530" dirty="0"/>
              <a:t> de Oregon </a:t>
            </a:r>
            <a:r>
              <a:rPr lang="en-US" sz="1530" dirty="0" err="1"/>
              <a:t>debido</a:t>
            </a:r>
            <a:r>
              <a:rPr lang="en-US" sz="1530" dirty="0"/>
              <a:t> que </a:t>
            </a:r>
            <a:r>
              <a:rPr lang="en-US" sz="1530" dirty="0" err="1"/>
              <a:t>este</a:t>
            </a:r>
            <a:r>
              <a:rPr lang="en-US" sz="1530" dirty="0"/>
              <a:t> </a:t>
            </a:r>
            <a:r>
              <a:rPr lang="en-US" sz="1530" dirty="0" err="1"/>
              <a:t>estado</a:t>
            </a:r>
            <a:r>
              <a:rPr lang="en-US" sz="1530" dirty="0"/>
              <a:t> </a:t>
            </a:r>
            <a:r>
              <a:rPr lang="en-US" sz="1530" dirty="0" err="1"/>
              <a:t>calificaba</a:t>
            </a:r>
            <a:r>
              <a:rPr lang="en-US" sz="1530" dirty="0"/>
              <a:t> </a:t>
            </a:r>
            <a:r>
              <a:rPr lang="en-US" sz="1530" dirty="0" err="1"/>
              <a:t>como</a:t>
            </a:r>
            <a:r>
              <a:rPr lang="en-US" sz="1530" dirty="0"/>
              <a:t> uno de </a:t>
            </a:r>
            <a:r>
              <a:rPr lang="en-US" sz="1530" dirty="0" err="1"/>
              <a:t>los</a:t>
            </a:r>
            <a:r>
              <a:rPr lang="en-US" sz="1530" dirty="0"/>
              <a:t> que </a:t>
            </a:r>
            <a:r>
              <a:rPr lang="en-US" sz="1530" dirty="0" err="1"/>
              <a:t>tenían</a:t>
            </a:r>
            <a:r>
              <a:rPr lang="en-US" sz="1530" dirty="0"/>
              <a:t> mayor </a:t>
            </a:r>
            <a:r>
              <a:rPr lang="en-US" sz="1530" dirty="0" err="1"/>
              <a:t>tasa</a:t>
            </a:r>
            <a:r>
              <a:rPr lang="en-US" sz="1530" dirty="0"/>
              <a:t> </a:t>
            </a:r>
            <a:r>
              <a:rPr lang="en-US" sz="1530" dirty="0" err="1"/>
              <a:t>reclamos</a:t>
            </a:r>
            <a:r>
              <a:rPr lang="en-US" sz="1530" dirty="0"/>
              <a:t> </a:t>
            </a:r>
            <a:r>
              <a:rPr lang="en-US" sz="1530" dirty="0" err="1"/>
              <a:t>por</a:t>
            </a:r>
            <a:r>
              <a:rPr lang="en-US" sz="1530" dirty="0"/>
              <a:t> </a:t>
            </a:r>
            <a:r>
              <a:rPr lang="en-US" sz="1530" dirty="0" err="1"/>
              <a:t>lesiones</a:t>
            </a:r>
            <a:r>
              <a:rPr lang="en-US" sz="1530" dirty="0"/>
              <a:t> </a:t>
            </a:r>
            <a:r>
              <a:rPr lang="en-US" sz="1530" dirty="0" err="1"/>
              <a:t>laborales</a:t>
            </a:r>
            <a:r>
              <a:rPr lang="en-US" sz="1530" dirty="0"/>
              <a:t>, </a:t>
            </a:r>
            <a:r>
              <a:rPr lang="en-US" sz="1530" dirty="0" err="1"/>
              <a:t>costos</a:t>
            </a:r>
            <a:r>
              <a:rPr lang="en-US" sz="1530" dirty="0"/>
              <a:t> </a:t>
            </a:r>
            <a:r>
              <a:rPr lang="en-US" sz="1530" dirty="0" err="1"/>
              <a:t>médicos</a:t>
            </a:r>
            <a:r>
              <a:rPr lang="en-US" sz="1530" dirty="0"/>
              <a:t> </a:t>
            </a:r>
            <a:r>
              <a:rPr lang="en-US" sz="1530" dirty="0" err="1"/>
              <a:t>relacionados</a:t>
            </a:r>
            <a:r>
              <a:rPr lang="en-US" sz="1530" dirty="0"/>
              <a:t> con </a:t>
            </a:r>
            <a:r>
              <a:rPr lang="en-US" sz="1530" dirty="0" err="1"/>
              <a:t>esas</a:t>
            </a:r>
            <a:r>
              <a:rPr lang="en-US" sz="1530" dirty="0"/>
              <a:t> </a:t>
            </a:r>
            <a:r>
              <a:rPr lang="en-US" sz="1530" dirty="0" err="1"/>
              <a:t>lesiones</a:t>
            </a:r>
            <a:r>
              <a:rPr lang="en-US" sz="1530" dirty="0"/>
              <a:t> y </a:t>
            </a:r>
            <a:r>
              <a:rPr lang="en-US" sz="1530" dirty="0" err="1"/>
              <a:t>primas</a:t>
            </a:r>
            <a:r>
              <a:rPr lang="en-US" sz="1530" dirty="0"/>
              <a:t> de </a:t>
            </a:r>
            <a:r>
              <a:rPr lang="en-US" sz="1530" dirty="0" err="1"/>
              <a:t>seguros</a:t>
            </a:r>
            <a:r>
              <a:rPr lang="en-US" sz="1530" dirty="0"/>
              <a:t> de </a:t>
            </a:r>
            <a:r>
              <a:rPr lang="en-US" sz="1530" dirty="0" err="1"/>
              <a:t>indemnización</a:t>
            </a:r>
            <a:r>
              <a:rPr lang="en-US" sz="1530" dirty="0"/>
              <a:t> </a:t>
            </a:r>
            <a:r>
              <a:rPr lang="en-US" sz="1530" dirty="0" err="1"/>
              <a:t>por</a:t>
            </a:r>
            <a:r>
              <a:rPr lang="en-US" sz="1530" dirty="0"/>
              <a:t> </a:t>
            </a:r>
            <a:r>
              <a:rPr lang="en-US" sz="1530" dirty="0" err="1"/>
              <a:t>acciones</a:t>
            </a:r>
            <a:r>
              <a:rPr lang="en-US" sz="1530" dirty="0"/>
              <a:t> </a:t>
            </a:r>
            <a:r>
              <a:rPr lang="en-US" sz="1530" dirty="0" err="1"/>
              <a:t>laborales</a:t>
            </a:r>
            <a:r>
              <a:rPr lang="en-US" sz="1530" dirty="0"/>
              <a:t>. </a:t>
            </a:r>
          </a:p>
          <a:p>
            <a:endParaRPr lang="en-US" sz="1530" dirty="0"/>
          </a:p>
          <a:p>
            <a:r>
              <a:rPr lang="en-US" sz="1530" dirty="0" err="1"/>
              <a:t>Representantes</a:t>
            </a:r>
            <a:r>
              <a:rPr lang="en-US" sz="1530" dirty="0"/>
              <a:t> del </a:t>
            </a:r>
            <a:r>
              <a:rPr lang="en-US" sz="1530" dirty="0" err="1"/>
              <a:t>área</a:t>
            </a:r>
            <a:r>
              <a:rPr lang="en-US" sz="1530" dirty="0"/>
              <a:t> </a:t>
            </a:r>
            <a:r>
              <a:rPr lang="en-US" sz="1530" dirty="0" err="1"/>
              <a:t>laboral</a:t>
            </a:r>
            <a:r>
              <a:rPr lang="en-US" sz="1530" dirty="0"/>
              <a:t>, </a:t>
            </a:r>
            <a:r>
              <a:rPr lang="en-US" sz="1530" dirty="0" err="1"/>
              <a:t>gerencial</a:t>
            </a:r>
            <a:r>
              <a:rPr lang="en-US" sz="1530" dirty="0"/>
              <a:t> y </a:t>
            </a:r>
            <a:r>
              <a:rPr lang="en-US" sz="1530" dirty="0" err="1"/>
              <a:t>legislativa</a:t>
            </a:r>
            <a:r>
              <a:rPr lang="en-US" sz="1530" dirty="0"/>
              <a:t> se </a:t>
            </a:r>
            <a:r>
              <a:rPr lang="en-US" sz="1530" dirty="0" err="1"/>
              <a:t>unieron</a:t>
            </a:r>
            <a:r>
              <a:rPr lang="en-US" sz="1530" dirty="0"/>
              <a:t> para </a:t>
            </a:r>
            <a:r>
              <a:rPr lang="en-US" sz="1530" dirty="0" err="1"/>
              <a:t>idear</a:t>
            </a:r>
            <a:r>
              <a:rPr lang="en-US" sz="1530" dirty="0"/>
              <a:t> </a:t>
            </a:r>
            <a:r>
              <a:rPr lang="en-US" sz="1530" dirty="0" err="1"/>
              <a:t>cómo</a:t>
            </a:r>
            <a:r>
              <a:rPr lang="en-US" sz="1530" dirty="0"/>
              <a:t> </a:t>
            </a:r>
            <a:r>
              <a:rPr lang="en-US" sz="1530" dirty="0" err="1"/>
              <a:t>aumentar</a:t>
            </a:r>
            <a:r>
              <a:rPr lang="en-US" sz="1530" dirty="0"/>
              <a:t> la </a:t>
            </a:r>
            <a:r>
              <a:rPr lang="en-US" sz="1530" dirty="0" err="1"/>
              <a:t>seguridad</a:t>
            </a:r>
            <a:r>
              <a:rPr lang="en-US" sz="1530" dirty="0"/>
              <a:t> del </a:t>
            </a:r>
            <a:r>
              <a:rPr lang="en-US" sz="1530" dirty="0" err="1"/>
              <a:t>lugar</a:t>
            </a:r>
            <a:r>
              <a:rPr lang="en-US" sz="1530" dirty="0"/>
              <a:t> de </a:t>
            </a:r>
            <a:r>
              <a:rPr lang="en-US" sz="1530" dirty="0" err="1"/>
              <a:t>trabajo</a:t>
            </a:r>
            <a:r>
              <a:rPr lang="en-US" sz="1530" dirty="0"/>
              <a:t> y </a:t>
            </a:r>
            <a:r>
              <a:rPr lang="en-US" sz="1530" dirty="0" err="1"/>
              <a:t>crear</a:t>
            </a:r>
            <a:r>
              <a:rPr lang="en-US" sz="1530" dirty="0"/>
              <a:t> un </a:t>
            </a:r>
            <a:r>
              <a:rPr lang="en-US" sz="1530" dirty="0" err="1"/>
              <a:t>sistema</a:t>
            </a:r>
            <a:r>
              <a:rPr lang="en-US" sz="1530" dirty="0"/>
              <a:t> de </a:t>
            </a:r>
            <a:r>
              <a:rPr lang="en-US" sz="1530" dirty="0" err="1"/>
              <a:t>indemnización</a:t>
            </a:r>
            <a:r>
              <a:rPr lang="en-US" sz="1530" dirty="0"/>
              <a:t> </a:t>
            </a:r>
            <a:r>
              <a:rPr lang="en-US" sz="1530" dirty="0" err="1"/>
              <a:t>por</a:t>
            </a:r>
            <a:r>
              <a:rPr lang="en-US" sz="1530" dirty="0"/>
              <a:t> </a:t>
            </a:r>
            <a:r>
              <a:rPr lang="en-US" sz="1530" dirty="0" err="1"/>
              <a:t>accidentes</a:t>
            </a:r>
            <a:r>
              <a:rPr lang="en-US" sz="1530" dirty="0"/>
              <a:t> </a:t>
            </a:r>
            <a:r>
              <a:rPr lang="en-US" sz="1530" dirty="0" err="1"/>
              <a:t>laborales</a:t>
            </a:r>
            <a:r>
              <a:rPr lang="en-US" sz="1530" dirty="0"/>
              <a:t> </a:t>
            </a:r>
            <a:r>
              <a:rPr lang="en-US" sz="1530" dirty="0" err="1"/>
              <a:t>asequible</a:t>
            </a:r>
            <a:r>
              <a:rPr lang="en-US" sz="1530" dirty="0"/>
              <a:t>. </a:t>
            </a:r>
            <a:r>
              <a:rPr lang="en-US" sz="1530" dirty="0" err="1"/>
              <a:t>Dicha</a:t>
            </a:r>
            <a:r>
              <a:rPr lang="en-US" sz="1530" dirty="0"/>
              <a:t> </a:t>
            </a:r>
            <a:r>
              <a:rPr lang="en-US" sz="1530" dirty="0" err="1"/>
              <a:t>unión</a:t>
            </a:r>
            <a:r>
              <a:rPr lang="en-US" sz="1530" dirty="0"/>
              <a:t> </a:t>
            </a:r>
            <a:r>
              <a:rPr lang="en-US" sz="1530" dirty="0" err="1"/>
              <a:t>lugar</a:t>
            </a:r>
            <a:r>
              <a:rPr lang="en-US" sz="1530" dirty="0"/>
              <a:t> a la </a:t>
            </a:r>
            <a:r>
              <a:rPr lang="en-US" sz="1530" dirty="0" err="1"/>
              <a:t>creación</a:t>
            </a:r>
            <a:r>
              <a:rPr lang="en-US" sz="1530" dirty="0"/>
              <a:t> de las </a:t>
            </a:r>
            <a:r>
              <a:rPr lang="en-US" sz="1530" dirty="0" err="1"/>
              <a:t>normas</a:t>
            </a:r>
            <a:r>
              <a:rPr lang="en-US" sz="1530" dirty="0"/>
              <a:t> de </a:t>
            </a:r>
            <a:r>
              <a:rPr lang="en-US" sz="1530" dirty="0" err="1"/>
              <a:t>Comités</a:t>
            </a:r>
            <a:r>
              <a:rPr lang="en-US" sz="1530" dirty="0"/>
              <a:t> de </a:t>
            </a:r>
            <a:r>
              <a:rPr lang="en-US" sz="1530" dirty="0" err="1"/>
              <a:t>seguridad</a:t>
            </a:r>
            <a:r>
              <a:rPr lang="en-US" sz="1530" dirty="0"/>
              <a:t>. </a:t>
            </a:r>
            <a:r>
              <a:rPr lang="en-US" sz="1530" dirty="0" err="1"/>
              <a:t>En</a:t>
            </a:r>
            <a:r>
              <a:rPr lang="en-US" sz="1530" dirty="0"/>
              <a:t> </a:t>
            </a:r>
            <a:r>
              <a:rPr lang="en-US" sz="1530" dirty="0" err="1"/>
              <a:t>los</a:t>
            </a:r>
            <a:r>
              <a:rPr lang="en-US" sz="1530" dirty="0"/>
              <a:t> </a:t>
            </a:r>
            <a:r>
              <a:rPr lang="en-US" sz="1530" dirty="0" err="1"/>
              <a:t>años</a:t>
            </a:r>
            <a:r>
              <a:rPr lang="en-US" sz="1530" dirty="0"/>
              <a:t> </a:t>
            </a:r>
            <a:r>
              <a:rPr lang="en-US" sz="1530" dirty="0" err="1"/>
              <a:t>posteriores</a:t>
            </a:r>
            <a:r>
              <a:rPr lang="en-US" sz="1530" dirty="0"/>
              <a:t> a la </a:t>
            </a:r>
            <a:r>
              <a:rPr lang="en-US" sz="1530" dirty="0" err="1"/>
              <a:t>adopción</a:t>
            </a:r>
            <a:r>
              <a:rPr lang="en-US" sz="1530" dirty="0"/>
              <a:t> de la </a:t>
            </a:r>
            <a:r>
              <a:rPr lang="en-US" sz="1530" dirty="0" err="1"/>
              <a:t>norma</a:t>
            </a:r>
            <a:r>
              <a:rPr lang="en-US" sz="1530" dirty="0"/>
              <a:t>, Oregon </a:t>
            </a:r>
            <a:r>
              <a:rPr lang="en-US" sz="1530" dirty="0" err="1"/>
              <a:t>fue</a:t>
            </a:r>
            <a:r>
              <a:rPr lang="en-US" sz="1530" dirty="0"/>
              <a:t> </a:t>
            </a:r>
            <a:r>
              <a:rPr lang="en-US" sz="1530" dirty="0" err="1"/>
              <a:t>testigo</a:t>
            </a:r>
            <a:r>
              <a:rPr lang="en-US" sz="1530" dirty="0"/>
              <a:t> del </a:t>
            </a:r>
            <a:r>
              <a:rPr lang="en-US" sz="1530" dirty="0" err="1"/>
              <a:t>descenso</a:t>
            </a:r>
            <a:r>
              <a:rPr lang="en-US" sz="1530" dirty="0"/>
              <a:t> </a:t>
            </a:r>
            <a:r>
              <a:rPr lang="en-US" sz="1530" dirty="0" err="1"/>
              <a:t>en</a:t>
            </a:r>
            <a:r>
              <a:rPr lang="en-US" sz="1530" dirty="0"/>
              <a:t> la </a:t>
            </a:r>
            <a:r>
              <a:rPr lang="en-US" sz="1530" dirty="0" err="1"/>
              <a:t>cantidad</a:t>
            </a:r>
            <a:r>
              <a:rPr lang="en-US" sz="1530" dirty="0"/>
              <a:t> de </a:t>
            </a:r>
            <a:r>
              <a:rPr lang="en-US" sz="1530" dirty="0" err="1"/>
              <a:t>reclamos</a:t>
            </a:r>
            <a:r>
              <a:rPr lang="en-US" sz="1530" dirty="0"/>
              <a:t> </a:t>
            </a:r>
            <a:r>
              <a:rPr lang="en-US" sz="1530" dirty="0" err="1"/>
              <a:t>por</a:t>
            </a:r>
            <a:r>
              <a:rPr lang="en-US" sz="1530" dirty="0"/>
              <a:t> </a:t>
            </a:r>
            <a:r>
              <a:rPr lang="en-US" sz="1530" dirty="0" err="1"/>
              <a:t>lesiones</a:t>
            </a:r>
            <a:r>
              <a:rPr lang="en-US" sz="1530" dirty="0"/>
              <a:t> y </a:t>
            </a:r>
            <a:r>
              <a:rPr lang="en-US" sz="1530" dirty="0" err="1"/>
              <a:t>primas</a:t>
            </a:r>
            <a:r>
              <a:rPr lang="en-US" sz="1530" dirty="0"/>
              <a:t>. </a:t>
            </a:r>
          </a:p>
          <a:p>
            <a:endParaRPr lang="en-US" sz="1530" dirty="0"/>
          </a:p>
          <a:p>
            <a:r>
              <a:rPr lang="en-US" sz="1530" dirty="0" err="1"/>
              <a:t>Después</a:t>
            </a:r>
            <a:r>
              <a:rPr lang="en-US" sz="1530" dirty="0"/>
              <a:t> de </a:t>
            </a:r>
            <a:r>
              <a:rPr lang="en-US" sz="1530" dirty="0" err="1"/>
              <a:t>estar</a:t>
            </a:r>
            <a:r>
              <a:rPr lang="en-US" sz="1530" dirty="0"/>
              <a:t> </a:t>
            </a:r>
            <a:r>
              <a:rPr lang="en-US" sz="1530" dirty="0" err="1"/>
              <a:t>en</a:t>
            </a:r>
            <a:r>
              <a:rPr lang="en-US" sz="1530" dirty="0"/>
              <a:t> vigor </a:t>
            </a:r>
            <a:r>
              <a:rPr lang="en-US" sz="1530" dirty="0" err="1"/>
              <a:t>durante</a:t>
            </a:r>
            <a:r>
              <a:rPr lang="en-US" sz="1530" dirty="0"/>
              <a:t> </a:t>
            </a:r>
            <a:r>
              <a:rPr lang="en-US" sz="1530" dirty="0" err="1"/>
              <a:t>casi</a:t>
            </a:r>
            <a:r>
              <a:rPr lang="en-US" sz="1530" dirty="0"/>
              <a:t> dos </a:t>
            </a:r>
            <a:r>
              <a:rPr lang="en-US" sz="1530" dirty="0" err="1"/>
              <a:t>décadas</a:t>
            </a:r>
            <a:r>
              <a:rPr lang="en-US" sz="1530" dirty="0"/>
              <a:t> y </a:t>
            </a:r>
            <a:r>
              <a:rPr lang="en-US" sz="1530" dirty="0" err="1"/>
              <a:t>recibir</a:t>
            </a:r>
            <a:r>
              <a:rPr lang="en-US" sz="1530" dirty="0"/>
              <a:t> </a:t>
            </a:r>
            <a:r>
              <a:rPr lang="en-US" sz="1530" dirty="0" err="1"/>
              <a:t>comentarios</a:t>
            </a:r>
            <a:r>
              <a:rPr lang="en-US" sz="1530" dirty="0"/>
              <a:t> de </a:t>
            </a:r>
            <a:r>
              <a:rPr lang="en-US" sz="1530" dirty="0" err="1"/>
              <a:t>los</a:t>
            </a:r>
            <a:r>
              <a:rPr lang="en-US" sz="1530" dirty="0"/>
              <a:t> </a:t>
            </a:r>
            <a:r>
              <a:rPr lang="en-US" sz="1530" dirty="0" err="1"/>
              <a:t>empleados</a:t>
            </a:r>
            <a:r>
              <a:rPr lang="en-US" sz="1530" dirty="0"/>
              <a:t> y </a:t>
            </a:r>
            <a:r>
              <a:rPr lang="en-US" sz="1530" dirty="0" err="1"/>
              <a:t>empleadores</a:t>
            </a:r>
            <a:r>
              <a:rPr lang="en-US" sz="1530" dirty="0"/>
              <a:t>, la </a:t>
            </a:r>
            <a:r>
              <a:rPr lang="en-US" sz="1530" dirty="0" err="1"/>
              <a:t>noma</a:t>
            </a:r>
            <a:r>
              <a:rPr lang="en-US" sz="1530" dirty="0"/>
              <a:t> </a:t>
            </a:r>
            <a:r>
              <a:rPr lang="en-US" sz="1530" dirty="0" err="1"/>
              <a:t>sufrió</a:t>
            </a:r>
            <a:r>
              <a:rPr lang="en-US" sz="1530" dirty="0"/>
              <a:t> </a:t>
            </a:r>
            <a:r>
              <a:rPr lang="en-US" sz="1530" dirty="0" err="1"/>
              <a:t>algunas</a:t>
            </a:r>
            <a:r>
              <a:rPr lang="en-US" sz="1530" dirty="0"/>
              <a:t> </a:t>
            </a:r>
            <a:r>
              <a:rPr lang="en-US" sz="1530" dirty="0">
                <a:hlinkClick r:id="rId3"/>
              </a:rPr>
              <a:t>revisiones</a:t>
            </a:r>
            <a:r>
              <a:rPr lang="en-US" sz="1530" baseline="30000" dirty="0"/>
              <a:t>(3)</a:t>
            </a:r>
            <a:r>
              <a:rPr lang="en-US" sz="1530" dirty="0"/>
              <a:t> </a:t>
            </a:r>
            <a:r>
              <a:rPr lang="en-US" sz="1530" dirty="0" err="1"/>
              <a:t>en</a:t>
            </a:r>
            <a:r>
              <a:rPr lang="en-US" sz="1530" dirty="0"/>
              <a:t> 2008 y 2010 a fin de </a:t>
            </a:r>
            <a:r>
              <a:rPr lang="en-US" sz="1530" dirty="0" err="1"/>
              <a:t>facilitarles</a:t>
            </a:r>
            <a:r>
              <a:rPr lang="en-US" sz="1530" dirty="0"/>
              <a:t> a </a:t>
            </a:r>
            <a:r>
              <a:rPr lang="en-US" sz="1530" dirty="0" err="1"/>
              <a:t>todos</a:t>
            </a:r>
            <a:r>
              <a:rPr lang="en-US" sz="1530" dirty="0"/>
              <a:t> </a:t>
            </a:r>
            <a:r>
              <a:rPr lang="en-US" sz="1530" dirty="0" err="1"/>
              <a:t>el</a:t>
            </a:r>
            <a:r>
              <a:rPr lang="en-US" sz="1530" dirty="0"/>
              <a:t> </a:t>
            </a:r>
            <a:r>
              <a:rPr lang="en-US" sz="1530" dirty="0" err="1"/>
              <a:t>cumplimiento</a:t>
            </a:r>
            <a:r>
              <a:rPr lang="en-US" sz="1530" dirty="0"/>
              <a:t> de la </a:t>
            </a:r>
            <a:r>
              <a:rPr lang="en-US" sz="1530" dirty="0" err="1"/>
              <a:t>intención</a:t>
            </a:r>
            <a:r>
              <a:rPr lang="en-US" sz="1530" dirty="0"/>
              <a:t> de la ley. </a:t>
            </a:r>
            <a:r>
              <a:rPr lang="en-US" sz="1530" dirty="0" err="1"/>
              <a:t>En</a:t>
            </a:r>
            <a:r>
              <a:rPr lang="en-US" sz="1530" dirty="0"/>
              <a:t> la </a:t>
            </a:r>
            <a:r>
              <a:rPr lang="en-US" sz="1530" dirty="0" err="1"/>
              <a:t>actualidad</a:t>
            </a:r>
            <a:r>
              <a:rPr lang="en-US" sz="1530" dirty="0"/>
              <a:t>, Oregon </a:t>
            </a:r>
            <a:r>
              <a:rPr lang="en-US" sz="1530" dirty="0" err="1"/>
              <a:t>tiene</a:t>
            </a:r>
            <a:r>
              <a:rPr lang="en-US" sz="1530" dirty="0"/>
              <a:t> </a:t>
            </a:r>
            <a:r>
              <a:rPr lang="en-US" sz="1530" dirty="0" err="1"/>
              <a:t>una</a:t>
            </a:r>
            <a:r>
              <a:rPr lang="en-US" sz="1530" dirty="0"/>
              <a:t> de las </a:t>
            </a:r>
            <a:r>
              <a:rPr lang="en-US" sz="1530" dirty="0">
                <a:hlinkClick r:id="rId4"/>
              </a:rPr>
              <a:t>tasas de indemnización por accidentes laborales más bajas</a:t>
            </a:r>
            <a:r>
              <a:rPr lang="en-US" sz="1530" baseline="30000" dirty="0"/>
              <a:t>(4)</a:t>
            </a:r>
            <a:r>
              <a:rPr lang="en-US" sz="1530" dirty="0"/>
              <a:t> del </a:t>
            </a:r>
            <a:r>
              <a:rPr lang="en-US" sz="1530" dirty="0" err="1"/>
              <a:t>país</a:t>
            </a:r>
            <a:r>
              <a:rPr lang="en-US" sz="153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5"/>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9A5DA527-8C19-4502-983D-7BEDDB793153}"/>
              </a:ext>
            </a:extLst>
          </p:cNvPr>
          <p:cNvPicPr>
            <a:picLocks noChangeAspect="1"/>
          </p:cNvPicPr>
          <p:nvPr/>
        </p:nvPicPr>
        <p:blipFill>
          <a:blip r:embed="rId6"/>
          <a:stretch>
            <a:fillRect/>
          </a:stretch>
        </p:blipFill>
        <p:spPr>
          <a:xfrm>
            <a:off x="0" y="0"/>
            <a:ext cx="5504272" cy="5912556"/>
          </a:xfrm>
          <a:prstGeom prst="rect">
            <a:avLst/>
          </a:prstGeom>
        </p:spPr>
      </p:pic>
    </p:spTree>
    <p:extLst>
      <p:ext uri="{BB962C8B-B14F-4D97-AF65-F5344CB8AC3E}">
        <p14:creationId xmlns:p14="http://schemas.microsoft.com/office/powerpoint/2010/main" val="1879307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1"/>
            <a:ext cx="6332167" cy="52629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200" u="sng" dirty="0">
                <a:solidFill>
                  <a:schemeClr val="dk1"/>
                </a:solidFill>
                <a:latin typeface="+mj-lt"/>
                <a:ea typeface="Calibri"/>
                <a:cs typeface="Calibri"/>
                <a:sym typeface="Calibri"/>
              </a:rPr>
              <a:t>División 4 Agricultura. </a:t>
            </a:r>
            <a:r>
              <a:rPr lang="en-US" sz="3200" u="sng" dirty="0" err="1">
                <a:solidFill>
                  <a:schemeClr val="dk1"/>
                </a:solidFill>
                <a:latin typeface="+mj-lt"/>
                <a:ea typeface="Calibri"/>
                <a:cs typeface="Calibri"/>
                <a:sym typeface="Calibri"/>
              </a:rPr>
              <a:t>Requisitos</a:t>
            </a:r>
            <a:r>
              <a:rPr lang="en-US" sz="3200" u="sng" dirty="0">
                <a:solidFill>
                  <a:schemeClr val="dk1"/>
                </a:solidFill>
                <a:latin typeface="+mj-lt"/>
                <a:ea typeface="Calibri"/>
                <a:cs typeface="Calibri"/>
                <a:sym typeface="Calibri"/>
              </a:rPr>
              <a:t> de </a:t>
            </a:r>
            <a:r>
              <a:rPr lang="en-US" sz="3200" u="sng" dirty="0" err="1">
                <a:solidFill>
                  <a:schemeClr val="dk1"/>
                </a:solidFill>
                <a:latin typeface="+mj-lt"/>
                <a:ea typeface="Calibri"/>
                <a:cs typeface="Calibri"/>
                <a:sym typeface="Calibri"/>
              </a:rPr>
              <a:t>reuniones</a:t>
            </a:r>
            <a:r>
              <a:rPr lang="en-US" sz="3200" u="sng" dirty="0">
                <a:solidFill>
                  <a:schemeClr val="dk1"/>
                </a:solidFill>
                <a:latin typeface="+mj-lt"/>
                <a:ea typeface="Calibri"/>
                <a:cs typeface="Calibri"/>
                <a:sym typeface="Calibri"/>
              </a:rPr>
              <a:t> de </a:t>
            </a:r>
            <a:r>
              <a:rPr lang="en-US" sz="3200" u="sng" dirty="0" err="1">
                <a:solidFill>
                  <a:schemeClr val="dk1"/>
                </a:solidFill>
                <a:latin typeface="+mj-lt"/>
                <a:ea typeface="Calibri"/>
                <a:cs typeface="Calibri"/>
                <a:sym typeface="Calibri"/>
              </a:rPr>
              <a:t>seguridad</a:t>
            </a:r>
            <a:endParaRPr sz="3200" b="0" i="0" u="none" strike="noStrike" cap="none" dirty="0">
              <a:solidFill>
                <a:schemeClr val="dk1"/>
              </a:solidFill>
              <a:latin typeface="Calibri"/>
              <a:ea typeface="Calibri"/>
              <a:cs typeface="Calibri"/>
              <a:sym typeface="Calibri"/>
            </a:endParaRPr>
          </a:p>
          <a:p>
            <a:endParaRPr lang="en-US" sz="1600" dirty="0"/>
          </a:p>
          <a:p>
            <a:r>
              <a:rPr lang="en-US" sz="1600" dirty="0" err="1"/>
              <a:t>Ahora</a:t>
            </a:r>
            <a:r>
              <a:rPr lang="en-US" sz="1600" dirty="0"/>
              <a:t> que </a:t>
            </a:r>
            <a:r>
              <a:rPr lang="en-US" sz="1600" dirty="0" err="1"/>
              <a:t>hemos</a:t>
            </a:r>
            <a:r>
              <a:rPr lang="en-US" sz="1600" dirty="0"/>
              <a:t> </a:t>
            </a:r>
            <a:r>
              <a:rPr lang="en-US" sz="1600" dirty="0" err="1"/>
              <a:t>tratado</a:t>
            </a:r>
            <a:r>
              <a:rPr lang="en-US" sz="1600" dirty="0"/>
              <a:t> </a:t>
            </a:r>
            <a:r>
              <a:rPr lang="en-US" sz="1600" dirty="0" err="1"/>
              <a:t>los</a:t>
            </a:r>
            <a:r>
              <a:rPr lang="en-US" sz="1600" dirty="0"/>
              <a:t> </a:t>
            </a:r>
            <a:r>
              <a:rPr lang="en-US" sz="1600" dirty="0" err="1"/>
              <a:t>requisitos</a:t>
            </a:r>
            <a:r>
              <a:rPr lang="en-US" sz="1600" dirty="0"/>
              <a:t> para </a:t>
            </a:r>
            <a:r>
              <a:rPr lang="en-US" sz="1600" dirty="0" err="1"/>
              <a:t>comités</a:t>
            </a:r>
            <a:r>
              <a:rPr lang="en-US" sz="1600" dirty="0"/>
              <a:t>, </a:t>
            </a:r>
            <a:r>
              <a:rPr lang="en-US" sz="1600" dirty="0" err="1"/>
              <a:t>analicemos</a:t>
            </a:r>
            <a:r>
              <a:rPr lang="en-US" sz="1600" dirty="0"/>
              <a:t> las </a:t>
            </a:r>
            <a:r>
              <a:rPr lang="en-US" sz="1600" dirty="0" err="1"/>
              <a:t>reuniones</a:t>
            </a:r>
            <a:r>
              <a:rPr lang="en-US" sz="1600" dirty="0"/>
              <a:t> de </a:t>
            </a:r>
            <a:r>
              <a:rPr lang="en-US" sz="1600" dirty="0" err="1"/>
              <a:t>seguridad</a:t>
            </a:r>
            <a:r>
              <a:rPr lang="en-US" sz="1600" dirty="0"/>
              <a:t>. Las </a:t>
            </a:r>
            <a:r>
              <a:rPr lang="en-US" sz="1600" dirty="0" err="1"/>
              <a:t>reuniones</a:t>
            </a:r>
            <a:r>
              <a:rPr lang="en-US" sz="1600" dirty="0"/>
              <a:t> de </a:t>
            </a:r>
            <a:r>
              <a:rPr lang="en-US" sz="1600" dirty="0" err="1"/>
              <a:t>seguridad</a:t>
            </a:r>
            <a:r>
              <a:rPr lang="en-US" sz="1600" dirty="0"/>
              <a:t> </a:t>
            </a:r>
            <a:r>
              <a:rPr lang="en-US" sz="1600" dirty="0" err="1"/>
              <a:t>en</a:t>
            </a:r>
            <a:r>
              <a:rPr lang="en-US" sz="1600" dirty="0"/>
              <a:t> la División 4 </a:t>
            </a:r>
            <a:r>
              <a:rPr lang="en-US" sz="1600" dirty="0" err="1"/>
              <a:t>también</a:t>
            </a:r>
            <a:r>
              <a:rPr lang="en-US" sz="1600" dirty="0"/>
              <a:t> </a:t>
            </a:r>
            <a:r>
              <a:rPr lang="en-US" sz="1600" dirty="0" err="1"/>
              <a:t>tienen</a:t>
            </a:r>
            <a:r>
              <a:rPr lang="en-US" sz="1600" dirty="0"/>
              <a:t> </a:t>
            </a:r>
            <a:r>
              <a:rPr lang="en-US" sz="1600" dirty="0" err="1"/>
              <a:t>los</a:t>
            </a:r>
            <a:r>
              <a:rPr lang="en-US" sz="1600" dirty="0"/>
              <a:t> </a:t>
            </a:r>
            <a:r>
              <a:rPr lang="en-US" sz="1600" dirty="0" err="1"/>
              <a:t>mismos</a:t>
            </a:r>
            <a:r>
              <a:rPr lang="en-US" sz="1600" dirty="0"/>
              <a:t> </a:t>
            </a:r>
            <a:r>
              <a:rPr lang="en-US" sz="1600" dirty="0" err="1"/>
              <a:t>requisitos</a:t>
            </a:r>
            <a:r>
              <a:rPr lang="en-US" sz="1600" dirty="0"/>
              <a:t> que la División 1, </a:t>
            </a:r>
            <a:r>
              <a:rPr lang="en-US" sz="1600" dirty="0" err="1"/>
              <a:t>pero</a:t>
            </a:r>
            <a:r>
              <a:rPr lang="en-US" sz="1600" dirty="0"/>
              <a:t> con </a:t>
            </a:r>
            <a:r>
              <a:rPr lang="en-US" sz="1600" dirty="0" err="1"/>
              <a:t>algunos</a:t>
            </a:r>
            <a:r>
              <a:rPr lang="en-US" sz="1600" dirty="0"/>
              <a:t> </a:t>
            </a:r>
            <a:r>
              <a:rPr lang="en-US" sz="1600" dirty="0" err="1"/>
              <a:t>elementos</a:t>
            </a:r>
            <a:r>
              <a:rPr lang="en-US" sz="1600" dirty="0"/>
              <a:t> </a:t>
            </a:r>
            <a:r>
              <a:rPr lang="en-US" sz="1600" dirty="0" err="1"/>
              <a:t>adicionales</a:t>
            </a:r>
            <a:r>
              <a:rPr lang="en-US" sz="1600" dirty="0"/>
              <a:t>.</a:t>
            </a:r>
          </a:p>
          <a:p>
            <a:endParaRPr lang="en-US" sz="1600" dirty="0"/>
          </a:p>
          <a:p>
            <a:pPr marL="285750" indent="-285750">
              <a:buFont typeface="Arial" panose="020B0604020202020204" pitchFamily="34" charset="0"/>
              <a:buChar char="•"/>
            </a:pPr>
            <a:r>
              <a:rPr lang="en-US" sz="1600" dirty="0"/>
              <a:t>Se </a:t>
            </a:r>
            <a:r>
              <a:rPr lang="en-US" sz="1600" dirty="0" err="1"/>
              <a:t>debe</a:t>
            </a:r>
            <a:r>
              <a:rPr lang="en-US" sz="1600" dirty="0"/>
              <a:t> </a:t>
            </a:r>
            <a:r>
              <a:rPr lang="en-US" sz="1600" dirty="0" err="1"/>
              <a:t>informar</a:t>
            </a:r>
            <a:r>
              <a:rPr lang="en-US" sz="1600" dirty="0"/>
              <a:t> a </a:t>
            </a:r>
            <a:r>
              <a:rPr lang="en-US" sz="1600" dirty="0" err="1"/>
              <a:t>los</a:t>
            </a:r>
            <a:r>
              <a:rPr lang="en-US" sz="1600" dirty="0"/>
              <a:t> </a:t>
            </a:r>
            <a:r>
              <a:rPr lang="en-US" sz="1600" dirty="0" err="1"/>
              <a:t>empleados</a:t>
            </a:r>
            <a:r>
              <a:rPr lang="en-US" sz="1600" dirty="0"/>
              <a:t> </a:t>
            </a:r>
            <a:r>
              <a:rPr lang="en-US" sz="1600" dirty="0" err="1"/>
              <a:t>acerca</a:t>
            </a:r>
            <a:r>
              <a:rPr lang="en-US" sz="1600" dirty="0"/>
              <a:t> de las </a:t>
            </a:r>
            <a:r>
              <a:rPr lang="en-US" sz="1600" dirty="0" err="1"/>
              <a:t>reuniones</a:t>
            </a:r>
            <a:r>
              <a:rPr lang="en-US" sz="1600" dirty="0"/>
              <a:t> de </a:t>
            </a:r>
            <a:r>
              <a:rPr lang="en-US" sz="1600" dirty="0" err="1"/>
              <a:t>seguridad</a:t>
            </a:r>
            <a:r>
              <a:rPr lang="en-US" sz="1600" dirty="0"/>
              <a:t>, </a:t>
            </a:r>
            <a:r>
              <a:rPr lang="en-US" sz="1600" dirty="0" err="1"/>
              <a:t>cuándo</a:t>
            </a:r>
            <a:r>
              <a:rPr lang="en-US" sz="1600" dirty="0"/>
              <a:t> y </a:t>
            </a:r>
            <a:r>
              <a:rPr lang="en-US" sz="1600" dirty="0" err="1"/>
              <a:t>dónde</a:t>
            </a:r>
            <a:r>
              <a:rPr lang="en-US" sz="1600" dirty="0"/>
              <a:t> se </a:t>
            </a:r>
            <a:r>
              <a:rPr lang="en-US" sz="1600" dirty="0" err="1"/>
              <a:t>celebran</a:t>
            </a:r>
            <a:r>
              <a:rPr lang="en-US" sz="1600" dirty="0"/>
              <a:t> y de </a:t>
            </a:r>
            <a:r>
              <a:rPr lang="en-US" sz="1600" dirty="0" err="1"/>
              <a:t>qué</a:t>
            </a:r>
            <a:r>
              <a:rPr lang="en-US" sz="1600" dirty="0"/>
              <a:t> </a:t>
            </a:r>
            <a:r>
              <a:rPr lang="en-US" sz="1600" dirty="0" err="1"/>
              <a:t>manera</a:t>
            </a:r>
            <a:r>
              <a:rPr lang="en-US" sz="1600" dirty="0"/>
              <a:t> se </a:t>
            </a:r>
            <a:r>
              <a:rPr lang="en-US" sz="1600" dirty="0" err="1"/>
              <a:t>comparte</a:t>
            </a:r>
            <a:r>
              <a:rPr lang="en-US" sz="1600" dirty="0"/>
              <a:t> la </a:t>
            </a:r>
            <a:r>
              <a:rPr lang="en-US" sz="1600" dirty="0" err="1"/>
              <a:t>información</a:t>
            </a:r>
            <a:r>
              <a:rPr lang="en-US" sz="1600" dirty="0"/>
              <a:t> entre la </a:t>
            </a:r>
            <a:r>
              <a:rPr lang="en-US" sz="1600" dirty="0" err="1"/>
              <a:t>gerencia</a:t>
            </a:r>
            <a:r>
              <a:rPr lang="en-US" sz="1600" dirty="0"/>
              <a:t> y </a:t>
            </a:r>
            <a:r>
              <a:rPr lang="en-US" sz="1600" dirty="0" err="1"/>
              <a:t>los</a:t>
            </a:r>
            <a:r>
              <a:rPr lang="en-US" sz="1600" dirty="0"/>
              <a:t> </a:t>
            </a:r>
            <a:r>
              <a:rPr lang="en-US" sz="1600" dirty="0" err="1"/>
              <a:t>trabajadores</a:t>
            </a:r>
            <a:r>
              <a:rPr lang="en-US" sz="1600" dirty="0"/>
              <a:t>. </a:t>
            </a:r>
          </a:p>
          <a:p>
            <a:pPr marL="285750" indent="-285750">
              <a:buFont typeface="Arial" panose="020B0604020202020204" pitchFamily="34" charset="0"/>
              <a:buChar char="•"/>
            </a:pPr>
            <a:r>
              <a:rPr lang="en-US" sz="1600" dirty="0"/>
              <a:t>Los </a:t>
            </a:r>
            <a:r>
              <a:rPr lang="en-US" sz="1600" dirty="0" err="1"/>
              <a:t>empleados</a:t>
            </a:r>
            <a:r>
              <a:rPr lang="en-US" sz="1600" dirty="0"/>
              <a:t> </a:t>
            </a:r>
            <a:r>
              <a:rPr lang="en-US" sz="1600" dirty="0" err="1"/>
              <a:t>deben</a:t>
            </a:r>
            <a:r>
              <a:rPr lang="en-US" sz="1600" dirty="0"/>
              <a:t> saber que </a:t>
            </a:r>
            <a:r>
              <a:rPr lang="en-US" sz="1600" dirty="0" err="1"/>
              <a:t>tienen</a:t>
            </a:r>
            <a:r>
              <a:rPr lang="en-US" sz="1600" dirty="0"/>
              <a:t> derecho a que sus inquietudes de </a:t>
            </a:r>
            <a:r>
              <a:rPr lang="en-US" sz="1600" dirty="0" err="1"/>
              <a:t>seguridad</a:t>
            </a:r>
            <a:r>
              <a:rPr lang="en-US" sz="1600" dirty="0"/>
              <a:t> y </a:t>
            </a:r>
            <a:r>
              <a:rPr lang="en-US" sz="1600" dirty="0" err="1"/>
              <a:t>salud</a:t>
            </a:r>
            <a:r>
              <a:rPr lang="en-US" sz="1600" dirty="0"/>
              <a:t> se </a:t>
            </a:r>
            <a:r>
              <a:rPr lang="en-US" sz="1600" dirty="0" err="1"/>
              <a:t>escuchen</a:t>
            </a:r>
            <a:r>
              <a:rPr lang="en-US" sz="1600" dirty="0"/>
              <a:t> y se </a:t>
            </a:r>
            <a:r>
              <a:rPr lang="en-US" sz="1600" dirty="0" err="1"/>
              <a:t>respondan</a:t>
            </a:r>
            <a:r>
              <a:rPr lang="en-US" sz="1600" dirty="0"/>
              <a:t> sus </a:t>
            </a:r>
            <a:r>
              <a:rPr lang="en-US" sz="1600" dirty="0" err="1"/>
              <a:t>preguntas</a:t>
            </a:r>
            <a:r>
              <a:rPr lang="en-US" sz="1600" dirty="0"/>
              <a:t> </a:t>
            </a:r>
            <a:r>
              <a:rPr lang="en-US" sz="1600" dirty="0" err="1"/>
              <a:t>en</a:t>
            </a:r>
            <a:r>
              <a:rPr lang="en-US" sz="1600" dirty="0"/>
              <a:t> las </a:t>
            </a:r>
            <a:r>
              <a:rPr lang="en-US" sz="1600" dirty="0" err="1"/>
              <a:t>reuniones</a:t>
            </a:r>
            <a:r>
              <a:rPr lang="en-US" sz="1600" dirty="0"/>
              <a:t> de </a:t>
            </a:r>
            <a:r>
              <a:rPr lang="en-US" sz="1600" dirty="0" err="1"/>
              <a:t>seguridad</a:t>
            </a:r>
            <a:r>
              <a:rPr lang="en-US" sz="1600" dirty="0"/>
              <a:t>.</a:t>
            </a:r>
          </a:p>
          <a:p>
            <a:pPr marL="285750" indent="-285750">
              <a:buFont typeface="Arial" panose="020B0604020202020204" pitchFamily="34" charset="0"/>
              <a:buChar char="•"/>
            </a:pPr>
            <a:r>
              <a:rPr lang="en-US" sz="1600" dirty="0"/>
              <a:t>Los </a:t>
            </a:r>
            <a:r>
              <a:rPr lang="en-US" sz="1600" dirty="0" err="1"/>
              <a:t>empleados</a:t>
            </a:r>
            <a:r>
              <a:rPr lang="en-US" sz="1600" dirty="0"/>
              <a:t> </a:t>
            </a:r>
            <a:r>
              <a:rPr lang="en-US" sz="1600" dirty="0" err="1"/>
              <a:t>deben</a:t>
            </a:r>
            <a:r>
              <a:rPr lang="en-US" sz="1600" dirty="0"/>
              <a:t> </a:t>
            </a:r>
            <a:r>
              <a:rPr lang="en-US" sz="1600" dirty="0" err="1"/>
              <a:t>conocer</a:t>
            </a:r>
            <a:r>
              <a:rPr lang="en-US" sz="1600" dirty="0"/>
              <a:t> </a:t>
            </a:r>
            <a:r>
              <a:rPr lang="en-US" sz="1600" dirty="0" err="1"/>
              <a:t>el</a:t>
            </a:r>
            <a:r>
              <a:rPr lang="en-US" sz="1600" dirty="0"/>
              <a:t> </a:t>
            </a:r>
            <a:r>
              <a:rPr lang="en-US" sz="1600" dirty="0" err="1"/>
              <a:t>método</a:t>
            </a:r>
            <a:r>
              <a:rPr lang="en-US" sz="1600" dirty="0"/>
              <a:t> o </a:t>
            </a:r>
            <a:r>
              <a:rPr lang="en-US" sz="1600" dirty="0" err="1"/>
              <a:t>sistema</a:t>
            </a:r>
            <a:r>
              <a:rPr lang="en-US" sz="1600" dirty="0"/>
              <a:t> que se </a:t>
            </a:r>
            <a:r>
              <a:rPr lang="en-US" sz="1600" dirty="0" err="1"/>
              <a:t>utiliza</a:t>
            </a:r>
            <a:r>
              <a:rPr lang="en-US" sz="1600" dirty="0"/>
              <a:t> para responder inquietudes, </a:t>
            </a:r>
            <a:r>
              <a:rPr lang="en-US" sz="1600" dirty="0" err="1"/>
              <a:t>incidentes</a:t>
            </a:r>
            <a:r>
              <a:rPr lang="en-US" sz="1600" dirty="0"/>
              <a:t> y </a:t>
            </a:r>
            <a:r>
              <a:rPr lang="en-US" sz="1600" dirty="0" err="1"/>
              <a:t>accidentes</a:t>
            </a:r>
            <a:r>
              <a:rPr lang="en-US" sz="1600" dirty="0"/>
              <a:t> de </a:t>
            </a:r>
            <a:r>
              <a:rPr lang="en-US" sz="1600" dirty="0" err="1"/>
              <a:t>seguridad</a:t>
            </a:r>
            <a:r>
              <a:rPr lang="en-US" sz="1600" dirty="0"/>
              <a:t> y </a:t>
            </a:r>
            <a:r>
              <a:rPr lang="en-US" sz="1600" dirty="0" err="1"/>
              <a:t>salud</a:t>
            </a:r>
            <a:r>
              <a:rPr lang="en-US" sz="1600" dirty="0"/>
              <a:t>.</a:t>
            </a:r>
          </a:p>
          <a:p>
            <a:endParaRPr lang="en-US" sz="1600" dirty="0"/>
          </a:p>
          <a:p>
            <a:r>
              <a:rPr lang="en-US" sz="1600" i="1" dirty="0"/>
              <a:t>(</a:t>
            </a:r>
            <a:r>
              <a:rPr lang="en-US" sz="1600" i="1" dirty="0" err="1"/>
              <a:t>continúa</a:t>
            </a:r>
            <a:r>
              <a:rPr lang="en-US" sz="1600" i="1" dirty="0"/>
              <a:t> </a:t>
            </a:r>
            <a:r>
              <a:rPr lang="en-US" sz="1600" i="1" dirty="0" err="1"/>
              <a:t>en</a:t>
            </a:r>
            <a:r>
              <a:rPr lang="en-US" sz="1600" i="1" dirty="0"/>
              <a:t> la </a:t>
            </a:r>
            <a:r>
              <a:rPr lang="en-US" sz="1600" i="1" dirty="0" err="1"/>
              <a:t>siguiente</a:t>
            </a:r>
            <a:r>
              <a:rPr lang="en-US" sz="1600" i="1" dirty="0"/>
              <a:t> </a:t>
            </a:r>
            <a:r>
              <a:rPr lang="en-US" sz="1600" i="1" dirty="0" err="1"/>
              <a:t>diapositiva</a:t>
            </a:r>
            <a:r>
              <a:rPr lang="en-US" sz="1600" i="1"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1B2DAA51-704E-43D1-96E7-33125969838F}"/>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0B95AAFC-8976-4A20-060D-FCC07791E89D}"/>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56655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48"/>
            <a:ext cx="6332167" cy="563227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u="sng" dirty="0">
                <a:solidFill>
                  <a:schemeClr val="dk1"/>
                </a:solidFill>
                <a:latin typeface="+mj-lt"/>
                <a:ea typeface="Calibri"/>
                <a:cs typeface="Calibri"/>
                <a:sym typeface="Calibri"/>
              </a:rPr>
              <a:t>División 4 Agricultura. </a:t>
            </a:r>
            <a:r>
              <a:rPr lang="en-US" sz="2800" u="sng" dirty="0" err="1">
                <a:solidFill>
                  <a:schemeClr val="dk1"/>
                </a:solidFill>
                <a:latin typeface="+mj-lt"/>
                <a:ea typeface="Calibri"/>
                <a:cs typeface="Calibri"/>
                <a:sym typeface="Calibri"/>
              </a:rPr>
              <a:t>Requisitos</a:t>
            </a:r>
            <a:r>
              <a:rPr lang="en-US" sz="2800" u="sng" dirty="0">
                <a:solidFill>
                  <a:schemeClr val="dk1"/>
                </a:solidFill>
                <a:latin typeface="+mj-lt"/>
                <a:ea typeface="Calibri"/>
                <a:cs typeface="Calibri"/>
                <a:sym typeface="Calibri"/>
              </a:rPr>
              <a:t> de </a:t>
            </a:r>
            <a:r>
              <a:rPr lang="en-US" sz="2800" u="sng" dirty="0" err="1">
                <a:solidFill>
                  <a:schemeClr val="dk1"/>
                </a:solidFill>
                <a:latin typeface="+mj-lt"/>
                <a:ea typeface="Calibri"/>
                <a:cs typeface="Calibri"/>
                <a:sym typeface="Calibri"/>
              </a:rPr>
              <a:t>reuniones</a:t>
            </a:r>
            <a:r>
              <a:rPr lang="en-US" sz="2800" u="sng" dirty="0">
                <a:solidFill>
                  <a:schemeClr val="dk1"/>
                </a:solidFill>
                <a:latin typeface="+mj-lt"/>
                <a:ea typeface="Calibri"/>
                <a:cs typeface="Calibri"/>
                <a:sym typeface="Calibri"/>
              </a:rPr>
              <a:t> de </a:t>
            </a:r>
            <a:r>
              <a:rPr lang="en-US" sz="2800" u="sng" dirty="0" err="1">
                <a:solidFill>
                  <a:schemeClr val="dk1"/>
                </a:solidFill>
                <a:latin typeface="+mj-lt"/>
                <a:ea typeface="Calibri"/>
                <a:cs typeface="Calibri"/>
                <a:sym typeface="Calibri"/>
              </a:rPr>
              <a:t>seguridad</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continuación</a:t>
            </a:r>
            <a:r>
              <a:rPr lang="en-US" sz="2800" u="sng" dirty="0">
                <a:solidFill>
                  <a:schemeClr val="dk1"/>
                </a:solidFill>
                <a:latin typeface="+mj-lt"/>
                <a:ea typeface="Calibri"/>
                <a:cs typeface="Calibri"/>
                <a:sym typeface="Calibri"/>
              </a:rPr>
              <a:t>)</a:t>
            </a:r>
            <a:endParaRPr sz="2800" b="0" i="0" u="none" strike="noStrike" cap="none" dirty="0">
              <a:solidFill>
                <a:schemeClr val="dk1"/>
              </a:solidFill>
              <a:latin typeface="Calibri"/>
              <a:ea typeface="Calibri"/>
              <a:cs typeface="Calibri"/>
              <a:sym typeface="Calibri"/>
            </a:endParaRPr>
          </a:p>
          <a:p>
            <a:endParaRPr lang="en-US" sz="1600" dirty="0"/>
          </a:p>
          <a:p>
            <a:r>
              <a:rPr lang="en-US" sz="1600" dirty="0" err="1"/>
              <a:t>Además</a:t>
            </a:r>
            <a:r>
              <a:rPr lang="en-US" sz="1600" dirty="0"/>
              <a:t> de </a:t>
            </a:r>
            <a:r>
              <a:rPr lang="en-US" sz="1600" dirty="0" err="1"/>
              <a:t>compartir</a:t>
            </a:r>
            <a:r>
              <a:rPr lang="en-US" sz="1600" dirty="0"/>
              <a:t> </a:t>
            </a:r>
            <a:r>
              <a:rPr lang="en-US" sz="1600" dirty="0" err="1"/>
              <a:t>información</a:t>
            </a:r>
            <a:r>
              <a:rPr lang="en-US" sz="1600" dirty="0"/>
              <a:t> </a:t>
            </a:r>
            <a:r>
              <a:rPr lang="en-US" sz="1600" dirty="0" err="1"/>
              <a:t>relevante</a:t>
            </a:r>
            <a:r>
              <a:rPr lang="en-US" sz="1600" dirty="0"/>
              <a:t> </a:t>
            </a:r>
            <a:r>
              <a:rPr lang="en-US" sz="1600" dirty="0" err="1"/>
              <a:t>sobre</a:t>
            </a:r>
            <a:r>
              <a:rPr lang="en-US" sz="1600" dirty="0"/>
              <a:t> </a:t>
            </a:r>
            <a:r>
              <a:rPr lang="en-US" sz="1600" dirty="0" err="1"/>
              <a:t>problemas</a:t>
            </a:r>
            <a:r>
              <a:rPr lang="en-US" sz="1600" dirty="0"/>
              <a:t> de </a:t>
            </a:r>
            <a:r>
              <a:rPr lang="en-US" sz="1600" dirty="0" err="1"/>
              <a:t>seguridad</a:t>
            </a:r>
            <a:r>
              <a:rPr lang="en-US" sz="1600" dirty="0"/>
              <a:t> y </a:t>
            </a:r>
            <a:r>
              <a:rPr lang="en-US" sz="1600" dirty="0" err="1"/>
              <a:t>salud</a:t>
            </a:r>
            <a:r>
              <a:rPr lang="en-US" sz="1600" dirty="0"/>
              <a:t>, las </a:t>
            </a:r>
            <a:r>
              <a:rPr lang="en-US" sz="1600" dirty="0" err="1"/>
              <a:t>reuniones</a:t>
            </a:r>
            <a:r>
              <a:rPr lang="en-US" sz="1600" dirty="0"/>
              <a:t> de </a:t>
            </a:r>
            <a:r>
              <a:rPr lang="en-US" sz="1600" dirty="0" err="1"/>
              <a:t>seguridad</a:t>
            </a:r>
            <a:r>
              <a:rPr lang="en-US" sz="1600" dirty="0"/>
              <a:t> </a:t>
            </a:r>
            <a:r>
              <a:rPr lang="en-US" sz="1600" dirty="0" err="1"/>
              <a:t>también</a:t>
            </a:r>
            <a:r>
              <a:rPr lang="en-US" sz="1600" dirty="0"/>
              <a:t> </a:t>
            </a:r>
            <a:r>
              <a:rPr lang="en-US" sz="1600" dirty="0" err="1"/>
              <a:t>deben</a:t>
            </a:r>
            <a:r>
              <a:rPr lang="en-US" sz="1600" dirty="0"/>
              <a:t>:</a:t>
            </a:r>
          </a:p>
          <a:p>
            <a:endParaRPr lang="en-US" sz="1600" dirty="0"/>
          </a:p>
          <a:p>
            <a:pPr marL="285750" indent="-285750">
              <a:buFont typeface="Arial" panose="020B0604020202020204" pitchFamily="34" charset="0"/>
              <a:buChar char="•"/>
            </a:pPr>
            <a:r>
              <a:rPr lang="en-US" sz="1600" dirty="0" err="1"/>
              <a:t>Incluir</a:t>
            </a:r>
            <a:r>
              <a:rPr lang="en-US" sz="1600" dirty="0"/>
              <a:t> </a:t>
            </a:r>
            <a:r>
              <a:rPr lang="en-US" sz="1600" dirty="0" err="1"/>
              <a:t>informes</a:t>
            </a:r>
            <a:r>
              <a:rPr lang="en-US" sz="1600" dirty="0"/>
              <a:t> de las </a:t>
            </a:r>
            <a:r>
              <a:rPr lang="en-US" sz="1600" dirty="0" err="1"/>
              <a:t>inspecciones</a:t>
            </a:r>
            <a:r>
              <a:rPr lang="en-US" sz="1600" dirty="0"/>
              <a:t> de </a:t>
            </a:r>
            <a:r>
              <a:rPr lang="en-US" sz="1600" dirty="0" err="1"/>
              <a:t>seguridad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 </a:t>
            </a:r>
            <a:r>
              <a:rPr lang="en-US" sz="1600" dirty="0" err="1"/>
              <a:t>trimestrales</a:t>
            </a:r>
            <a:r>
              <a:rPr lang="en-US" sz="1600" dirty="0"/>
              <a:t> y de </a:t>
            </a:r>
            <a:r>
              <a:rPr lang="en-US" sz="1600" dirty="0" err="1"/>
              <a:t>investigaciones</a:t>
            </a:r>
            <a:r>
              <a:rPr lang="en-US" sz="1600" dirty="0"/>
              <a:t> de </a:t>
            </a:r>
            <a:r>
              <a:rPr lang="en-US" sz="1600" dirty="0" err="1"/>
              <a:t>cualquier</a:t>
            </a:r>
            <a:r>
              <a:rPr lang="en-US" sz="1600" dirty="0"/>
              <a:t> </a:t>
            </a:r>
            <a:r>
              <a:rPr lang="en-US" sz="1600" dirty="0" err="1"/>
              <a:t>lesión</a:t>
            </a:r>
            <a:r>
              <a:rPr lang="en-US" sz="1600" dirty="0"/>
              <a:t> </a:t>
            </a:r>
            <a:r>
              <a:rPr lang="en-US" sz="1600" dirty="0" err="1"/>
              <a:t>laboral</a:t>
            </a:r>
            <a:r>
              <a:rPr lang="en-US" sz="1600" dirty="0"/>
              <a:t> que genera </a:t>
            </a:r>
            <a:r>
              <a:rPr lang="en-US" sz="1600" dirty="0" err="1"/>
              <a:t>pérdida</a:t>
            </a:r>
            <a:r>
              <a:rPr lang="en-US" sz="1600" dirty="0"/>
              <a:t> de </a:t>
            </a:r>
            <a:r>
              <a:rPr lang="en-US" sz="1600" dirty="0" err="1"/>
              <a:t>tiempo</a:t>
            </a:r>
            <a:r>
              <a:rPr lang="en-US" sz="1600" dirty="0"/>
              <a:t>, </a:t>
            </a:r>
            <a:r>
              <a:rPr lang="en-US" sz="1600" dirty="0" err="1"/>
              <a:t>así</a:t>
            </a:r>
            <a:r>
              <a:rPr lang="en-US" sz="1600" dirty="0"/>
              <a:t> </a:t>
            </a:r>
            <a:r>
              <a:rPr lang="en-US" sz="1600" dirty="0" err="1"/>
              <a:t>como</a:t>
            </a:r>
            <a:r>
              <a:rPr lang="en-US" sz="1600" dirty="0"/>
              <a:t> </a:t>
            </a:r>
            <a:r>
              <a:rPr lang="en-US" sz="1600" dirty="0" err="1"/>
              <a:t>cualquier</a:t>
            </a:r>
            <a:r>
              <a:rPr lang="en-US" sz="1600" dirty="0"/>
              <a:t> </a:t>
            </a:r>
            <a:r>
              <a:rPr lang="en-US" sz="1600" dirty="0" err="1"/>
              <a:t>medida</a:t>
            </a:r>
            <a:r>
              <a:rPr lang="en-US" sz="1600" dirty="0"/>
              <a:t> </a:t>
            </a:r>
            <a:r>
              <a:rPr lang="en-US" sz="1600" dirty="0" err="1"/>
              <a:t>correctiva</a:t>
            </a:r>
            <a:r>
              <a:rPr lang="en-US" sz="1600" dirty="0"/>
              <a:t> </a:t>
            </a:r>
            <a:r>
              <a:rPr lang="en-US" sz="1600" dirty="0" err="1"/>
              <a:t>sugerida</a:t>
            </a:r>
            <a:r>
              <a:rPr lang="en-US" sz="1600" dirty="0"/>
              <a:t>.</a:t>
            </a:r>
          </a:p>
          <a:p>
            <a:pPr marL="285750" indent="-285750">
              <a:buFont typeface="Arial" panose="020B0604020202020204" pitchFamily="34" charset="0"/>
              <a:buChar char="•"/>
            </a:pPr>
            <a:r>
              <a:rPr lang="en-US" sz="1600" dirty="0" err="1"/>
              <a:t>Proporcionar</a:t>
            </a:r>
            <a:r>
              <a:rPr lang="en-US" sz="1600" dirty="0"/>
              <a:t> </a:t>
            </a:r>
            <a:r>
              <a:rPr lang="en-US" sz="1600" dirty="0" err="1"/>
              <a:t>oportunidades</a:t>
            </a:r>
            <a:r>
              <a:rPr lang="en-US" sz="1600" dirty="0"/>
              <a:t> para que </a:t>
            </a:r>
            <a:r>
              <a:rPr lang="en-US" sz="1600" dirty="0" err="1"/>
              <a:t>los</a:t>
            </a:r>
            <a:r>
              <a:rPr lang="en-US" sz="1600" dirty="0"/>
              <a:t> </a:t>
            </a:r>
            <a:r>
              <a:rPr lang="en-US" sz="1600" dirty="0" err="1"/>
              <a:t>empleados</a:t>
            </a:r>
            <a:r>
              <a:rPr lang="en-US" sz="1600" dirty="0"/>
              <a:t> </a:t>
            </a:r>
            <a:r>
              <a:rPr lang="en-US" sz="1600" dirty="0" err="1"/>
              <a:t>realicen</a:t>
            </a:r>
            <a:r>
              <a:rPr lang="en-US" sz="1600" dirty="0"/>
              <a:t> </a:t>
            </a:r>
            <a:r>
              <a:rPr lang="en-US" sz="1600" dirty="0" err="1"/>
              <a:t>preguntas</a:t>
            </a:r>
            <a:r>
              <a:rPr lang="en-US" sz="1600" dirty="0"/>
              <a:t>, </a:t>
            </a:r>
            <a:r>
              <a:rPr lang="en-US" sz="1600" dirty="0" err="1"/>
              <a:t>planteen</a:t>
            </a:r>
            <a:r>
              <a:rPr lang="en-US" sz="1600" dirty="0"/>
              <a:t> </a:t>
            </a:r>
            <a:r>
              <a:rPr lang="en-US" sz="1600" dirty="0" err="1"/>
              <a:t>problemas</a:t>
            </a:r>
            <a:r>
              <a:rPr lang="en-US" sz="1600" dirty="0"/>
              <a:t> de </a:t>
            </a:r>
            <a:r>
              <a:rPr lang="en-US" sz="1600" dirty="0" err="1"/>
              <a:t>seguridad</a:t>
            </a:r>
            <a:r>
              <a:rPr lang="en-US" sz="1600" dirty="0"/>
              <a:t> y </a:t>
            </a:r>
            <a:r>
              <a:rPr lang="en-US" sz="1600" dirty="0" err="1"/>
              <a:t>salud</a:t>
            </a:r>
            <a:r>
              <a:rPr lang="en-US" sz="1600" dirty="0"/>
              <a:t>, y </a:t>
            </a:r>
            <a:r>
              <a:rPr lang="en-US" sz="1600" dirty="0" err="1"/>
              <a:t>hagan</a:t>
            </a:r>
            <a:r>
              <a:rPr lang="en-US" sz="1600" dirty="0"/>
              <a:t> </a:t>
            </a:r>
            <a:r>
              <a:rPr lang="en-US" sz="1600" dirty="0" err="1"/>
              <a:t>sugerencias</a:t>
            </a:r>
            <a:r>
              <a:rPr lang="en-US" sz="1600" dirty="0"/>
              <a:t> para </a:t>
            </a:r>
            <a:r>
              <a:rPr lang="en-US" sz="1600" dirty="0" err="1"/>
              <a:t>mejorar</a:t>
            </a:r>
            <a:r>
              <a:rPr lang="en-US" sz="1600" dirty="0"/>
              <a:t> la </a:t>
            </a:r>
            <a:r>
              <a:rPr lang="en-US" sz="1600" dirty="0" err="1"/>
              <a:t>seguridad</a:t>
            </a:r>
            <a:r>
              <a:rPr lang="en-US" sz="1600" dirty="0"/>
              <a:t> y la </a:t>
            </a:r>
            <a:r>
              <a:rPr lang="en-US" sz="1600" dirty="0" err="1"/>
              <a:t>salud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a:t>
            </a:r>
          </a:p>
          <a:p>
            <a:pPr marL="285750" indent="-285750">
              <a:buFont typeface="Arial" panose="020B0604020202020204" pitchFamily="34" charset="0"/>
              <a:buChar char="•"/>
            </a:pPr>
            <a:r>
              <a:rPr lang="en-US" sz="1600" dirty="0" err="1"/>
              <a:t>Presentar</a:t>
            </a:r>
            <a:r>
              <a:rPr lang="en-US" sz="1600" dirty="0"/>
              <a:t> </a:t>
            </a:r>
            <a:r>
              <a:rPr lang="en-US" sz="1600" dirty="0" err="1"/>
              <a:t>información</a:t>
            </a:r>
            <a:r>
              <a:rPr lang="en-US" sz="1600" dirty="0"/>
              <a:t> de </a:t>
            </a:r>
            <a:r>
              <a:rPr lang="en-US" sz="1600" dirty="0" err="1"/>
              <a:t>una</a:t>
            </a:r>
            <a:r>
              <a:rPr lang="en-US" sz="1600" dirty="0"/>
              <a:t> </a:t>
            </a:r>
            <a:r>
              <a:rPr lang="en-US" sz="1600" dirty="0" err="1"/>
              <a:t>manera</a:t>
            </a:r>
            <a:r>
              <a:rPr lang="en-US" sz="1600" dirty="0"/>
              <a:t> que </a:t>
            </a:r>
            <a:r>
              <a:rPr lang="en-US" sz="1600" dirty="0" err="1"/>
              <a:t>puedan</a:t>
            </a:r>
            <a:r>
              <a:rPr lang="en-US" sz="1600" dirty="0"/>
              <a:t> </a:t>
            </a:r>
            <a:r>
              <a:rPr lang="en-US" sz="1600" dirty="0" err="1"/>
              <a:t>comprender</a:t>
            </a:r>
            <a:r>
              <a:rPr lang="en-US" sz="1600" dirty="0"/>
              <a:t> </a:t>
            </a:r>
            <a:r>
              <a:rPr lang="en-US" sz="1600" dirty="0" err="1"/>
              <a:t>todos</a:t>
            </a:r>
            <a:r>
              <a:rPr lang="en-US" sz="1600" dirty="0"/>
              <a:t> </a:t>
            </a:r>
            <a:r>
              <a:rPr lang="en-US" sz="1600" dirty="0" err="1"/>
              <a:t>los</a:t>
            </a:r>
            <a:r>
              <a:rPr lang="en-US" sz="1600" dirty="0"/>
              <a:t> </a:t>
            </a:r>
            <a:r>
              <a:rPr lang="en-US" sz="1600" dirty="0" err="1"/>
              <a:t>empleados</a:t>
            </a:r>
            <a:r>
              <a:rPr lang="en-US" sz="1600" dirty="0"/>
              <a:t>. </a:t>
            </a:r>
          </a:p>
          <a:p>
            <a:endParaRPr lang="en-US" sz="1600" dirty="0"/>
          </a:p>
          <a:p>
            <a:r>
              <a:rPr lang="en-US" sz="1600" dirty="0"/>
              <a:t>Los </a:t>
            </a:r>
            <a:r>
              <a:rPr lang="en-US" sz="1600" dirty="0" err="1"/>
              <a:t>trabajadores</a:t>
            </a:r>
            <a:r>
              <a:rPr lang="en-US" sz="1600" dirty="0"/>
              <a:t> </a:t>
            </a:r>
            <a:r>
              <a:rPr lang="en-US" sz="1600" dirty="0" err="1"/>
              <a:t>temporales</a:t>
            </a:r>
            <a:r>
              <a:rPr lang="en-US" sz="1600" dirty="0"/>
              <a:t> </a:t>
            </a:r>
            <a:r>
              <a:rPr lang="en-US" sz="1600" dirty="0" err="1"/>
              <a:t>pueden</a:t>
            </a:r>
            <a:r>
              <a:rPr lang="en-US" sz="1600" dirty="0"/>
              <a:t> </a:t>
            </a:r>
            <a:r>
              <a:rPr lang="en-US" sz="1600" dirty="0" err="1"/>
              <a:t>asistir</a:t>
            </a:r>
            <a:r>
              <a:rPr lang="en-US" sz="1600" dirty="0"/>
              <a:t> a </a:t>
            </a:r>
            <a:r>
              <a:rPr lang="en-US" sz="1600" dirty="0" err="1"/>
              <a:t>reuniones</a:t>
            </a:r>
            <a:r>
              <a:rPr lang="en-US" sz="1600" dirty="0"/>
              <a:t> de </a:t>
            </a:r>
            <a:r>
              <a:rPr lang="en-US" sz="1600" dirty="0" err="1"/>
              <a:t>seguridad</a:t>
            </a:r>
            <a:r>
              <a:rPr lang="en-US" sz="1600" dirty="0"/>
              <a:t>, </a:t>
            </a:r>
            <a:r>
              <a:rPr lang="en-US" sz="1600" dirty="0" err="1"/>
              <a:t>pero</a:t>
            </a:r>
            <a:r>
              <a:rPr lang="en-US" sz="1600" dirty="0"/>
              <a:t> no </a:t>
            </a:r>
            <a:r>
              <a:rPr lang="en-US" sz="1600" dirty="0" err="1"/>
              <a:t>están</a:t>
            </a:r>
            <a:r>
              <a:rPr lang="en-US" sz="1600" dirty="0"/>
              <a:t> </a:t>
            </a:r>
            <a:r>
              <a:rPr lang="en-US" sz="1600" dirty="0" err="1"/>
              <a:t>obligados</a:t>
            </a:r>
            <a:r>
              <a:rPr lang="en-US" sz="1600" dirty="0"/>
              <a:t> </a:t>
            </a:r>
            <a:r>
              <a:rPr lang="en-US" sz="1600" dirty="0" err="1"/>
              <a:t>por</a:t>
            </a:r>
            <a:r>
              <a:rPr lang="en-US" sz="1600" dirty="0"/>
              <a:t> la </a:t>
            </a:r>
            <a:r>
              <a:rPr lang="en-US" sz="1600" dirty="0" err="1"/>
              <a:t>norma</a:t>
            </a:r>
            <a:r>
              <a:rPr lang="en-US" sz="1600" dirty="0"/>
              <a:t> a </a:t>
            </a:r>
            <a:r>
              <a:rPr lang="en-US" sz="1600" dirty="0" err="1"/>
              <a:t>hacerlo</a:t>
            </a:r>
            <a:r>
              <a:rPr lang="en-US" sz="1600" dirty="0"/>
              <a:t>. </a:t>
            </a:r>
            <a:r>
              <a:rPr lang="en-US" sz="1600" dirty="0" err="1"/>
              <a:t>Existe</a:t>
            </a:r>
            <a:r>
              <a:rPr lang="en-US" sz="1600" dirty="0"/>
              <a:t> </a:t>
            </a:r>
            <a:r>
              <a:rPr lang="en-US" sz="1600" dirty="0" err="1"/>
              <a:t>una</a:t>
            </a:r>
            <a:r>
              <a:rPr lang="en-US" sz="1600" dirty="0"/>
              <a:t> </a:t>
            </a:r>
            <a:r>
              <a:rPr lang="en-US" sz="1600" dirty="0" err="1"/>
              <a:t>norma</a:t>
            </a:r>
            <a:r>
              <a:rPr lang="en-US" sz="1600" dirty="0"/>
              <a:t> </a:t>
            </a:r>
            <a:r>
              <a:rPr lang="en-US" sz="1600" dirty="0" err="1"/>
              <a:t>diferente</a:t>
            </a:r>
            <a:r>
              <a:rPr lang="en-US" sz="1600" dirty="0"/>
              <a:t> </a:t>
            </a:r>
            <a:r>
              <a:rPr lang="en-US" sz="1600" dirty="0" err="1"/>
              <a:t>en</a:t>
            </a:r>
            <a:r>
              <a:rPr lang="en-US" sz="1600" dirty="0"/>
              <a:t> </a:t>
            </a:r>
            <a:r>
              <a:rPr lang="en-US" sz="1600" dirty="0" err="1"/>
              <a:t>cuanto</a:t>
            </a:r>
            <a:r>
              <a:rPr lang="en-US" sz="1600" dirty="0"/>
              <a:t> a </a:t>
            </a:r>
            <a:r>
              <a:rPr lang="en-US" sz="1600" dirty="0" err="1"/>
              <a:t>los</a:t>
            </a:r>
            <a:r>
              <a:rPr lang="en-US" sz="1600" dirty="0"/>
              <a:t> </a:t>
            </a:r>
            <a:r>
              <a:rPr lang="en-US" sz="1600" dirty="0" err="1"/>
              <a:t>trabajadores</a:t>
            </a:r>
            <a:r>
              <a:rPr lang="en-US" sz="1600" dirty="0"/>
              <a:t> </a:t>
            </a:r>
            <a:r>
              <a:rPr lang="en-US" sz="1600" dirty="0" err="1"/>
              <a:t>temporales</a:t>
            </a:r>
            <a:r>
              <a:rPr lang="en-US" sz="1600" dirty="0"/>
              <a:t>; </a:t>
            </a:r>
            <a:r>
              <a:rPr lang="en-US" sz="1600" dirty="0" err="1"/>
              <a:t>veámosla</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BE46E81B-7502-4DDA-9CBF-51F884843FA3}"/>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030F6E11-94CD-A6E3-2604-E24FF1E28B20}"/>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20286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50"/>
            <a:ext cx="6332167" cy="58169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a:solidFill>
                  <a:schemeClr val="dk1"/>
                </a:solidFill>
                <a:latin typeface="+mj-lt"/>
                <a:ea typeface="Calibri"/>
                <a:cs typeface="Calibri"/>
                <a:sym typeface="Calibri"/>
              </a:rPr>
              <a:t>División 4 </a:t>
            </a:r>
            <a:r>
              <a:rPr lang="en-US" sz="3600" u="sng" dirty="0" err="1">
                <a:solidFill>
                  <a:schemeClr val="dk1"/>
                </a:solidFill>
                <a:latin typeface="+mj-lt"/>
                <a:ea typeface="Calibri"/>
                <a:cs typeface="Calibri"/>
                <a:sym typeface="Calibri"/>
              </a:rPr>
              <a:t>Trabajadores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temporales</a:t>
            </a:r>
            <a:endParaRPr sz="1600" b="0" i="0" u="none" strike="noStrike" cap="none" dirty="0">
              <a:solidFill>
                <a:schemeClr val="dk1"/>
              </a:solidFill>
              <a:latin typeface="Calibri"/>
              <a:ea typeface="Calibri"/>
              <a:cs typeface="Calibri"/>
              <a:sym typeface="Calibri"/>
            </a:endParaRPr>
          </a:p>
          <a:p>
            <a:r>
              <a:rPr lang="en-US" sz="1500" dirty="0">
                <a:hlinkClick r:id="rId3"/>
              </a:rPr>
              <a:t>OAR 437-004-0240</a:t>
            </a:r>
            <a:r>
              <a:rPr lang="en-US" sz="1500" baseline="30000" dirty="0"/>
              <a:t>(6)</a:t>
            </a:r>
            <a:r>
              <a:rPr lang="en-US" sz="1500" dirty="0"/>
              <a:t> </a:t>
            </a:r>
            <a:r>
              <a:rPr lang="en-US" sz="1500" dirty="0" err="1"/>
              <a:t>Orientación</a:t>
            </a:r>
            <a:r>
              <a:rPr lang="en-US" sz="1500" dirty="0"/>
              <a:t> de </a:t>
            </a:r>
            <a:r>
              <a:rPr lang="en-US" sz="1500" dirty="0" err="1"/>
              <a:t>seguridad</a:t>
            </a:r>
            <a:r>
              <a:rPr lang="en-US" sz="1500" dirty="0"/>
              <a:t> para </a:t>
            </a:r>
            <a:r>
              <a:rPr lang="en-US" sz="1500" dirty="0" err="1"/>
              <a:t>trabajadores</a:t>
            </a:r>
            <a:r>
              <a:rPr lang="en-US" sz="1500" dirty="0"/>
              <a:t> </a:t>
            </a:r>
            <a:r>
              <a:rPr lang="en-US" sz="1500" dirty="0" err="1"/>
              <a:t>temporales</a:t>
            </a:r>
            <a:r>
              <a:rPr lang="en-US" sz="1500" dirty="0"/>
              <a:t> define a un </a:t>
            </a:r>
            <a:r>
              <a:rPr lang="en-US" sz="1500" dirty="0" err="1"/>
              <a:t>trabajador</a:t>
            </a:r>
            <a:r>
              <a:rPr lang="en-US" sz="1500" dirty="0"/>
              <a:t> temporal </a:t>
            </a:r>
            <a:r>
              <a:rPr lang="en-US" sz="1500" dirty="0" err="1"/>
              <a:t>como</a:t>
            </a:r>
            <a:r>
              <a:rPr lang="en-US" sz="1500" dirty="0"/>
              <a:t> un </a:t>
            </a:r>
            <a:r>
              <a:rPr lang="en-US" sz="1500" dirty="0" err="1"/>
              <a:t>empleado</a:t>
            </a:r>
            <a:r>
              <a:rPr lang="en-US" sz="1500" dirty="0"/>
              <a:t> que </a:t>
            </a:r>
            <a:r>
              <a:rPr lang="en-US" sz="1500" dirty="0" err="1"/>
              <a:t>desempeña</a:t>
            </a:r>
            <a:r>
              <a:rPr lang="en-US" sz="1500" dirty="0"/>
              <a:t> un </a:t>
            </a:r>
            <a:r>
              <a:rPr lang="en-US" sz="1500" dirty="0" err="1"/>
              <a:t>trabajo</a:t>
            </a:r>
            <a:r>
              <a:rPr lang="en-US" sz="1500" dirty="0"/>
              <a:t> </a:t>
            </a:r>
            <a:r>
              <a:rPr lang="en-US" sz="1500" dirty="0" err="1"/>
              <a:t>en</a:t>
            </a:r>
            <a:r>
              <a:rPr lang="en-US" sz="1500" dirty="0"/>
              <a:t> un </a:t>
            </a:r>
            <a:r>
              <a:rPr lang="en-US" sz="1500" dirty="0" err="1"/>
              <a:t>período</a:t>
            </a:r>
            <a:r>
              <a:rPr lang="en-US" sz="1500" dirty="0"/>
              <a:t> </a:t>
            </a:r>
            <a:r>
              <a:rPr lang="en-US" sz="1500" dirty="0" err="1"/>
              <a:t>específico</a:t>
            </a:r>
            <a:r>
              <a:rPr lang="en-US" sz="1500" dirty="0"/>
              <a:t> del </a:t>
            </a:r>
            <a:r>
              <a:rPr lang="en-US" sz="1500" dirty="0" err="1"/>
              <a:t>año</a:t>
            </a:r>
            <a:r>
              <a:rPr lang="en-US" sz="1500" dirty="0"/>
              <a:t> </a:t>
            </a:r>
            <a:r>
              <a:rPr lang="en-US" sz="1500" dirty="0" err="1"/>
              <a:t>durante</a:t>
            </a:r>
            <a:r>
              <a:rPr lang="en-US" sz="1500" dirty="0"/>
              <a:t> </a:t>
            </a:r>
            <a:r>
              <a:rPr lang="en-US" sz="1500" dirty="0" err="1"/>
              <a:t>menos</a:t>
            </a:r>
            <a:r>
              <a:rPr lang="en-US" sz="1500" dirty="0"/>
              <a:t> de 10 meses </a:t>
            </a:r>
            <a:r>
              <a:rPr lang="en-US" sz="1500" dirty="0" err="1"/>
              <a:t>por</a:t>
            </a:r>
            <a:r>
              <a:rPr lang="en-US" sz="1500" dirty="0"/>
              <a:t> </a:t>
            </a:r>
            <a:r>
              <a:rPr lang="en-US" sz="1500" dirty="0" err="1"/>
              <a:t>año</a:t>
            </a:r>
            <a:r>
              <a:rPr lang="en-US" sz="1500" dirty="0"/>
              <a:t> </a:t>
            </a:r>
            <a:r>
              <a:rPr lang="en-US" sz="1500" dirty="0" err="1"/>
              <a:t>calendario</a:t>
            </a:r>
            <a:r>
              <a:rPr lang="en-US" sz="1500" dirty="0"/>
              <a:t>.</a:t>
            </a:r>
          </a:p>
          <a:p>
            <a:endParaRPr lang="en-US" sz="1500" dirty="0"/>
          </a:p>
          <a:p>
            <a:r>
              <a:rPr lang="en-US" sz="1500" dirty="0"/>
              <a:t>Antes de que un </a:t>
            </a:r>
            <a:r>
              <a:rPr lang="en-US" sz="1500" dirty="0" err="1"/>
              <a:t>trabajador</a:t>
            </a:r>
            <a:r>
              <a:rPr lang="en-US" sz="1500" dirty="0"/>
              <a:t> temporal </a:t>
            </a:r>
            <a:r>
              <a:rPr lang="en-US" sz="1500" dirty="0" err="1"/>
              <a:t>comience</a:t>
            </a:r>
            <a:r>
              <a:rPr lang="en-US" sz="1500" dirty="0"/>
              <a:t> a </a:t>
            </a:r>
            <a:r>
              <a:rPr lang="en-US" sz="1500" dirty="0" err="1"/>
              <a:t>trabajar</a:t>
            </a:r>
            <a:r>
              <a:rPr lang="en-US" sz="1500" dirty="0"/>
              <a:t> </a:t>
            </a:r>
            <a:r>
              <a:rPr lang="en-US" sz="1500" dirty="0" err="1"/>
              <a:t>por</a:t>
            </a:r>
            <a:r>
              <a:rPr lang="en-US" sz="1500" dirty="0"/>
              <a:t> </a:t>
            </a:r>
            <a:r>
              <a:rPr lang="en-US" sz="1500" dirty="0" err="1"/>
              <a:t>primera</a:t>
            </a:r>
            <a:r>
              <a:rPr lang="en-US" sz="1500" dirty="0"/>
              <a:t> </a:t>
            </a:r>
            <a:r>
              <a:rPr lang="en-US" sz="1500" dirty="0" err="1"/>
              <a:t>vez</a:t>
            </a:r>
            <a:r>
              <a:rPr lang="en-US" sz="1500" dirty="0"/>
              <a:t> o </a:t>
            </a:r>
            <a:r>
              <a:rPr lang="en-US" sz="1500" dirty="0" err="1"/>
              <a:t>cuando</a:t>
            </a:r>
            <a:r>
              <a:rPr lang="en-US" sz="1500" dirty="0"/>
              <a:t> </a:t>
            </a:r>
            <a:r>
              <a:rPr lang="en-US" sz="1500" dirty="0" err="1"/>
              <a:t>cambien</a:t>
            </a:r>
            <a:r>
              <a:rPr lang="en-US" sz="1500" dirty="0"/>
              <a:t> las </a:t>
            </a:r>
            <a:r>
              <a:rPr lang="en-US" sz="1500" dirty="0" err="1"/>
              <a:t>condiciones</a:t>
            </a:r>
            <a:r>
              <a:rPr lang="en-US" sz="1500" dirty="0"/>
              <a:t>/</a:t>
            </a:r>
            <a:r>
              <a:rPr lang="en-US" sz="1500" dirty="0" err="1"/>
              <a:t>ubicaciones</a:t>
            </a:r>
            <a:r>
              <a:rPr lang="en-US" sz="1500" dirty="0"/>
              <a:t> de </a:t>
            </a:r>
            <a:r>
              <a:rPr lang="en-US" sz="1500" dirty="0" err="1"/>
              <a:t>trabajo</a:t>
            </a:r>
            <a:r>
              <a:rPr lang="en-US" sz="1500" dirty="0"/>
              <a:t>, </a:t>
            </a:r>
            <a:r>
              <a:rPr lang="en-US" sz="1500" dirty="0" err="1"/>
              <a:t>esta</a:t>
            </a:r>
            <a:r>
              <a:rPr lang="en-US" sz="1500" dirty="0"/>
              <a:t> </a:t>
            </a:r>
            <a:r>
              <a:rPr lang="en-US" sz="1500" dirty="0" err="1"/>
              <a:t>norma</a:t>
            </a:r>
            <a:r>
              <a:rPr lang="en-US" sz="1500" dirty="0"/>
              <a:t> </a:t>
            </a:r>
            <a:r>
              <a:rPr lang="en-US" sz="1500" dirty="0" err="1"/>
              <a:t>exige</a:t>
            </a:r>
            <a:r>
              <a:rPr lang="en-US" sz="1500" dirty="0"/>
              <a:t> que </a:t>
            </a:r>
            <a:r>
              <a:rPr lang="en-US" sz="1500" dirty="0" err="1"/>
              <a:t>los</a:t>
            </a:r>
            <a:r>
              <a:rPr lang="en-US" sz="1500" dirty="0"/>
              <a:t> </a:t>
            </a:r>
            <a:r>
              <a:rPr lang="en-US" sz="1500" dirty="0" err="1"/>
              <a:t>empleados</a:t>
            </a:r>
            <a:r>
              <a:rPr lang="en-US" sz="1500" dirty="0"/>
              <a:t> </a:t>
            </a:r>
            <a:r>
              <a:rPr lang="en-US" sz="1500" dirty="0" err="1"/>
              <a:t>proporcionen</a:t>
            </a:r>
            <a:r>
              <a:rPr lang="en-US" sz="1500" dirty="0"/>
              <a:t> la </a:t>
            </a:r>
            <a:r>
              <a:rPr lang="en-US" sz="1500" dirty="0" err="1"/>
              <a:t>siguiente</a:t>
            </a:r>
            <a:r>
              <a:rPr lang="en-US" sz="1500" dirty="0"/>
              <a:t> </a:t>
            </a:r>
            <a:r>
              <a:rPr lang="en-US" sz="1500" dirty="0" err="1"/>
              <a:t>información</a:t>
            </a:r>
            <a:r>
              <a:rPr lang="en-US" sz="1500" dirty="0"/>
              <a:t> </a:t>
            </a:r>
            <a:r>
              <a:rPr lang="en-US" sz="1500" dirty="0" err="1"/>
              <a:t>en</a:t>
            </a:r>
            <a:r>
              <a:rPr lang="en-US" sz="1500" dirty="0"/>
              <a:t> un </a:t>
            </a:r>
            <a:r>
              <a:rPr lang="en-US" sz="1500" dirty="0" err="1"/>
              <a:t>idioma</a:t>
            </a:r>
            <a:r>
              <a:rPr lang="en-US" sz="1500" dirty="0"/>
              <a:t> o de </a:t>
            </a:r>
            <a:r>
              <a:rPr lang="en-US" sz="1500" dirty="0" err="1"/>
              <a:t>una</a:t>
            </a:r>
            <a:r>
              <a:rPr lang="en-US" sz="1500" dirty="0"/>
              <a:t> </a:t>
            </a:r>
            <a:r>
              <a:rPr lang="en-US" sz="1500" dirty="0" err="1"/>
              <a:t>manera</a:t>
            </a:r>
            <a:r>
              <a:rPr lang="en-US" sz="1500" dirty="0"/>
              <a:t> que </a:t>
            </a:r>
            <a:r>
              <a:rPr lang="en-US" sz="1500" dirty="0" err="1"/>
              <a:t>los</a:t>
            </a:r>
            <a:r>
              <a:rPr lang="en-US" sz="1500" dirty="0"/>
              <a:t> </a:t>
            </a:r>
            <a:r>
              <a:rPr lang="en-US" sz="1500" dirty="0" err="1"/>
              <a:t>trabajadores</a:t>
            </a:r>
            <a:r>
              <a:rPr lang="en-US" sz="1500" dirty="0"/>
              <a:t> </a:t>
            </a:r>
            <a:r>
              <a:rPr lang="en-US" sz="1500" dirty="0" err="1"/>
              <a:t>comprendan</a:t>
            </a:r>
            <a:r>
              <a:rPr lang="en-US" sz="1500" dirty="0"/>
              <a:t>:</a:t>
            </a:r>
          </a:p>
          <a:p>
            <a:endParaRPr lang="en-US" sz="1500" dirty="0"/>
          </a:p>
          <a:p>
            <a:pPr marL="285750" indent="-285750">
              <a:buFont typeface="Arial" panose="020B0604020202020204" pitchFamily="34" charset="0"/>
              <a:buChar char="•"/>
            </a:pPr>
            <a:r>
              <a:rPr lang="en-US" sz="1500" dirty="0"/>
              <a:t>Las </a:t>
            </a:r>
            <a:r>
              <a:rPr lang="en-US" sz="1500" dirty="0" err="1"/>
              <a:t>normas</a:t>
            </a:r>
            <a:r>
              <a:rPr lang="en-US" sz="1500" dirty="0"/>
              <a:t> de </a:t>
            </a:r>
            <a:r>
              <a:rPr lang="en-US" sz="1500" dirty="0" err="1"/>
              <a:t>seguridad</a:t>
            </a:r>
            <a:r>
              <a:rPr lang="en-US" sz="1500" dirty="0"/>
              <a:t> y </a:t>
            </a:r>
            <a:r>
              <a:rPr lang="en-US" sz="1500" dirty="0" err="1"/>
              <a:t>salud</a:t>
            </a:r>
            <a:r>
              <a:rPr lang="en-US" sz="1500" dirty="0"/>
              <a:t> para </a:t>
            </a:r>
            <a:r>
              <a:rPr lang="en-US" sz="1500" dirty="0" err="1"/>
              <a:t>su</a:t>
            </a:r>
            <a:r>
              <a:rPr lang="en-US" sz="1500" dirty="0"/>
              <a:t> </a:t>
            </a:r>
            <a:r>
              <a:rPr lang="en-US" sz="1500" dirty="0" err="1"/>
              <a:t>trabajo</a:t>
            </a:r>
            <a:r>
              <a:rPr lang="en-US" sz="1500" dirty="0"/>
              <a:t>.</a:t>
            </a:r>
          </a:p>
          <a:p>
            <a:pPr marL="285750" indent="-285750">
              <a:buFont typeface="Arial" panose="020B0604020202020204" pitchFamily="34" charset="0"/>
              <a:buChar char="•"/>
            </a:pPr>
            <a:r>
              <a:rPr lang="en-US" sz="1500" dirty="0" err="1"/>
              <a:t>Cómo</a:t>
            </a:r>
            <a:r>
              <a:rPr lang="en-US" sz="1500" dirty="0"/>
              <a:t> </a:t>
            </a:r>
            <a:r>
              <a:rPr lang="en-US" sz="1500" dirty="0" err="1"/>
              <a:t>ponerse</a:t>
            </a:r>
            <a:r>
              <a:rPr lang="en-US" sz="1500" dirty="0"/>
              <a:t> </a:t>
            </a:r>
            <a:r>
              <a:rPr lang="en-US" sz="1500" dirty="0" err="1"/>
              <a:t>en</a:t>
            </a:r>
            <a:r>
              <a:rPr lang="en-US" sz="1500" dirty="0"/>
              <a:t> </a:t>
            </a:r>
            <a:r>
              <a:rPr lang="en-US" sz="1500" dirty="0" err="1"/>
              <a:t>contacto</a:t>
            </a:r>
            <a:r>
              <a:rPr lang="en-US" sz="1500" dirty="0"/>
              <a:t> con </a:t>
            </a:r>
            <a:r>
              <a:rPr lang="en-US" sz="1500" dirty="0" err="1"/>
              <a:t>los</a:t>
            </a:r>
            <a:r>
              <a:rPr lang="en-US" sz="1500" dirty="0"/>
              <a:t> </a:t>
            </a:r>
            <a:r>
              <a:rPr lang="en-US" sz="1500" dirty="0" err="1"/>
              <a:t>supervisores</a:t>
            </a:r>
            <a:r>
              <a:rPr lang="en-US" sz="1500" dirty="0"/>
              <a:t> </a:t>
            </a:r>
            <a:r>
              <a:rPr lang="en-US" sz="1500" dirty="0" err="1"/>
              <a:t>en</a:t>
            </a:r>
            <a:r>
              <a:rPr lang="en-US" sz="1500" dirty="0"/>
              <a:t> </a:t>
            </a:r>
            <a:r>
              <a:rPr lang="en-US" sz="1500" dirty="0" err="1"/>
              <a:t>caso</a:t>
            </a:r>
            <a:r>
              <a:rPr lang="en-US" sz="1500" dirty="0"/>
              <a:t> de </a:t>
            </a:r>
            <a:r>
              <a:rPr lang="en-US" sz="1500" dirty="0" err="1"/>
              <a:t>accidente</a:t>
            </a:r>
            <a:r>
              <a:rPr lang="en-US" sz="1500" dirty="0"/>
              <a:t>, </a:t>
            </a:r>
            <a:r>
              <a:rPr lang="en-US" sz="1500" dirty="0" err="1"/>
              <a:t>enfermedad</a:t>
            </a:r>
            <a:r>
              <a:rPr lang="en-US" sz="1500" dirty="0"/>
              <a:t> o </a:t>
            </a:r>
            <a:r>
              <a:rPr lang="en-US" sz="1500" dirty="0" err="1"/>
              <a:t>cualquier</a:t>
            </a:r>
            <a:r>
              <a:rPr lang="en-US" sz="1500" dirty="0"/>
              <a:t> </a:t>
            </a:r>
            <a:r>
              <a:rPr lang="en-US" sz="1500" dirty="0" err="1"/>
              <a:t>otro</a:t>
            </a:r>
            <a:r>
              <a:rPr lang="en-US" sz="1500" dirty="0"/>
              <a:t> </a:t>
            </a:r>
            <a:r>
              <a:rPr lang="en-US" sz="1500" dirty="0" err="1"/>
              <a:t>problema</a:t>
            </a:r>
            <a:r>
              <a:rPr lang="en-US" sz="1500" dirty="0"/>
              <a:t> de </a:t>
            </a:r>
            <a:r>
              <a:rPr lang="en-US" sz="1500" dirty="0" err="1"/>
              <a:t>seguridad</a:t>
            </a:r>
            <a:r>
              <a:rPr lang="en-US" sz="1500" dirty="0"/>
              <a:t> o </a:t>
            </a:r>
            <a:r>
              <a:rPr lang="en-US" sz="1500" dirty="0" err="1"/>
              <a:t>salud</a:t>
            </a:r>
            <a:r>
              <a:rPr lang="en-US" sz="1500" dirty="0"/>
              <a:t>.</a:t>
            </a:r>
          </a:p>
          <a:p>
            <a:pPr marL="285750" indent="-285750">
              <a:buFont typeface="Arial" panose="020B0604020202020204" pitchFamily="34" charset="0"/>
              <a:buChar char="•"/>
            </a:pPr>
            <a:r>
              <a:rPr lang="en-US" sz="1500" dirty="0" err="1"/>
              <a:t>Cómo</a:t>
            </a:r>
            <a:r>
              <a:rPr lang="en-US" sz="1500" dirty="0"/>
              <a:t> </a:t>
            </a:r>
            <a:r>
              <a:rPr lang="en-US" sz="1500" dirty="0" err="1"/>
              <a:t>tratar</a:t>
            </a:r>
            <a:r>
              <a:rPr lang="en-US" sz="1500" dirty="0"/>
              <a:t> a </a:t>
            </a:r>
            <a:r>
              <a:rPr lang="en-US" sz="1500" dirty="0" err="1"/>
              <a:t>trabajadores</a:t>
            </a:r>
            <a:r>
              <a:rPr lang="en-US" sz="1500" dirty="0"/>
              <a:t> </a:t>
            </a:r>
            <a:r>
              <a:rPr lang="en-US" sz="1500" dirty="0" err="1"/>
              <a:t>lesionados</a:t>
            </a:r>
            <a:r>
              <a:rPr lang="en-US" sz="1500" dirty="0"/>
              <a:t> o </a:t>
            </a:r>
            <a:r>
              <a:rPr lang="en-US" sz="1500" dirty="0" err="1"/>
              <a:t>enfermos</a:t>
            </a:r>
            <a:r>
              <a:rPr lang="en-US" sz="1500" dirty="0"/>
              <a:t> y </a:t>
            </a:r>
            <a:r>
              <a:rPr lang="en-US" sz="1500" dirty="0" err="1"/>
              <a:t>recibir</a:t>
            </a:r>
            <a:r>
              <a:rPr lang="en-US" sz="1500" dirty="0"/>
              <a:t> </a:t>
            </a:r>
            <a:r>
              <a:rPr lang="en-US" sz="1500" dirty="0" err="1"/>
              <a:t>ayuda</a:t>
            </a:r>
            <a:r>
              <a:rPr lang="en-US" sz="1500" dirty="0"/>
              <a:t> de </a:t>
            </a:r>
            <a:r>
              <a:rPr lang="en-US" sz="1500" dirty="0" err="1"/>
              <a:t>urgencia</a:t>
            </a:r>
            <a:r>
              <a:rPr lang="en-US" sz="1500" dirty="0"/>
              <a:t>.</a:t>
            </a:r>
          </a:p>
          <a:p>
            <a:pPr marL="285750" indent="-285750">
              <a:buFont typeface="Arial" panose="020B0604020202020204" pitchFamily="34" charset="0"/>
              <a:buChar char="•"/>
            </a:pPr>
            <a:r>
              <a:rPr lang="en-US" sz="1500" dirty="0" err="1"/>
              <a:t>Dónde</a:t>
            </a:r>
            <a:r>
              <a:rPr lang="en-US" sz="1500" dirty="0"/>
              <a:t> se </a:t>
            </a:r>
            <a:r>
              <a:rPr lang="en-US" sz="1500" dirty="0" err="1"/>
              <a:t>exhibe</a:t>
            </a:r>
            <a:r>
              <a:rPr lang="en-US" sz="1500" dirty="0"/>
              <a:t> la </a:t>
            </a:r>
            <a:r>
              <a:rPr lang="en-US" sz="1500" dirty="0" err="1"/>
              <a:t>información</a:t>
            </a:r>
            <a:r>
              <a:rPr lang="en-US" sz="1500" dirty="0"/>
              <a:t> de </a:t>
            </a:r>
            <a:r>
              <a:rPr lang="en-US" sz="1500" dirty="0" err="1"/>
              <a:t>seguridad</a:t>
            </a:r>
            <a:r>
              <a:rPr lang="en-US" sz="1500" dirty="0"/>
              <a:t> y </a:t>
            </a:r>
            <a:r>
              <a:rPr lang="en-US" sz="1500" dirty="0" err="1"/>
              <a:t>salud</a:t>
            </a:r>
            <a:r>
              <a:rPr lang="en-US" sz="1500" dirty="0"/>
              <a:t>.</a:t>
            </a:r>
          </a:p>
          <a:p>
            <a:endParaRPr lang="en-US" sz="1500" dirty="0"/>
          </a:p>
          <a:p>
            <a:r>
              <a:rPr lang="en-US" sz="1500" dirty="0" err="1"/>
              <a:t>Eso</a:t>
            </a:r>
            <a:r>
              <a:rPr lang="en-US" sz="1500" dirty="0"/>
              <a:t> </a:t>
            </a:r>
            <a:r>
              <a:rPr lang="en-US" sz="1500" dirty="0" err="1"/>
              <a:t>concluye</a:t>
            </a:r>
            <a:r>
              <a:rPr lang="en-US" sz="1500" dirty="0"/>
              <a:t> </a:t>
            </a:r>
            <a:r>
              <a:rPr lang="en-US" sz="1500" dirty="0" err="1"/>
              <a:t>los</a:t>
            </a:r>
            <a:r>
              <a:rPr lang="en-US" sz="1500" dirty="0"/>
              <a:t> </a:t>
            </a:r>
            <a:r>
              <a:rPr lang="en-US" sz="1500" dirty="0" err="1"/>
              <a:t>requisitos</a:t>
            </a:r>
            <a:r>
              <a:rPr lang="en-US" sz="1500" dirty="0"/>
              <a:t> </a:t>
            </a:r>
            <a:r>
              <a:rPr lang="en-US" sz="1500" dirty="0" err="1"/>
              <a:t>específicos</a:t>
            </a:r>
            <a:r>
              <a:rPr lang="en-US" sz="1500" dirty="0"/>
              <a:t> de la División 4. </a:t>
            </a:r>
            <a:r>
              <a:rPr lang="en-US" sz="1500" dirty="0" err="1"/>
              <a:t>Pasemos</a:t>
            </a:r>
            <a:r>
              <a:rPr lang="en-US" sz="1500" dirty="0"/>
              <a:t> a la División 7 </a:t>
            </a:r>
            <a:r>
              <a:rPr lang="en-US" sz="1500" dirty="0" err="1"/>
              <a:t>Actividades</a:t>
            </a:r>
            <a:r>
              <a:rPr lang="en-US" sz="1500" dirty="0"/>
              <a:t> </a:t>
            </a:r>
            <a:r>
              <a:rPr lang="en-US" sz="1500" dirty="0" err="1"/>
              <a:t>forestales</a:t>
            </a:r>
            <a:r>
              <a:rPr lang="en-US" sz="1500"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0AD39B40-50D8-4AE6-9652-C7FBE5650F9D}"/>
              </a:ext>
            </a:extLst>
          </p:cNvPr>
          <p:cNvPicPr>
            <a:picLocks noChangeAspect="1"/>
          </p:cNvPicPr>
          <p:nvPr/>
        </p:nvPicPr>
        <p:blipFill>
          <a:blip r:embed="rId5"/>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1F9D5451-1D44-81E3-E85D-127F36A24799}"/>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9933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4"/>
            <a:ext cx="6332167" cy="594004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000" u="sng" dirty="0">
                <a:solidFill>
                  <a:schemeClr val="dk1"/>
                </a:solidFill>
                <a:latin typeface="+mj-lt"/>
                <a:ea typeface="Calibri"/>
                <a:cs typeface="Calibri"/>
                <a:sym typeface="Calibri"/>
              </a:rPr>
              <a:t>División 7 </a:t>
            </a:r>
            <a:r>
              <a:rPr lang="en-US" sz="4000" u="sng" dirty="0" err="1">
                <a:solidFill>
                  <a:schemeClr val="dk1"/>
                </a:solidFill>
                <a:latin typeface="+mj-lt"/>
                <a:ea typeface="Calibri"/>
                <a:cs typeface="Calibri"/>
                <a:sym typeface="Calibri"/>
              </a:rPr>
              <a:t>Actividades</a:t>
            </a:r>
            <a:r>
              <a:rPr lang="en-US" sz="4000" u="sng" dirty="0">
                <a:solidFill>
                  <a:schemeClr val="dk1"/>
                </a:solidFill>
                <a:latin typeface="+mj-lt"/>
                <a:ea typeface="Calibri"/>
                <a:cs typeface="Calibri"/>
                <a:sym typeface="Calibri"/>
              </a:rPr>
              <a:t> </a:t>
            </a:r>
            <a:r>
              <a:rPr lang="en-US" sz="4000" u="sng" dirty="0" err="1">
                <a:solidFill>
                  <a:schemeClr val="dk1"/>
                </a:solidFill>
                <a:latin typeface="+mj-lt"/>
                <a:ea typeface="Calibri"/>
                <a:cs typeface="Calibri"/>
                <a:sym typeface="Calibri"/>
              </a:rPr>
              <a:t>forestales</a:t>
            </a:r>
            <a:endParaRPr sz="4000" b="0" i="0" u="none" strike="noStrike" cap="none" dirty="0">
              <a:solidFill>
                <a:schemeClr val="dk1"/>
              </a:solidFill>
              <a:latin typeface="Calibri"/>
              <a:ea typeface="Calibri"/>
              <a:cs typeface="Calibri"/>
              <a:sym typeface="Calibri"/>
            </a:endParaRPr>
          </a:p>
          <a:p>
            <a:pPr lvl="0">
              <a:buSzPts val="1600"/>
            </a:pPr>
            <a:r>
              <a:rPr lang="en-US" sz="1500" dirty="0"/>
              <a:t>La División 7 no </a:t>
            </a:r>
            <a:r>
              <a:rPr lang="en-US" sz="1500" dirty="0" err="1"/>
              <a:t>cuenta</a:t>
            </a:r>
            <a:r>
              <a:rPr lang="en-US" sz="1500" dirty="0"/>
              <a:t> con </a:t>
            </a:r>
            <a:r>
              <a:rPr lang="en-US" sz="1500" dirty="0" err="1"/>
              <a:t>una</a:t>
            </a:r>
            <a:r>
              <a:rPr lang="en-US" sz="1500" dirty="0"/>
              <a:t> </a:t>
            </a:r>
            <a:r>
              <a:rPr lang="en-US" sz="1500" dirty="0" err="1"/>
              <a:t>norma</a:t>
            </a:r>
            <a:r>
              <a:rPr lang="en-US" sz="1500" dirty="0"/>
              <a:t> de </a:t>
            </a:r>
            <a:r>
              <a:rPr lang="en-US" sz="1500" dirty="0" err="1"/>
              <a:t>Comités</a:t>
            </a:r>
            <a:r>
              <a:rPr lang="en-US" sz="1500" dirty="0"/>
              <a:t> y </a:t>
            </a:r>
            <a:r>
              <a:rPr lang="en-US" sz="1500" dirty="0" err="1"/>
              <a:t>reuniones</a:t>
            </a:r>
            <a:r>
              <a:rPr lang="en-US" sz="1500" dirty="0"/>
              <a:t> de </a:t>
            </a:r>
            <a:r>
              <a:rPr lang="en-US" sz="1500" dirty="0" err="1"/>
              <a:t>seguridad</a:t>
            </a:r>
            <a:r>
              <a:rPr lang="en-US" sz="1500" dirty="0"/>
              <a:t>. </a:t>
            </a:r>
            <a:r>
              <a:rPr lang="en-US" sz="1500" dirty="0" err="1"/>
              <a:t>En</a:t>
            </a:r>
            <a:r>
              <a:rPr lang="en-US" sz="1500" dirty="0"/>
              <a:t> </a:t>
            </a:r>
            <a:r>
              <a:rPr lang="en-US" sz="1500" dirty="0" err="1"/>
              <a:t>su</a:t>
            </a:r>
            <a:r>
              <a:rPr lang="en-US" sz="1500" dirty="0"/>
              <a:t> </a:t>
            </a:r>
            <a:r>
              <a:rPr lang="en-US" sz="1500" dirty="0" err="1"/>
              <a:t>lugar</a:t>
            </a:r>
            <a:r>
              <a:rPr lang="en-US" sz="1500" dirty="0"/>
              <a:t>, </a:t>
            </a:r>
            <a:r>
              <a:rPr lang="en-US" sz="1500" dirty="0" err="1"/>
              <a:t>existen</a:t>
            </a:r>
            <a:r>
              <a:rPr lang="en-US" sz="1500" dirty="0"/>
              <a:t> </a:t>
            </a:r>
            <a:r>
              <a:rPr lang="en-US" sz="1500" dirty="0" err="1"/>
              <a:t>requisitos</a:t>
            </a:r>
            <a:r>
              <a:rPr lang="en-US" sz="1500" dirty="0"/>
              <a:t> </a:t>
            </a:r>
            <a:r>
              <a:rPr lang="en-US" sz="1500" dirty="0" err="1"/>
              <a:t>similares</a:t>
            </a:r>
            <a:r>
              <a:rPr lang="en-US" sz="1500" dirty="0"/>
              <a:t> </a:t>
            </a:r>
            <a:r>
              <a:rPr lang="en-US" sz="1500" dirty="0" err="1"/>
              <a:t>en</a:t>
            </a:r>
            <a:r>
              <a:rPr lang="en-US" sz="1500" dirty="0"/>
              <a:t> las </a:t>
            </a:r>
            <a:r>
              <a:rPr lang="en-US" sz="1500" dirty="0" err="1"/>
              <a:t>normas</a:t>
            </a:r>
            <a:r>
              <a:rPr lang="en-US" sz="1500" dirty="0"/>
              <a:t> de </a:t>
            </a:r>
            <a:r>
              <a:rPr lang="en-US" sz="1500" dirty="0">
                <a:hlinkClick r:id="rId3"/>
              </a:rPr>
              <a:t>Programa de seguridad y salud</a:t>
            </a:r>
            <a:r>
              <a:rPr lang="en-US" sz="1500" baseline="30000" dirty="0"/>
              <a:t>(7)</a:t>
            </a:r>
            <a:r>
              <a:rPr lang="en-US" sz="1500" dirty="0"/>
              <a:t> (</a:t>
            </a:r>
            <a:r>
              <a:rPr lang="en-US" sz="1500" dirty="0" err="1"/>
              <a:t>Subdivisión</a:t>
            </a:r>
            <a:r>
              <a:rPr lang="en-US" sz="1500" dirty="0"/>
              <a:t> B) y </a:t>
            </a:r>
            <a:r>
              <a:rPr lang="en-US" sz="1500" dirty="0">
                <a:hlinkClick r:id="rId4"/>
              </a:rPr>
              <a:t>Planificación, Primeros auxilios y Condiciones laborales</a:t>
            </a:r>
            <a:r>
              <a:rPr lang="en-US" sz="1500" baseline="30000" dirty="0"/>
              <a:t>(8)</a:t>
            </a:r>
            <a:r>
              <a:rPr lang="en-US" sz="1500" dirty="0"/>
              <a:t> (</a:t>
            </a:r>
            <a:r>
              <a:rPr lang="en-US" sz="1500" dirty="0" err="1"/>
              <a:t>Subdivisión</a:t>
            </a:r>
            <a:r>
              <a:rPr lang="en-US" sz="1500" dirty="0"/>
              <a:t> C). </a:t>
            </a:r>
          </a:p>
          <a:p>
            <a:pPr lvl="0">
              <a:buSzPts val="1600"/>
            </a:pPr>
            <a:endParaRPr lang="en-US" sz="1500" dirty="0"/>
          </a:p>
          <a:p>
            <a:pPr lvl="0">
              <a:buSzPts val="1600"/>
            </a:pPr>
            <a:r>
              <a:rPr lang="en-US" sz="1500" dirty="0" err="1"/>
              <a:t>Dentro</a:t>
            </a:r>
            <a:r>
              <a:rPr lang="en-US" sz="1500" dirty="0"/>
              <a:t> del </a:t>
            </a:r>
            <a:r>
              <a:rPr lang="en-US" sz="1500" dirty="0" err="1"/>
              <a:t>Programa</a:t>
            </a:r>
            <a:r>
              <a:rPr lang="en-US" sz="1500" dirty="0"/>
              <a:t> de </a:t>
            </a:r>
            <a:r>
              <a:rPr lang="en-US" sz="1500" dirty="0" err="1"/>
              <a:t>Seguridad</a:t>
            </a:r>
            <a:r>
              <a:rPr lang="en-US" sz="1500" dirty="0"/>
              <a:t> y </a:t>
            </a:r>
            <a:r>
              <a:rPr lang="en-US" sz="1500" dirty="0" err="1"/>
              <a:t>Salud</a:t>
            </a:r>
            <a:r>
              <a:rPr lang="en-US" sz="1500" dirty="0"/>
              <a:t>, </a:t>
            </a:r>
            <a:r>
              <a:rPr lang="en-US" sz="1500" dirty="0">
                <a:hlinkClick r:id="rId5"/>
              </a:rPr>
              <a:t>OAR 437-007-0125</a:t>
            </a:r>
            <a:r>
              <a:rPr lang="en-US" sz="1500" baseline="30000" dirty="0"/>
              <a:t>(9)</a:t>
            </a:r>
            <a:r>
              <a:rPr lang="en-US" sz="1500" dirty="0"/>
              <a:t> </a:t>
            </a:r>
            <a:r>
              <a:rPr lang="en-US" sz="1500" dirty="0" err="1"/>
              <a:t>Investigación</a:t>
            </a:r>
            <a:r>
              <a:rPr lang="en-US" sz="1500" dirty="0"/>
              <a:t> de </a:t>
            </a:r>
            <a:r>
              <a:rPr lang="en-US" sz="1500" dirty="0" err="1"/>
              <a:t>accidentes</a:t>
            </a:r>
            <a:r>
              <a:rPr lang="en-US" sz="1500" dirty="0"/>
              <a:t>, </a:t>
            </a:r>
            <a:r>
              <a:rPr lang="en-US" sz="1500" dirty="0" err="1"/>
              <a:t>exige</a:t>
            </a:r>
            <a:r>
              <a:rPr lang="en-US" sz="1500" dirty="0"/>
              <a:t> lo </a:t>
            </a:r>
            <a:r>
              <a:rPr lang="en-US" sz="1500" dirty="0" err="1"/>
              <a:t>siguiente</a:t>
            </a:r>
            <a:r>
              <a:rPr lang="en-US" sz="1500" dirty="0"/>
              <a:t>:</a:t>
            </a:r>
          </a:p>
          <a:p>
            <a:pPr marL="285750" lvl="0" indent="-285750">
              <a:buSzPts val="1600"/>
              <a:buFont typeface="Arial" panose="020B0604020202020204" pitchFamily="34" charset="0"/>
              <a:buChar char="•"/>
            </a:pPr>
            <a:r>
              <a:rPr lang="en-US" sz="1500" dirty="0"/>
              <a:t>Se </a:t>
            </a:r>
            <a:r>
              <a:rPr lang="en-US" sz="1500" dirty="0" err="1"/>
              <a:t>debe</a:t>
            </a:r>
            <a:r>
              <a:rPr lang="en-US" sz="1500" dirty="0"/>
              <a:t> </a:t>
            </a:r>
            <a:r>
              <a:rPr lang="en-US" sz="1500" dirty="0" err="1"/>
              <a:t>investigar</a:t>
            </a:r>
            <a:r>
              <a:rPr lang="en-US" sz="1500" dirty="0"/>
              <a:t> </a:t>
            </a:r>
            <a:r>
              <a:rPr lang="en-US" sz="1500" dirty="0" err="1"/>
              <a:t>toda</a:t>
            </a:r>
            <a:r>
              <a:rPr lang="en-US" sz="1500" dirty="0"/>
              <a:t> </a:t>
            </a:r>
            <a:r>
              <a:rPr lang="en-US" sz="1500" dirty="0" err="1"/>
              <a:t>lesión</a:t>
            </a:r>
            <a:r>
              <a:rPr lang="en-US" sz="1500" dirty="0"/>
              <a:t> o </a:t>
            </a:r>
            <a:r>
              <a:rPr lang="en-US" sz="1500" dirty="0" err="1"/>
              <a:t>enfermedad</a:t>
            </a:r>
            <a:r>
              <a:rPr lang="en-US" sz="1500" dirty="0"/>
              <a:t> fatal y registrable.</a:t>
            </a:r>
          </a:p>
          <a:p>
            <a:pPr marL="285750" lvl="0" indent="-285750">
              <a:buSzPts val="1600"/>
              <a:buFont typeface="Arial" panose="020B0604020202020204" pitchFamily="34" charset="0"/>
              <a:buChar char="•"/>
            </a:pPr>
            <a:r>
              <a:rPr lang="en-US" sz="1500" dirty="0"/>
              <a:t>Los “</a:t>
            </a:r>
            <a:r>
              <a:rPr lang="en-US" sz="1500" dirty="0" err="1"/>
              <a:t>cuasi</a:t>
            </a:r>
            <a:r>
              <a:rPr lang="en-US" sz="1500" dirty="0"/>
              <a:t> </a:t>
            </a:r>
            <a:r>
              <a:rPr lang="en-US" sz="1500" dirty="0" err="1"/>
              <a:t>delitos</a:t>
            </a:r>
            <a:r>
              <a:rPr lang="en-US" sz="1500" dirty="0"/>
              <a:t>” </a:t>
            </a:r>
            <a:r>
              <a:rPr lang="en-US" sz="1500" dirty="0" err="1"/>
              <a:t>deben</a:t>
            </a:r>
            <a:r>
              <a:rPr lang="en-US" sz="1500" dirty="0"/>
              <a:t> </a:t>
            </a:r>
            <a:r>
              <a:rPr lang="en-US" sz="1500" dirty="0" err="1"/>
              <a:t>analizarse</a:t>
            </a:r>
            <a:r>
              <a:rPr lang="en-US" sz="1500" dirty="0"/>
              <a:t> con </a:t>
            </a:r>
            <a:r>
              <a:rPr lang="en-US" sz="1500" dirty="0" err="1"/>
              <a:t>los</a:t>
            </a:r>
            <a:r>
              <a:rPr lang="en-US" sz="1500" dirty="0"/>
              <a:t> </a:t>
            </a:r>
            <a:r>
              <a:rPr lang="en-US" sz="1500" dirty="0" err="1"/>
              <a:t>empleados</a:t>
            </a:r>
            <a:r>
              <a:rPr lang="en-US" sz="1500" dirty="0"/>
              <a:t>. </a:t>
            </a:r>
          </a:p>
          <a:p>
            <a:pPr marL="285750" lvl="0" indent="-285750">
              <a:buSzPts val="1600"/>
              <a:buFont typeface="Arial" panose="020B0604020202020204" pitchFamily="34" charset="0"/>
              <a:buChar char="•"/>
            </a:pPr>
            <a:r>
              <a:rPr lang="en-US" sz="1500" dirty="0"/>
              <a:t>Se </a:t>
            </a:r>
            <a:r>
              <a:rPr lang="en-US" sz="1500" dirty="0" err="1"/>
              <a:t>deben</a:t>
            </a:r>
            <a:r>
              <a:rPr lang="en-US" sz="1500" dirty="0"/>
              <a:t> </a:t>
            </a:r>
            <a:r>
              <a:rPr lang="en-US" sz="1500" dirty="0" err="1"/>
              <a:t>identificar</a:t>
            </a:r>
            <a:r>
              <a:rPr lang="en-US" sz="1500" dirty="0"/>
              <a:t> las </a:t>
            </a:r>
            <a:r>
              <a:rPr lang="en-US" sz="1500" dirty="0" err="1"/>
              <a:t>medidas</a:t>
            </a:r>
            <a:r>
              <a:rPr lang="en-US" sz="1500" dirty="0"/>
              <a:t> para </a:t>
            </a:r>
            <a:r>
              <a:rPr lang="en-US" sz="1500" dirty="0" err="1"/>
              <a:t>prevenir</a:t>
            </a:r>
            <a:r>
              <a:rPr lang="en-US" sz="1500" dirty="0"/>
              <a:t> </a:t>
            </a:r>
            <a:r>
              <a:rPr lang="en-US" sz="1500" dirty="0" err="1"/>
              <a:t>una</a:t>
            </a:r>
            <a:r>
              <a:rPr lang="en-US" sz="1500" dirty="0"/>
              <a:t> </a:t>
            </a:r>
            <a:r>
              <a:rPr lang="en-US" sz="1500" dirty="0" err="1"/>
              <a:t>recurrencia</a:t>
            </a:r>
            <a:r>
              <a:rPr lang="en-US" sz="1500" dirty="0"/>
              <a:t> de </a:t>
            </a:r>
            <a:r>
              <a:rPr lang="en-US" sz="1500" dirty="0" err="1"/>
              <a:t>los</a:t>
            </a:r>
            <a:r>
              <a:rPr lang="en-US" sz="1500" dirty="0"/>
              <a:t> </a:t>
            </a:r>
            <a:r>
              <a:rPr lang="en-US" sz="1500" dirty="0" err="1"/>
              <a:t>cuasi</a:t>
            </a:r>
            <a:r>
              <a:rPr lang="en-US" sz="1500" dirty="0"/>
              <a:t> </a:t>
            </a:r>
            <a:r>
              <a:rPr lang="en-US" sz="1500" dirty="0" err="1"/>
              <a:t>delitos</a:t>
            </a:r>
            <a:r>
              <a:rPr lang="en-US" sz="1500" dirty="0"/>
              <a:t> (</a:t>
            </a:r>
            <a:r>
              <a:rPr lang="en-US" sz="1500" dirty="0" err="1"/>
              <a:t>así</a:t>
            </a:r>
            <a:r>
              <a:rPr lang="en-US" sz="1500" dirty="0"/>
              <a:t> </a:t>
            </a:r>
            <a:r>
              <a:rPr lang="en-US" sz="1500" dirty="0" err="1"/>
              <a:t>como</a:t>
            </a:r>
            <a:r>
              <a:rPr lang="en-US" sz="1500" dirty="0"/>
              <a:t> </a:t>
            </a:r>
            <a:r>
              <a:rPr lang="en-US" sz="1500" dirty="0" err="1"/>
              <a:t>también</a:t>
            </a:r>
            <a:r>
              <a:rPr lang="en-US" sz="1500" dirty="0"/>
              <a:t> </a:t>
            </a:r>
            <a:r>
              <a:rPr lang="en-US" sz="1500" dirty="0" err="1"/>
              <a:t>fatalidades</a:t>
            </a:r>
            <a:r>
              <a:rPr lang="en-US" sz="1500" dirty="0"/>
              <a:t> y </a:t>
            </a:r>
            <a:r>
              <a:rPr lang="en-US" sz="1500" dirty="0" err="1"/>
              <a:t>lesiones</a:t>
            </a:r>
            <a:r>
              <a:rPr lang="en-US" sz="1500" dirty="0"/>
              <a:t> o </a:t>
            </a:r>
            <a:r>
              <a:rPr lang="en-US" sz="1500" dirty="0" err="1"/>
              <a:t>enfermedades</a:t>
            </a:r>
            <a:r>
              <a:rPr lang="en-US" sz="1500" dirty="0"/>
              <a:t> </a:t>
            </a:r>
            <a:r>
              <a:rPr lang="en-US" sz="1500" dirty="0" err="1"/>
              <a:t>registrables</a:t>
            </a:r>
            <a:r>
              <a:rPr lang="en-US" sz="1500" dirty="0"/>
              <a:t>) y se </a:t>
            </a:r>
            <a:r>
              <a:rPr lang="en-US" sz="1500" dirty="0" err="1"/>
              <a:t>debe</a:t>
            </a:r>
            <a:r>
              <a:rPr lang="en-US" sz="1500" dirty="0"/>
              <a:t> </a:t>
            </a:r>
            <a:r>
              <a:rPr lang="en-US" sz="1500" dirty="0" err="1"/>
              <a:t>informar</a:t>
            </a:r>
            <a:r>
              <a:rPr lang="en-US" sz="1500" dirty="0"/>
              <a:t> a </a:t>
            </a:r>
            <a:r>
              <a:rPr lang="en-US" sz="1500" dirty="0" err="1"/>
              <a:t>todos</a:t>
            </a:r>
            <a:r>
              <a:rPr lang="en-US" sz="1500" dirty="0"/>
              <a:t> </a:t>
            </a:r>
            <a:r>
              <a:rPr lang="en-US" sz="1500" dirty="0" err="1"/>
              <a:t>los</a:t>
            </a:r>
            <a:r>
              <a:rPr lang="en-US" sz="1500" dirty="0"/>
              <a:t> </a:t>
            </a:r>
            <a:r>
              <a:rPr lang="en-US" sz="1500" dirty="0" err="1"/>
              <a:t>empleados</a:t>
            </a:r>
            <a:r>
              <a:rPr lang="en-US" sz="1500" dirty="0"/>
              <a:t> </a:t>
            </a:r>
            <a:r>
              <a:rPr lang="en-US" sz="1500" dirty="0" err="1"/>
              <a:t>acerca</a:t>
            </a:r>
            <a:r>
              <a:rPr lang="en-US" sz="1500" dirty="0"/>
              <a:t> de las </a:t>
            </a:r>
            <a:r>
              <a:rPr lang="en-US" sz="1500" dirty="0" err="1"/>
              <a:t>medidas</a:t>
            </a:r>
            <a:r>
              <a:rPr lang="en-US" sz="1500" dirty="0"/>
              <a:t>. </a:t>
            </a:r>
          </a:p>
          <a:p>
            <a:pPr marL="285750" lvl="0" indent="-285750">
              <a:buSzPts val="1600"/>
              <a:buFont typeface="Arial" panose="020B0604020202020204" pitchFamily="34" charset="0"/>
              <a:buChar char="•"/>
            </a:pPr>
            <a:r>
              <a:rPr lang="en-US" sz="1500" dirty="0"/>
              <a:t>Deben </a:t>
            </a:r>
            <a:r>
              <a:rPr lang="en-US" sz="1500" dirty="0" err="1"/>
              <a:t>tomarse</a:t>
            </a:r>
            <a:r>
              <a:rPr lang="en-US" sz="1500" dirty="0"/>
              <a:t> </a:t>
            </a:r>
            <a:r>
              <a:rPr lang="en-US" sz="1500" dirty="0" err="1"/>
              <a:t>medidas</a:t>
            </a:r>
            <a:r>
              <a:rPr lang="en-US" sz="1500" dirty="0"/>
              <a:t> para </a:t>
            </a:r>
            <a:r>
              <a:rPr lang="en-US" sz="1500" dirty="0" err="1"/>
              <a:t>prevenir</a:t>
            </a:r>
            <a:r>
              <a:rPr lang="en-US" sz="1500" dirty="0"/>
              <a:t> la </a:t>
            </a:r>
            <a:r>
              <a:rPr lang="en-US" sz="1500" dirty="0" err="1"/>
              <a:t>recurrencia</a:t>
            </a:r>
            <a:r>
              <a:rPr lang="en-US" sz="1500" dirty="0"/>
              <a:t> de </a:t>
            </a:r>
            <a:r>
              <a:rPr lang="en-US" sz="1500" dirty="0" err="1"/>
              <a:t>los</a:t>
            </a:r>
            <a:r>
              <a:rPr lang="en-US" sz="1500" dirty="0"/>
              <a:t> “</a:t>
            </a:r>
            <a:r>
              <a:rPr lang="en-US" sz="1500" dirty="0" err="1"/>
              <a:t>cuasi</a:t>
            </a:r>
            <a:r>
              <a:rPr lang="en-US" sz="1500" dirty="0"/>
              <a:t> </a:t>
            </a:r>
            <a:r>
              <a:rPr lang="en-US" sz="1500" dirty="0" err="1"/>
              <a:t>delitos</a:t>
            </a:r>
            <a:r>
              <a:rPr lang="en-US" sz="1500" dirty="0"/>
              <a:t>” y las </a:t>
            </a:r>
            <a:r>
              <a:rPr lang="en-US" sz="1500" dirty="0" err="1"/>
              <a:t>lesiones</a:t>
            </a:r>
            <a:r>
              <a:rPr lang="en-US" sz="1500" dirty="0"/>
              <a:t> o </a:t>
            </a:r>
            <a:r>
              <a:rPr lang="en-US" sz="1500" dirty="0" err="1"/>
              <a:t>enfermedades</a:t>
            </a:r>
            <a:r>
              <a:rPr lang="en-US" sz="1500" dirty="0"/>
              <a:t> fatales y </a:t>
            </a:r>
            <a:r>
              <a:rPr lang="en-US" sz="1500" dirty="0" err="1"/>
              <a:t>registrables</a:t>
            </a:r>
            <a:r>
              <a:rPr lang="en-US" sz="1500" dirty="0"/>
              <a:t>. </a:t>
            </a:r>
          </a:p>
          <a:p>
            <a:pPr marL="285750" lvl="0" indent="-285750">
              <a:buSzPts val="1600"/>
              <a:buFont typeface="Arial" panose="020B0604020202020204" pitchFamily="34" charset="0"/>
              <a:buChar char="•"/>
            </a:pPr>
            <a:r>
              <a:rPr lang="en-US" sz="1500" dirty="0"/>
              <a:t>Los </a:t>
            </a:r>
            <a:r>
              <a:rPr lang="en-US" sz="1500" dirty="0" err="1"/>
              <a:t>resultados</a:t>
            </a:r>
            <a:r>
              <a:rPr lang="en-US" sz="1500" dirty="0"/>
              <a:t> </a:t>
            </a:r>
            <a:r>
              <a:rPr lang="en-US" sz="1500" dirty="0" err="1"/>
              <a:t>escritos</a:t>
            </a:r>
            <a:r>
              <a:rPr lang="en-US" sz="1500" dirty="0"/>
              <a:t> de las </a:t>
            </a:r>
            <a:r>
              <a:rPr lang="en-US" sz="1500" dirty="0" err="1"/>
              <a:t>investigaciones</a:t>
            </a:r>
            <a:r>
              <a:rPr lang="en-US" sz="1500" dirty="0"/>
              <a:t> y las </a:t>
            </a:r>
            <a:r>
              <a:rPr lang="en-US" sz="1500" dirty="0" err="1"/>
              <a:t>medidas</a:t>
            </a:r>
            <a:r>
              <a:rPr lang="en-US" sz="1500" dirty="0"/>
              <a:t> </a:t>
            </a:r>
            <a:r>
              <a:rPr lang="en-US" sz="1500" dirty="0" err="1"/>
              <a:t>correctivas</a:t>
            </a:r>
            <a:r>
              <a:rPr lang="en-US" sz="1500" dirty="0"/>
              <a:t> </a:t>
            </a:r>
            <a:r>
              <a:rPr lang="en-US" sz="1500" dirty="0" err="1"/>
              <a:t>deben</a:t>
            </a:r>
            <a:r>
              <a:rPr lang="en-US" sz="1500" dirty="0"/>
              <a:t> </a:t>
            </a:r>
            <a:r>
              <a:rPr lang="en-US" sz="1500" dirty="0" err="1"/>
              <a:t>mantenerse</a:t>
            </a:r>
            <a:r>
              <a:rPr lang="en-US" sz="1500" dirty="0"/>
              <a:t> </a:t>
            </a:r>
            <a:r>
              <a:rPr lang="en-US" sz="1500" dirty="0" err="1"/>
              <a:t>archivados</a:t>
            </a:r>
            <a:r>
              <a:rPr lang="en-US" sz="1500" dirty="0"/>
              <a:t> </a:t>
            </a:r>
            <a:r>
              <a:rPr lang="en-US" sz="1500" dirty="0" err="1"/>
              <a:t>durante</a:t>
            </a:r>
            <a:r>
              <a:rPr lang="en-US" sz="1500" dirty="0"/>
              <a:t> 3 </a:t>
            </a:r>
            <a:r>
              <a:rPr lang="en-US" sz="1500" dirty="0" err="1"/>
              <a:t>años</a:t>
            </a:r>
            <a:r>
              <a:rPr lang="en-US" sz="1500" dirty="0"/>
              <a:t>.</a:t>
            </a:r>
          </a:p>
          <a:p>
            <a:pPr lvl="0">
              <a:buSzPts val="1600"/>
            </a:pPr>
            <a:endParaRPr lang="en-US" sz="1500" dirty="0"/>
          </a:p>
          <a:p>
            <a:pPr lvl="0">
              <a:buSzPts val="1600"/>
            </a:pPr>
            <a:r>
              <a:rPr lang="en-US" sz="1500" i="1" dirty="0" err="1"/>
              <a:t>Cuasi</a:t>
            </a:r>
            <a:r>
              <a:rPr lang="en-US" sz="1500" i="1" dirty="0"/>
              <a:t> </a:t>
            </a:r>
            <a:r>
              <a:rPr lang="en-US" sz="1500" i="1" dirty="0" err="1"/>
              <a:t>accidente</a:t>
            </a:r>
            <a:r>
              <a:rPr lang="en-US" sz="1500" i="1" dirty="0"/>
              <a:t>: un </a:t>
            </a:r>
            <a:r>
              <a:rPr lang="en-US" sz="1500" i="1" dirty="0" err="1"/>
              <a:t>evento</a:t>
            </a:r>
            <a:r>
              <a:rPr lang="en-US" sz="1500" i="1" dirty="0"/>
              <a:t> que </a:t>
            </a:r>
            <a:r>
              <a:rPr lang="en-US" sz="1500" i="1" dirty="0" err="1"/>
              <a:t>podría</a:t>
            </a:r>
            <a:r>
              <a:rPr lang="en-US" sz="1500" i="1" dirty="0"/>
              <a:t> </a:t>
            </a:r>
            <a:r>
              <a:rPr lang="en-US" sz="1500" i="1" dirty="0" err="1"/>
              <a:t>haber</a:t>
            </a:r>
            <a:r>
              <a:rPr lang="en-US" sz="1500" i="1" dirty="0"/>
              <a:t> </a:t>
            </a:r>
            <a:r>
              <a:rPr lang="en-US" sz="1500" i="1" dirty="0" err="1"/>
              <a:t>provocado</a:t>
            </a:r>
            <a:r>
              <a:rPr lang="en-US" sz="1500" i="1" dirty="0"/>
              <a:t> </a:t>
            </a:r>
            <a:r>
              <a:rPr lang="en-US" sz="1500" i="1" dirty="0" err="1"/>
              <a:t>daños</a:t>
            </a:r>
            <a:r>
              <a:rPr lang="en-US" sz="1500" i="1" dirty="0"/>
              <a:t> </a:t>
            </a:r>
            <a:r>
              <a:rPr lang="en-US" sz="1500" i="1" dirty="0" err="1"/>
              <a:t>personales</a:t>
            </a:r>
            <a:r>
              <a:rPr lang="en-US" sz="1500" i="1" dirty="0"/>
              <a:t> o </a:t>
            </a:r>
            <a:r>
              <a:rPr lang="en-US" sz="1500" i="1" dirty="0" err="1"/>
              <a:t>materiales</a:t>
            </a:r>
            <a:r>
              <a:rPr lang="en-US" sz="1500" i="1" dirty="0"/>
              <a:t>.</a:t>
            </a:r>
            <a:endParaRPr sz="1500" b="0"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3A942D3-18A5-44A3-BE3C-749D77B1608D}"/>
              </a:ext>
            </a:extLst>
          </p:cNvPr>
          <p:cNvPicPr>
            <a:picLocks noChangeAspect="1"/>
          </p:cNvPicPr>
          <p:nvPr/>
        </p:nvPicPr>
        <p:blipFill>
          <a:blip r:embed="rId7"/>
          <a:stretch>
            <a:fillRect/>
          </a:stretch>
        </p:blipFill>
        <p:spPr>
          <a:xfrm>
            <a:off x="0" y="11723"/>
            <a:ext cx="5500895" cy="5908928"/>
          </a:xfrm>
          <a:prstGeom prst="rect">
            <a:avLst/>
          </a:prstGeom>
        </p:spPr>
      </p:pic>
      <p:sp>
        <p:nvSpPr>
          <p:cNvPr id="2" name="Google Shape;102;p2">
            <a:extLst>
              <a:ext uri="{FF2B5EF4-FFF2-40B4-BE49-F238E27FC236}">
                <a16:creationId xmlns:a16="http://schemas.microsoft.com/office/drawing/2014/main" id="{6FDB4515-B02D-A5AD-97F9-5D140CB59E88}"/>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550339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3364"/>
            <a:ext cx="6472844" cy="5863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2800" u="sng" dirty="0">
                <a:solidFill>
                  <a:schemeClr val="dk1"/>
                </a:solidFill>
                <a:latin typeface="+mj-lt"/>
                <a:ea typeface="Calibri"/>
                <a:cs typeface="Calibri"/>
                <a:sym typeface="Calibri"/>
              </a:rPr>
              <a:t>División 7 </a:t>
            </a:r>
            <a:r>
              <a:rPr lang="en-US" sz="2800" u="sng" dirty="0" err="1">
                <a:solidFill>
                  <a:schemeClr val="dk1"/>
                </a:solidFill>
                <a:latin typeface="+mj-lt"/>
                <a:ea typeface="Calibri"/>
                <a:cs typeface="Calibri"/>
                <a:sym typeface="Calibri"/>
              </a:rPr>
              <a:t>Participación</a:t>
            </a:r>
            <a:r>
              <a:rPr lang="en-US" sz="2800" u="sng" dirty="0">
                <a:solidFill>
                  <a:schemeClr val="dk1"/>
                </a:solidFill>
                <a:latin typeface="+mj-lt"/>
                <a:ea typeface="Calibri"/>
                <a:cs typeface="Calibri"/>
                <a:sym typeface="Calibri"/>
              </a:rPr>
              <a:t> de </a:t>
            </a:r>
            <a:r>
              <a:rPr lang="en-US" sz="2800" u="sng" dirty="0" err="1">
                <a:solidFill>
                  <a:schemeClr val="dk1"/>
                </a:solidFill>
                <a:latin typeface="+mj-lt"/>
                <a:ea typeface="Calibri"/>
                <a:cs typeface="Calibri"/>
                <a:sym typeface="Calibri"/>
              </a:rPr>
              <a:t>los</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empleados</a:t>
            </a:r>
            <a:endParaRPr sz="2800" b="0" i="0" u="none" strike="noStrike" cap="none" dirty="0">
              <a:solidFill>
                <a:schemeClr val="dk1"/>
              </a:solidFill>
              <a:latin typeface="+mj-lt"/>
              <a:ea typeface="Calibri"/>
              <a:cs typeface="Calibri"/>
              <a:sym typeface="Calibri"/>
            </a:endParaRPr>
          </a:p>
          <a:p>
            <a:r>
              <a:rPr lang="en-US" sz="1450" dirty="0" err="1"/>
              <a:t>Asimismo</a:t>
            </a:r>
            <a:r>
              <a:rPr lang="en-US" sz="1450" dirty="0"/>
              <a:t>, </a:t>
            </a:r>
            <a:r>
              <a:rPr lang="en-US" sz="1450" dirty="0" err="1"/>
              <a:t>dentro</a:t>
            </a:r>
            <a:r>
              <a:rPr lang="en-US" sz="1450" dirty="0"/>
              <a:t> del </a:t>
            </a:r>
            <a:r>
              <a:rPr lang="en-US" sz="1450" dirty="0" err="1"/>
              <a:t>Programa</a:t>
            </a:r>
            <a:r>
              <a:rPr lang="en-US" sz="1450" dirty="0"/>
              <a:t> de </a:t>
            </a:r>
            <a:r>
              <a:rPr lang="en-US" sz="1450" dirty="0" err="1"/>
              <a:t>seguridad</a:t>
            </a:r>
            <a:r>
              <a:rPr lang="en-US" sz="1450" dirty="0"/>
              <a:t> y </a:t>
            </a:r>
            <a:r>
              <a:rPr lang="en-US" sz="1450" dirty="0" err="1"/>
              <a:t>salud</a:t>
            </a:r>
            <a:r>
              <a:rPr lang="en-US" sz="1450" dirty="0"/>
              <a:t> de </a:t>
            </a:r>
            <a:r>
              <a:rPr lang="en-US" sz="1450" dirty="0" err="1"/>
              <a:t>Actividades</a:t>
            </a:r>
            <a:r>
              <a:rPr lang="en-US" sz="1450" dirty="0"/>
              <a:t> </a:t>
            </a:r>
            <a:r>
              <a:rPr lang="en-US" sz="1450" dirty="0" err="1"/>
              <a:t>forestales</a:t>
            </a:r>
            <a:r>
              <a:rPr lang="en-US" sz="1450" dirty="0"/>
              <a:t>, se </a:t>
            </a:r>
            <a:r>
              <a:rPr lang="en-US" sz="1450" dirty="0" err="1"/>
              <a:t>encuentra</a:t>
            </a:r>
            <a:r>
              <a:rPr lang="en-US" sz="1450" dirty="0"/>
              <a:t> </a:t>
            </a:r>
            <a:r>
              <a:rPr lang="en-US" sz="1450" dirty="0">
                <a:hlinkClick r:id="rId3"/>
              </a:rPr>
              <a:t>OAR 437-007-0130</a:t>
            </a:r>
            <a:r>
              <a:rPr lang="en-US" sz="1450" baseline="30000" dirty="0"/>
              <a:t>(9) </a:t>
            </a:r>
            <a:r>
              <a:rPr lang="en-US" sz="1450" dirty="0" err="1"/>
              <a:t>Participación</a:t>
            </a:r>
            <a:r>
              <a:rPr lang="en-US" sz="1450" dirty="0"/>
              <a:t> del </a:t>
            </a:r>
            <a:r>
              <a:rPr lang="en-US" sz="1450" dirty="0" err="1"/>
              <a:t>empleado</a:t>
            </a:r>
            <a:r>
              <a:rPr lang="en-US" sz="1450" dirty="0"/>
              <a:t>. </a:t>
            </a:r>
            <a:r>
              <a:rPr lang="en-US" sz="1450" dirty="0" err="1"/>
              <a:t>Esta</a:t>
            </a:r>
            <a:r>
              <a:rPr lang="en-US" sz="1450" dirty="0"/>
              <a:t> </a:t>
            </a:r>
            <a:r>
              <a:rPr lang="en-US" sz="1450" dirty="0" err="1"/>
              <a:t>norma</a:t>
            </a:r>
            <a:r>
              <a:rPr lang="en-US" sz="1450" dirty="0"/>
              <a:t> es un poco </a:t>
            </a:r>
            <a:r>
              <a:rPr lang="en-US" sz="1450" dirty="0" err="1"/>
              <a:t>diferente</a:t>
            </a:r>
            <a:r>
              <a:rPr lang="en-US" sz="1450" dirty="0"/>
              <a:t> </a:t>
            </a:r>
            <a:r>
              <a:rPr lang="en-US" sz="1450" dirty="0" err="1"/>
              <a:t>porque</a:t>
            </a:r>
            <a:r>
              <a:rPr lang="en-US" sz="1450" dirty="0"/>
              <a:t> </a:t>
            </a:r>
            <a:r>
              <a:rPr lang="en-US" sz="1450" dirty="0" err="1"/>
              <a:t>requiere</a:t>
            </a:r>
            <a:r>
              <a:rPr lang="en-US" sz="1450" dirty="0"/>
              <a:t> que las </a:t>
            </a:r>
            <a:r>
              <a:rPr lang="en-US" sz="1450" dirty="0" err="1"/>
              <a:t>reuniones</a:t>
            </a:r>
            <a:r>
              <a:rPr lang="en-US" sz="1450" dirty="0"/>
              <a:t> de </a:t>
            </a:r>
            <a:r>
              <a:rPr lang="en-US" sz="1450" dirty="0" err="1"/>
              <a:t>seguridad</a:t>
            </a:r>
            <a:r>
              <a:rPr lang="en-US" sz="1450" dirty="0"/>
              <a:t> se </a:t>
            </a:r>
            <a:r>
              <a:rPr lang="en-US" sz="1450" dirty="0" err="1"/>
              <a:t>lleven</a:t>
            </a:r>
            <a:r>
              <a:rPr lang="en-US" sz="1450" dirty="0"/>
              <a:t> a </a:t>
            </a:r>
            <a:r>
              <a:rPr lang="en-US" sz="1450" dirty="0" err="1"/>
              <a:t>cabo</a:t>
            </a:r>
            <a:r>
              <a:rPr lang="en-US" sz="1450" dirty="0"/>
              <a:t> con </a:t>
            </a:r>
            <a:r>
              <a:rPr lang="en-US" sz="1450" dirty="0" err="1"/>
              <a:t>todos</a:t>
            </a:r>
            <a:r>
              <a:rPr lang="en-US" sz="1450" dirty="0"/>
              <a:t> </a:t>
            </a:r>
            <a:r>
              <a:rPr lang="en-US" sz="1450" dirty="0" err="1"/>
              <a:t>los</a:t>
            </a:r>
            <a:r>
              <a:rPr lang="en-US" sz="1450" dirty="0"/>
              <a:t> </a:t>
            </a:r>
            <a:r>
              <a:rPr lang="en-US" sz="1450" dirty="0" err="1"/>
              <a:t>empleados</a:t>
            </a:r>
            <a:r>
              <a:rPr lang="en-US" sz="1450" dirty="0"/>
              <a:t> </a:t>
            </a:r>
            <a:r>
              <a:rPr lang="en-US" sz="1450" dirty="0" err="1"/>
              <a:t>en</a:t>
            </a:r>
            <a:r>
              <a:rPr lang="en-US" sz="1450" dirty="0"/>
              <a:t> forma </a:t>
            </a:r>
            <a:r>
              <a:rPr lang="en-US" sz="1450" dirty="0" err="1"/>
              <a:t>mensual</a:t>
            </a:r>
            <a:r>
              <a:rPr lang="en-US" sz="1450" dirty="0"/>
              <a:t>. Sin embargo, la </a:t>
            </a:r>
            <a:r>
              <a:rPr lang="en-US" sz="1450" dirty="0" err="1"/>
              <a:t>norma</a:t>
            </a:r>
            <a:r>
              <a:rPr lang="en-US" sz="1450" dirty="0"/>
              <a:t> </a:t>
            </a:r>
            <a:r>
              <a:rPr lang="en-US" sz="1450" dirty="0" err="1"/>
              <a:t>permite</a:t>
            </a:r>
            <a:r>
              <a:rPr lang="en-US" sz="1450" dirty="0"/>
              <a:t> al </a:t>
            </a:r>
            <a:r>
              <a:rPr lang="en-US" sz="1450" dirty="0" err="1"/>
              <a:t>empleador</a:t>
            </a:r>
            <a:r>
              <a:rPr lang="en-US" sz="1450" dirty="0"/>
              <a:t> </a:t>
            </a:r>
            <a:r>
              <a:rPr lang="en-US" sz="1450" dirty="0" err="1"/>
              <a:t>encontrar</a:t>
            </a:r>
            <a:r>
              <a:rPr lang="en-US" sz="1450" dirty="0"/>
              <a:t> </a:t>
            </a:r>
            <a:r>
              <a:rPr lang="en-US" sz="1450" dirty="0" err="1"/>
              <a:t>el</a:t>
            </a:r>
            <a:r>
              <a:rPr lang="en-US" sz="1450" dirty="0"/>
              <a:t> </a:t>
            </a:r>
            <a:r>
              <a:rPr lang="en-US" sz="1450" dirty="0" err="1"/>
              <a:t>método</a:t>
            </a:r>
            <a:r>
              <a:rPr lang="en-US" sz="1450" dirty="0"/>
              <a:t> que </a:t>
            </a:r>
            <a:r>
              <a:rPr lang="en-US" sz="1450" dirty="0" err="1"/>
              <a:t>mejor</a:t>
            </a:r>
            <a:r>
              <a:rPr lang="en-US" sz="1450" dirty="0"/>
              <a:t> les </a:t>
            </a:r>
            <a:r>
              <a:rPr lang="en-US" sz="1450" dirty="0" err="1"/>
              <a:t>convenga</a:t>
            </a:r>
            <a:r>
              <a:rPr lang="en-US" sz="1450" dirty="0"/>
              <a:t>, </a:t>
            </a:r>
            <a:r>
              <a:rPr lang="en-US" sz="1450" dirty="0" err="1"/>
              <a:t>como</a:t>
            </a:r>
            <a:r>
              <a:rPr lang="en-US" sz="1450" dirty="0"/>
              <a:t> </a:t>
            </a:r>
            <a:r>
              <a:rPr lang="en-US" sz="1450" dirty="0" err="1"/>
              <a:t>reuniones</a:t>
            </a:r>
            <a:r>
              <a:rPr lang="en-US" sz="1450" dirty="0"/>
              <a:t> con </a:t>
            </a:r>
            <a:r>
              <a:rPr lang="en-US" sz="1450" dirty="0" err="1"/>
              <a:t>empleados</a:t>
            </a:r>
            <a:r>
              <a:rPr lang="en-US" sz="1450" dirty="0"/>
              <a:t> </a:t>
            </a:r>
            <a:r>
              <a:rPr lang="en-US" sz="1450" dirty="0" err="1"/>
              <a:t>individuales</a:t>
            </a:r>
            <a:r>
              <a:rPr lang="en-US" sz="1450" dirty="0"/>
              <a:t>, </a:t>
            </a:r>
            <a:r>
              <a:rPr lang="en-US" sz="1450" dirty="0" err="1"/>
              <a:t>equipos</a:t>
            </a:r>
            <a:r>
              <a:rPr lang="en-US" sz="1450" dirty="0"/>
              <a:t> </a:t>
            </a:r>
            <a:r>
              <a:rPr lang="en-US" sz="1450" dirty="0" err="1"/>
              <a:t>por</a:t>
            </a:r>
            <a:r>
              <a:rPr lang="en-US" sz="1450" dirty="0"/>
              <a:t> </a:t>
            </a:r>
            <a:r>
              <a:rPr lang="en-US" sz="1450" dirty="0" err="1"/>
              <a:t>separado</a:t>
            </a:r>
            <a:r>
              <a:rPr lang="en-US" sz="1450" dirty="0"/>
              <a:t> o con </a:t>
            </a:r>
            <a:r>
              <a:rPr lang="en-US" sz="1450" dirty="0" err="1"/>
              <a:t>todo</a:t>
            </a:r>
            <a:r>
              <a:rPr lang="en-US" sz="1450" dirty="0"/>
              <a:t> </a:t>
            </a:r>
            <a:r>
              <a:rPr lang="en-US" sz="1450" dirty="0" err="1"/>
              <a:t>el</a:t>
            </a:r>
            <a:r>
              <a:rPr lang="en-US" sz="1450" dirty="0"/>
              <a:t> personal a la </a:t>
            </a:r>
            <a:r>
              <a:rPr lang="en-US" sz="1450" dirty="0" err="1"/>
              <a:t>vez</a:t>
            </a:r>
            <a:r>
              <a:rPr lang="en-US" sz="1450" dirty="0"/>
              <a:t>. </a:t>
            </a:r>
            <a:r>
              <a:rPr lang="en-US" sz="1450" dirty="0" err="1"/>
              <a:t>Además</a:t>
            </a:r>
            <a:r>
              <a:rPr lang="en-US" sz="1450" dirty="0"/>
              <a:t>, </a:t>
            </a:r>
            <a:r>
              <a:rPr lang="en-US" sz="1450" dirty="0" err="1"/>
              <a:t>especifica</a:t>
            </a:r>
            <a:r>
              <a:rPr lang="en-US" sz="1450" dirty="0"/>
              <a:t> lo </a:t>
            </a:r>
            <a:r>
              <a:rPr lang="en-US" sz="1450" dirty="0" err="1"/>
              <a:t>siguiente</a:t>
            </a:r>
            <a:r>
              <a:rPr lang="en-US" sz="1450" dirty="0"/>
              <a:t>: </a:t>
            </a:r>
          </a:p>
          <a:p>
            <a:endParaRPr lang="en-US" sz="1450" dirty="0"/>
          </a:p>
          <a:p>
            <a:pPr marL="285750" indent="-285750">
              <a:buFont typeface="Arial" panose="020B0604020202020204" pitchFamily="34" charset="0"/>
              <a:buChar char="•"/>
            </a:pPr>
            <a:r>
              <a:rPr lang="en-US" sz="1450" dirty="0"/>
              <a:t>Los </a:t>
            </a:r>
            <a:r>
              <a:rPr lang="en-US" sz="1450" dirty="0" err="1"/>
              <a:t>empleados</a:t>
            </a:r>
            <a:r>
              <a:rPr lang="en-US" sz="1450" dirty="0"/>
              <a:t> </a:t>
            </a:r>
            <a:r>
              <a:rPr lang="en-US" sz="1450" dirty="0" err="1"/>
              <a:t>deben</a:t>
            </a:r>
            <a:r>
              <a:rPr lang="en-US" sz="1450" dirty="0"/>
              <a:t> </a:t>
            </a:r>
            <a:r>
              <a:rPr lang="en-US" sz="1450" dirty="0" err="1"/>
              <a:t>informar</a:t>
            </a:r>
            <a:r>
              <a:rPr lang="en-US" sz="1450" dirty="0"/>
              <a:t> </a:t>
            </a:r>
            <a:r>
              <a:rPr lang="en-US" sz="1450" dirty="0" err="1"/>
              <a:t>los</a:t>
            </a:r>
            <a:r>
              <a:rPr lang="en-US" sz="1450" dirty="0"/>
              <a:t> </a:t>
            </a:r>
            <a:r>
              <a:rPr lang="en-US" sz="1450" dirty="0" err="1"/>
              <a:t>peligros</a:t>
            </a:r>
            <a:r>
              <a:rPr lang="en-US" sz="1450" dirty="0"/>
              <a:t> de </a:t>
            </a:r>
            <a:r>
              <a:rPr lang="en-US" sz="1450" dirty="0" err="1"/>
              <a:t>seguridad</a:t>
            </a:r>
            <a:r>
              <a:rPr lang="en-US" sz="1450" dirty="0"/>
              <a:t> y </a:t>
            </a:r>
            <a:r>
              <a:rPr lang="en-US" sz="1450" dirty="0" err="1"/>
              <a:t>salud</a:t>
            </a:r>
            <a:r>
              <a:rPr lang="en-US" sz="1450" dirty="0"/>
              <a:t>, y </a:t>
            </a:r>
            <a:r>
              <a:rPr lang="en-US" sz="1450" dirty="0" err="1"/>
              <a:t>aquellos</a:t>
            </a:r>
            <a:r>
              <a:rPr lang="en-US" sz="1450" dirty="0"/>
              <a:t> </a:t>
            </a:r>
            <a:r>
              <a:rPr lang="en-US" sz="1450" dirty="0" err="1"/>
              <a:t>empleados</a:t>
            </a:r>
            <a:r>
              <a:rPr lang="en-US" sz="1450" dirty="0"/>
              <a:t> </a:t>
            </a:r>
            <a:r>
              <a:rPr lang="en-US" sz="1450" dirty="0" err="1"/>
              <a:t>calificados</a:t>
            </a:r>
            <a:r>
              <a:rPr lang="en-US" sz="1450" dirty="0"/>
              <a:t>* </a:t>
            </a:r>
            <a:r>
              <a:rPr lang="en-US" sz="1450" dirty="0" err="1"/>
              <a:t>deben</a:t>
            </a:r>
            <a:r>
              <a:rPr lang="en-US" sz="1450" dirty="0"/>
              <a:t> </a:t>
            </a:r>
            <a:r>
              <a:rPr lang="en-US" sz="1450" dirty="0" err="1"/>
              <a:t>tomar</a:t>
            </a:r>
            <a:r>
              <a:rPr lang="en-US" sz="1450" dirty="0"/>
              <a:t> </a:t>
            </a:r>
            <a:r>
              <a:rPr lang="en-US" sz="1450" dirty="0" err="1"/>
              <a:t>medidas</a:t>
            </a:r>
            <a:r>
              <a:rPr lang="en-US" sz="1450" dirty="0"/>
              <a:t> </a:t>
            </a:r>
            <a:r>
              <a:rPr lang="en-US" sz="1450" dirty="0" err="1"/>
              <a:t>correctivas</a:t>
            </a:r>
            <a:r>
              <a:rPr lang="en-US" sz="1450" dirty="0"/>
              <a:t> y </a:t>
            </a:r>
            <a:r>
              <a:rPr lang="en-US" sz="1450" dirty="0" err="1"/>
              <a:t>eliminar</a:t>
            </a:r>
            <a:r>
              <a:rPr lang="en-US" sz="1450" dirty="0"/>
              <a:t> </a:t>
            </a:r>
            <a:r>
              <a:rPr lang="en-US" sz="1450" dirty="0" err="1"/>
              <a:t>los</a:t>
            </a:r>
            <a:r>
              <a:rPr lang="en-US" sz="1450" dirty="0"/>
              <a:t> </a:t>
            </a:r>
            <a:r>
              <a:rPr lang="en-US" sz="1450" dirty="0" err="1"/>
              <a:t>peligros</a:t>
            </a:r>
            <a:r>
              <a:rPr lang="en-US" sz="1450" dirty="0"/>
              <a:t>.</a:t>
            </a:r>
          </a:p>
          <a:p>
            <a:pPr marL="285750" indent="-285750">
              <a:buFont typeface="Arial" panose="020B0604020202020204" pitchFamily="34" charset="0"/>
              <a:buChar char="•"/>
            </a:pPr>
            <a:r>
              <a:rPr lang="en-US" sz="1450" dirty="0"/>
              <a:t>Los </a:t>
            </a:r>
            <a:r>
              <a:rPr lang="en-US" sz="1450" dirty="0" err="1"/>
              <a:t>empleadores</a:t>
            </a:r>
            <a:r>
              <a:rPr lang="en-US" sz="1450" dirty="0"/>
              <a:t> </a:t>
            </a:r>
            <a:r>
              <a:rPr lang="en-US" sz="1450" dirty="0" err="1"/>
              <a:t>deben</a:t>
            </a:r>
            <a:r>
              <a:rPr lang="en-US" sz="1450" dirty="0"/>
              <a:t> </a:t>
            </a:r>
            <a:r>
              <a:rPr lang="en-US" sz="1450" dirty="0" err="1"/>
              <a:t>alentar</a:t>
            </a:r>
            <a:r>
              <a:rPr lang="en-US" sz="1450" dirty="0"/>
              <a:t> a sus </a:t>
            </a:r>
            <a:r>
              <a:rPr lang="en-US" sz="1450" dirty="0" err="1"/>
              <a:t>empleados</a:t>
            </a:r>
            <a:r>
              <a:rPr lang="en-US" sz="1450" dirty="0"/>
              <a:t> a </a:t>
            </a:r>
            <a:r>
              <a:rPr lang="en-US" sz="1450" dirty="0" err="1"/>
              <a:t>participar</a:t>
            </a:r>
            <a:r>
              <a:rPr lang="en-US" sz="1450" dirty="0"/>
              <a:t> </a:t>
            </a:r>
            <a:r>
              <a:rPr lang="en-US" sz="1450" dirty="0" err="1"/>
              <a:t>en</a:t>
            </a:r>
            <a:r>
              <a:rPr lang="en-US" sz="1450" dirty="0"/>
              <a:t> la </a:t>
            </a:r>
            <a:r>
              <a:rPr lang="en-US" sz="1450" dirty="0" err="1"/>
              <a:t>planificación</a:t>
            </a:r>
            <a:r>
              <a:rPr lang="en-US" sz="1450" dirty="0"/>
              <a:t> in situ y </a:t>
            </a:r>
            <a:r>
              <a:rPr lang="en-US" sz="1450" dirty="0" err="1"/>
              <a:t>en</a:t>
            </a:r>
            <a:r>
              <a:rPr lang="en-US" sz="1450" dirty="0"/>
              <a:t> </a:t>
            </a:r>
            <a:r>
              <a:rPr lang="en-US" sz="1450" dirty="0" err="1"/>
              <a:t>reuniones</a:t>
            </a:r>
            <a:r>
              <a:rPr lang="en-US" sz="1450" dirty="0"/>
              <a:t> de </a:t>
            </a:r>
            <a:r>
              <a:rPr lang="en-US" sz="1450" dirty="0" err="1"/>
              <a:t>seguridad</a:t>
            </a:r>
            <a:r>
              <a:rPr lang="en-US" sz="1450" dirty="0"/>
              <a:t> previas al </a:t>
            </a:r>
            <a:r>
              <a:rPr lang="en-US" sz="1450" dirty="0" err="1"/>
              <a:t>trabajo</a:t>
            </a:r>
            <a:r>
              <a:rPr lang="en-US" sz="1450" dirty="0"/>
              <a:t> para </a:t>
            </a:r>
            <a:r>
              <a:rPr lang="en-US" sz="1450" dirty="0" err="1"/>
              <a:t>analizar</a:t>
            </a:r>
            <a:r>
              <a:rPr lang="en-US" sz="1450" dirty="0"/>
              <a:t> </a:t>
            </a:r>
            <a:r>
              <a:rPr lang="en-US" sz="1450" dirty="0" err="1"/>
              <a:t>los</a:t>
            </a:r>
            <a:r>
              <a:rPr lang="en-US" sz="1450" dirty="0"/>
              <a:t> </a:t>
            </a:r>
            <a:r>
              <a:rPr lang="en-US" sz="1450" dirty="0" err="1"/>
              <a:t>peligros</a:t>
            </a:r>
            <a:r>
              <a:rPr lang="en-US" sz="1450" dirty="0"/>
              <a:t> y las </a:t>
            </a:r>
            <a:r>
              <a:rPr lang="en-US" sz="1450" dirty="0" err="1"/>
              <a:t>condiciones</a:t>
            </a:r>
            <a:r>
              <a:rPr lang="en-US" sz="1450" dirty="0"/>
              <a:t> </a:t>
            </a:r>
            <a:r>
              <a:rPr lang="en-US" sz="1450" dirty="0" err="1"/>
              <a:t>conocidos</a:t>
            </a:r>
            <a:r>
              <a:rPr lang="en-US" sz="1450" dirty="0"/>
              <a:t> del sitio. </a:t>
            </a:r>
          </a:p>
          <a:p>
            <a:endParaRPr lang="en-US" sz="1450" dirty="0"/>
          </a:p>
          <a:p>
            <a:r>
              <a:rPr lang="en-US" sz="1450" dirty="0" err="1"/>
              <a:t>Puede</a:t>
            </a:r>
            <a:r>
              <a:rPr lang="en-US" sz="1450" dirty="0"/>
              <a:t> </a:t>
            </a:r>
            <a:r>
              <a:rPr lang="en-US" sz="1450" dirty="0" err="1"/>
              <a:t>ver</a:t>
            </a:r>
            <a:r>
              <a:rPr lang="en-US" sz="1450" dirty="0"/>
              <a:t> que </a:t>
            </a:r>
            <a:r>
              <a:rPr lang="en-US" sz="1450" dirty="0" err="1"/>
              <a:t>el</a:t>
            </a:r>
            <a:r>
              <a:rPr lang="en-US" sz="1450" dirty="0"/>
              <a:t> </a:t>
            </a:r>
            <a:r>
              <a:rPr lang="en-US" sz="1450" dirty="0" err="1"/>
              <a:t>tema</a:t>
            </a:r>
            <a:r>
              <a:rPr lang="en-US" sz="1450" dirty="0"/>
              <a:t> de la </a:t>
            </a:r>
            <a:r>
              <a:rPr lang="en-US" sz="1450" dirty="0" err="1"/>
              <a:t>norma</a:t>
            </a:r>
            <a:r>
              <a:rPr lang="en-US" sz="1450" dirty="0"/>
              <a:t> de la División 1 </a:t>
            </a:r>
            <a:r>
              <a:rPr lang="en-US" sz="1450" dirty="0" err="1"/>
              <a:t>sobre</a:t>
            </a:r>
            <a:r>
              <a:rPr lang="en-US" sz="1450" dirty="0"/>
              <a:t> </a:t>
            </a:r>
            <a:r>
              <a:rPr lang="en-US" sz="1450" dirty="0" err="1"/>
              <a:t>mejora</a:t>
            </a:r>
            <a:r>
              <a:rPr lang="en-US" sz="1450" dirty="0"/>
              <a:t> continua de </a:t>
            </a:r>
            <a:r>
              <a:rPr lang="en-US" sz="1450" dirty="0" err="1"/>
              <a:t>una</a:t>
            </a:r>
            <a:r>
              <a:rPr lang="en-US" sz="1450" dirty="0"/>
              <a:t> </a:t>
            </a:r>
            <a:r>
              <a:rPr lang="en-US" sz="1450" dirty="0" err="1"/>
              <a:t>manera</a:t>
            </a:r>
            <a:r>
              <a:rPr lang="en-US" sz="1450" dirty="0"/>
              <a:t> </a:t>
            </a:r>
            <a:r>
              <a:rPr lang="en-US" sz="1450" dirty="0" err="1"/>
              <a:t>cooperativa</a:t>
            </a:r>
            <a:r>
              <a:rPr lang="en-US" sz="1450" dirty="0"/>
              <a:t> y </a:t>
            </a:r>
            <a:r>
              <a:rPr lang="en-US" sz="1450" dirty="0" err="1"/>
              <a:t>conciliatoria</a:t>
            </a:r>
            <a:r>
              <a:rPr lang="en-US" sz="1450" dirty="0"/>
              <a:t> </a:t>
            </a:r>
            <a:r>
              <a:rPr lang="en-US" sz="1450" dirty="0" err="1"/>
              <a:t>todavía</a:t>
            </a:r>
            <a:r>
              <a:rPr lang="en-US" sz="1450" dirty="0"/>
              <a:t> </a:t>
            </a:r>
            <a:r>
              <a:rPr lang="en-US" sz="1450" dirty="0" err="1"/>
              <a:t>aparece</a:t>
            </a:r>
            <a:r>
              <a:rPr lang="en-US" sz="1450" dirty="0"/>
              <a:t> </a:t>
            </a:r>
            <a:r>
              <a:rPr lang="en-US" sz="1450" dirty="0" err="1"/>
              <a:t>en</a:t>
            </a:r>
            <a:r>
              <a:rPr lang="en-US" sz="1450" dirty="0"/>
              <a:t> </a:t>
            </a:r>
            <a:r>
              <a:rPr lang="en-US" sz="1450" dirty="0" err="1"/>
              <a:t>estas</a:t>
            </a:r>
            <a:r>
              <a:rPr lang="en-US" sz="1450" dirty="0"/>
              <a:t> </a:t>
            </a:r>
            <a:r>
              <a:rPr lang="en-US" sz="1450" dirty="0" err="1"/>
              <a:t>normas</a:t>
            </a:r>
            <a:r>
              <a:rPr lang="en-US" sz="1450" dirty="0"/>
              <a:t> de la División 7. </a:t>
            </a:r>
            <a:r>
              <a:rPr lang="en-US" sz="1450" dirty="0" err="1"/>
              <a:t>Ahora</a:t>
            </a:r>
            <a:r>
              <a:rPr lang="en-US" sz="1450" dirty="0"/>
              <a:t> </a:t>
            </a:r>
            <a:r>
              <a:rPr lang="en-US" sz="1450" dirty="0" err="1"/>
              <a:t>observemos</a:t>
            </a:r>
            <a:r>
              <a:rPr lang="en-US" sz="1450" dirty="0"/>
              <a:t> la </a:t>
            </a:r>
            <a:r>
              <a:rPr lang="en-US" sz="1450" dirty="0" err="1"/>
              <a:t>norma</a:t>
            </a:r>
            <a:r>
              <a:rPr lang="en-US" sz="1450" dirty="0"/>
              <a:t> que se </a:t>
            </a:r>
            <a:r>
              <a:rPr lang="en-US" sz="1450" dirty="0" err="1"/>
              <a:t>incluye</a:t>
            </a:r>
            <a:r>
              <a:rPr lang="en-US" sz="1450" dirty="0"/>
              <a:t> </a:t>
            </a:r>
            <a:r>
              <a:rPr lang="en-US" sz="1450" dirty="0" err="1"/>
              <a:t>en</a:t>
            </a:r>
            <a:r>
              <a:rPr lang="en-US" sz="1450" dirty="0"/>
              <a:t> la </a:t>
            </a:r>
            <a:r>
              <a:rPr lang="en-US" sz="1450" dirty="0" err="1"/>
              <a:t>Subdivisión</a:t>
            </a:r>
            <a:r>
              <a:rPr lang="en-US" sz="1450" dirty="0"/>
              <a:t> C </a:t>
            </a:r>
            <a:r>
              <a:rPr lang="en-US" sz="1450" dirty="0" err="1"/>
              <a:t>en</a:t>
            </a:r>
            <a:r>
              <a:rPr lang="en-US" sz="1450" dirty="0"/>
              <a:t> la </a:t>
            </a:r>
            <a:r>
              <a:rPr lang="en-US" sz="1450" dirty="0" err="1"/>
              <a:t>siguiente</a:t>
            </a:r>
            <a:r>
              <a:rPr lang="en-US" sz="1450" dirty="0"/>
              <a:t> </a:t>
            </a:r>
            <a:r>
              <a:rPr lang="en-US" sz="1450" dirty="0" err="1"/>
              <a:t>diapositiva</a:t>
            </a:r>
            <a:r>
              <a:rPr lang="en-US" sz="1450" dirty="0"/>
              <a:t>.</a:t>
            </a:r>
          </a:p>
          <a:p>
            <a:endParaRPr lang="en-US" sz="1450" dirty="0"/>
          </a:p>
          <a:p>
            <a:r>
              <a:rPr lang="en-US" sz="1450" i="1" dirty="0"/>
              <a:t>*</a:t>
            </a:r>
            <a:r>
              <a:rPr lang="en-US" sz="1450" i="1" dirty="0" err="1"/>
              <a:t>Calificado</a:t>
            </a:r>
            <a:r>
              <a:rPr lang="en-US" sz="1450" i="1" dirty="0"/>
              <a:t>: </a:t>
            </a:r>
            <a:r>
              <a:rPr lang="en-US" sz="1450" i="1" dirty="0" err="1"/>
              <a:t>certificado</a:t>
            </a:r>
            <a:r>
              <a:rPr lang="en-US" sz="1450" i="1" dirty="0"/>
              <a:t> </a:t>
            </a:r>
            <a:r>
              <a:rPr lang="en-US" sz="1450" i="1" dirty="0" err="1"/>
              <a:t>como</a:t>
            </a:r>
            <a:r>
              <a:rPr lang="en-US" sz="1450" i="1" dirty="0"/>
              <a:t> </a:t>
            </a:r>
            <a:r>
              <a:rPr lang="en-US" sz="1450" i="1" dirty="0" err="1"/>
              <a:t>capacitado</a:t>
            </a:r>
            <a:r>
              <a:rPr lang="en-US" sz="1450" i="1" dirty="0"/>
              <a:t> para </a:t>
            </a:r>
            <a:r>
              <a:rPr lang="en-US" sz="1450" i="1" dirty="0" err="1"/>
              <a:t>realizar</a:t>
            </a:r>
            <a:r>
              <a:rPr lang="en-US" sz="1450" i="1" dirty="0"/>
              <a:t> un </a:t>
            </a:r>
            <a:r>
              <a:rPr lang="en-US" sz="1450" i="1" dirty="0" err="1"/>
              <a:t>trabajo</a:t>
            </a:r>
            <a:r>
              <a:rPr lang="en-US" sz="1450" i="1" dirty="0"/>
              <a:t> o </a:t>
            </a:r>
            <a:r>
              <a:rPr lang="en-US" sz="1450" i="1" dirty="0" err="1"/>
              <a:t>una</a:t>
            </a:r>
            <a:r>
              <a:rPr lang="en-US" sz="1450" i="1" dirty="0"/>
              <a:t> </a:t>
            </a:r>
            <a:r>
              <a:rPr lang="en-US" sz="1450" i="1" dirty="0" err="1"/>
              <a:t>actividad</a:t>
            </a:r>
            <a:r>
              <a:rPr lang="en-US" sz="1450" i="1" dirty="0"/>
              <a:t> particular.</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67AD8887-D640-424D-B5FC-3511417F9E36}"/>
              </a:ext>
            </a:extLst>
          </p:cNvPr>
          <p:cNvPicPr>
            <a:picLocks noChangeAspect="1"/>
          </p:cNvPicPr>
          <p:nvPr/>
        </p:nvPicPr>
        <p:blipFill>
          <a:blip r:embed="rId5"/>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66BC5CBA-735A-28FE-9397-1071FADFFF33}"/>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97311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8"/>
            <a:ext cx="6332167" cy="55091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200" u="sng" dirty="0">
                <a:solidFill>
                  <a:schemeClr val="dk1"/>
                </a:solidFill>
                <a:latin typeface="+mj-lt"/>
                <a:ea typeface="Calibri"/>
                <a:cs typeface="Calibri"/>
                <a:sym typeface="Calibri"/>
              </a:rPr>
              <a:t>División 7 </a:t>
            </a:r>
            <a:r>
              <a:rPr lang="en-US" sz="3200" u="sng" dirty="0" err="1">
                <a:solidFill>
                  <a:schemeClr val="dk1"/>
                </a:solidFill>
                <a:latin typeface="+mj-lt"/>
                <a:ea typeface="Calibri"/>
                <a:cs typeface="Calibri"/>
                <a:sym typeface="Calibri"/>
              </a:rPr>
              <a:t>Planificación</a:t>
            </a:r>
            <a:r>
              <a:rPr lang="en-US" sz="3200" u="sng" dirty="0">
                <a:solidFill>
                  <a:schemeClr val="dk1"/>
                </a:solidFill>
                <a:latin typeface="+mj-lt"/>
                <a:ea typeface="Calibri"/>
                <a:cs typeface="Calibri"/>
                <a:sym typeface="Calibri"/>
              </a:rPr>
              <a:t> del sitio</a:t>
            </a:r>
            <a:endParaRPr sz="3200" b="0" i="0" u="none" strike="noStrike" cap="none" dirty="0">
              <a:solidFill>
                <a:schemeClr val="dk1"/>
              </a:solidFill>
              <a:latin typeface="Calibri"/>
              <a:ea typeface="Calibri"/>
              <a:cs typeface="Calibri"/>
              <a:sym typeface="Calibri"/>
            </a:endParaRPr>
          </a:p>
          <a:p>
            <a:endParaRPr lang="en-US" sz="1600" dirty="0">
              <a:hlinkClick r:id="rId3"/>
            </a:endParaRPr>
          </a:p>
          <a:p>
            <a:r>
              <a:rPr lang="en-US" sz="1600" dirty="0">
                <a:hlinkClick r:id="rId3"/>
              </a:rPr>
              <a:t>OAR 437-007-0200</a:t>
            </a:r>
            <a:r>
              <a:rPr lang="en-US" sz="1600" baseline="30000" dirty="0"/>
              <a:t>(10) </a:t>
            </a:r>
            <a:r>
              <a:rPr lang="en-US" sz="1600" dirty="0" err="1"/>
              <a:t>Planificación</a:t>
            </a:r>
            <a:r>
              <a:rPr lang="en-US" sz="1600" dirty="0"/>
              <a:t> e </a:t>
            </a:r>
            <a:r>
              <a:rPr lang="en-US" sz="1600" dirty="0" err="1"/>
              <a:t>implementación</a:t>
            </a:r>
            <a:r>
              <a:rPr lang="en-US" sz="1600" dirty="0"/>
              <a:t> del sitio </a:t>
            </a:r>
            <a:r>
              <a:rPr lang="en-US" sz="1600" dirty="0" err="1"/>
              <a:t>establece</a:t>
            </a:r>
            <a:r>
              <a:rPr lang="en-US" sz="1600" dirty="0"/>
              <a:t> </a:t>
            </a:r>
            <a:r>
              <a:rPr lang="en-US" sz="1600" dirty="0" err="1"/>
              <a:t>los</a:t>
            </a:r>
            <a:r>
              <a:rPr lang="en-US" sz="1600" dirty="0"/>
              <a:t> </a:t>
            </a:r>
            <a:r>
              <a:rPr lang="en-US" sz="1600" dirty="0" err="1"/>
              <a:t>requisitos</a:t>
            </a:r>
            <a:r>
              <a:rPr lang="en-US" sz="1600" dirty="0"/>
              <a:t> para </a:t>
            </a:r>
            <a:r>
              <a:rPr lang="en-US" sz="1600" dirty="0" err="1"/>
              <a:t>cualquier</a:t>
            </a:r>
            <a:r>
              <a:rPr lang="en-US" sz="1600" dirty="0"/>
              <a:t> </a:t>
            </a:r>
            <a:r>
              <a:rPr lang="en-US" sz="1600" dirty="0" err="1"/>
              <a:t>actividad</a:t>
            </a:r>
            <a:r>
              <a:rPr lang="en-US" sz="1600" dirty="0"/>
              <a:t> </a:t>
            </a:r>
            <a:r>
              <a:rPr lang="en-US" sz="1600" dirty="0" err="1"/>
              <a:t>forestal</a:t>
            </a:r>
            <a:r>
              <a:rPr lang="en-US" sz="1600" dirty="0"/>
              <a:t> que dure </a:t>
            </a:r>
            <a:r>
              <a:rPr lang="en-US" sz="1600" dirty="0" err="1"/>
              <a:t>más</a:t>
            </a:r>
            <a:r>
              <a:rPr lang="en-US" sz="1600" dirty="0"/>
              <a:t> de 1 día. Antes del </a:t>
            </a:r>
            <a:r>
              <a:rPr lang="en-US" sz="1600" dirty="0" err="1"/>
              <a:t>comienzo</a:t>
            </a:r>
            <a:r>
              <a:rPr lang="en-US" sz="1600" dirty="0"/>
              <a:t> de la </a:t>
            </a:r>
            <a:r>
              <a:rPr lang="en-US" sz="1600" dirty="0" err="1"/>
              <a:t>actividad</a:t>
            </a:r>
            <a:r>
              <a:rPr lang="en-US" sz="1600" dirty="0"/>
              <a:t>, </a:t>
            </a:r>
            <a:r>
              <a:rPr lang="en-US" sz="1600" dirty="0" err="1"/>
              <a:t>los</a:t>
            </a:r>
            <a:r>
              <a:rPr lang="en-US" sz="1600" dirty="0"/>
              <a:t> </a:t>
            </a:r>
            <a:r>
              <a:rPr lang="en-US" sz="1600" dirty="0" err="1"/>
              <a:t>empleadores</a:t>
            </a:r>
            <a:r>
              <a:rPr lang="en-US" sz="1600" dirty="0"/>
              <a:t> </a:t>
            </a:r>
            <a:r>
              <a:rPr lang="en-US" sz="1600" dirty="0" err="1"/>
              <a:t>deben</a:t>
            </a:r>
            <a:r>
              <a:rPr lang="en-US" sz="1600" dirty="0"/>
              <a:t> </a:t>
            </a:r>
            <a:r>
              <a:rPr lang="en-US" sz="1600" dirty="0" err="1"/>
              <a:t>cumplir</a:t>
            </a:r>
            <a:r>
              <a:rPr lang="en-US" sz="1600" dirty="0"/>
              <a:t> con lo </a:t>
            </a:r>
            <a:r>
              <a:rPr lang="en-US" sz="1600" dirty="0" err="1"/>
              <a:t>siguiente</a:t>
            </a:r>
            <a:r>
              <a:rPr lang="en-US" sz="1600" dirty="0"/>
              <a:t>:</a:t>
            </a:r>
          </a:p>
          <a:p>
            <a:endParaRPr lang="en-US" sz="1600" dirty="0"/>
          </a:p>
          <a:p>
            <a:pPr marL="285750" indent="-285750">
              <a:buFont typeface="Arial" panose="020B0604020202020204" pitchFamily="34" charset="0"/>
              <a:buChar char="•"/>
            </a:pPr>
            <a:r>
              <a:rPr lang="en-US" sz="1600" dirty="0" err="1"/>
              <a:t>Realizar</a:t>
            </a:r>
            <a:r>
              <a:rPr lang="en-US" sz="1600" dirty="0"/>
              <a:t> </a:t>
            </a:r>
            <a:r>
              <a:rPr lang="en-US" sz="1600" dirty="0" err="1"/>
              <a:t>una</a:t>
            </a:r>
            <a:r>
              <a:rPr lang="en-US" sz="1600" dirty="0"/>
              <a:t> </a:t>
            </a:r>
            <a:r>
              <a:rPr lang="en-US" sz="1600" dirty="0" err="1"/>
              <a:t>encuesta</a:t>
            </a:r>
            <a:r>
              <a:rPr lang="en-US" sz="1600" dirty="0"/>
              <a:t> de </a:t>
            </a:r>
            <a:r>
              <a:rPr lang="en-US" sz="1600" dirty="0" err="1"/>
              <a:t>seguridad</a:t>
            </a:r>
            <a:r>
              <a:rPr lang="en-US" sz="1600" dirty="0"/>
              <a:t> </a:t>
            </a:r>
            <a:r>
              <a:rPr lang="en-US" sz="1600" dirty="0" err="1"/>
              <a:t>en</a:t>
            </a:r>
            <a:r>
              <a:rPr lang="en-US" sz="1600" dirty="0"/>
              <a:t> </a:t>
            </a:r>
            <a:r>
              <a:rPr lang="en-US" sz="1600" dirty="0" err="1"/>
              <a:t>el</a:t>
            </a:r>
            <a:r>
              <a:rPr lang="en-US" sz="1600" dirty="0"/>
              <a:t> sitio.  </a:t>
            </a:r>
          </a:p>
          <a:p>
            <a:pPr marL="285750" indent="-285750">
              <a:buFont typeface="Arial" panose="020B0604020202020204" pitchFamily="34" charset="0"/>
              <a:buChar char="•"/>
            </a:pPr>
            <a:r>
              <a:rPr lang="en-US" sz="1600" dirty="0" err="1"/>
              <a:t>Celebrar</a:t>
            </a:r>
            <a:r>
              <a:rPr lang="en-US" sz="1600" dirty="0"/>
              <a:t> </a:t>
            </a:r>
            <a:r>
              <a:rPr lang="en-US" sz="1600" dirty="0" err="1"/>
              <a:t>una</a:t>
            </a:r>
            <a:r>
              <a:rPr lang="en-US" sz="1600" dirty="0"/>
              <a:t> </a:t>
            </a:r>
            <a:r>
              <a:rPr lang="en-US" sz="1600" dirty="0" err="1"/>
              <a:t>reunión</a:t>
            </a:r>
            <a:r>
              <a:rPr lang="en-US" sz="1600" dirty="0"/>
              <a:t> de </a:t>
            </a:r>
            <a:r>
              <a:rPr lang="en-US" sz="1600" dirty="0" err="1"/>
              <a:t>seguridad</a:t>
            </a:r>
            <a:r>
              <a:rPr lang="en-US" sz="1600" dirty="0"/>
              <a:t> antes del </a:t>
            </a:r>
            <a:r>
              <a:rPr lang="en-US" sz="1600" dirty="0" err="1"/>
              <a:t>trabajo</a:t>
            </a:r>
            <a:r>
              <a:rPr lang="en-US" sz="1600" dirty="0"/>
              <a:t> con </a:t>
            </a:r>
            <a:r>
              <a:rPr lang="en-US" sz="1600" dirty="0" err="1"/>
              <a:t>los</a:t>
            </a:r>
            <a:r>
              <a:rPr lang="en-US" sz="1600" dirty="0"/>
              <a:t> </a:t>
            </a:r>
            <a:r>
              <a:rPr lang="en-US" sz="1600" dirty="0" err="1"/>
              <a:t>empleados</a:t>
            </a:r>
            <a:r>
              <a:rPr lang="en-US" sz="1600" dirty="0"/>
              <a:t> para </a:t>
            </a:r>
            <a:r>
              <a:rPr lang="en-US" sz="1600" dirty="0" err="1"/>
              <a:t>analizar</a:t>
            </a:r>
            <a:r>
              <a:rPr lang="en-US" sz="1600" dirty="0"/>
              <a:t> las </a:t>
            </a:r>
            <a:r>
              <a:rPr lang="en-US" sz="1600" dirty="0" err="1"/>
              <a:t>condiciones</a:t>
            </a:r>
            <a:r>
              <a:rPr lang="en-US" sz="1600" dirty="0"/>
              <a:t> del sitio, </a:t>
            </a:r>
            <a:r>
              <a:rPr lang="en-US" sz="1600" dirty="0" err="1"/>
              <a:t>conocer</a:t>
            </a:r>
            <a:r>
              <a:rPr lang="en-US" sz="1600" dirty="0"/>
              <a:t> </a:t>
            </a:r>
            <a:r>
              <a:rPr lang="en-US" sz="1600" dirty="0" err="1"/>
              <a:t>los</a:t>
            </a:r>
            <a:r>
              <a:rPr lang="en-US" sz="1600" dirty="0"/>
              <a:t> </a:t>
            </a:r>
            <a:r>
              <a:rPr lang="en-US" sz="1600" dirty="0" err="1"/>
              <a:t>peligros</a:t>
            </a:r>
            <a:r>
              <a:rPr lang="en-US" sz="1600" dirty="0"/>
              <a:t> y </a:t>
            </a:r>
            <a:r>
              <a:rPr lang="en-US" sz="1600" dirty="0" err="1"/>
              <a:t>el</a:t>
            </a:r>
            <a:r>
              <a:rPr lang="en-US" sz="1600" dirty="0"/>
              <a:t> plan </a:t>
            </a:r>
            <a:r>
              <a:rPr lang="en-US" sz="1600" dirty="0" err="1"/>
              <a:t>médico</a:t>
            </a:r>
            <a:r>
              <a:rPr lang="en-US" sz="1600" dirty="0"/>
              <a:t> de </a:t>
            </a:r>
            <a:r>
              <a:rPr lang="en-US" sz="1600" dirty="0" err="1"/>
              <a:t>evacuación</a:t>
            </a:r>
            <a:r>
              <a:rPr lang="en-US" sz="1600" dirty="0"/>
              <a:t> </a:t>
            </a:r>
            <a:r>
              <a:rPr lang="en-US" sz="1600" dirty="0" err="1"/>
              <a:t>en</a:t>
            </a:r>
            <a:r>
              <a:rPr lang="en-US" sz="1600" dirty="0"/>
              <a:t> </a:t>
            </a:r>
            <a:r>
              <a:rPr lang="en-US" sz="1600" dirty="0" err="1"/>
              <a:t>caso</a:t>
            </a:r>
            <a:r>
              <a:rPr lang="en-US" sz="1600" dirty="0"/>
              <a:t> de </a:t>
            </a:r>
            <a:r>
              <a:rPr lang="en-US" sz="1600" dirty="0" err="1"/>
              <a:t>emergencia</a:t>
            </a:r>
            <a:r>
              <a:rPr lang="en-US" sz="1600" dirty="0"/>
              <a:t>. </a:t>
            </a:r>
          </a:p>
          <a:p>
            <a:pPr marL="285750" indent="-285750">
              <a:buFont typeface="Arial" panose="020B0604020202020204" pitchFamily="34" charset="0"/>
              <a:buChar char="•"/>
            </a:pPr>
            <a:r>
              <a:rPr lang="en-US" sz="1600" dirty="0" err="1"/>
              <a:t>Documentar</a:t>
            </a:r>
            <a:r>
              <a:rPr lang="en-US" sz="1600" dirty="0"/>
              <a:t> la </a:t>
            </a:r>
            <a:r>
              <a:rPr lang="en-US" sz="1600" dirty="0" err="1"/>
              <a:t>reunión</a:t>
            </a:r>
            <a:r>
              <a:rPr lang="en-US" sz="1600" dirty="0"/>
              <a:t> de </a:t>
            </a:r>
            <a:r>
              <a:rPr lang="en-US" sz="1600" dirty="0" err="1"/>
              <a:t>seguridad</a:t>
            </a:r>
            <a:r>
              <a:rPr lang="en-US" sz="1600" dirty="0"/>
              <a:t> antes del </a:t>
            </a:r>
            <a:r>
              <a:rPr lang="en-US" sz="1600" dirty="0" err="1"/>
              <a:t>trabajo</a:t>
            </a:r>
            <a:r>
              <a:rPr lang="en-US" sz="1600" dirty="0"/>
              <a:t> y </a:t>
            </a:r>
            <a:r>
              <a:rPr lang="en-US" sz="1600" dirty="0" err="1"/>
              <a:t>mantener</a:t>
            </a:r>
            <a:r>
              <a:rPr lang="en-US" sz="1600" dirty="0"/>
              <a:t> la </a:t>
            </a:r>
            <a:r>
              <a:rPr lang="en-US" sz="1600" dirty="0" err="1"/>
              <a:t>documentación</a:t>
            </a:r>
            <a:r>
              <a:rPr lang="en-US" sz="1600" dirty="0"/>
              <a:t> </a:t>
            </a:r>
            <a:r>
              <a:rPr lang="en-US" sz="1600" dirty="0" err="1"/>
              <a:t>mientras</a:t>
            </a:r>
            <a:r>
              <a:rPr lang="en-US" sz="1600" dirty="0"/>
              <a:t> dure </a:t>
            </a:r>
            <a:r>
              <a:rPr lang="en-US" sz="1600" dirty="0" err="1"/>
              <a:t>el</a:t>
            </a:r>
            <a:r>
              <a:rPr lang="en-US" sz="1600" dirty="0"/>
              <a:t> </a:t>
            </a:r>
            <a:r>
              <a:rPr lang="en-US" sz="1600" dirty="0" err="1"/>
              <a:t>trabajo</a:t>
            </a:r>
            <a:r>
              <a:rPr lang="en-US" sz="1600" dirty="0"/>
              <a:t> </a:t>
            </a:r>
            <a:r>
              <a:rPr lang="en-US" sz="1600" dirty="0" err="1"/>
              <a:t>específico</a:t>
            </a:r>
            <a:r>
              <a:rPr lang="en-US" sz="1600" dirty="0"/>
              <a:t> </a:t>
            </a:r>
            <a:r>
              <a:rPr lang="en-US" sz="1600" dirty="0" err="1"/>
              <a:t>en</a:t>
            </a:r>
            <a:r>
              <a:rPr lang="en-US" sz="1600" dirty="0"/>
              <a:t> </a:t>
            </a:r>
            <a:r>
              <a:rPr lang="en-US" sz="1600" dirty="0" err="1"/>
              <a:t>el</a:t>
            </a:r>
            <a:r>
              <a:rPr lang="en-US" sz="1600" dirty="0"/>
              <a:t> sitio. La </a:t>
            </a:r>
            <a:r>
              <a:rPr lang="en-US" sz="1600" dirty="0" err="1"/>
              <a:t>reunión</a:t>
            </a:r>
            <a:r>
              <a:rPr lang="en-US" sz="1600" dirty="0"/>
              <a:t> de </a:t>
            </a:r>
            <a:r>
              <a:rPr lang="en-US" sz="1600" dirty="0" err="1"/>
              <a:t>seguridad</a:t>
            </a:r>
            <a:r>
              <a:rPr lang="en-US" sz="1600" dirty="0"/>
              <a:t> previa al </a:t>
            </a:r>
            <a:r>
              <a:rPr lang="en-US" sz="1600" dirty="0" err="1"/>
              <a:t>trabajo</a:t>
            </a:r>
            <a:r>
              <a:rPr lang="en-US" sz="1600" dirty="0"/>
              <a:t> </a:t>
            </a:r>
            <a:r>
              <a:rPr lang="en-US" sz="1600" dirty="0" err="1"/>
              <a:t>podría</a:t>
            </a:r>
            <a:r>
              <a:rPr lang="en-US" sz="1600" dirty="0"/>
              <a:t> </a:t>
            </a:r>
            <a:r>
              <a:rPr lang="en-US" sz="1600" dirty="0" err="1"/>
              <a:t>tenerse</a:t>
            </a:r>
            <a:r>
              <a:rPr lang="en-US" sz="1600" dirty="0"/>
              <a:t> </a:t>
            </a:r>
            <a:r>
              <a:rPr lang="en-US" sz="1600" dirty="0" err="1"/>
              <a:t>en</a:t>
            </a:r>
            <a:r>
              <a:rPr lang="en-US" sz="1600" dirty="0"/>
              <a:t> </a:t>
            </a:r>
            <a:r>
              <a:rPr lang="en-US" sz="1600" dirty="0" err="1"/>
              <a:t>cuenta</a:t>
            </a:r>
            <a:r>
              <a:rPr lang="en-US" sz="1600" dirty="0"/>
              <a:t> para </a:t>
            </a:r>
            <a:r>
              <a:rPr lang="en-US" sz="1600" dirty="0" err="1"/>
              <a:t>el</a:t>
            </a:r>
            <a:r>
              <a:rPr lang="en-US" sz="1600" dirty="0"/>
              <a:t> </a:t>
            </a:r>
            <a:r>
              <a:rPr lang="en-US" sz="1600" dirty="0" err="1"/>
              <a:t>requisito</a:t>
            </a:r>
            <a:r>
              <a:rPr lang="en-US" sz="1600" dirty="0"/>
              <a:t> de </a:t>
            </a:r>
            <a:r>
              <a:rPr lang="en-US" sz="1600" dirty="0" err="1"/>
              <a:t>reunión</a:t>
            </a:r>
            <a:r>
              <a:rPr lang="en-US" sz="1600" dirty="0"/>
              <a:t> de </a:t>
            </a:r>
            <a:r>
              <a:rPr lang="en-US" sz="1600" dirty="0" err="1"/>
              <a:t>seguridad</a:t>
            </a:r>
            <a:r>
              <a:rPr lang="en-US" sz="1600" dirty="0"/>
              <a:t> </a:t>
            </a:r>
            <a:r>
              <a:rPr lang="en-US" sz="1600" dirty="0" err="1"/>
              <a:t>mensual</a:t>
            </a:r>
            <a:r>
              <a:rPr lang="en-US" sz="1600" dirty="0"/>
              <a:t>. Si </a:t>
            </a:r>
            <a:r>
              <a:rPr lang="en-US" sz="1600" dirty="0" err="1"/>
              <a:t>el</a:t>
            </a:r>
            <a:r>
              <a:rPr lang="en-US" sz="1600" dirty="0"/>
              <a:t> </a:t>
            </a:r>
            <a:r>
              <a:rPr lang="en-US" sz="1600" dirty="0" err="1"/>
              <a:t>empleador</a:t>
            </a:r>
            <a:r>
              <a:rPr lang="en-US" sz="1600" dirty="0"/>
              <a:t> la </a:t>
            </a:r>
            <a:r>
              <a:rPr lang="en-US" sz="1600" dirty="0" err="1"/>
              <a:t>utiliza</a:t>
            </a:r>
            <a:r>
              <a:rPr lang="en-US" sz="1600" dirty="0"/>
              <a:t> </a:t>
            </a:r>
            <a:r>
              <a:rPr lang="en-US" sz="1600" dirty="0" err="1"/>
              <a:t>como</a:t>
            </a:r>
            <a:r>
              <a:rPr lang="en-US" sz="1600" dirty="0"/>
              <a:t> </a:t>
            </a:r>
            <a:r>
              <a:rPr lang="en-US" sz="1600" dirty="0" err="1"/>
              <a:t>tal</a:t>
            </a:r>
            <a:r>
              <a:rPr lang="en-US" sz="1600" dirty="0"/>
              <a:t>, </a:t>
            </a:r>
            <a:r>
              <a:rPr lang="en-US" sz="1600" dirty="0" err="1"/>
              <a:t>debe</a:t>
            </a:r>
            <a:r>
              <a:rPr lang="en-US" sz="1600" dirty="0"/>
              <a:t> </a:t>
            </a:r>
            <a:r>
              <a:rPr lang="en-US" sz="1600" dirty="0" err="1"/>
              <a:t>guardar</a:t>
            </a:r>
            <a:r>
              <a:rPr lang="en-US" sz="1600" dirty="0"/>
              <a:t> la </a:t>
            </a:r>
            <a:r>
              <a:rPr lang="en-US" sz="1600" dirty="0" err="1"/>
              <a:t>documentación</a:t>
            </a:r>
            <a:r>
              <a:rPr lang="en-US" sz="1600" dirty="0"/>
              <a:t> </a:t>
            </a:r>
            <a:r>
              <a:rPr lang="en-US" sz="1600" dirty="0" err="1"/>
              <a:t>por</a:t>
            </a:r>
            <a:r>
              <a:rPr lang="en-US" sz="1600" dirty="0"/>
              <a:t> 3 </a:t>
            </a:r>
            <a:r>
              <a:rPr lang="en-US" sz="1600" dirty="0" err="1"/>
              <a:t>años</a:t>
            </a:r>
            <a:r>
              <a:rPr lang="en-US" sz="1600" dirty="0"/>
              <a:t>. </a:t>
            </a:r>
          </a:p>
          <a:p>
            <a:endParaRPr lang="en-US" sz="1600" dirty="0"/>
          </a:p>
          <a:p>
            <a:r>
              <a:rPr lang="en-US" sz="1600" dirty="0" err="1"/>
              <a:t>Esto</a:t>
            </a:r>
            <a:r>
              <a:rPr lang="en-US" sz="1600" dirty="0"/>
              <a:t> </a:t>
            </a:r>
            <a:r>
              <a:rPr lang="en-US" sz="1600" dirty="0" err="1"/>
              <a:t>concluye</a:t>
            </a:r>
            <a:r>
              <a:rPr lang="en-US" sz="1600" dirty="0"/>
              <a:t> </a:t>
            </a:r>
            <a:r>
              <a:rPr lang="en-US" sz="1600" dirty="0" err="1"/>
              <a:t>nuestra</a:t>
            </a:r>
            <a:r>
              <a:rPr lang="en-US" sz="1600" dirty="0"/>
              <a:t> </a:t>
            </a:r>
            <a:r>
              <a:rPr lang="en-US" sz="1600" dirty="0" err="1"/>
              <a:t>sección</a:t>
            </a:r>
            <a:r>
              <a:rPr lang="en-US" sz="1600" dirty="0"/>
              <a:t> </a:t>
            </a:r>
            <a:r>
              <a:rPr lang="en-US" sz="1600" dirty="0" err="1"/>
              <a:t>sobre</a:t>
            </a:r>
            <a:r>
              <a:rPr lang="en-US" sz="1600" dirty="0"/>
              <a:t> </a:t>
            </a:r>
            <a:r>
              <a:rPr lang="en-US" sz="1600" dirty="0" err="1"/>
              <a:t>los</a:t>
            </a:r>
            <a:r>
              <a:rPr lang="en-US" sz="1600" dirty="0"/>
              <a:t> </a:t>
            </a:r>
            <a:r>
              <a:rPr lang="en-US" sz="1600" dirty="0" err="1"/>
              <a:t>requisitos</a:t>
            </a:r>
            <a:r>
              <a:rPr lang="en-US" sz="1600" dirty="0"/>
              <a:t> </a:t>
            </a:r>
            <a:r>
              <a:rPr lang="en-US" sz="1600" dirty="0" err="1"/>
              <a:t>específicos</a:t>
            </a:r>
            <a:r>
              <a:rPr lang="en-US" sz="1600" dirty="0"/>
              <a:t> de la </a:t>
            </a:r>
            <a:r>
              <a:rPr lang="en-US" sz="1600" dirty="0" err="1"/>
              <a:t>división</a:t>
            </a:r>
            <a:r>
              <a:rPr lang="en-US" sz="1600" dirty="0"/>
              <a:t>. </a:t>
            </a:r>
            <a:r>
              <a:rPr lang="en-US" sz="1600" dirty="0" err="1"/>
              <a:t>Ahora</a:t>
            </a:r>
            <a:r>
              <a:rPr lang="en-US" sz="1600" dirty="0"/>
              <a:t>, </a:t>
            </a:r>
            <a:r>
              <a:rPr lang="en-US" sz="1600" dirty="0" err="1"/>
              <a:t>echemos</a:t>
            </a:r>
            <a:r>
              <a:rPr lang="en-US" sz="1600" dirty="0"/>
              <a:t> un </a:t>
            </a:r>
            <a:r>
              <a:rPr lang="en-US" sz="1600" dirty="0" err="1"/>
              <a:t>vistazo</a:t>
            </a:r>
            <a:r>
              <a:rPr lang="en-US" sz="1600" dirty="0"/>
              <a:t> a las </a:t>
            </a:r>
            <a:r>
              <a:rPr lang="en-US" sz="1600" dirty="0" err="1"/>
              <a:t>normas</a:t>
            </a:r>
            <a:r>
              <a:rPr lang="en-US" sz="1600" dirty="0"/>
              <a:t> de </a:t>
            </a:r>
            <a:r>
              <a:rPr lang="en-US" sz="1600" dirty="0" err="1"/>
              <a:t>los</a:t>
            </a:r>
            <a:r>
              <a:rPr lang="en-US" sz="1600" dirty="0"/>
              <a:t>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err="1"/>
              <a:t>en</a:t>
            </a:r>
            <a:r>
              <a:rPr lang="en-US" sz="1600" dirty="0"/>
              <a:t> </a:t>
            </a:r>
            <a:r>
              <a:rPr lang="en-US" sz="1600" dirty="0" err="1"/>
              <a:t>el</a:t>
            </a:r>
            <a:r>
              <a:rPr lang="en-US" sz="1600" dirty="0"/>
              <a:t> </a:t>
            </a:r>
            <a:r>
              <a:rPr lang="en-US" sz="1600" dirty="0" err="1"/>
              <a:t>mundo</a:t>
            </a:r>
            <a:r>
              <a:rPr lang="en-US" sz="1600" dirty="0"/>
              <a:t> real.</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4"/>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BF79389-2FB5-4677-AB1F-17860B62B827}"/>
              </a:ext>
            </a:extLst>
          </p:cNvPr>
          <p:cNvPicPr>
            <a:picLocks noChangeAspect="1"/>
          </p:cNvPicPr>
          <p:nvPr/>
        </p:nvPicPr>
        <p:blipFill>
          <a:blip r:embed="rId5"/>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192A775E-5903-844C-553D-DAE7827F9AB8}"/>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59737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1"/>
            <a:ext cx="6332167" cy="409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Ejemplos</a:t>
            </a:r>
            <a:r>
              <a:rPr lang="en-US" sz="3600" u="sng" dirty="0">
                <a:solidFill>
                  <a:schemeClr val="dk1"/>
                </a:solidFill>
                <a:latin typeface="+mj-lt"/>
                <a:ea typeface="Calibri"/>
                <a:cs typeface="Calibri"/>
                <a:sym typeface="Calibri"/>
              </a:rPr>
              <a:t> de Oregon</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err="1"/>
              <a:t>Hemos</a:t>
            </a:r>
            <a:r>
              <a:rPr lang="en-US" sz="1600" dirty="0"/>
              <a:t> </a:t>
            </a:r>
            <a:r>
              <a:rPr lang="en-US" sz="1600" dirty="0" err="1"/>
              <a:t>analizado</a:t>
            </a:r>
            <a:r>
              <a:rPr lang="en-US" sz="1600" dirty="0"/>
              <a:t> </a:t>
            </a:r>
            <a:r>
              <a:rPr lang="en-US" sz="1600" dirty="0" err="1"/>
              <a:t>los</a:t>
            </a:r>
            <a:r>
              <a:rPr lang="en-US" sz="1600" dirty="0"/>
              <a:t> </a:t>
            </a:r>
            <a:r>
              <a:rPr lang="en-US" sz="1600" dirty="0" err="1"/>
              <a:t>requisitos</a:t>
            </a:r>
            <a:r>
              <a:rPr lang="en-US" sz="1600" dirty="0"/>
              <a:t> para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que se </a:t>
            </a:r>
            <a:r>
              <a:rPr lang="en-US" sz="1600" dirty="0" err="1"/>
              <a:t>aplican</a:t>
            </a:r>
            <a:r>
              <a:rPr lang="en-US" sz="1600" dirty="0"/>
              <a:t> al </a:t>
            </a:r>
            <a:r>
              <a:rPr lang="en-US" sz="1600" dirty="0" err="1"/>
              <a:t>lugar</a:t>
            </a:r>
            <a:r>
              <a:rPr lang="en-US" sz="1600" dirty="0"/>
              <a:t> de </a:t>
            </a:r>
            <a:r>
              <a:rPr lang="en-US" sz="1600" dirty="0" err="1"/>
              <a:t>trabajo</a:t>
            </a:r>
            <a:r>
              <a:rPr lang="en-US" sz="1600" dirty="0"/>
              <a:t> </a:t>
            </a:r>
            <a:r>
              <a:rPr lang="en-US" sz="1600" dirty="0" err="1"/>
              <a:t>en</a:t>
            </a:r>
            <a:r>
              <a:rPr lang="en-US" sz="1600" dirty="0"/>
              <a:t> Oregon, </a:t>
            </a:r>
            <a:r>
              <a:rPr lang="en-US" sz="1600" dirty="0" err="1"/>
              <a:t>incluidos</a:t>
            </a:r>
            <a:r>
              <a:rPr lang="en-US" sz="1600" dirty="0"/>
              <a:t> </a:t>
            </a:r>
            <a:r>
              <a:rPr lang="en-US" sz="1600" dirty="0" err="1"/>
              <a:t>los</a:t>
            </a:r>
            <a:r>
              <a:rPr lang="en-US" sz="1600" dirty="0"/>
              <a:t> </a:t>
            </a:r>
            <a:r>
              <a:rPr lang="en-US" sz="1600" dirty="0" err="1"/>
              <a:t>aspectos</a:t>
            </a:r>
            <a:r>
              <a:rPr lang="en-US" sz="1600" dirty="0"/>
              <a:t> </a:t>
            </a:r>
            <a:r>
              <a:rPr lang="en-US" sz="1600" dirty="0" err="1"/>
              <a:t>específicos</a:t>
            </a:r>
            <a:r>
              <a:rPr lang="en-US" sz="1600" dirty="0"/>
              <a:t> </a:t>
            </a:r>
            <a:r>
              <a:rPr lang="en-US" sz="1600" dirty="0" err="1"/>
              <a:t>en</a:t>
            </a:r>
            <a:r>
              <a:rPr lang="en-US" sz="1600" dirty="0"/>
              <a:t> </a:t>
            </a:r>
            <a:r>
              <a:rPr lang="en-US" sz="1600" dirty="0" err="1"/>
              <a:t>actividades</a:t>
            </a:r>
            <a:r>
              <a:rPr lang="en-US" sz="1600" dirty="0"/>
              <a:t> </a:t>
            </a:r>
            <a:r>
              <a:rPr lang="en-US" sz="1600" dirty="0" err="1"/>
              <a:t>agrícolas</a:t>
            </a:r>
            <a:r>
              <a:rPr lang="en-US" sz="1600" dirty="0"/>
              <a:t> y </a:t>
            </a:r>
            <a:r>
              <a:rPr lang="en-US" sz="1600" dirty="0" err="1"/>
              <a:t>forestales</a:t>
            </a:r>
            <a:r>
              <a:rPr lang="en-US" sz="1600" dirty="0"/>
              <a:t>, </a:t>
            </a:r>
            <a:r>
              <a:rPr lang="en-US" sz="1600" dirty="0" err="1"/>
              <a:t>así</a:t>
            </a:r>
            <a:r>
              <a:rPr lang="en-US" sz="1600" dirty="0"/>
              <a:t> </a:t>
            </a:r>
            <a:r>
              <a:rPr lang="en-US" sz="1600" dirty="0" err="1"/>
              <a:t>como</a:t>
            </a:r>
            <a:r>
              <a:rPr lang="en-US" sz="1600" dirty="0"/>
              <a:t> </a:t>
            </a:r>
            <a:r>
              <a:rPr lang="en-US" sz="1600" dirty="0" err="1"/>
              <a:t>también</a:t>
            </a:r>
            <a:r>
              <a:rPr lang="en-US" sz="1600" dirty="0"/>
              <a:t> </a:t>
            </a:r>
            <a:r>
              <a:rPr lang="en-US" sz="1600" dirty="0" err="1"/>
              <a:t>servicios</a:t>
            </a:r>
            <a:r>
              <a:rPr lang="en-US" sz="1600" dirty="0"/>
              <a:t> contra </a:t>
            </a:r>
            <a:r>
              <a:rPr lang="en-US" sz="1600" dirty="0" err="1"/>
              <a:t>incendios</a:t>
            </a:r>
            <a:r>
              <a:rPr lang="en-US" sz="1600" dirty="0"/>
              <a:t>. </a:t>
            </a:r>
            <a:r>
              <a:rPr lang="en-US" sz="1600" dirty="0" err="1"/>
              <a:t>En</a:t>
            </a:r>
            <a:r>
              <a:rPr lang="en-US" sz="1600" dirty="0"/>
              <a:t> las </a:t>
            </a:r>
            <a:r>
              <a:rPr lang="en-US" sz="1600" dirty="0" err="1"/>
              <a:t>siguientes</a:t>
            </a:r>
            <a:r>
              <a:rPr lang="en-US" sz="1600" dirty="0"/>
              <a:t> </a:t>
            </a:r>
            <a:r>
              <a:rPr lang="en-US" sz="1600" dirty="0" err="1"/>
              <a:t>diapositivas</a:t>
            </a:r>
            <a:r>
              <a:rPr lang="en-US" sz="1600" dirty="0"/>
              <a:t>, </a:t>
            </a:r>
            <a:r>
              <a:rPr lang="en-US" sz="1600" dirty="0" err="1"/>
              <a:t>mostraremos</a:t>
            </a:r>
            <a:r>
              <a:rPr lang="en-US" sz="1600" dirty="0"/>
              <a:t> </a:t>
            </a:r>
            <a:r>
              <a:rPr lang="en-US" sz="1600" dirty="0" err="1"/>
              <a:t>ejemplos</a:t>
            </a:r>
            <a:r>
              <a:rPr lang="en-US" sz="1600" dirty="0"/>
              <a:t> de </a:t>
            </a:r>
            <a:r>
              <a:rPr lang="en-US" sz="1600" dirty="0" err="1"/>
              <a:t>reuniones</a:t>
            </a:r>
            <a:r>
              <a:rPr lang="en-US" sz="1600" dirty="0"/>
              <a:t> de </a:t>
            </a:r>
            <a:r>
              <a:rPr lang="en-US" sz="1600" dirty="0" err="1"/>
              <a:t>comités</a:t>
            </a:r>
            <a:r>
              <a:rPr lang="en-US" sz="1600" dirty="0"/>
              <a:t> o </a:t>
            </a:r>
            <a:r>
              <a:rPr lang="en-US" sz="1600" dirty="0" err="1"/>
              <a:t>reuniones</a:t>
            </a:r>
            <a:r>
              <a:rPr lang="en-US" sz="1600" dirty="0"/>
              <a:t> de </a:t>
            </a:r>
            <a:r>
              <a:rPr lang="en-US" sz="1600" dirty="0" err="1"/>
              <a:t>seguridad</a:t>
            </a:r>
            <a:r>
              <a:rPr lang="en-US" sz="1600" dirty="0"/>
              <a:t> que </a:t>
            </a:r>
            <a:r>
              <a:rPr lang="en-US" sz="1600" dirty="0" err="1"/>
              <a:t>empleados</a:t>
            </a:r>
            <a:r>
              <a:rPr lang="en-US" sz="1600" dirty="0"/>
              <a:t> y </a:t>
            </a:r>
            <a:r>
              <a:rPr lang="en-US" sz="1600" dirty="0" err="1"/>
              <a:t>empleadores</a:t>
            </a:r>
            <a:r>
              <a:rPr lang="en-US" sz="1600" dirty="0"/>
              <a:t> de </a:t>
            </a:r>
            <a:r>
              <a:rPr lang="en-US" sz="1600" dirty="0" err="1"/>
              <a:t>todo</a:t>
            </a:r>
            <a:r>
              <a:rPr lang="en-US" sz="1600" dirty="0"/>
              <a:t> </a:t>
            </a:r>
            <a:r>
              <a:rPr lang="en-US" sz="1600" dirty="0" err="1"/>
              <a:t>el</a:t>
            </a:r>
            <a:r>
              <a:rPr lang="en-US" sz="1600" dirty="0"/>
              <a:t> </a:t>
            </a:r>
            <a:r>
              <a:rPr lang="en-US" sz="1600" dirty="0" err="1"/>
              <a:t>estado</a:t>
            </a:r>
            <a:r>
              <a:rPr lang="en-US" sz="1600" dirty="0"/>
              <a:t> </a:t>
            </a:r>
            <a:r>
              <a:rPr lang="en-US" sz="1600" dirty="0" err="1"/>
              <a:t>compartieron</a:t>
            </a:r>
            <a:r>
              <a:rPr lang="en-US" sz="1600" dirty="0"/>
              <a:t> con </a:t>
            </a:r>
            <a:r>
              <a:rPr lang="en-US" sz="1600" dirty="0" err="1"/>
              <a:t>nosotros</a:t>
            </a:r>
            <a:r>
              <a:rPr lang="en-US" sz="1600" dirty="0"/>
              <a:t>. </a:t>
            </a:r>
          </a:p>
          <a:p>
            <a:endParaRPr lang="en-US" sz="1600" dirty="0"/>
          </a:p>
          <a:p>
            <a:r>
              <a:rPr lang="en-US" sz="1600" i="1" dirty="0" err="1"/>
              <a:t>Tenga</a:t>
            </a:r>
            <a:r>
              <a:rPr lang="en-US" sz="1600" i="1" dirty="0"/>
              <a:t> </a:t>
            </a:r>
            <a:r>
              <a:rPr lang="en-US" sz="1600" i="1" dirty="0" err="1"/>
              <a:t>en</a:t>
            </a:r>
            <a:r>
              <a:rPr lang="en-US" sz="1600" i="1" dirty="0"/>
              <a:t> </a:t>
            </a:r>
            <a:r>
              <a:rPr lang="en-US" sz="1600" i="1" dirty="0" err="1"/>
              <a:t>cuenta</a:t>
            </a:r>
            <a:r>
              <a:rPr lang="en-US" sz="1600" i="1" dirty="0"/>
              <a:t> lo </a:t>
            </a:r>
            <a:r>
              <a:rPr lang="en-US" sz="1600" i="1" dirty="0" err="1"/>
              <a:t>siguiente</a:t>
            </a:r>
            <a:r>
              <a:rPr lang="en-US" sz="1600" i="1" dirty="0"/>
              <a:t>: se </a:t>
            </a:r>
            <a:r>
              <a:rPr lang="en-US" sz="1600" i="1" dirty="0" err="1"/>
              <a:t>ocultaron</a:t>
            </a:r>
            <a:r>
              <a:rPr lang="en-US" sz="1600" i="1" dirty="0"/>
              <a:t> </a:t>
            </a:r>
            <a:r>
              <a:rPr lang="en-US" sz="1600" i="1" dirty="0" err="1"/>
              <a:t>los</a:t>
            </a:r>
            <a:r>
              <a:rPr lang="en-US" sz="1600" i="1" dirty="0"/>
              <a:t> </a:t>
            </a:r>
            <a:r>
              <a:rPr lang="en-US" sz="1600" i="1" dirty="0" err="1"/>
              <a:t>nombres</a:t>
            </a:r>
            <a:r>
              <a:rPr lang="en-US" sz="1600" i="1" dirty="0"/>
              <a:t> de las </a:t>
            </a:r>
            <a:r>
              <a:rPr lang="en-US" sz="1600" i="1" dirty="0" err="1"/>
              <a:t>empresas</a:t>
            </a:r>
            <a:r>
              <a:rPr lang="en-US" sz="1600" i="1" dirty="0"/>
              <a:t> </a:t>
            </a:r>
            <a:r>
              <a:rPr lang="en-US" sz="1600" i="1" dirty="0" err="1"/>
              <a:t>ya</a:t>
            </a:r>
            <a:r>
              <a:rPr lang="en-US" sz="1600" i="1" dirty="0"/>
              <a:t> que Oregon OSHA no </a:t>
            </a:r>
            <a:r>
              <a:rPr lang="en-US" sz="1600" i="1" dirty="0" err="1"/>
              <a:t>autoriza</a:t>
            </a:r>
            <a:r>
              <a:rPr lang="en-US" sz="1600" i="1" dirty="0"/>
              <a:t> a </a:t>
            </a:r>
            <a:r>
              <a:rPr lang="en-US" sz="1600" i="1" dirty="0" err="1"/>
              <a:t>ninguna</a:t>
            </a:r>
            <a:r>
              <a:rPr lang="en-US" sz="1600" i="1" dirty="0"/>
              <a:t> </a:t>
            </a:r>
            <a:r>
              <a:rPr lang="en-US" sz="1600" i="1" dirty="0" err="1"/>
              <a:t>empresa</a:t>
            </a:r>
            <a:r>
              <a:rPr lang="en-US" sz="1600" i="1" dirty="0"/>
              <a:t> o </a:t>
            </a:r>
            <a:r>
              <a:rPr lang="en-US" sz="1600" i="1" dirty="0" err="1"/>
              <a:t>método</a:t>
            </a:r>
            <a:r>
              <a:rPr lang="en-US" sz="1600" i="1" dirty="0"/>
              <a:t> </a:t>
            </a:r>
            <a:r>
              <a:rPr lang="en-US" sz="1600" i="1" dirty="0" err="1"/>
              <a:t>en</a:t>
            </a:r>
            <a:r>
              <a:rPr lang="en-US" sz="1600" i="1" dirty="0"/>
              <a:t> particular. Los </a:t>
            </a:r>
            <a:r>
              <a:rPr lang="en-US" sz="1600" i="1" dirty="0" err="1"/>
              <a:t>siguientes</a:t>
            </a:r>
            <a:r>
              <a:rPr lang="en-US" sz="1600" i="1" dirty="0"/>
              <a:t> </a:t>
            </a:r>
            <a:r>
              <a:rPr lang="en-US" sz="1600" i="1" dirty="0" err="1"/>
              <a:t>ejemplos</a:t>
            </a:r>
            <a:r>
              <a:rPr lang="en-US" sz="1600" i="1" dirty="0"/>
              <a:t> </a:t>
            </a:r>
            <a:r>
              <a:rPr lang="en-US" sz="1600" i="1" dirty="0" err="1"/>
              <a:t>tienen</a:t>
            </a:r>
            <a:r>
              <a:rPr lang="en-US" sz="1600" i="1" dirty="0"/>
              <a:t> </a:t>
            </a:r>
            <a:r>
              <a:rPr lang="en-US" sz="1600" i="1" dirty="0" err="1"/>
              <a:t>como</a:t>
            </a:r>
            <a:r>
              <a:rPr lang="en-US" sz="1600" i="1" dirty="0"/>
              <a:t> </a:t>
            </a:r>
            <a:r>
              <a:rPr lang="en-US" sz="1600" i="1" dirty="0" err="1"/>
              <a:t>único</a:t>
            </a:r>
            <a:r>
              <a:rPr lang="en-US" sz="1600" i="1" dirty="0"/>
              <a:t> fin </a:t>
            </a:r>
            <a:r>
              <a:rPr lang="en-US" sz="1600" i="1" dirty="0" err="1"/>
              <a:t>demostrar</a:t>
            </a:r>
            <a:r>
              <a:rPr lang="en-US" sz="1600" i="1" dirty="0"/>
              <a:t> las </a:t>
            </a:r>
            <a:r>
              <a:rPr lang="en-US" sz="1600" i="1" dirty="0" err="1"/>
              <a:t>diferentes</a:t>
            </a:r>
            <a:r>
              <a:rPr lang="en-US" sz="1600" i="1" dirty="0"/>
              <a:t> </a:t>
            </a:r>
            <a:r>
              <a:rPr lang="en-US" sz="1600" i="1" dirty="0" err="1"/>
              <a:t>maneras</a:t>
            </a:r>
            <a:r>
              <a:rPr lang="en-US" sz="1600" i="1" dirty="0"/>
              <a:t> </a:t>
            </a:r>
            <a:r>
              <a:rPr lang="en-US" sz="1600" i="1" dirty="0" err="1"/>
              <a:t>en</a:t>
            </a:r>
            <a:r>
              <a:rPr lang="en-US" sz="1600" i="1" dirty="0"/>
              <a:t> que </a:t>
            </a:r>
            <a:r>
              <a:rPr lang="en-US" sz="1600" i="1" dirty="0" err="1"/>
              <a:t>los</a:t>
            </a:r>
            <a:r>
              <a:rPr lang="en-US" sz="1600" i="1" dirty="0"/>
              <a:t> </a:t>
            </a:r>
            <a:r>
              <a:rPr lang="en-US" sz="1600" i="1" dirty="0" err="1"/>
              <a:t>empleadores</a:t>
            </a:r>
            <a:r>
              <a:rPr lang="en-US" sz="1600" i="1" dirty="0"/>
              <a:t> </a:t>
            </a:r>
            <a:r>
              <a:rPr lang="en-US" sz="1600" i="1" dirty="0" err="1"/>
              <a:t>han</a:t>
            </a:r>
            <a:r>
              <a:rPr lang="en-US" sz="1600" i="1" dirty="0"/>
              <a:t> </a:t>
            </a:r>
            <a:r>
              <a:rPr lang="en-US" sz="1600" i="1" dirty="0" err="1"/>
              <a:t>implementado</a:t>
            </a:r>
            <a:r>
              <a:rPr lang="en-US" sz="1600" i="1" dirty="0"/>
              <a:t> la </a:t>
            </a:r>
            <a:r>
              <a:rPr lang="en-US" sz="1600" i="1" dirty="0" err="1"/>
              <a:t>norma</a:t>
            </a:r>
            <a:r>
              <a:rPr lang="en-US" sz="1600" i="1" dirty="0"/>
              <a:t> </a:t>
            </a:r>
            <a:r>
              <a:rPr lang="en-US" sz="1600" i="1" dirty="0" err="1"/>
              <a:t>en</a:t>
            </a:r>
            <a:r>
              <a:rPr lang="en-US" sz="1600" i="1" dirty="0"/>
              <a:t> sus </a:t>
            </a:r>
            <a:r>
              <a:rPr lang="en-US" sz="1600" i="1" dirty="0" err="1"/>
              <a:t>lugares</a:t>
            </a:r>
            <a:r>
              <a:rPr lang="en-US" sz="1600" i="1" dirty="0"/>
              <a:t> de </a:t>
            </a:r>
            <a:r>
              <a:rPr lang="en-US" sz="1600" i="1" dirty="0" err="1"/>
              <a:t>trabajo</a:t>
            </a:r>
            <a:r>
              <a:rPr lang="en-US" sz="1600" i="1"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41677130-3CE9-4762-B2C0-97C43C3A2597}"/>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7BDAD49C-0317-ED59-7745-8E71445B15BA}"/>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82259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6"/>
            <a:ext cx="6332167" cy="33547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1. </a:t>
            </a:r>
            <a:r>
              <a:rPr lang="en-US" sz="3600" u="sng" dirty="0" err="1">
                <a:solidFill>
                  <a:schemeClr val="dk1"/>
                </a:solidFill>
                <a:latin typeface="+mj-lt"/>
                <a:ea typeface="Calibri"/>
                <a:cs typeface="Calibri"/>
                <a:sym typeface="Calibri"/>
              </a:rPr>
              <a:t>Construcción</a:t>
            </a:r>
            <a:endParaRPr sz="1600" b="0" i="0" u="none" strike="noStrike" cap="none" dirty="0">
              <a:solidFill>
                <a:schemeClr val="dk1"/>
              </a:solidFill>
              <a:latin typeface="Calibri"/>
              <a:ea typeface="Calibri"/>
              <a:cs typeface="Calibri"/>
              <a:sym typeface="Calibri"/>
            </a:endParaRPr>
          </a:p>
          <a:p>
            <a:pPr lvl="0">
              <a:buSzPts val="1600"/>
            </a:pPr>
            <a:endParaRPr lang="en-US" sz="1600" dirty="0"/>
          </a:p>
          <a:p>
            <a:pPr lvl="0">
              <a:buSzPts val="1600"/>
            </a:pPr>
            <a:r>
              <a:rPr lang="en-US" sz="1600" dirty="0"/>
              <a:t>Una </a:t>
            </a:r>
            <a:r>
              <a:rPr lang="en-US" sz="1600" dirty="0" err="1"/>
              <a:t>empresa</a:t>
            </a:r>
            <a:r>
              <a:rPr lang="en-US" sz="1600" dirty="0"/>
              <a:t> </a:t>
            </a:r>
            <a:r>
              <a:rPr lang="en-US" sz="1600" dirty="0" err="1"/>
              <a:t>constructora</a:t>
            </a:r>
            <a:r>
              <a:rPr lang="en-US" sz="1600" dirty="0"/>
              <a:t> </a:t>
            </a:r>
            <a:r>
              <a:rPr lang="en-US" sz="1600" dirty="0" err="1"/>
              <a:t>ubicada</a:t>
            </a:r>
            <a:r>
              <a:rPr lang="en-US" sz="1600" dirty="0"/>
              <a:t> </a:t>
            </a:r>
            <a:r>
              <a:rPr lang="en-US" sz="1600" dirty="0" err="1"/>
              <a:t>en</a:t>
            </a:r>
            <a:r>
              <a:rPr lang="en-US" sz="1600" dirty="0"/>
              <a:t> </a:t>
            </a:r>
            <a:r>
              <a:rPr lang="en-US" sz="1600" dirty="0" err="1"/>
              <a:t>el</a:t>
            </a:r>
            <a:r>
              <a:rPr lang="en-US" sz="1600" dirty="0"/>
              <a:t> </a:t>
            </a:r>
            <a:r>
              <a:rPr lang="en-US" sz="1600" dirty="0" err="1"/>
              <a:t>centro</a:t>
            </a:r>
            <a:r>
              <a:rPr lang="en-US" sz="1600" dirty="0"/>
              <a:t> de Oregon </a:t>
            </a:r>
            <a:r>
              <a:rPr lang="en-US" sz="1600" dirty="0" err="1"/>
              <a:t>creó</a:t>
            </a:r>
            <a:r>
              <a:rPr lang="en-US" sz="1600" dirty="0"/>
              <a:t> </a:t>
            </a:r>
            <a:r>
              <a:rPr lang="en-US" sz="1600" dirty="0" err="1"/>
              <a:t>una</a:t>
            </a:r>
            <a:r>
              <a:rPr lang="en-US" sz="1600" dirty="0"/>
              <a:t> “</a:t>
            </a:r>
            <a:r>
              <a:rPr lang="en-US" sz="1600" dirty="0" err="1"/>
              <a:t>Caja</a:t>
            </a:r>
            <a:r>
              <a:rPr lang="en-US" sz="1600" dirty="0"/>
              <a:t> de </a:t>
            </a:r>
            <a:r>
              <a:rPr lang="en-US" sz="1600" dirty="0" err="1"/>
              <a:t>sugerencias</a:t>
            </a:r>
            <a:r>
              <a:rPr lang="en-US" sz="1600" dirty="0"/>
              <a:t> de </a:t>
            </a:r>
            <a:r>
              <a:rPr lang="en-US" sz="1600" dirty="0" err="1"/>
              <a:t>seguridad</a:t>
            </a:r>
            <a:r>
              <a:rPr lang="en-US" sz="1600" dirty="0"/>
              <a:t>” </a:t>
            </a:r>
            <a:r>
              <a:rPr lang="en-US" sz="1600" dirty="0" err="1"/>
              <a:t>donde</a:t>
            </a:r>
            <a:r>
              <a:rPr lang="en-US" sz="1600" dirty="0"/>
              <a:t> </a:t>
            </a:r>
            <a:r>
              <a:rPr lang="en-US" sz="1600" dirty="0" err="1"/>
              <a:t>los</a:t>
            </a:r>
            <a:r>
              <a:rPr lang="en-US" sz="1600" dirty="0"/>
              <a:t> </a:t>
            </a:r>
            <a:r>
              <a:rPr lang="en-US" sz="1600" dirty="0" err="1"/>
              <a:t>empleados</a:t>
            </a:r>
            <a:r>
              <a:rPr lang="en-US" sz="1600" dirty="0"/>
              <a:t> </a:t>
            </a:r>
            <a:r>
              <a:rPr lang="en-US" sz="1600" dirty="0" err="1"/>
              <a:t>podían</a:t>
            </a:r>
            <a:r>
              <a:rPr lang="en-US" sz="1600" dirty="0"/>
              <a:t> no solo </a:t>
            </a:r>
            <a:r>
              <a:rPr lang="en-US" sz="1600" dirty="0" err="1"/>
              <a:t>informar</a:t>
            </a:r>
            <a:r>
              <a:rPr lang="en-US" sz="1600" dirty="0"/>
              <a:t> un </a:t>
            </a:r>
            <a:r>
              <a:rPr lang="en-US" sz="1600" dirty="0" err="1"/>
              <a:t>peligro</a:t>
            </a:r>
            <a:r>
              <a:rPr lang="en-US" sz="1600" dirty="0"/>
              <a:t>, </a:t>
            </a:r>
            <a:r>
              <a:rPr lang="en-US" sz="1600" dirty="0" err="1"/>
              <a:t>sino</a:t>
            </a:r>
            <a:r>
              <a:rPr lang="en-US" sz="1600" dirty="0"/>
              <a:t> </a:t>
            </a:r>
            <a:r>
              <a:rPr lang="en-US" sz="1600" dirty="0" err="1"/>
              <a:t>también</a:t>
            </a:r>
            <a:r>
              <a:rPr lang="en-US" sz="1600" dirty="0"/>
              <a:t> </a:t>
            </a:r>
            <a:r>
              <a:rPr lang="en-US" sz="1600" dirty="0" err="1"/>
              <a:t>sugerir</a:t>
            </a:r>
            <a:r>
              <a:rPr lang="en-US" sz="1600" dirty="0"/>
              <a:t> </a:t>
            </a:r>
            <a:r>
              <a:rPr lang="en-US" sz="1600" dirty="0" err="1"/>
              <a:t>una</a:t>
            </a:r>
            <a:r>
              <a:rPr lang="en-US" sz="1600" dirty="0"/>
              <a:t> </a:t>
            </a:r>
            <a:r>
              <a:rPr lang="en-US" sz="1600" dirty="0" err="1"/>
              <a:t>solución</a:t>
            </a:r>
            <a:r>
              <a:rPr lang="en-US" sz="1600" dirty="0"/>
              <a:t>. Lo </a:t>
            </a:r>
            <a:r>
              <a:rPr lang="en-US" sz="1600" dirty="0" err="1"/>
              <a:t>podían</a:t>
            </a:r>
            <a:r>
              <a:rPr lang="en-US" sz="1600" dirty="0"/>
              <a:t> </a:t>
            </a:r>
            <a:r>
              <a:rPr lang="en-US" sz="1600" dirty="0" err="1"/>
              <a:t>hacer</a:t>
            </a:r>
            <a:r>
              <a:rPr lang="en-US" sz="1600" dirty="0"/>
              <a:t> de forma </a:t>
            </a:r>
            <a:r>
              <a:rPr lang="en-US" sz="1600" dirty="0" err="1"/>
              <a:t>anónima</a:t>
            </a:r>
            <a:r>
              <a:rPr lang="en-US" sz="1600" dirty="0"/>
              <a:t> o con </a:t>
            </a:r>
            <a:r>
              <a:rPr lang="en-US" sz="1600" dirty="0" err="1"/>
              <a:t>su</a:t>
            </a:r>
            <a:r>
              <a:rPr lang="en-US" sz="1600" dirty="0"/>
              <a:t> </a:t>
            </a:r>
            <a:r>
              <a:rPr lang="en-US" sz="1600" dirty="0" err="1"/>
              <a:t>nombre</a:t>
            </a:r>
            <a:r>
              <a:rPr lang="en-US" sz="1600" dirty="0"/>
              <a:t>. La </a:t>
            </a:r>
            <a:r>
              <a:rPr lang="en-US" sz="1600" dirty="0" err="1"/>
              <a:t>empresa</a:t>
            </a:r>
            <a:r>
              <a:rPr lang="en-US" sz="1600" dirty="0"/>
              <a:t> </a:t>
            </a:r>
            <a:r>
              <a:rPr lang="en-US" sz="1600" dirty="0" err="1"/>
              <a:t>creó</a:t>
            </a:r>
            <a:r>
              <a:rPr lang="en-US" sz="1600" dirty="0"/>
              <a:t> </a:t>
            </a:r>
            <a:r>
              <a:rPr lang="en-US" sz="1600" dirty="0" err="1"/>
              <a:t>premios</a:t>
            </a:r>
            <a:r>
              <a:rPr lang="en-US" sz="1600" dirty="0"/>
              <a:t> a la “</a:t>
            </a:r>
            <a:r>
              <a:rPr lang="en-US" sz="1600" dirty="0" err="1"/>
              <a:t>mejor</a:t>
            </a:r>
            <a:r>
              <a:rPr lang="en-US" sz="1600" dirty="0"/>
              <a:t> </a:t>
            </a:r>
            <a:r>
              <a:rPr lang="en-US" sz="1600" dirty="0" err="1"/>
              <a:t>solución</a:t>
            </a:r>
            <a:r>
              <a:rPr lang="en-US" sz="1600" dirty="0"/>
              <a:t>” y a la “</a:t>
            </a:r>
            <a:r>
              <a:rPr lang="en-US" sz="1600" dirty="0" err="1"/>
              <a:t>solución</a:t>
            </a:r>
            <a:r>
              <a:rPr lang="en-US" sz="1600" dirty="0"/>
              <a:t> </a:t>
            </a:r>
            <a:r>
              <a:rPr lang="en-US" sz="1600" dirty="0" err="1"/>
              <a:t>más</a:t>
            </a:r>
            <a:r>
              <a:rPr lang="en-US" sz="1600" dirty="0"/>
              <a:t> </a:t>
            </a:r>
            <a:r>
              <a:rPr lang="en-US" sz="1600" dirty="0" err="1"/>
              <a:t>creativa</a:t>
            </a:r>
            <a:r>
              <a:rPr lang="en-US" sz="1600" dirty="0"/>
              <a:t> y viable”, y </a:t>
            </a:r>
            <a:r>
              <a:rPr lang="en-US" sz="1600" dirty="0" err="1"/>
              <a:t>luego</a:t>
            </a:r>
            <a:r>
              <a:rPr lang="en-US" sz="1600" dirty="0"/>
              <a:t> </a:t>
            </a:r>
            <a:r>
              <a:rPr lang="en-US" sz="1600" dirty="0" err="1"/>
              <a:t>compartía</a:t>
            </a:r>
            <a:r>
              <a:rPr lang="en-US" sz="1600" dirty="0"/>
              <a:t> las ideas </a:t>
            </a:r>
            <a:r>
              <a:rPr lang="en-US" sz="1600" dirty="0" err="1"/>
              <a:t>en</a:t>
            </a:r>
            <a:r>
              <a:rPr lang="en-US" sz="1600" dirty="0"/>
              <a:t> las </a:t>
            </a:r>
            <a:r>
              <a:rPr lang="en-US" sz="1600" dirty="0" err="1"/>
              <a:t>reuniones</a:t>
            </a:r>
            <a:r>
              <a:rPr lang="en-US" sz="1600" dirty="0"/>
              <a:t> de </a:t>
            </a:r>
            <a:r>
              <a:rPr lang="en-US" sz="1600" dirty="0" err="1"/>
              <a:t>seguridad</a:t>
            </a:r>
            <a:r>
              <a:rPr lang="en-US" sz="1600" dirty="0"/>
              <a:t> </a:t>
            </a:r>
            <a:r>
              <a:rPr lang="en-US" sz="1600" dirty="0" err="1"/>
              <a:t>mensuales</a:t>
            </a:r>
            <a:r>
              <a:rPr lang="en-US" sz="1600" dirty="0"/>
              <a:t>. El </a:t>
            </a:r>
            <a:r>
              <a:rPr lang="en-US" sz="1600" dirty="0" err="1"/>
              <a:t>coordinador</a:t>
            </a:r>
            <a:r>
              <a:rPr lang="en-US" sz="1600" dirty="0"/>
              <a:t> de </a:t>
            </a:r>
            <a:r>
              <a:rPr lang="en-US" sz="1600" dirty="0" err="1"/>
              <a:t>seguridad</a:t>
            </a:r>
            <a:r>
              <a:rPr lang="en-US" sz="1600" dirty="0"/>
              <a:t> </a:t>
            </a:r>
            <a:r>
              <a:rPr lang="en-US" sz="1600" dirty="0" err="1"/>
              <a:t>informó</a:t>
            </a:r>
            <a:r>
              <a:rPr lang="en-US" sz="1600" dirty="0"/>
              <a:t> que </a:t>
            </a:r>
            <a:r>
              <a:rPr lang="en-US" sz="1600" dirty="0" err="1"/>
              <a:t>cuando</a:t>
            </a:r>
            <a:r>
              <a:rPr lang="en-US" sz="1600" dirty="0"/>
              <a:t> </a:t>
            </a:r>
            <a:r>
              <a:rPr lang="en-US" sz="1600" dirty="0" err="1"/>
              <a:t>los</a:t>
            </a:r>
            <a:r>
              <a:rPr lang="en-US" sz="1600" dirty="0"/>
              <a:t> </a:t>
            </a:r>
            <a:r>
              <a:rPr lang="en-US" sz="1600" dirty="0" err="1"/>
              <a:t>empleados</a:t>
            </a:r>
            <a:r>
              <a:rPr lang="en-US" sz="1600" dirty="0"/>
              <a:t> </a:t>
            </a:r>
            <a:r>
              <a:rPr lang="en-US" sz="1600" dirty="0" err="1"/>
              <a:t>formaron</a:t>
            </a:r>
            <a:r>
              <a:rPr lang="en-US" sz="1600" dirty="0"/>
              <a:t> </a:t>
            </a:r>
            <a:r>
              <a:rPr lang="en-US" sz="1600" dirty="0" err="1"/>
              <a:t>parte</a:t>
            </a:r>
            <a:r>
              <a:rPr lang="en-US" sz="1600" dirty="0"/>
              <a:t> del </a:t>
            </a:r>
            <a:r>
              <a:rPr lang="en-US" sz="1600" dirty="0" err="1"/>
              <a:t>proceso</a:t>
            </a:r>
            <a:r>
              <a:rPr lang="en-US" sz="1600" dirty="0"/>
              <a:t> de </a:t>
            </a:r>
            <a:r>
              <a:rPr lang="en-US" sz="1600" dirty="0" err="1"/>
              <a:t>soluciones</a:t>
            </a:r>
            <a:r>
              <a:rPr lang="en-US" sz="1600" dirty="0"/>
              <a:t> y </a:t>
            </a:r>
            <a:r>
              <a:rPr lang="en-US" sz="1600" dirty="0" err="1"/>
              <a:t>asumieron</a:t>
            </a:r>
            <a:r>
              <a:rPr lang="en-US" sz="1600" dirty="0"/>
              <a:t> la </a:t>
            </a:r>
            <a:r>
              <a:rPr lang="en-US" sz="1600" dirty="0" err="1"/>
              <a:t>creación</a:t>
            </a:r>
            <a:r>
              <a:rPr lang="en-US" sz="1600" dirty="0"/>
              <a:t> de un </a:t>
            </a:r>
            <a:r>
              <a:rPr lang="en-US" sz="1600" dirty="0" err="1"/>
              <a:t>entorno</a:t>
            </a:r>
            <a:r>
              <a:rPr lang="en-US" sz="1600" dirty="0"/>
              <a:t> de </a:t>
            </a:r>
            <a:r>
              <a:rPr lang="en-US" sz="1600" dirty="0" err="1"/>
              <a:t>trabajo</a:t>
            </a:r>
            <a:r>
              <a:rPr lang="en-US" sz="1600" dirty="0"/>
              <a:t> </a:t>
            </a:r>
            <a:r>
              <a:rPr lang="en-US" sz="1600" dirty="0" err="1"/>
              <a:t>más</a:t>
            </a:r>
            <a:r>
              <a:rPr lang="en-US" sz="1600" dirty="0"/>
              <a:t> </a:t>
            </a:r>
            <a:r>
              <a:rPr lang="en-US" sz="1600" dirty="0" err="1"/>
              <a:t>seguro</a:t>
            </a:r>
            <a:r>
              <a:rPr lang="en-US" sz="1600" dirty="0"/>
              <a:t>, </a:t>
            </a:r>
            <a:r>
              <a:rPr lang="en-US" sz="1600" dirty="0" err="1"/>
              <a:t>aumentó</a:t>
            </a:r>
            <a:r>
              <a:rPr lang="en-US" sz="1600" dirty="0"/>
              <a:t> </a:t>
            </a:r>
            <a:r>
              <a:rPr lang="en-US" sz="1600" dirty="0" err="1"/>
              <a:t>el</a:t>
            </a:r>
            <a:r>
              <a:rPr lang="en-US" sz="1600" dirty="0"/>
              <a:t> </a:t>
            </a:r>
            <a:r>
              <a:rPr lang="en-US" sz="1600" dirty="0" err="1"/>
              <a:t>espíritu</a:t>
            </a:r>
            <a:r>
              <a:rPr lang="en-US" sz="1600" dirty="0"/>
              <a:t> de </a:t>
            </a:r>
            <a:r>
              <a:rPr lang="en-US" sz="1600" dirty="0" err="1"/>
              <a:t>trabajo</a:t>
            </a:r>
            <a:r>
              <a:rPr lang="en-US" sz="1600" dirty="0"/>
              <a:t> y </a:t>
            </a:r>
            <a:r>
              <a:rPr lang="en-US" sz="1600" dirty="0" err="1"/>
              <a:t>disminuyeron</a:t>
            </a:r>
            <a:r>
              <a:rPr lang="en-US" sz="1600" dirty="0"/>
              <a:t> las </a:t>
            </a:r>
            <a:r>
              <a:rPr lang="en-US" sz="1600" dirty="0" err="1"/>
              <a:t>lesiones</a:t>
            </a:r>
            <a:r>
              <a:rPr lang="en-US" sz="1600" dirty="0"/>
              <a:t>.</a:t>
            </a:r>
            <a:endParaRPr sz="18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17E2925D-4EEA-4C7B-8082-115F7E41A33B}"/>
              </a:ext>
            </a:extLst>
          </p:cNvPr>
          <p:cNvPicPr>
            <a:picLocks noChangeAspect="1"/>
          </p:cNvPicPr>
          <p:nvPr/>
        </p:nvPicPr>
        <p:blipFill>
          <a:blip r:embed="rId4"/>
          <a:stretch>
            <a:fillRect/>
          </a:stretch>
        </p:blipFill>
        <p:spPr>
          <a:xfrm>
            <a:off x="0" y="0"/>
            <a:ext cx="5502028" cy="5910145"/>
          </a:xfrm>
          <a:prstGeom prst="rect">
            <a:avLst/>
          </a:prstGeom>
        </p:spPr>
      </p:pic>
      <p:sp>
        <p:nvSpPr>
          <p:cNvPr id="2" name="Google Shape;102;p2">
            <a:extLst>
              <a:ext uri="{FF2B5EF4-FFF2-40B4-BE49-F238E27FC236}">
                <a16:creationId xmlns:a16="http://schemas.microsoft.com/office/drawing/2014/main" id="{A457FCF0-AE23-68DE-04B0-5985C1D70C6A}"/>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547347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2395"/>
            <a:ext cx="6472844" cy="59554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200" u="sng" dirty="0" err="1">
                <a:solidFill>
                  <a:schemeClr val="dk1"/>
                </a:solidFill>
                <a:latin typeface="+mj-lt"/>
                <a:ea typeface="Calibri"/>
                <a:cs typeface="Calibri"/>
                <a:sym typeface="Calibri"/>
              </a:rPr>
              <a:t>Ejemplo</a:t>
            </a:r>
            <a:r>
              <a:rPr lang="en-US" sz="3200" u="sng" dirty="0">
                <a:solidFill>
                  <a:schemeClr val="dk1"/>
                </a:solidFill>
                <a:latin typeface="+mj-lt"/>
                <a:ea typeface="Calibri"/>
                <a:cs typeface="Calibri"/>
                <a:sym typeface="Calibri"/>
              </a:rPr>
              <a:t> 2. </a:t>
            </a:r>
            <a:r>
              <a:rPr lang="en-US" sz="3200" u="sng" dirty="0" err="1">
                <a:solidFill>
                  <a:schemeClr val="dk1"/>
                </a:solidFill>
                <a:latin typeface="+mj-lt"/>
                <a:ea typeface="Calibri"/>
                <a:cs typeface="Calibri"/>
                <a:sym typeface="Calibri"/>
              </a:rPr>
              <a:t>Servicios</a:t>
            </a:r>
            <a:r>
              <a:rPr lang="en-US" sz="3200" u="sng" dirty="0">
                <a:solidFill>
                  <a:schemeClr val="dk1"/>
                </a:solidFill>
                <a:latin typeface="+mj-lt"/>
                <a:ea typeface="Calibri"/>
                <a:cs typeface="Calibri"/>
                <a:sym typeface="Calibri"/>
              </a:rPr>
              <a:t> contra </a:t>
            </a:r>
            <a:r>
              <a:rPr lang="en-US" sz="3200" u="sng" dirty="0" err="1">
                <a:solidFill>
                  <a:schemeClr val="dk1"/>
                </a:solidFill>
                <a:latin typeface="+mj-lt"/>
                <a:ea typeface="Calibri"/>
                <a:cs typeface="Calibri"/>
                <a:sym typeface="Calibri"/>
              </a:rPr>
              <a:t>incendios</a:t>
            </a:r>
            <a:r>
              <a:rPr lang="en-US" sz="3200" u="sng" dirty="0">
                <a:solidFill>
                  <a:schemeClr val="dk1"/>
                </a:solidFill>
                <a:latin typeface="+mj-lt"/>
                <a:ea typeface="Calibri"/>
                <a:cs typeface="Calibri"/>
                <a:sym typeface="Calibri"/>
              </a:rPr>
              <a:t>/</a:t>
            </a:r>
            <a:r>
              <a:rPr lang="en-US" sz="3200" u="sng" dirty="0" err="1">
                <a:solidFill>
                  <a:schemeClr val="dk1"/>
                </a:solidFill>
                <a:latin typeface="+mj-lt"/>
                <a:ea typeface="Calibri"/>
                <a:cs typeface="Calibri"/>
                <a:sym typeface="Calibri"/>
              </a:rPr>
              <a:t>Comité</a:t>
            </a:r>
            <a:r>
              <a:rPr lang="en-US" sz="3200" u="sng" dirty="0">
                <a:solidFill>
                  <a:schemeClr val="dk1"/>
                </a:solidFill>
                <a:latin typeface="+mj-lt"/>
                <a:ea typeface="Calibri"/>
                <a:cs typeface="Calibri"/>
                <a:sym typeface="Calibri"/>
              </a:rPr>
              <a:t> de </a:t>
            </a:r>
            <a:r>
              <a:rPr lang="en-US" sz="3200" u="sng" dirty="0" err="1">
                <a:solidFill>
                  <a:schemeClr val="dk1"/>
                </a:solidFill>
                <a:latin typeface="+mj-lt"/>
                <a:ea typeface="Calibri"/>
                <a:cs typeface="Calibri"/>
                <a:sym typeface="Calibri"/>
              </a:rPr>
              <a:t>seguridad</a:t>
            </a:r>
            <a:r>
              <a:rPr lang="en-US" sz="3200" u="sng" dirty="0">
                <a:solidFill>
                  <a:schemeClr val="dk1"/>
                </a:solidFill>
                <a:latin typeface="+mj-lt"/>
                <a:ea typeface="Calibri"/>
                <a:cs typeface="Calibri"/>
                <a:sym typeface="Calibri"/>
              </a:rPr>
              <a:t> </a:t>
            </a:r>
            <a:r>
              <a:rPr lang="en-US" sz="3200" u="sng" dirty="0" err="1">
                <a:solidFill>
                  <a:schemeClr val="dk1"/>
                </a:solidFill>
                <a:latin typeface="+mj-lt"/>
                <a:ea typeface="Calibri"/>
                <a:cs typeface="Calibri"/>
                <a:sym typeface="Calibri"/>
              </a:rPr>
              <a:t>centralizado</a:t>
            </a:r>
            <a:endParaRPr sz="3200" b="0" i="0" u="none" strike="noStrike" cap="none" dirty="0">
              <a:solidFill>
                <a:schemeClr val="dk1"/>
              </a:solidFill>
              <a:latin typeface="Calibri"/>
              <a:ea typeface="Calibri"/>
              <a:cs typeface="Calibri"/>
              <a:sym typeface="Calibri"/>
            </a:endParaRPr>
          </a:p>
          <a:p>
            <a:r>
              <a:rPr lang="en-US" sz="1500" dirty="0"/>
              <a:t>Un </a:t>
            </a:r>
            <a:r>
              <a:rPr lang="en-US" sz="1500" dirty="0" err="1"/>
              <a:t>distrito</a:t>
            </a:r>
            <a:r>
              <a:rPr lang="en-US" sz="1500" dirty="0"/>
              <a:t> de </a:t>
            </a:r>
            <a:r>
              <a:rPr lang="en-US" sz="1500" dirty="0" err="1"/>
              <a:t>incendios</a:t>
            </a:r>
            <a:r>
              <a:rPr lang="en-US" sz="1500" dirty="0"/>
              <a:t> </a:t>
            </a:r>
            <a:r>
              <a:rPr lang="en-US" sz="1500" dirty="0" err="1"/>
              <a:t>en</a:t>
            </a:r>
            <a:r>
              <a:rPr lang="en-US" sz="1500" dirty="0"/>
              <a:t> Oregon </a:t>
            </a:r>
            <a:r>
              <a:rPr lang="en-US" sz="1500" dirty="0" err="1"/>
              <a:t>utiliza</a:t>
            </a:r>
            <a:r>
              <a:rPr lang="en-US" sz="1500" dirty="0"/>
              <a:t> un </a:t>
            </a:r>
            <a:r>
              <a:rPr lang="en-US" sz="1500" dirty="0" err="1"/>
              <a:t>comité</a:t>
            </a:r>
            <a:r>
              <a:rPr lang="en-US" sz="1500" dirty="0"/>
              <a:t> de </a:t>
            </a:r>
            <a:r>
              <a:rPr lang="en-US" sz="1500" dirty="0" err="1"/>
              <a:t>seguridad</a:t>
            </a:r>
            <a:r>
              <a:rPr lang="en-US" sz="1500" dirty="0"/>
              <a:t> </a:t>
            </a:r>
            <a:r>
              <a:rPr lang="en-US" sz="1500" dirty="0" err="1"/>
              <a:t>centralizado</a:t>
            </a:r>
            <a:r>
              <a:rPr lang="en-US" sz="1500" dirty="0"/>
              <a:t> </a:t>
            </a:r>
            <a:r>
              <a:rPr lang="en-US" sz="1500" dirty="0" err="1"/>
              <a:t>porque</a:t>
            </a:r>
            <a:r>
              <a:rPr lang="en-US" sz="1500" dirty="0"/>
              <a:t> </a:t>
            </a:r>
            <a:r>
              <a:rPr lang="en-US" sz="1500" dirty="0" err="1"/>
              <a:t>tienen</a:t>
            </a:r>
            <a:r>
              <a:rPr lang="en-US" sz="1500" dirty="0"/>
              <a:t> </a:t>
            </a:r>
            <a:r>
              <a:rPr lang="en-US" sz="1500" dirty="0" err="1"/>
              <a:t>más</a:t>
            </a:r>
            <a:r>
              <a:rPr lang="en-US" sz="1500" dirty="0"/>
              <a:t> de 20 </a:t>
            </a:r>
            <a:r>
              <a:rPr lang="en-US" sz="1500" dirty="0" err="1"/>
              <a:t>estaciones</a:t>
            </a:r>
            <a:r>
              <a:rPr lang="en-US" sz="1500" dirty="0"/>
              <a:t> de </a:t>
            </a:r>
            <a:r>
              <a:rPr lang="en-US" sz="1500" dirty="0" err="1"/>
              <a:t>bomberos</a:t>
            </a:r>
            <a:r>
              <a:rPr lang="en-US" sz="1500" dirty="0"/>
              <a:t> y 4 </a:t>
            </a:r>
            <a:r>
              <a:rPr lang="en-US" sz="1500" dirty="0" err="1"/>
              <a:t>lugares</a:t>
            </a:r>
            <a:r>
              <a:rPr lang="en-US" sz="1500" dirty="0"/>
              <a:t> de </a:t>
            </a:r>
            <a:r>
              <a:rPr lang="en-US" sz="1500" dirty="0" err="1"/>
              <a:t>trabajo</a:t>
            </a:r>
            <a:r>
              <a:rPr lang="en-US" sz="1500" dirty="0"/>
              <a:t> </a:t>
            </a:r>
            <a:r>
              <a:rPr lang="en-US" sz="1500" dirty="0" err="1"/>
              <a:t>esparcidos</a:t>
            </a:r>
            <a:r>
              <a:rPr lang="en-US" sz="1500" dirty="0"/>
              <a:t> </a:t>
            </a:r>
            <a:r>
              <a:rPr lang="en-US" sz="1500" dirty="0" err="1"/>
              <a:t>por</a:t>
            </a:r>
            <a:r>
              <a:rPr lang="en-US" sz="1500" dirty="0"/>
              <a:t> </a:t>
            </a:r>
            <a:r>
              <a:rPr lang="en-US" sz="1500" dirty="0" err="1"/>
              <a:t>toda</a:t>
            </a:r>
            <a:r>
              <a:rPr lang="en-US" sz="1500" dirty="0"/>
              <a:t> </a:t>
            </a:r>
            <a:r>
              <a:rPr lang="en-US" sz="1500" dirty="0" err="1"/>
              <a:t>el</a:t>
            </a:r>
            <a:r>
              <a:rPr lang="en-US" sz="1500" dirty="0"/>
              <a:t> </a:t>
            </a:r>
            <a:r>
              <a:rPr lang="en-US" sz="1500" dirty="0" err="1"/>
              <a:t>área</a:t>
            </a:r>
            <a:r>
              <a:rPr lang="en-US" sz="1500" dirty="0"/>
              <a:t> de </a:t>
            </a:r>
            <a:r>
              <a:rPr lang="en-US" sz="1500" dirty="0" err="1"/>
              <a:t>servicio</a:t>
            </a:r>
            <a:r>
              <a:rPr lang="en-US" sz="1500" dirty="0"/>
              <a:t>. Tienen 16 </a:t>
            </a:r>
            <a:r>
              <a:rPr lang="en-US" sz="1500" dirty="0" err="1"/>
              <a:t>miembros</a:t>
            </a:r>
            <a:r>
              <a:rPr lang="en-US" sz="1500" dirty="0"/>
              <a:t> del </a:t>
            </a:r>
            <a:r>
              <a:rPr lang="en-US" sz="1500" dirty="0" err="1"/>
              <a:t>comité</a:t>
            </a:r>
            <a:r>
              <a:rPr lang="en-US" sz="1500" dirty="0"/>
              <a:t> que </a:t>
            </a:r>
            <a:r>
              <a:rPr lang="en-US" sz="1500" dirty="0" err="1"/>
              <a:t>representan</a:t>
            </a:r>
            <a:r>
              <a:rPr lang="en-US" sz="1500" dirty="0"/>
              <a:t> a </a:t>
            </a:r>
            <a:r>
              <a:rPr lang="en-US" sz="1500" dirty="0" err="1"/>
              <a:t>varias</a:t>
            </a:r>
            <a:r>
              <a:rPr lang="en-US" sz="1500" dirty="0"/>
              <a:t> </a:t>
            </a:r>
            <a:r>
              <a:rPr lang="en-US" sz="1500" dirty="0" err="1"/>
              <a:t>divisiones</a:t>
            </a:r>
            <a:r>
              <a:rPr lang="en-US" sz="1500" dirty="0"/>
              <a:t> y sitios de </a:t>
            </a:r>
            <a:r>
              <a:rPr lang="en-US" sz="1500" dirty="0" err="1"/>
              <a:t>trabajo</a:t>
            </a:r>
            <a:r>
              <a:rPr lang="en-US" sz="1500" dirty="0"/>
              <a:t> </a:t>
            </a:r>
            <a:r>
              <a:rPr lang="en-US" sz="1500" dirty="0" err="1"/>
              <a:t>como</a:t>
            </a:r>
            <a:r>
              <a:rPr lang="en-US" sz="1500" dirty="0"/>
              <a:t> </a:t>
            </a:r>
            <a:r>
              <a:rPr lang="en-US" sz="1500" dirty="0" err="1"/>
              <a:t>operaciones</a:t>
            </a:r>
            <a:r>
              <a:rPr lang="en-US" sz="1500" dirty="0"/>
              <a:t>, </a:t>
            </a:r>
            <a:r>
              <a:rPr lang="en-US" sz="1500" dirty="0" err="1"/>
              <a:t>capacitación</a:t>
            </a:r>
            <a:r>
              <a:rPr lang="en-US" sz="1500" dirty="0"/>
              <a:t>, </a:t>
            </a:r>
            <a:r>
              <a:rPr lang="en-US" sz="1500" dirty="0" err="1"/>
              <a:t>mantenimiento</a:t>
            </a:r>
            <a:r>
              <a:rPr lang="en-US" sz="1500" dirty="0"/>
              <a:t> de </a:t>
            </a:r>
            <a:r>
              <a:rPr lang="en-US" sz="1500" dirty="0" err="1"/>
              <a:t>instalaciones</a:t>
            </a:r>
            <a:r>
              <a:rPr lang="en-US" sz="1500" dirty="0"/>
              <a:t>, </a:t>
            </a:r>
            <a:r>
              <a:rPr lang="en-US" sz="1500" dirty="0" err="1"/>
              <a:t>mantenimiento</a:t>
            </a:r>
            <a:r>
              <a:rPr lang="en-US" sz="1500" dirty="0"/>
              <a:t> de </a:t>
            </a:r>
            <a:r>
              <a:rPr lang="en-US" sz="1500" dirty="0" err="1"/>
              <a:t>flotas</a:t>
            </a:r>
            <a:r>
              <a:rPr lang="en-US" sz="1500" dirty="0"/>
              <a:t>, </a:t>
            </a:r>
            <a:r>
              <a:rPr lang="en-US" sz="1500" dirty="0" err="1"/>
              <a:t>prevención</a:t>
            </a:r>
            <a:r>
              <a:rPr lang="en-US" sz="1500" dirty="0"/>
              <a:t> contra </a:t>
            </a:r>
            <a:r>
              <a:rPr lang="en-US" sz="1500" dirty="0" err="1"/>
              <a:t>incendios</a:t>
            </a:r>
            <a:r>
              <a:rPr lang="en-US" sz="1500" dirty="0"/>
              <a:t> y </a:t>
            </a:r>
            <a:r>
              <a:rPr lang="en-US" sz="1500" dirty="0" err="1"/>
              <a:t>entornos</a:t>
            </a:r>
            <a:r>
              <a:rPr lang="en-US" sz="1500" dirty="0"/>
              <a:t> de </a:t>
            </a:r>
            <a:r>
              <a:rPr lang="en-US" sz="1500" dirty="0" err="1"/>
              <a:t>oficina</a:t>
            </a:r>
            <a:r>
              <a:rPr lang="en-US" sz="1500" dirty="0"/>
              <a:t>.</a:t>
            </a:r>
          </a:p>
          <a:p>
            <a:r>
              <a:rPr lang="en-US" sz="1500" dirty="0"/>
              <a:t>Los </a:t>
            </a:r>
            <a:r>
              <a:rPr lang="en-US" sz="1500" dirty="0" err="1"/>
              <a:t>gerentes</a:t>
            </a:r>
            <a:r>
              <a:rPr lang="en-US" sz="1500" dirty="0"/>
              <a:t> y </a:t>
            </a:r>
            <a:r>
              <a:rPr lang="en-US" sz="1500" dirty="0" err="1"/>
              <a:t>capitanes</a:t>
            </a:r>
            <a:r>
              <a:rPr lang="en-US" sz="1500" dirty="0"/>
              <a:t> de la </a:t>
            </a:r>
            <a:r>
              <a:rPr lang="en-US" sz="1500" dirty="0" err="1"/>
              <a:t>estación</a:t>
            </a:r>
            <a:r>
              <a:rPr lang="en-US" sz="1500" dirty="0"/>
              <a:t> son </a:t>
            </a:r>
            <a:r>
              <a:rPr lang="en-US" sz="1500" dirty="0" err="1"/>
              <a:t>responsables</a:t>
            </a:r>
            <a:r>
              <a:rPr lang="en-US" sz="1500" dirty="0"/>
              <a:t> de la </a:t>
            </a:r>
            <a:r>
              <a:rPr lang="en-US" sz="1500" dirty="0" err="1"/>
              <a:t>seguridad</a:t>
            </a:r>
            <a:r>
              <a:rPr lang="en-US" sz="1500" dirty="0"/>
              <a:t> general de sus </a:t>
            </a:r>
            <a:r>
              <a:rPr lang="en-US" sz="1500" dirty="0" err="1"/>
              <a:t>estaciones</a:t>
            </a:r>
            <a:r>
              <a:rPr lang="en-US" sz="1500" dirty="0"/>
              <a:t> de </a:t>
            </a:r>
            <a:r>
              <a:rPr lang="en-US" sz="1500" dirty="0" err="1"/>
              <a:t>bomberos</a:t>
            </a:r>
            <a:r>
              <a:rPr lang="en-US" sz="1500" dirty="0"/>
              <a:t> y sitios de </a:t>
            </a:r>
            <a:r>
              <a:rPr lang="en-US" sz="1500" dirty="0" err="1"/>
              <a:t>trabajo</a:t>
            </a:r>
            <a:r>
              <a:rPr lang="en-US" sz="1500" dirty="0"/>
              <a:t>. Las </a:t>
            </a:r>
            <a:r>
              <a:rPr lang="en-US" sz="1500" dirty="0" err="1"/>
              <a:t>inspecciones</a:t>
            </a:r>
            <a:r>
              <a:rPr lang="en-US" sz="1500" dirty="0"/>
              <a:t> se </a:t>
            </a:r>
            <a:r>
              <a:rPr lang="en-US" sz="1500" dirty="0" err="1"/>
              <a:t>completan</a:t>
            </a:r>
            <a:r>
              <a:rPr lang="en-US" sz="1500" dirty="0"/>
              <a:t> </a:t>
            </a:r>
            <a:r>
              <a:rPr lang="en-US" sz="1500" dirty="0" err="1"/>
              <a:t>trimestralmente</a:t>
            </a:r>
            <a:r>
              <a:rPr lang="en-US" sz="1500" dirty="0"/>
              <a:t> </a:t>
            </a:r>
            <a:r>
              <a:rPr lang="en-US" sz="1500" dirty="0" err="1"/>
              <a:t>en</a:t>
            </a:r>
            <a:r>
              <a:rPr lang="en-US" sz="1500" dirty="0"/>
              <a:t> </a:t>
            </a:r>
            <a:r>
              <a:rPr lang="en-US" sz="1500" dirty="0" err="1"/>
              <a:t>todos</a:t>
            </a:r>
            <a:r>
              <a:rPr lang="en-US" sz="1500" dirty="0"/>
              <a:t> </a:t>
            </a:r>
            <a:r>
              <a:rPr lang="en-US" sz="1500" dirty="0" err="1"/>
              <a:t>esos</a:t>
            </a:r>
            <a:r>
              <a:rPr lang="en-US" sz="1500" dirty="0"/>
              <a:t> </a:t>
            </a:r>
            <a:r>
              <a:rPr lang="en-US" sz="1500" dirty="0" err="1"/>
              <a:t>lugares</a:t>
            </a:r>
            <a:r>
              <a:rPr lang="en-US" sz="1500" dirty="0"/>
              <a:t>. Los </a:t>
            </a:r>
            <a:r>
              <a:rPr lang="en-US" sz="1500" dirty="0" err="1"/>
              <a:t>gerentes</a:t>
            </a:r>
            <a:r>
              <a:rPr lang="en-US" sz="1500" dirty="0"/>
              <a:t>/</a:t>
            </a:r>
            <a:r>
              <a:rPr lang="en-US" sz="1500" dirty="0" err="1"/>
              <a:t>capitanes</a:t>
            </a:r>
            <a:r>
              <a:rPr lang="en-US" sz="1500" dirty="0"/>
              <a:t> de </a:t>
            </a:r>
            <a:r>
              <a:rPr lang="en-US" sz="1500" dirty="0" err="1"/>
              <a:t>estación</a:t>
            </a:r>
            <a:r>
              <a:rPr lang="en-US" sz="1500" dirty="0"/>
              <a:t> </a:t>
            </a:r>
            <a:r>
              <a:rPr lang="en-US" sz="1500" dirty="0" err="1"/>
              <a:t>llevan</a:t>
            </a:r>
            <a:r>
              <a:rPr lang="en-US" sz="1500" dirty="0"/>
              <a:t> a </a:t>
            </a:r>
            <a:r>
              <a:rPr lang="en-US" sz="1500" dirty="0" err="1"/>
              <a:t>cabo</a:t>
            </a:r>
            <a:r>
              <a:rPr lang="en-US" sz="1500" dirty="0"/>
              <a:t> 3 de </a:t>
            </a:r>
            <a:r>
              <a:rPr lang="en-US" sz="1500" dirty="0" err="1"/>
              <a:t>estas</a:t>
            </a:r>
            <a:r>
              <a:rPr lang="en-US" sz="1500" dirty="0"/>
              <a:t> </a:t>
            </a:r>
            <a:r>
              <a:rPr lang="en-US" sz="1500" dirty="0" err="1"/>
              <a:t>inspecciones</a:t>
            </a:r>
            <a:r>
              <a:rPr lang="en-US" sz="1500" dirty="0"/>
              <a:t>, </a:t>
            </a:r>
            <a:r>
              <a:rPr lang="en-US" sz="1500" dirty="0" err="1"/>
              <a:t>mientras</a:t>
            </a:r>
            <a:r>
              <a:rPr lang="en-US" sz="1500" dirty="0"/>
              <a:t> que </a:t>
            </a:r>
            <a:r>
              <a:rPr lang="en-US" sz="1500" dirty="0" err="1"/>
              <a:t>los</a:t>
            </a:r>
            <a:r>
              <a:rPr lang="en-US" sz="1500" dirty="0"/>
              <a:t> </a:t>
            </a:r>
            <a:r>
              <a:rPr lang="en-US" sz="1500" dirty="0" err="1"/>
              <a:t>miembros</a:t>
            </a:r>
            <a:r>
              <a:rPr lang="en-US" sz="1500" dirty="0"/>
              <a:t> del </a:t>
            </a:r>
            <a:r>
              <a:rPr lang="en-US" sz="1500" dirty="0" err="1"/>
              <a:t>comité</a:t>
            </a:r>
            <a:r>
              <a:rPr lang="en-US" sz="1500" dirty="0"/>
              <a:t> de </a:t>
            </a:r>
            <a:r>
              <a:rPr lang="en-US" sz="1500" dirty="0" err="1"/>
              <a:t>seguridad</a:t>
            </a:r>
            <a:r>
              <a:rPr lang="en-US" sz="1500" dirty="0"/>
              <a:t> </a:t>
            </a:r>
            <a:r>
              <a:rPr lang="en-US" sz="1500" dirty="0" err="1"/>
              <a:t>realizan</a:t>
            </a:r>
            <a:r>
              <a:rPr lang="en-US" sz="1500" dirty="0"/>
              <a:t> la </a:t>
            </a:r>
            <a:r>
              <a:rPr lang="en-US" sz="1500" dirty="0" err="1"/>
              <a:t>cuarta</a:t>
            </a:r>
            <a:r>
              <a:rPr lang="en-US" sz="1500" dirty="0"/>
              <a:t> </a:t>
            </a:r>
            <a:r>
              <a:rPr lang="en-US" sz="1500" dirty="0" err="1"/>
              <a:t>inspección</a:t>
            </a:r>
            <a:r>
              <a:rPr lang="en-US" sz="1500" dirty="0"/>
              <a:t>. El </a:t>
            </a:r>
            <a:r>
              <a:rPr lang="en-US" sz="1500" dirty="0" err="1"/>
              <a:t>distrito</a:t>
            </a:r>
            <a:r>
              <a:rPr lang="en-US" sz="1500" dirty="0"/>
              <a:t> </a:t>
            </a:r>
            <a:r>
              <a:rPr lang="en-US" sz="1500" dirty="0" err="1"/>
              <a:t>tiene</a:t>
            </a:r>
            <a:r>
              <a:rPr lang="en-US" sz="1500" dirty="0"/>
              <a:t> </a:t>
            </a:r>
            <a:r>
              <a:rPr lang="en-US" sz="1500" dirty="0" err="1"/>
              <a:t>una</a:t>
            </a:r>
            <a:r>
              <a:rPr lang="en-US" sz="1500" dirty="0"/>
              <a:t> </a:t>
            </a:r>
            <a:r>
              <a:rPr lang="en-US" sz="1500" dirty="0" err="1"/>
              <a:t>excelente</a:t>
            </a:r>
            <a:r>
              <a:rPr lang="en-US" sz="1500" dirty="0"/>
              <a:t> forma de </a:t>
            </a:r>
            <a:r>
              <a:rPr lang="en-US" sz="1500" dirty="0" err="1"/>
              <a:t>lograr</a:t>
            </a:r>
            <a:r>
              <a:rPr lang="en-US" sz="1500" dirty="0"/>
              <a:t> que </a:t>
            </a:r>
            <a:r>
              <a:rPr lang="en-US" sz="1500" dirty="0" err="1"/>
              <a:t>miembros</a:t>
            </a:r>
            <a:r>
              <a:rPr lang="en-US" sz="1500" dirty="0"/>
              <a:t> </a:t>
            </a:r>
            <a:r>
              <a:rPr lang="en-US" sz="1500" dirty="0" err="1"/>
              <a:t>nuevos</a:t>
            </a:r>
            <a:r>
              <a:rPr lang="en-US" sz="1500" dirty="0"/>
              <a:t> y </a:t>
            </a:r>
            <a:r>
              <a:rPr lang="en-US" sz="1500" dirty="0" err="1"/>
              <a:t>experimentados</a:t>
            </a:r>
            <a:r>
              <a:rPr lang="en-US" sz="1500" dirty="0"/>
              <a:t> </a:t>
            </a:r>
            <a:r>
              <a:rPr lang="en-US" sz="1500" dirty="0" err="1"/>
              <a:t>participen</a:t>
            </a:r>
            <a:r>
              <a:rPr lang="en-US" sz="1500" dirty="0"/>
              <a:t> y </a:t>
            </a:r>
            <a:r>
              <a:rPr lang="en-US" sz="1500" dirty="0" err="1"/>
              <a:t>compartan</a:t>
            </a:r>
            <a:r>
              <a:rPr lang="en-US" sz="1500" dirty="0"/>
              <a:t> </a:t>
            </a:r>
            <a:r>
              <a:rPr lang="en-US" sz="1500" dirty="0" err="1"/>
              <a:t>su</a:t>
            </a:r>
            <a:r>
              <a:rPr lang="en-US" sz="1500" dirty="0"/>
              <a:t> </a:t>
            </a:r>
            <a:r>
              <a:rPr lang="en-US" sz="1500" dirty="0" err="1"/>
              <a:t>conocimiento</a:t>
            </a:r>
            <a:r>
              <a:rPr lang="en-US" sz="1500" dirty="0"/>
              <a:t> </a:t>
            </a:r>
            <a:r>
              <a:rPr lang="en-US" sz="1500" dirty="0" err="1"/>
              <a:t>durante</a:t>
            </a:r>
            <a:r>
              <a:rPr lang="en-US" sz="1500" dirty="0"/>
              <a:t> las </a:t>
            </a:r>
            <a:r>
              <a:rPr lang="en-US" sz="1500" dirty="0" err="1"/>
              <a:t>inspecciones</a:t>
            </a:r>
            <a:r>
              <a:rPr lang="en-US" sz="1500" dirty="0"/>
              <a:t> </a:t>
            </a:r>
            <a:r>
              <a:rPr lang="en-US" sz="1500" dirty="0" err="1"/>
              <a:t>trimestrales</a:t>
            </a:r>
            <a:r>
              <a:rPr lang="en-US" sz="1500" dirty="0"/>
              <a:t>. </a:t>
            </a:r>
            <a:r>
              <a:rPr lang="en-US" sz="1500" dirty="0" err="1"/>
              <a:t>Reúnen</a:t>
            </a:r>
            <a:r>
              <a:rPr lang="en-US" sz="1500" dirty="0"/>
              <a:t> a un </a:t>
            </a:r>
            <a:r>
              <a:rPr lang="en-US" sz="1500" dirty="0" err="1"/>
              <a:t>miembro</a:t>
            </a:r>
            <a:r>
              <a:rPr lang="en-US" sz="1500" dirty="0"/>
              <a:t> del </a:t>
            </a:r>
            <a:r>
              <a:rPr lang="en-US" sz="1500" dirty="0" err="1"/>
              <a:t>comité</a:t>
            </a:r>
            <a:r>
              <a:rPr lang="en-US" sz="1500" dirty="0"/>
              <a:t> de </a:t>
            </a:r>
            <a:r>
              <a:rPr lang="en-US" sz="1500" dirty="0" err="1"/>
              <a:t>seguridad</a:t>
            </a:r>
            <a:r>
              <a:rPr lang="en-US" sz="1500" dirty="0"/>
              <a:t> </a:t>
            </a:r>
            <a:r>
              <a:rPr lang="en-US" sz="1500" dirty="0" err="1"/>
              <a:t>experimentado</a:t>
            </a:r>
            <a:r>
              <a:rPr lang="en-US" sz="1500" dirty="0"/>
              <a:t> con un </a:t>
            </a:r>
            <a:r>
              <a:rPr lang="en-US" sz="1500" dirty="0" err="1"/>
              <a:t>miembro</a:t>
            </a:r>
            <a:r>
              <a:rPr lang="en-US" sz="1500" dirty="0"/>
              <a:t> nuevo. Durante </a:t>
            </a:r>
            <a:r>
              <a:rPr lang="en-US" sz="1500" dirty="0" err="1"/>
              <a:t>el</a:t>
            </a:r>
            <a:r>
              <a:rPr lang="en-US" sz="1500" dirty="0"/>
              <a:t> </a:t>
            </a:r>
            <a:r>
              <a:rPr lang="en-US" sz="1500" dirty="0" err="1"/>
              <a:t>proceso</a:t>
            </a:r>
            <a:r>
              <a:rPr lang="en-US" sz="1500" dirty="0"/>
              <a:t> de </a:t>
            </a:r>
            <a:r>
              <a:rPr lang="en-US" sz="1500" dirty="0" err="1"/>
              <a:t>inspección</a:t>
            </a:r>
            <a:r>
              <a:rPr lang="en-US" sz="1500" dirty="0"/>
              <a:t>, </a:t>
            </a:r>
            <a:r>
              <a:rPr lang="en-US" sz="1500" dirty="0" err="1"/>
              <a:t>el</a:t>
            </a:r>
            <a:r>
              <a:rPr lang="en-US" sz="1500" dirty="0"/>
              <a:t> </a:t>
            </a:r>
            <a:r>
              <a:rPr lang="en-US" sz="1500" dirty="0" err="1"/>
              <a:t>miembro</a:t>
            </a:r>
            <a:r>
              <a:rPr lang="en-US" sz="1500" dirty="0"/>
              <a:t> nuevo </a:t>
            </a:r>
            <a:r>
              <a:rPr lang="en-US" sz="1500" dirty="0" err="1"/>
              <a:t>obtiene</a:t>
            </a:r>
            <a:r>
              <a:rPr lang="en-US" sz="1500" dirty="0"/>
              <a:t> </a:t>
            </a:r>
            <a:r>
              <a:rPr lang="en-US" sz="1500" dirty="0" err="1"/>
              <a:t>el</a:t>
            </a:r>
            <a:r>
              <a:rPr lang="en-US" sz="1500" dirty="0"/>
              <a:t> </a:t>
            </a:r>
            <a:r>
              <a:rPr lang="en-US" sz="1500" dirty="0" err="1"/>
              <a:t>conocimiento</a:t>
            </a:r>
            <a:r>
              <a:rPr lang="en-US" sz="1500" dirty="0"/>
              <a:t> </a:t>
            </a:r>
            <a:r>
              <a:rPr lang="en-US" sz="1500" dirty="0" err="1"/>
              <a:t>necesario</a:t>
            </a:r>
            <a:r>
              <a:rPr lang="en-US" sz="1500" dirty="0"/>
              <a:t> para </a:t>
            </a:r>
            <a:r>
              <a:rPr lang="en-US" sz="1500" dirty="0" err="1"/>
              <a:t>llevar</a:t>
            </a:r>
            <a:r>
              <a:rPr lang="en-US" sz="1500" dirty="0"/>
              <a:t> a </a:t>
            </a:r>
            <a:r>
              <a:rPr lang="en-US" sz="1500" dirty="0" err="1"/>
              <a:t>cabo</a:t>
            </a:r>
            <a:r>
              <a:rPr lang="en-US" sz="1500" dirty="0"/>
              <a:t> la </a:t>
            </a:r>
            <a:r>
              <a:rPr lang="en-US" sz="1500" dirty="0" err="1"/>
              <a:t>inspección</a:t>
            </a:r>
            <a:r>
              <a:rPr lang="en-US" sz="1500" dirty="0"/>
              <a:t> y </a:t>
            </a:r>
            <a:r>
              <a:rPr lang="en-US" sz="1500" dirty="0" err="1"/>
              <a:t>el</a:t>
            </a:r>
            <a:r>
              <a:rPr lang="en-US" sz="1500" dirty="0"/>
              <a:t> </a:t>
            </a:r>
            <a:r>
              <a:rPr lang="en-US" sz="1500" dirty="0" err="1"/>
              <a:t>más</a:t>
            </a:r>
            <a:r>
              <a:rPr lang="en-US" sz="1500" dirty="0"/>
              <a:t> </a:t>
            </a:r>
            <a:r>
              <a:rPr lang="en-US" sz="1500" dirty="0" err="1"/>
              <a:t>experimentado</a:t>
            </a:r>
            <a:r>
              <a:rPr lang="en-US" sz="1500" dirty="0"/>
              <a:t> </a:t>
            </a:r>
            <a:r>
              <a:rPr lang="en-US" sz="1500" dirty="0" err="1"/>
              <a:t>está</a:t>
            </a:r>
            <a:r>
              <a:rPr lang="en-US" sz="1500" dirty="0"/>
              <a:t> </a:t>
            </a:r>
            <a:r>
              <a:rPr lang="en-US" sz="1500" dirty="0" err="1"/>
              <a:t>expuesto</a:t>
            </a:r>
            <a:r>
              <a:rPr lang="en-US" sz="1500" dirty="0"/>
              <a:t> a </a:t>
            </a:r>
            <a:r>
              <a:rPr lang="en-US" sz="1500" dirty="0" err="1"/>
              <a:t>nuevas</a:t>
            </a:r>
            <a:r>
              <a:rPr lang="en-US" sz="1500" dirty="0"/>
              <a:t> </a:t>
            </a:r>
            <a:r>
              <a:rPr lang="en-US" sz="1500" dirty="0" err="1"/>
              <a:t>perspectivas</a:t>
            </a:r>
            <a:r>
              <a:rPr lang="en-US" sz="1500" dirty="0"/>
              <a:t> e ideas.</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1CB2BF9D-A236-49B3-9A67-38CC69C3FC04}"/>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70730706-A729-ED5D-2CE7-E12E3ABB5733}"/>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00028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52808"/>
            <a:ext cx="6332167" cy="4585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3. </a:t>
            </a:r>
            <a:r>
              <a:rPr lang="en-US" sz="3600" u="sng" dirty="0" err="1">
                <a:solidFill>
                  <a:schemeClr val="dk1"/>
                </a:solidFill>
                <a:latin typeface="+mj-lt"/>
                <a:ea typeface="Calibri"/>
                <a:cs typeface="Calibri"/>
                <a:sym typeface="Calibri"/>
              </a:rPr>
              <a:t>Servicio</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agua</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Una </a:t>
            </a:r>
            <a:r>
              <a:rPr lang="en-US" sz="1600" dirty="0" err="1"/>
              <a:t>empresa</a:t>
            </a:r>
            <a:r>
              <a:rPr lang="en-US" sz="1600" dirty="0"/>
              <a:t> de </a:t>
            </a:r>
            <a:r>
              <a:rPr lang="en-US" sz="1600" dirty="0" err="1"/>
              <a:t>agua</a:t>
            </a:r>
            <a:r>
              <a:rPr lang="en-US" sz="1600" dirty="0"/>
              <a:t> </a:t>
            </a:r>
            <a:r>
              <a:rPr lang="en-US" sz="1600" dirty="0" err="1"/>
              <a:t>ubicada</a:t>
            </a:r>
            <a:r>
              <a:rPr lang="en-US" sz="1600" dirty="0"/>
              <a:t> </a:t>
            </a:r>
            <a:r>
              <a:rPr lang="en-US" sz="1600" dirty="0" err="1"/>
              <a:t>en</a:t>
            </a:r>
            <a:r>
              <a:rPr lang="en-US" sz="1600" dirty="0"/>
              <a:t> </a:t>
            </a:r>
            <a:r>
              <a:rPr lang="en-US" sz="1600" dirty="0" err="1"/>
              <a:t>el</a:t>
            </a:r>
            <a:r>
              <a:rPr lang="en-US" sz="1600" dirty="0"/>
              <a:t> </a:t>
            </a:r>
            <a:r>
              <a:rPr lang="en-US" sz="1600" dirty="0" err="1"/>
              <a:t>noroeste</a:t>
            </a:r>
            <a:r>
              <a:rPr lang="en-US" sz="1600" dirty="0"/>
              <a:t> de Oregon </a:t>
            </a:r>
            <a:r>
              <a:rPr lang="en-US" sz="1600" dirty="0" err="1"/>
              <a:t>celebra</a:t>
            </a:r>
            <a:r>
              <a:rPr lang="en-US" sz="1600" dirty="0"/>
              <a:t> </a:t>
            </a:r>
            <a:r>
              <a:rPr lang="en-US" sz="1600" dirty="0" err="1"/>
              <a:t>reuniones</a:t>
            </a:r>
            <a:r>
              <a:rPr lang="en-US" sz="1600" dirty="0"/>
              <a:t> del </a:t>
            </a:r>
            <a:r>
              <a:rPr lang="en-US" sz="1600" dirty="0" err="1"/>
              <a:t>comité</a:t>
            </a:r>
            <a:r>
              <a:rPr lang="en-US" sz="1600" dirty="0"/>
              <a:t> de </a:t>
            </a:r>
            <a:r>
              <a:rPr lang="en-US" sz="1600" dirty="0" err="1"/>
              <a:t>seguridad</a:t>
            </a:r>
            <a:r>
              <a:rPr lang="en-US" sz="1600" dirty="0"/>
              <a:t> </a:t>
            </a:r>
            <a:r>
              <a:rPr lang="en-US" sz="1600" dirty="0" err="1"/>
              <a:t>mensualmente</a:t>
            </a:r>
            <a:r>
              <a:rPr lang="en-US" sz="1600" dirty="0"/>
              <a:t>, </a:t>
            </a:r>
            <a:r>
              <a:rPr lang="en-US" sz="1600" dirty="0" err="1"/>
              <a:t>así</a:t>
            </a:r>
            <a:r>
              <a:rPr lang="en-US" sz="1600" dirty="0"/>
              <a:t> </a:t>
            </a:r>
            <a:r>
              <a:rPr lang="en-US" sz="1600" dirty="0" err="1"/>
              <a:t>como</a:t>
            </a:r>
            <a:r>
              <a:rPr lang="en-US" sz="1600" dirty="0"/>
              <a:t> </a:t>
            </a:r>
            <a:r>
              <a:rPr lang="en-US" sz="1600" dirty="0" err="1"/>
              <a:t>también</a:t>
            </a:r>
            <a:r>
              <a:rPr lang="en-US" sz="1600" dirty="0"/>
              <a:t> “</a:t>
            </a:r>
            <a:r>
              <a:rPr lang="en-US" sz="1600" dirty="0" err="1"/>
              <a:t>Charlas</a:t>
            </a:r>
            <a:r>
              <a:rPr lang="en-US" sz="1600" dirty="0"/>
              <a:t> </a:t>
            </a:r>
            <a:r>
              <a:rPr lang="en-US" sz="1600" dirty="0" err="1"/>
              <a:t>sobre</a:t>
            </a:r>
            <a:r>
              <a:rPr lang="en-US" sz="1600" dirty="0"/>
              <a:t> </a:t>
            </a:r>
            <a:r>
              <a:rPr lang="en-US" sz="1600" dirty="0" err="1"/>
              <a:t>seguridad</a:t>
            </a:r>
            <a:r>
              <a:rPr lang="en-US" sz="1600" dirty="0"/>
              <a:t>” </a:t>
            </a:r>
            <a:r>
              <a:rPr lang="en-US" sz="1600" dirty="0" err="1"/>
              <a:t>quincenales</a:t>
            </a:r>
            <a:r>
              <a:rPr lang="en-US" sz="1600" dirty="0"/>
              <a:t> para </a:t>
            </a:r>
            <a:r>
              <a:rPr lang="en-US" sz="1600" dirty="0" err="1"/>
              <a:t>los</a:t>
            </a:r>
            <a:r>
              <a:rPr lang="en-US" sz="1600" dirty="0"/>
              <a:t> </a:t>
            </a:r>
            <a:r>
              <a:rPr lang="en-US" sz="1600" dirty="0" err="1"/>
              <a:t>empleados</a:t>
            </a:r>
            <a:r>
              <a:rPr lang="en-US" sz="1600" dirty="0"/>
              <a:t> del personal de campo.</a:t>
            </a:r>
          </a:p>
          <a:p>
            <a:endParaRPr lang="en-US" sz="1600" dirty="0"/>
          </a:p>
          <a:p>
            <a:endParaRPr lang="en-US" sz="1600" dirty="0"/>
          </a:p>
          <a:p>
            <a:pPr marL="285750" indent="-285750">
              <a:buFont typeface="Arial" panose="020B0604020202020204" pitchFamily="34" charset="0"/>
              <a:buChar char="•"/>
            </a:pPr>
            <a:r>
              <a:rPr lang="en-US" sz="1600" dirty="0"/>
              <a:t>Un </a:t>
            </a:r>
            <a:r>
              <a:rPr lang="en-US" sz="1600" dirty="0" err="1"/>
              <a:t>viernes</a:t>
            </a:r>
            <a:r>
              <a:rPr lang="en-US" sz="1600" dirty="0"/>
              <a:t> al </a:t>
            </a:r>
            <a:r>
              <a:rPr lang="en-US" sz="1600" dirty="0" err="1"/>
              <a:t>mes</a:t>
            </a:r>
            <a:r>
              <a:rPr lang="en-US" sz="1600" dirty="0"/>
              <a:t> </a:t>
            </a:r>
            <a:r>
              <a:rPr lang="en-US" sz="1600" dirty="0" err="1"/>
              <a:t>el</a:t>
            </a:r>
            <a:r>
              <a:rPr lang="en-US" sz="1600" dirty="0"/>
              <a:t> </a:t>
            </a:r>
            <a:r>
              <a:rPr lang="en-US" sz="1600" dirty="0" err="1"/>
              <a:t>representante</a:t>
            </a:r>
            <a:r>
              <a:rPr lang="en-US" sz="1600" dirty="0"/>
              <a:t> del personal que forma </a:t>
            </a:r>
            <a:r>
              <a:rPr lang="en-US" sz="1600" dirty="0" err="1"/>
              <a:t>parte</a:t>
            </a:r>
            <a:r>
              <a:rPr lang="en-US" sz="1600" dirty="0"/>
              <a:t> del </a:t>
            </a:r>
            <a:r>
              <a:rPr lang="en-US" sz="1600" dirty="0" err="1"/>
              <a:t>comité</a:t>
            </a:r>
            <a:r>
              <a:rPr lang="en-US" sz="1600" dirty="0"/>
              <a:t> de </a:t>
            </a:r>
            <a:r>
              <a:rPr lang="en-US" sz="1600" dirty="0" err="1"/>
              <a:t>seguridad</a:t>
            </a:r>
            <a:r>
              <a:rPr lang="en-US" sz="1600" dirty="0"/>
              <a:t> </a:t>
            </a:r>
            <a:r>
              <a:rPr lang="en-US" sz="1600" dirty="0" err="1"/>
              <a:t>informa</a:t>
            </a:r>
            <a:r>
              <a:rPr lang="en-US" sz="1600" dirty="0"/>
              <a:t> al </a:t>
            </a:r>
            <a:r>
              <a:rPr lang="en-US" sz="1600" dirty="0" err="1"/>
              <a:t>equipo</a:t>
            </a:r>
            <a:r>
              <a:rPr lang="en-US" sz="1600" dirty="0"/>
              <a:t> </a:t>
            </a:r>
            <a:r>
              <a:rPr lang="en-US" sz="1600" dirty="0" err="1"/>
              <a:t>sobre</a:t>
            </a:r>
            <a:r>
              <a:rPr lang="en-US" sz="1600" dirty="0"/>
              <a:t> </a:t>
            </a:r>
            <a:r>
              <a:rPr lang="en-US" sz="1600" dirty="0" err="1"/>
              <a:t>los</a:t>
            </a:r>
            <a:r>
              <a:rPr lang="en-US" sz="1600" dirty="0"/>
              <a:t> </a:t>
            </a:r>
            <a:r>
              <a:rPr lang="en-US" sz="1600" dirty="0" err="1"/>
              <a:t>temas</a:t>
            </a:r>
            <a:r>
              <a:rPr lang="en-US" sz="1600" dirty="0"/>
              <a:t> que se </a:t>
            </a:r>
            <a:r>
              <a:rPr lang="en-US" sz="1600" dirty="0" err="1"/>
              <a:t>trataron</a:t>
            </a:r>
            <a:r>
              <a:rPr lang="en-US" sz="1600" dirty="0"/>
              <a:t> </a:t>
            </a:r>
            <a:r>
              <a:rPr lang="en-US" sz="1600" dirty="0" err="1"/>
              <a:t>en</a:t>
            </a:r>
            <a:r>
              <a:rPr lang="en-US" sz="1600" dirty="0"/>
              <a:t> </a:t>
            </a:r>
            <a:r>
              <a:rPr lang="en-US" sz="1600" dirty="0" err="1"/>
              <a:t>dicho</a:t>
            </a:r>
            <a:r>
              <a:rPr lang="en-US" sz="1600" dirty="0"/>
              <a:t> </a:t>
            </a:r>
            <a:r>
              <a:rPr lang="en-US" sz="1600" dirty="0" err="1"/>
              <a:t>comité</a:t>
            </a:r>
            <a:r>
              <a:rPr lang="en-US" sz="1600" dirty="0"/>
              <a:t> de </a:t>
            </a:r>
            <a:r>
              <a:rPr lang="en-US" sz="1600" dirty="0" err="1"/>
              <a:t>seguridad</a:t>
            </a:r>
            <a:r>
              <a:rPr lang="en-US" sz="1600" dirty="0"/>
              <a:t> (SC) y </a:t>
            </a:r>
            <a:r>
              <a:rPr lang="en-US" sz="1600" dirty="0" err="1"/>
              <a:t>los</a:t>
            </a:r>
            <a:r>
              <a:rPr lang="en-US" sz="1600" dirty="0"/>
              <a:t> </a:t>
            </a:r>
            <a:r>
              <a:rPr lang="en-US" sz="1600" dirty="0" err="1"/>
              <a:t>accidentes</a:t>
            </a:r>
            <a:r>
              <a:rPr lang="en-US" sz="1600" dirty="0"/>
              <a:t> que </a:t>
            </a:r>
            <a:r>
              <a:rPr lang="en-US" sz="1600" dirty="0" err="1"/>
              <a:t>ocurrieron</a:t>
            </a:r>
            <a:r>
              <a:rPr lang="en-US" sz="1600" dirty="0"/>
              <a:t>. </a:t>
            </a:r>
          </a:p>
          <a:p>
            <a:pPr marL="285750" indent="-285750">
              <a:buFont typeface="Arial" panose="020B0604020202020204" pitchFamily="34" charset="0"/>
              <a:buChar char="•"/>
            </a:pPr>
            <a:r>
              <a:rPr lang="en-US" sz="1600" dirty="0"/>
              <a:t>Un </a:t>
            </a:r>
            <a:r>
              <a:rPr lang="en-US" sz="1600" dirty="0" err="1"/>
              <a:t>viernes</a:t>
            </a:r>
            <a:r>
              <a:rPr lang="en-US" sz="1600" dirty="0"/>
              <a:t> al </a:t>
            </a:r>
            <a:r>
              <a:rPr lang="en-US" sz="1600" dirty="0" err="1"/>
              <a:t>mes</a:t>
            </a:r>
            <a:r>
              <a:rPr lang="en-US" sz="1600" dirty="0"/>
              <a:t> </a:t>
            </a:r>
            <a:r>
              <a:rPr lang="en-US" sz="1600" dirty="0" err="1"/>
              <a:t>el</a:t>
            </a:r>
            <a:r>
              <a:rPr lang="en-US" sz="1600" dirty="0"/>
              <a:t> </a:t>
            </a:r>
            <a:r>
              <a:rPr lang="en-US" sz="1600" dirty="0" err="1"/>
              <a:t>coordinador</a:t>
            </a:r>
            <a:r>
              <a:rPr lang="en-US" sz="1600" dirty="0"/>
              <a:t> de </a:t>
            </a:r>
            <a:r>
              <a:rPr lang="en-US" sz="1600" dirty="0" err="1"/>
              <a:t>seguridad</a:t>
            </a:r>
            <a:r>
              <a:rPr lang="en-US" sz="1600" dirty="0"/>
              <a:t>, </a:t>
            </a:r>
            <a:r>
              <a:rPr lang="en-US" sz="1600" dirty="0" err="1"/>
              <a:t>el</a:t>
            </a:r>
            <a:r>
              <a:rPr lang="en-US" sz="1600" dirty="0"/>
              <a:t> jefe del </a:t>
            </a:r>
            <a:r>
              <a:rPr lang="en-US" sz="1600" dirty="0" err="1"/>
              <a:t>equipo</a:t>
            </a:r>
            <a:r>
              <a:rPr lang="en-US" sz="1600" dirty="0"/>
              <a:t> u </a:t>
            </a:r>
            <a:r>
              <a:rPr lang="en-US" sz="1600" dirty="0" err="1"/>
              <a:t>otro</a:t>
            </a:r>
            <a:r>
              <a:rPr lang="en-US" sz="1600" dirty="0"/>
              <a:t> </a:t>
            </a:r>
            <a:r>
              <a:rPr lang="en-US" sz="1600" dirty="0" err="1"/>
              <a:t>empleado</a:t>
            </a:r>
            <a:r>
              <a:rPr lang="en-US" sz="1600" dirty="0"/>
              <a:t> </a:t>
            </a:r>
            <a:r>
              <a:rPr lang="en-US" sz="1600" dirty="0" err="1"/>
              <a:t>designado</a:t>
            </a:r>
            <a:r>
              <a:rPr lang="en-US" sz="1600" dirty="0"/>
              <a:t> </a:t>
            </a:r>
            <a:r>
              <a:rPr lang="en-US" sz="1600" dirty="0" err="1"/>
              <a:t>analiza</a:t>
            </a:r>
            <a:r>
              <a:rPr lang="en-US" sz="1600" dirty="0"/>
              <a:t> un </a:t>
            </a:r>
            <a:r>
              <a:rPr lang="en-US" sz="1600" dirty="0" err="1"/>
              <a:t>tema</a:t>
            </a:r>
            <a:r>
              <a:rPr lang="en-US" sz="1600" dirty="0"/>
              <a:t> de </a:t>
            </a:r>
            <a:r>
              <a:rPr lang="en-US" sz="1600" dirty="0" err="1"/>
              <a:t>seguridad</a:t>
            </a:r>
            <a:r>
              <a:rPr lang="en-US" sz="1600" dirty="0"/>
              <a:t> </a:t>
            </a:r>
            <a:r>
              <a:rPr lang="en-US" sz="1600" dirty="0" err="1"/>
              <a:t>específico</a:t>
            </a:r>
            <a:r>
              <a:rPr lang="en-US" sz="1600" dirty="0"/>
              <a:t> </a:t>
            </a:r>
            <a:r>
              <a:rPr lang="en-US" sz="1600" dirty="0" err="1"/>
              <a:t>importante</a:t>
            </a:r>
            <a:r>
              <a:rPr lang="en-US" sz="1600" dirty="0"/>
              <a:t> para </a:t>
            </a:r>
            <a:r>
              <a:rPr lang="en-US" sz="1600" dirty="0" err="1"/>
              <a:t>su</a:t>
            </a:r>
            <a:r>
              <a:rPr lang="en-US" sz="1600" dirty="0"/>
              <a:t> </a:t>
            </a:r>
            <a:r>
              <a:rPr lang="en-US" sz="1600" dirty="0" err="1"/>
              <a:t>trabajo</a:t>
            </a:r>
            <a:r>
              <a:rPr lang="en-US" sz="1600" dirty="0"/>
              <a:t>. </a:t>
            </a:r>
            <a:r>
              <a:rPr lang="en-US" sz="1600" dirty="0" err="1"/>
              <a:t>Algunos</a:t>
            </a:r>
            <a:r>
              <a:rPr lang="en-US" sz="1600" dirty="0"/>
              <a:t> de </a:t>
            </a:r>
            <a:r>
              <a:rPr lang="en-US" sz="1600" dirty="0" err="1"/>
              <a:t>los</a:t>
            </a:r>
            <a:r>
              <a:rPr lang="en-US" sz="1600" dirty="0"/>
              <a:t> </a:t>
            </a:r>
            <a:r>
              <a:rPr lang="en-US" sz="1600" dirty="0" err="1"/>
              <a:t>ejemplos</a:t>
            </a:r>
            <a:r>
              <a:rPr lang="en-US" sz="1600" dirty="0"/>
              <a:t> </a:t>
            </a:r>
            <a:r>
              <a:rPr lang="en-US" sz="1600" dirty="0" err="1"/>
              <a:t>anteriores</a:t>
            </a:r>
            <a:r>
              <a:rPr lang="en-US" sz="1600" dirty="0"/>
              <a:t> </a:t>
            </a:r>
            <a:r>
              <a:rPr lang="en-US" sz="1600" dirty="0" err="1"/>
              <a:t>incluyen</a:t>
            </a:r>
            <a:r>
              <a:rPr lang="en-US" sz="1600" dirty="0"/>
              <a:t> “</a:t>
            </a:r>
            <a:r>
              <a:rPr lang="en-US" sz="1600" dirty="0" err="1"/>
              <a:t>Seguridad</a:t>
            </a:r>
            <a:r>
              <a:rPr lang="en-US" sz="1600" dirty="0"/>
              <a:t> ante </a:t>
            </a:r>
            <a:r>
              <a:rPr lang="en-US" sz="1600" dirty="0" err="1"/>
              <a:t>el</a:t>
            </a:r>
            <a:r>
              <a:rPr lang="en-US" sz="1600" dirty="0"/>
              <a:t> </a:t>
            </a:r>
            <a:r>
              <a:rPr lang="en-US" sz="1600" dirty="0" err="1"/>
              <a:t>calor</a:t>
            </a:r>
            <a:r>
              <a:rPr lang="en-US" sz="1600" dirty="0"/>
              <a:t>” y “</a:t>
            </a:r>
            <a:r>
              <a:rPr lang="en-US" sz="1600" dirty="0" err="1"/>
              <a:t>Seguridad</a:t>
            </a:r>
            <a:r>
              <a:rPr lang="en-US" sz="1600" dirty="0"/>
              <a:t> para la </a:t>
            </a:r>
            <a:r>
              <a:rPr lang="en-US" sz="1600" dirty="0" err="1"/>
              <a:t>trituradora</a:t>
            </a:r>
            <a:r>
              <a:rPr lang="en-US" sz="1600" dirty="0"/>
              <a:t>”.</a:t>
            </a: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87E18FE7-C977-426D-8790-EF98B18B9EE6}"/>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CFBAF907-59F3-5807-E8DE-ACB6662B70CB}"/>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47514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649015" y="-36277"/>
            <a:ext cx="6438907" cy="60631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Objetivo</a:t>
            </a:r>
            <a:r>
              <a:rPr lang="en-US" sz="3600" b="0" i="0" u="sng" strike="noStrike" cap="none" dirty="0">
                <a:solidFill>
                  <a:schemeClr val="dk1"/>
                </a:solidFill>
                <a:latin typeface="+mj-lt"/>
                <a:ea typeface="Calibri"/>
                <a:cs typeface="Calibri"/>
                <a:sym typeface="Calibri"/>
              </a:rPr>
              <a:t> de la </a:t>
            </a:r>
            <a:r>
              <a:rPr lang="en-US" sz="3600" b="0" i="0" u="sng" strike="noStrike" cap="none" dirty="0" err="1">
                <a:solidFill>
                  <a:schemeClr val="dk1"/>
                </a:solidFill>
                <a:latin typeface="+mj-lt"/>
                <a:ea typeface="Calibri"/>
                <a:cs typeface="Calibri"/>
                <a:sym typeface="Calibri"/>
              </a:rPr>
              <a:t>norma</a:t>
            </a:r>
            <a:endParaRPr sz="1600" b="0" i="0" u="none" strike="noStrike" cap="none" dirty="0">
              <a:solidFill>
                <a:schemeClr val="dk1"/>
              </a:solidFill>
              <a:latin typeface="Calibri"/>
              <a:ea typeface="Calibri"/>
              <a:cs typeface="Calibri"/>
              <a:sym typeface="Calibri"/>
            </a:endParaRPr>
          </a:p>
          <a:p>
            <a:endParaRPr lang="en-US" sz="1600" b="1" dirty="0"/>
          </a:p>
          <a:p>
            <a:r>
              <a:rPr lang="en-US" sz="1590" b="1" dirty="0" err="1"/>
              <a:t>Objetivo</a:t>
            </a:r>
            <a:r>
              <a:rPr lang="en-US" sz="1590" b="1" dirty="0"/>
              <a:t>: </a:t>
            </a:r>
            <a:r>
              <a:rPr lang="en-US" sz="1590" dirty="0" err="1"/>
              <a:t>reunir</a:t>
            </a:r>
            <a:r>
              <a:rPr lang="en-US" sz="1590" dirty="0"/>
              <a:t> a </a:t>
            </a:r>
            <a:r>
              <a:rPr lang="en-US" sz="1590" dirty="0" err="1"/>
              <a:t>los</a:t>
            </a:r>
            <a:r>
              <a:rPr lang="en-US" sz="1590" dirty="0"/>
              <a:t> </a:t>
            </a:r>
            <a:r>
              <a:rPr lang="en-US" sz="1590" dirty="0" err="1"/>
              <a:t>trabajadores</a:t>
            </a:r>
            <a:r>
              <a:rPr lang="en-US" sz="1590" dirty="0"/>
              <a:t> y la </a:t>
            </a:r>
            <a:r>
              <a:rPr lang="en-US" sz="1590" dirty="0" err="1"/>
              <a:t>gerencia</a:t>
            </a:r>
            <a:r>
              <a:rPr lang="en-US" sz="1590" dirty="0"/>
              <a:t> </a:t>
            </a:r>
            <a:r>
              <a:rPr lang="en-US" sz="1590" dirty="0" err="1"/>
              <a:t>en</a:t>
            </a:r>
            <a:r>
              <a:rPr lang="en-US" sz="1590" dirty="0"/>
              <a:t> un </a:t>
            </a:r>
            <a:r>
              <a:rPr lang="en-US" sz="1590" dirty="0" err="1"/>
              <a:t>esfuerzo</a:t>
            </a:r>
            <a:r>
              <a:rPr lang="en-US" sz="1590" dirty="0"/>
              <a:t> </a:t>
            </a:r>
            <a:r>
              <a:rPr lang="en-US" sz="1590" dirty="0" err="1"/>
              <a:t>cooperativo</a:t>
            </a:r>
            <a:r>
              <a:rPr lang="en-US" sz="1590" dirty="0"/>
              <a:t> y </a:t>
            </a:r>
            <a:r>
              <a:rPr lang="en-US" sz="1590" dirty="0" err="1"/>
              <a:t>conciliatorio</a:t>
            </a:r>
            <a:r>
              <a:rPr lang="en-US" sz="1590" dirty="0"/>
              <a:t> a fin de </a:t>
            </a:r>
            <a:r>
              <a:rPr lang="en-US" sz="1590" dirty="0" err="1"/>
              <a:t>promover</a:t>
            </a:r>
            <a:r>
              <a:rPr lang="en-US" sz="1590" dirty="0"/>
              <a:t> la </a:t>
            </a:r>
            <a:r>
              <a:rPr lang="en-US" sz="1590" dirty="0" err="1"/>
              <a:t>seguridad</a:t>
            </a:r>
            <a:r>
              <a:rPr lang="en-US" sz="1590" dirty="0"/>
              <a:t> y la </a:t>
            </a:r>
            <a:r>
              <a:rPr lang="en-US" sz="1590" dirty="0" err="1"/>
              <a:t>salud</a:t>
            </a:r>
            <a:r>
              <a:rPr lang="en-US" sz="1590" dirty="0"/>
              <a:t>.  Los </a:t>
            </a:r>
            <a:r>
              <a:rPr lang="en-US" sz="1590" dirty="0" err="1"/>
              <a:t>comités</a:t>
            </a:r>
            <a:r>
              <a:rPr lang="en-US" sz="1590" dirty="0"/>
              <a:t> y las </a:t>
            </a:r>
            <a:r>
              <a:rPr lang="en-US" sz="1590" dirty="0" err="1"/>
              <a:t>reuniones</a:t>
            </a:r>
            <a:r>
              <a:rPr lang="en-US" sz="1590" dirty="0"/>
              <a:t> de </a:t>
            </a:r>
            <a:r>
              <a:rPr lang="en-US" sz="1590" dirty="0" err="1"/>
              <a:t>seguridad</a:t>
            </a:r>
            <a:r>
              <a:rPr lang="en-US" sz="1590" dirty="0"/>
              <a:t> le </a:t>
            </a:r>
            <a:r>
              <a:rPr lang="en-US" sz="1590" dirty="0" err="1"/>
              <a:t>brindarán</a:t>
            </a:r>
            <a:r>
              <a:rPr lang="en-US" sz="1590" dirty="0"/>
              <a:t> </a:t>
            </a:r>
            <a:r>
              <a:rPr lang="en-US" sz="1590" dirty="0" err="1"/>
              <a:t>asistencia</a:t>
            </a:r>
            <a:r>
              <a:rPr lang="en-US" sz="1590" dirty="0"/>
              <a:t> para </a:t>
            </a:r>
            <a:r>
              <a:rPr lang="en-US" sz="1590" dirty="0" err="1"/>
              <a:t>lograr</a:t>
            </a:r>
            <a:r>
              <a:rPr lang="en-US" sz="1590" dirty="0"/>
              <a:t> </a:t>
            </a:r>
            <a:r>
              <a:rPr lang="en-US" sz="1590" dirty="0" err="1"/>
              <a:t>una</a:t>
            </a:r>
            <a:r>
              <a:rPr lang="en-US" sz="1590" dirty="0"/>
              <a:t> </a:t>
            </a:r>
            <a:r>
              <a:rPr lang="en-US" sz="1590" dirty="0" err="1"/>
              <a:t>mejora</a:t>
            </a:r>
            <a:r>
              <a:rPr lang="en-US" sz="1590" dirty="0"/>
              <a:t> continua de sus </a:t>
            </a:r>
            <a:r>
              <a:rPr lang="en-US" sz="1590" dirty="0" err="1"/>
              <a:t>programas</a:t>
            </a:r>
            <a:r>
              <a:rPr lang="en-US" sz="1590" dirty="0"/>
              <a:t> de </a:t>
            </a:r>
            <a:r>
              <a:rPr lang="en-US" sz="1590" dirty="0" err="1"/>
              <a:t>salud</a:t>
            </a:r>
            <a:r>
              <a:rPr lang="en-US" sz="1590" dirty="0"/>
              <a:t> y </a:t>
            </a:r>
            <a:r>
              <a:rPr lang="en-US" sz="1590" dirty="0" err="1"/>
              <a:t>seguridad</a:t>
            </a:r>
            <a:r>
              <a:rPr lang="en-US" sz="1590" dirty="0"/>
              <a:t>.</a:t>
            </a:r>
          </a:p>
          <a:p>
            <a:endParaRPr lang="en-US" sz="1590" dirty="0"/>
          </a:p>
          <a:p>
            <a:r>
              <a:rPr lang="en-US" sz="1590" dirty="0"/>
              <a:t>Durante la </a:t>
            </a:r>
            <a:r>
              <a:rPr lang="en-US" sz="1590" dirty="0" err="1"/>
              <a:t>creación</a:t>
            </a:r>
            <a:r>
              <a:rPr lang="en-US" sz="1590" dirty="0"/>
              <a:t> de la </a:t>
            </a:r>
            <a:r>
              <a:rPr lang="en-US" sz="1590" dirty="0" err="1"/>
              <a:t>norma</a:t>
            </a:r>
            <a:r>
              <a:rPr lang="en-US" sz="1590" dirty="0"/>
              <a:t>, la meta era que </a:t>
            </a:r>
            <a:r>
              <a:rPr lang="en-US" sz="1590" dirty="0" err="1"/>
              <a:t>todos</a:t>
            </a:r>
            <a:r>
              <a:rPr lang="en-US" sz="1590" dirty="0"/>
              <a:t> se </a:t>
            </a:r>
            <a:r>
              <a:rPr lang="en-US" sz="1590" dirty="0" err="1"/>
              <a:t>beneficien</a:t>
            </a:r>
            <a:r>
              <a:rPr lang="en-US" sz="1590" dirty="0"/>
              <a:t> con la </a:t>
            </a:r>
            <a:r>
              <a:rPr lang="en-US" sz="1590" dirty="0" err="1"/>
              <a:t>mejora</a:t>
            </a:r>
            <a:r>
              <a:rPr lang="en-US" sz="1590" dirty="0"/>
              <a:t> de la </a:t>
            </a:r>
            <a:r>
              <a:rPr lang="en-US" sz="1590" dirty="0" err="1"/>
              <a:t>seguridad</a:t>
            </a:r>
            <a:r>
              <a:rPr lang="en-US" sz="1590" dirty="0"/>
              <a:t> del </a:t>
            </a:r>
            <a:r>
              <a:rPr lang="en-US" sz="1590" dirty="0" err="1"/>
              <a:t>lugar</a:t>
            </a:r>
            <a:r>
              <a:rPr lang="en-US" sz="1590" dirty="0"/>
              <a:t> de </a:t>
            </a:r>
            <a:r>
              <a:rPr lang="en-US" sz="1590" dirty="0" err="1"/>
              <a:t>trabajo</a:t>
            </a:r>
            <a:r>
              <a:rPr lang="en-US" sz="1590" dirty="0"/>
              <a:t> </a:t>
            </a:r>
            <a:r>
              <a:rPr lang="en-US" sz="1590" dirty="0" err="1"/>
              <a:t>en</a:t>
            </a:r>
            <a:r>
              <a:rPr lang="en-US" sz="1590" dirty="0"/>
              <a:t> Oregon. Se </a:t>
            </a:r>
            <a:r>
              <a:rPr lang="en-US" sz="1590" dirty="0" err="1"/>
              <a:t>debe</a:t>
            </a:r>
            <a:r>
              <a:rPr lang="en-US" sz="1590" dirty="0"/>
              <a:t> </a:t>
            </a:r>
            <a:r>
              <a:rPr lang="en-US" sz="1590" dirty="0" err="1"/>
              <a:t>prestar</a:t>
            </a:r>
            <a:r>
              <a:rPr lang="en-US" sz="1590" dirty="0"/>
              <a:t> especial </a:t>
            </a:r>
            <a:r>
              <a:rPr lang="en-US" sz="1590" dirty="0" err="1"/>
              <a:t>atención</a:t>
            </a:r>
            <a:r>
              <a:rPr lang="en-US" sz="1590" dirty="0"/>
              <a:t> a dos </a:t>
            </a:r>
            <a:r>
              <a:rPr lang="en-US" sz="1590" dirty="0" err="1"/>
              <a:t>términos</a:t>
            </a:r>
            <a:r>
              <a:rPr lang="en-US" sz="1590" dirty="0"/>
              <a:t> claves de las </a:t>
            </a:r>
            <a:r>
              <a:rPr lang="en-US" sz="1590" dirty="0" err="1"/>
              <a:t>afirmaciones</a:t>
            </a:r>
            <a:r>
              <a:rPr lang="en-US" sz="1590" dirty="0"/>
              <a:t> </a:t>
            </a:r>
            <a:r>
              <a:rPr lang="en-US" sz="1590" dirty="0" err="1"/>
              <a:t>anteriores</a:t>
            </a:r>
            <a:r>
              <a:rPr lang="en-US" sz="1590" dirty="0"/>
              <a:t>:</a:t>
            </a:r>
          </a:p>
          <a:p>
            <a:r>
              <a:rPr lang="en-US" sz="1590" b="1" dirty="0"/>
              <a:t> </a:t>
            </a:r>
          </a:p>
          <a:p>
            <a:pPr marL="285750" indent="-285750">
              <a:buFont typeface="Arial" panose="020B0604020202020204" pitchFamily="34" charset="0"/>
              <a:buChar char="•"/>
            </a:pPr>
            <a:r>
              <a:rPr lang="en-US" sz="1590" b="1" dirty="0" err="1"/>
              <a:t>Esfuerzo</a:t>
            </a:r>
            <a:r>
              <a:rPr lang="en-US" sz="1590" b="1" dirty="0"/>
              <a:t> </a:t>
            </a:r>
            <a:r>
              <a:rPr lang="en-US" sz="1590" b="1" dirty="0" err="1"/>
              <a:t>cooperativo</a:t>
            </a:r>
            <a:r>
              <a:rPr lang="en-US" sz="1590" b="1" dirty="0"/>
              <a:t> y </a:t>
            </a:r>
            <a:r>
              <a:rPr lang="en-US" sz="1590" b="1" dirty="0" err="1"/>
              <a:t>conciliatorio</a:t>
            </a:r>
            <a:r>
              <a:rPr lang="en-US" sz="1590" b="1" dirty="0"/>
              <a:t>. </a:t>
            </a:r>
            <a:r>
              <a:rPr lang="en-US" sz="1590" dirty="0"/>
              <a:t>No se </a:t>
            </a:r>
            <a:r>
              <a:rPr lang="en-US" sz="1590" dirty="0" err="1"/>
              <a:t>trata</a:t>
            </a:r>
            <a:r>
              <a:rPr lang="en-US" sz="1590" dirty="0"/>
              <a:t> de un </a:t>
            </a:r>
            <a:r>
              <a:rPr lang="en-US" sz="1590" dirty="0" err="1"/>
              <a:t>juego</a:t>
            </a:r>
            <a:r>
              <a:rPr lang="en-US" sz="1590" dirty="0"/>
              <a:t> de culpa, </a:t>
            </a:r>
            <a:r>
              <a:rPr lang="en-US" sz="1590" dirty="0" err="1"/>
              <a:t>sino</a:t>
            </a:r>
            <a:r>
              <a:rPr lang="en-US" sz="1590" dirty="0"/>
              <a:t> de </a:t>
            </a:r>
            <a:r>
              <a:rPr lang="en-US" sz="1590" dirty="0" err="1"/>
              <a:t>trabajar</a:t>
            </a:r>
            <a:r>
              <a:rPr lang="en-US" sz="1590" dirty="0"/>
              <a:t> </a:t>
            </a:r>
            <a:r>
              <a:rPr lang="en-US" sz="1590" dirty="0" err="1"/>
              <a:t>juntos</a:t>
            </a:r>
            <a:r>
              <a:rPr lang="en-US" sz="1590" dirty="0"/>
              <a:t> de </a:t>
            </a:r>
            <a:r>
              <a:rPr lang="en-US" sz="1590" dirty="0" err="1"/>
              <a:t>manera</a:t>
            </a:r>
            <a:r>
              <a:rPr lang="en-US" sz="1590" dirty="0"/>
              <a:t> </a:t>
            </a:r>
            <a:r>
              <a:rPr lang="en-US" sz="1590" dirty="0" err="1"/>
              <a:t>cooperativa</a:t>
            </a:r>
            <a:r>
              <a:rPr lang="en-US" sz="1590" dirty="0"/>
              <a:t>, </a:t>
            </a:r>
            <a:r>
              <a:rPr lang="en-US" sz="1590" dirty="0" err="1"/>
              <a:t>donde</a:t>
            </a:r>
            <a:r>
              <a:rPr lang="en-US" sz="1590" dirty="0"/>
              <a:t> </a:t>
            </a:r>
            <a:r>
              <a:rPr lang="en-US" sz="1590" dirty="0" err="1"/>
              <a:t>todas</a:t>
            </a:r>
            <a:r>
              <a:rPr lang="en-US" sz="1590" dirty="0"/>
              <a:t> las </a:t>
            </a:r>
            <a:r>
              <a:rPr lang="en-US" sz="1590" dirty="0" err="1"/>
              <a:t>partes</a:t>
            </a:r>
            <a:r>
              <a:rPr lang="en-US" sz="1590" dirty="0"/>
              <a:t> </a:t>
            </a:r>
            <a:r>
              <a:rPr lang="en-US" sz="1590" dirty="0" err="1"/>
              <a:t>deberían</a:t>
            </a:r>
            <a:r>
              <a:rPr lang="en-US" sz="1590" dirty="0"/>
              <a:t> </a:t>
            </a:r>
            <a:r>
              <a:rPr lang="en-US" sz="1590" dirty="0" err="1"/>
              <a:t>sentirse</a:t>
            </a:r>
            <a:r>
              <a:rPr lang="en-US" sz="1590" dirty="0"/>
              <a:t> con la </a:t>
            </a:r>
            <a:r>
              <a:rPr lang="en-US" sz="1590" dirty="0" err="1"/>
              <a:t>capacidad</a:t>
            </a:r>
            <a:r>
              <a:rPr lang="en-US" sz="1590" dirty="0"/>
              <a:t> para </a:t>
            </a:r>
            <a:r>
              <a:rPr lang="en-US" sz="1590" dirty="0" err="1"/>
              <a:t>plantear</a:t>
            </a:r>
            <a:r>
              <a:rPr lang="en-US" sz="1590" dirty="0"/>
              <a:t> las </a:t>
            </a:r>
            <a:r>
              <a:rPr lang="en-US" sz="1590" dirty="0" err="1"/>
              <a:t>preocupaciones</a:t>
            </a:r>
            <a:r>
              <a:rPr lang="en-US" sz="1590" dirty="0"/>
              <a:t> de </a:t>
            </a:r>
            <a:r>
              <a:rPr lang="en-US" sz="1590" dirty="0" err="1"/>
              <a:t>seguridad</a:t>
            </a:r>
            <a:r>
              <a:rPr lang="en-US" sz="1590" dirty="0"/>
              <a:t> y </a:t>
            </a:r>
            <a:r>
              <a:rPr lang="en-US" sz="1590" dirty="0" err="1"/>
              <a:t>salud</a:t>
            </a:r>
            <a:r>
              <a:rPr lang="en-US" sz="1590" dirty="0"/>
              <a:t>. </a:t>
            </a:r>
          </a:p>
          <a:p>
            <a:pPr marL="285750" indent="-285750">
              <a:buFont typeface="Arial" panose="020B0604020202020204" pitchFamily="34" charset="0"/>
              <a:buChar char="•"/>
            </a:pPr>
            <a:r>
              <a:rPr lang="en-US" sz="1590" b="1" dirty="0" err="1"/>
              <a:t>Mejora</a:t>
            </a:r>
            <a:r>
              <a:rPr lang="en-US" sz="1590" b="1" dirty="0"/>
              <a:t> continua. </a:t>
            </a:r>
            <a:r>
              <a:rPr lang="en-US" sz="1590" dirty="0"/>
              <a:t>No se </a:t>
            </a:r>
            <a:r>
              <a:rPr lang="en-US" sz="1590" dirty="0" err="1"/>
              <a:t>trata</a:t>
            </a:r>
            <a:r>
              <a:rPr lang="en-US" sz="1590" dirty="0"/>
              <a:t> de un control de </a:t>
            </a:r>
            <a:r>
              <a:rPr lang="en-US" sz="1590" dirty="0" err="1"/>
              <a:t>seguridad</a:t>
            </a:r>
            <a:r>
              <a:rPr lang="en-US" sz="1590" dirty="0"/>
              <a:t> de </a:t>
            </a:r>
            <a:r>
              <a:rPr lang="en-US" sz="1590" dirty="0" err="1"/>
              <a:t>una</a:t>
            </a:r>
            <a:r>
              <a:rPr lang="en-US" sz="1590" dirty="0"/>
              <a:t> sola </a:t>
            </a:r>
            <a:r>
              <a:rPr lang="en-US" sz="1590" dirty="0" err="1"/>
              <a:t>vez</a:t>
            </a:r>
            <a:r>
              <a:rPr lang="en-US" sz="1590" dirty="0"/>
              <a:t>; es un </a:t>
            </a:r>
            <a:r>
              <a:rPr lang="en-US" sz="1590" dirty="0" err="1"/>
              <a:t>esfuerzo</a:t>
            </a:r>
            <a:r>
              <a:rPr lang="en-US" sz="1590" dirty="0"/>
              <a:t> continuo </a:t>
            </a:r>
            <a:r>
              <a:rPr lang="en-US" sz="1590" dirty="0" err="1"/>
              <a:t>por</a:t>
            </a:r>
            <a:r>
              <a:rPr lang="en-US" sz="1590" dirty="0"/>
              <a:t> </a:t>
            </a:r>
            <a:r>
              <a:rPr lang="en-US" sz="1590" dirty="0" err="1"/>
              <a:t>hacer</a:t>
            </a:r>
            <a:r>
              <a:rPr lang="en-US" sz="1590" dirty="0"/>
              <a:t> y </a:t>
            </a:r>
            <a:r>
              <a:rPr lang="en-US" sz="1590" dirty="0" err="1"/>
              <a:t>mantener</a:t>
            </a:r>
            <a:r>
              <a:rPr lang="en-US" sz="1590" dirty="0"/>
              <a:t> </a:t>
            </a:r>
            <a:r>
              <a:rPr lang="en-US" sz="1590" dirty="0" err="1"/>
              <a:t>el</a:t>
            </a:r>
            <a:r>
              <a:rPr lang="en-US" sz="1590" dirty="0"/>
              <a:t> </a:t>
            </a:r>
            <a:r>
              <a:rPr lang="en-US" sz="1590" dirty="0" err="1"/>
              <a:t>lugar</a:t>
            </a:r>
            <a:r>
              <a:rPr lang="en-US" sz="1590" dirty="0"/>
              <a:t> de </a:t>
            </a:r>
            <a:r>
              <a:rPr lang="en-US" sz="1590" dirty="0" err="1"/>
              <a:t>trabajo</a:t>
            </a:r>
            <a:r>
              <a:rPr lang="en-US" sz="1590" dirty="0"/>
              <a:t> lo </a:t>
            </a:r>
            <a:r>
              <a:rPr lang="en-US" sz="1590" dirty="0" err="1"/>
              <a:t>más</a:t>
            </a:r>
            <a:r>
              <a:rPr lang="en-US" sz="1590" dirty="0"/>
              <a:t> </a:t>
            </a:r>
            <a:r>
              <a:rPr lang="en-US" sz="1590" dirty="0" err="1"/>
              <a:t>seguro</a:t>
            </a:r>
            <a:r>
              <a:rPr lang="en-US" sz="1590" dirty="0"/>
              <a:t> </a:t>
            </a:r>
            <a:r>
              <a:rPr lang="en-US" sz="1590" dirty="0" err="1"/>
              <a:t>posible</a:t>
            </a:r>
            <a:r>
              <a:rPr lang="en-US" sz="1590" dirty="0"/>
              <a:t>.</a:t>
            </a:r>
          </a:p>
          <a:p>
            <a:endParaRPr lang="en-US" sz="1590" b="1" dirty="0"/>
          </a:p>
          <a:p>
            <a:r>
              <a:rPr lang="en-US" sz="1590" dirty="0"/>
              <a:t>A </a:t>
            </a:r>
            <a:r>
              <a:rPr lang="en-US" sz="1590" dirty="0" err="1"/>
              <a:t>medida</a:t>
            </a:r>
            <a:r>
              <a:rPr lang="en-US" sz="1590" dirty="0"/>
              <a:t> que </a:t>
            </a:r>
            <a:r>
              <a:rPr lang="en-US" sz="1590" dirty="0" err="1"/>
              <a:t>avance</a:t>
            </a:r>
            <a:r>
              <a:rPr lang="en-US" sz="1590" dirty="0"/>
              <a:t> </a:t>
            </a:r>
            <a:r>
              <a:rPr lang="en-US" sz="1590" dirty="0" err="1"/>
              <a:t>en</a:t>
            </a:r>
            <a:r>
              <a:rPr lang="en-US" sz="1590" dirty="0"/>
              <a:t> la </a:t>
            </a:r>
            <a:r>
              <a:rPr lang="en-US" sz="1590" dirty="0" err="1"/>
              <a:t>norma</a:t>
            </a:r>
            <a:r>
              <a:rPr lang="en-US" sz="1590" dirty="0"/>
              <a:t> con </a:t>
            </a:r>
            <a:r>
              <a:rPr lang="en-US" sz="1590" dirty="0" err="1"/>
              <a:t>más</a:t>
            </a:r>
            <a:r>
              <a:rPr lang="en-US" sz="1590" dirty="0"/>
              <a:t> </a:t>
            </a:r>
            <a:r>
              <a:rPr lang="en-US" sz="1590" dirty="0" err="1"/>
              <a:t>detalle</a:t>
            </a:r>
            <a:r>
              <a:rPr lang="en-US" sz="1590" dirty="0"/>
              <a:t>, </a:t>
            </a:r>
            <a:r>
              <a:rPr lang="en-US" sz="1590" dirty="0" err="1"/>
              <a:t>verá</a:t>
            </a:r>
            <a:r>
              <a:rPr lang="en-US" sz="1590" dirty="0"/>
              <a:t> que </a:t>
            </a:r>
            <a:r>
              <a:rPr lang="en-US" sz="1590" dirty="0" err="1"/>
              <a:t>estos</a:t>
            </a:r>
            <a:r>
              <a:rPr lang="en-US" sz="1590" dirty="0"/>
              <a:t> </a:t>
            </a:r>
            <a:r>
              <a:rPr lang="en-US" sz="1590" dirty="0" err="1"/>
              <a:t>conceptos</a:t>
            </a:r>
            <a:r>
              <a:rPr lang="en-US" sz="1590" dirty="0"/>
              <a:t> claves </a:t>
            </a:r>
            <a:r>
              <a:rPr lang="en-US" sz="1590" dirty="0" err="1"/>
              <a:t>aparecen</a:t>
            </a:r>
            <a:r>
              <a:rPr lang="en-US" sz="1590" dirty="0"/>
              <a:t> </a:t>
            </a:r>
            <a:r>
              <a:rPr lang="en-US" sz="1590" dirty="0" err="1"/>
              <a:t>en</a:t>
            </a:r>
            <a:r>
              <a:rPr lang="en-US" sz="1590" dirty="0"/>
              <a:t> </a:t>
            </a:r>
            <a:r>
              <a:rPr lang="en-US" sz="1590" dirty="0" err="1"/>
              <a:t>los</a:t>
            </a:r>
            <a:r>
              <a:rPr lang="en-US" sz="1590" dirty="0"/>
              <a:t> </a:t>
            </a:r>
            <a:r>
              <a:rPr lang="en-US" sz="1590" dirty="0" err="1"/>
              <a:t>requisitos</a:t>
            </a:r>
            <a:r>
              <a:rPr lang="en-US" sz="159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593D5E27-A907-4419-AABD-7532E5963D7D}"/>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8863387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0"/>
            <a:ext cx="6332167" cy="409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4. </a:t>
            </a:r>
            <a:r>
              <a:rPr lang="en-US" sz="3600" u="sng" dirty="0" err="1">
                <a:solidFill>
                  <a:schemeClr val="dk1"/>
                </a:solidFill>
                <a:latin typeface="+mj-lt"/>
                <a:ea typeface="Calibri"/>
                <a:cs typeface="Calibri"/>
                <a:sym typeface="Calibri"/>
              </a:rPr>
              <a:t>Huertos</a:t>
            </a:r>
            <a:endParaRPr sz="1600" b="0" i="0" u="none" strike="noStrike" cap="none" dirty="0">
              <a:solidFill>
                <a:schemeClr val="dk1"/>
              </a:solidFill>
              <a:latin typeface="Calibri"/>
              <a:ea typeface="Calibri"/>
              <a:cs typeface="Calibri"/>
              <a:sym typeface="Calibri"/>
            </a:endParaRPr>
          </a:p>
          <a:p>
            <a:pPr lvl="0">
              <a:buSzPts val="1600"/>
            </a:pPr>
            <a:endParaRPr lang="en-US" sz="1600" dirty="0"/>
          </a:p>
          <a:p>
            <a:pPr lvl="0">
              <a:buSzPts val="1600"/>
            </a:pPr>
            <a:r>
              <a:rPr lang="en-US" sz="1600" dirty="0"/>
              <a:t>Una </a:t>
            </a:r>
            <a:r>
              <a:rPr lang="en-US" sz="1600" dirty="0" err="1"/>
              <a:t>explotación</a:t>
            </a:r>
            <a:r>
              <a:rPr lang="en-US" sz="1600" dirty="0"/>
              <a:t> de avellanos </a:t>
            </a:r>
            <a:r>
              <a:rPr lang="en-US" sz="1600" dirty="0" err="1"/>
              <a:t>realiza</a:t>
            </a:r>
            <a:r>
              <a:rPr lang="en-US" sz="1600" dirty="0"/>
              <a:t> la </a:t>
            </a:r>
            <a:r>
              <a:rPr lang="en-US" sz="1600" dirty="0" err="1"/>
              <a:t>mayoría</a:t>
            </a:r>
            <a:r>
              <a:rPr lang="en-US" sz="1600" dirty="0"/>
              <a:t> de sus </a:t>
            </a:r>
            <a:r>
              <a:rPr lang="en-US" sz="1600" dirty="0" err="1"/>
              <a:t>reuniones</a:t>
            </a:r>
            <a:r>
              <a:rPr lang="en-US" sz="1600" dirty="0"/>
              <a:t> de </a:t>
            </a:r>
            <a:r>
              <a:rPr lang="en-US" sz="1600" dirty="0" err="1"/>
              <a:t>seguridad</a:t>
            </a:r>
            <a:r>
              <a:rPr lang="en-US" sz="1600" dirty="0"/>
              <a:t> </a:t>
            </a:r>
            <a:r>
              <a:rPr lang="en-US" sz="1600" dirty="0" err="1"/>
              <a:t>en</a:t>
            </a:r>
            <a:r>
              <a:rPr lang="en-US" sz="1600" dirty="0"/>
              <a:t> uno de </a:t>
            </a:r>
            <a:r>
              <a:rPr lang="en-US" sz="1600" dirty="0" err="1"/>
              <a:t>los</a:t>
            </a:r>
            <a:r>
              <a:rPr lang="en-US" sz="1600" dirty="0"/>
              <a:t> </a:t>
            </a:r>
            <a:r>
              <a:rPr lang="en-US" sz="1600" dirty="0" err="1"/>
              <a:t>almacenes</a:t>
            </a:r>
            <a:r>
              <a:rPr lang="en-US" sz="1600" dirty="0"/>
              <a:t> para </a:t>
            </a:r>
            <a:r>
              <a:rPr lang="en-US" sz="1600" dirty="0" err="1"/>
              <a:t>los</a:t>
            </a:r>
            <a:r>
              <a:rPr lang="en-US" sz="1600" dirty="0"/>
              <a:t> </a:t>
            </a:r>
            <a:r>
              <a:rPr lang="en-US" sz="1600" dirty="0" err="1"/>
              <a:t>equipos</a:t>
            </a:r>
            <a:r>
              <a:rPr lang="en-US" sz="1600" dirty="0"/>
              <a:t> o </a:t>
            </a:r>
            <a:r>
              <a:rPr lang="en-US" sz="1600" dirty="0" err="1"/>
              <a:t>mientras</a:t>
            </a:r>
            <a:r>
              <a:rPr lang="en-US" sz="1600" dirty="0"/>
              <a:t> se </a:t>
            </a:r>
            <a:r>
              <a:rPr lang="en-US" sz="1600" dirty="0" err="1"/>
              <a:t>realiza</a:t>
            </a:r>
            <a:r>
              <a:rPr lang="en-US" sz="1600" dirty="0"/>
              <a:t> un </a:t>
            </a:r>
            <a:r>
              <a:rPr lang="en-US" sz="1600" dirty="0" err="1"/>
              <a:t>recorrido</a:t>
            </a:r>
            <a:r>
              <a:rPr lang="en-US" sz="1600" dirty="0"/>
              <a:t> </a:t>
            </a:r>
            <a:r>
              <a:rPr lang="en-US" sz="1600" dirty="0" err="1"/>
              <a:t>por</a:t>
            </a:r>
            <a:r>
              <a:rPr lang="en-US" sz="1600" dirty="0"/>
              <a:t> </a:t>
            </a:r>
            <a:r>
              <a:rPr lang="en-US" sz="1600" dirty="0" err="1"/>
              <a:t>el</a:t>
            </a:r>
            <a:r>
              <a:rPr lang="en-US" sz="1600" dirty="0"/>
              <a:t> </a:t>
            </a:r>
            <a:r>
              <a:rPr lang="en-US" sz="1600" dirty="0" err="1"/>
              <a:t>huerto</a:t>
            </a:r>
            <a:r>
              <a:rPr lang="en-US" sz="1600" dirty="0"/>
              <a:t>. Durante las </a:t>
            </a:r>
            <a:r>
              <a:rPr lang="en-US" sz="1600" dirty="0" err="1"/>
              <a:t>reuniones</a:t>
            </a:r>
            <a:r>
              <a:rPr lang="en-US" sz="1600" dirty="0"/>
              <a:t>, les </a:t>
            </a:r>
            <a:r>
              <a:rPr lang="en-US" sz="1600" dirty="0" err="1"/>
              <a:t>recuerdan</a:t>
            </a:r>
            <a:r>
              <a:rPr lang="en-US" sz="1600" dirty="0"/>
              <a:t> a </a:t>
            </a:r>
            <a:r>
              <a:rPr lang="en-US" sz="1600" dirty="0" err="1"/>
              <a:t>todos</a:t>
            </a:r>
            <a:r>
              <a:rPr lang="en-US" sz="1600" dirty="0"/>
              <a:t> </a:t>
            </a:r>
            <a:r>
              <a:rPr lang="en-US" sz="1600" dirty="0" err="1"/>
              <a:t>los</a:t>
            </a:r>
            <a:r>
              <a:rPr lang="en-US" sz="1600" dirty="0"/>
              <a:t> </a:t>
            </a:r>
            <a:r>
              <a:rPr lang="en-US" sz="1600" dirty="0" err="1"/>
              <a:t>trabajadores</a:t>
            </a:r>
            <a:r>
              <a:rPr lang="en-US" sz="1600" dirty="0"/>
              <a:t> las </a:t>
            </a:r>
            <a:r>
              <a:rPr lang="en-US" sz="1600" dirty="0" err="1"/>
              <a:t>prácticas</a:t>
            </a:r>
            <a:r>
              <a:rPr lang="en-US" sz="1600" dirty="0"/>
              <a:t> </a:t>
            </a:r>
            <a:r>
              <a:rPr lang="en-US" sz="1600" dirty="0" err="1"/>
              <a:t>seguras</a:t>
            </a:r>
            <a:r>
              <a:rPr lang="en-US" sz="1600" dirty="0"/>
              <a:t> de </a:t>
            </a:r>
            <a:r>
              <a:rPr lang="en-US" sz="1600" dirty="0" err="1"/>
              <a:t>operación</a:t>
            </a:r>
            <a:r>
              <a:rPr lang="en-US" sz="1600" dirty="0"/>
              <a:t> del </a:t>
            </a:r>
            <a:r>
              <a:rPr lang="en-US" sz="1600" dirty="0" err="1"/>
              <a:t>equipo</a:t>
            </a:r>
            <a:r>
              <a:rPr lang="en-US" sz="1600" dirty="0"/>
              <a:t> de </a:t>
            </a:r>
            <a:r>
              <a:rPr lang="en-US" sz="1600" dirty="0" err="1"/>
              <a:t>seguridad</a:t>
            </a:r>
            <a:r>
              <a:rPr lang="en-US" sz="1600" dirty="0"/>
              <a:t>, </a:t>
            </a:r>
            <a:r>
              <a:rPr lang="en-US" sz="1600" dirty="0" err="1"/>
              <a:t>el</a:t>
            </a:r>
            <a:r>
              <a:rPr lang="en-US" sz="1600" dirty="0"/>
              <a:t> </a:t>
            </a:r>
            <a:r>
              <a:rPr lang="en-US" sz="1600" dirty="0" err="1"/>
              <a:t>equipo</a:t>
            </a:r>
            <a:r>
              <a:rPr lang="en-US" sz="1600" dirty="0"/>
              <a:t> de </a:t>
            </a:r>
            <a:r>
              <a:rPr lang="en-US" sz="1600" dirty="0" err="1"/>
              <a:t>protección</a:t>
            </a:r>
            <a:r>
              <a:rPr lang="en-US" sz="1600" dirty="0"/>
              <a:t> personal (EPP) </a:t>
            </a:r>
            <a:r>
              <a:rPr lang="en-US" sz="1600" dirty="0" err="1"/>
              <a:t>adecuado</a:t>
            </a:r>
            <a:r>
              <a:rPr lang="en-US" sz="1600" dirty="0"/>
              <a:t> y </a:t>
            </a:r>
            <a:r>
              <a:rPr lang="en-US" sz="1600" dirty="0" err="1"/>
              <a:t>los</a:t>
            </a:r>
            <a:r>
              <a:rPr lang="en-US" sz="1600" dirty="0"/>
              <a:t> </a:t>
            </a:r>
            <a:r>
              <a:rPr lang="en-US" sz="1600" dirty="0" err="1"/>
              <a:t>peligros</a:t>
            </a:r>
            <a:r>
              <a:rPr lang="en-US" sz="1600" dirty="0"/>
              <a:t> </a:t>
            </a:r>
            <a:r>
              <a:rPr lang="en-US" sz="1600" dirty="0" err="1"/>
              <a:t>comunes</a:t>
            </a:r>
            <a:r>
              <a:rPr lang="en-US" sz="1600" dirty="0"/>
              <a:t> que </a:t>
            </a:r>
            <a:r>
              <a:rPr lang="en-US" sz="1600" dirty="0" err="1"/>
              <a:t>deben</a:t>
            </a:r>
            <a:r>
              <a:rPr lang="en-US" sz="1600" dirty="0"/>
              <a:t> </a:t>
            </a:r>
            <a:r>
              <a:rPr lang="en-US" sz="1600" dirty="0" err="1"/>
              <a:t>conocer</a:t>
            </a:r>
            <a:r>
              <a:rPr lang="en-US" sz="1600" dirty="0"/>
              <a:t> y </a:t>
            </a:r>
            <a:r>
              <a:rPr lang="en-US" sz="1600" dirty="0" err="1"/>
              <a:t>evitar</a:t>
            </a:r>
            <a:r>
              <a:rPr lang="en-US" sz="1600" dirty="0"/>
              <a:t> </a:t>
            </a:r>
            <a:r>
              <a:rPr lang="en-US" sz="1600" dirty="0" err="1"/>
              <a:t>mientras</a:t>
            </a:r>
            <a:r>
              <a:rPr lang="en-US" sz="1600" dirty="0"/>
              <a:t> se </a:t>
            </a:r>
            <a:r>
              <a:rPr lang="en-US" sz="1600" dirty="0" err="1"/>
              <a:t>encuentren</a:t>
            </a:r>
            <a:r>
              <a:rPr lang="en-US" sz="1600" dirty="0"/>
              <a:t> </a:t>
            </a:r>
            <a:r>
              <a:rPr lang="en-US" sz="1600" dirty="0" err="1"/>
              <a:t>en</a:t>
            </a:r>
            <a:r>
              <a:rPr lang="en-US" sz="1600" dirty="0"/>
              <a:t> </a:t>
            </a:r>
            <a:r>
              <a:rPr lang="en-US" sz="1600" dirty="0" err="1"/>
              <a:t>el</a:t>
            </a:r>
            <a:r>
              <a:rPr lang="en-US" sz="1600" dirty="0"/>
              <a:t> </a:t>
            </a:r>
            <a:r>
              <a:rPr lang="en-US" sz="1600" dirty="0" err="1"/>
              <a:t>trabajo</a:t>
            </a:r>
            <a:r>
              <a:rPr lang="en-US" sz="1600" dirty="0"/>
              <a:t>. </a:t>
            </a:r>
            <a:r>
              <a:rPr lang="en-US" sz="1600" dirty="0" err="1"/>
              <a:t>Celebrar</a:t>
            </a:r>
            <a:r>
              <a:rPr lang="en-US" sz="1600" dirty="0"/>
              <a:t> sus </a:t>
            </a:r>
            <a:r>
              <a:rPr lang="en-US" sz="1600" dirty="0" err="1"/>
              <a:t>reuniones</a:t>
            </a:r>
            <a:r>
              <a:rPr lang="en-US" sz="1600" dirty="0"/>
              <a:t> </a:t>
            </a:r>
            <a:r>
              <a:rPr lang="en-US" sz="1600" dirty="0" err="1"/>
              <a:t>en</a:t>
            </a:r>
            <a:r>
              <a:rPr lang="en-US" sz="1600" dirty="0"/>
              <a:t> </a:t>
            </a:r>
            <a:r>
              <a:rPr lang="en-US" sz="1600" dirty="0" err="1"/>
              <a:t>el</a:t>
            </a:r>
            <a:r>
              <a:rPr lang="en-US" sz="1600" dirty="0"/>
              <a:t> </a:t>
            </a:r>
            <a:r>
              <a:rPr lang="en-US" sz="1600" dirty="0" err="1"/>
              <a:t>almacén</a:t>
            </a:r>
            <a:r>
              <a:rPr lang="en-US" sz="1600" dirty="0"/>
              <a:t> para </a:t>
            </a:r>
            <a:r>
              <a:rPr lang="en-US" sz="1600" dirty="0" err="1"/>
              <a:t>equipos</a:t>
            </a:r>
            <a:r>
              <a:rPr lang="en-US" sz="1600" dirty="0"/>
              <a:t> y </a:t>
            </a:r>
            <a:r>
              <a:rPr lang="en-US" sz="1600" dirty="0" err="1"/>
              <a:t>en</a:t>
            </a:r>
            <a:r>
              <a:rPr lang="en-US" sz="1600" dirty="0"/>
              <a:t> </a:t>
            </a:r>
            <a:r>
              <a:rPr lang="en-US" sz="1600" dirty="0" err="1"/>
              <a:t>el</a:t>
            </a:r>
            <a:r>
              <a:rPr lang="en-US" sz="1600" dirty="0"/>
              <a:t> </a:t>
            </a:r>
            <a:r>
              <a:rPr lang="en-US" sz="1600" dirty="0" err="1"/>
              <a:t>huerto</a:t>
            </a:r>
            <a:r>
              <a:rPr lang="en-US" sz="1600" dirty="0"/>
              <a:t> </a:t>
            </a:r>
            <a:r>
              <a:rPr lang="en-US" sz="1600" dirty="0" err="1"/>
              <a:t>permite</a:t>
            </a:r>
            <a:r>
              <a:rPr lang="en-US" sz="1600" dirty="0"/>
              <a:t> que </a:t>
            </a:r>
            <a:r>
              <a:rPr lang="en-US" sz="1600" dirty="0" err="1"/>
              <a:t>todos</a:t>
            </a:r>
            <a:r>
              <a:rPr lang="en-US" sz="1600" dirty="0"/>
              <a:t> </a:t>
            </a:r>
            <a:r>
              <a:rPr lang="en-US" sz="1600" dirty="0" err="1"/>
              <a:t>vean</a:t>
            </a:r>
            <a:r>
              <a:rPr lang="en-US" sz="1600" dirty="0"/>
              <a:t> las </a:t>
            </a:r>
            <a:r>
              <a:rPr lang="en-US" sz="1600" dirty="0" err="1"/>
              <a:t>condiciones</a:t>
            </a:r>
            <a:r>
              <a:rPr lang="en-US" sz="1600" dirty="0"/>
              <a:t> </a:t>
            </a:r>
            <a:r>
              <a:rPr lang="en-US" sz="1600" dirty="0" err="1"/>
              <a:t>actuales</a:t>
            </a:r>
            <a:r>
              <a:rPr lang="en-US" sz="1600" dirty="0"/>
              <a:t> del sitio de </a:t>
            </a:r>
            <a:r>
              <a:rPr lang="en-US" sz="1600" dirty="0" err="1"/>
              <a:t>trabajo</a:t>
            </a:r>
            <a:r>
              <a:rPr lang="en-US" sz="1600" dirty="0"/>
              <a:t> y del </a:t>
            </a:r>
            <a:r>
              <a:rPr lang="en-US" sz="1600" dirty="0" err="1"/>
              <a:t>equipo</a:t>
            </a:r>
            <a:r>
              <a:rPr lang="en-US" sz="1600" dirty="0"/>
              <a:t>. </a:t>
            </a:r>
            <a:r>
              <a:rPr lang="en-US" sz="1600" dirty="0" err="1"/>
              <a:t>Esto</a:t>
            </a:r>
            <a:r>
              <a:rPr lang="en-US" sz="1600" dirty="0"/>
              <a:t> </a:t>
            </a:r>
            <a:r>
              <a:rPr lang="en-US" sz="1600" dirty="0" err="1"/>
              <a:t>ayuda</a:t>
            </a:r>
            <a:r>
              <a:rPr lang="en-US" sz="1600" dirty="0"/>
              <a:t> a </a:t>
            </a:r>
            <a:r>
              <a:rPr lang="en-US" sz="1600" dirty="0" err="1"/>
              <a:t>minimizar</a:t>
            </a:r>
            <a:r>
              <a:rPr lang="en-US" sz="1600" dirty="0"/>
              <a:t> </a:t>
            </a:r>
            <a:r>
              <a:rPr lang="en-US" sz="1600" dirty="0" err="1"/>
              <a:t>los</a:t>
            </a:r>
            <a:r>
              <a:rPr lang="en-US" sz="1600" dirty="0"/>
              <a:t> </a:t>
            </a:r>
            <a:r>
              <a:rPr lang="en-US" sz="1600" dirty="0" err="1"/>
              <a:t>peligros</a:t>
            </a:r>
            <a:r>
              <a:rPr lang="en-US" sz="1600" dirty="0"/>
              <a:t> </a:t>
            </a:r>
            <a:r>
              <a:rPr lang="en-US" sz="1600" dirty="0" err="1"/>
              <a:t>incluso</a:t>
            </a:r>
            <a:r>
              <a:rPr lang="en-US" sz="1600" dirty="0"/>
              <a:t> </a:t>
            </a:r>
            <a:r>
              <a:rPr lang="en-US" sz="1600" dirty="0" err="1"/>
              <a:t>más</a:t>
            </a:r>
            <a:r>
              <a:rPr lang="en-US" sz="1600" dirty="0"/>
              <a:t> a </a:t>
            </a:r>
            <a:r>
              <a:rPr lang="en-US" sz="1600" dirty="0" err="1"/>
              <a:t>fondo</a:t>
            </a:r>
            <a:r>
              <a:rPr lang="en-US" sz="1600" dirty="0"/>
              <a:t> </a:t>
            </a:r>
            <a:r>
              <a:rPr lang="en-US" sz="1600" dirty="0" err="1"/>
              <a:t>porque</a:t>
            </a:r>
            <a:r>
              <a:rPr lang="en-US" sz="1600" dirty="0"/>
              <a:t> </a:t>
            </a:r>
            <a:r>
              <a:rPr lang="en-US" sz="1600" dirty="0" err="1"/>
              <a:t>todos</a:t>
            </a:r>
            <a:r>
              <a:rPr lang="en-US" sz="1600" dirty="0"/>
              <a:t> se </a:t>
            </a:r>
            <a:r>
              <a:rPr lang="en-US" sz="1600" dirty="0" err="1"/>
              <a:t>concentran</a:t>
            </a:r>
            <a:r>
              <a:rPr lang="en-US" sz="1600" dirty="0"/>
              <a:t> </a:t>
            </a:r>
            <a:r>
              <a:rPr lang="en-US" sz="1600" dirty="0" err="1"/>
              <a:t>en</a:t>
            </a:r>
            <a:r>
              <a:rPr lang="en-US" sz="1600" dirty="0"/>
              <a:t> la </a:t>
            </a:r>
            <a:r>
              <a:rPr lang="en-US" sz="1600" dirty="0" err="1"/>
              <a:t>seguridad</a:t>
            </a:r>
            <a:r>
              <a:rPr lang="en-US" sz="1600" dirty="0"/>
              <a:t> del </a:t>
            </a:r>
            <a:r>
              <a:rPr lang="en-US" sz="1600" dirty="0" err="1"/>
              <a:t>lugar</a:t>
            </a:r>
            <a:r>
              <a:rPr lang="en-US" sz="1600" dirty="0"/>
              <a:t> de </a:t>
            </a:r>
            <a:r>
              <a:rPr lang="en-US" sz="1600" dirty="0" err="1"/>
              <a:t>trabajo</a:t>
            </a:r>
            <a:r>
              <a:rPr lang="en-US" sz="1600" dirty="0"/>
              <a:t> </a:t>
            </a:r>
            <a:r>
              <a:rPr lang="en-US" sz="1600" dirty="0" err="1"/>
              <a:t>durante</a:t>
            </a:r>
            <a:r>
              <a:rPr lang="en-US" sz="1600" dirty="0"/>
              <a:t> </a:t>
            </a:r>
            <a:r>
              <a:rPr lang="en-US" sz="1600" dirty="0" err="1"/>
              <a:t>estas</a:t>
            </a:r>
            <a:r>
              <a:rPr lang="en-US" sz="1600" dirty="0"/>
              <a:t> </a:t>
            </a:r>
            <a:r>
              <a:rPr lang="en-US" sz="1600" dirty="0" err="1"/>
              <a:t>reuniones</a:t>
            </a:r>
            <a:r>
              <a:rPr lang="en-US" sz="1600" dirty="0"/>
              <a:t> y </a:t>
            </a:r>
            <a:r>
              <a:rPr lang="en-US" sz="1600" dirty="0" err="1"/>
              <a:t>si</a:t>
            </a:r>
            <a:r>
              <a:rPr lang="en-US" sz="1600" dirty="0"/>
              <a:t> se </a:t>
            </a:r>
            <a:r>
              <a:rPr lang="en-US" sz="1600" dirty="0" err="1"/>
              <a:t>advierte</a:t>
            </a:r>
            <a:r>
              <a:rPr lang="en-US" sz="1600" dirty="0"/>
              <a:t> un </a:t>
            </a:r>
            <a:r>
              <a:rPr lang="en-US" sz="1600" dirty="0" err="1"/>
              <a:t>peligro</a:t>
            </a:r>
            <a:r>
              <a:rPr lang="en-US" sz="1600" dirty="0"/>
              <a:t>, se </a:t>
            </a:r>
            <a:r>
              <a:rPr lang="en-US" sz="1600" dirty="0" err="1"/>
              <a:t>resuelve</a:t>
            </a:r>
            <a:r>
              <a:rPr lang="en-US" sz="1600" dirty="0"/>
              <a:t> de </a:t>
            </a:r>
            <a:r>
              <a:rPr lang="en-US" sz="1600" dirty="0" err="1"/>
              <a:t>inmediato</a:t>
            </a:r>
            <a:r>
              <a:rPr lang="en-US" sz="1600" dirty="0"/>
              <a:t>.</a:t>
            </a:r>
            <a:endParaRPr sz="20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DB9F2198-DF86-4826-9D9E-BCE049F12B04}"/>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B76158BE-37DE-AE67-905B-A6D97FF5AD5A}"/>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43323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50"/>
            <a:ext cx="6332167" cy="36625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5. Granja de </a:t>
            </a:r>
            <a:r>
              <a:rPr lang="en-US" sz="3600" u="sng" dirty="0" err="1">
                <a:solidFill>
                  <a:schemeClr val="dk1"/>
                </a:solidFill>
                <a:latin typeface="+mj-lt"/>
                <a:ea typeface="Calibri"/>
                <a:cs typeface="Calibri"/>
                <a:sym typeface="Calibri"/>
              </a:rPr>
              <a:t>semillas</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césped</a:t>
            </a:r>
            <a:endParaRPr sz="1600" b="0" i="0" u="none" strike="noStrike" cap="none" dirty="0">
              <a:solidFill>
                <a:schemeClr val="dk1"/>
              </a:solidFill>
              <a:latin typeface="Calibri"/>
              <a:ea typeface="Calibri"/>
              <a:cs typeface="Calibri"/>
              <a:sym typeface="Calibri"/>
            </a:endParaRPr>
          </a:p>
          <a:p>
            <a:pPr lvl="0">
              <a:buSzPts val="1600"/>
            </a:pPr>
            <a:endParaRPr lang="en-US" sz="1600" dirty="0"/>
          </a:p>
          <a:p>
            <a:pPr lvl="0">
              <a:buSzPts val="1600"/>
            </a:pPr>
            <a:r>
              <a:rPr lang="en-US" sz="1600" dirty="0"/>
              <a:t>Una </a:t>
            </a:r>
            <a:r>
              <a:rPr lang="en-US" sz="1600" dirty="0" err="1"/>
              <a:t>granja</a:t>
            </a:r>
            <a:r>
              <a:rPr lang="en-US" sz="1600" dirty="0"/>
              <a:t> de </a:t>
            </a:r>
            <a:r>
              <a:rPr lang="en-US" sz="1600" dirty="0" err="1"/>
              <a:t>semillas</a:t>
            </a:r>
            <a:r>
              <a:rPr lang="en-US" sz="1600" dirty="0"/>
              <a:t> de </a:t>
            </a:r>
            <a:r>
              <a:rPr lang="en-US" sz="1600" dirty="0" err="1"/>
              <a:t>césped</a:t>
            </a:r>
            <a:r>
              <a:rPr lang="en-US" sz="1600" dirty="0"/>
              <a:t> </a:t>
            </a:r>
            <a:r>
              <a:rPr lang="en-US" sz="1600" dirty="0" err="1"/>
              <a:t>en</a:t>
            </a:r>
            <a:r>
              <a:rPr lang="en-US" sz="1600" dirty="0"/>
              <a:t> </a:t>
            </a:r>
            <a:r>
              <a:rPr lang="en-US" sz="1600" dirty="0" err="1"/>
              <a:t>el</a:t>
            </a:r>
            <a:r>
              <a:rPr lang="en-US" sz="1600" dirty="0"/>
              <a:t> Valle de Willamette </a:t>
            </a:r>
            <a:r>
              <a:rPr lang="en-US" sz="1600" dirty="0" err="1"/>
              <a:t>celebra</a:t>
            </a:r>
            <a:r>
              <a:rPr lang="en-US" sz="1600" dirty="0"/>
              <a:t> </a:t>
            </a:r>
            <a:r>
              <a:rPr lang="en-US" sz="1600" dirty="0" err="1"/>
              <a:t>reuniones</a:t>
            </a:r>
            <a:r>
              <a:rPr lang="en-US" sz="1600" dirty="0"/>
              <a:t> de </a:t>
            </a:r>
            <a:r>
              <a:rPr lang="en-US" sz="1600" dirty="0" err="1"/>
              <a:t>seguridad</a:t>
            </a:r>
            <a:r>
              <a:rPr lang="en-US" sz="1600" dirty="0"/>
              <a:t> </a:t>
            </a:r>
            <a:r>
              <a:rPr lang="en-US" sz="1600" dirty="0" err="1"/>
              <a:t>mensualmente</a:t>
            </a:r>
            <a:r>
              <a:rPr lang="en-US" sz="1600" dirty="0"/>
              <a:t>, </a:t>
            </a:r>
            <a:r>
              <a:rPr lang="en-US" sz="1600" dirty="0" err="1"/>
              <a:t>así</a:t>
            </a:r>
            <a:r>
              <a:rPr lang="en-US" sz="1600" dirty="0"/>
              <a:t> </a:t>
            </a:r>
            <a:r>
              <a:rPr lang="en-US" sz="1600" dirty="0" err="1"/>
              <a:t>como</a:t>
            </a:r>
            <a:r>
              <a:rPr lang="en-US" sz="1600" dirty="0"/>
              <a:t> </a:t>
            </a:r>
            <a:r>
              <a:rPr lang="en-US" sz="1600" dirty="0" err="1"/>
              <a:t>también</a:t>
            </a:r>
            <a:r>
              <a:rPr lang="en-US" sz="1600" dirty="0"/>
              <a:t> </a:t>
            </a:r>
            <a:r>
              <a:rPr lang="en-US" sz="1600" dirty="0" err="1"/>
              <a:t>verificaciones</a:t>
            </a:r>
            <a:r>
              <a:rPr lang="en-US" sz="1600" dirty="0"/>
              <a:t> de </a:t>
            </a:r>
            <a:r>
              <a:rPr lang="en-US" sz="1600" dirty="0" err="1"/>
              <a:t>seguridad</a:t>
            </a:r>
            <a:r>
              <a:rPr lang="en-US" sz="1600" dirty="0"/>
              <a:t> </a:t>
            </a:r>
            <a:r>
              <a:rPr lang="en-US" sz="1600" dirty="0" err="1"/>
              <a:t>matutinas</a:t>
            </a:r>
            <a:r>
              <a:rPr lang="en-US" sz="1600" dirty="0"/>
              <a:t>. </a:t>
            </a:r>
            <a:r>
              <a:rPr lang="en-US" sz="1600" dirty="0" err="1"/>
              <a:t>Cada</a:t>
            </a:r>
            <a:r>
              <a:rPr lang="en-US" sz="1600" dirty="0"/>
              <a:t> </a:t>
            </a:r>
            <a:r>
              <a:rPr lang="en-US" sz="1600" dirty="0" err="1"/>
              <a:t>mañana</a:t>
            </a:r>
            <a:r>
              <a:rPr lang="en-US" sz="1600" dirty="0"/>
              <a:t>, </a:t>
            </a:r>
            <a:r>
              <a:rPr lang="en-US" sz="1600" dirty="0" err="1"/>
              <a:t>durante</a:t>
            </a:r>
            <a:r>
              <a:rPr lang="en-US" sz="1600" dirty="0"/>
              <a:t> </a:t>
            </a:r>
            <a:r>
              <a:rPr lang="en-US" sz="1600" dirty="0" err="1"/>
              <a:t>su</a:t>
            </a:r>
            <a:r>
              <a:rPr lang="en-US" sz="1600" dirty="0"/>
              <a:t> </a:t>
            </a:r>
            <a:r>
              <a:rPr lang="en-US" sz="1600" dirty="0" err="1"/>
              <a:t>registro</a:t>
            </a:r>
            <a:r>
              <a:rPr lang="en-US" sz="1600" dirty="0"/>
              <a:t> de </a:t>
            </a:r>
            <a:r>
              <a:rPr lang="en-US" sz="1600" dirty="0" err="1"/>
              <a:t>ingreso</a:t>
            </a:r>
            <a:r>
              <a:rPr lang="en-US" sz="1600" dirty="0"/>
              <a:t> y </a:t>
            </a:r>
            <a:r>
              <a:rPr lang="en-US" sz="1600" dirty="0" err="1"/>
              <a:t>asignación</a:t>
            </a:r>
            <a:r>
              <a:rPr lang="en-US" sz="1600" dirty="0"/>
              <a:t> de </a:t>
            </a:r>
            <a:r>
              <a:rPr lang="en-US" sz="1600" dirty="0" err="1"/>
              <a:t>tareas</a:t>
            </a:r>
            <a:r>
              <a:rPr lang="en-US" sz="1600" dirty="0"/>
              <a:t> </a:t>
            </a:r>
            <a:r>
              <a:rPr lang="en-US" sz="1600" dirty="0" err="1"/>
              <a:t>diarias</a:t>
            </a:r>
            <a:r>
              <a:rPr lang="en-US" sz="1600" dirty="0"/>
              <a:t>, </a:t>
            </a:r>
            <a:r>
              <a:rPr lang="en-US" sz="1600" dirty="0" err="1"/>
              <a:t>el</a:t>
            </a:r>
            <a:r>
              <a:rPr lang="en-US" sz="1600" dirty="0"/>
              <a:t> </a:t>
            </a:r>
            <a:r>
              <a:rPr lang="en-US" sz="1600" dirty="0" err="1"/>
              <a:t>propietario</a:t>
            </a:r>
            <a:r>
              <a:rPr lang="en-US" sz="1600" dirty="0"/>
              <a:t> y </a:t>
            </a:r>
            <a:r>
              <a:rPr lang="en-US" sz="1600" dirty="0" err="1"/>
              <a:t>el</a:t>
            </a:r>
            <a:r>
              <a:rPr lang="en-US" sz="1600" dirty="0"/>
              <a:t> </a:t>
            </a:r>
            <a:r>
              <a:rPr lang="en-US" sz="1600" dirty="0" err="1"/>
              <a:t>gerente</a:t>
            </a:r>
            <a:r>
              <a:rPr lang="en-US" sz="1600" dirty="0"/>
              <a:t> de </a:t>
            </a:r>
            <a:r>
              <a:rPr lang="en-US" sz="1600" dirty="0" err="1"/>
              <a:t>mantenimiento</a:t>
            </a:r>
            <a:r>
              <a:rPr lang="en-US" sz="1600" dirty="0"/>
              <a:t> </a:t>
            </a:r>
            <a:r>
              <a:rPr lang="en-US" sz="1600" dirty="0" err="1"/>
              <a:t>analizan</a:t>
            </a:r>
            <a:r>
              <a:rPr lang="en-US" sz="1600" dirty="0"/>
              <a:t> las </a:t>
            </a:r>
            <a:r>
              <a:rPr lang="en-US" sz="1600" dirty="0" err="1"/>
              <a:t>tareas</a:t>
            </a:r>
            <a:r>
              <a:rPr lang="en-US" sz="1600" dirty="0"/>
              <a:t> </a:t>
            </a:r>
            <a:r>
              <a:rPr lang="en-US" sz="1600" dirty="0" err="1"/>
              <a:t>completadas</a:t>
            </a:r>
            <a:r>
              <a:rPr lang="en-US" sz="1600" dirty="0"/>
              <a:t> </a:t>
            </a:r>
            <a:r>
              <a:rPr lang="en-US" sz="1600" dirty="0" err="1"/>
              <a:t>el</a:t>
            </a:r>
            <a:r>
              <a:rPr lang="en-US" sz="1600" dirty="0"/>
              <a:t> día anterior y </a:t>
            </a:r>
            <a:r>
              <a:rPr lang="en-US" sz="1600" dirty="0" err="1"/>
              <a:t>consultan</a:t>
            </a:r>
            <a:r>
              <a:rPr lang="en-US" sz="1600" dirty="0"/>
              <a:t> con </a:t>
            </a:r>
            <a:r>
              <a:rPr lang="en-US" sz="1600" dirty="0" err="1"/>
              <a:t>los</a:t>
            </a:r>
            <a:r>
              <a:rPr lang="en-US" sz="1600" dirty="0"/>
              <a:t> </a:t>
            </a:r>
            <a:r>
              <a:rPr lang="en-US" sz="1600" dirty="0" err="1"/>
              <a:t>empleados</a:t>
            </a:r>
            <a:r>
              <a:rPr lang="en-US" sz="1600" dirty="0"/>
              <a:t> </a:t>
            </a:r>
            <a:r>
              <a:rPr lang="en-US" sz="1600" dirty="0" err="1"/>
              <a:t>cómo</a:t>
            </a:r>
            <a:r>
              <a:rPr lang="en-US" sz="1600" dirty="0"/>
              <a:t> </a:t>
            </a:r>
            <a:r>
              <a:rPr lang="en-US" sz="1600" dirty="0" err="1"/>
              <a:t>funcionó</a:t>
            </a:r>
            <a:r>
              <a:rPr lang="en-US" sz="1600" dirty="0"/>
              <a:t> </a:t>
            </a:r>
            <a:r>
              <a:rPr lang="en-US" sz="1600" dirty="0" err="1"/>
              <a:t>el</a:t>
            </a:r>
            <a:r>
              <a:rPr lang="en-US" sz="1600" dirty="0"/>
              <a:t> </a:t>
            </a:r>
            <a:r>
              <a:rPr lang="en-US" sz="1600" dirty="0" err="1"/>
              <a:t>equipo</a:t>
            </a:r>
            <a:r>
              <a:rPr lang="en-US" sz="1600" dirty="0"/>
              <a:t> y </a:t>
            </a:r>
            <a:r>
              <a:rPr lang="en-US" sz="1600" dirty="0" err="1"/>
              <a:t>cualquier</a:t>
            </a:r>
            <a:r>
              <a:rPr lang="en-US" sz="1600" dirty="0"/>
              <a:t> </a:t>
            </a:r>
            <a:r>
              <a:rPr lang="en-US" sz="1600" dirty="0" err="1"/>
              <a:t>preocupación</a:t>
            </a:r>
            <a:r>
              <a:rPr lang="en-US" sz="1600" dirty="0"/>
              <a:t> </a:t>
            </a:r>
            <a:r>
              <a:rPr lang="en-US" sz="1600" dirty="0" err="1"/>
              <a:t>identificada</a:t>
            </a:r>
            <a:r>
              <a:rPr lang="en-US" sz="1600" dirty="0"/>
              <a:t>. Es </a:t>
            </a:r>
            <a:r>
              <a:rPr lang="en-US" sz="1600" dirty="0" err="1"/>
              <a:t>una</a:t>
            </a:r>
            <a:r>
              <a:rPr lang="en-US" sz="1600" dirty="0"/>
              <a:t> </a:t>
            </a:r>
            <a:r>
              <a:rPr lang="en-US" sz="1600" dirty="0" err="1"/>
              <a:t>excelente</a:t>
            </a:r>
            <a:r>
              <a:rPr lang="en-US" sz="1600" dirty="0"/>
              <a:t> forma de </a:t>
            </a:r>
            <a:r>
              <a:rPr lang="en-US" sz="1600" dirty="0" err="1"/>
              <a:t>asegurar</a:t>
            </a:r>
            <a:r>
              <a:rPr lang="en-US" sz="1600" dirty="0"/>
              <a:t> que se complete </a:t>
            </a:r>
            <a:r>
              <a:rPr lang="en-US" sz="1600" dirty="0" err="1"/>
              <a:t>el</a:t>
            </a:r>
            <a:r>
              <a:rPr lang="en-US" sz="1600" dirty="0"/>
              <a:t> </a:t>
            </a:r>
            <a:r>
              <a:rPr lang="en-US" sz="1600" dirty="0" err="1"/>
              <a:t>mantenimiento</a:t>
            </a:r>
            <a:r>
              <a:rPr lang="en-US" sz="1600" dirty="0"/>
              <a:t> </a:t>
            </a:r>
            <a:r>
              <a:rPr lang="en-US" sz="1600" dirty="0" err="1"/>
              <a:t>preventivo</a:t>
            </a:r>
            <a:r>
              <a:rPr lang="en-US" sz="1600" dirty="0"/>
              <a:t> y que </a:t>
            </a:r>
            <a:r>
              <a:rPr lang="en-US" sz="1600" dirty="0" err="1"/>
              <a:t>los</a:t>
            </a:r>
            <a:r>
              <a:rPr lang="en-US" sz="1600" dirty="0"/>
              <a:t> </a:t>
            </a:r>
            <a:r>
              <a:rPr lang="en-US" sz="1600" dirty="0" err="1"/>
              <a:t>empleados</a:t>
            </a:r>
            <a:r>
              <a:rPr lang="en-US" sz="1600" dirty="0"/>
              <a:t> </a:t>
            </a:r>
            <a:r>
              <a:rPr lang="en-US" sz="1600" dirty="0" err="1"/>
              <a:t>participen</a:t>
            </a:r>
            <a:r>
              <a:rPr lang="en-US" sz="1600" dirty="0"/>
              <a:t> </a:t>
            </a:r>
            <a:r>
              <a:rPr lang="en-US" sz="1600" dirty="0" err="1"/>
              <a:t>en</a:t>
            </a:r>
            <a:r>
              <a:rPr lang="en-US" sz="1600" dirty="0"/>
              <a:t> la </a:t>
            </a:r>
            <a:r>
              <a:rPr lang="en-US" sz="1600" dirty="0" err="1"/>
              <a:t>resolución</a:t>
            </a:r>
            <a:r>
              <a:rPr lang="en-US" sz="1600" dirty="0"/>
              <a:t> de </a:t>
            </a:r>
            <a:r>
              <a:rPr lang="en-US" sz="1600" dirty="0" err="1"/>
              <a:t>problemas</a:t>
            </a:r>
            <a:r>
              <a:rPr lang="en-US" sz="1600" dirty="0"/>
              <a:t>.</a:t>
            </a:r>
            <a:endParaRPr sz="20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0D0DB35B-5A2A-4720-B96A-1C00AA26162B}"/>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C33596B6-BC3C-AF7A-48CA-4336A770F600}"/>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123530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1"/>
            <a:ext cx="6332167" cy="40933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6. </a:t>
            </a:r>
            <a:r>
              <a:rPr lang="en-US" sz="3600" u="sng" dirty="0" err="1">
                <a:solidFill>
                  <a:schemeClr val="dk1"/>
                </a:solidFill>
                <a:latin typeface="+mj-lt"/>
                <a:ea typeface="Calibri"/>
                <a:cs typeface="Calibri"/>
                <a:sym typeface="Calibri"/>
              </a:rPr>
              <a:t>Paisajismo</a:t>
            </a:r>
            <a:endParaRPr sz="1600" b="0" i="0" u="none" strike="noStrike" cap="none" dirty="0">
              <a:solidFill>
                <a:schemeClr val="dk1"/>
              </a:solidFill>
              <a:latin typeface="Calibri"/>
              <a:ea typeface="Calibri"/>
              <a:cs typeface="Calibri"/>
              <a:sym typeface="Calibri"/>
            </a:endParaRPr>
          </a:p>
          <a:p>
            <a:pPr lvl="0">
              <a:buSzPts val="1600"/>
            </a:pPr>
            <a:endParaRPr lang="en-US" sz="1600" dirty="0"/>
          </a:p>
          <a:p>
            <a:pPr lvl="0">
              <a:buSzPts val="1600"/>
            </a:pPr>
            <a:r>
              <a:rPr lang="en-US" sz="1600" dirty="0"/>
              <a:t>Una </a:t>
            </a:r>
            <a:r>
              <a:rPr lang="en-US" sz="1600" dirty="0" err="1"/>
              <a:t>empresa</a:t>
            </a:r>
            <a:r>
              <a:rPr lang="en-US" sz="1600" dirty="0"/>
              <a:t> de </a:t>
            </a:r>
            <a:r>
              <a:rPr lang="en-US" sz="1600" dirty="0" err="1"/>
              <a:t>paisajismo</a:t>
            </a:r>
            <a:r>
              <a:rPr lang="en-US" sz="1600" dirty="0"/>
              <a:t> </a:t>
            </a:r>
            <a:r>
              <a:rPr lang="en-US" sz="1600" dirty="0" err="1"/>
              <a:t>en</a:t>
            </a:r>
            <a:r>
              <a:rPr lang="en-US" sz="1600" dirty="0"/>
              <a:t> </a:t>
            </a:r>
            <a:r>
              <a:rPr lang="en-US" sz="1600" dirty="0" err="1"/>
              <a:t>el</a:t>
            </a:r>
            <a:r>
              <a:rPr lang="en-US" sz="1600" dirty="0"/>
              <a:t> </a:t>
            </a:r>
            <a:r>
              <a:rPr lang="en-US" sz="1600" dirty="0" err="1"/>
              <a:t>área</a:t>
            </a:r>
            <a:r>
              <a:rPr lang="en-US" sz="1600" dirty="0"/>
              <a:t> </a:t>
            </a:r>
            <a:r>
              <a:rPr lang="en-US" sz="1600" dirty="0" err="1"/>
              <a:t>metropolitana</a:t>
            </a:r>
            <a:r>
              <a:rPr lang="en-US" sz="1600" dirty="0"/>
              <a:t> de Portland </a:t>
            </a:r>
            <a:r>
              <a:rPr lang="en-US" sz="1600" dirty="0" err="1"/>
              <a:t>desarrolló</a:t>
            </a:r>
            <a:r>
              <a:rPr lang="en-US" sz="1600" dirty="0"/>
              <a:t> </a:t>
            </a:r>
            <a:r>
              <a:rPr lang="en-US" sz="1600" dirty="0" err="1"/>
              <a:t>una</a:t>
            </a:r>
            <a:r>
              <a:rPr lang="en-US" sz="1600" dirty="0"/>
              <a:t> forma </a:t>
            </a:r>
            <a:r>
              <a:rPr lang="en-US" sz="1600" dirty="0" err="1"/>
              <a:t>eficaz</a:t>
            </a:r>
            <a:r>
              <a:rPr lang="en-US" sz="1600" dirty="0"/>
              <a:t> de </a:t>
            </a:r>
            <a:r>
              <a:rPr lang="en-US" sz="1600" dirty="0" err="1"/>
              <a:t>asegurar</a:t>
            </a:r>
            <a:r>
              <a:rPr lang="en-US" sz="1600" dirty="0"/>
              <a:t> que </a:t>
            </a:r>
            <a:r>
              <a:rPr lang="en-US" sz="1600" dirty="0" err="1"/>
              <a:t>todos</a:t>
            </a:r>
            <a:r>
              <a:rPr lang="en-US" sz="1600" dirty="0"/>
              <a:t> sus </a:t>
            </a:r>
            <a:r>
              <a:rPr lang="en-US" sz="1600" dirty="0" err="1"/>
              <a:t>empleados</a:t>
            </a:r>
            <a:r>
              <a:rPr lang="en-US" sz="1600" dirty="0"/>
              <a:t> </a:t>
            </a:r>
            <a:r>
              <a:rPr lang="en-US" sz="1600" dirty="0" err="1"/>
              <a:t>tengan</a:t>
            </a:r>
            <a:r>
              <a:rPr lang="en-US" sz="1600" dirty="0"/>
              <a:t> </a:t>
            </a:r>
            <a:r>
              <a:rPr lang="en-US" sz="1600" dirty="0" err="1"/>
              <a:t>conocimientos</a:t>
            </a:r>
            <a:r>
              <a:rPr lang="en-US" sz="1600" dirty="0"/>
              <a:t> </a:t>
            </a:r>
            <a:r>
              <a:rPr lang="en-US" sz="1600" dirty="0" err="1"/>
              <a:t>sobre</a:t>
            </a:r>
            <a:r>
              <a:rPr lang="en-US" sz="1600" dirty="0"/>
              <a:t> </a:t>
            </a:r>
            <a:r>
              <a:rPr lang="en-US" sz="1600" dirty="0" err="1"/>
              <a:t>seguridad</a:t>
            </a:r>
            <a:r>
              <a:rPr lang="en-US" sz="1600" dirty="0"/>
              <a:t>. </a:t>
            </a:r>
            <a:r>
              <a:rPr lang="en-US" sz="1600" dirty="0" err="1"/>
              <a:t>Cada</a:t>
            </a:r>
            <a:r>
              <a:rPr lang="en-US" sz="1600" dirty="0"/>
              <a:t> </a:t>
            </a:r>
            <a:r>
              <a:rPr lang="en-US" sz="1600" dirty="0" err="1"/>
              <a:t>mes</a:t>
            </a:r>
            <a:r>
              <a:rPr lang="en-US" sz="1600" dirty="0"/>
              <a:t>, </a:t>
            </a:r>
            <a:r>
              <a:rPr lang="en-US" sz="1600" dirty="0" err="1"/>
              <a:t>el</a:t>
            </a:r>
            <a:r>
              <a:rPr lang="en-US" sz="1600" dirty="0"/>
              <a:t> </a:t>
            </a:r>
            <a:r>
              <a:rPr lang="en-US" sz="1600" dirty="0" err="1"/>
              <a:t>comité</a:t>
            </a:r>
            <a:r>
              <a:rPr lang="en-US" sz="1600" dirty="0"/>
              <a:t> de </a:t>
            </a:r>
            <a:r>
              <a:rPr lang="en-US" sz="1600" dirty="0" err="1"/>
              <a:t>seguridad</a:t>
            </a:r>
            <a:r>
              <a:rPr lang="en-US" sz="1600" dirty="0"/>
              <a:t> </a:t>
            </a:r>
            <a:r>
              <a:rPr lang="en-US" sz="1600" dirty="0" err="1"/>
              <a:t>analiza</a:t>
            </a:r>
            <a:r>
              <a:rPr lang="en-US" sz="1600" dirty="0"/>
              <a:t> </a:t>
            </a:r>
            <a:r>
              <a:rPr lang="en-US" sz="1600" dirty="0" err="1"/>
              <a:t>los</a:t>
            </a:r>
            <a:r>
              <a:rPr lang="en-US" sz="1600" dirty="0"/>
              <a:t> </a:t>
            </a:r>
            <a:r>
              <a:rPr lang="en-US" sz="1600" dirty="0" err="1"/>
              <a:t>problemas</a:t>
            </a:r>
            <a:r>
              <a:rPr lang="en-US" sz="1600" dirty="0"/>
              <a:t> de </a:t>
            </a:r>
            <a:r>
              <a:rPr lang="en-US" sz="1600" dirty="0" err="1"/>
              <a:t>seguridad</a:t>
            </a:r>
            <a:r>
              <a:rPr lang="en-US" sz="1600" dirty="0"/>
              <a:t> y </a:t>
            </a:r>
            <a:r>
              <a:rPr lang="en-US" sz="1600" dirty="0" err="1"/>
              <a:t>salud</a:t>
            </a:r>
            <a:r>
              <a:rPr lang="en-US" sz="1600" dirty="0"/>
              <a:t>, y </a:t>
            </a:r>
            <a:r>
              <a:rPr lang="en-US" sz="1600" dirty="0" err="1"/>
              <a:t>brinda</a:t>
            </a:r>
            <a:r>
              <a:rPr lang="en-US" sz="1600" dirty="0"/>
              <a:t> </a:t>
            </a:r>
            <a:r>
              <a:rPr lang="en-US" sz="1600" dirty="0" err="1"/>
              <a:t>una</a:t>
            </a:r>
            <a:r>
              <a:rPr lang="en-US" sz="1600" dirty="0"/>
              <a:t> </a:t>
            </a:r>
            <a:r>
              <a:rPr lang="en-US" sz="1600" dirty="0" err="1"/>
              <a:t>demostración</a:t>
            </a:r>
            <a:r>
              <a:rPr lang="en-US" sz="1600" dirty="0"/>
              <a:t> de </a:t>
            </a:r>
            <a:r>
              <a:rPr lang="en-US" sz="1600" dirty="0" err="1"/>
              <a:t>cómo</a:t>
            </a:r>
            <a:r>
              <a:rPr lang="en-US" sz="1600" dirty="0"/>
              <a:t> usar </a:t>
            </a:r>
            <a:r>
              <a:rPr lang="en-US" sz="1600" dirty="0" err="1"/>
              <a:t>una</a:t>
            </a:r>
            <a:r>
              <a:rPr lang="en-US" sz="1600" dirty="0"/>
              <a:t> </a:t>
            </a:r>
            <a:r>
              <a:rPr lang="en-US" sz="1600" dirty="0" err="1"/>
              <a:t>herramienta</a:t>
            </a:r>
            <a:r>
              <a:rPr lang="en-US" sz="1600" dirty="0"/>
              <a:t> o un </a:t>
            </a:r>
            <a:r>
              <a:rPr lang="en-US" sz="1600" dirty="0" err="1"/>
              <a:t>equipo</a:t>
            </a:r>
            <a:r>
              <a:rPr lang="en-US" sz="1600" dirty="0"/>
              <a:t> </a:t>
            </a:r>
            <a:r>
              <a:rPr lang="en-US" sz="1600" dirty="0" err="1"/>
              <a:t>específico</a:t>
            </a:r>
            <a:r>
              <a:rPr lang="en-US" sz="1600" dirty="0"/>
              <a:t> de </a:t>
            </a:r>
            <a:r>
              <a:rPr lang="en-US" sz="1600" dirty="0" err="1"/>
              <a:t>manera</a:t>
            </a:r>
            <a:r>
              <a:rPr lang="en-US" sz="1600" dirty="0"/>
              <a:t> </a:t>
            </a:r>
            <a:r>
              <a:rPr lang="en-US" sz="1600" dirty="0" err="1"/>
              <a:t>segura</a:t>
            </a:r>
            <a:r>
              <a:rPr lang="en-US" sz="1600" dirty="0"/>
              <a:t>. La </a:t>
            </a:r>
            <a:r>
              <a:rPr lang="en-US" sz="1600" dirty="0" err="1"/>
              <a:t>demostración</a:t>
            </a:r>
            <a:r>
              <a:rPr lang="en-US" sz="1600" dirty="0"/>
              <a:t> se </a:t>
            </a:r>
            <a:r>
              <a:rPr lang="en-US" sz="1600" dirty="0" err="1"/>
              <a:t>realiza</a:t>
            </a:r>
            <a:r>
              <a:rPr lang="en-US" sz="1600" dirty="0"/>
              <a:t> para </a:t>
            </a:r>
            <a:r>
              <a:rPr lang="en-US" sz="1600" dirty="0" err="1"/>
              <a:t>toda</a:t>
            </a:r>
            <a:r>
              <a:rPr lang="en-US" sz="1600" dirty="0"/>
              <a:t> la </a:t>
            </a:r>
            <a:r>
              <a:rPr lang="en-US" sz="1600" dirty="0" err="1"/>
              <a:t>empresa</a:t>
            </a:r>
            <a:r>
              <a:rPr lang="en-US" sz="1600" dirty="0"/>
              <a:t>, no solo </a:t>
            </a:r>
            <a:r>
              <a:rPr lang="en-US" sz="1600" dirty="0" err="1"/>
              <a:t>el</a:t>
            </a:r>
            <a:r>
              <a:rPr lang="en-US" sz="1600" dirty="0"/>
              <a:t> SC, e </a:t>
            </a:r>
            <a:r>
              <a:rPr lang="en-US" sz="1600" dirty="0" err="1"/>
              <a:t>incluye</a:t>
            </a:r>
            <a:r>
              <a:rPr lang="en-US" sz="1600" dirty="0"/>
              <a:t> la </a:t>
            </a:r>
            <a:r>
              <a:rPr lang="en-US" sz="1600" dirty="0" err="1"/>
              <a:t>colocación</a:t>
            </a:r>
            <a:r>
              <a:rPr lang="en-US" sz="1600" dirty="0"/>
              <a:t> y </a:t>
            </a:r>
            <a:r>
              <a:rPr lang="en-US" sz="1600" dirty="0" err="1"/>
              <a:t>el</a:t>
            </a:r>
            <a:r>
              <a:rPr lang="en-US" sz="1600" dirty="0"/>
              <a:t> </a:t>
            </a:r>
            <a:r>
              <a:rPr lang="en-US" sz="1600" dirty="0" err="1"/>
              <a:t>retiro</a:t>
            </a:r>
            <a:r>
              <a:rPr lang="en-US" sz="1600" dirty="0"/>
              <a:t> </a:t>
            </a:r>
            <a:r>
              <a:rPr lang="en-US" sz="1600" dirty="0" err="1"/>
              <a:t>adecuados</a:t>
            </a:r>
            <a:r>
              <a:rPr lang="en-US" sz="1600" dirty="0"/>
              <a:t> del EPP que se </a:t>
            </a:r>
            <a:r>
              <a:rPr lang="en-US" sz="1600" dirty="0" err="1"/>
              <a:t>requiere</a:t>
            </a:r>
            <a:r>
              <a:rPr lang="en-US" sz="1600" dirty="0"/>
              <a:t> para </a:t>
            </a:r>
            <a:r>
              <a:rPr lang="en-US" sz="1600" dirty="0" err="1"/>
              <a:t>esa</a:t>
            </a:r>
            <a:r>
              <a:rPr lang="en-US" sz="1600" dirty="0"/>
              <a:t> </a:t>
            </a:r>
            <a:r>
              <a:rPr lang="en-US" sz="1600" dirty="0" err="1"/>
              <a:t>herramienta</a:t>
            </a:r>
            <a:r>
              <a:rPr lang="en-US" sz="1600" dirty="0"/>
              <a:t>. Una </a:t>
            </a:r>
            <a:r>
              <a:rPr lang="en-US" sz="1600" dirty="0" err="1"/>
              <a:t>vez</a:t>
            </a:r>
            <a:r>
              <a:rPr lang="en-US" sz="1600" dirty="0"/>
              <a:t> </a:t>
            </a:r>
            <a:r>
              <a:rPr lang="en-US" sz="1600" dirty="0" err="1"/>
              <a:t>completada</a:t>
            </a:r>
            <a:r>
              <a:rPr lang="en-US" sz="1600" dirty="0"/>
              <a:t> la </a:t>
            </a:r>
            <a:r>
              <a:rPr lang="en-US" sz="1600" dirty="0" err="1"/>
              <a:t>demostración</a:t>
            </a:r>
            <a:r>
              <a:rPr lang="en-US" sz="1600" dirty="0"/>
              <a:t>, </a:t>
            </a:r>
            <a:r>
              <a:rPr lang="en-US" sz="1600" dirty="0" err="1"/>
              <a:t>el</a:t>
            </a:r>
            <a:r>
              <a:rPr lang="en-US" sz="1600" dirty="0"/>
              <a:t> </a:t>
            </a:r>
            <a:r>
              <a:rPr lang="en-US" sz="1600" dirty="0" err="1"/>
              <a:t>presentador</a:t>
            </a:r>
            <a:r>
              <a:rPr lang="en-US" sz="1600" dirty="0"/>
              <a:t> </a:t>
            </a:r>
            <a:r>
              <a:rPr lang="en-US" sz="1600" dirty="0" err="1"/>
              <a:t>selecciona</a:t>
            </a:r>
            <a:r>
              <a:rPr lang="en-US" sz="1600" dirty="0"/>
              <a:t> al </a:t>
            </a:r>
            <a:r>
              <a:rPr lang="en-US" sz="1600" dirty="0" err="1"/>
              <a:t>compañero</a:t>
            </a:r>
            <a:r>
              <a:rPr lang="en-US" sz="1600" dirty="0"/>
              <a:t> que </a:t>
            </a:r>
            <a:r>
              <a:rPr lang="en-US" sz="1600" dirty="0" err="1"/>
              <a:t>hará</a:t>
            </a:r>
            <a:r>
              <a:rPr lang="en-US" sz="1600" dirty="0"/>
              <a:t> la </a:t>
            </a:r>
            <a:r>
              <a:rPr lang="en-US" sz="1600" dirty="0" err="1"/>
              <a:t>demostración</a:t>
            </a:r>
            <a:r>
              <a:rPr lang="en-US" sz="1600" dirty="0"/>
              <a:t> </a:t>
            </a:r>
            <a:r>
              <a:rPr lang="en-US" sz="1600" dirty="0" err="1"/>
              <a:t>en</a:t>
            </a:r>
            <a:r>
              <a:rPr lang="en-US" sz="1600" dirty="0"/>
              <a:t> la </a:t>
            </a:r>
            <a:r>
              <a:rPr lang="en-US" sz="1600" dirty="0" err="1"/>
              <a:t>reunión</a:t>
            </a:r>
            <a:r>
              <a:rPr lang="en-US" sz="1600" dirty="0"/>
              <a:t> del </a:t>
            </a:r>
            <a:r>
              <a:rPr lang="en-US" sz="1600" dirty="0" err="1"/>
              <a:t>mes</a:t>
            </a:r>
            <a:r>
              <a:rPr lang="en-US" sz="1600" dirty="0"/>
              <a:t> </a:t>
            </a:r>
            <a:r>
              <a:rPr lang="en-US" sz="1600" dirty="0" err="1"/>
              <a:t>próximo</a:t>
            </a:r>
            <a:r>
              <a:rPr lang="en-US" sz="1600" dirty="0"/>
              <a:t>. </a:t>
            </a:r>
            <a:r>
              <a:rPr lang="en-US" sz="1600" dirty="0" err="1"/>
              <a:t>Además</a:t>
            </a:r>
            <a:r>
              <a:rPr lang="en-US" sz="1600" dirty="0"/>
              <a:t>, la </a:t>
            </a:r>
            <a:r>
              <a:rPr lang="en-US" sz="1600" dirty="0" err="1"/>
              <a:t>empresa</a:t>
            </a:r>
            <a:r>
              <a:rPr lang="en-US" sz="1600" dirty="0"/>
              <a:t> </a:t>
            </a:r>
            <a:r>
              <a:rPr lang="en-US" sz="1600" dirty="0" err="1"/>
              <a:t>también</a:t>
            </a:r>
            <a:r>
              <a:rPr lang="en-US" sz="1600" dirty="0"/>
              <a:t> </a:t>
            </a:r>
            <a:r>
              <a:rPr lang="en-US" sz="1600" dirty="0" err="1"/>
              <a:t>creó</a:t>
            </a:r>
            <a:r>
              <a:rPr lang="en-US" sz="1600" dirty="0"/>
              <a:t> </a:t>
            </a:r>
            <a:r>
              <a:rPr lang="en-US" sz="1600" dirty="0" err="1"/>
              <a:t>una</a:t>
            </a:r>
            <a:r>
              <a:rPr lang="en-US" sz="1600" dirty="0"/>
              <a:t> </a:t>
            </a:r>
            <a:r>
              <a:rPr lang="en-US" sz="1600" dirty="0" err="1"/>
              <a:t>guía</a:t>
            </a:r>
            <a:r>
              <a:rPr lang="en-US" sz="1600" dirty="0"/>
              <a:t> visible para </a:t>
            </a:r>
            <a:r>
              <a:rPr lang="en-US" sz="1600" dirty="0" err="1"/>
              <a:t>ayudar</a:t>
            </a:r>
            <a:r>
              <a:rPr lang="en-US" sz="1600" dirty="0"/>
              <a:t> a </a:t>
            </a:r>
            <a:r>
              <a:rPr lang="en-US" sz="1600" dirty="0" err="1"/>
              <a:t>los</a:t>
            </a:r>
            <a:r>
              <a:rPr lang="en-US" sz="1600" dirty="0"/>
              <a:t> </a:t>
            </a:r>
            <a:r>
              <a:rPr lang="en-US" sz="1600" dirty="0" err="1"/>
              <a:t>empleados</a:t>
            </a:r>
            <a:r>
              <a:rPr lang="en-US" sz="1600" dirty="0"/>
              <a:t> a saber </a:t>
            </a:r>
            <a:r>
              <a:rPr lang="en-US" sz="1600" dirty="0" err="1"/>
              <a:t>qué</a:t>
            </a:r>
            <a:r>
              <a:rPr lang="en-US" sz="1600" dirty="0"/>
              <a:t> EPP es </a:t>
            </a:r>
            <a:r>
              <a:rPr lang="en-US" sz="1600" dirty="0" err="1"/>
              <a:t>necesario</a:t>
            </a:r>
            <a:r>
              <a:rPr lang="en-US" sz="1600" dirty="0"/>
              <a:t> y para </a:t>
            </a:r>
            <a:r>
              <a:rPr lang="en-US" sz="1600" dirty="0" err="1"/>
              <a:t>qué</a:t>
            </a:r>
            <a:r>
              <a:rPr lang="en-US" sz="1600" dirty="0"/>
              <a:t> </a:t>
            </a:r>
            <a:r>
              <a:rPr lang="en-US" sz="1600" dirty="0" err="1"/>
              <a:t>herramientas</a:t>
            </a:r>
            <a:r>
              <a:rPr lang="en-US" sz="1600" dirty="0"/>
              <a:t>.</a:t>
            </a:r>
            <a:endParaRPr sz="16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C6111748-6CA8-40E0-8E5E-DB81F9018740}"/>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A5480230-FF1F-F7B0-35F1-DAFC4D8BFD2E}"/>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615731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42051"/>
            <a:ext cx="6332167" cy="36009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7. Tala de </a:t>
            </a:r>
            <a:r>
              <a:rPr lang="en-US" sz="3600" u="sng" dirty="0" err="1">
                <a:solidFill>
                  <a:schemeClr val="dk1"/>
                </a:solidFill>
                <a:latin typeface="+mj-lt"/>
                <a:ea typeface="Calibri"/>
                <a:cs typeface="Calibri"/>
                <a:sym typeface="Calibri"/>
              </a:rPr>
              <a:t>árboles</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Una </a:t>
            </a:r>
            <a:r>
              <a:rPr lang="en-US" sz="1600" dirty="0" err="1"/>
              <a:t>empresa</a:t>
            </a:r>
            <a:r>
              <a:rPr lang="en-US" sz="1600" dirty="0"/>
              <a:t> </a:t>
            </a:r>
            <a:r>
              <a:rPr lang="en-US" sz="1600" dirty="0" err="1"/>
              <a:t>maderera</a:t>
            </a:r>
            <a:r>
              <a:rPr lang="en-US" sz="1600" dirty="0"/>
              <a:t> </a:t>
            </a:r>
            <a:r>
              <a:rPr lang="en-US" sz="1600" dirty="0" err="1"/>
              <a:t>en</a:t>
            </a:r>
            <a:r>
              <a:rPr lang="en-US" sz="1600" dirty="0"/>
              <a:t> </a:t>
            </a:r>
            <a:r>
              <a:rPr lang="en-US" sz="1600" dirty="0" err="1"/>
              <a:t>el</a:t>
            </a:r>
            <a:r>
              <a:rPr lang="en-US" sz="1600" dirty="0"/>
              <a:t> sur de Oregon </a:t>
            </a:r>
            <a:r>
              <a:rPr lang="en-US" sz="1600" dirty="0" err="1"/>
              <a:t>exige</a:t>
            </a:r>
            <a:r>
              <a:rPr lang="en-US" sz="1600" dirty="0"/>
              <a:t> que </a:t>
            </a:r>
            <a:r>
              <a:rPr lang="en-US" sz="1600" dirty="0" err="1"/>
              <a:t>cada</a:t>
            </a:r>
            <a:r>
              <a:rPr lang="en-US" sz="1600" dirty="0"/>
              <a:t> jefe de </a:t>
            </a:r>
            <a:r>
              <a:rPr lang="en-US" sz="1600" dirty="0" err="1"/>
              <a:t>equipo</a:t>
            </a:r>
            <a:r>
              <a:rPr lang="en-US" sz="1600" dirty="0"/>
              <a:t> </a:t>
            </a:r>
            <a:r>
              <a:rPr lang="en-US" sz="1600" dirty="0" err="1"/>
              <a:t>lleve</a:t>
            </a:r>
            <a:r>
              <a:rPr lang="en-US" sz="1600" dirty="0"/>
              <a:t> un </a:t>
            </a:r>
            <a:r>
              <a:rPr lang="en-US" sz="1600" dirty="0" err="1"/>
              <a:t>cuaderno</a:t>
            </a:r>
            <a:r>
              <a:rPr lang="en-US" sz="1600" dirty="0"/>
              <a:t> de </a:t>
            </a:r>
            <a:r>
              <a:rPr lang="en-US" sz="1600" dirty="0" err="1"/>
              <a:t>seguridad</a:t>
            </a:r>
            <a:r>
              <a:rPr lang="en-US" sz="1600" dirty="0"/>
              <a:t> </a:t>
            </a:r>
            <a:r>
              <a:rPr lang="en-US" sz="1600" dirty="0" err="1"/>
              <a:t>en</a:t>
            </a:r>
            <a:r>
              <a:rPr lang="en-US" sz="1600" dirty="0"/>
              <a:t> </a:t>
            </a:r>
            <a:r>
              <a:rPr lang="en-US" sz="1600" dirty="0" err="1"/>
              <a:t>su</a:t>
            </a:r>
            <a:r>
              <a:rPr lang="en-US" sz="1600" dirty="0"/>
              <a:t> </a:t>
            </a:r>
            <a:r>
              <a:rPr lang="en-US" sz="1600" dirty="0" err="1"/>
              <a:t>camión</a:t>
            </a:r>
            <a:r>
              <a:rPr lang="en-US" sz="1600" dirty="0"/>
              <a:t>. Este </a:t>
            </a:r>
            <a:r>
              <a:rPr lang="en-US" sz="1600" dirty="0" err="1"/>
              <a:t>cuaderno</a:t>
            </a:r>
            <a:r>
              <a:rPr lang="en-US" sz="1600" dirty="0"/>
              <a:t> </a:t>
            </a:r>
            <a:r>
              <a:rPr lang="en-US" sz="1600" dirty="0" err="1"/>
              <a:t>tiene</a:t>
            </a:r>
            <a:r>
              <a:rPr lang="en-US" sz="1600" dirty="0"/>
              <a:t> </a:t>
            </a:r>
            <a:r>
              <a:rPr lang="en-US" sz="1600" dirty="0" err="1"/>
              <a:t>páginas</a:t>
            </a:r>
            <a:r>
              <a:rPr lang="en-US" sz="1600" dirty="0"/>
              <a:t> </a:t>
            </a:r>
            <a:r>
              <a:rPr lang="en-US" sz="1600" dirty="0" err="1"/>
              <a:t>plastificadas</a:t>
            </a:r>
            <a:r>
              <a:rPr lang="en-US" sz="1600" dirty="0"/>
              <a:t> con </a:t>
            </a:r>
            <a:r>
              <a:rPr lang="en-US" sz="1600" dirty="0" err="1"/>
              <a:t>temas</a:t>
            </a:r>
            <a:r>
              <a:rPr lang="en-US" sz="1600" dirty="0"/>
              <a:t> e </a:t>
            </a:r>
            <a:r>
              <a:rPr lang="en-US" sz="1600" dirty="0" err="1"/>
              <a:t>información</a:t>
            </a:r>
            <a:r>
              <a:rPr lang="en-US" sz="1600" dirty="0"/>
              <a:t> de </a:t>
            </a:r>
            <a:r>
              <a:rPr lang="en-US" sz="1600" dirty="0" err="1"/>
              <a:t>seguridad</a:t>
            </a:r>
            <a:r>
              <a:rPr lang="en-US" sz="1600" dirty="0"/>
              <a:t>, </a:t>
            </a:r>
            <a:r>
              <a:rPr lang="en-US" sz="1600" dirty="0" err="1"/>
              <a:t>así</a:t>
            </a:r>
            <a:r>
              <a:rPr lang="en-US" sz="1600" dirty="0"/>
              <a:t> </a:t>
            </a:r>
            <a:r>
              <a:rPr lang="en-US" sz="1600" dirty="0" err="1"/>
              <a:t>como</a:t>
            </a:r>
            <a:r>
              <a:rPr lang="en-US" sz="1600" dirty="0"/>
              <a:t> </a:t>
            </a:r>
            <a:r>
              <a:rPr lang="en-US" sz="1600" dirty="0" err="1"/>
              <a:t>también</a:t>
            </a:r>
            <a:r>
              <a:rPr lang="en-US" sz="1600" dirty="0"/>
              <a:t> </a:t>
            </a:r>
            <a:r>
              <a:rPr lang="en-US" sz="1600" dirty="0" err="1"/>
              <a:t>páginas</a:t>
            </a:r>
            <a:r>
              <a:rPr lang="en-US" sz="1600" dirty="0"/>
              <a:t> </a:t>
            </a:r>
            <a:r>
              <a:rPr lang="en-US" sz="1600" dirty="0" err="1"/>
              <a:t>en</a:t>
            </a:r>
            <a:r>
              <a:rPr lang="en-US" sz="1600" dirty="0"/>
              <a:t> </a:t>
            </a:r>
            <a:r>
              <a:rPr lang="en-US" sz="1600" dirty="0" err="1"/>
              <a:t>blanco</a:t>
            </a:r>
            <a:r>
              <a:rPr lang="en-US" sz="1600" dirty="0"/>
              <a:t> para </a:t>
            </a:r>
            <a:r>
              <a:rPr lang="en-US" sz="1600" dirty="0" err="1"/>
              <a:t>notas</a:t>
            </a:r>
            <a:r>
              <a:rPr lang="en-US" sz="1600" dirty="0"/>
              <a:t>. Este </a:t>
            </a:r>
            <a:r>
              <a:rPr lang="en-US" sz="1600" dirty="0" err="1"/>
              <a:t>cuaderno</a:t>
            </a:r>
            <a:r>
              <a:rPr lang="en-US" sz="1600" dirty="0"/>
              <a:t> se </a:t>
            </a:r>
            <a:r>
              <a:rPr lang="en-US" sz="1600" dirty="0" err="1"/>
              <a:t>usa</a:t>
            </a:r>
            <a:r>
              <a:rPr lang="en-US" sz="1600" dirty="0"/>
              <a:t> </a:t>
            </a:r>
            <a:r>
              <a:rPr lang="en-US" sz="1600" dirty="0" err="1"/>
              <a:t>durante</a:t>
            </a:r>
            <a:r>
              <a:rPr lang="en-US" sz="1600" dirty="0"/>
              <a:t> las </a:t>
            </a:r>
            <a:r>
              <a:rPr lang="en-US" sz="1600" dirty="0" err="1"/>
              <a:t>reuniones</a:t>
            </a:r>
            <a:r>
              <a:rPr lang="en-US" sz="1600" dirty="0"/>
              <a:t> </a:t>
            </a:r>
            <a:r>
              <a:rPr lang="en-US" sz="1600" dirty="0" err="1"/>
              <a:t>específicas</a:t>
            </a:r>
            <a:r>
              <a:rPr lang="en-US" sz="1600" dirty="0"/>
              <a:t> del sitio y </a:t>
            </a:r>
            <a:r>
              <a:rPr lang="en-US" sz="1600" dirty="0" err="1"/>
              <a:t>también</a:t>
            </a:r>
            <a:r>
              <a:rPr lang="en-US" sz="1600" dirty="0"/>
              <a:t> </a:t>
            </a:r>
            <a:r>
              <a:rPr lang="en-US" sz="1600" dirty="0" err="1"/>
              <a:t>en</a:t>
            </a:r>
            <a:r>
              <a:rPr lang="en-US" sz="1600" dirty="0"/>
              <a:t> </a:t>
            </a:r>
            <a:r>
              <a:rPr lang="en-US" sz="1600" dirty="0" err="1"/>
              <a:t>reuniones</a:t>
            </a:r>
            <a:r>
              <a:rPr lang="en-US" sz="1600" dirty="0"/>
              <a:t> de </a:t>
            </a:r>
            <a:r>
              <a:rPr lang="en-US" sz="1600" dirty="0" err="1"/>
              <a:t>seguridad</a:t>
            </a:r>
            <a:r>
              <a:rPr lang="en-US" sz="1600" dirty="0"/>
              <a:t> </a:t>
            </a:r>
            <a:r>
              <a:rPr lang="en-US" sz="1600" dirty="0" err="1"/>
              <a:t>mensuales</a:t>
            </a:r>
            <a:r>
              <a:rPr lang="en-US" sz="1600" dirty="0"/>
              <a:t> para </a:t>
            </a:r>
            <a:r>
              <a:rPr lang="en-US" sz="1600" dirty="0" err="1"/>
              <a:t>discutir</a:t>
            </a:r>
            <a:r>
              <a:rPr lang="en-US" sz="1600" dirty="0"/>
              <a:t> </a:t>
            </a:r>
            <a:r>
              <a:rPr lang="en-US" sz="1600" dirty="0" err="1"/>
              <a:t>temas</a:t>
            </a:r>
            <a:r>
              <a:rPr lang="en-US" sz="1600" dirty="0"/>
              <a:t>, </a:t>
            </a:r>
            <a:r>
              <a:rPr lang="en-US" sz="1600" dirty="0" err="1"/>
              <a:t>documentar</a:t>
            </a:r>
            <a:r>
              <a:rPr lang="en-US" sz="1600" dirty="0"/>
              <a:t> </a:t>
            </a:r>
            <a:r>
              <a:rPr lang="en-US" sz="1600" dirty="0" err="1"/>
              <a:t>notas</a:t>
            </a:r>
            <a:r>
              <a:rPr lang="en-US" sz="1600" dirty="0"/>
              <a:t> </a:t>
            </a:r>
            <a:r>
              <a:rPr lang="en-US" sz="1600" dirty="0" err="1"/>
              <a:t>sobre</a:t>
            </a:r>
            <a:r>
              <a:rPr lang="en-US" sz="1600" dirty="0"/>
              <a:t> la </a:t>
            </a:r>
            <a:r>
              <a:rPr lang="en-US" sz="1600" dirty="0" err="1"/>
              <a:t>reunión</a:t>
            </a:r>
            <a:r>
              <a:rPr lang="en-US" sz="1600" dirty="0"/>
              <a:t> y registrar la </a:t>
            </a:r>
            <a:r>
              <a:rPr lang="en-US" sz="1600" dirty="0" err="1"/>
              <a:t>asistencia</a:t>
            </a:r>
            <a:r>
              <a:rPr lang="en-US" sz="1600" dirty="0"/>
              <a:t> del </a:t>
            </a:r>
            <a:r>
              <a:rPr lang="en-US" sz="1600" dirty="0" err="1"/>
              <a:t>equipo</a:t>
            </a:r>
            <a:r>
              <a:rPr lang="en-US" sz="1600" dirty="0"/>
              <a:t> de </a:t>
            </a:r>
            <a:r>
              <a:rPr lang="en-US" sz="1600" dirty="0" err="1"/>
              <a:t>trabajo</a:t>
            </a:r>
            <a:r>
              <a:rPr lang="en-US" sz="1600" dirty="0"/>
              <a:t>. </a:t>
            </a:r>
          </a:p>
          <a:p>
            <a:endParaRPr lang="en-US" sz="1600" dirty="0"/>
          </a:p>
          <a:p>
            <a:r>
              <a:rPr lang="en-US" sz="1600" dirty="0"/>
              <a:t>El jefe del </a:t>
            </a:r>
            <a:r>
              <a:rPr lang="en-US" sz="1600" dirty="0" err="1"/>
              <a:t>equipo</a:t>
            </a:r>
            <a:r>
              <a:rPr lang="en-US" sz="1600" dirty="0"/>
              <a:t> </a:t>
            </a:r>
            <a:r>
              <a:rPr lang="en-US" sz="1600" dirty="0" err="1"/>
              <a:t>luego</a:t>
            </a:r>
            <a:r>
              <a:rPr lang="en-US" sz="1600" dirty="0"/>
              <a:t> </a:t>
            </a:r>
            <a:r>
              <a:rPr lang="en-US" sz="1600" dirty="0" err="1"/>
              <a:t>transfiere</a:t>
            </a:r>
            <a:r>
              <a:rPr lang="en-US" sz="1600" dirty="0"/>
              <a:t> las </a:t>
            </a:r>
            <a:r>
              <a:rPr lang="en-US" sz="1600" dirty="0" err="1"/>
              <a:t>notas</a:t>
            </a:r>
            <a:r>
              <a:rPr lang="en-US" sz="1600" dirty="0"/>
              <a:t> a la </a:t>
            </a:r>
            <a:r>
              <a:rPr lang="en-US" sz="1600" dirty="0" err="1"/>
              <a:t>carpeta</a:t>
            </a:r>
            <a:r>
              <a:rPr lang="en-US" sz="1600" dirty="0"/>
              <a:t> de la </a:t>
            </a:r>
            <a:r>
              <a:rPr lang="en-US" sz="1600" dirty="0" err="1"/>
              <a:t>oficina</a:t>
            </a:r>
            <a:r>
              <a:rPr lang="en-US" sz="1600" dirty="0"/>
              <a:t> </a:t>
            </a:r>
            <a:r>
              <a:rPr lang="en-US" sz="1600" dirty="0" err="1"/>
              <a:t>donde</a:t>
            </a:r>
            <a:r>
              <a:rPr lang="en-US" sz="1600" dirty="0"/>
              <a:t> </a:t>
            </a:r>
            <a:r>
              <a:rPr lang="en-US" sz="1600" dirty="0" err="1"/>
              <a:t>quedan</a:t>
            </a:r>
            <a:r>
              <a:rPr lang="en-US" sz="1600" dirty="0"/>
              <a:t> </a:t>
            </a:r>
            <a:r>
              <a:rPr lang="en-US" sz="1600" dirty="0" err="1"/>
              <a:t>archivadas</a:t>
            </a:r>
            <a:r>
              <a:rPr lang="en-US" sz="1600" dirty="0"/>
              <a:t> </a:t>
            </a:r>
            <a:r>
              <a:rPr lang="en-US" sz="1600" dirty="0" err="1"/>
              <a:t>durante</a:t>
            </a:r>
            <a:r>
              <a:rPr lang="en-US" sz="1600" dirty="0"/>
              <a:t> 3 </a:t>
            </a:r>
            <a:r>
              <a:rPr lang="en-US" sz="1600" dirty="0" err="1"/>
              <a:t>años</a:t>
            </a:r>
            <a:r>
              <a:rPr lang="en-US" sz="1600" dirty="0"/>
              <a:t>.</a:t>
            </a:r>
            <a:endParaRPr lang="en-US" sz="2000" dirty="0"/>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C7B65AF6-3999-4D4A-8AED-8C4EA15AA244}"/>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DAD13716-35C2-218C-3B49-1A12FB0C4A63}"/>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06354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2"/>
            <a:ext cx="6332167" cy="26160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Ejemplo</a:t>
            </a:r>
            <a:r>
              <a:rPr lang="en-US" sz="3600" u="sng" dirty="0">
                <a:solidFill>
                  <a:schemeClr val="dk1"/>
                </a:solidFill>
                <a:latin typeface="+mj-lt"/>
                <a:ea typeface="Calibri"/>
                <a:cs typeface="Calibri"/>
                <a:sym typeface="Calibri"/>
              </a:rPr>
              <a:t> 8. </a:t>
            </a:r>
            <a:r>
              <a:rPr lang="en-US" sz="3600" u="sng" dirty="0" err="1">
                <a:solidFill>
                  <a:schemeClr val="dk1"/>
                </a:solidFill>
                <a:latin typeface="+mj-lt"/>
                <a:ea typeface="Calibri"/>
                <a:cs typeface="Calibri"/>
                <a:sym typeface="Calibri"/>
              </a:rPr>
              <a:t>Entorno</a:t>
            </a:r>
            <a:r>
              <a:rPr lang="en-US" sz="3600" u="sng" dirty="0">
                <a:solidFill>
                  <a:schemeClr val="dk1"/>
                </a:solidFill>
                <a:latin typeface="+mj-lt"/>
                <a:ea typeface="Calibri"/>
                <a:cs typeface="Calibri"/>
                <a:sym typeface="Calibri"/>
              </a:rPr>
              <a:t> de </a:t>
            </a:r>
            <a:r>
              <a:rPr lang="en-US" sz="3600" u="sng" dirty="0" err="1">
                <a:solidFill>
                  <a:schemeClr val="dk1"/>
                </a:solidFill>
                <a:latin typeface="+mj-lt"/>
                <a:ea typeface="Calibri"/>
                <a:cs typeface="Calibri"/>
                <a:sym typeface="Calibri"/>
              </a:rPr>
              <a:t>oficina</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A software company in western Oregon trains and utilizes their Facilities department for the hazard identification role of the safety committee. Each work day, the Facilities crew walks the campus, documents and fixes hazards both inside the office buildings and on the walking paths outside. Two of the employees in the Facilities department are also members of the safety committee and provide a report of their work at the quarterly meetings. </a:t>
            </a:r>
            <a:endParaRPr lang="en-US" sz="2000" dirty="0"/>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5" name="Picture 4">
            <a:extLst>
              <a:ext uri="{FF2B5EF4-FFF2-40B4-BE49-F238E27FC236}">
                <a16:creationId xmlns:a16="http://schemas.microsoft.com/office/drawing/2014/main" id="{98679A80-6FD9-4CF6-947A-B0BC435AD83C}"/>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F00D14B1-55A0-A912-0478-6E44BEE68115}"/>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21868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93"/>
            <a:ext cx="6332167" cy="45858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Recursos</a:t>
            </a:r>
            <a:r>
              <a:rPr lang="en-US" sz="3600" u="sng" dirty="0">
                <a:solidFill>
                  <a:schemeClr val="dk1"/>
                </a:solidFill>
                <a:latin typeface="+mj-lt"/>
                <a:ea typeface="Calibri"/>
                <a:cs typeface="Calibri"/>
                <a:sym typeface="Calibri"/>
              </a:rPr>
              <a:t> </a:t>
            </a:r>
            <a:r>
              <a:rPr lang="en-US" sz="3600" u="sng" dirty="0" err="1">
                <a:solidFill>
                  <a:schemeClr val="dk1"/>
                </a:solidFill>
                <a:latin typeface="+mj-lt"/>
                <a:ea typeface="Calibri"/>
                <a:cs typeface="Calibri"/>
                <a:sym typeface="Calibri"/>
              </a:rPr>
              <a:t>adicionales</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Oregon OSHA </a:t>
            </a:r>
            <a:r>
              <a:rPr lang="en-US" sz="1600" dirty="0" err="1"/>
              <a:t>tiene</a:t>
            </a:r>
            <a:r>
              <a:rPr lang="en-US" sz="1600" dirty="0"/>
              <a:t> un </a:t>
            </a:r>
            <a:r>
              <a:rPr lang="en-US" sz="1600" dirty="0">
                <a:hlinkClick r:id="rId3"/>
              </a:rPr>
              <a:t>manual</a:t>
            </a:r>
            <a:r>
              <a:rPr lang="en-US" sz="1600" baseline="30000" dirty="0"/>
              <a:t>(11) </a:t>
            </a:r>
            <a:r>
              <a:rPr lang="en-US" sz="1600" dirty="0"/>
              <a:t>de ideas para </a:t>
            </a:r>
            <a:r>
              <a:rPr lang="en-US" sz="1600" dirty="0" err="1"/>
              <a:t>ayudar</a:t>
            </a:r>
            <a:r>
              <a:rPr lang="en-US" sz="1600" dirty="0"/>
              <a:t> a </a:t>
            </a:r>
            <a:r>
              <a:rPr lang="en-US" sz="1600" dirty="0" err="1"/>
              <a:t>mantener</a:t>
            </a:r>
            <a:r>
              <a:rPr lang="en-US" sz="1600" dirty="0"/>
              <a:t> </a:t>
            </a:r>
            <a:r>
              <a:rPr lang="en-US" sz="1600" dirty="0" err="1"/>
              <a:t>motivamos</a:t>
            </a:r>
            <a:r>
              <a:rPr lang="en-US" sz="1600" dirty="0"/>
              <a:t> a sus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Este manual se </a:t>
            </a:r>
            <a:r>
              <a:rPr lang="en-US" sz="1600" dirty="0" err="1"/>
              <a:t>considera</a:t>
            </a:r>
            <a:r>
              <a:rPr lang="en-US" sz="1600" dirty="0"/>
              <a:t> un “</a:t>
            </a:r>
            <a:r>
              <a:rPr lang="en-US" sz="1600" dirty="0" err="1"/>
              <a:t>documento</a:t>
            </a:r>
            <a:r>
              <a:rPr lang="en-US" sz="1600" dirty="0"/>
              <a:t> </a:t>
            </a:r>
            <a:r>
              <a:rPr lang="en-US" sz="1600" dirty="0" err="1"/>
              <a:t>dinámico</a:t>
            </a:r>
            <a:r>
              <a:rPr lang="en-US" sz="1600" dirty="0"/>
              <a:t>” y se </a:t>
            </a:r>
            <a:r>
              <a:rPr lang="en-US" sz="1600" dirty="0" err="1"/>
              <a:t>actualiza</a:t>
            </a:r>
            <a:r>
              <a:rPr lang="en-US" sz="1600" dirty="0"/>
              <a:t> </a:t>
            </a:r>
            <a:r>
              <a:rPr lang="en-US" sz="1600" dirty="0" err="1"/>
              <a:t>periódicamente</a:t>
            </a:r>
            <a:r>
              <a:rPr lang="en-US" sz="1600" dirty="0"/>
              <a:t>. Si </a:t>
            </a:r>
            <a:r>
              <a:rPr lang="en-US" sz="1600" dirty="0" err="1"/>
              <a:t>usted</a:t>
            </a:r>
            <a:r>
              <a:rPr lang="en-US" sz="1600" dirty="0"/>
              <a:t> </a:t>
            </a:r>
            <a:r>
              <a:rPr lang="en-US" sz="1600" dirty="0" err="1"/>
              <a:t>tiene</a:t>
            </a:r>
            <a:r>
              <a:rPr lang="en-US" sz="1600" dirty="0"/>
              <a:t> </a:t>
            </a:r>
            <a:r>
              <a:rPr lang="en-US" sz="1600" dirty="0" err="1"/>
              <a:t>una</a:t>
            </a:r>
            <a:r>
              <a:rPr lang="en-US" sz="1600" dirty="0"/>
              <a:t> </a:t>
            </a:r>
            <a:r>
              <a:rPr lang="en-US" sz="1600" dirty="0" err="1"/>
              <a:t>excelente</a:t>
            </a:r>
            <a:r>
              <a:rPr lang="en-US" sz="1600" dirty="0"/>
              <a:t> idea para </a:t>
            </a:r>
            <a:r>
              <a:rPr lang="en-US" sz="1600" dirty="0" err="1"/>
              <a:t>compartir</a:t>
            </a:r>
            <a:r>
              <a:rPr lang="en-US" sz="1600" dirty="0"/>
              <a:t>, ¡</a:t>
            </a:r>
            <a:r>
              <a:rPr lang="en-US" sz="1600" dirty="0" err="1"/>
              <a:t>agradeceríamos</a:t>
            </a:r>
            <a:r>
              <a:rPr lang="en-US" sz="1600" dirty="0"/>
              <a:t> que la </a:t>
            </a:r>
            <a:r>
              <a:rPr lang="en-US" sz="1600" dirty="0" err="1"/>
              <a:t>incluya</a:t>
            </a:r>
            <a:r>
              <a:rPr lang="en-US" sz="1600" dirty="0"/>
              <a:t>! </a:t>
            </a:r>
            <a:r>
              <a:rPr lang="en-US" sz="1600" dirty="0" err="1"/>
              <a:t>Escríbanos</a:t>
            </a:r>
            <a:r>
              <a:rPr lang="en-US" sz="1600" dirty="0"/>
              <a:t> un </a:t>
            </a:r>
            <a:r>
              <a:rPr lang="en-US" sz="1600" dirty="0" err="1"/>
              <a:t>correo</a:t>
            </a:r>
            <a:r>
              <a:rPr lang="en-US" sz="1600" dirty="0"/>
              <a:t> </a:t>
            </a:r>
            <a:r>
              <a:rPr lang="en-US" sz="1600" dirty="0" err="1"/>
              <a:t>electrónico</a:t>
            </a:r>
            <a:r>
              <a:rPr lang="en-US" sz="1600" dirty="0"/>
              <a:t> a  </a:t>
            </a:r>
            <a:r>
              <a:rPr lang="en-US" sz="1600" dirty="0" err="1">
                <a:hlinkClick r:id="rId4"/>
              </a:rPr>
              <a:t>ed.web@dcbs.oregon.gov</a:t>
            </a:r>
            <a:r>
              <a:rPr lang="en-US" sz="1600" dirty="0"/>
              <a:t>. </a:t>
            </a:r>
          </a:p>
          <a:p>
            <a:endParaRPr lang="en-US" sz="1600" dirty="0"/>
          </a:p>
          <a:p>
            <a:r>
              <a:rPr lang="en-US" sz="1600" dirty="0"/>
              <a:t>SAIF, </a:t>
            </a:r>
            <a:r>
              <a:rPr lang="en-US" sz="1600" dirty="0" err="1"/>
              <a:t>una</a:t>
            </a:r>
            <a:r>
              <a:rPr lang="en-US" sz="1600" dirty="0"/>
              <a:t> </a:t>
            </a:r>
            <a:r>
              <a:rPr lang="en-US" sz="1600" dirty="0" err="1"/>
              <a:t>aseguradora</a:t>
            </a:r>
            <a:r>
              <a:rPr lang="en-US" sz="1600" dirty="0"/>
              <a:t> de </a:t>
            </a:r>
            <a:r>
              <a:rPr lang="en-US" sz="1600" dirty="0" err="1"/>
              <a:t>accidentes</a:t>
            </a:r>
            <a:r>
              <a:rPr lang="en-US" sz="1600" dirty="0"/>
              <a:t> </a:t>
            </a:r>
            <a:r>
              <a:rPr lang="en-US" sz="1600" dirty="0" err="1"/>
              <a:t>laborales</a:t>
            </a:r>
            <a:r>
              <a:rPr lang="en-US" sz="1600" dirty="0"/>
              <a:t> </a:t>
            </a:r>
            <a:r>
              <a:rPr lang="en-US" sz="1600" dirty="0" err="1"/>
              <a:t>en</a:t>
            </a:r>
            <a:r>
              <a:rPr lang="en-US" sz="1600" dirty="0"/>
              <a:t> Oregon, </a:t>
            </a:r>
            <a:r>
              <a:rPr lang="en-US" sz="1600" dirty="0" err="1"/>
              <a:t>también</a:t>
            </a:r>
            <a:r>
              <a:rPr lang="en-US" sz="1600" dirty="0"/>
              <a:t> </a:t>
            </a:r>
            <a:r>
              <a:rPr lang="en-US" sz="1600" dirty="0" err="1"/>
              <a:t>tiene</a:t>
            </a:r>
            <a:r>
              <a:rPr lang="en-US" sz="1600" dirty="0"/>
              <a:t> </a:t>
            </a:r>
            <a:r>
              <a:rPr lang="en-US" sz="1600" dirty="0">
                <a:hlinkClick r:id="rId5"/>
              </a:rPr>
              <a:t>recursos</a:t>
            </a:r>
            <a:r>
              <a:rPr lang="en-US" sz="1600" baseline="30000" dirty="0"/>
              <a:t>(12) </a:t>
            </a:r>
            <a:r>
              <a:rPr lang="en-US" sz="1600" dirty="0" err="1"/>
              <a:t>disponibles</a:t>
            </a:r>
            <a:r>
              <a:rPr lang="en-US" sz="1600" dirty="0"/>
              <a:t> </a:t>
            </a:r>
            <a:r>
              <a:rPr lang="en-US" sz="1600" dirty="0" err="1"/>
              <a:t>en</a:t>
            </a:r>
            <a:r>
              <a:rPr lang="en-US" sz="1600" dirty="0"/>
              <a:t> </a:t>
            </a:r>
            <a:r>
              <a:rPr lang="en-US" sz="1600" dirty="0" err="1"/>
              <a:t>su</a:t>
            </a:r>
            <a:r>
              <a:rPr lang="en-US" sz="1600" dirty="0"/>
              <a:t> sitio web.</a:t>
            </a:r>
          </a:p>
          <a:p>
            <a:endParaRPr lang="en-US" sz="1600" dirty="0"/>
          </a:p>
          <a:p>
            <a:r>
              <a:rPr lang="en-US" sz="1600" dirty="0" err="1"/>
              <a:t>Tenga</a:t>
            </a:r>
            <a:r>
              <a:rPr lang="en-US" sz="1600" dirty="0"/>
              <a:t> </a:t>
            </a:r>
            <a:r>
              <a:rPr lang="en-US" sz="1600" dirty="0" err="1"/>
              <a:t>en</a:t>
            </a:r>
            <a:r>
              <a:rPr lang="en-US" sz="1600" dirty="0"/>
              <a:t> </a:t>
            </a:r>
            <a:r>
              <a:rPr lang="en-US" sz="1600" dirty="0" err="1"/>
              <a:t>cuenta</a:t>
            </a:r>
            <a:r>
              <a:rPr lang="en-US" sz="1600" dirty="0"/>
              <a:t> lo </a:t>
            </a:r>
            <a:r>
              <a:rPr lang="en-US" sz="1600" dirty="0" err="1"/>
              <a:t>siguiente</a:t>
            </a:r>
            <a:r>
              <a:rPr lang="en-US" sz="1600" dirty="0"/>
              <a:t>: Si no </a:t>
            </a:r>
            <a:r>
              <a:rPr lang="en-US" sz="1600" dirty="0" err="1"/>
              <a:t>puede</a:t>
            </a:r>
            <a:r>
              <a:rPr lang="en-US" sz="1600" dirty="0"/>
              <a:t> </a:t>
            </a:r>
            <a:r>
              <a:rPr lang="en-US" sz="1600" dirty="0" err="1"/>
              <a:t>cumplir</a:t>
            </a:r>
            <a:r>
              <a:rPr lang="en-US" sz="1600" dirty="0"/>
              <a:t> </a:t>
            </a:r>
            <a:r>
              <a:rPr lang="en-US" sz="1600" dirty="0" err="1"/>
              <a:t>exactamente</a:t>
            </a:r>
            <a:r>
              <a:rPr lang="en-US" sz="1600" dirty="0"/>
              <a:t> con </a:t>
            </a:r>
            <a:r>
              <a:rPr lang="en-US" sz="1600" dirty="0" err="1"/>
              <a:t>todos</a:t>
            </a:r>
            <a:r>
              <a:rPr lang="en-US" sz="1600" dirty="0"/>
              <a:t> </a:t>
            </a:r>
            <a:r>
              <a:rPr lang="en-US" sz="1600" dirty="0" err="1"/>
              <a:t>los</a:t>
            </a:r>
            <a:r>
              <a:rPr lang="en-US" sz="1600" dirty="0"/>
              <a:t> </a:t>
            </a:r>
            <a:r>
              <a:rPr lang="en-US" sz="1600" dirty="0" err="1"/>
              <a:t>requisitos</a:t>
            </a:r>
            <a:r>
              <a:rPr lang="en-US" sz="1600" dirty="0"/>
              <a:t> de la </a:t>
            </a:r>
            <a:r>
              <a:rPr lang="en-US" sz="1600" dirty="0" err="1"/>
              <a:t>norma</a:t>
            </a:r>
            <a:r>
              <a:rPr lang="en-US" sz="1600" dirty="0"/>
              <a:t> de </a:t>
            </a:r>
            <a:r>
              <a:rPr lang="en-US" sz="1600" dirty="0" err="1"/>
              <a:t>Comités</a:t>
            </a:r>
            <a:r>
              <a:rPr lang="en-US" sz="1600" dirty="0"/>
              <a:t> y </a:t>
            </a:r>
            <a:r>
              <a:rPr lang="en-US" sz="1600" dirty="0" err="1"/>
              <a:t>reuniones</a:t>
            </a:r>
            <a:r>
              <a:rPr lang="en-US" sz="1600" dirty="0"/>
              <a:t> de </a:t>
            </a:r>
            <a:r>
              <a:rPr lang="en-US" sz="1600" dirty="0" err="1"/>
              <a:t>seguridad</a:t>
            </a:r>
            <a:r>
              <a:rPr lang="en-US" sz="1600" dirty="0"/>
              <a:t>, </a:t>
            </a:r>
            <a:r>
              <a:rPr lang="en-US" sz="1600" dirty="0" err="1"/>
              <a:t>pero</a:t>
            </a:r>
            <a:r>
              <a:rPr lang="en-US" sz="1600" dirty="0"/>
              <a:t> </a:t>
            </a:r>
            <a:r>
              <a:rPr lang="en-US" sz="1600" dirty="0" err="1"/>
              <a:t>tiene</a:t>
            </a:r>
            <a:r>
              <a:rPr lang="en-US" sz="1600" dirty="0"/>
              <a:t> </a:t>
            </a:r>
            <a:r>
              <a:rPr lang="en-US" sz="1600" dirty="0" err="1"/>
              <a:t>otros</a:t>
            </a:r>
            <a:r>
              <a:rPr lang="en-US" sz="1600" dirty="0"/>
              <a:t> </a:t>
            </a:r>
            <a:r>
              <a:rPr lang="en-US" sz="1600" dirty="0" err="1"/>
              <a:t>métodos</a:t>
            </a:r>
            <a:r>
              <a:rPr lang="en-US" sz="1600" dirty="0"/>
              <a:t> que </a:t>
            </a:r>
            <a:r>
              <a:rPr lang="en-US" sz="1600" dirty="0" err="1"/>
              <a:t>cumplen</a:t>
            </a:r>
            <a:r>
              <a:rPr lang="en-US" sz="1600" dirty="0"/>
              <a:t> con la </a:t>
            </a:r>
            <a:r>
              <a:rPr lang="en-US" sz="1600" dirty="0" err="1"/>
              <a:t>intención</a:t>
            </a:r>
            <a:r>
              <a:rPr lang="en-US" sz="1600" dirty="0"/>
              <a:t> de la </a:t>
            </a:r>
            <a:r>
              <a:rPr lang="en-US" sz="1600" dirty="0" err="1"/>
              <a:t>norma</a:t>
            </a:r>
            <a:r>
              <a:rPr lang="en-US" sz="1600" dirty="0"/>
              <a:t>, </a:t>
            </a:r>
            <a:r>
              <a:rPr lang="en-US" sz="1600" dirty="0" err="1"/>
              <a:t>puede</a:t>
            </a:r>
            <a:r>
              <a:rPr lang="en-US" sz="1600" dirty="0"/>
              <a:t> </a:t>
            </a:r>
            <a:r>
              <a:rPr lang="en-US" sz="1600" dirty="0" err="1"/>
              <a:t>solicitar</a:t>
            </a:r>
            <a:r>
              <a:rPr lang="en-US" sz="1600" dirty="0"/>
              <a:t> la </a:t>
            </a:r>
            <a:r>
              <a:rPr lang="en-US" sz="1600" dirty="0" err="1"/>
              <a:t>aprobación</a:t>
            </a:r>
            <a:r>
              <a:rPr lang="en-US" sz="1600" dirty="0"/>
              <a:t> de Oregon OSHA para </a:t>
            </a:r>
            <a:r>
              <a:rPr lang="en-US" sz="1600" dirty="0" err="1"/>
              <a:t>una</a:t>
            </a:r>
            <a:r>
              <a:rPr lang="en-US" sz="1600" dirty="0"/>
              <a:t> </a:t>
            </a:r>
            <a:r>
              <a:rPr lang="en-US" sz="1600" dirty="0" err="1"/>
              <a:t>excepción</a:t>
            </a:r>
            <a:r>
              <a:rPr lang="en-US" sz="1600" dirty="0"/>
              <a:t> de “</a:t>
            </a:r>
            <a:r>
              <a:rPr lang="en-US" sz="1600" dirty="0" err="1"/>
              <a:t>innovación</a:t>
            </a:r>
            <a:r>
              <a:rPr lang="en-US" sz="1600" dirty="0"/>
              <a:t>”.</a:t>
            </a:r>
            <a:endParaRPr lang="en-US" sz="16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6"/>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F8B47549-2747-4CD3-8DB9-DF901DDAB6E8}"/>
              </a:ext>
            </a:extLst>
          </p:cNvPr>
          <p:cNvPicPr>
            <a:picLocks noChangeAspect="1"/>
          </p:cNvPicPr>
          <p:nvPr/>
        </p:nvPicPr>
        <p:blipFill>
          <a:blip r:embed="rId7"/>
          <a:stretch>
            <a:fillRect/>
          </a:stretch>
        </p:blipFill>
        <p:spPr>
          <a:xfrm>
            <a:off x="0" y="0"/>
            <a:ext cx="5511808" cy="5920651"/>
          </a:xfrm>
          <a:prstGeom prst="rect">
            <a:avLst/>
          </a:prstGeom>
        </p:spPr>
      </p:pic>
      <p:sp>
        <p:nvSpPr>
          <p:cNvPr id="5" name="Google Shape;102;p2">
            <a:extLst>
              <a:ext uri="{FF2B5EF4-FFF2-40B4-BE49-F238E27FC236}">
                <a16:creationId xmlns:a16="http://schemas.microsoft.com/office/drawing/2014/main" id="{8FD54068-96D8-3009-C652-80C023422826}"/>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11409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1"/>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4" name="Google Shape;104;p2"/>
          <p:cNvSpPr txBox="1"/>
          <p:nvPr/>
        </p:nvSpPr>
        <p:spPr>
          <a:xfrm>
            <a:off x="5719156" y="31288"/>
            <a:ext cx="6332167" cy="557071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Resumen</a:t>
            </a:r>
            <a:endParaRPr sz="3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a:p>
            <a:pPr lvl="0">
              <a:buSzPts val="1600"/>
            </a:pPr>
            <a:r>
              <a:rPr lang="en-US" sz="1600" i="1" dirty="0" err="1"/>
              <a:t>En</a:t>
            </a:r>
            <a:r>
              <a:rPr lang="en-US" sz="1600" i="1" dirty="0"/>
              <a:t> </a:t>
            </a:r>
            <a:r>
              <a:rPr lang="en-US" sz="1600" i="1" dirty="0" err="1"/>
              <a:t>este</a:t>
            </a:r>
            <a:r>
              <a:rPr lang="en-US" sz="1600" i="1" dirty="0"/>
              <a:t> </a:t>
            </a:r>
            <a:r>
              <a:rPr lang="en-US" sz="1600" i="1" dirty="0" err="1"/>
              <a:t>módulo</a:t>
            </a:r>
            <a:r>
              <a:rPr lang="en-US" sz="1600" i="1" dirty="0"/>
              <a:t> final </a:t>
            </a:r>
            <a:r>
              <a:rPr lang="en-US" sz="1600" i="1" dirty="0" err="1"/>
              <a:t>observamos</a:t>
            </a:r>
            <a:r>
              <a:rPr lang="en-US" sz="1600" i="1" dirty="0"/>
              <a:t> </a:t>
            </a:r>
            <a:r>
              <a:rPr lang="en-US" sz="1600" i="1" dirty="0" err="1"/>
              <a:t>los</a:t>
            </a:r>
            <a:r>
              <a:rPr lang="en-US" sz="1600" i="1" dirty="0"/>
              <a:t> </a:t>
            </a:r>
            <a:r>
              <a:rPr lang="en-US" sz="1600" i="1" dirty="0" err="1"/>
              <a:t>diferentes</a:t>
            </a:r>
            <a:r>
              <a:rPr lang="en-US" sz="1600" i="1" dirty="0"/>
              <a:t> </a:t>
            </a:r>
            <a:r>
              <a:rPr lang="en-US" sz="1600" i="1" dirty="0" err="1"/>
              <a:t>requisitos</a:t>
            </a:r>
            <a:r>
              <a:rPr lang="en-US" sz="1600" i="1" dirty="0"/>
              <a:t> </a:t>
            </a:r>
            <a:r>
              <a:rPr lang="en-US" sz="1600" i="1" dirty="0" err="1"/>
              <a:t>relacionados</a:t>
            </a:r>
            <a:r>
              <a:rPr lang="en-US" sz="1600" i="1" dirty="0"/>
              <a:t> con </a:t>
            </a:r>
            <a:r>
              <a:rPr lang="en-US" sz="1600" i="1" dirty="0" err="1"/>
              <a:t>comités</a:t>
            </a:r>
            <a:r>
              <a:rPr lang="en-US" sz="1600" i="1" dirty="0"/>
              <a:t> y </a:t>
            </a:r>
            <a:r>
              <a:rPr lang="en-US" sz="1600" i="1" dirty="0" err="1"/>
              <a:t>reuniones</a:t>
            </a:r>
            <a:r>
              <a:rPr lang="en-US" sz="1600" i="1" dirty="0"/>
              <a:t> de </a:t>
            </a:r>
            <a:r>
              <a:rPr lang="en-US" sz="1600" i="1" dirty="0" err="1"/>
              <a:t>seguridad</a:t>
            </a:r>
            <a:r>
              <a:rPr lang="en-US" sz="1600" i="1" dirty="0"/>
              <a:t> </a:t>
            </a:r>
            <a:r>
              <a:rPr lang="en-US" sz="1600" i="1" dirty="0" err="1"/>
              <a:t>en</a:t>
            </a:r>
            <a:r>
              <a:rPr lang="en-US" sz="1600" i="1" dirty="0"/>
              <a:t> la División 2 para </a:t>
            </a:r>
            <a:r>
              <a:rPr lang="en-US" sz="1600" i="1" dirty="0" err="1"/>
              <a:t>Actividades</a:t>
            </a:r>
            <a:r>
              <a:rPr lang="en-US" sz="1600" i="1" dirty="0"/>
              <a:t> de </a:t>
            </a:r>
            <a:r>
              <a:rPr lang="en-US" sz="1600" i="1" dirty="0" err="1"/>
              <a:t>servicios</a:t>
            </a:r>
            <a:r>
              <a:rPr lang="en-US" sz="1600" i="1" dirty="0"/>
              <a:t> contra </a:t>
            </a:r>
            <a:r>
              <a:rPr lang="en-US" sz="1600" i="1" dirty="0" err="1"/>
              <a:t>incendios</a:t>
            </a:r>
            <a:r>
              <a:rPr lang="en-US" sz="1600" i="1" dirty="0"/>
              <a:t>, División 4 para Agricultura y División 7 para </a:t>
            </a:r>
            <a:r>
              <a:rPr lang="en-US" sz="1600" i="1" dirty="0" err="1"/>
              <a:t>Actividades</a:t>
            </a:r>
            <a:r>
              <a:rPr lang="en-US" sz="1600" i="1" dirty="0"/>
              <a:t> </a:t>
            </a:r>
            <a:r>
              <a:rPr lang="en-US" sz="1600" i="1" dirty="0" err="1"/>
              <a:t>forestales</a:t>
            </a:r>
            <a:r>
              <a:rPr lang="en-US" sz="1600" i="1" dirty="0"/>
              <a:t>. </a:t>
            </a:r>
            <a:r>
              <a:rPr lang="en-US" sz="1600" i="1" dirty="0" err="1"/>
              <a:t>También</a:t>
            </a:r>
            <a:r>
              <a:rPr lang="en-US" sz="1600" i="1" dirty="0"/>
              <a:t> </a:t>
            </a:r>
            <a:r>
              <a:rPr lang="en-US" sz="1600" i="1" dirty="0" err="1"/>
              <a:t>completamos</a:t>
            </a:r>
            <a:r>
              <a:rPr lang="en-US" sz="1600" i="1" dirty="0"/>
              <a:t> </a:t>
            </a:r>
            <a:r>
              <a:rPr lang="en-US" sz="1600" i="1" dirty="0" err="1"/>
              <a:t>ejemplos</a:t>
            </a:r>
            <a:r>
              <a:rPr lang="en-US" sz="1600" i="1" dirty="0"/>
              <a:t> de </a:t>
            </a:r>
            <a:r>
              <a:rPr lang="en-US" sz="1600" i="1" dirty="0" err="1"/>
              <a:t>cómo</a:t>
            </a:r>
            <a:r>
              <a:rPr lang="en-US" sz="1600" i="1" dirty="0"/>
              <a:t> </a:t>
            </a:r>
            <a:r>
              <a:rPr lang="en-US" sz="1600" i="1" dirty="0" err="1"/>
              <a:t>algunos</a:t>
            </a:r>
            <a:r>
              <a:rPr lang="en-US" sz="1600" i="1" dirty="0"/>
              <a:t> </a:t>
            </a:r>
            <a:r>
              <a:rPr lang="en-US" sz="1600" i="1" dirty="0" err="1"/>
              <a:t>empleadores</a:t>
            </a:r>
            <a:r>
              <a:rPr lang="en-US" sz="1600" i="1" dirty="0"/>
              <a:t> </a:t>
            </a:r>
            <a:r>
              <a:rPr lang="en-US" sz="1600" i="1" dirty="0" err="1"/>
              <a:t>implementan</a:t>
            </a:r>
            <a:r>
              <a:rPr lang="en-US" sz="1600" i="1" dirty="0"/>
              <a:t> </a:t>
            </a:r>
            <a:r>
              <a:rPr lang="en-US" sz="1600" i="1" dirty="0" err="1"/>
              <a:t>comités</a:t>
            </a:r>
            <a:r>
              <a:rPr lang="en-US" sz="1600" i="1" dirty="0"/>
              <a:t> y </a:t>
            </a:r>
            <a:r>
              <a:rPr lang="en-US" sz="1600" i="1" dirty="0" err="1"/>
              <a:t>reuniones</a:t>
            </a:r>
            <a:r>
              <a:rPr lang="en-US" sz="1600" i="1" dirty="0"/>
              <a:t> de </a:t>
            </a:r>
            <a:r>
              <a:rPr lang="en-US" sz="1600" i="1" dirty="0" err="1"/>
              <a:t>seguridad</a:t>
            </a:r>
            <a:r>
              <a:rPr lang="en-US" sz="1600" i="1" dirty="0"/>
              <a:t> </a:t>
            </a:r>
            <a:r>
              <a:rPr lang="en-US" sz="1600" i="1" dirty="0" err="1"/>
              <a:t>en</a:t>
            </a:r>
            <a:r>
              <a:rPr lang="en-US" sz="1600" i="1" dirty="0"/>
              <a:t> </a:t>
            </a:r>
            <a:r>
              <a:rPr lang="en-US" sz="1600" i="1" dirty="0" err="1"/>
              <a:t>lugares</a:t>
            </a:r>
            <a:r>
              <a:rPr lang="en-US" sz="1600" i="1" dirty="0"/>
              <a:t> de </a:t>
            </a:r>
            <a:r>
              <a:rPr lang="en-US" sz="1600" i="1" dirty="0" err="1"/>
              <a:t>trabajo</a:t>
            </a:r>
            <a:r>
              <a:rPr lang="en-US" sz="1600" i="1" dirty="0"/>
              <a:t> </a:t>
            </a:r>
            <a:r>
              <a:rPr lang="en-US" sz="1600" i="1" dirty="0" err="1"/>
              <a:t>alrededor</a:t>
            </a:r>
            <a:r>
              <a:rPr lang="en-US" sz="1600" i="1" dirty="0"/>
              <a:t> del </a:t>
            </a:r>
            <a:r>
              <a:rPr lang="en-US" sz="1600" i="1" dirty="0" err="1"/>
              <a:t>estado</a:t>
            </a:r>
            <a:r>
              <a:rPr lang="en-US" sz="1600" i="1" dirty="0"/>
              <a:t> de Oregon. </a:t>
            </a:r>
          </a:p>
          <a:p>
            <a:pPr lvl="0">
              <a:buSzPts val="1600"/>
            </a:pPr>
            <a:endParaRPr lang="en-US" sz="1600" dirty="0"/>
          </a:p>
          <a:p>
            <a:pPr lvl="0">
              <a:buSzPts val="1600"/>
            </a:pPr>
            <a:r>
              <a:rPr lang="en-US" sz="1600" dirty="0"/>
              <a:t>A lo largo del </a:t>
            </a:r>
            <a:r>
              <a:rPr lang="en-US" sz="1600" dirty="0" err="1"/>
              <a:t>curso</a:t>
            </a:r>
            <a:r>
              <a:rPr lang="en-US" sz="1600" dirty="0"/>
              <a:t>, </a:t>
            </a:r>
            <a:r>
              <a:rPr lang="en-US" sz="1600" dirty="0" err="1"/>
              <a:t>hemos</a:t>
            </a:r>
            <a:r>
              <a:rPr lang="en-US" sz="1600" dirty="0"/>
              <a:t> visto </a:t>
            </a:r>
            <a:r>
              <a:rPr lang="en-US" sz="1600" dirty="0" err="1"/>
              <a:t>reflejado</a:t>
            </a:r>
            <a:r>
              <a:rPr lang="en-US" sz="1600" dirty="0"/>
              <a:t> con </a:t>
            </a:r>
            <a:r>
              <a:rPr lang="en-US" sz="1600" dirty="0" err="1"/>
              <a:t>frecuencia</a:t>
            </a:r>
            <a:r>
              <a:rPr lang="en-US" sz="1600" dirty="0"/>
              <a:t> </a:t>
            </a:r>
            <a:r>
              <a:rPr lang="en-US" sz="1600" dirty="0" err="1"/>
              <a:t>el</a:t>
            </a:r>
            <a:r>
              <a:rPr lang="en-US" sz="1600" dirty="0"/>
              <a:t> </a:t>
            </a:r>
            <a:r>
              <a:rPr lang="en-US" sz="1600" dirty="0" err="1"/>
              <a:t>tema</a:t>
            </a:r>
            <a:r>
              <a:rPr lang="en-US" sz="1600" dirty="0"/>
              <a:t> de </a:t>
            </a:r>
            <a:r>
              <a:rPr lang="en-US" sz="1600" dirty="0" err="1"/>
              <a:t>mejora</a:t>
            </a:r>
            <a:r>
              <a:rPr lang="en-US" sz="1600" dirty="0"/>
              <a:t> continua de la </a:t>
            </a:r>
            <a:r>
              <a:rPr lang="en-US" sz="1600" dirty="0" err="1"/>
              <a:t>norma</a:t>
            </a:r>
            <a:r>
              <a:rPr lang="en-US" sz="1600" dirty="0"/>
              <a:t>. </a:t>
            </a:r>
            <a:r>
              <a:rPr lang="en-US" sz="1600" dirty="0" err="1"/>
              <a:t>Recuerde</a:t>
            </a:r>
            <a:r>
              <a:rPr lang="en-US" sz="1600" dirty="0"/>
              <a:t>, la </a:t>
            </a:r>
            <a:r>
              <a:rPr lang="en-US" sz="1600" dirty="0" err="1"/>
              <a:t>seguridad</a:t>
            </a:r>
            <a:r>
              <a:rPr lang="en-US" sz="1600" dirty="0"/>
              <a:t> y la </a:t>
            </a:r>
            <a:r>
              <a:rPr lang="en-US" sz="1600" dirty="0" err="1"/>
              <a:t>salud</a:t>
            </a:r>
            <a:r>
              <a:rPr lang="en-US" sz="1600" dirty="0"/>
              <a:t> no son solo </a:t>
            </a:r>
            <a:r>
              <a:rPr lang="en-US" sz="1600" dirty="0" err="1"/>
              <a:t>una</a:t>
            </a:r>
            <a:r>
              <a:rPr lang="en-US" sz="1600" dirty="0"/>
              <a:t> </a:t>
            </a:r>
            <a:r>
              <a:rPr lang="en-US" sz="1600" dirty="0" err="1"/>
              <a:t>lista</a:t>
            </a:r>
            <a:r>
              <a:rPr lang="en-US" sz="1600" dirty="0"/>
              <a:t> de </a:t>
            </a:r>
            <a:r>
              <a:rPr lang="en-US" sz="1600" dirty="0" err="1"/>
              <a:t>verificación</a:t>
            </a:r>
            <a:r>
              <a:rPr lang="en-US" sz="1600" dirty="0"/>
              <a:t> </a:t>
            </a:r>
            <a:r>
              <a:rPr lang="en-US" sz="1600" dirty="0" err="1"/>
              <a:t>puntual</a:t>
            </a:r>
            <a:r>
              <a:rPr lang="en-US" sz="1600" dirty="0"/>
              <a:t>. Más </a:t>
            </a:r>
            <a:r>
              <a:rPr lang="en-US" sz="1600" dirty="0" err="1"/>
              <a:t>allá</a:t>
            </a:r>
            <a:r>
              <a:rPr lang="en-US" sz="1600" dirty="0"/>
              <a:t> de que sus </a:t>
            </a:r>
            <a:r>
              <a:rPr lang="en-US" sz="1600" dirty="0" err="1"/>
              <a:t>espacios</a:t>
            </a:r>
            <a:r>
              <a:rPr lang="en-US" sz="1600" dirty="0"/>
              <a:t> de </a:t>
            </a:r>
            <a:r>
              <a:rPr lang="en-US" sz="1600" dirty="0" err="1"/>
              <a:t>trabajo</a:t>
            </a:r>
            <a:r>
              <a:rPr lang="en-US" sz="1600" dirty="0"/>
              <a:t>, </a:t>
            </a:r>
            <a:r>
              <a:rPr lang="en-US" sz="1600" dirty="0" err="1"/>
              <a:t>tareas</a:t>
            </a:r>
            <a:r>
              <a:rPr lang="en-US" sz="1600" dirty="0"/>
              <a:t> y </a:t>
            </a:r>
            <a:r>
              <a:rPr lang="en-US" sz="1600" dirty="0" err="1"/>
              <a:t>condiciones</a:t>
            </a:r>
            <a:r>
              <a:rPr lang="en-US" sz="1600" dirty="0"/>
              <a:t> </a:t>
            </a:r>
            <a:r>
              <a:rPr lang="en-US" sz="1600" dirty="0" err="1"/>
              <a:t>cambien</a:t>
            </a:r>
            <a:r>
              <a:rPr lang="en-US" sz="1600" dirty="0"/>
              <a:t> con </a:t>
            </a:r>
            <a:r>
              <a:rPr lang="en-US" sz="1600" dirty="0" err="1"/>
              <a:t>frecuencia</a:t>
            </a:r>
            <a:r>
              <a:rPr lang="en-US" sz="1600" dirty="0"/>
              <a:t> o no, es </a:t>
            </a:r>
            <a:r>
              <a:rPr lang="en-US" sz="1600" dirty="0" err="1"/>
              <a:t>importante</a:t>
            </a:r>
            <a:r>
              <a:rPr lang="en-US" sz="1600" dirty="0"/>
              <a:t> </a:t>
            </a:r>
            <a:r>
              <a:rPr lang="en-US" sz="1600" dirty="0" err="1"/>
              <a:t>mantener</a:t>
            </a:r>
            <a:r>
              <a:rPr lang="en-US" sz="1600" dirty="0"/>
              <a:t> la </a:t>
            </a:r>
            <a:r>
              <a:rPr lang="en-US" sz="1600" dirty="0" err="1"/>
              <a:t>seguridad</a:t>
            </a:r>
            <a:r>
              <a:rPr lang="en-US" sz="1600" dirty="0"/>
              <a:t> y la </a:t>
            </a:r>
            <a:r>
              <a:rPr lang="en-US" sz="1600" dirty="0" err="1"/>
              <a:t>salud</a:t>
            </a:r>
            <a:r>
              <a:rPr lang="en-US" sz="1600" dirty="0"/>
              <a:t> </a:t>
            </a:r>
            <a:r>
              <a:rPr lang="en-US" sz="1600" dirty="0" err="1"/>
              <a:t>como</a:t>
            </a:r>
            <a:r>
              <a:rPr lang="en-US" sz="1600" dirty="0"/>
              <a:t> </a:t>
            </a:r>
            <a:r>
              <a:rPr lang="en-US" sz="1600" dirty="0" err="1"/>
              <a:t>prioridad</a:t>
            </a:r>
            <a:r>
              <a:rPr lang="en-US" sz="1600" dirty="0"/>
              <a:t> y </a:t>
            </a:r>
            <a:r>
              <a:rPr lang="en-US" sz="1600" dirty="0" err="1"/>
              <a:t>buscar</a:t>
            </a:r>
            <a:r>
              <a:rPr lang="en-US" sz="1600" dirty="0"/>
              <a:t> </a:t>
            </a:r>
            <a:r>
              <a:rPr lang="en-US" sz="1600" dirty="0" err="1"/>
              <a:t>diferentes</a:t>
            </a:r>
            <a:r>
              <a:rPr lang="en-US" sz="1600" dirty="0"/>
              <a:t> </a:t>
            </a:r>
            <a:r>
              <a:rPr lang="en-US" sz="1600" dirty="0" err="1"/>
              <a:t>formas</a:t>
            </a:r>
            <a:r>
              <a:rPr lang="en-US" sz="1600" dirty="0"/>
              <a:t> de </a:t>
            </a:r>
            <a:r>
              <a:rPr lang="en-US" sz="1600" dirty="0" err="1"/>
              <a:t>mejorarla</a:t>
            </a:r>
            <a:r>
              <a:rPr lang="en-US" sz="1600" dirty="0"/>
              <a:t>. </a:t>
            </a:r>
            <a:r>
              <a:rPr lang="en-US" sz="1600" dirty="0" err="1"/>
              <a:t>También</a:t>
            </a:r>
            <a:r>
              <a:rPr lang="en-US" sz="1600" dirty="0"/>
              <a:t> es </a:t>
            </a:r>
            <a:r>
              <a:rPr lang="en-US" sz="1600" dirty="0" err="1"/>
              <a:t>importante</a:t>
            </a:r>
            <a:r>
              <a:rPr lang="en-US" sz="1600" dirty="0"/>
              <a:t> que </a:t>
            </a:r>
            <a:r>
              <a:rPr lang="en-US" sz="1600" dirty="0" err="1"/>
              <a:t>el</a:t>
            </a:r>
            <a:r>
              <a:rPr lang="en-US" sz="1600" dirty="0"/>
              <a:t> </a:t>
            </a:r>
            <a:r>
              <a:rPr lang="en-US" sz="1600" dirty="0" err="1"/>
              <a:t>clima</a:t>
            </a:r>
            <a:r>
              <a:rPr lang="en-US" sz="1600" dirty="0"/>
              <a:t> de </a:t>
            </a:r>
            <a:r>
              <a:rPr lang="en-US" sz="1600" dirty="0" err="1"/>
              <a:t>trabajo</a:t>
            </a:r>
            <a:r>
              <a:rPr lang="en-US" sz="1600" dirty="0"/>
              <a:t> </a:t>
            </a:r>
            <a:r>
              <a:rPr lang="en-US" sz="1600" dirty="0" err="1"/>
              <a:t>fomente</a:t>
            </a:r>
            <a:r>
              <a:rPr lang="en-US" sz="1600" dirty="0"/>
              <a:t> </a:t>
            </a:r>
            <a:r>
              <a:rPr lang="en-US" sz="1600" dirty="0" err="1"/>
              <a:t>una</a:t>
            </a:r>
            <a:r>
              <a:rPr lang="en-US" sz="1600" dirty="0"/>
              <a:t> </a:t>
            </a:r>
            <a:r>
              <a:rPr lang="en-US" sz="1600" dirty="0" err="1"/>
              <a:t>relación</a:t>
            </a:r>
            <a:r>
              <a:rPr lang="en-US" sz="1600" dirty="0"/>
              <a:t> de </a:t>
            </a:r>
            <a:r>
              <a:rPr lang="en-US" sz="1600" dirty="0" err="1"/>
              <a:t>cooperación</a:t>
            </a:r>
            <a:r>
              <a:rPr lang="en-US" sz="1600" dirty="0"/>
              <a:t> entre la </a:t>
            </a:r>
            <a:r>
              <a:rPr lang="en-US" sz="1600" dirty="0" err="1"/>
              <a:t>gerencia</a:t>
            </a:r>
            <a:r>
              <a:rPr lang="en-US" sz="1600" dirty="0"/>
              <a:t> y </a:t>
            </a:r>
            <a:r>
              <a:rPr lang="en-US" sz="1600" dirty="0" err="1"/>
              <a:t>los</a:t>
            </a:r>
            <a:r>
              <a:rPr lang="en-US" sz="1600" dirty="0"/>
              <a:t> </a:t>
            </a:r>
            <a:r>
              <a:rPr lang="en-US" sz="1600" dirty="0" err="1"/>
              <a:t>trabajadores</a:t>
            </a:r>
            <a:r>
              <a:rPr lang="en-US" sz="1600" dirty="0"/>
              <a:t> para </a:t>
            </a:r>
            <a:r>
              <a:rPr lang="en-US" sz="1600" dirty="0" err="1"/>
              <a:t>abordar</a:t>
            </a:r>
            <a:r>
              <a:rPr lang="en-US" sz="1600" dirty="0"/>
              <a:t> las inquietudes de </a:t>
            </a:r>
            <a:r>
              <a:rPr lang="en-US" sz="1600" dirty="0" err="1"/>
              <a:t>seguridad</a:t>
            </a:r>
            <a:r>
              <a:rPr lang="en-US" sz="1600" dirty="0"/>
              <a:t> y </a:t>
            </a:r>
            <a:r>
              <a:rPr lang="en-US" sz="1600" dirty="0" err="1"/>
              <a:t>salud</a:t>
            </a:r>
            <a:r>
              <a:rPr lang="en-US" sz="1600" dirty="0"/>
              <a:t> </a:t>
            </a:r>
            <a:r>
              <a:rPr lang="en-US" sz="1600" dirty="0" err="1"/>
              <a:t>en</a:t>
            </a:r>
            <a:r>
              <a:rPr lang="en-US" sz="1600" dirty="0"/>
              <a:t> </a:t>
            </a:r>
            <a:r>
              <a:rPr lang="en-US" sz="1600" dirty="0" err="1"/>
              <a:t>el</a:t>
            </a:r>
            <a:r>
              <a:rPr lang="en-US" sz="1600" dirty="0"/>
              <a:t> </a:t>
            </a:r>
            <a:r>
              <a:rPr lang="en-US" sz="1600" dirty="0" err="1"/>
              <a:t>lugar</a:t>
            </a:r>
            <a:r>
              <a:rPr lang="en-US" sz="1600" dirty="0"/>
              <a:t> de </a:t>
            </a:r>
            <a:r>
              <a:rPr lang="en-US" sz="1600" dirty="0" err="1"/>
              <a:t>trabajo</a:t>
            </a:r>
            <a:r>
              <a:rPr lang="en-US" sz="1600" dirty="0"/>
              <a:t>.</a:t>
            </a:r>
          </a:p>
          <a:p>
            <a:pPr lvl="0">
              <a:buSzPts val="1600"/>
            </a:pPr>
            <a:endParaRPr lang="en-US" sz="1600" dirty="0"/>
          </a:p>
          <a:p>
            <a:pPr lvl="0">
              <a:buSzPts val="1600"/>
            </a:pPr>
            <a:r>
              <a:rPr lang="en-US" sz="1600" i="1" dirty="0"/>
              <a:t>A </a:t>
            </a:r>
            <a:r>
              <a:rPr lang="en-US" sz="1600" i="1" dirty="0" err="1"/>
              <a:t>continuación</a:t>
            </a:r>
            <a:r>
              <a:rPr lang="en-US" sz="1600" i="1" dirty="0"/>
              <a:t> tome </a:t>
            </a:r>
            <a:r>
              <a:rPr lang="en-US" sz="1600" i="1" dirty="0" err="1"/>
              <a:t>el</a:t>
            </a:r>
            <a:r>
              <a:rPr lang="en-US" sz="1600" i="1" dirty="0"/>
              <a:t> </a:t>
            </a:r>
            <a:r>
              <a:rPr lang="en-US" sz="1600" i="1" dirty="0" err="1"/>
              <a:t>siguente</a:t>
            </a:r>
            <a:r>
              <a:rPr lang="en-US" sz="1600" i="1" dirty="0"/>
              <a:t> </a:t>
            </a:r>
            <a:r>
              <a:rPr lang="en-US" sz="1600" i="1" dirty="0" err="1"/>
              <a:t>cuestionario</a:t>
            </a:r>
            <a:r>
              <a:rPr lang="en-US" sz="1600" i="1" dirty="0"/>
              <a:t>.</a:t>
            </a:r>
            <a:endParaRPr sz="1600" b="0" i="1"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93B47AC-E7AC-446B-8F5D-24797386AE84}"/>
              </a:ext>
            </a:extLst>
          </p:cNvPr>
          <p:cNvPicPr>
            <a:picLocks noChangeAspect="1"/>
          </p:cNvPicPr>
          <p:nvPr/>
        </p:nvPicPr>
        <p:blipFill>
          <a:blip r:embed="rId3"/>
          <a:stretch>
            <a:fillRect/>
          </a:stretch>
        </p:blipFill>
        <p:spPr>
          <a:xfrm>
            <a:off x="8799443" y="5910145"/>
            <a:ext cx="2911958" cy="1008295"/>
          </a:xfrm>
          <a:prstGeom prst="rect">
            <a:avLst/>
          </a:prstGeom>
        </p:spPr>
      </p:pic>
      <p:pic>
        <p:nvPicPr>
          <p:cNvPr id="3" name="Picture 2">
            <a:extLst>
              <a:ext uri="{FF2B5EF4-FFF2-40B4-BE49-F238E27FC236}">
                <a16:creationId xmlns:a16="http://schemas.microsoft.com/office/drawing/2014/main" id="{58824B3E-016A-4707-9058-17173DB3F702}"/>
              </a:ext>
            </a:extLst>
          </p:cNvPr>
          <p:cNvPicPr>
            <a:picLocks noChangeAspect="1"/>
          </p:cNvPicPr>
          <p:nvPr/>
        </p:nvPicPr>
        <p:blipFill>
          <a:blip r:embed="rId4"/>
          <a:stretch>
            <a:fillRect/>
          </a:stretch>
        </p:blipFill>
        <p:spPr>
          <a:xfrm>
            <a:off x="0" y="0"/>
            <a:ext cx="5511808" cy="5920651"/>
          </a:xfrm>
          <a:prstGeom prst="rect">
            <a:avLst/>
          </a:prstGeom>
        </p:spPr>
      </p:pic>
      <p:sp>
        <p:nvSpPr>
          <p:cNvPr id="2" name="Google Shape;102;p2">
            <a:extLst>
              <a:ext uri="{FF2B5EF4-FFF2-40B4-BE49-F238E27FC236}">
                <a16:creationId xmlns:a16="http://schemas.microsoft.com/office/drawing/2014/main" id="{A165A17E-67F2-4C4C-898B-5FC0A5231FD6}"/>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640110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b3e8f5dbd0_0_9"/>
          <p:cNvSpPr/>
          <p:nvPr/>
        </p:nvSpPr>
        <p:spPr>
          <a:xfrm>
            <a:off x="0" y="5889719"/>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gb3e8f5dbd0_0_9"/>
          <p:cNvSpPr txBox="1"/>
          <p:nvPr/>
        </p:nvSpPr>
        <p:spPr>
          <a:xfrm>
            <a:off x="62500" y="203550"/>
            <a:ext cx="11931000" cy="539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600"/>
              <a:buFont typeface="Arial"/>
              <a:buNone/>
            </a:pPr>
            <a:r>
              <a:rPr lang="en-US" sz="4800" u="sng" dirty="0">
                <a:solidFill>
                  <a:schemeClr val="dk1"/>
                </a:solidFill>
                <a:latin typeface="+mj-lt"/>
                <a:ea typeface="Calibri"/>
                <a:cs typeface="Calibri"/>
                <a:sym typeface="Calibri"/>
              </a:rPr>
              <a:t>Debate </a:t>
            </a:r>
            <a:r>
              <a:rPr lang="en-US" sz="4800" u="sng" dirty="0" err="1">
                <a:solidFill>
                  <a:schemeClr val="dk1"/>
                </a:solidFill>
                <a:latin typeface="+mj-lt"/>
                <a:ea typeface="Calibri"/>
                <a:cs typeface="Calibri"/>
                <a:sym typeface="Calibri"/>
              </a:rPr>
              <a:t>en</a:t>
            </a:r>
            <a:r>
              <a:rPr lang="en-US" sz="4800" u="sng" dirty="0">
                <a:solidFill>
                  <a:schemeClr val="dk1"/>
                </a:solidFill>
                <a:latin typeface="+mj-lt"/>
                <a:ea typeface="Calibri"/>
                <a:cs typeface="Calibri"/>
                <a:sym typeface="Calibri"/>
              </a:rPr>
              <a:t> </a:t>
            </a:r>
            <a:r>
              <a:rPr lang="en-US" sz="4800" u="sng" dirty="0" err="1">
                <a:solidFill>
                  <a:schemeClr val="dk1"/>
                </a:solidFill>
                <a:latin typeface="+mj-lt"/>
                <a:ea typeface="Calibri"/>
                <a:cs typeface="Calibri"/>
                <a:sym typeface="Calibri"/>
              </a:rPr>
              <a:t>clase</a:t>
            </a:r>
            <a:r>
              <a:rPr lang="en-US" sz="5400" u="sng" dirty="0">
                <a:solidFill>
                  <a:schemeClr val="dk1"/>
                </a:solidFill>
                <a:latin typeface="+mj-lt"/>
                <a:ea typeface="Calibri"/>
                <a:cs typeface="Calibri"/>
                <a:sym typeface="Calibri"/>
              </a:rPr>
              <a:t> </a:t>
            </a:r>
            <a:endParaRPr sz="2400" dirty="0">
              <a:solidFill>
                <a:schemeClr val="dk1"/>
              </a:solidFill>
              <a:latin typeface="+mj-lt"/>
              <a:ea typeface="Calibri"/>
              <a:cs typeface="Calibri"/>
              <a:sym typeface="Calibri"/>
            </a:endParaRPr>
          </a:p>
          <a:p>
            <a:pPr>
              <a:buClr>
                <a:schemeClr val="dk1"/>
              </a:buClr>
              <a:buSzPts val="3600"/>
            </a:pPr>
            <a:br>
              <a:rPr lang="en-US" sz="1800" dirty="0">
                <a:solidFill>
                  <a:schemeClr val="dk1"/>
                </a:solidFill>
                <a:latin typeface="+mj-lt"/>
                <a:ea typeface="Calibri"/>
                <a:cs typeface="Calibri"/>
                <a:sym typeface="Calibri"/>
              </a:rPr>
            </a:br>
            <a:r>
              <a:rPr lang="en-US" sz="1800" dirty="0" err="1">
                <a:solidFill>
                  <a:schemeClr val="dk1"/>
                </a:solidFill>
                <a:latin typeface="+mj-lt"/>
                <a:ea typeface="Calibri"/>
                <a:cs typeface="Calibri"/>
                <a:sym typeface="Calibri"/>
              </a:rPr>
              <a:t>Aproveche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esta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oportunidad</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/responder </a:t>
            </a:r>
            <a:r>
              <a:rPr lang="en-US" sz="1800" dirty="0" err="1">
                <a:solidFill>
                  <a:schemeClr val="dk1"/>
                </a:solidFill>
                <a:latin typeface="+mj-lt"/>
                <a:ea typeface="Calibri"/>
                <a:cs typeface="Calibri"/>
                <a:sym typeface="Calibri"/>
              </a:rPr>
              <a:t>preguntas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 anterior y para </a:t>
            </a:r>
            <a:r>
              <a:rPr lang="en-US" sz="1800" dirty="0" err="1">
                <a:solidFill>
                  <a:schemeClr val="dk1"/>
                </a:solidFill>
                <a:latin typeface="+mj-lt"/>
                <a:ea typeface="Calibri"/>
                <a:cs typeface="Calibri"/>
                <a:sym typeface="Calibri"/>
              </a:rPr>
              <a:t>resumir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direcciones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enlaces web </a:t>
            </a:r>
            <a:r>
              <a:rPr lang="en-US" sz="1800" dirty="0" err="1">
                <a:solidFill>
                  <a:schemeClr val="dk1"/>
                </a:solidFill>
                <a:latin typeface="+mj-lt"/>
                <a:ea typeface="Calibri"/>
                <a:cs typeface="Calibri"/>
                <a:sym typeface="Calibri"/>
              </a:rPr>
              <a:t>tratados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el</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módulo</a:t>
            </a:r>
            <a:r>
              <a:rPr lang="en-US" sz="1800" dirty="0">
                <a:solidFill>
                  <a:schemeClr val="dk1"/>
                </a:solidFill>
                <a:latin typeface="+mj-lt"/>
                <a:ea typeface="Calibri"/>
                <a:cs typeface="Calibri"/>
                <a:sym typeface="Calibri"/>
              </a:rPr>
              <a:t>.</a:t>
            </a:r>
            <a:endParaRPr lang="en-US" sz="5200" u="sng" dirty="0">
              <a:solidFill>
                <a:schemeClr val="dk1"/>
              </a:solidFill>
              <a:latin typeface="+mj-lt"/>
              <a:ea typeface="Calibri"/>
              <a:cs typeface="Calibri"/>
              <a:sym typeface="Calibri"/>
            </a:endParaRPr>
          </a:p>
          <a:p>
            <a:pPr marL="0" marR="0" lvl="0" indent="0" algn="ctr" rtl="0">
              <a:lnSpc>
                <a:spcPct val="100000"/>
              </a:lnSpc>
              <a:spcBef>
                <a:spcPts val="0"/>
              </a:spcBef>
              <a:spcAft>
                <a:spcPts val="0"/>
              </a:spcAft>
              <a:buClr>
                <a:srgbClr val="000000"/>
              </a:buClr>
              <a:buSzPts val="4800"/>
              <a:buFont typeface="Arial"/>
              <a:buNone/>
            </a:pPr>
            <a:r>
              <a:rPr lang="en-US" sz="3600" u="sng" dirty="0" err="1">
                <a:solidFill>
                  <a:schemeClr val="dk1"/>
                </a:solidFill>
                <a:latin typeface="+mj-lt"/>
                <a:ea typeface="Calibri"/>
                <a:cs typeface="Calibri"/>
                <a:sym typeface="Calibri"/>
              </a:rPr>
              <a:t>Módulo</a:t>
            </a:r>
            <a:r>
              <a:rPr lang="en-US" sz="3600" u="sng" dirty="0">
                <a:solidFill>
                  <a:schemeClr val="dk1"/>
                </a:solidFill>
                <a:latin typeface="+mj-lt"/>
                <a:ea typeface="Calibri"/>
                <a:cs typeface="Calibri"/>
                <a:sym typeface="Calibri"/>
              </a:rPr>
              <a:t> 3 </a:t>
            </a:r>
            <a:r>
              <a:rPr lang="en-US" sz="3600" u="sng" dirty="0" err="1">
                <a:solidFill>
                  <a:schemeClr val="dk1"/>
                </a:solidFill>
                <a:latin typeface="+mj-lt"/>
                <a:ea typeface="Calibri"/>
                <a:cs typeface="Calibri"/>
                <a:sym typeface="Calibri"/>
              </a:rPr>
              <a:t>Recursos</a:t>
            </a:r>
            <a:endParaRPr lang="en-US" sz="6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j-lt"/>
              <a:ea typeface="Calibri"/>
              <a:cs typeface="Calibri"/>
              <a:sym typeface="Calibri"/>
            </a:endParaRPr>
          </a:p>
          <a:p>
            <a:pPr marL="342900" lvl="0" indent="-342900">
              <a:buSzPts val="1800"/>
              <a:buAutoNum type="arabicParenR"/>
            </a:pPr>
            <a:r>
              <a:rPr lang="en-US" dirty="0"/>
              <a:t>OAR 437-002-0182 (8): </a:t>
            </a:r>
            <a:r>
              <a:rPr lang="en-US" dirty="0">
                <a:hlinkClick r:id="rId3"/>
              </a:rPr>
              <a:t>https://osha.oregon.gov/OSHARules/div2/div2L.pdf#page=11</a:t>
            </a:r>
            <a:endParaRPr lang="en-US" dirty="0"/>
          </a:p>
          <a:p>
            <a:pPr marL="342900" lvl="0" indent="-342900">
              <a:buSzPts val="1800"/>
              <a:buAutoNum type="arabicParenR"/>
            </a:pPr>
            <a:r>
              <a:rPr lang="en-US" dirty="0"/>
              <a:t>OAR 437-004-0251: </a:t>
            </a:r>
            <a:r>
              <a:rPr lang="en-US" dirty="0">
                <a:hlinkClick r:id="rId4"/>
              </a:rPr>
              <a:t>https://osha.oregon.gov/OSHARules/div4/div4C.pdf</a:t>
            </a:r>
            <a:endParaRPr lang="en-US" dirty="0"/>
          </a:p>
          <a:p>
            <a:pPr marL="342900" lvl="0" indent="-342900">
              <a:buSzPts val="1800"/>
              <a:buAutoNum type="arabicParenR"/>
            </a:pPr>
            <a:r>
              <a:rPr lang="en-US" dirty="0">
                <a:latin typeface="+mj-lt"/>
              </a:rPr>
              <a:t>OAR 43</a:t>
            </a:r>
            <a:r>
              <a:rPr lang="en-US" dirty="0"/>
              <a:t>7-004-0099 (3)</a:t>
            </a:r>
            <a:r>
              <a:rPr lang="en-US" dirty="0">
                <a:latin typeface="+mj-lt"/>
              </a:rPr>
              <a:t>: </a:t>
            </a:r>
            <a:r>
              <a:rPr lang="en-US" dirty="0">
                <a:hlinkClick r:id="rId5"/>
              </a:rPr>
              <a:t>https://osha.oregon.gov/OSHARules/div4/div4A.pdf#page=6</a:t>
            </a:r>
            <a:r>
              <a:rPr lang="en-US" dirty="0"/>
              <a:t> </a:t>
            </a:r>
          </a:p>
          <a:p>
            <a:pPr marL="342900" lvl="0" indent="-342900">
              <a:buSzPts val="1800"/>
              <a:buAutoNum type="arabicParenR"/>
            </a:pPr>
            <a:r>
              <a:rPr lang="en-US" dirty="0">
                <a:latin typeface="+mj-lt"/>
              </a:rPr>
              <a:t>OAR 437-004-0251(3)(f): </a:t>
            </a:r>
            <a:r>
              <a:rPr lang="en-US" dirty="0">
                <a:hlinkClick r:id="rId6"/>
              </a:rPr>
              <a:t>https://osha.oregon.gov/OSHARules/div4/div4C.pdf#page=7</a:t>
            </a:r>
            <a:r>
              <a:rPr lang="en-US" dirty="0"/>
              <a:t> </a:t>
            </a:r>
          </a:p>
          <a:p>
            <a:pPr marL="342900" lvl="0" indent="-342900">
              <a:buSzPts val="1800"/>
              <a:buAutoNum type="arabicParenR"/>
            </a:pPr>
            <a:r>
              <a:rPr lang="en-US" dirty="0" err="1">
                <a:latin typeface="+mj-lt"/>
              </a:rPr>
              <a:t>Eng</a:t>
            </a:r>
            <a:r>
              <a:rPr lang="en-US" dirty="0">
                <a:latin typeface="+mj-lt"/>
              </a:rPr>
              <a:t>/Spa </a:t>
            </a:r>
            <a:r>
              <a:rPr lang="en-US" dirty="0" err="1">
                <a:latin typeface="+mj-lt"/>
              </a:rPr>
              <a:t>ficha</a:t>
            </a:r>
            <a:r>
              <a:rPr lang="en-US" dirty="0">
                <a:latin typeface="+mj-lt"/>
              </a:rPr>
              <a:t> </a:t>
            </a:r>
            <a:r>
              <a:rPr lang="en-US" dirty="0" err="1">
                <a:latin typeface="+mj-lt"/>
              </a:rPr>
              <a:t>técnica</a:t>
            </a:r>
            <a:r>
              <a:rPr lang="en-US" dirty="0">
                <a:latin typeface="+mj-lt"/>
              </a:rPr>
              <a:t>: </a:t>
            </a:r>
            <a:r>
              <a:rPr lang="en-US" dirty="0">
                <a:hlinkClick r:id="rId7"/>
              </a:rPr>
              <a:t>https://osha.oregon.gov/OSHAPubs/factsheets/qf003.pdf</a:t>
            </a:r>
            <a:endParaRPr lang="en-US" dirty="0"/>
          </a:p>
          <a:p>
            <a:pPr marL="342900" lvl="0" indent="-342900">
              <a:buSzPts val="1800"/>
              <a:buAutoNum type="arabicParenR"/>
            </a:pPr>
            <a:r>
              <a:rPr lang="en-US" dirty="0">
                <a:latin typeface="+mj-lt"/>
              </a:rPr>
              <a:t>OAR 437-004-0240: </a:t>
            </a:r>
            <a:r>
              <a:rPr lang="en-US" dirty="0">
                <a:hlinkClick r:id="rId8"/>
              </a:rPr>
              <a:t>https://osha.oregon.gov/OSHARules/div4/div4C.pdf#page=3</a:t>
            </a:r>
            <a:endParaRPr lang="en-US" dirty="0"/>
          </a:p>
          <a:p>
            <a:pPr marL="342900" lvl="0" indent="-342900">
              <a:buSzPts val="1800"/>
              <a:buAutoNum type="arabicParenR"/>
            </a:pPr>
            <a:r>
              <a:rPr lang="en-US" dirty="0" err="1">
                <a:latin typeface="+mj-lt"/>
              </a:rPr>
              <a:t>Programa</a:t>
            </a:r>
            <a:r>
              <a:rPr lang="en-US" dirty="0">
                <a:latin typeface="+mj-lt"/>
              </a:rPr>
              <a:t> de </a:t>
            </a:r>
            <a:r>
              <a:rPr lang="en-US" dirty="0" err="1">
                <a:latin typeface="+mj-lt"/>
              </a:rPr>
              <a:t>seguridad</a:t>
            </a:r>
            <a:r>
              <a:rPr lang="en-US" dirty="0">
                <a:latin typeface="+mj-lt"/>
              </a:rPr>
              <a:t> y </a:t>
            </a:r>
            <a:r>
              <a:rPr lang="en-US" dirty="0" err="1">
                <a:latin typeface="+mj-lt"/>
              </a:rPr>
              <a:t>salud</a:t>
            </a:r>
            <a:r>
              <a:rPr lang="en-US" dirty="0">
                <a:latin typeface="+mj-lt"/>
              </a:rPr>
              <a:t>: </a:t>
            </a:r>
            <a:r>
              <a:rPr lang="en-US" dirty="0">
                <a:hlinkClick r:id="rId9"/>
              </a:rPr>
              <a:t>https://osha.oregon.gov/OSHARules/div7/div7B.pdf</a:t>
            </a:r>
            <a:endParaRPr lang="en-US" dirty="0"/>
          </a:p>
          <a:p>
            <a:pPr marL="342900" lvl="0" indent="-342900">
              <a:buSzPts val="1800"/>
              <a:buAutoNum type="arabicParenR"/>
            </a:pPr>
            <a:r>
              <a:rPr lang="en-US" dirty="0" err="1">
                <a:latin typeface="+mj-lt"/>
              </a:rPr>
              <a:t>Planificación</a:t>
            </a:r>
            <a:r>
              <a:rPr lang="en-US" dirty="0">
                <a:latin typeface="+mj-lt"/>
              </a:rPr>
              <a:t>, </a:t>
            </a:r>
            <a:r>
              <a:rPr lang="en-US" dirty="0" err="1">
                <a:latin typeface="+mj-lt"/>
              </a:rPr>
              <a:t>primeros</a:t>
            </a:r>
            <a:r>
              <a:rPr lang="en-US" dirty="0">
                <a:latin typeface="+mj-lt"/>
              </a:rPr>
              <a:t> </a:t>
            </a:r>
            <a:r>
              <a:rPr lang="en-US" dirty="0" err="1">
                <a:latin typeface="+mj-lt"/>
              </a:rPr>
              <a:t>auxilios</a:t>
            </a:r>
            <a:r>
              <a:rPr lang="en-US" dirty="0">
                <a:latin typeface="+mj-lt"/>
              </a:rPr>
              <a:t> y </a:t>
            </a:r>
            <a:r>
              <a:rPr lang="en-US" dirty="0" err="1">
                <a:latin typeface="+mj-lt"/>
              </a:rPr>
              <a:t>condiciones</a:t>
            </a:r>
            <a:r>
              <a:rPr lang="en-US" dirty="0">
                <a:latin typeface="+mj-lt"/>
              </a:rPr>
              <a:t> de </a:t>
            </a:r>
            <a:r>
              <a:rPr lang="en-US" dirty="0" err="1">
                <a:latin typeface="+mj-lt"/>
              </a:rPr>
              <a:t>trabajo</a:t>
            </a:r>
            <a:r>
              <a:rPr lang="en-US" dirty="0">
                <a:latin typeface="+mj-lt"/>
              </a:rPr>
              <a:t>: </a:t>
            </a:r>
            <a:r>
              <a:rPr lang="en-US" dirty="0">
                <a:hlinkClick r:id="rId10"/>
              </a:rPr>
              <a:t>https://osha.oregon.gov/OSHARules/div7/div7.pdf#page=35</a:t>
            </a:r>
            <a:r>
              <a:rPr lang="en-US" dirty="0"/>
              <a:t> </a:t>
            </a:r>
            <a:endParaRPr lang="en-US" dirty="0">
              <a:latin typeface="+mj-lt"/>
            </a:endParaRPr>
          </a:p>
          <a:p>
            <a:pPr marL="342900" lvl="0" indent="-342900">
              <a:buSzPts val="1800"/>
              <a:buAutoNum type="arabicParenR"/>
            </a:pPr>
            <a:r>
              <a:rPr lang="en-US" dirty="0">
                <a:latin typeface="+mj-lt"/>
              </a:rPr>
              <a:t>OAR 437-007-0125: </a:t>
            </a:r>
            <a:r>
              <a:rPr lang="en-US" dirty="0">
                <a:hlinkClick r:id="rId11"/>
              </a:rPr>
              <a:t>https://osha.oregon.gov/OSHARules/div7/div7B.pdf#page=5</a:t>
            </a:r>
            <a:endParaRPr lang="en-US" dirty="0"/>
          </a:p>
          <a:p>
            <a:pPr marL="342900" lvl="0" indent="-342900">
              <a:buSzPts val="1800"/>
              <a:buAutoNum type="arabicParenR"/>
            </a:pPr>
            <a:r>
              <a:rPr lang="en-US" dirty="0"/>
              <a:t>OAR 437-007-0200: </a:t>
            </a:r>
            <a:r>
              <a:rPr lang="en-US" dirty="0">
                <a:hlinkClick r:id="rId12"/>
              </a:rPr>
              <a:t>https://osha.oregon.gov/OSHARules/div7/div7.pdf#page=37</a:t>
            </a:r>
            <a:r>
              <a:rPr lang="en-US" dirty="0"/>
              <a:t> </a:t>
            </a:r>
          </a:p>
          <a:p>
            <a:pPr marL="342900" lvl="0" indent="-342900">
              <a:buSzPts val="1800"/>
              <a:buAutoNum type="arabicParenR"/>
            </a:pPr>
            <a:r>
              <a:rPr lang="en-US" dirty="0"/>
              <a:t> Manual: </a:t>
            </a:r>
            <a:r>
              <a:rPr lang="en-US" dirty="0">
                <a:hlinkClick r:id="rId13"/>
              </a:rPr>
              <a:t>https://osha.oregon.gov/OSHAPubs/misc/engaged-energized-and-effective-safety-committees.pdf</a:t>
            </a:r>
            <a:r>
              <a:rPr lang="en-US" dirty="0"/>
              <a:t> </a:t>
            </a:r>
          </a:p>
          <a:p>
            <a:pPr marL="342900" lvl="0" indent="-342900">
              <a:buSzPts val="1800"/>
              <a:buAutoNum type="arabicParenR"/>
            </a:pPr>
            <a:r>
              <a:rPr lang="en-US" dirty="0"/>
              <a:t> </a:t>
            </a:r>
            <a:r>
              <a:rPr lang="en-US" dirty="0" err="1"/>
              <a:t>Recursos</a:t>
            </a:r>
            <a:r>
              <a:rPr lang="en-US" dirty="0"/>
              <a:t> de SAIF: </a:t>
            </a:r>
            <a:r>
              <a:rPr lang="en-US" dirty="0">
                <a:hlinkClick r:id="rId14"/>
              </a:rPr>
              <a:t>https://www.saif.com/safety-and-health/topics/be-a-leader/safety-committees-and-meetings/safety-committee-resource-guide.html</a:t>
            </a:r>
            <a:r>
              <a:rPr lang="en-US" dirty="0"/>
              <a:t> </a:t>
            </a:r>
          </a:p>
          <a:p>
            <a:pPr marL="342900" lvl="0" indent="-342900">
              <a:buSzPts val="1800"/>
              <a:buAutoNum type="arabicParenR"/>
            </a:pPr>
            <a:endParaRPr lang="en-US" dirty="0">
              <a:latin typeface="+mj-lt"/>
            </a:endParaRPr>
          </a:p>
        </p:txBody>
      </p:sp>
      <p:pic>
        <p:nvPicPr>
          <p:cNvPr id="7" name="Picture 6">
            <a:extLst>
              <a:ext uri="{FF2B5EF4-FFF2-40B4-BE49-F238E27FC236}">
                <a16:creationId xmlns:a16="http://schemas.microsoft.com/office/drawing/2014/main" id="{BDBFB41A-6D7A-402D-B7C4-ACC0EC29CEAB}"/>
              </a:ext>
            </a:extLst>
          </p:cNvPr>
          <p:cNvPicPr>
            <a:picLocks noChangeAspect="1"/>
          </p:cNvPicPr>
          <p:nvPr/>
        </p:nvPicPr>
        <p:blipFill>
          <a:blip r:embed="rId15"/>
          <a:stretch>
            <a:fillRect/>
          </a:stretch>
        </p:blipFill>
        <p:spPr>
          <a:xfrm>
            <a:off x="8799443" y="5896893"/>
            <a:ext cx="2911958" cy="1008295"/>
          </a:xfrm>
          <a:prstGeom prst="rect">
            <a:avLst/>
          </a:prstGeom>
        </p:spPr>
      </p:pic>
      <p:sp>
        <p:nvSpPr>
          <p:cNvPr id="2" name="Google Shape;102;p2">
            <a:extLst>
              <a:ext uri="{FF2B5EF4-FFF2-40B4-BE49-F238E27FC236}">
                <a16:creationId xmlns:a16="http://schemas.microsoft.com/office/drawing/2014/main" id="{FDDB8792-253C-AB89-4EC3-6C0BF2B859CD}"/>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80017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CUESTIONARIO - COMITÉS Y REUNIONES DE SEGURIDAD </a:t>
            </a: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 </a:t>
            </a:r>
            <a:r>
              <a:rPr lang="en-US" sz="1800" dirty="0"/>
              <a:t>El </a:t>
            </a:r>
            <a:r>
              <a:rPr lang="en-US" sz="1800" dirty="0" err="1"/>
              <a:t>objetivo</a:t>
            </a:r>
            <a:r>
              <a:rPr lang="en-US" sz="1800" dirty="0"/>
              <a:t> de </a:t>
            </a:r>
            <a:r>
              <a:rPr lang="en-US" sz="1800" dirty="0" err="1"/>
              <a:t>los</a:t>
            </a:r>
            <a:r>
              <a:rPr lang="en-US" sz="1800" dirty="0"/>
              <a:t> </a:t>
            </a:r>
            <a:r>
              <a:rPr lang="en-US" sz="1800" dirty="0" err="1"/>
              <a:t>comités</a:t>
            </a:r>
            <a:r>
              <a:rPr lang="en-US" sz="1800" dirty="0"/>
              <a:t> y las </a:t>
            </a:r>
            <a:r>
              <a:rPr lang="en-US" sz="1800" dirty="0" err="1"/>
              <a:t>reuniones</a:t>
            </a:r>
            <a:r>
              <a:rPr lang="en-US" sz="1800" dirty="0"/>
              <a:t> de </a:t>
            </a:r>
            <a:r>
              <a:rPr lang="en-US" sz="1800" dirty="0" err="1"/>
              <a:t>seguridad</a:t>
            </a:r>
            <a:r>
              <a:rPr lang="en-US" sz="1800" dirty="0"/>
              <a:t> es </a:t>
            </a:r>
            <a:r>
              <a:rPr lang="en-US" sz="1800" dirty="0" err="1"/>
              <a:t>reunir</a:t>
            </a:r>
            <a:r>
              <a:rPr lang="en-US" sz="1800" dirty="0"/>
              <a:t> a </a:t>
            </a:r>
            <a:r>
              <a:rPr lang="en-US" sz="1800" dirty="0" err="1"/>
              <a:t>los</a:t>
            </a:r>
            <a:r>
              <a:rPr lang="en-US" sz="1800" dirty="0"/>
              <a:t> </a:t>
            </a:r>
            <a:r>
              <a:rPr lang="en-US" sz="1800" dirty="0" err="1"/>
              <a:t>trabajadores</a:t>
            </a:r>
            <a:r>
              <a:rPr lang="en-US" sz="1800" dirty="0"/>
              <a:t> y la </a:t>
            </a:r>
            <a:r>
              <a:rPr lang="en-US" sz="1800" dirty="0" err="1"/>
              <a:t>gerencia</a:t>
            </a:r>
            <a:r>
              <a:rPr lang="en-US" sz="1800" dirty="0"/>
              <a:t> </a:t>
            </a:r>
            <a:r>
              <a:rPr lang="en-US" sz="1800" dirty="0" err="1"/>
              <a:t>en</a:t>
            </a:r>
            <a:r>
              <a:rPr lang="en-US" sz="1800" dirty="0"/>
              <a:t> un </a:t>
            </a:r>
            <a:r>
              <a:rPr lang="en-US" sz="1800" dirty="0" err="1"/>
              <a:t>esfuerzo</a:t>
            </a:r>
            <a:r>
              <a:rPr lang="en-US" sz="1800" dirty="0"/>
              <a:t> </a:t>
            </a:r>
            <a:r>
              <a:rPr lang="en-US" sz="1800" dirty="0" err="1"/>
              <a:t>cooperativo</a:t>
            </a:r>
            <a:r>
              <a:rPr lang="en-US" sz="1800" dirty="0"/>
              <a:t> y </a:t>
            </a:r>
            <a:r>
              <a:rPr lang="en-US" sz="1800" dirty="0" err="1"/>
              <a:t>conciliatorio</a:t>
            </a:r>
            <a:r>
              <a:rPr lang="en-US" sz="1800" dirty="0"/>
              <a:t> a fin de </a:t>
            </a:r>
            <a:r>
              <a:rPr lang="en-US" sz="1800" dirty="0" err="1"/>
              <a:t>promover</a:t>
            </a:r>
            <a:r>
              <a:rPr lang="en-US" sz="1800" dirty="0"/>
              <a:t> la </a:t>
            </a:r>
            <a:r>
              <a:rPr lang="en-US" sz="1800" dirty="0" err="1"/>
              <a:t>seguridad</a:t>
            </a:r>
            <a:r>
              <a:rPr lang="en-US" sz="1800" dirty="0"/>
              <a:t> y la </a:t>
            </a:r>
            <a:r>
              <a:rPr lang="en-US" sz="1800" dirty="0" err="1"/>
              <a:t>salud</a:t>
            </a:r>
            <a:r>
              <a:rPr lang="en-US" sz="1800" dirty="0"/>
              <a:t>.</a:t>
            </a: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39"/>
            <a:ext cx="5133000" cy="3498925"/>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2: </a:t>
            </a:r>
            <a:r>
              <a:rPr lang="en-US" sz="1800" dirty="0"/>
              <a:t>Si </a:t>
            </a:r>
            <a:r>
              <a:rPr lang="en-US" sz="1800" dirty="0" err="1"/>
              <a:t>tiene</a:t>
            </a:r>
            <a:r>
              <a:rPr lang="en-US" sz="1800" dirty="0"/>
              <a:t> un </a:t>
            </a:r>
            <a:r>
              <a:rPr lang="en-US" sz="1800" dirty="0" err="1"/>
              <a:t>comité</a:t>
            </a:r>
            <a:r>
              <a:rPr lang="en-US" sz="1800" dirty="0"/>
              <a:t> de </a:t>
            </a:r>
            <a:r>
              <a:rPr lang="en-US" sz="1800" dirty="0" err="1"/>
              <a:t>seguridad</a:t>
            </a:r>
            <a:r>
              <a:rPr lang="en-US" sz="1800" dirty="0"/>
              <a:t> y </a:t>
            </a:r>
            <a:r>
              <a:rPr lang="en-US" sz="1800" dirty="0" err="1"/>
              <a:t>su</a:t>
            </a:r>
            <a:r>
              <a:rPr lang="en-US" sz="1800" dirty="0"/>
              <a:t> </a:t>
            </a:r>
            <a:r>
              <a:rPr lang="en-US" sz="1800" dirty="0" err="1"/>
              <a:t>empresa</a:t>
            </a:r>
            <a:r>
              <a:rPr lang="en-US" sz="1800" dirty="0"/>
              <a:t> </a:t>
            </a:r>
            <a:r>
              <a:rPr lang="en-US" sz="1800" dirty="0" err="1"/>
              <a:t>tiene</a:t>
            </a:r>
            <a:r>
              <a:rPr lang="en-US" sz="1800" dirty="0"/>
              <a:t> </a:t>
            </a:r>
            <a:r>
              <a:rPr lang="en-US" sz="1800" dirty="0" err="1"/>
              <a:t>más</a:t>
            </a:r>
            <a:r>
              <a:rPr lang="en-US" sz="1800" dirty="0"/>
              <a:t> de 20 </a:t>
            </a:r>
            <a:r>
              <a:rPr lang="en-US" sz="1800" dirty="0" err="1"/>
              <a:t>empleados</a:t>
            </a:r>
            <a:r>
              <a:rPr lang="en-US" sz="1800" dirty="0"/>
              <a:t>, ¿</a:t>
            </a:r>
            <a:r>
              <a:rPr lang="en-US" sz="1800" dirty="0" err="1"/>
              <a:t>cuál</a:t>
            </a:r>
            <a:r>
              <a:rPr lang="en-US" sz="1800" dirty="0"/>
              <a:t> es </a:t>
            </a:r>
            <a:r>
              <a:rPr lang="en-US" sz="1800" dirty="0" err="1"/>
              <a:t>el</a:t>
            </a:r>
            <a:r>
              <a:rPr lang="en-US" sz="1800" dirty="0"/>
              <a:t> </a:t>
            </a:r>
            <a:r>
              <a:rPr lang="en-US" sz="1800" dirty="0" err="1"/>
              <a:t>número</a:t>
            </a:r>
            <a:r>
              <a:rPr lang="en-US" sz="1800" dirty="0"/>
              <a:t> </a:t>
            </a:r>
            <a:r>
              <a:rPr lang="en-US" sz="1800" dirty="0" err="1"/>
              <a:t>mínimo</a:t>
            </a:r>
            <a:r>
              <a:rPr lang="en-US" sz="1800" dirty="0"/>
              <a:t> de </a:t>
            </a:r>
            <a:r>
              <a:rPr lang="en-US" sz="1800" dirty="0" err="1"/>
              <a:t>miembros</a:t>
            </a:r>
            <a:r>
              <a:rPr lang="en-US" sz="1800" dirty="0"/>
              <a:t> del </a:t>
            </a:r>
            <a:r>
              <a:rPr lang="en-US" sz="1800" dirty="0" err="1"/>
              <a:t>comité</a:t>
            </a:r>
            <a:r>
              <a:rPr lang="en-US" sz="1800" dirty="0"/>
              <a:t> de </a:t>
            </a:r>
            <a:r>
              <a:rPr lang="en-US" sz="1800" dirty="0" err="1"/>
              <a:t>seguridad</a:t>
            </a:r>
            <a:r>
              <a:rPr lang="en-US" sz="1800" dirty="0"/>
              <a:t> </a:t>
            </a:r>
            <a:r>
              <a:rPr lang="en-US" sz="1800" dirty="0" err="1"/>
              <a:t>requeridos</a:t>
            </a:r>
            <a:r>
              <a:rPr lang="en-US" sz="1800" dirty="0"/>
              <a:t>?</a:t>
            </a:r>
          </a:p>
          <a:p>
            <a:pPr lvl="0">
              <a:buClr>
                <a:schemeClr val="dk1"/>
              </a:buClr>
              <a:buSzPts val="1100"/>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6</a:t>
            </a:r>
            <a:br>
              <a:rPr lang="en-US" sz="1800" dirty="0">
                <a:solidFill>
                  <a:schemeClr val="dk1"/>
                </a:solidFill>
                <a:latin typeface="+mj-lt"/>
                <a:ea typeface="Calibri"/>
                <a:cs typeface="Calibri"/>
                <a:sym typeface="Calibri"/>
              </a:rPr>
            </a:b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8</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E6C95564-C79C-5F81-1A0C-7419EB510552}"/>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CUESTIONARIO - COMITÉS Y REUNIONES DE SEGURIDAD </a:t>
            </a:r>
            <a:endParaRPr lang="en-US"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3: </a:t>
            </a:r>
            <a:r>
              <a:rPr lang="en-US" sz="1800" dirty="0"/>
              <a:t>Al </a:t>
            </a:r>
            <a:r>
              <a:rPr lang="en-US" sz="1800" dirty="0" err="1"/>
              <a:t>asistir</a:t>
            </a:r>
            <a:r>
              <a:rPr lang="en-US" sz="1800" dirty="0"/>
              <a:t> a las </a:t>
            </a:r>
            <a:r>
              <a:rPr lang="en-US" sz="1800" dirty="0" err="1"/>
              <a:t>reuniones</a:t>
            </a:r>
            <a:r>
              <a:rPr lang="en-US" sz="1800" dirty="0"/>
              <a:t> del </a:t>
            </a:r>
            <a:r>
              <a:rPr lang="en-US" sz="1800" dirty="0" err="1"/>
              <a:t>comité</a:t>
            </a:r>
            <a:r>
              <a:rPr lang="en-US" sz="1800" dirty="0"/>
              <a:t> o las </a:t>
            </a:r>
            <a:r>
              <a:rPr lang="en-US" sz="1800" dirty="0" err="1"/>
              <a:t>reuniones</a:t>
            </a:r>
            <a:r>
              <a:rPr lang="en-US" sz="1800" dirty="0"/>
              <a:t> de </a:t>
            </a:r>
            <a:r>
              <a:rPr lang="en-US" sz="1800" dirty="0" err="1"/>
              <a:t>seguridad</a:t>
            </a:r>
            <a:r>
              <a:rPr lang="en-US" sz="1800" dirty="0"/>
              <a:t>, </a:t>
            </a:r>
            <a:r>
              <a:rPr lang="en-US" sz="1800" dirty="0" err="1"/>
              <a:t>los</a:t>
            </a:r>
            <a:r>
              <a:rPr lang="en-US" sz="1800" dirty="0"/>
              <a:t> </a:t>
            </a:r>
            <a:r>
              <a:rPr lang="en-US" sz="1800" dirty="0" err="1"/>
              <a:t>empleados</a:t>
            </a:r>
            <a:r>
              <a:rPr lang="en-US" sz="1800" dirty="0"/>
              <a:t> </a:t>
            </a:r>
            <a:r>
              <a:rPr lang="en-US" sz="1800" dirty="0" err="1"/>
              <a:t>deben</a:t>
            </a:r>
            <a:r>
              <a:rPr lang="en-US" sz="1800" dirty="0"/>
              <a:t> </a:t>
            </a:r>
            <a:r>
              <a:rPr lang="en-US" sz="1800" dirty="0" err="1"/>
              <a:t>renunciar</a:t>
            </a:r>
            <a:r>
              <a:rPr lang="en-US" sz="1800" dirty="0"/>
              <a:t> a </a:t>
            </a:r>
            <a:r>
              <a:rPr lang="en-US" sz="1800" dirty="0" err="1"/>
              <a:t>su</a:t>
            </a:r>
            <a:r>
              <a:rPr lang="en-US" sz="1800" dirty="0"/>
              <a:t> </a:t>
            </a:r>
            <a:r>
              <a:rPr lang="en-US" sz="1800" dirty="0" err="1"/>
              <a:t>salario</a:t>
            </a:r>
            <a:r>
              <a:rPr lang="en-US" sz="1800" dirty="0"/>
              <a:t> </a:t>
            </a:r>
            <a:r>
              <a:rPr lang="en-US" sz="1800" dirty="0" err="1"/>
              <a:t>por</a:t>
            </a:r>
            <a:r>
              <a:rPr lang="en-US" sz="1800" dirty="0"/>
              <a:t> </a:t>
            </a:r>
            <a:r>
              <a:rPr lang="en-US" sz="1800" dirty="0" err="1"/>
              <a:t>el</a:t>
            </a:r>
            <a:r>
              <a:rPr lang="en-US" sz="1800" dirty="0"/>
              <a:t> </a:t>
            </a:r>
            <a:r>
              <a:rPr lang="en-US" sz="1800" dirty="0" err="1"/>
              <a:t>tiempo</a:t>
            </a:r>
            <a:r>
              <a:rPr lang="en-US" sz="1800" dirty="0"/>
              <a:t> que </a:t>
            </a:r>
            <a:r>
              <a:rPr lang="en-US" sz="1800" dirty="0" err="1"/>
              <a:t>pasan</a:t>
            </a:r>
            <a:r>
              <a:rPr lang="en-US" sz="1800" dirty="0"/>
              <a:t> </a:t>
            </a:r>
            <a:r>
              <a:rPr lang="en-US" sz="1800" dirty="0" err="1"/>
              <a:t>en</a:t>
            </a:r>
            <a:r>
              <a:rPr lang="en-US" sz="1800" dirty="0"/>
              <a:t> la </a:t>
            </a:r>
            <a:r>
              <a:rPr lang="en-US" sz="1800" dirty="0" err="1"/>
              <a:t>reunión</a:t>
            </a:r>
            <a:r>
              <a:rPr lang="en-US" sz="1800" dirty="0"/>
              <a:t>.</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r>
              <a:rPr lang="en-US" sz="1800" dirty="0">
                <a:solidFill>
                  <a:schemeClr val="dk1"/>
                </a:solidFill>
                <a:latin typeface="+mj-lt"/>
                <a:ea typeface="Calibri"/>
                <a:cs typeface="Calibri"/>
                <a:sym typeface="Calibri"/>
              </a:rPr>
              <a:t> </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24713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4: </a:t>
            </a:r>
            <a:r>
              <a:rPr lang="en-US" sz="1800" dirty="0"/>
              <a:t>Si </a:t>
            </a:r>
            <a:r>
              <a:rPr lang="en-US" sz="1800" dirty="0" err="1"/>
              <a:t>su</a:t>
            </a:r>
            <a:r>
              <a:rPr lang="en-US" sz="1800" dirty="0"/>
              <a:t> </a:t>
            </a:r>
            <a:r>
              <a:rPr lang="en-US" sz="1800" dirty="0" err="1"/>
              <a:t>empresa</a:t>
            </a:r>
            <a:r>
              <a:rPr lang="en-US" sz="1800" dirty="0"/>
              <a:t> </a:t>
            </a:r>
            <a:r>
              <a:rPr lang="en-US" sz="1800" dirty="0" err="1"/>
              <a:t>tiene</a:t>
            </a:r>
            <a:r>
              <a:rPr lang="en-US" sz="1800" dirty="0"/>
              <a:t> </a:t>
            </a:r>
            <a:r>
              <a:rPr lang="en-US" sz="1800" dirty="0" err="1"/>
              <a:t>reuniones</a:t>
            </a:r>
            <a:r>
              <a:rPr lang="en-US" sz="1800" dirty="0"/>
              <a:t> de </a:t>
            </a:r>
            <a:r>
              <a:rPr lang="en-US" sz="1800" dirty="0" err="1"/>
              <a:t>seguridad</a:t>
            </a:r>
            <a:r>
              <a:rPr lang="en-US" sz="1800" dirty="0"/>
              <a:t>, </a:t>
            </a:r>
            <a:r>
              <a:rPr lang="en-US" sz="1800" dirty="0" err="1"/>
              <a:t>todos</a:t>
            </a:r>
            <a:r>
              <a:rPr lang="en-US" sz="1800" dirty="0"/>
              <a:t> </a:t>
            </a:r>
            <a:r>
              <a:rPr lang="en-US" sz="1800" dirty="0" err="1"/>
              <a:t>los</a:t>
            </a:r>
            <a:r>
              <a:rPr lang="en-US" sz="1800" dirty="0"/>
              <a:t> </a:t>
            </a:r>
            <a:r>
              <a:rPr lang="en-US" sz="1800" dirty="0" err="1"/>
              <a:t>empleados</a:t>
            </a:r>
            <a:r>
              <a:rPr lang="en-US" sz="1800" dirty="0"/>
              <a:t> </a:t>
            </a:r>
            <a:r>
              <a:rPr lang="en-US" sz="1800" dirty="0" err="1"/>
              <a:t>disponibles</a:t>
            </a:r>
            <a:r>
              <a:rPr lang="en-US" sz="1800" dirty="0"/>
              <a:t> </a:t>
            </a:r>
            <a:r>
              <a:rPr lang="en-US" sz="1800" dirty="0" err="1"/>
              <a:t>deben</a:t>
            </a:r>
            <a:r>
              <a:rPr lang="en-US" sz="1800" dirty="0"/>
              <a:t> </a:t>
            </a:r>
            <a:r>
              <a:rPr lang="en-US" sz="1800" dirty="0" err="1"/>
              <a:t>asistir</a:t>
            </a:r>
            <a:r>
              <a:rPr lang="en-US" sz="1800" dirty="0"/>
              <a:t> a </a:t>
            </a:r>
            <a:r>
              <a:rPr lang="en-US" sz="1800" dirty="0" err="1"/>
              <a:t>estas</a:t>
            </a:r>
            <a:r>
              <a:rPr lang="en-US" sz="1800" dirty="0"/>
              <a:t> </a:t>
            </a:r>
            <a:r>
              <a:rPr lang="en-US" sz="1800" dirty="0" err="1"/>
              <a:t>reuniones</a:t>
            </a:r>
            <a:r>
              <a:rPr lang="en-US" sz="1800" dirty="0"/>
              <a:t>.</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8610DD1A-0DAB-68E6-921C-E9A9398B4313}"/>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5573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52807"/>
            <a:ext cx="6274351" cy="4339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a:solidFill>
                  <a:schemeClr val="dk1"/>
                </a:solidFill>
                <a:latin typeface="+mj-lt"/>
                <a:ea typeface="Calibri"/>
                <a:cs typeface="Calibri"/>
                <a:sym typeface="Calibri"/>
              </a:rPr>
              <a:t>¡La </a:t>
            </a:r>
            <a:r>
              <a:rPr lang="en-US" sz="3600" b="0" i="0" u="sng" strike="noStrike" cap="none" dirty="0" err="1">
                <a:solidFill>
                  <a:schemeClr val="dk1"/>
                </a:solidFill>
                <a:latin typeface="+mj-lt"/>
                <a:ea typeface="Calibri"/>
                <a:cs typeface="Calibri"/>
                <a:sym typeface="Calibri"/>
              </a:rPr>
              <a:t>seguridad</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importa</a:t>
            </a:r>
            <a:r>
              <a:rPr lang="en-US" sz="3600" b="0" i="0" u="sng" strike="noStrike" cap="none" dirty="0">
                <a:solidFill>
                  <a:schemeClr val="dk1"/>
                </a:solidFill>
                <a:latin typeface="+mj-lt"/>
                <a:ea typeface="Calibri"/>
                <a:cs typeface="Calibri"/>
                <a:sym typeface="Calibri"/>
              </a:rPr>
              <a:t>!</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Los </a:t>
            </a:r>
            <a:r>
              <a:rPr lang="en-US" sz="1600" dirty="0" err="1"/>
              <a:t>comités</a:t>
            </a:r>
            <a:r>
              <a:rPr lang="en-US" sz="1600" dirty="0"/>
              <a:t> y las </a:t>
            </a:r>
            <a:r>
              <a:rPr lang="en-US" sz="1600" dirty="0" err="1"/>
              <a:t>reuniones</a:t>
            </a:r>
            <a:r>
              <a:rPr lang="en-US" sz="1600" dirty="0"/>
              <a:t> de </a:t>
            </a:r>
            <a:r>
              <a:rPr lang="en-US" sz="1600" dirty="0" err="1"/>
              <a:t>seguridad</a:t>
            </a:r>
            <a:r>
              <a:rPr lang="en-US" sz="1600" dirty="0"/>
              <a:t> </a:t>
            </a:r>
            <a:r>
              <a:rPr lang="en-US" sz="1600" dirty="0" err="1"/>
              <a:t>proporcionan</a:t>
            </a:r>
            <a:r>
              <a:rPr lang="en-US" sz="1600" dirty="0"/>
              <a:t> un </a:t>
            </a:r>
            <a:r>
              <a:rPr lang="en-US" sz="1600" dirty="0" err="1"/>
              <a:t>elemento</a:t>
            </a:r>
            <a:r>
              <a:rPr lang="en-US" sz="1600" dirty="0"/>
              <a:t> </a:t>
            </a:r>
            <a:r>
              <a:rPr lang="en-US" sz="1600" dirty="0" err="1"/>
              <a:t>importante</a:t>
            </a:r>
            <a:r>
              <a:rPr lang="en-US" sz="1600" dirty="0"/>
              <a:t> para que </a:t>
            </a:r>
            <a:r>
              <a:rPr lang="en-US" sz="1600" dirty="0" err="1"/>
              <a:t>los</a:t>
            </a:r>
            <a:r>
              <a:rPr lang="en-US" sz="1600" dirty="0"/>
              <a:t> </a:t>
            </a:r>
            <a:r>
              <a:rPr lang="en-US" sz="1600" dirty="0" err="1"/>
              <a:t>empleados</a:t>
            </a:r>
            <a:r>
              <a:rPr lang="en-US" sz="1600" dirty="0"/>
              <a:t> se </a:t>
            </a:r>
            <a:r>
              <a:rPr lang="en-US" sz="1600" dirty="0" err="1"/>
              <a:t>sientan</a:t>
            </a:r>
            <a:r>
              <a:rPr lang="en-US" sz="1600" dirty="0"/>
              <a:t> </a:t>
            </a:r>
            <a:r>
              <a:rPr lang="en-US" sz="1600" dirty="0" err="1"/>
              <a:t>seguros</a:t>
            </a:r>
            <a:r>
              <a:rPr lang="en-US" sz="1600" dirty="0"/>
              <a:t> </a:t>
            </a:r>
            <a:r>
              <a:rPr lang="en-US" sz="1600" dirty="0" err="1"/>
              <a:t>en</a:t>
            </a:r>
            <a:r>
              <a:rPr lang="en-US" sz="1600" dirty="0"/>
              <a:t> sus </a:t>
            </a:r>
            <a:r>
              <a:rPr lang="en-US" sz="1600" dirty="0" err="1"/>
              <a:t>trabajos</a:t>
            </a:r>
            <a:r>
              <a:rPr lang="en-US" sz="1600" dirty="0"/>
              <a:t>. </a:t>
            </a:r>
            <a:r>
              <a:rPr lang="en-US" sz="1600" dirty="0" err="1"/>
              <a:t>Cuando</a:t>
            </a:r>
            <a:r>
              <a:rPr lang="en-US" sz="1600" dirty="0"/>
              <a:t> </a:t>
            </a:r>
            <a:r>
              <a:rPr lang="en-US" sz="1600" dirty="0" err="1"/>
              <a:t>conocen</a:t>
            </a:r>
            <a:r>
              <a:rPr lang="en-US" sz="1600" dirty="0"/>
              <a:t> </a:t>
            </a:r>
            <a:r>
              <a:rPr lang="en-US" sz="1600" dirty="0" err="1"/>
              <a:t>el</a:t>
            </a:r>
            <a:r>
              <a:rPr lang="en-US" sz="1600" dirty="0"/>
              <a:t> </a:t>
            </a:r>
            <a:r>
              <a:rPr lang="en-US" sz="1600" dirty="0" err="1"/>
              <a:t>proceso</a:t>
            </a:r>
            <a:r>
              <a:rPr lang="en-US" sz="1600" dirty="0"/>
              <a:t> para </a:t>
            </a:r>
            <a:r>
              <a:rPr lang="en-US" sz="1600" dirty="0" err="1"/>
              <a:t>informar</a:t>
            </a:r>
            <a:r>
              <a:rPr lang="en-US" sz="1600" dirty="0"/>
              <a:t> </a:t>
            </a:r>
            <a:r>
              <a:rPr lang="en-US" sz="1600" dirty="0" err="1"/>
              <a:t>los</a:t>
            </a:r>
            <a:r>
              <a:rPr lang="en-US" sz="1600" dirty="0"/>
              <a:t> </a:t>
            </a:r>
            <a:r>
              <a:rPr lang="en-US" sz="1600" dirty="0" err="1"/>
              <a:t>peligros</a:t>
            </a:r>
            <a:r>
              <a:rPr lang="en-US" sz="1600" dirty="0"/>
              <a:t>, </a:t>
            </a:r>
            <a:r>
              <a:rPr lang="en-US" sz="1600" dirty="0" err="1"/>
              <a:t>saben</a:t>
            </a:r>
            <a:r>
              <a:rPr lang="en-US" sz="1600" dirty="0"/>
              <a:t> con </a:t>
            </a:r>
            <a:r>
              <a:rPr lang="en-US" sz="1600" dirty="0" err="1"/>
              <a:t>quién</a:t>
            </a:r>
            <a:r>
              <a:rPr lang="en-US" sz="1600" dirty="0"/>
              <a:t> </a:t>
            </a:r>
            <a:r>
              <a:rPr lang="en-US" sz="1600" dirty="0" err="1"/>
              <a:t>pueden</a:t>
            </a:r>
            <a:r>
              <a:rPr lang="en-US" sz="1600" dirty="0"/>
              <a:t> </a:t>
            </a:r>
            <a:r>
              <a:rPr lang="en-US" sz="1600" dirty="0" err="1"/>
              <a:t>hablar</a:t>
            </a:r>
            <a:r>
              <a:rPr lang="en-US" sz="1600" dirty="0"/>
              <a:t> </a:t>
            </a:r>
            <a:r>
              <a:rPr lang="en-US" sz="1600" dirty="0" err="1"/>
              <a:t>sobre</a:t>
            </a:r>
            <a:r>
              <a:rPr lang="en-US" sz="1600" dirty="0"/>
              <a:t> sus </a:t>
            </a:r>
            <a:r>
              <a:rPr lang="en-US" sz="1600" dirty="0" err="1"/>
              <a:t>preocupaciones</a:t>
            </a:r>
            <a:r>
              <a:rPr lang="en-US" sz="1600" dirty="0"/>
              <a:t> de </a:t>
            </a:r>
            <a:r>
              <a:rPr lang="en-US" sz="1600" dirty="0" err="1"/>
              <a:t>seguridad</a:t>
            </a:r>
            <a:r>
              <a:rPr lang="en-US" sz="1600" dirty="0"/>
              <a:t> o </a:t>
            </a:r>
            <a:r>
              <a:rPr lang="en-US" sz="1600" dirty="0" err="1"/>
              <a:t>salud</a:t>
            </a:r>
            <a:r>
              <a:rPr lang="en-US" sz="1600" dirty="0"/>
              <a:t>, y que </a:t>
            </a:r>
            <a:r>
              <a:rPr lang="en-US" sz="1600" dirty="0" err="1"/>
              <a:t>existe</a:t>
            </a:r>
            <a:r>
              <a:rPr lang="en-US" sz="1600" dirty="0"/>
              <a:t> un </a:t>
            </a:r>
            <a:r>
              <a:rPr lang="en-US" sz="1600" dirty="0" err="1"/>
              <a:t>comité</a:t>
            </a:r>
            <a:r>
              <a:rPr lang="en-US" sz="1600" dirty="0"/>
              <a:t> </a:t>
            </a:r>
            <a:r>
              <a:rPr lang="en-US" sz="1600" dirty="0" err="1"/>
              <a:t>dedicado</a:t>
            </a:r>
            <a:r>
              <a:rPr lang="en-US" sz="1600" dirty="0"/>
              <a:t> a </a:t>
            </a:r>
            <a:r>
              <a:rPr lang="en-US" sz="1600" dirty="0" err="1"/>
              <a:t>dichas</a:t>
            </a:r>
            <a:r>
              <a:rPr lang="en-US" sz="1600" dirty="0"/>
              <a:t> </a:t>
            </a:r>
            <a:r>
              <a:rPr lang="en-US" sz="1600" dirty="0" err="1"/>
              <a:t>cuestiones</a:t>
            </a:r>
            <a:r>
              <a:rPr lang="en-US" sz="1600" dirty="0"/>
              <a:t>, </a:t>
            </a:r>
            <a:r>
              <a:rPr lang="en-US" sz="1600" dirty="0" err="1"/>
              <a:t>los</a:t>
            </a:r>
            <a:r>
              <a:rPr lang="en-US" sz="1600" dirty="0"/>
              <a:t> </a:t>
            </a:r>
            <a:r>
              <a:rPr lang="en-US" sz="1600" dirty="0" err="1"/>
              <a:t>empleados</a:t>
            </a:r>
            <a:r>
              <a:rPr lang="en-US" sz="1600" dirty="0"/>
              <a:t> se </a:t>
            </a:r>
            <a:r>
              <a:rPr lang="en-US" sz="1600" dirty="0" err="1"/>
              <a:t>sienten</a:t>
            </a:r>
            <a:r>
              <a:rPr lang="en-US" sz="1600" dirty="0"/>
              <a:t> con la </a:t>
            </a:r>
            <a:r>
              <a:rPr lang="en-US" sz="1600" dirty="0" err="1"/>
              <a:t>capacidad</a:t>
            </a:r>
            <a:r>
              <a:rPr lang="en-US" sz="1600" dirty="0"/>
              <a:t> para </a:t>
            </a:r>
            <a:r>
              <a:rPr lang="en-US" sz="1600" dirty="0" err="1"/>
              <a:t>informar</a:t>
            </a:r>
            <a:r>
              <a:rPr lang="en-US" sz="1600" dirty="0"/>
              <a:t> y </a:t>
            </a:r>
            <a:r>
              <a:rPr lang="en-US" sz="1600" dirty="0" err="1"/>
              <a:t>encontrar</a:t>
            </a:r>
            <a:r>
              <a:rPr lang="en-US" sz="1600" dirty="0"/>
              <a:t> </a:t>
            </a:r>
            <a:r>
              <a:rPr lang="en-US" sz="1600" dirty="0" err="1"/>
              <a:t>soluciones</a:t>
            </a:r>
            <a:r>
              <a:rPr lang="en-US" sz="1600" dirty="0"/>
              <a:t> para sus </a:t>
            </a:r>
            <a:r>
              <a:rPr lang="en-US" sz="1600" dirty="0" err="1"/>
              <a:t>preocupaciones</a:t>
            </a:r>
            <a:r>
              <a:rPr lang="en-US" sz="1600" dirty="0"/>
              <a:t>. </a:t>
            </a:r>
          </a:p>
          <a:p>
            <a:endParaRPr lang="en-US" sz="1600" dirty="0"/>
          </a:p>
          <a:p>
            <a:r>
              <a:rPr lang="en-US" sz="1600" dirty="0"/>
              <a:t>Sin embargo, </a:t>
            </a:r>
            <a:r>
              <a:rPr lang="en-US" sz="1600" dirty="0" err="1"/>
              <a:t>cuando</a:t>
            </a:r>
            <a:r>
              <a:rPr lang="en-US" sz="1600" dirty="0"/>
              <a:t> </a:t>
            </a:r>
            <a:r>
              <a:rPr lang="en-US" sz="1600" dirty="0" err="1"/>
              <a:t>una</a:t>
            </a:r>
            <a:r>
              <a:rPr lang="en-US" sz="1600" dirty="0"/>
              <a:t> </a:t>
            </a:r>
            <a:r>
              <a:rPr lang="en-US" sz="1600" dirty="0" err="1"/>
              <a:t>empresa</a:t>
            </a:r>
            <a:r>
              <a:rPr lang="en-US" sz="1600" dirty="0"/>
              <a:t> no </a:t>
            </a:r>
            <a:r>
              <a:rPr lang="en-US" sz="1600" dirty="0" err="1"/>
              <a:t>hace</a:t>
            </a:r>
            <a:r>
              <a:rPr lang="en-US" sz="1600" dirty="0"/>
              <a:t> </a:t>
            </a:r>
            <a:r>
              <a:rPr lang="en-US" sz="1600" dirty="0" err="1"/>
              <a:t>hincapié</a:t>
            </a:r>
            <a:r>
              <a:rPr lang="en-US" sz="1600" dirty="0"/>
              <a:t> </a:t>
            </a:r>
            <a:r>
              <a:rPr lang="en-US" sz="1600" dirty="0" err="1"/>
              <a:t>en</a:t>
            </a:r>
            <a:r>
              <a:rPr lang="en-US" sz="1600" dirty="0"/>
              <a:t> la </a:t>
            </a:r>
            <a:r>
              <a:rPr lang="en-US" sz="1600" dirty="0" err="1"/>
              <a:t>seguridad</a:t>
            </a:r>
            <a:r>
              <a:rPr lang="en-US" sz="1600" dirty="0"/>
              <a:t>, </a:t>
            </a:r>
            <a:r>
              <a:rPr lang="en-US" sz="1600" dirty="0" err="1"/>
              <a:t>los</a:t>
            </a:r>
            <a:r>
              <a:rPr lang="en-US" sz="1600" dirty="0"/>
              <a:t> </a:t>
            </a:r>
            <a:r>
              <a:rPr lang="en-US" sz="1600" dirty="0" err="1"/>
              <a:t>problemas</a:t>
            </a:r>
            <a:r>
              <a:rPr lang="en-US" sz="1600" dirty="0"/>
              <a:t> </a:t>
            </a:r>
            <a:r>
              <a:rPr lang="en-US" sz="1600" dirty="0" err="1"/>
              <a:t>suceden</a:t>
            </a:r>
            <a:r>
              <a:rPr lang="en-US" sz="1600" dirty="0"/>
              <a:t>. Tal </a:t>
            </a:r>
            <a:r>
              <a:rPr lang="en-US" sz="1600" dirty="0" err="1"/>
              <a:t>vez</a:t>
            </a:r>
            <a:r>
              <a:rPr lang="en-US" sz="1600" dirty="0"/>
              <a:t> </a:t>
            </a:r>
            <a:r>
              <a:rPr lang="en-US" sz="1600" dirty="0" err="1"/>
              <a:t>creen</a:t>
            </a:r>
            <a:r>
              <a:rPr lang="en-US" sz="1600" dirty="0"/>
              <a:t> que no </a:t>
            </a:r>
            <a:r>
              <a:rPr lang="en-US" sz="1600" dirty="0" err="1"/>
              <a:t>sufrirán</a:t>
            </a:r>
            <a:r>
              <a:rPr lang="en-US" sz="1600" dirty="0"/>
              <a:t> </a:t>
            </a:r>
            <a:r>
              <a:rPr lang="en-US" sz="1600" dirty="0" err="1"/>
              <a:t>accidentes</a:t>
            </a:r>
            <a:r>
              <a:rPr lang="en-US" sz="1600" dirty="0"/>
              <a:t> o que </a:t>
            </a:r>
            <a:r>
              <a:rPr lang="en-US" sz="1600" dirty="0" err="1"/>
              <a:t>los</a:t>
            </a:r>
            <a:r>
              <a:rPr lang="en-US" sz="1600" dirty="0"/>
              <a:t> </a:t>
            </a:r>
            <a:r>
              <a:rPr lang="en-US" sz="1600" dirty="0" err="1"/>
              <a:t>métodos</a:t>
            </a:r>
            <a:r>
              <a:rPr lang="en-US" sz="1600" dirty="0"/>
              <a:t> </a:t>
            </a:r>
            <a:r>
              <a:rPr lang="en-US" sz="1600" dirty="0" err="1"/>
              <a:t>rápidos</a:t>
            </a:r>
            <a:r>
              <a:rPr lang="en-US" sz="1600" dirty="0"/>
              <a:t> no </a:t>
            </a:r>
            <a:r>
              <a:rPr lang="en-US" sz="1600" dirty="0" err="1"/>
              <a:t>representan</a:t>
            </a:r>
            <a:r>
              <a:rPr lang="en-US" sz="1600" dirty="0"/>
              <a:t> un gran </a:t>
            </a:r>
            <a:r>
              <a:rPr lang="en-US" sz="1600" dirty="0" err="1"/>
              <a:t>riesgo</a:t>
            </a:r>
            <a:r>
              <a:rPr lang="en-US" sz="1600" dirty="0"/>
              <a:t>. </a:t>
            </a:r>
            <a:r>
              <a:rPr lang="en-US" sz="1600" dirty="0" err="1"/>
              <a:t>En</a:t>
            </a:r>
            <a:r>
              <a:rPr lang="en-US" sz="1600" dirty="0"/>
              <a:t> la </a:t>
            </a:r>
            <a:r>
              <a:rPr lang="en-US" sz="1600" dirty="0" err="1"/>
              <a:t>siguiente</a:t>
            </a:r>
            <a:r>
              <a:rPr lang="en-US" sz="1600" dirty="0"/>
              <a:t> </a:t>
            </a:r>
            <a:r>
              <a:rPr lang="en-US" sz="1600" dirty="0" err="1"/>
              <a:t>diapositiva</a:t>
            </a:r>
            <a:r>
              <a:rPr lang="en-US" sz="1600" dirty="0"/>
              <a:t>, </a:t>
            </a:r>
            <a:r>
              <a:rPr lang="en-US" sz="1600" dirty="0" err="1"/>
              <a:t>observemos</a:t>
            </a:r>
            <a:r>
              <a:rPr lang="en-US" sz="1600" dirty="0"/>
              <a:t> un </a:t>
            </a:r>
            <a:r>
              <a:rPr lang="en-US" sz="1600" dirty="0" err="1"/>
              <a:t>ejemplo</a:t>
            </a:r>
            <a:r>
              <a:rPr lang="en-US" sz="1600" dirty="0"/>
              <a:t> de un </a:t>
            </a:r>
            <a:r>
              <a:rPr lang="en-US" sz="1600" dirty="0" err="1"/>
              <a:t>accidente</a:t>
            </a:r>
            <a:r>
              <a:rPr lang="en-US" sz="1600" dirty="0"/>
              <a:t> </a:t>
            </a:r>
            <a:r>
              <a:rPr lang="en-US" sz="1600" dirty="0" err="1"/>
              <a:t>reciente</a:t>
            </a:r>
            <a:r>
              <a:rPr lang="en-US" sz="160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A4DDC8CB-BA78-43EE-A960-2C24DD4E2303}"/>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570403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CUESTIONARIO - COMITÉS Y REUNIONES DE SEGURIDAD </a:t>
            </a:r>
            <a:endParaRPr lang="en-US"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ea typeface="Calibri"/>
                <a:cs typeface="Calibri"/>
                <a:sym typeface="Calibri"/>
              </a:rPr>
              <a:t>Pregunta</a:t>
            </a:r>
            <a:r>
              <a:rPr lang="en-US" sz="1800" dirty="0">
                <a:solidFill>
                  <a:schemeClr val="dk1"/>
                </a:solidFill>
                <a:ea typeface="Calibri"/>
                <a:cs typeface="Calibri"/>
                <a:sym typeface="Calibri"/>
              </a:rPr>
              <a:t> 5: </a:t>
            </a:r>
            <a:r>
              <a:rPr lang="en-US" sz="1800" dirty="0"/>
              <a:t>OAR 437-001-0765 </a:t>
            </a:r>
            <a:r>
              <a:rPr lang="en-US" sz="1800" dirty="0" err="1"/>
              <a:t>exige</a:t>
            </a:r>
            <a:r>
              <a:rPr lang="en-US" sz="1800" dirty="0"/>
              <a:t> que </a:t>
            </a:r>
            <a:r>
              <a:rPr lang="en-US" sz="1800" dirty="0" err="1"/>
              <a:t>los</a:t>
            </a:r>
            <a:r>
              <a:rPr lang="en-US" sz="1800" dirty="0"/>
              <a:t> </a:t>
            </a:r>
            <a:r>
              <a:rPr lang="en-US" sz="1800" dirty="0" err="1"/>
              <a:t>miembros</a:t>
            </a:r>
            <a:r>
              <a:rPr lang="en-US" sz="1800" dirty="0"/>
              <a:t> del </a:t>
            </a:r>
            <a:r>
              <a:rPr lang="en-US" sz="1800" dirty="0" err="1"/>
              <a:t>comité</a:t>
            </a:r>
            <a:r>
              <a:rPr lang="en-US" sz="1800" dirty="0"/>
              <a:t> de </a:t>
            </a:r>
            <a:r>
              <a:rPr lang="en-US" sz="1800" dirty="0" err="1"/>
              <a:t>seguridad</a:t>
            </a:r>
            <a:r>
              <a:rPr lang="en-US" sz="1800" dirty="0"/>
              <a:t> </a:t>
            </a:r>
            <a:r>
              <a:rPr lang="en-US" sz="1800" dirty="0" err="1"/>
              <a:t>reciban</a:t>
            </a:r>
            <a:r>
              <a:rPr lang="en-US" sz="1800" dirty="0"/>
              <a:t> </a:t>
            </a:r>
            <a:r>
              <a:rPr lang="en-US" sz="1800" dirty="0" err="1"/>
              <a:t>capacitación</a:t>
            </a:r>
            <a:r>
              <a:rPr lang="en-US" sz="1800" dirty="0"/>
              <a:t> </a:t>
            </a:r>
            <a:r>
              <a:rPr lang="en-US" sz="1800" dirty="0" err="1"/>
              <a:t>sobre</a:t>
            </a:r>
            <a:r>
              <a:rPr lang="en-US" sz="1800" dirty="0"/>
              <a:t> </a:t>
            </a:r>
            <a:r>
              <a:rPr lang="en-US" sz="1800" dirty="0" err="1"/>
              <a:t>los</a:t>
            </a:r>
            <a:r>
              <a:rPr lang="en-US" sz="1800" dirty="0"/>
              <a:t> </a:t>
            </a:r>
            <a:r>
              <a:rPr lang="en-US" sz="1800" dirty="0" err="1"/>
              <a:t>siguientes</a:t>
            </a:r>
            <a:r>
              <a:rPr lang="en-US" sz="1800" dirty="0"/>
              <a:t> </a:t>
            </a:r>
            <a:r>
              <a:rPr lang="en-US" sz="1800" dirty="0" err="1"/>
              <a:t>temas</a:t>
            </a:r>
            <a:r>
              <a:rPr lang="en-US" sz="1800" dirty="0"/>
              <a:t>: (Marque </a:t>
            </a:r>
            <a:r>
              <a:rPr lang="en-US" sz="1800" dirty="0" err="1"/>
              <a:t>todas</a:t>
            </a:r>
            <a:r>
              <a:rPr lang="en-US" sz="1800" dirty="0"/>
              <a:t> las </a:t>
            </a:r>
            <a:r>
              <a:rPr lang="en-US" sz="1800" dirty="0" err="1"/>
              <a:t>opciones</a:t>
            </a:r>
            <a:r>
              <a:rPr lang="en-US" sz="1800" dirty="0"/>
              <a:t> que </a:t>
            </a:r>
            <a:r>
              <a:rPr lang="en-US" sz="1800" dirty="0" err="1"/>
              <a:t>correspondan</a:t>
            </a:r>
            <a:r>
              <a:rPr lang="en-US" sz="1800" dirty="0"/>
              <a:t>).</a:t>
            </a:r>
          </a:p>
          <a:p>
            <a:pPr lvl="0">
              <a:buClr>
                <a:schemeClr val="dk1"/>
              </a:buClr>
              <a:buSzPts val="1100"/>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Principios</a:t>
            </a:r>
            <a:r>
              <a:rPr lang="en-US" sz="1800" dirty="0">
                <a:solidFill>
                  <a:schemeClr val="dk1"/>
                </a:solidFill>
                <a:ea typeface="Calibri"/>
                <a:cs typeface="Calibri"/>
                <a:sym typeface="Calibri"/>
              </a:rPr>
              <a:t> de </a:t>
            </a:r>
            <a:r>
              <a:rPr lang="en-US" sz="1800" dirty="0" err="1">
                <a:solidFill>
                  <a:schemeClr val="dk1"/>
                </a:solidFill>
                <a:ea typeface="Calibri"/>
                <a:cs typeface="Calibri"/>
                <a:sym typeface="Calibri"/>
              </a:rPr>
              <a:t>investigación</a:t>
            </a:r>
            <a:r>
              <a:rPr lang="en-US" sz="1800" dirty="0">
                <a:solidFill>
                  <a:schemeClr val="dk1"/>
                </a:solidFill>
                <a:ea typeface="Calibri"/>
                <a:cs typeface="Calibri"/>
                <a:sym typeface="Calibri"/>
              </a:rPr>
              <a:t> de accidents</a:t>
            </a: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Escritura</a:t>
            </a:r>
            <a:r>
              <a:rPr lang="en-US" sz="1800" dirty="0">
                <a:solidFill>
                  <a:schemeClr val="dk1"/>
                </a:solidFill>
                <a:ea typeface="Calibri"/>
                <a:cs typeface="Calibri"/>
                <a:sym typeface="Calibri"/>
              </a:rPr>
              <a:t> </a:t>
            </a:r>
            <a:r>
              <a:rPr lang="en-US" sz="1800" dirty="0" err="1">
                <a:solidFill>
                  <a:schemeClr val="dk1"/>
                </a:solidFill>
                <a:ea typeface="Calibri"/>
                <a:cs typeface="Calibri"/>
                <a:sym typeface="Calibri"/>
              </a:rPr>
              <a:t>eficaz</a:t>
            </a: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Identificación</a:t>
            </a:r>
            <a:r>
              <a:rPr lang="en-US" sz="1800" dirty="0">
                <a:solidFill>
                  <a:schemeClr val="dk1"/>
                </a:solidFill>
                <a:ea typeface="Calibri"/>
                <a:cs typeface="Calibri"/>
                <a:sym typeface="Calibri"/>
              </a:rPr>
              <a:t> de </a:t>
            </a:r>
            <a:r>
              <a:rPr lang="en-US" sz="1800" dirty="0" err="1">
                <a:solidFill>
                  <a:schemeClr val="dk1"/>
                </a:solidFill>
                <a:ea typeface="Calibri"/>
                <a:cs typeface="Calibri"/>
                <a:sym typeface="Calibri"/>
              </a:rPr>
              <a:t>peligros</a:t>
            </a: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Técnicas</a:t>
            </a:r>
            <a:r>
              <a:rPr lang="en-US" sz="1800" dirty="0">
                <a:solidFill>
                  <a:schemeClr val="dk1"/>
                </a:solidFill>
                <a:ea typeface="Calibri"/>
                <a:cs typeface="Calibri"/>
                <a:sym typeface="Calibri"/>
              </a:rPr>
              <a:t> de </a:t>
            </a:r>
            <a:r>
              <a:rPr lang="en-US" sz="1800" dirty="0" err="1">
                <a:solidFill>
                  <a:schemeClr val="dk1"/>
                </a:solidFill>
                <a:ea typeface="Calibri"/>
                <a:cs typeface="Calibri"/>
                <a:sym typeface="Calibri"/>
              </a:rPr>
              <a:t>desescalada</a:t>
            </a:r>
            <a:br>
              <a:rPr lang="en-US" dirty="0">
                <a:solidFill>
                  <a:schemeClr val="dk1"/>
                </a:solidFill>
                <a:ea typeface="Calibri"/>
                <a:cs typeface="Calibri"/>
                <a:sym typeface="Calibri"/>
              </a:rPr>
            </a:br>
            <a:endParaRPr lang="en-US" dirty="0">
              <a:solidFill>
                <a:schemeClr val="dk1"/>
              </a:solidFill>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24713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ea typeface="Calibri"/>
                <a:cs typeface="Calibri"/>
                <a:sym typeface="Calibri"/>
              </a:rPr>
              <a:t>Ppregunta</a:t>
            </a:r>
            <a:r>
              <a:rPr lang="en-US" sz="1800" dirty="0">
                <a:solidFill>
                  <a:schemeClr val="dk1"/>
                </a:solidFill>
                <a:ea typeface="Calibri"/>
                <a:cs typeface="Calibri"/>
                <a:sym typeface="Calibri"/>
              </a:rPr>
              <a:t> 6: </a:t>
            </a:r>
            <a:r>
              <a:rPr lang="en-US" sz="1800" dirty="0"/>
              <a:t>Si </a:t>
            </a:r>
            <a:r>
              <a:rPr lang="en-US" sz="1800" dirty="0" err="1"/>
              <a:t>tiene</a:t>
            </a:r>
            <a:r>
              <a:rPr lang="en-US" sz="1800" dirty="0"/>
              <a:t> un </a:t>
            </a:r>
            <a:r>
              <a:rPr lang="en-US" sz="1800" dirty="0" err="1"/>
              <a:t>comité</a:t>
            </a:r>
            <a:r>
              <a:rPr lang="en-US" sz="1800" dirty="0"/>
              <a:t> de </a:t>
            </a:r>
            <a:r>
              <a:rPr lang="en-US" sz="1800" dirty="0" err="1"/>
              <a:t>seguridad</a:t>
            </a:r>
            <a:r>
              <a:rPr lang="en-US" sz="1800" dirty="0"/>
              <a:t>, </a:t>
            </a:r>
            <a:r>
              <a:rPr lang="en-US" sz="1800" dirty="0" err="1"/>
              <a:t>debe</a:t>
            </a:r>
            <a:r>
              <a:rPr lang="en-US" sz="1800" dirty="0"/>
              <a:t> </a:t>
            </a:r>
            <a:r>
              <a:rPr lang="en-US" sz="1800" dirty="0" err="1"/>
              <a:t>contar</a:t>
            </a:r>
            <a:r>
              <a:rPr lang="en-US" sz="1800" dirty="0"/>
              <a:t> con </a:t>
            </a:r>
            <a:r>
              <a:rPr lang="en-US" sz="1800" dirty="0" err="1"/>
              <a:t>una</a:t>
            </a:r>
            <a:r>
              <a:rPr lang="en-US" sz="1800" dirty="0"/>
              <a:t> </a:t>
            </a:r>
            <a:r>
              <a:rPr lang="en-US" sz="1800" dirty="0" err="1"/>
              <a:t>mayoría</a:t>
            </a:r>
            <a:r>
              <a:rPr lang="en-US" sz="1800" dirty="0"/>
              <a:t> de </a:t>
            </a:r>
            <a:r>
              <a:rPr lang="en-US" sz="1800" dirty="0" err="1"/>
              <a:t>los</a:t>
            </a:r>
            <a:r>
              <a:rPr lang="en-US" sz="1800" dirty="0"/>
              <a:t> </a:t>
            </a:r>
            <a:r>
              <a:rPr lang="en-US" sz="1800" dirty="0" err="1"/>
              <a:t>miembros</a:t>
            </a:r>
            <a:r>
              <a:rPr lang="en-US" sz="1800" dirty="0"/>
              <a:t> que </a:t>
            </a:r>
            <a:r>
              <a:rPr lang="en-US" sz="1800" dirty="0" err="1"/>
              <a:t>representen</a:t>
            </a:r>
            <a:r>
              <a:rPr lang="en-US" sz="1800" dirty="0"/>
              <a:t> a </a:t>
            </a:r>
            <a:r>
              <a:rPr lang="en-US" sz="1800" dirty="0" err="1"/>
              <a:t>los</a:t>
            </a:r>
            <a:r>
              <a:rPr lang="en-US" sz="1800" dirty="0"/>
              <a:t> </a:t>
            </a:r>
            <a:r>
              <a:rPr lang="en-US" sz="1800" b="1" dirty="0" err="1"/>
              <a:t>empleadores</a:t>
            </a:r>
            <a:r>
              <a:rPr lang="en-US" sz="1800" dirty="0"/>
              <a:t>.</a:t>
            </a:r>
          </a:p>
          <a:p>
            <a:pPr lvl="0">
              <a:buClr>
                <a:schemeClr val="dk1"/>
              </a:buClr>
              <a:buSzPts val="1100"/>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Verdadero</a:t>
            </a:r>
            <a:endParaRPr lang="en-US" sz="1800" dirty="0">
              <a:solidFill>
                <a:schemeClr val="dk1"/>
              </a:solidFill>
              <a:ea typeface="Calibri"/>
              <a:cs typeface="Calibri"/>
              <a:sym typeface="Calibri"/>
            </a:endParaRPr>
          </a:p>
          <a:p>
            <a:pPr marL="342900" lvl="0" indent="-342900">
              <a:buClr>
                <a:schemeClr val="dk1"/>
              </a:buClr>
              <a:buSzPts val="1100"/>
              <a:buFont typeface="+mj-lt"/>
              <a:buAutoNum type="alphaUcPeriod"/>
            </a:pPr>
            <a:endParaRPr lang="en-US" sz="1800" dirty="0">
              <a:solidFill>
                <a:schemeClr val="dk1"/>
              </a:solidFill>
              <a:ea typeface="Calibri"/>
              <a:cs typeface="Calibri"/>
              <a:sym typeface="Calibri"/>
            </a:endParaRPr>
          </a:p>
          <a:p>
            <a:pPr marL="457200" lvl="0" indent="-342900">
              <a:buClr>
                <a:schemeClr val="dk1"/>
              </a:buClr>
              <a:buSzPts val="1800"/>
              <a:buFont typeface="+mj-lt"/>
              <a:buAutoNum type="alphaUcPeriod"/>
            </a:pPr>
            <a:r>
              <a:rPr lang="en-US" sz="1800" dirty="0" err="1">
                <a:solidFill>
                  <a:schemeClr val="dk1"/>
                </a:solidFill>
                <a:ea typeface="Calibri"/>
                <a:cs typeface="Calibri"/>
                <a:sym typeface="Calibri"/>
              </a:rPr>
              <a:t>Falso</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24CBEDFB-491E-D927-3369-298505D65AA7}"/>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724787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CUESTIONARIO - COMITÉS Y REUNIONES DE SEGURIDAD </a:t>
            </a:r>
            <a:endParaRPr lang="en-US"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68490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7: </a:t>
            </a:r>
            <a:r>
              <a:rPr lang="en-US" sz="1800" dirty="0"/>
              <a:t>Si </a:t>
            </a:r>
            <a:r>
              <a:rPr lang="en-US" sz="1800" dirty="0" err="1"/>
              <a:t>celebra</a:t>
            </a:r>
            <a:r>
              <a:rPr lang="en-US" sz="1800" dirty="0"/>
              <a:t> </a:t>
            </a:r>
            <a:r>
              <a:rPr lang="en-US" sz="1800" dirty="0" err="1"/>
              <a:t>reuniones</a:t>
            </a:r>
            <a:r>
              <a:rPr lang="en-US" sz="1800" dirty="0"/>
              <a:t> de </a:t>
            </a:r>
            <a:r>
              <a:rPr lang="en-US" sz="1800" dirty="0" err="1"/>
              <a:t>seguridad</a:t>
            </a:r>
            <a:r>
              <a:rPr lang="en-US" sz="1800" dirty="0"/>
              <a:t> y </a:t>
            </a:r>
            <a:r>
              <a:rPr lang="en-US" sz="1800" dirty="0" err="1"/>
              <a:t>su</a:t>
            </a:r>
            <a:r>
              <a:rPr lang="en-US" sz="1800" dirty="0"/>
              <a:t> </a:t>
            </a:r>
            <a:r>
              <a:rPr lang="en-US" sz="1800" dirty="0" err="1"/>
              <a:t>empresa</a:t>
            </a:r>
            <a:r>
              <a:rPr lang="en-US" sz="1800" dirty="0"/>
              <a:t> </a:t>
            </a:r>
            <a:r>
              <a:rPr lang="en-US" sz="1800" dirty="0" err="1"/>
              <a:t>desarrolla</a:t>
            </a:r>
            <a:r>
              <a:rPr lang="en-US" sz="1800" dirty="0"/>
              <a:t> </a:t>
            </a:r>
            <a:r>
              <a:rPr lang="en-US" sz="1800" dirty="0" err="1"/>
              <a:t>actividades</a:t>
            </a:r>
            <a:r>
              <a:rPr lang="en-US" sz="1800" dirty="0"/>
              <a:t> de </a:t>
            </a:r>
            <a:r>
              <a:rPr lang="en-US" sz="1800" dirty="0" err="1"/>
              <a:t>construcción</a:t>
            </a:r>
            <a:r>
              <a:rPr lang="en-US" sz="1800" dirty="0"/>
              <a:t>, </a:t>
            </a:r>
            <a:r>
              <a:rPr lang="en-US" sz="1800" dirty="0" err="1"/>
              <a:t>trabajo</a:t>
            </a:r>
            <a:r>
              <a:rPr lang="en-US" sz="1800" dirty="0"/>
              <a:t> de </a:t>
            </a:r>
            <a:r>
              <a:rPr lang="en-US" sz="1800" dirty="0" err="1"/>
              <a:t>servicios</a:t>
            </a:r>
            <a:r>
              <a:rPr lang="en-US" sz="1800" dirty="0"/>
              <a:t> </a:t>
            </a:r>
            <a:r>
              <a:rPr lang="en-US" sz="1800" dirty="0" err="1"/>
              <a:t>públicos</a:t>
            </a:r>
            <a:r>
              <a:rPr lang="en-US" sz="1800" dirty="0"/>
              <a:t> o </a:t>
            </a:r>
            <a:r>
              <a:rPr lang="en-US" sz="1800" dirty="0" err="1"/>
              <a:t>fabricación</a:t>
            </a:r>
            <a:r>
              <a:rPr lang="en-US" sz="1800" dirty="0"/>
              <a:t>, </a:t>
            </a:r>
            <a:r>
              <a:rPr lang="en-US" sz="1800" dirty="0" err="1"/>
              <a:t>debe</a:t>
            </a:r>
            <a:r>
              <a:rPr lang="en-US" sz="1800" dirty="0"/>
              <a:t> </a:t>
            </a:r>
            <a:r>
              <a:rPr lang="en-US" sz="1800" dirty="0" err="1"/>
              <a:t>mantener</a:t>
            </a:r>
            <a:r>
              <a:rPr lang="en-US" sz="1800" dirty="0"/>
              <a:t> </a:t>
            </a:r>
            <a:r>
              <a:rPr lang="en-US" sz="1800" dirty="0" err="1"/>
              <a:t>los</a:t>
            </a:r>
            <a:r>
              <a:rPr lang="en-US" sz="1800" dirty="0"/>
              <a:t> </a:t>
            </a:r>
            <a:r>
              <a:rPr lang="en-US" sz="1800" dirty="0" err="1"/>
              <a:t>registros</a:t>
            </a:r>
            <a:r>
              <a:rPr lang="en-US" sz="1800" dirty="0"/>
              <a:t> </a:t>
            </a:r>
            <a:r>
              <a:rPr lang="en-US" sz="1800" dirty="0" err="1"/>
              <a:t>escritos</a:t>
            </a:r>
            <a:r>
              <a:rPr lang="en-US" sz="1800" dirty="0"/>
              <a:t> de sus </a:t>
            </a:r>
            <a:r>
              <a:rPr lang="en-US" sz="1800" dirty="0" err="1"/>
              <a:t>reuniones</a:t>
            </a:r>
            <a:r>
              <a:rPr lang="en-US" sz="1800" dirty="0"/>
              <a:t> </a:t>
            </a:r>
            <a:r>
              <a:rPr lang="en-US" sz="1800" dirty="0" err="1"/>
              <a:t>durante</a:t>
            </a:r>
            <a:r>
              <a:rPr lang="en-US" sz="1800" dirty="0"/>
              <a:t>:</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6 meses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 </a:t>
            </a:r>
            <a:r>
              <a:rPr lang="en-US" sz="1800" dirty="0" err="1">
                <a:solidFill>
                  <a:schemeClr val="dk1"/>
                </a:solidFill>
                <a:latin typeface="+mj-lt"/>
                <a:ea typeface="Calibri"/>
                <a:cs typeface="Calibri"/>
                <a:sym typeface="Calibri"/>
              </a:rPr>
              <a:t>años</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3 </a:t>
            </a:r>
            <a:r>
              <a:rPr lang="en-US" sz="1800" dirty="0" err="1">
                <a:solidFill>
                  <a:schemeClr val="dk1"/>
                </a:solidFill>
                <a:latin typeface="+mj-lt"/>
                <a:ea typeface="Calibri"/>
                <a:cs typeface="Calibri"/>
                <a:sym typeface="Calibri"/>
              </a:rPr>
              <a:t>años</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4 </a:t>
            </a:r>
            <a:r>
              <a:rPr lang="en-US" sz="1800" dirty="0" err="1">
                <a:solidFill>
                  <a:schemeClr val="dk1"/>
                </a:solidFill>
                <a:latin typeface="+mj-lt"/>
                <a:ea typeface="Calibri"/>
                <a:cs typeface="Calibri"/>
                <a:sym typeface="Calibri"/>
              </a:rPr>
              <a:t>años</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75702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8: Si </a:t>
            </a:r>
            <a:r>
              <a:rPr lang="en-US" sz="1800" dirty="0" err="1">
                <a:solidFill>
                  <a:schemeClr val="dk1"/>
                </a:solidFill>
                <a:latin typeface="+mj-lt"/>
                <a:ea typeface="Calibri"/>
                <a:cs typeface="Calibri"/>
                <a:sym typeface="Calibri"/>
              </a:rPr>
              <a:t>su</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empresa</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tiene</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comité</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seguridad</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registros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escritos</a:t>
            </a:r>
            <a:r>
              <a:rPr lang="en-US" sz="1800" dirty="0">
                <a:solidFill>
                  <a:schemeClr val="dk1"/>
                </a:solidFill>
                <a:latin typeface="+mj-lt"/>
                <a:ea typeface="Calibri"/>
                <a:cs typeface="Calibri"/>
                <a:sym typeface="Calibri"/>
              </a:rPr>
              <a:t> de las </a:t>
            </a:r>
            <a:r>
              <a:rPr lang="en-US" sz="1800" dirty="0" err="1">
                <a:solidFill>
                  <a:schemeClr val="dk1"/>
                </a:solidFill>
                <a:latin typeface="+mj-lt"/>
                <a:ea typeface="Calibri"/>
                <a:cs typeface="Calibri"/>
                <a:sym typeface="Calibri"/>
              </a:rPr>
              <a:t>reuniones</a:t>
            </a:r>
            <a:r>
              <a:rPr lang="en-US" sz="1800" dirty="0">
                <a:solidFill>
                  <a:schemeClr val="dk1"/>
                </a:solidFill>
                <a:latin typeface="+mj-lt"/>
                <a:ea typeface="Calibri"/>
                <a:cs typeface="Calibri"/>
                <a:sym typeface="Calibri"/>
              </a:rPr>
              <a:t> del </a:t>
            </a:r>
            <a:r>
              <a:rPr lang="en-US" sz="1800" dirty="0" err="1">
                <a:solidFill>
                  <a:schemeClr val="dk1"/>
                </a:solidFill>
                <a:latin typeface="+mj-lt"/>
                <a:ea typeface="Calibri"/>
                <a:cs typeface="Calibri"/>
                <a:sym typeface="Calibri"/>
              </a:rPr>
              <a:t>comité</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deben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mantenerse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por</a:t>
            </a:r>
            <a:r>
              <a:rPr lang="en-US" sz="1800" dirty="0">
                <a:solidFill>
                  <a:schemeClr val="dk1"/>
                </a:solidFill>
                <a:latin typeface="+mj-lt"/>
                <a:ea typeface="Calibri"/>
                <a:cs typeface="Calibri"/>
                <a:sym typeface="Calibri"/>
              </a:rPr>
              <a:t> un </a:t>
            </a:r>
            <a:r>
              <a:rPr lang="en-US" sz="1800" dirty="0" err="1">
                <a:solidFill>
                  <a:schemeClr val="dk1"/>
                </a:solidFill>
                <a:latin typeface="+mj-lt"/>
                <a:ea typeface="Calibri"/>
                <a:cs typeface="Calibri"/>
                <a:sym typeface="Calibri"/>
              </a:rPr>
              <a:t>período</a:t>
            </a:r>
            <a:r>
              <a:rPr lang="en-US" sz="1800" dirty="0">
                <a:solidFill>
                  <a:schemeClr val="dk1"/>
                </a:solidFill>
                <a:latin typeface="+mj-lt"/>
                <a:ea typeface="Calibri"/>
                <a:cs typeface="Calibri"/>
                <a:sym typeface="Calibri"/>
              </a:rPr>
              <a:t> de: </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0 meses, </a:t>
            </a:r>
            <a:r>
              <a:rPr lang="en-US" sz="1800" dirty="0" err="1">
                <a:solidFill>
                  <a:schemeClr val="dk1"/>
                </a:solidFill>
                <a:latin typeface="+mj-lt"/>
                <a:ea typeface="Calibri"/>
                <a:cs typeface="Calibri"/>
                <a:sym typeface="Calibri"/>
              </a:rPr>
              <a:t>si</a:t>
            </a:r>
            <a:r>
              <a:rPr lang="en-US" sz="1800" dirty="0">
                <a:solidFill>
                  <a:schemeClr val="dk1"/>
                </a:solidFill>
                <a:latin typeface="+mj-lt"/>
                <a:ea typeface="Calibri"/>
                <a:cs typeface="Calibri"/>
                <a:sym typeface="Calibri"/>
              </a:rPr>
              <a:t> no es </a:t>
            </a:r>
            <a:r>
              <a:rPr lang="en-US" sz="1800" dirty="0" err="1">
                <a:solidFill>
                  <a:schemeClr val="dk1"/>
                </a:solidFill>
                <a:latin typeface="+mj-lt"/>
                <a:ea typeface="Calibri"/>
                <a:cs typeface="Calibri"/>
                <a:sym typeface="Calibri"/>
              </a:rPr>
              <a:t>obligatorio</a:t>
            </a:r>
            <a:r>
              <a:rPr lang="en-US" sz="1800" dirty="0">
                <a:solidFill>
                  <a:schemeClr val="dk1"/>
                </a:solidFill>
                <a:latin typeface="+mj-lt"/>
                <a:ea typeface="Calibri"/>
                <a:cs typeface="Calibri"/>
                <a:sym typeface="Calibri"/>
              </a:rPr>
              <a:t> para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comités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seguridad</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1 </a:t>
            </a:r>
            <a:r>
              <a:rPr lang="en-US" sz="1800" dirty="0" err="1">
                <a:solidFill>
                  <a:schemeClr val="dk1"/>
                </a:solidFill>
                <a:latin typeface="+mj-lt"/>
                <a:ea typeface="Calibri"/>
                <a:cs typeface="Calibri"/>
                <a:sym typeface="Calibri"/>
              </a:rPr>
              <a:t>año</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2 </a:t>
            </a:r>
            <a:r>
              <a:rPr lang="en-US" sz="1800" dirty="0" err="1">
                <a:solidFill>
                  <a:schemeClr val="dk1"/>
                </a:solidFill>
                <a:latin typeface="+mj-lt"/>
                <a:ea typeface="Calibri"/>
                <a:cs typeface="Calibri"/>
                <a:sym typeface="Calibri"/>
              </a:rPr>
              <a:t>años</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a:solidFill>
                  <a:schemeClr val="dk1"/>
                </a:solidFill>
                <a:latin typeface="+mj-lt"/>
                <a:ea typeface="Calibri"/>
                <a:cs typeface="Calibri"/>
                <a:sym typeface="Calibri"/>
              </a:rPr>
              <a:t>3 </a:t>
            </a:r>
            <a:r>
              <a:rPr lang="en-US" sz="1800" dirty="0" err="1">
                <a:solidFill>
                  <a:schemeClr val="dk1"/>
                </a:solidFill>
                <a:latin typeface="+mj-lt"/>
                <a:ea typeface="Calibri"/>
                <a:cs typeface="Calibri"/>
                <a:sym typeface="Calibri"/>
              </a:rPr>
              <a:t>años</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5BCA62F8-D03F-D856-A560-C14849E6DBD9}"/>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935368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1" name="Google Shape;621;gb3e8f5dbd0_0_48"/>
          <p:cNvSpPr txBox="1"/>
          <p:nvPr/>
        </p:nvSpPr>
        <p:spPr>
          <a:xfrm>
            <a:off x="475575" y="-16626"/>
            <a:ext cx="11672700" cy="152737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CUESTIONARIO - COMITÉS Y REUNIONES DE SEGURIDAD </a:t>
            </a:r>
            <a:endParaRPr lang="en-US"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Calibri"/>
              <a:ea typeface="Calibri"/>
              <a:cs typeface="Calibri"/>
              <a:sym typeface="Calibri"/>
            </a:endParaRPr>
          </a:p>
        </p:txBody>
      </p:sp>
      <p:sp>
        <p:nvSpPr>
          <p:cNvPr id="624" name="Google Shape;624;gb3e8f5dbd0_0_48"/>
          <p:cNvSpPr txBox="1"/>
          <p:nvPr/>
        </p:nvSpPr>
        <p:spPr>
          <a:xfrm>
            <a:off x="531675" y="2185485"/>
            <a:ext cx="5798700" cy="339368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9: Los </a:t>
            </a:r>
            <a:r>
              <a:rPr lang="en-US" sz="1800" dirty="0" err="1">
                <a:solidFill>
                  <a:schemeClr val="dk1"/>
                </a:solidFill>
                <a:latin typeface="+mj-lt"/>
                <a:ea typeface="Calibri"/>
                <a:cs typeface="Calibri"/>
                <a:sym typeface="Calibri"/>
              </a:rPr>
              <a:t>miembros</a:t>
            </a:r>
            <a:r>
              <a:rPr lang="en-US" sz="1800" dirty="0">
                <a:solidFill>
                  <a:schemeClr val="dk1"/>
                </a:solidFill>
                <a:latin typeface="+mj-lt"/>
                <a:ea typeface="Calibri"/>
                <a:cs typeface="Calibri"/>
                <a:sym typeface="Calibri"/>
              </a:rPr>
              <a:t> del </a:t>
            </a:r>
            <a:r>
              <a:rPr lang="en-US" sz="1800" dirty="0" err="1">
                <a:solidFill>
                  <a:schemeClr val="dk1"/>
                </a:solidFill>
                <a:latin typeface="+mj-lt"/>
                <a:ea typeface="Calibri"/>
                <a:cs typeface="Calibri"/>
                <a:sym typeface="Calibri"/>
              </a:rPr>
              <a:t>comité</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seguridad</a:t>
            </a:r>
            <a:r>
              <a:rPr lang="en-US" sz="1800" dirty="0">
                <a:solidFill>
                  <a:schemeClr val="dk1"/>
                </a:solidFill>
                <a:latin typeface="+mj-lt"/>
                <a:ea typeface="Calibri"/>
                <a:cs typeface="Calibri"/>
                <a:sym typeface="Calibri"/>
              </a:rPr>
              <a:t> son </a:t>
            </a:r>
            <a:r>
              <a:rPr lang="en-US" sz="1800" dirty="0" err="1">
                <a:solidFill>
                  <a:schemeClr val="dk1"/>
                </a:solidFill>
                <a:latin typeface="+mj-lt"/>
                <a:ea typeface="Calibri"/>
                <a:cs typeface="Calibri"/>
                <a:sym typeface="Calibri"/>
              </a:rPr>
              <a:t>responsables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evaluar</a:t>
            </a:r>
            <a:r>
              <a:rPr lang="en-US" sz="1800" dirty="0">
                <a:solidFill>
                  <a:schemeClr val="dk1"/>
                </a:solidFill>
                <a:latin typeface="+mj-lt"/>
                <a:ea typeface="Calibri"/>
                <a:cs typeface="Calibri"/>
                <a:sym typeface="Calibri"/>
              </a:rPr>
              <a:t> las </a:t>
            </a:r>
            <a:r>
              <a:rPr lang="en-US" sz="1800" dirty="0" err="1">
                <a:solidFill>
                  <a:schemeClr val="dk1"/>
                </a:solidFill>
                <a:latin typeface="+mj-lt"/>
                <a:ea typeface="Calibri"/>
                <a:cs typeface="Calibri"/>
                <a:sym typeface="Calibri"/>
              </a:rPr>
              <a:t>investigaciones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accidentes</a:t>
            </a:r>
            <a:r>
              <a:rPr lang="en-US" sz="1800" dirty="0">
                <a:solidFill>
                  <a:schemeClr val="dk1"/>
                </a:solidFill>
                <a:latin typeface="+mj-lt"/>
                <a:ea typeface="Calibri"/>
                <a:cs typeface="Calibri"/>
                <a:sym typeface="Calibri"/>
              </a:rPr>
              <a:t> y </a:t>
            </a:r>
            <a:r>
              <a:rPr lang="en-US" sz="1800" dirty="0" err="1">
                <a:solidFill>
                  <a:schemeClr val="dk1"/>
                </a:solidFill>
                <a:latin typeface="+mj-lt"/>
                <a:ea typeface="Calibri"/>
                <a:cs typeface="Calibri"/>
                <a:sym typeface="Calibri"/>
              </a:rPr>
              <a:t>hacer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recomendaciones</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lang="en-US"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lang="en-US" sz="1800" dirty="0">
              <a:solidFill>
                <a:schemeClr val="dk1"/>
              </a:solidFill>
              <a:latin typeface="+mj-lt"/>
              <a:ea typeface="Calibri"/>
              <a:cs typeface="Calibri"/>
              <a:sym typeface="Calibri"/>
            </a:endParaRPr>
          </a:p>
          <a:p>
            <a:pPr lvl="0" algn="l" rtl="0">
              <a:spcBef>
                <a:spcPts val="0"/>
              </a:spcBef>
              <a:spcAft>
                <a:spcPts val="0"/>
              </a:spcAft>
              <a:buClr>
                <a:schemeClr val="dk1"/>
              </a:buClr>
              <a:buSzPts val="1100"/>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sp>
        <p:nvSpPr>
          <p:cNvPr id="625" name="Google Shape;625;gb3e8f5dbd0_0_48"/>
          <p:cNvSpPr txBox="1"/>
          <p:nvPr/>
        </p:nvSpPr>
        <p:spPr>
          <a:xfrm>
            <a:off x="6688450" y="2080240"/>
            <a:ext cx="5133000" cy="3757024"/>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800" dirty="0" err="1">
                <a:solidFill>
                  <a:schemeClr val="dk1"/>
                </a:solidFill>
                <a:latin typeface="+mj-lt"/>
                <a:ea typeface="Calibri"/>
                <a:cs typeface="Calibri"/>
                <a:sym typeface="Calibri"/>
              </a:rPr>
              <a:t>Pregunta</a:t>
            </a:r>
            <a:r>
              <a:rPr lang="en-US" sz="1800" dirty="0">
                <a:solidFill>
                  <a:schemeClr val="dk1"/>
                </a:solidFill>
                <a:latin typeface="+mj-lt"/>
                <a:ea typeface="Calibri"/>
                <a:cs typeface="Calibri"/>
                <a:sym typeface="Calibri"/>
              </a:rPr>
              <a:t> 10: Los </a:t>
            </a:r>
            <a:r>
              <a:rPr lang="en-US" sz="1800" dirty="0" err="1">
                <a:solidFill>
                  <a:schemeClr val="dk1"/>
                </a:solidFill>
                <a:latin typeface="+mj-lt"/>
                <a:ea typeface="Calibri"/>
                <a:cs typeface="Calibri"/>
                <a:sym typeface="Calibri"/>
              </a:rPr>
              <a:t>empleadores</a:t>
            </a:r>
            <a:r>
              <a:rPr lang="en-US" sz="1800" dirty="0">
                <a:solidFill>
                  <a:schemeClr val="dk1"/>
                </a:solidFill>
                <a:latin typeface="+mj-lt"/>
                <a:ea typeface="Calibri"/>
                <a:cs typeface="Calibri"/>
                <a:sym typeface="Calibri"/>
              </a:rPr>
              <a:t> que </a:t>
            </a:r>
            <a:r>
              <a:rPr lang="en-US" sz="1800" dirty="0" err="1">
                <a:solidFill>
                  <a:schemeClr val="dk1"/>
                </a:solidFill>
                <a:latin typeface="+mj-lt"/>
                <a:ea typeface="Calibri"/>
                <a:cs typeface="Calibri"/>
                <a:sym typeface="Calibri"/>
              </a:rPr>
              <a:t>estén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cubiertos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por</a:t>
            </a:r>
            <a:r>
              <a:rPr lang="en-US" sz="1800" dirty="0">
                <a:solidFill>
                  <a:schemeClr val="dk1"/>
                </a:solidFill>
                <a:latin typeface="+mj-lt"/>
                <a:ea typeface="Calibri"/>
                <a:cs typeface="Calibri"/>
                <a:sym typeface="Calibri"/>
              </a:rPr>
              <a:t> la División 4 Agricultura o la División 7 </a:t>
            </a:r>
            <a:r>
              <a:rPr lang="en-US" sz="1800" dirty="0" err="1">
                <a:solidFill>
                  <a:schemeClr val="dk1"/>
                </a:solidFill>
                <a:latin typeface="+mj-lt"/>
                <a:ea typeface="Calibri"/>
                <a:cs typeface="Calibri"/>
                <a:sym typeface="Calibri"/>
              </a:rPr>
              <a:t>Actividades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forestales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tienen</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requisitos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por</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separado</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sobre</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los</a:t>
            </a:r>
            <a:r>
              <a:rPr lang="en-US" sz="1800" dirty="0">
                <a:solidFill>
                  <a:schemeClr val="dk1"/>
                </a:solidFill>
                <a:latin typeface="+mj-lt"/>
                <a:ea typeface="Calibri"/>
                <a:cs typeface="Calibri"/>
                <a:sym typeface="Calibri"/>
              </a:rPr>
              <a:t> </a:t>
            </a:r>
            <a:r>
              <a:rPr lang="en-US" sz="1800" dirty="0" err="1">
                <a:solidFill>
                  <a:schemeClr val="dk1"/>
                </a:solidFill>
                <a:latin typeface="+mj-lt"/>
                <a:ea typeface="Calibri"/>
                <a:cs typeface="Calibri"/>
                <a:sym typeface="Calibri"/>
              </a:rPr>
              <a:t>comités</a:t>
            </a:r>
            <a:r>
              <a:rPr lang="en-US" sz="1800" dirty="0">
                <a:solidFill>
                  <a:schemeClr val="dk1"/>
                </a:solidFill>
                <a:latin typeface="+mj-lt"/>
                <a:ea typeface="Calibri"/>
                <a:cs typeface="Calibri"/>
                <a:sym typeface="Calibri"/>
              </a:rPr>
              <a:t> y las </a:t>
            </a:r>
            <a:r>
              <a:rPr lang="en-US" sz="1800" dirty="0" err="1">
                <a:solidFill>
                  <a:schemeClr val="dk1"/>
                </a:solidFill>
                <a:latin typeface="+mj-lt"/>
                <a:ea typeface="Calibri"/>
                <a:cs typeface="Calibri"/>
                <a:sym typeface="Calibri"/>
              </a:rPr>
              <a:t>reuniones</a:t>
            </a:r>
            <a:r>
              <a:rPr lang="en-US" sz="1800" dirty="0">
                <a:solidFill>
                  <a:schemeClr val="dk1"/>
                </a:solidFill>
                <a:latin typeface="+mj-lt"/>
                <a:ea typeface="Calibri"/>
                <a:cs typeface="Calibri"/>
                <a:sym typeface="Calibri"/>
              </a:rPr>
              <a:t> de </a:t>
            </a:r>
            <a:r>
              <a:rPr lang="en-US" sz="1800" dirty="0" err="1">
                <a:solidFill>
                  <a:schemeClr val="dk1"/>
                </a:solidFill>
                <a:latin typeface="+mj-lt"/>
                <a:ea typeface="Calibri"/>
                <a:cs typeface="Calibri"/>
                <a:sym typeface="Calibri"/>
              </a:rPr>
              <a:t>seguridad</a:t>
            </a:r>
            <a:r>
              <a:rPr lang="en-US" sz="1800" dirty="0">
                <a:solidFill>
                  <a:schemeClr val="dk1"/>
                </a:solidFill>
                <a:latin typeface="+mj-lt"/>
                <a:ea typeface="Calibri"/>
                <a:cs typeface="Calibri"/>
                <a:sym typeface="Calibri"/>
              </a:rPr>
              <a:t>.</a:t>
            </a:r>
          </a:p>
          <a:p>
            <a:pPr lvl="0">
              <a:buClr>
                <a:schemeClr val="dk1"/>
              </a:buClr>
              <a:buSzPts val="1100"/>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Verdadero</a:t>
            </a:r>
            <a:endParaRPr sz="18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800" dirty="0" err="1">
                <a:solidFill>
                  <a:schemeClr val="dk1"/>
                </a:solidFill>
                <a:latin typeface="+mj-lt"/>
                <a:ea typeface="Calibri"/>
                <a:cs typeface="Calibri"/>
                <a:sym typeface="Calibri"/>
              </a:rPr>
              <a:t>Falso</a:t>
            </a:r>
            <a:endParaRPr sz="18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800" dirty="0">
              <a:solidFill>
                <a:schemeClr val="dk1"/>
              </a:solidFill>
              <a:latin typeface="+mj-lt"/>
              <a:ea typeface="Calibri"/>
              <a:cs typeface="Calibri"/>
              <a:sym typeface="Calibri"/>
            </a:endParaRPr>
          </a:p>
          <a:p>
            <a:pPr marL="0" lvl="0" indent="0" algn="l" rtl="0">
              <a:spcBef>
                <a:spcPts val="0"/>
              </a:spcBef>
              <a:spcAft>
                <a:spcPts val="0"/>
              </a:spcAft>
              <a:buNone/>
            </a:pPr>
            <a:endParaRPr dirty="0">
              <a:latin typeface="+mj-lt"/>
              <a:ea typeface="Calibri"/>
              <a:cs typeface="Calibri"/>
              <a:sym typeface="Calibri"/>
            </a:endParaRPr>
          </a:p>
        </p:txBody>
      </p:sp>
      <p:pic>
        <p:nvPicPr>
          <p:cNvPr id="8" name="Picture 7">
            <a:extLst>
              <a:ext uri="{FF2B5EF4-FFF2-40B4-BE49-F238E27FC236}">
                <a16:creationId xmlns:a16="http://schemas.microsoft.com/office/drawing/2014/main" id="{70B1F9A9-B69A-4C71-8FF2-805737196F57}"/>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0DCEE07D-1630-528D-CEB7-0F3F99E8859B}"/>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89382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afa52f6668_0_0"/>
          <p:cNvSpPr txBox="1"/>
          <p:nvPr/>
        </p:nvSpPr>
        <p:spPr>
          <a:xfrm>
            <a:off x="259650" y="0"/>
            <a:ext cx="11672700" cy="13839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4000" b="0" i="0" u="sng" strike="noStrike" cap="none" dirty="0">
                <a:solidFill>
                  <a:schemeClr val="dk1"/>
                </a:solidFill>
                <a:latin typeface="+mj-lt"/>
                <a:ea typeface="Calibri"/>
                <a:cs typeface="Calibri"/>
                <a:sym typeface="Calibri"/>
              </a:rPr>
              <a:t>RESPUESTAS DEL CUESTIONARIO - COMITÉS Y REUNIONES DE SEGURIDAD </a:t>
            </a:r>
            <a:endParaRPr lang="en-US" sz="40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40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4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4000" b="0" i="0" u="none"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4000" b="0" i="0" u="none" strike="noStrike" cap="none" dirty="0">
              <a:solidFill>
                <a:schemeClr val="dk1"/>
              </a:solidFill>
              <a:latin typeface="+mj-lt"/>
              <a:ea typeface="Calibri"/>
              <a:cs typeface="Calibri"/>
              <a:sym typeface="Calibri"/>
            </a:endParaRPr>
          </a:p>
        </p:txBody>
      </p:sp>
      <p:sp>
        <p:nvSpPr>
          <p:cNvPr id="679" name="Google Shape;679;gafa52f6668_0_0"/>
          <p:cNvSpPr txBox="1"/>
          <p:nvPr/>
        </p:nvSpPr>
        <p:spPr>
          <a:xfrm>
            <a:off x="531675" y="2027582"/>
            <a:ext cx="5798700" cy="3463067"/>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C</a:t>
            </a:r>
          </a:p>
          <a:p>
            <a:pPr marL="457200" lvl="0" indent="-342900" algn="l" rtl="0">
              <a:spcBef>
                <a:spcPts val="0"/>
              </a:spcBef>
              <a:spcAft>
                <a:spcPts val="0"/>
              </a:spcAft>
              <a:buClr>
                <a:schemeClr val="dk1"/>
              </a:buClr>
              <a:buSzPts val="1800"/>
              <a:buFont typeface="+mj-lt"/>
              <a:buAutoNum type="arabicParenR"/>
            </a:pPr>
            <a:endParaRPr sz="1800" dirty="0">
              <a:solidFill>
                <a:schemeClr val="dk1"/>
              </a:solidFill>
              <a:latin typeface="+mj-lt"/>
              <a:ea typeface="Calibri"/>
              <a:cs typeface="Calibri"/>
              <a:sym typeface="Calibri"/>
            </a:endParaRPr>
          </a:p>
          <a:p>
            <a:pPr lvl="0" algn="l" rtl="0">
              <a:spcBef>
                <a:spcPts val="0"/>
              </a:spcBef>
              <a:spcAft>
                <a:spcPts val="0"/>
              </a:spcAft>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32812" y="2027582"/>
            <a:ext cx="5133000" cy="3463067"/>
          </a:xfrm>
          <a:prstGeom prst="rect">
            <a:avLst/>
          </a:prstGeom>
          <a:noFill/>
          <a:ln>
            <a:noFill/>
          </a:ln>
        </p:spPr>
        <p:txBody>
          <a:bodyPr spcFirstLastPara="1" wrap="square" lIns="91425" tIns="91425" rIns="91425" bIns="91425" anchor="t" anchorCtr="0">
            <a:noAutofit/>
          </a:bodyPr>
          <a:lstStyle/>
          <a:p>
            <a:r>
              <a:rPr lang="en-US" sz="1800" dirty="0">
                <a:latin typeface="+mj-lt"/>
                <a:ea typeface="Calibri"/>
                <a:cs typeface="Calibri"/>
                <a:sym typeface="Calibri"/>
              </a:rPr>
              <a:t>6) </a:t>
            </a:r>
            <a:r>
              <a:rPr lang="en-US" sz="1800" dirty="0">
                <a:solidFill>
                  <a:schemeClr val="dk1"/>
                </a:solidFill>
                <a:ea typeface="Calibri"/>
                <a:cs typeface="Calibri"/>
                <a:sym typeface="Calibri"/>
              </a:rPr>
              <a:t>B</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7) C</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8) D</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9)  A</a:t>
            </a:r>
            <a:endParaRPr sz="1800" dirty="0">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A </a:t>
            </a:r>
          </a:p>
          <a:p>
            <a:pPr lvl="0" algn="l" rtl="0">
              <a:spcBef>
                <a:spcPts val="0"/>
              </a:spcBef>
              <a:spcAft>
                <a:spcPts val="0"/>
              </a:spcAft>
            </a:pPr>
            <a:endParaRPr lang="en-US" sz="1800" dirty="0">
              <a:latin typeface="+mj-lt"/>
              <a:ea typeface="Calibri"/>
              <a:cs typeface="Calibri"/>
              <a:sym typeface="Calibri"/>
            </a:endParaRPr>
          </a:p>
        </p:txBody>
      </p:sp>
      <p:pic>
        <p:nvPicPr>
          <p:cNvPr id="8" name="Picture 7">
            <a:extLst>
              <a:ext uri="{FF2B5EF4-FFF2-40B4-BE49-F238E27FC236}">
                <a16:creationId xmlns:a16="http://schemas.microsoft.com/office/drawing/2014/main" id="{1227593D-28CF-4FAA-9841-D821EC2F38EE}"/>
              </a:ext>
            </a:extLst>
          </p:cNvPr>
          <p:cNvPicPr>
            <a:picLocks noChangeAspect="1"/>
          </p:cNvPicPr>
          <p:nvPr/>
        </p:nvPicPr>
        <p:blipFill>
          <a:blip r:embed="rId3"/>
          <a:stretch>
            <a:fillRect/>
          </a:stretch>
        </p:blipFill>
        <p:spPr>
          <a:xfrm>
            <a:off x="8799443" y="5870389"/>
            <a:ext cx="2911958" cy="1008295"/>
          </a:xfrm>
          <a:prstGeom prst="rect">
            <a:avLst/>
          </a:prstGeom>
        </p:spPr>
      </p:pic>
      <p:sp>
        <p:nvSpPr>
          <p:cNvPr id="2" name="Google Shape;102;p2">
            <a:extLst>
              <a:ext uri="{FF2B5EF4-FFF2-40B4-BE49-F238E27FC236}">
                <a16:creationId xmlns:a16="http://schemas.microsoft.com/office/drawing/2014/main" id="{06DBB9DB-E74B-FE18-186D-67F9E9115BEB}"/>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7" name="Google Shape;687;gaabb6530bf_0_8"/>
          <p:cNvSpPr txBox="1"/>
          <p:nvPr/>
        </p:nvSpPr>
        <p:spPr>
          <a:xfrm>
            <a:off x="5558950" y="241032"/>
            <a:ext cx="6515819" cy="378442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2800" u="sng" dirty="0">
                <a:solidFill>
                  <a:schemeClr val="dk1"/>
                </a:solidFill>
                <a:latin typeface="+mj-lt"/>
                <a:ea typeface="Calibri"/>
                <a:cs typeface="Calibri"/>
                <a:sym typeface="Calibri"/>
              </a:rPr>
              <a:t>¿</a:t>
            </a:r>
            <a:r>
              <a:rPr lang="en-US" sz="2800" u="sng" dirty="0" err="1">
                <a:solidFill>
                  <a:schemeClr val="dk1"/>
                </a:solidFill>
                <a:latin typeface="+mj-lt"/>
                <a:ea typeface="Calibri"/>
                <a:cs typeface="Calibri"/>
                <a:sym typeface="Calibri"/>
              </a:rPr>
              <a:t>Hacia</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dónde</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nos</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dirigimos</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desde</a:t>
            </a:r>
            <a:r>
              <a:rPr lang="en-US" sz="2800" u="sng" dirty="0">
                <a:solidFill>
                  <a:schemeClr val="dk1"/>
                </a:solidFill>
                <a:latin typeface="+mj-lt"/>
                <a:ea typeface="Calibri"/>
                <a:cs typeface="Calibri"/>
                <a:sym typeface="Calibri"/>
              </a:rPr>
              <a:t> </a:t>
            </a:r>
            <a:r>
              <a:rPr lang="en-US" sz="2800" u="sng" dirty="0" err="1">
                <a:solidFill>
                  <a:schemeClr val="dk1"/>
                </a:solidFill>
                <a:latin typeface="+mj-lt"/>
                <a:ea typeface="Calibri"/>
                <a:cs typeface="Calibri"/>
                <a:sym typeface="Calibri"/>
              </a:rPr>
              <a:t>aquí</a:t>
            </a:r>
            <a:r>
              <a:rPr lang="en-US" sz="2800" u="sng" dirty="0">
                <a:solidFill>
                  <a:schemeClr val="dk1"/>
                </a:solidFill>
                <a:latin typeface="+mj-lt"/>
                <a:ea typeface="Calibri"/>
                <a:cs typeface="Calibri"/>
                <a:sym typeface="Calibri"/>
              </a:rPr>
              <a:t>?</a:t>
            </a:r>
            <a:endParaRPr lang="en-US" sz="2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500" dirty="0">
                <a:solidFill>
                  <a:schemeClr val="dk1"/>
                </a:solidFill>
                <a:latin typeface="+mj-lt"/>
                <a:ea typeface="Calibri"/>
                <a:cs typeface="Calibri"/>
                <a:sym typeface="Calibri"/>
              </a:rPr>
              <a:t>Un </a:t>
            </a:r>
            <a:r>
              <a:rPr lang="en-US" sz="1500" dirty="0" err="1">
                <a:solidFill>
                  <a:schemeClr val="dk1"/>
                </a:solidFill>
                <a:latin typeface="+mj-lt"/>
                <a:ea typeface="Calibri"/>
                <a:cs typeface="Calibri"/>
                <a:sym typeface="Calibri"/>
              </a:rPr>
              <a:t>recurso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excelente</a:t>
            </a:r>
            <a:r>
              <a:rPr lang="en-US" sz="1500" dirty="0">
                <a:solidFill>
                  <a:schemeClr val="dk1"/>
                </a:solidFill>
                <a:latin typeface="+mj-lt"/>
                <a:ea typeface="Calibri"/>
                <a:cs typeface="Calibri"/>
                <a:sym typeface="Calibri"/>
              </a:rPr>
              <a:t> que </a:t>
            </a:r>
            <a:r>
              <a:rPr lang="en-US" sz="1500" dirty="0" err="1">
                <a:solidFill>
                  <a:schemeClr val="dk1"/>
                </a:solidFill>
                <a:latin typeface="+mj-lt"/>
                <a:ea typeface="Calibri"/>
                <a:cs typeface="Calibri"/>
                <a:sym typeface="Calibri"/>
              </a:rPr>
              <a:t>puede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utilizar</a:t>
            </a:r>
            <a:r>
              <a:rPr lang="en-US" sz="1500" dirty="0">
                <a:solidFill>
                  <a:schemeClr val="dk1"/>
                </a:solidFill>
                <a:latin typeface="+mj-lt"/>
                <a:ea typeface="Calibri"/>
                <a:cs typeface="Calibri"/>
                <a:sym typeface="Calibri"/>
              </a:rPr>
              <a:t> es </a:t>
            </a:r>
            <a:r>
              <a:rPr lang="en-US" sz="1500" dirty="0" err="1">
                <a:solidFill>
                  <a:schemeClr val="dk1"/>
                </a:solidFill>
                <a:latin typeface="+mj-lt"/>
                <a:ea typeface="Calibri"/>
                <a:cs typeface="Calibri"/>
                <a:sym typeface="Calibri"/>
              </a:rPr>
              <a:t>el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hlinkClick r:id="rId3"/>
              </a:rPr>
              <a:t>Índice</a:t>
            </a:r>
            <a:r>
              <a:rPr lang="en-US" sz="1500" dirty="0">
                <a:solidFill>
                  <a:schemeClr val="dk1"/>
                </a:solidFill>
                <a:latin typeface="+mj-lt"/>
                <a:ea typeface="Calibri"/>
                <a:cs typeface="Calibri"/>
                <a:sym typeface="Calibri"/>
                <a:hlinkClick r:id="rId3"/>
              </a:rPr>
              <a:t> </a:t>
            </a:r>
            <a:r>
              <a:rPr lang="en-US" sz="1500" dirty="0" err="1">
                <a:solidFill>
                  <a:schemeClr val="dk1"/>
                </a:solidFill>
                <a:latin typeface="+mj-lt"/>
                <a:ea typeface="Calibri"/>
                <a:cs typeface="Calibri"/>
                <a:sym typeface="Calibri"/>
                <a:hlinkClick r:id="rId3"/>
              </a:rPr>
              <a:t>temático</a:t>
            </a:r>
            <a:r>
              <a:rPr lang="en-US" sz="1500" dirty="0">
                <a:solidFill>
                  <a:schemeClr val="dk1"/>
                </a:solidFill>
                <a:latin typeface="+mj-lt"/>
                <a:ea typeface="Calibri"/>
                <a:cs typeface="Calibri"/>
                <a:sym typeface="Calibri"/>
                <a:hlinkClick r:id="rId3"/>
              </a:rPr>
              <a:t> de la A a la Z </a:t>
            </a:r>
            <a:r>
              <a:rPr lang="en-US" sz="1500" dirty="0">
                <a:solidFill>
                  <a:schemeClr val="dk1"/>
                </a:solidFill>
                <a:latin typeface="+mj-lt"/>
                <a:ea typeface="Calibri"/>
                <a:cs typeface="Calibri"/>
                <a:sym typeface="Calibri"/>
              </a:rPr>
              <a:t>del sitio web de Oregon OSHA. </a:t>
            </a:r>
            <a:r>
              <a:rPr lang="en-US" sz="1500" dirty="0" err="1">
                <a:solidFill>
                  <a:schemeClr val="dk1"/>
                </a:solidFill>
                <a:latin typeface="+mj-lt"/>
                <a:ea typeface="Calibri"/>
                <a:cs typeface="Calibri"/>
                <a:sym typeface="Calibri"/>
              </a:rPr>
              <a:t>Contiene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listas</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publicaciones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relevantes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materiales</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entrenamiento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normas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interpretaciones</a:t>
            </a:r>
            <a:r>
              <a:rPr lang="en-US" sz="1500" dirty="0">
                <a:solidFill>
                  <a:schemeClr val="dk1"/>
                </a:solidFill>
                <a:latin typeface="+mj-lt"/>
                <a:ea typeface="Calibri"/>
                <a:cs typeface="Calibri"/>
                <a:sym typeface="Calibri"/>
              </a:rPr>
              <a:t>, videos y </a:t>
            </a:r>
            <a:r>
              <a:rPr lang="en-US" sz="1500" dirty="0" err="1">
                <a:solidFill>
                  <a:schemeClr val="dk1"/>
                </a:solidFill>
                <a:latin typeface="+mj-lt"/>
                <a:ea typeface="Calibri"/>
                <a:cs typeface="Calibri"/>
                <a:sym typeface="Calibri"/>
              </a:rPr>
              <a:t>otros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materiales</a:t>
            </a:r>
            <a:r>
              <a:rPr lang="en-US" sz="1500" dirty="0">
                <a:solidFill>
                  <a:schemeClr val="dk1"/>
                </a:solidFill>
                <a:latin typeface="+mj-lt"/>
                <a:ea typeface="Calibri"/>
                <a:cs typeface="Calibri"/>
                <a:sym typeface="Calibri"/>
              </a:rPr>
              <a:t>.</a:t>
            </a:r>
            <a:endParaRPr sz="15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500" dirty="0">
                <a:solidFill>
                  <a:schemeClr val="dk1"/>
                </a:solidFill>
                <a:latin typeface="+mj-lt"/>
                <a:ea typeface="Calibri"/>
                <a:cs typeface="Calibri"/>
                <a:sym typeface="Calibri"/>
              </a:rPr>
              <a:t>Si </a:t>
            </a:r>
            <a:r>
              <a:rPr lang="en-US" sz="1500" dirty="0" err="1">
                <a:solidFill>
                  <a:schemeClr val="dk1"/>
                </a:solidFill>
                <a:latin typeface="+mj-lt"/>
                <a:ea typeface="Calibri"/>
                <a:cs typeface="Calibri"/>
                <a:sym typeface="Calibri"/>
              </a:rPr>
              <a:t>desea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obtener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orientación</a:t>
            </a:r>
            <a:r>
              <a:rPr lang="en-US" sz="1500" dirty="0">
                <a:solidFill>
                  <a:schemeClr val="dk1"/>
                </a:solidFill>
                <a:latin typeface="+mj-lt"/>
                <a:ea typeface="Calibri"/>
                <a:cs typeface="Calibri"/>
                <a:sym typeface="Calibri"/>
              </a:rPr>
              <a:t> para </a:t>
            </a:r>
            <a:r>
              <a:rPr lang="en-US" sz="1500" dirty="0" err="1">
                <a:solidFill>
                  <a:schemeClr val="dk1"/>
                </a:solidFill>
                <a:latin typeface="+mj-lt"/>
                <a:ea typeface="Calibri"/>
                <a:cs typeface="Calibri"/>
                <a:sym typeface="Calibri"/>
              </a:rPr>
              <a:t>el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desarrollo</a:t>
            </a:r>
            <a:r>
              <a:rPr lang="en-US" sz="1500" dirty="0">
                <a:solidFill>
                  <a:schemeClr val="dk1"/>
                </a:solidFill>
                <a:latin typeface="+mj-lt"/>
                <a:ea typeface="Calibri"/>
                <a:cs typeface="Calibri"/>
                <a:sym typeface="Calibri"/>
              </a:rPr>
              <a:t> de un </a:t>
            </a:r>
            <a:r>
              <a:rPr lang="en-US" sz="1500" dirty="0" err="1">
                <a:solidFill>
                  <a:schemeClr val="dk1"/>
                </a:solidFill>
                <a:latin typeface="+mj-lt"/>
                <a:ea typeface="Calibri"/>
                <a:cs typeface="Calibri"/>
                <a:sym typeface="Calibri"/>
              </a:rPr>
              <a:t>entorno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laboral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más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seguro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puede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tener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cuenta</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nuestro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hlinkClick r:id="rId4"/>
              </a:rPr>
              <a:t>servicio</a:t>
            </a:r>
            <a:r>
              <a:rPr lang="en-US" sz="1500" dirty="0">
                <a:solidFill>
                  <a:schemeClr val="dk1"/>
                </a:solidFill>
                <a:latin typeface="+mj-lt"/>
                <a:ea typeface="Calibri"/>
                <a:cs typeface="Calibri"/>
                <a:sym typeface="Calibri"/>
                <a:hlinkClick r:id="rId4"/>
              </a:rPr>
              <a:t> de </a:t>
            </a:r>
            <a:r>
              <a:rPr lang="en-US" sz="1500" dirty="0" err="1">
                <a:solidFill>
                  <a:schemeClr val="dk1"/>
                </a:solidFill>
                <a:latin typeface="+mj-lt"/>
                <a:ea typeface="Calibri"/>
                <a:cs typeface="Calibri"/>
                <a:sym typeface="Calibri"/>
                <a:hlinkClick r:id="rId4"/>
              </a:rPr>
              <a:t>asesoramiento</a:t>
            </a:r>
            <a:r>
              <a:rPr lang="en-US" sz="1500" dirty="0">
                <a:solidFill>
                  <a:schemeClr val="dk1"/>
                </a:solidFill>
                <a:latin typeface="+mj-lt"/>
                <a:ea typeface="Calibri"/>
                <a:cs typeface="Calibri"/>
                <a:sym typeface="Calibri"/>
                <a:hlinkClick r:id="rId4"/>
              </a:rPr>
              <a:t> </a:t>
            </a:r>
            <a:r>
              <a:rPr lang="en-US" sz="1500" dirty="0" err="1">
                <a:solidFill>
                  <a:schemeClr val="dk1"/>
                </a:solidFill>
                <a:latin typeface="+mj-lt"/>
                <a:ea typeface="Calibri"/>
                <a:cs typeface="Calibri"/>
                <a:sym typeface="Calibri"/>
                <a:hlinkClick r:id="rId4"/>
              </a:rPr>
              <a:t>gratuito</a:t>
            </a:r>
            <a:r>
              <a:rPr lang="en-US" sz="1500" dirty="0">
                <a:solidFill>
                  <a:schemeClr val="dk1"/>
                </a:solidFill>
                <a:latin typeface="+mj-lt"/>
                <a:ea typeface="Calibri"/>
                <a:cs typeface="Calibri"/>
                <a:sym typeface="Calibri"/>
                <a:hlinkClick r:id="rId4"/>
              </a:rPr>
              <a:t> y </a:t>
            </a:r>
            <a:r>
              <a:rPr lang="en-US" sz="1500" dirty="0" err="1">
                <a:solidFill>
                  <a:schemeClr val="dk1"/>
                </a:solidFill>
                <a:latin typeface="+mj-lt"/>
                <a:ea typeface="Calibri"/>
                <a:cs typeface="Calibri"/>
                <a:sym typeface="Calibri"/>
                <a:hlinkClick r:id="rId4"/>
              </a:rPr>
              <a:t>confidencial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Nuestros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asesores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sobre</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seguridad</a:t>
            </a:r>
            <a:r>
              <a:rPr lang="en-US" sz="1500" dirty="0">
                <a:solidFill>
                  <a:schemeClr val="dk1"/>
                </a:solidFill>
                <a:latin typeface="+mj-lt"/>
                <a:ea typeface="Calibri"/>
                <a:cs typeface="Calibri"/>
                <a:sym typeface="Calibri"/>
              </a:rPr>
              <a:t> y </a:t>
            </a:r>
            <a:r>
              <a:rPr lang="en-US" sz="1500" dirty="0" err="1">
                <a:solidFill>
                  <a:schemeClr val="dk1"/>
                </a:solidFill>
                <a:latin typeface="+mj-lt"/>
                <a:ea typeface="Calibri"/>
                <a:cs typeface="Calibri"/>
                <a:sym typeface="Calibri"/>
              </a:rPr>
              <a:t>salud</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el</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lugar</a:t>
            </a:r>
            <a:r>
              <a:rPr lang="en-US" sz="1500" dirty="0">
                <a:solidFill>
                  <a:schemeClr val="dk1"/>
                </a:solidFill>
                <a:latin typeface="+mj-lt"/>
                <a:ea typeface="Calibri"/>
                <a:cs typeface="Calibri"/>
                <a:sym typeface="Calibri"/>
              </a:rPr>
              <a:t> de </a:t>
            </a:r>
            <a:r>
              <a:rPr lang="en-US" sz="1500" dirty="0" err="1">
                <a:solidFill>
                  <a:schemeClr val="dk1"/>
                </a:solidFill>
                <a:latin typeface="+mj-lt"/>
                <a:ea typeface="Calibri"/>
                <a:cs typeface="Calibri"/>
                <a:sym typeface="Calibri"/>
              </a:rPr>
              <a:t>trabajo</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pueden</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ayudarlo</a:t>
            </a:r>
            <a:r>
              <a:rPr lang="en-US" sz="1500" dirty="0">
                <a:solidFill>
                  <a:schemeClr val="dk1"/>
                </a:solidFill>
                <a:latin typeface="+mj-lt"/>
                <a:ea typeface="Calibri"/>
                <a:cs typeface="Calibri"/>
                <a:sym typeface="Calibri"/>
              </a:rPr>
              <a:t> a </a:t>
            </a:r>
            <a:r>
              <a:rPr lang="en-US" sz="1500" dirty="0" err="1">
                <a:solidFill>
                  <a:schemeClr val="dk1"/>
                </a:solidFill>
                <a:latin typeface="+mj-lt"/>
                <a:ea typeface="Calibri"/>
                <a:cs typeface="Calibri"/>
                <a:sym typeface="Calibri"/>
              </a:rPr>
              <a:t>reducir</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accidentes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los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costos</a:t>
            </a:r>
            <a:r>
              <a:rPr lang="en-US" sz="1500" dirty="0">
                <a:solidFill>
                  <a:schemeClr val="dk1"/>
                </a:solidFill>
                <a:latin typeface="+mj-lt"/>
                <a:ea typeface="Calibri"/>
                <a:cs typeface="Calibri"/>
                <a:sym typeface="Calibri"/>
              </a:rPr>
              <a:t> </a:t>
            </a:r>
            <a:r>
              <a:rPr lang="en-US" sz="1500" dirty="0" err="1">
                <a:solidFill>
                  <a:schemeClr val="dk1"/>
                </a:solidFill>
                <a:latin typeface="+mj-lt"/>
                <a:ea typeface="Calibri"/>
                <a:cs typeface="Calibri"/>
                <a:sym typeface="Calibri"/>
              </a:rPr>
              <a:t>relacionados</a:t>
            </a:r>
            <a:r>
              <a:rPr lang="en-US" sz="1500" dirty="0">
                <a:solidFill>
                  <a:schemeClr val="dk1"/>
                </a:solidFill>
                <a:latin typeface="+mj-lt"/>
                <a:ea typeface="Calibri"/>
                <a:cs typeface="Calibri"/>
                <a:sym typeface="Calibri"/>
              </a:rPr>
              <a:t> y a </a:t>
            </a:r>
            <a:r>
              <a:rPr lang="en-US" sz="1500" dirty="0" err="1">
                <a:solidFill>
                  <a:schemeClr val="dk1"/>
                </a:solidFill>
                <a:latin typeface="+mj-lt"/>
                <a:ea typeface="Calibri"/>
                <a:cs typeface="Calibri"/>
                <a:sym typeface="Calibri"/>
              </a:rPr>
              <a:t>desarrollar</a:t>
            </a:r>
            <a:r>
              <a:rPr lang="en-US" sz="1500" dirty="0">
                <a:solidFill>
                  <a:schemeClr val="dk1"/>
                </a:solidFill>
                <a:latin typeface="+mj-lt"/>
                <a:ea typeface="Calibri"/>
                <a:cs typeface="Calibri"/>
                <a:sym typeface="Calibri"/>
              </a:rPr>
              <a:t> un </a:t>
            </a:r>
            <a:r>
              <a:rPr lang="en-US" sz="1500" dirty="0" err="1">
                <a:solidFill>
                  <a:schemeClr val="dk1"/>
                </a:solidFill>
                <a:latin typeface="+mj-lt"/>
                <a:ea typeface="Calibri"/>
                <a:cs typeface="Calibri"/>
                <a:sym typeface="Calibri"/>
              </a:rPr>
              <a:t>programa</a:t>
            </a:r>
            <a:r>
              <a:rPr lang="en-US" sz="1500" dirty="0">
                <a:solidFill>
                  <a:schemeClr val="dk1"/>
                </a:solidFill>
                <a:latin typeface="+mj-lt"/>
                <a:ea typeface="Calibri"/>
                <a:cs typeface="Calibri"/>
                <a:sym typeface="Calibri"/>
              </a:rPr>
              <a:t> integral.</a:t>
            </a: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40160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Recursos</a:t>
            </a:r>
            <a:r>
              <a:rPr lang="en-US" sz="3000" dirty="0">
                <a:solidFill>
                  <a:srgbClr val="FFFFFF"/>
                </a:solidFill>
              </a:rPr>
              <a:t> CSRS</a:t>
            </a:r>
            <a:endParaRPr sz="3000" dirty="0">
              <a:solidFill>
                <a:srgbClr val="FFFFFF"/>
              </a:solidFill>
            </a:endParaRPr>
          </a:p>
        </p:txBody>
      </p:sp>
      <p:sp>
        <p:nvSpPr>
          <p:cNvPr id="692" name="Google Shape;692;gaabb6530bf_0_8">
            <a:hlinkClick r:id="rId6"/>
          </p:cNvPr>
          <p:cNvSpPr/>
          <p:nvPr/>
        </p:nvSpPr>
        <p:spPr>
          <a:xfrm>
            <a:off x="5708175" y="404606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Cursos</a:t>
            </a:r>
            <a:r>
              <a:rPr lang="en-US" sz="3000" dirty="0">
                <a:solidFill>
                  <a:srgbClr val="FFFFFF"/>
                </a:solidFill>
              </a:rPr>
              <a:t> </a:t>
            </a:r>
            <a:r>
              <a:rPr lang="en-US" sz="3000" dirty="0" err="1">
                <a:solidFill>
                  <a:srgbClr val="FFFFFF"/>
                </a:solidFill>
              </a:rPr>
              <a:t>en</a:t>
            </a:r>
            <a:r>
              <a:rPr lang="en-US" sz="3000" dirty="0">
                <a:solidFill>
                  <a:srgbClr val="FFFFFF"/>
                </a:solidFill>
              </a:rPr>
              <a:t> </a:t>
            </a:r>
            <a:r>
              <a:rPr lang="en-US" sz="3000" dirty="0" err="1">
                <a:solidFill>
                  <a:srgbClr val="FFFFFF"/>
                </a:solidFill>
              </a:rPr>
              <a:t>línea</a:t>
            </a:r>
            <a:r>
              <a:rPr lang="en-US" sz="3000" dirty="0">
                <a:solidFill>
                  <a:srgbClr val="FFFFFF"/>
                </a:solidFill>
              </a:rPr>
              <a:t> de OR OSHA</a:t>
            </a:r>
            <a:endParaRPr sz="3000" dirty="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Servicios</a:t>
            </a:r>
            <a:r>
              <a:rPr lang="en-US" sz="3000" dirty="0">
                <a:solidFill>
                  <a:srgbClr val="FFFFFF"/>
                </a:solidFill>
              </a:rPr>
              <a:t> de </a:t>
            </a:r>
            <a:r>
              <a:rPr lang="en-US" sz="3000" dirty="0" err="1">
                <a:solidFill>
                  <a:srgbClr val="FFFFFF"/>
                </a:solidFill>
              </a:rPr>
              <a:t>Asesoría</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AB9E3E">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err="1">
                <a:solidFill>
                  <a:srgbClr val="FFFFFF"/>
                </a:solidFill>
              </a:rPr>
              <a:t>Presente</a:t>
            </a:r>
            <a:r>
              <a:rPr lang="en-US" sz="3000" dirty="0">
                <a:solidFill>
                  <a:srgbClr val="FFFFFF"/>
                </a:solidFill>
              </a:rPr>
              <a:t> </a:t>
            </a:r>
            <a:r>
              <a:rPr lang="en-US" sz="3000" dirty="0" err="1">
                <a:solidFill>
                  <a:srgbClr val="FFFFFF"/>
                </a:solidFill>
              </a:rPr>
              <a:t>una</a:t>
            </a:r>
            <a:r>
              <a:rPr lang="en-US" sz="3000" dirty="0">
                <a:solidFill>
                  <a:srgbClr val="FFFFFF"/>
                </a:solidFill>
              </a:rPr>
              <a:t> </a:t>
            </a:r>
            <a:r>
              <a:rPr lang="en-US" sz="3000" dirty="0" err="1">
                <a:solidFill>
                  <a:srgbClr val="FFFFFF"/>
                </a:solidFill>
              </a:rPr>
              <a:t>queja</a:t>
            </a:r>
            <a:endParaRPr sz="3000" dirty="0">
              <a:solidFill>
                <a:srgbClr val="FFFFFF"/>
              </a:solidFill>
            </a:endParaRPr>
          </a:p>
        </p:txBody>
      </p:sp>
      <p:pic>
        <p:nvPicPr>
          <p:cNvPr id="11" name="Picture 10">
            <a:extLst>
              <a:ext uri="{FF2B5EF4-FFF2-40B4-BE49-F238E27FC236}">
                <a16:creationId xmlns:a16="http://schemas.microsoft.com/office/drawing/2014/main" id="{DBEDECAB-102F-4801-BDE5-541A40974CCB}"/>
              </a:ext>
            </a:extLst>
          </p:cNvPr>
          <p:cNvPicPr>
            <a:picLocks noChangeAspect="1"/>
          </p:cNvPicPr>
          <p:nvPr/>
        </p:nvPicPr>
        <p:blipFill>
          <a:blip r:embed="rId8"/>
          <a:stretch>
            <a:fillRect/>
          </a:stretch>
        </p:blipFill>
        <p:spPr>
          <a:xfrm>
            <a:off x="8799443" y="5870389"/>
            <a:ext cx="2911958" cy="1008295"/>
          </a:xfrm>
          <a:prstGeom prst="rect">
            <a:avLst/>
          </a:prstGeom>
        </p:spPr>
      </p:pic>
      <p:pic>
        <p:nvPicPr>
          <p:cNvPr id="3" name="Picture 2">
            <a:extLst>
              <a:ext uri="{FF2B5EF4-FFF2-40B4-BE49-F238E27FC236}">
                <a16:creationId xmlns:a16="http://schemas.microsoft.com/office/drawing/2014/main" id="{0069C66A-1C4D-4969-BD2D-7D08C4B66E05}"/>
              </a:ext>
            </a:extLst>
          </p:cNvPr>
          <p:cNvPicPr>
            <a:picLocks noChangeAspect="1"/>
          </p:cNvPicPr>
          <p:nvPr/>
        </p:nvPicPr>
        <p:blipFill>
          <a:blip r:embed="rId9"/>
          <a:stretch>
            <a:fillRect/>
          </a:stretch>
        </p:blipFill>
        <p:spPr>
          <a:xfrm>
            <a:off x="0" y="0"/>
            <a:ext cx="5465017" cy="5870389"/>
          </a:xfrm>
          <a:prstGeom prst="rect">
            <a:avLst/>
          </a:prstGeom>
        </p:spPr>
      </p:pic>
      <p:sp>
        <p:nvSpPr>
          <p:cNvPr id="2" name="Google Shape;102;p2">
            <a:extLst>
              <a:ext uri="{FF2B5EF4-FFF2-40B4-BE49-F238E27FC236}">
                <a16:creationId xmlns:a16="http://schemas.microsoft.com/office/drawing/2014/main" id="{8CBC8FD8-8AEB-9014-6FDB-C0FD848614A4}"/>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p:cNvSpPr/>
          <p:nvPr/>
        </p:nvSpPr>
        <p:spPr>
          <a:xfrm>
            <a:off x="0" y="5889718"/>
            <a:ext cx="12192000" cy="1000125"/>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pic>
        <p:nvPicPr>
          <p:cNvPr id="6" name="Picture 5">
            <a:extLst>
              <a:ext uri="{FF2B5EF4-FFF2-40B4-BE49-F238E27FC236}">
                <a16:creationId xmlns:a16="http://schemas.microsoft.com/office/drawing/2014/main" id="{11CA0574-B923-4954-BD7C-0F4C552EC3B6}"/>
              </a:ext>
            </a:extLst>
          </p:cNvPr>
          <p:cNvPicPr>
            <a:picLocks noChangeAspect="1"/>
          </p:cNvPicPr>
          <p:nvPr/>
        </p:nvPicPr>
        <p:blipFill>
          <a:blip r:embed="rId4"/>
          <a:stretch>
            <a:fillRect/>
          </a:stretch>
        </p:blipFill>
        <p:spPr>
          <a:xfrm>
            <a:off x="8799443" y="5883641"/>
            <a:ext cx="2911958" cy="1008295"/>
          </a:xfrm>
          <a:prstGeom prst="rect">
            <a:avLst/>
          </a:prstGeom>
        </p:spPr>
      </p:pic>
      <p:sp>
        <p:nvSpPr>
          <p:cNvPr id="3" name="Google Shape;102;p2">
            <a:extLst>
              <a:ext uri="{FF2B5EF4-FFF2-40B4-BE49-F238E27FC236}">
                <a16:creationId xmlns:a16="http://schemas.microsoft.com/office/drawing/2014/main" id="{02A72E21-BE04-31C5-D244-FB0E3EBDC871}"/>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p:cNvSpPr/>
          <p:nvPr/>
        </p:nvSpPr>
        <p:spPr>
          <a:xfrm>
            <a:off x="0" y="5857874"/>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gaabb6530bf_0_18"/>
          <p:cNvSpPr txBox="1"/>
          <p:nvPr/>
        </p:nvSpPr>
        <p:spPr>
          <a:xfrm>
            <a:off x="5603630" y="328245"/>
            <a:ext cx="6424247" cy="53191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3600" u="sng" dirty="0" err="1">
                <a:solidFill>
                  <a:schemeClr val="dk1"/>
                </a:solidFill>
                <a:latin typeface="+mj-lt"/>
                <a:ea typeface="Calibri"/>
                <a:cs typeface="Calibri"/>
                <a:sym typeface="Calibri"/>
              </a:rPr>
              <a:t>Créditos</a:t>
            </a:r>
            <a:endParaRPr sz="3600" b="0" i="0" u="sng" strike="noStrike" cap="none"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lang="en-US"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t>
            </a:r>
            <a:r>
              <a:rPr lang="en-US" sz="1600" dirty="0" err="1">
                <a:solidFill>
                  <a:schemeClr val="dk1"/>
                </a:solidFill>
                <a:latin typeface="+mj-lt"/>
                <a:ea typeface="Calibri"/>
                <a:cs typeface="Calibri"/>
                <a:sym typeface="Calibri"/>
              </a:rPr>
              <a:t>Felicitaciones</a:t>
            </a:r>
            <a:r>
              <a:rPr lang="en-US" sz="1600" dirty="0">
                <a:solidFill>
                  <a:schemeClr val="dk1"/>
                </a:solidFill>
                <a:latin typeface="+mj-lt"/>
                <a:ea typeface="Calibri"/>
                <a:cs typeface="Calibri"/>
                <a:sym typeface="Calibri"/>
              </a:rPr>
              <a:t>, ha </a:t>
            </a:r>
            <a:r>
              <a:rPr lang="en-US" sz="1600" dirty="0" err="1">
                <a:solidFill>
                  <a:schemeClr val="dk1"/>
                </a:solidFill>
                <a:latin typeface="+mj-lt"/>
                <a:ea typeface="Calibri"/>
                <a:cs typeface="Calibri"/>
                <a:sym typeface="Calibri"/>
              </a:rPr>
              <a:t>completado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el</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curso</a:t>
            </a:r>
            <a:r>
              <a:rPr lang="en-US" sz="1600" dirty="0">
                <a:solidFill>
                  <a:schemeClr val="dk1"/>
                </a:solidFill>
                <a:latin typeface="+mj-lt"/>
                <a:ea typeface="Calibri"/>
                <a:cs typeface="Calibri"/>
                <a:sym typeface="Calibri"/>
              </a:rPr>
              <a:t> y </a:t>
            </a:r>
            <a:r>
              <a:rPr lang="en-US" sz="1600" dirty="0" err="1">
                <a:solidFill>
                  <a:schemeClr val="dk1"/>
                </a:solidFill>
                <a:latin typeface="+mj-lt"/>
                <a:ea typeface="Calibri"/>
                <a:cs typeface="Calibri"/>
                <a:sym typeface="Calibri"/>
              </a:rPr>
              <a:t>el</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cuestionario</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en</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línea</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sobre</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los</a:t>
            </a:r>
            <a:r>
              <a:rPr lang="en-US" sz="1600" dirty="0">
                <a:solidFill>
                  <a:schemeClr val="dk1"/>
                </a:solidFill>
                <a:latin typeface="+mj-lt"/>
                <a:ea typeface="Calibri"/>
                <a:cs typeface="Calibri"/>
                <a:sym typeface="Calibri"/>
              </a:rPr>
              <a:t> </a:t>
            </a:r>
            <a:r>
              <a:rPr lang="en-US" sz="1600" dirty="0" err="1">
                <a:solidFill>
                  <a:schemeClr val="dk1"/>
                </a:solidFill>
                <a:latin typeface="+mj-lt"/>
                <a:ea typeface="Calibri"/>
                <a:cs typeface="Calibri"/>
                <a:sym typeface="Calibri"/>
              </a:rPr>
              <a:t>Comités</a:t>
            </a:r>
            <a:r>
              <a:rPr lang="en-US" sz="1600" dirty="0">
                <a:solidFill>
                  <a:schemeClr val="dk1"/>
                </a:solidFill>
                <a:latin typeface="+mj-lt"/>
                <a:ea typeface="Calibri"/>
                <a:cs typeface="Calibri"/>
                <a:sym typeface="Calibri"/>
              </a:rPr>
              <a:t> y las </a:t>
            </a:r>
            <a:r>
              <a:rPr lang="en-US" sz="1600" dirty="0" err="1">
                <a:solidFill>
                  <a:schemeClr val="dk1"/>
                </a:solidFill>
                <a:latin typeface="+mj-lt"/>
                <a:ea typeface="Calibri"/>
                <a:cs typeface="Calibri"/>
                <a:sym typeface="Calibri"/>
              </a:rPr>
              <a:t>reuniones</a:t>
            </a:r>
            <a:r>
              <a:rPr lang="en-US" sz="1600" dirty="0">
                <a:solidFill>
                  <a:schemeClr val="dk1"/>
                </a:solidFill>
                <a:latin typeface="+mj-lt"/>
                <a:ea typeface="Calibri"/>
                <a:cs typeface="Calibri"/>
                <a:sym typeface="Calibri"/>
              </a:rPr>
              <a:t> de </a:t>
            </a:r>
            <a:r>
              <a:rPr lang="en-US" sz="1600" dirty="0" err="1">
                <a:solidFill>
                  <a:schemeClr val="dk1"/>
                </a:solidFill>
                <a:latin typeface="+mj-lt"/>
                <a:ea typeface="Calibri"/>
                <a:cs typeface="Calibri"/>
                <a:sym typeface="Calibri"/>
              </a:rPr>
              <a:t>seguridad</a:t>
            </a:r>
            <a:r>
              <a:rPr lang="en-US" sz="1600" dirty="0">
                <a:solidFill>
                  <a:schemeClr val="dk1"/>
                </a:solidFill>
                <a:latin typeface="+mj-lt"/>
                <a:ea typeface="Calibri"/>
                <a:cs typeface="Calibri"/>
                <a:sym typeface="Calibri"/>
              </a:rPr>
              <a:t>! </a:t>
            </a: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i="1" dirty="0" err="1">
                <a:solidFill>
                  <a:schemeClr val="dk1"/>
                </a:solidFill>
                <a:latin typeface="+mj-lt"/>
                <a:ea typeface="Calibri"/>
                <a:cs typeface="Calibri"/>
                <a:sym typeface="Calibri"/>
              </a:rPr>
              <a:t>Producido</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por</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el</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Equipo</a:t>
            </a:r>
            <a:r>
              <a:rPr lang="en-US" sz="1600" b="1" i="1" dirty="0">
                <a:solidFill>
                  <a:schemeClr val="dk1"/>
                </a:solidFill>
                <a:latin typeface="+mj-lt"/>
                <a:ea typeface="Calibri"/>
                <a:cs typeface="Calibri"/>
                <a:sym typeface="Calibri"/>
              </a:rPr>
              <a:t> de </a:t>
            </a:r>
            <a:r>
              <a:rPr lang="en-US" sz="1600" b="1" i="1" dirty="0" err="1">
                <a:solidFill>
                  <a:schemeClr val="dk1"/>
                </a:solidFill>
                <a:latin typeface="+mj-lt"/>
                <a:ea typeface="Calibri"/>
                <a:cs typeface="Calibri"/>
                <a:sym typeface="Calibri"/>
              </a:rPr>
              <a:t>Educación</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Pública</a:t>
            </a:r>
            <a:r>
              <a:rPr lang="en-US" sz="1600" b="1" i="1" dirty="0">
                <a:solidFill>
                  <a:schemeClr val="dk1"/>
                </a:solidFill>
                <a:latin typeface="+mj-lt"/>
                <a:ea typeface="Calibri"/>
                <a:cs typeface="Calibri"/>
                <a:sym typeface="Calibri"/>
              </a:rPr>
              <a:t> de Oregon OSHA:</a:t>
            </a:r>
          </a:p>
          <a:p>
            <a:pPr marL="0" marR="0" lvl="0" indent="0" algn="l" rtl="0">
              <a:lnSpc>
                <a:spcPct val="100000"/>
              </a:lnSpc>
              <a:spcBef>
                <a:spcPts val="0"/>
              </a:spcBef>
              <a:spcAft>
                <a:spcPts val="0"/>
              </a:spcAft>
              <a:buClr>
                <a:schemeClr val="dk1"/>
              </a:buClr>
              <a:buSzPts val="1100"/>
              <a:buFont typeface="Arial"/>
              <a:buNone/>
            </a:pPr>
            <a:r>
              <a:rPr lang="en-US" sz="1600" i="1" dirty="0">
                <a:solidFill>
                  <a:schemeClr val="dk1"/>
                </a:solidFill>
                <a:latin typeface="+mj-lt"/>
                <a:ea typeface="Calibri"/>
                <a:cs typeface="Calibri"/>
                <a:sym typeface="Calibri"/>
              </a:rPr>
              <a:t>Greig Lowell, Ricardo Vázquez </a:t>
            </a:r>
            <a:r>
              <a:rPr lang="en-US" sz="1600" i="1" dirty="0" err="1">
                <a:solidFill>
                  <a:schemeClr val="dk1"/>
                </a:solidFill>
                <a:latin typeface="+mj-lt"/>
                <a:ea typeface="Calibri"/>
                <a:cs typeface="Calibri"/>
                <a:sym typeface="Calibri"/>
              </a:rPr>
              <a:t>Rodríguez,Tammi</a:t>
            </a:r>
            <a:r>
              <a:rPr lang="en-US" sz="1600" i="1" dirty="0">
                <a:solidFill>
                  <a:schemeClr val="dk1"/>
                </a:solidFill>
                <a:latin typeface="+mj-lt"/>
                <a:ea typeface="Calibri"/>
                <a:cs typeface="Calibri"/>
                <a:sym typeface="Calibri"/>
              </a:rPr>
              <a:t> Stevens, Phillip Wade, Angelina Cox, Tim Wade, Anthony Dey</a:t>
            </a:r>
          </a:p>
          <a:p>
            <a:pPr marL="0" marR="0" lvl="0" indent="0" algn="l" rtl="0">
              <a:lnSpc>
                <a:spcPct val="100000"/>
              </a:lnSpc>
              <a:spcBef>
                <a:spcPts val="0"/>
              </a:spcBef>
              <a:spcAft>
                <a:spcPts val="0"/>
              </a:spcAft>
              <a:buClr>
                <a:schemeClr val="dk1"/>
              </a:buClr>
              <a:buSzPts val="1100"/>
              <a:buFont typeface="Arial"/>
              <a:buNone/>
            </a:pPr>
            <a:endParaRPr lang="en-US" sz="1600" b="1"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i="1" dirty="0" err="1">
                <a:solidFill>
                  <a:schemeClr val="dk1"/>
                </a:solidFill>
                <a:latin typeface="+mj-lt"/>
                <a:ea typeface="Calibri"/>
                <a:cs typeface="Calibri"/>
                <a:sym typeface="Calibri"/>
              </a:rPr>
              <a:t>Asistencia</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técnica</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proporcionada</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como</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expertos</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en</a:t>
            </a:r>
            <a:r>
              <a:rPr lang="en-US" sz="1600" b="1" i="1" dirty="0">
                <a:solidFill>
                  <a:schemeClr val="dk1"/>
                </a:solidFill>
                <a:latin typeface="+mj-lt"/>
                <a:ea typeface="Calibri"/>
                <a:cs typeface="Calibri"/>
                <a:sym typeface="Calibri"/>
              </a:rPr>
              <a:t> la </a:t>
            </a:r>
            <a:r>
              <a:rPr lang="en-US" sz="1600" b="1" i="1" dirty="0" err="1">
                <a:solidFill>
                  <a:schemeClr val="dk1"/>
                </a:solidFill>
                <a:latin typeface="+mj-lt"/>
                <a:ea typeface="Calibri"/>
                <a:cs typeface="Calibri"/>
                <a:sym typeface="Calibri"/>
              </a:rPr>
              <a:t>materia</a:t>
            </a:r>
            <a:r>
              <a:rPr lang="en-US" sz="1600" b="1" i="1" dirty="0">
                <a:solidFill>
                  <a:schemeClr val="dk1"/>
                </a:solidFill>
                <a:latin typeface="+mj-lt"/>
                <a:ea typeface="Calibri"/>
                <a:cs typeface="Calibri"/>
                <a:sym typeface="Calibri"/>
              </a:rPr>
              <a:t>:</a:t>
            </a:r>
          </a:p>
          <a:p>
            <a:pPr marL="0" marR="0" lvl="0" indent="0" algn="l" rtl="0">
              <a:lnSpc>
                <a:spcPct val="100000"/>
              </a:lnSpc>
              <a:spcBef>
                <a:spcPts val="0"/>
              </a:spcBef>
              <a:spcAft>
                <a:spcPts val="0"/>
              </a:spcAft>
              <a:buClr>
                <a:schemeClr val="dk1"/>
              </a:buClr>
              <a:buSzPts val="1100"/>
              <a:buFont typeface="Arial"/>
              <a:buNone/>
            </a:pPr>
            <a:r>
              <a:rPr lang="en-US" sz="1600" i="1" dirty="0">
                <a:solidFill>
                  <a:schemeClr val="dk1"/>
                </a:solidFill>
                <a:latin typeface="+mj-lt"/>
                <a:ea typeface="Calibri"/>
                <a:cs typeface="Calibri"/>
                <a:sym typeface="Calibri"/>
              </a:rPr>
              <a:t>Craig </a:t>
            </a:r>
            <a:r>
              <a:rPr lang="en-US" sz="1600" i="1" dirty="0" err="1">
                <a:solidFill>
                  <a:schemeClr val="dk1"/>
                </a:solidFill>
                <a:latin typeface="+mj-lt"/>
                <a:ea typeface="Calibri"/>
                <a:cs typeface="Calibri"/>
                <a:sym typeface="Calibri"/>
              </a:rPr>
              <a:t>Hamelund</a:t>
            </a:r>
            <a:r>
              <a:rPr lang="en-US" sz="1600" i="1" dirty="0">
                <a:solidFill>
                  <a:schemeClr val="dk1"/>
                </a:solidFill>
                <a:latin typeface="+mj-lt"/>
                <a:ea typeface="Calibri"/>
                <a:cs typeface="Calibri"/>
                <a:sym typeface="Calibri"/>
              </a:rPr>
              <a:t>, Theodore Bunch</a:t>
            </a:r>
          </a:p>
          <a:p>
            <a:pPr marL="0" marR="0" lvl="0" indent="0" algn="l" rtl="0">
              <a:lnSpc>
                <a:spcPct val="100000"/>
              </a:lnSpc>
              <a:spcBef>
                <a:spcPts val="0"/>
              </a:spcBef>
              <a:spcAft>
                <a:spcPts val="0"/>
              </a:spcAft>
              <a:buClr>
                <a:schemeClr val="dk1"/>
              </a:buClr>
              <a:buSzPts val="1100"/>
              <a:buFont typeface="Arial"/>
              <a:buNone/>
            </a:pPr>
            <a:endParaRPr lang="en-US" sz="1600" b="1"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i="1" dirty="0" err="1">
                <a:solidFill>
                  <a:schemeClr val="dk1"/>
                </a:solidFill>
                <a:latin typeface="+mj-lt"/>
                <a:ea typeface="Calibri"/>
                <a:cs typeface="Calibri"/>
                <a:sym typeface="Calibri"/>
              </a:rPr>
              <a:t>Imágenes</a:t>
            </a:r>
            <a:r>
              <a:rPr lang="en-US" sz="1600" b="1" i="1" dirty="0">
                <a:solidFill>
                  <a:schemeClr val="dk1"/>
                </a:solidFill>
                <a:latin typeface="+mj-lt"/>
                <a:ea typeface="Calibri"/>
                <a:cs typeface="Calibri"/>
                <a:sym typeface="Calibri"/>
              </a:rPr>
              <a:t> de </a:t>
            </a:r>
            <a:r>
              <a:rPr lang="en-US" sz="1600" b="1" i="1" dirty="0" err="1">
                <a:solidFill>
                  <a:schemeClr val="dk1"/>
                </a:solidFill>
                <a:latin typeface="+mj-lt"/>
                <a:ea typeface="Calibri"/>
                <a:cs typeface="Calibri"/>
                <a:sym typeface="Calibri"/>
              </a:rPr>
              <a:t>archivo</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proporcionadas</a:t>
            </a:r>
            <a:r>
              <a:rPr lang="en-US" sz="1600" b="1" i="1" dirty="0">
                <a:solidFill>
                  <a:schemeClr val="dk1"/>
                </a:solidFill>
                <a:latin typeface="+mj-lt"/>
                <a:ea typeface="Calibri"/>
                <a:cs typeface="Calibri"/>
                <a:sym typeface="Calibri"/>
              </a:rPr>
              <a:t> </a:t>
            </a:r>
            <a:r>
              <a:rPr lang="en-US" sz="1600" b="1" i="1" dirty="0" err="1">
                <a:solidFill>
                  <a:schemeClr val="dk1"/>
                </a:solidFill>
                <a:latin typeface="+mj-lt"/>
                <a:ea typeface="Calibri"/>
                <a:cs typeface="Calibri"/>
                <a:sym typeface="Calibri"/>
              </a:rPr>
              <a:t>por</a:t>
            </a:r>
            <a:r>
              <a:rPr lang="en-US" sz="1600" b="1" i="1" dirty="0">
                <a:solidFill>
                  <a:schemeClr val="dk1"/>
                </a:solidFill>
                <a:latin typeface="+mj-lt"/>
                <a:ea typeface="Calibri"/>
                <a:cs typeface="Calibri"/>
                <a:sym typeface="Calibri"/>
              </a:rPr>
              <a:t>: </a:t>
            </a:r>
            <a:r>
              <a:rPr lang="en-US" sz="1600" i="1" dirty="0">
                <a:solidFill>
                  <a:schemeClr val="dk1"/>
                </a:solidFill>
                <a:latin typeface="+mj-lt"/>
                <a:ea typeface="Calibri"/>
                <a:cs typeface="Calibri"/>
                <a:sym typeface="Calibri"/>
              </a:rPr>
              <a:t>Getty Images Inc., </a:t>
            </a:r>
            <a:r>
              <a:rPr lang="en-US" sz="1600" i="1" dirty="0" err="1">
                <a:solidFill>
                  <a:schemeClr val="dk1"/>
                </a:solidFill>
                <a:latin typeface="+mj-lt"/>
                <a:ea typeface="Calibri"/>
                <a:cs typeface="Calibri"/>
                <a:sym typeface="Calibri"/>
              </a:rPr>
              <a:t>Envato</a:t>
            </a:r>
            <a:r>
              <a:rPr lang="en-US" sz="1600" i="1" dirty="0">
                <a:solidFill>
                  <a:schemeClr val="dk1"/>
                </a:solidFill>
                <a:latin typeface="+mj-lt"/>
                <a:ea typeface="Calibri"/>
                <a:cs typeface="Calibri"/>
                <a:sym typeface="Calibri"/>
              </a:rPr>
              <a:t> Elements.</a:t>
            </a:r>
            <a:endParaRPr sz="2000" i="1" u="none" strike="noStrike" cap="none" dirty="0">
              <a:solidFill>
                <a:schemeClr val="dk1"/>
              </a:solidFill>
              <a:latin typeface="+mj-lt"/>
              <a:ea typeface="Calibri"/>
              <a:cs typeface="Calibri"/>
              <a:sym typeface="Calibri"/>
            </a:endParaRPr>
          </a:p>
        </p:txBody>
      </p:sp>
      <p:pic>
        <p:nvPicPr>
          <p:cNvPr id="7" name="Picture 6">
            <a:extLst>
              <a:ext uri="{FF2B5EF4-FFF2-40B4-BE49-F238E27FC236}">
                <a16:creationId xmlns:a16="http://schemas.microsoft.com/office/drawing/2014/main" id="{DC0EA33C-CC2E-420F-9997-762CEBFDE243}"/>
              </a:ext>
            </a:extLst>
          </p:cNvPr>
          <p:cNvPicPr>
            <a:picLocks noChangeAspect="1"/>
          </p:cNvPicPr>
          <p:nvPr/>
        </p:nvPicPr>
        <p:blipFill>
          <a:blip r:embed="rId3"/>
          <a:stretch>
            <a:fillRect/>
          </a:stretch>
        </p:blipFill>
        <p:spPr>
          <a:xfrm>
            <a:off x="8799443" y="5870389"/>
            <a:ext cx="2911958" cy="1008295"/>
          </a:xfrm>
          <a:prstGeom prst="rect">
            <a:avLst/>
          </a:prstGeom>
        </p:spPr>
      </p:pic>
      <p:pic>
        <p:nvPicPr>
          <p:cNvPr id="3" name="Picture 2">
            <a:extLst>
              <a:ext uri="{FF2B5EF4-FFF2-40B4-BE49-F238E27FC236}">
                <a16:creationId xmlns:a16="http://schemas.microsoft.com/office/drawing/2014/main" id="{086F2F37-9FF5-441A-AA18-E9E40A3F9C5B}"/>
              </a:ext>
            </a:extLst>
          </p:cNvPr>
          <p:cNvPicPr>
            <a:picLocks noChangeAspect="1"/>
          </p:cNvPicPr>
          <p:nvPr/>
        </p:nvPicPr>
        <p:blipFill>
          <a:blip r:embed="rId4"/>
          <a:stretch>
            <a:fillRect/>
          </a:stretch>
        </p:blipFill>
        <p:spPr>
          <a:xfrm>
            <a:off x="0" y="-16625"/>
            <a:ext cx="5480494" cy="5887014"/>
          </a:xfrm>
          <a:prstGeom prst="rect">
            <a:avLst/>
          </a:prstGeom>
        </p:spPr>
      </p:pic>
      <p:sp>
        <p:nvSpPr>
          <p:cNvPr id="2" name="Google Shape;102;p2">
            <a:extLst>
              <a:ext uri="{FF2B5EF4-FFF2-40B4-BE49-F238E27FC236}">
                <a16:creationId xmlns:a16="http://schemas.microsoft.com/office/drawing/2014/main" id="{57D51A48-7746-489F-B32E-533BF3823B4D}"/>
              </a:ext>
            </a:extLst>
          </p:cNvPr>
          <p:cNvSpPr txBox="1"/>
          <p:nvPr/>
        </p:nvSpPr>
        <p:spPr>
          <a:xfrm>
            <a:off x="202630" y="6093788"/>
            <a:ext cx="8429306" cy="523180"/>
          </a:xfrm>
          <a:prstGeom prst="rect">
            <a:avLst/>
          </a:prstGeom>
          <a:noFill/>
          <a:ln>
            <a:noFill/>
          </a:ln>
        </p:spPr>
        <p:txBody>
          <a:bodyPr spcFirstLastPara="1" wrap="square" lIns="91425" tIns="45700" rIns="91425" bIns="45700" anchor="t" anchorCtr="0">
            <a:spAutoFit/>
          </a:bodyPr>
          <a:lstStyle/>
          <a:p>
            <a:pPr lvl="0">
              <a:buSzPts val="2800"/>
            </a:pPr>
            <a:r>
              <a:rPr lang="en-US" sz="2800" b="1" i="0" u="none" strike="noStrike" cap="none" dirty="0">
                <a:solidFill>
                  <a:schemeClr val="lt1"/>
                </a:solidFill>
                <a:latin typeface="Verdana"/>
                <a:ea typeface="Verdana"/>
                <a:cs typeface="Verdana"/>
                <a:sym typeface="Verdana"/>
              </a:rPr>
              <a:t>CSRS: </a:t>
            </a:r>
            <a:r>
              <a:rPr lang="en-US" sz="2800" b="1" i="0" u="none" strike="noStrike" cap="none" dirty="0" err="1">
                <a:solidFill>
                  <a:schemeClr val="lt1"/>
                </a:solidFill>
                <a:latin typeface="Verdana"/>
                <a:ea typeface="Verdana"/>
                <a:cs typeface="Verdana"/>
                <a:sym typeface="Verdana"/>
              </a:rPr>
              <a:t>Aspectos</a:t>
            </a:r>
            <a:r>
              <a:rPr lang="en-US" sz="2800" b="1" i="0" u="none" strike="noStrike" cap="none" dirty="0">
                <a:solidFill>
                  <a:schemeClr val="lt1"/>
                </a:solidFill>
                <a:latin typeface="Verdana"/>
                <a:ea typeface="Verdana"/>
                <a:cs typeface="Verdana"/>
                <a:sym typeface="Verdana"/>
              </a:rPr>
              <a:t> </a:t>
            </a:r>
            <a:r>
              <a:rPr lang="en-US" sz="2800" b="1" i="1" dirty="0" err="1">
                <a:solidFill>
                  <a:schemeClr val="lt1"/>
                </a:solidFill>
                <a:latin typeface="Verdana"/>
                <a:ea typeface="Verdana"/>
                <a:cs typeface="Verdana"/>
                <a:sym typeface="Verdana"/>
              </a:rPr>
              <a:t>específicos</a:t>
            </a:r>
            <a:r>
              <a:rPr lang="en-US" sz="2800" b="1" i="1" dirty="0">
                <a:solidFill>
                  <a:schemeClr val="lt1"/>
                </a:solidFill>
                <a:latin typeface="Verdana"/>
                <a:ea typeface="Verdana"/>
                <a:cs typeface="Verdana"/>
                <a:sym typeface="Verdana"/>
              </a:rPr>
              <a:t> de la </a:t>
            </a:r>
            <a:r>
              <a:rPr lang="en-US" sz="2800" b="1" i="1" dirty="0" err="1">
                <a:solidFill>
                  <a:schemeClr val="lt1"/>
                </a:solidFill>
                <a:latin typeface="Verdana"/>
                <a:ea typeface="Verdana"/>
                <a:cs typeface="Verdana"/>
                <a:sym typeface="Verdana"/>
              </a:rPr>
              <a:t>división</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658860" y="42049"/>
            <a:ext cx="6440213" cy="58784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Cuestiones</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seguridad</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ejemplo</a:t>
            </a:r>
            <a:endParaRPr lang="en-US" dirty="0"/>
          </a:p>
          <a:p>
            <a:pPr lvl="0">
              <a:buSzPts val="1600"/>
            </a:pPr>
            <a:endParaRPr lang="en-US" sz="1600" dirty="0"/>
          </a:p>
          <a:p>
            <a:pPr lvl="0">
              <a:buSzPts val="1600"/>
            </a:pPr>
            <a:r>
              <a:rPr lang="en-US" sz="1600" dirty="0"/>
              <a:t>Una </a:t>
            </a:r>
            <a:r>
              <a:rPr lang="en-US" sz="1600" dirty="0" err="1"/>
              <a:t>empleada</a:t>
            </a:r>
            <a:r>
              <a:rPr lang="en-US" sz="1600" dirty="0"/>
              <a:t> que </a:t>
            </a:r>
            <a:r>
              <a:rPr lang="en-US" sz="1600" dirty="0" err="1"/>
              <a:t>trabajaba</a:t>
            </a:r>
            <a:r>
              <a:rPr lang="en-US" sz="1600" dirty="0"/>
              <a:t> </a:t>
            </a:r>
            <a:r>
              <a:rPr lang="en-US" sz="1600" dirty="0" err="1"/>
              <a:t>en</a:t>
            </a:r>
            <a:r>
              <a:rPr lang="en-US" sz="1600" dirty="0"/>
              <a:t> </a:t>
            </a:r>
            <a:r>
              <a:rPr lang="en-US" sz="1600" dirty="0" err="1"/>
              <a:t>una</a:t>
            </a:r>
            <a:r>
              <a:rPr lang="en-US" sz="1600" dirty="0"/>
              <a:t> planta </a:t>
            </a:r>
            <a:r>
              <a:rPr lang="en-US" sz="1600" dirty="0" err="1"/>
              <a:t>procesadora</a:t>
            </a:r>
            <a:r>
              <a:rPr lang="en-US" sz="1600" dirty="0"/>
              <a:t> de </a:t>
            </a:r>
            <a:r>
              <a:rPr lang="en-US" sz="1600" dirty="0" err="1"/>
              <a:t>alimentos</a:t>
            </a:r>
            <a:r>
              <a:rPr lang="en-US" sz="1600" dirty="0"/>
              <a:t> </a:t>
            </a:r>
            <a:r>
              <a:rPr lang="en-US" sz="1600" dirty="0" err="1"/>
              <a:t>en</a:t>
            </a:r>
            <a:r>
              <a:rPr lang="en-US" sz="1600" dirty="0"/>
              <a:t> </a:t>
            </a:r>
            <a:r>
              <a:rPr lang="en-US" sz="1600" dirty="0" err="1"/>
              <a:t>el</a:t>
            </a:r>
            <a:r>
              <a:rPr lang="en-US" sz="1600" dirty="0"/>
              <a:t> </a:t>
            </a:r>
            <a:r>
              <a:rPr lang="en-US" sz="1600" dirty="0" err="1"/>
              <a:t>este</a:t>
            </a:r>
            <a:r>
              <a:rPr lang="en-US" sz="1600" dirty="0"/>
              <a:t> de Oregon </a:t>
            </a:r>
            <a:r>
              <a:rPr lang="en-US" sz="1600" dirty="0" err="1"/>
              <a:t>estuvo</a:t>
            </a:r>
            <a:r>
              <a:rPr lang="en-US" sz="1600" dirty="0"/>
              <a:t> </a:t>
            </a:r>
            <a:r>
              <a:rPr lang="en-US" sz="1600" dirty="0" err="1"/>
              <a:t>expuesta</a:t>
            </a:r>
            <a:r>
              <a:rPr lang="en-US" sz="1600" dirty="0"/>
              <a:t> a </a:t>
            </a:r>
            <a:r>
              <a:rPr lang="en-US" sz="1600" dirty="0" err="1"/>
              <a:t>múltiples</a:t>
            </a:r>
            <a:r>
              <a:rPr lang="en-US" sz="1600" dirty="0"/>
              <a:t> </a:t>
            </a:r>
            <a:r>
              <a:rPr lang="en-US" sz="1600" dirty="0" err="1"/>
              <a:t>peligros</a:t>
            </a:r>
            <a:r>
              <a:rPr lang="en-US" sz="1600" dirty="0"/>
              <a:t> </a:t>
            </a:r>
            <a:r>
              <a:rPr lang="en-US" sz="1600" dirty="0" err="1"/>
              <a:t>durante</a:t>
            </a:r>
            <a:r>
              <a:rPr lang="en-US" sz="1600" dirty="0"/>
              <a:t> </a:t>
            </a:r>
            <a:r>
              <a:rPr lang="en-US" sz="1600" dirty="0" err="1"/>
              <a:t>su</a:t>
            </a:r>
            <a:r>
              <a:rPr lang="en-US" sz="1600" dirty="0"/>
              <a:t> jornada de </a:t>
            </a:r>
            <a:r>
              <a:rPr lang="en-US" sz="1600" dirty="0" err="1"/>
              <a:t>trabajo</a:t>
            </a:r>
            <a:r>
              <a:rPr lang="en-US" sz="1600" dirty="0"/>
              <a:t>, lo que </a:t>
            </a:r>
            <a:r>
              <a:rPr lang="en-US" sz="1600" dirty="0" err="1"/>
              <a:t>provocó</a:t>
            </a:r>
            <a:r>
              <a:rPr lang="en-US" sz="1600" dirty="0"/>
              <a:t> un </a:t>
            </a:r>
            <a:r>
              <a:rPr lang="en-US" sz="1600" dirty="0" err="1"/>
              <a:t>accidente</a:t>
            </a:r>
            <a:r>
              <a:rPr lang="en-US" sz="1600" dirty="0"/>
              <a:t> </a:t>
            </a:r>
            <a:r>
              <a:rPr lang="en-US" sz="1600" dirty="0" err="1"/>
              <a:t>en</a:t>
            </a:r>
            <a:r>
              <a:rPr lang="en-US" sz="1600" dirty="0"/>
              <a:t> </a:t>
            </a:r>
            <a:r>
              <a:rPr lang="en-US" sz="1600" dirty="0" err="1"/>
              <a:t>el</a:t>
            </a:r>
            <a:r>
              <a:rPr lang="en-US" sz="1600" dirty="0"/>
              <a:t> que </a:t>
            </a:r>
            <a:r>
              <a:rPr lang="en-US" sz="1600" dirty="0" err="1"/>
              <a:t>sufrió</a:t>
            </a:r>
            <a:r>
              <a:rPr lang="en-US" sz="1600" dirty="0"/>
              <a:t> la </a:t>
            </a:r>
            <a:r>
              <a:rPr lang="en-US" sz="1600" dirty="0" err="1"/>
              <a:t>amputación</a:t>
            </a:r>
            <a:r>
              <a:rPr lang="en-US" sz="1600" dirty="0"/>
              <a:t> de 3 de </a:t>
            </a:r>
            <a:r>
              <a:rPr lang="en-US" sz="1600" dirty="0" err="1"/>
              <a:t>los</a:t>
            </a:r>
            <a:r>
              <a:rPr lang="en-US" sz="1600" dirty="0"/>
              <a:t> </a:t>
            </a:r>
            <a:r>
              <a:rPr lang="en-US" sz="1600" dirty="0" err="1"/>
              <a:t>dedos</a:t>
            </a:r>
            <a:r>
              <a:rPr lang="en-US" sz="1600" dirty="0"/>
              <a:t> de la mano. Durante la </a:t>
            </a:r>
            <a:r>
              <a:rPr lang="en-US" sz="1600" dirty="0" err="1"/>
              <a:t>investigación</a:t>
            </a:r>
            <a:r>
              <a:rPr lang="en-US" sz="1600" dirty="0"/>
              <a:t> del </a:t>
            </a:r>
            <a:r>
              <a:rPr lang="en-US" sz="1600" dirty="0" err="1"/>
              <a:t>accidente</a:t>
            </a:r>
            <a:r>
              <a:rPr lang="en-US" sz="1600" dirty="0"/>
              <a:t>, se </a:t>
            </a:r>
            <a:r>
              <a:rPr lang="en-US" sz="1600" dirty="0" err="1"/>
              <a:t>supo</a:t>
            </a:r>
            <a:r>
              <a:rPr lang="en-US" sz="1600" dirty="0"/>
              <a:t> que la </a:t>
            </a:r>
            <a:r>
              <a:rPr lang="en-US" sz="1600" dirty="0" err="1"/>
              <a:t>empresa</a:t>
            </a:r>
            <a:r>
              <a:rPr lang="en-US" sz="1600" dirty="0"/>
              <a:t> </a:t>
            </a:r>
            <a:r>
              <a:rPr lang="en-US" sz="1600" dirty="0" err="1"/>
              <a:t>tenía</a:t>
            </a:r>
            <a:r>
              <a:rPr lang="en-US" sz="1600" dirty="0"/>
              <a:t> un </a:t>
            </a:r>
            <a:r>
              <a:rPr lang="en-US" sz="1600" dirty="0" err="1"/>
              <a:t>comité</a:t>
            </a:r>
            <a:r>
              <a:rPr lang="en-US" sz="1600" dirty="0"/>
              <a:t> de </a:t>
            </a:r>
            <a:r>
              <a:rPr lang="en-US" sz="1600" dirty="0" err="1"/>
              <a:t>seguridad</a:t>
            </a:r>
            <a:r>
              <a:rPr lang="en-US" sz="1600" dirty="0"/>
              <a:t>, </a:t>
            </a:r>
            <a:r>
              <a:rPr lang="en-US" sz="1600" dirty="0" err="1"/>
              <a:t>pero</a:t>
            </a:r>
            <a:r>
              <a:rPr lang="en-US" sz="1600" dirty="0"/>
              <a:t> no </a:t>
            </a:r>
            <a:r>
              <a:rPr lang="en-US" sz="1600" dirty="0" err="1"/>
              <a:t>contaba</a:t>
            </a:r>
            <a:r>
              <a:rPr lang="en-US" sz="1600" dirty="0"/>
              <a:t> con </a:t>
            </a:r>
            <a:r>
              <a:rPr lang="en-US" sz="1600" dirty="0" err="1"/>
              <a:t>ninguna</a:t>
            </a:r>
            <a:r>
              <a:rPr lang="en-US" sz="1600" dirty="0"/>
              <a:t> </a:t>
            </a:r>
            <a:r>
              <a:rPr lang="en-US" sz="1600" dirty="0" err="1"/>
              <a:t>representación</a:t>
            </a:r>
            <a:r>
              <a:rPr lang="en-US" sz="1600" dirty="0"/>
              <a:t> de </a:t>
            </a:r>
            <a:r>
              <a:rPr lang="en-US" sz="1600" dirty="0" err="1"/>
              <a:t>los</a:t>
            </a:r>
            <a:r>
              <a:rPr lang="en-US" sz="1600" dirty="0"/>
              <a:t> </a:t>
            </a:r>
            <a:r>
              <a:rPr lang="en-US" sz="1600" dirty="0" err="1"/>
              <a:t>empleados</a:t>
            </a:r>
            <a:r>
              <a:rPr lang="en-US" sz="1600" dirty="0"/>
              <a:t> </a:t>
            </a:r>
            <a:r>
              <a:rPr lang="en-US" sz="1600" dirty="0" err="1"/>
              <a:t>ni</a:t>
            </a:r>
            <a:r>
              <a:rPr lang="en-US" sz="1600" dirty="0"/>
              <a:t> con un </a:t>
            </a:r>
            <a:r>
              <a:rPr lang="en-US" sz="1600" dirty="0" err="1"/>
              <a:t>proceso</a:t>
            </a:r>
            <a:r>
              <a:rPr lang="en-US" sz="1600" dirty="0"/>
              <a:t> para </a:t>
            </a:r>
            <a:r>
              <a:rPr lang="en-US" sz="1600" dirty="0" err="1"/>
              <a:t>informar</a:t>
            </a:r>
            <a:r>
              <a:rPr lang="en-US" sz="1600" dirty="0"/>
              <a:t> </a:t>
            </a:r>
            <a:r>
              <a:rPr lang="en-US" sz="1600" dirty="0" err="1"/>
              <a:t>peligros</a:t>
            </a:r>
            <a:r>
              <a:rPr lang="en-US" sz="1600" dirty="0"/>
              <a:t>. </a:t>
            </a:r>
          </a:p>
          <a:p>
            <a:pPr lvl="0">
              <a:buSzPts val="1600"/>
            </a:pPr>
            <a:endParaRPr lang="en-US" sz="1600" dirty="0"/>
          </a:p>
          <a:p>
            <a:pPr lvl="0">
              <a:buSzPts val="1600"/>
            </a:pPr>
            <a:r>
              <a:rPr lang="en-US" sz="1600" dirty="0"/>
              <a:t>Los </a:t>
            </a:r>
            <a:r>
              <a:rPr lang="en-US" sz="1600" dirty="0" err="1"/>
              <a:t>pocos</a:t>
            </a:r>
            <a:r>
              <a:rPr lang="en-US" sz="1600" dirty="0"/>
              <a:t> </a:t>
            </a:r>
            <a:r>
              <a:rPr lang="en-US" sz="1600" dirty="0" err="1"/>
              <a:t>gerentes</a:t>
            </a:r>
            <a:r>
              <a:rPr lang="en-US" sz="1600" dirty="0"/>
              <a:t> que </a:t>
            </a:r>
            <a:r>
              <a:rPr lang="en-US" sz="1600" dirty="0" err="1"/>
              <a:t>formaban</a:t>
            </a:r>
            <a:r>
              <a:rPr lang="en-US" sz="1600" dirty="0"/>
              <a:t> </a:t>
            </a:r>
            <a:r>
              <a:rPr lang="en-US" sz="1600" dirty="0" err="1"/>
              <a:t>parte</a:t>
            </a:r>
            <a:r>
              <a:rPr lang="en-US" sz="1600" dirty="0"/>
              <a:t> del </a:t>
            </a:r>
            <a:r>
              <a:rPr lang="en-US" sz="1600" dirty="0" err="1"/>
              <a:t>comité</a:t>
            </a:r>
            <a:r>
              <a:rPr lang="en-US" sz="1600" dirty="0"/>
              <a:t> </a:t>
            </a:r>
            <a:r>
              <a:rPr lang="en-US" sz="1600" dirty="0" err="1"/>
              <a:t>nunca</a:t>
            </a:r>
            <a:r>
              <a:rPr lang="en-US" sz="1600" dirty="0"/>
              <a:t> </a:t>
            </a:r>
            <a:r>
              <a:rPr lang="en-US" sz="1600" dirty="0" err="1"/>
              <a:t>habían</a:t>
            </a:r>
            <a:r>
              <a:rPr lang="en-US" sz="1600" dirty="0"/>
              <a:t> </a:t>
            </a:r>
            <a:r>
              <a:rPr lang="en-US" sz="1600" dirty="0" err="1"/>
              <a:t>recibido</a:t>
            </a:r>
            <a:r>
              <a:rPr lang="en-US" sz="1600" dirty="0"/>
              <a:t> </a:t>
            </a:r>
            <a:r>
              <a:rPr lang="en-US" sz="1600" dirty="0" err="1"/>
              <a:t>capacitación</a:t>
            </a:r>
            <a:r>
              <a:rPr lang="en-US" sz="1600" dirty="0"/>
              <a:t> </a:t>
            </a:r>
            <a:r>
              <a:rPr lang="en-US" sz="1600" dirty="0" err="1"/>
              <a:t>sobre</a:t>
            </a:r>
            <a:r>
              <a:rPr lang="en-US" sz="1600" dirty="0"/>
              <a:t> las </a:t>
            </a:r>
            <a:r>
              <a:rPr lang="en-US" sz="1600" dirty="0" err="1"/>
              <a:t>responsabilidades</a:t>
            </a:r>
            <a:r>
              <a:rPr lang="en-US" sz="1600" dirty="0"/>
              <a:t> del </a:t>
            </a:r>
            <a:r>
              <a:rPr lang="en-US" sz="1600" dirty="0" err="1"/>
              <a:t>comité</a:t>
            </a:r>
            <a:r>
              <a:rPr lang="en-US" sz="1600" dirty="0"/>
              <a:t> de </a:t>
            </a:r>
            <a:r>
              <a:rPr lang="en-US" sz="1600" dirty="0" err="1"/>
              <a:t>seguridad</a:t>
            </a:r>
            <a:r>
              <a:rPr lang="en-US" sz="1600" dirty="0"/>
              <a:t>, la </a:t>
            </a:r>
            <a:r>
              <a:rPr lang="en-US" sz="1600" dirty="0" err="1"/>
              <a:t>identificación</a:t>
            </a:r>
            <a:r>
              <a:rPr lang="en-US" sz="1600" dirty="0"/>
              <a:t> de </a:t>
            </a:r>
            <a:r>
              <a:rPr lang="en-US" sz="1600" dirty="0" err="1"/>
              <a:t>peligros</a:t>
            </a:r>
            <a:r>
              <a:rPr lang="en-US" sz="1600" dirty="0"/>
              <a:t> o la </a:t>
            </a:r>
            <a:r>
              <a:rPr lang="en-US" sz="1600" dirty="0" err="1"/>
              <a:t>investigación</a:t>
            </a:r>
            <a:r>
              <a:rPr lang="en-US" sz="1600" dirty="0"/>
              <a:t> de </a:t>
            </a:r>
            <a:r>
              <a:rPr lang="en-US" sz="1600" dirty="0" err="1"/>
              <a:t>accidentes</a:t>
            </a:r>
            <a:r>
              <a:rPr lang="en-US" sz="1600" dirty="0"/>
              <a:t>. </a:t>
            </a:r>
            <a:r>
              <a:rPr lang="en-US" sz="1600" dirty="0" err="1"/>
              <a:t>Además</a:t>
            </a:r>
            <a:r>
              <a:rPr lang="en-US" sz="1600" dirty="0"/>
              <a:t>, no se </a:t>
            </a:r>
            <a:r>
              <a:rPr lang="en-US" sz="1600" dirty="0" err="1"/>
              <a:t>completaban</a:t>
            </a:r>
            <a:r>
              <a:rPr lang="en-US" sz="1600" dirty="0"/>
              <a:t> las </a:t>
            </a:r>
            <a:r>
              <a:rPr lang="en-US" sz="1600" dirty="0" err="1"/>
              <a:t>inspecciones</a:t>
            </a:r>
            <a:r>
              <a:rPr lang="en-US" sz="1600" dirty="0"/>
              <a:t> </a:t>
            </a:r>
            <a:r>
              <a:rPr lang="en-US" sz="1600" dirty="0" err="1"/>
              <a:t>trimestrales</a:t>
            </a:r>
            <a:r>
              <a:rPr lang="en-US" sz="1600" dirty="0"/>
              <a:t> del </a:t>
            </a:r>
            <a:r>
              <a:rPr lang="en-US" sz="1600" dirty="0" err="1"/>
              <a:t>lugar</a:t>
            </a:r>
            <a:r>
              <a:rPr lang="en-US" sz="1600" dirty="0"/>
              <a:t> de </a:t>
            </a:r>
            <a:r>
              <a:rPr lang="en-US" sz="1600" dirty="0" err="1"/>
              <a:t>trabajo</a:t>
            </a:r>
            <a:r>
              <a:rPr lang="en-US" sz="1600" dirty="0"/>
              <a:t> y </a:t>
            </a:r>
            <a:r>
              <a:rPr lang="en-US" sz="1600" dirty="0" err="1"/>
              <a:t>ningún</a:t>
            </a:r>
            <a:r>
              <a:rPr lang="en-US" sz="1600" dirty="0"/>
              <a:t> </a:t>
            </a:r>
            <a:r>
              <a:rPr lang="en-US" sz="1600" dirty="0" err="1"/>
              <a:t>empleado</a:t>
            </a:r>
            <a:r>
              <a:rPr lang="en-US" sz="1600" dirty="0"/>
              <a:t> </a:t>
            </a:r>
            <a:r>
              <a:rPr lang="en-US" sz="1600" dirty="0" err="1"/>
              <a:t>sabía</a:t>
            </a:r>
            <a:r>
              <a:rPr lang="en-US" sz="1600" dirty="0"/>
              <a:t> de la </a:t>
            </a:r>
            <a:r>
              <a:rPr lang="en-US" sz="1600" dirty="0" err="1"/>
              <a:t>existencia</a:t>
            </a:r>
            <a:r>
              <a:rPr lang="en-US" sz="1600" dirty="0"/>
              <a:t> del </a:t>
            </a:r>
            <a:r>
              <a:rPr lang="en-US" sz="1600" dirty="0" err="1"/>
              <a:t>comité</a:t>
            </a:r>
            <a:r>
              <a:rPr lang="en-US" sz="1600" dirty="0"/>
              <a:t>. Este </a:t>
            </a:r>
            <a:r>
              <a:rPr lang="en-US" sz="1600" dirty="0" err="1"/>
              <a:t>accidente</a:t>
            </a:r>
            <a:r>
              <a:rPr lang="en-US" sz="1600" dirty="0"/>
              <a:t> </a:t>
            </a:r>
            <a:r>
              <a:rPr lang="en-US" sz="1600" dirty="0" err="1"/>
              <a:t>posiblemente</a:t>
            </a:r>
            <a:r>
              <a:rPr lang="en-US" sz="1600" dirty="0"/>
              <a:t> se </a:t>
            </a:r>
            <a:r>
              <a:rPr lang="en-US" sz="1600" dirty="0" err="1"/>
              <a:t>podría</a:t>
            </a:r>
            <a:r>
              <a:rPr lang="en-US" sz="1600" dirty="0"/>
              <a:t> </a:t>
            </a:r>
            <a:r>
              <a:rPr lang="en-US" sz="1600" dirty="0" err="1"/>
              <a:t>haber</a:t>
            </a:r>
            <a:r>
              <a:rPr lang="en-US" sz="1600" dirty="0"/>
              <a:t> </a:t>
            </a:r>
            <a:r>
              <a:rPr lang="en-US" sz="1600" dirty="0" err="1"/>
              <a:t>evitado</a:t>
            </a:r>
            <a:r>
              <a:rPr lang="en-US" sz="1600" dirty="0"/>
              <a:t> </a:t>
            </a:r>
            <a:r>
              <a:rPr lang="en-US" sz="1600" dirty="0" err="1"/>
              <a:t>si</a:t>
            </a:r>
            <a:r>
              <a:rPr lang="en-US" sz="1600" dirty="0"/>
              <a:t> </a:t>
            </a:r>
            <a:r>
              <a:rPr lang="en-US" sz="1600" dirty="0" err="1"/>
              <a:t>hubiera</a:t>
            </a:r>
            <a:r>
              <a:rPr lang="en-US" sz="1600" dirty="0"/>
              <a:t> </a:t>
            </a:r>
            <a:r>
              <a:rPr lang="en-US" sz="1600" dirty="0" err="1"/>
              <a:t>habido</a:t>
            </a:r>
            <a:r>
              <a:rPr lang="en-US" sz="1600" dirty="0"/>
              <a:t> un </a:t>
            </a:r>
            <a:r>
              <a:rPr lang="en-US" sz="1600" dirty="0" err="1"/>
              <a:t>comité</a:t>
            </a:r>
            <a:r>
              <a:rPr lang="en-US" sz="1600" dirty="0"/>
              <a:t> de </a:t>
            </a:r>
            <a:r>
              <a:rPr lang="en-US" sz="1600" dirty="0" err="1"/>
              <a:t>seguridad</a:t>
            </a:r>
            <a:r>
              <a:rPr lang="en-US" sz="1600" dirty="0"/>
              <a:t> </a:t>
            </a:r>
            <a:r>
              <a:rPr lang="en-US" sz="1600" dirty="0" err="1"/>
              <a:t>eficaz</a:t>
            </a:r>
            <a:r>
              <a:rPr lang="en-US" sz="1600" dirty="0"/>
              <a:t> que </a:t>
            </a:r>
            <a:r>
              <a:rPr lang="en-US" sz="1600" dirty="0" err="1"/>
              <a:t>cumpliera</a:t>
            </a:r>
            <a:r>
              <a:rPr lang="en-US" sz="1600" dirty="0"/>
              <a:t> con </a:t>
            </a:r>
            <a:r>
              <a:rPr lang="en-US" sz="1600" dirty="0" err="1"/>
              <a:t>los</a:t>
            </a:r>
            <a:r>
              <a:rPr lang="en-US" sz="1600" dirty="0"/>
              <a:t> </a:t>
            </a:r>
            <a:r>
              <a:rPr lang="en-US" sz="1600" dirty="0" err="1"/>
              <a:t>requisitos</a:t>
            </a:r>
            <a:r>
              <a:rPr lang="en-US" sz="1600" dirty="0"/>
              <a:t> </a:t>
            </a:r>
            <a:r>
              <a:rPr lang="en-US" sz="1600" dirty="0" err="1"/>
              <a:t>básicos</a:t>
            </a:r>
            <a:r>
              <a:rPr lang="en-US" sz="1600" dirty="0"/>
              <a:t> de la </a:t>
            </a:r>
            <a:r>
              <a:rPr lang="en-US" sz="1600" dirty="0" err="1"/>
              <a:t>norma</a:t>
            </a:r>
            <a:r>
              <a:rPr lang="en-US" sz="1600" dirty="0"/>
              <a:t> de </a:t>
            </a:r>
            <a:r>
              <a:rPr lang="en-US" sz="1600" dirty="0" err="1"/>
              <a:t>completar</a:t>
            </a:r>
            <a:r>
              <a:rPr lang="en-US" sz="1600" dirty="0"/>
              <a:t> las </a:t>
            </a:r>
            <a:r>
              <a:rPr lang="en-US" sz="1600" dirty="0" err="1"/>
              <a:t>inspecciones</a:t>
            </a:r>
            <a:r>
              <a:rPr lang="en-US" sz="1600" dirty="0"/>
              <a:t> del </a:t>
            </a:r>
            <a:r>
              <a:rPr lang="en-US" sz="1600" dirty="0" err="1"/>
              <a:t>lugar</a:t>
            </a:r>
            <a:r>
              <a:rPr lang="en-US" sz="1600" dirty="0"/>
              <a:t> de </a:t>
            </a:r>
            <a:r>
              <a:rPr lang="en-US" sz="1600" dirty="0" err="1"/>
              <a:t>trabajo</a:t>
            </a:r>
            <a:r>
              <a:rPr lang="en-US" sz="1600" dirty="0"/>
              <a:t>, </a:t>
            </a:r>
            <a:r>
              <a:rPr lang="en-US" sz="1600" dirty="0" err="1"/>
              <a:t>identificar</a:t>
            </a:r>
            <a:r>
              <a:rPr lang="en-US" sz="1600" dirty="0"/>
              <a:t> </a:t>
            </a:r>
            <a:r>
              <a:rPr lang="en-US" sz="1600" dirty="0" err="1"/>
              <a:t>peligros</a:t>
            </a:r>
            <a:r>
              <a:rPr lang="en-US" sz="1600" dirty="0"/>
              <a:t> y </a:t>
            </a:r>
            <a:r>
              <a:rPr lang="en-US" sz="1600" dirty="0" err="1"/>
              <a:t>recomendar</a:t>
            </a:r>
            <a:r>
              <a:rPr lang="en-US" sz="1600" dirty="0"/>
              <a:t> </a:t>
            </a:r>
            <a:r>
              <a:rPr lang="en-US" sz="1600" dirty="0" err="1"/>
              <a:t>soluciones</a:t>
            </a:r>
            <a:r>
              <a:rPr lang="en-US" sz="160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620EC120-A847-40E8-8C6B-53AE0B0751B5}"/>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354879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31292"/>
            <a:ext cx="6274351" cy="4431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Cuestiones</a:t>
            </a:r>
            <a:r>
              <a:rPr lang="en-US" sz="3600" b="0" i="0" u="sng" strike="noStrike" cap="none" dirty="0">
                <a:solidFill>
                  <a:schemeClr val="dk1"/>
                </a:solidFill>
                <a:latin typeface="+mj-lt"/>
                <a:ea typeface="Calibri"/>
                <a:cs typeface="Calibri"/>
                <a:sym typeface="Calibri"/>
              </a:rPr>
              <a:t> de </a:t>
            </a:r>
            <a:r>
              <a:rPr lang="en-US" sz="3600" b="0" i="0" u="sng" strike="noStrike" cap="none" dirty="0" err="1">
                <a:solidFill>
                  <a:schemeClr val="dk1"/>
                </a:solidFill>
                <a:latin typeface="+mj-lt"/>
                <a:ea typeface="Calibri"/>
                <a:cs typeface="Calibri"/>
                <a:sym typeface="Calibri"/>
              </a:rPr>
              <a:t>seguridad</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continuación</a:t>
            </a:r>
            <a:r>
              <a:rPr lang="en-US" sz="3600" b="0" i="0" u="sng" strike="noStrike" cap="none" dirty="0">
                <a:solidFill>
                  <a:schemeClr val="dk1"/>
                </a:solidFill>
                <a:latin typeface="+mj-lt"/>
                <a:ea typeface="Calibri"/>
                <a:cs typeface="Calibri"/>
                <a:sym typeface="Calibri"/>
              </a:rPr>
              <a:t>)</a:t>
            </a:r>
            <a:endParaRPr sz="1600" b="0" i="0" u="none" strike="noStrike" cap="none" dirty="0">
              <a:solidFill>
                <a:schemeClr val="dk1"/>
              </a:solidFill>
              <a:latin typeface="Calibri"/>
              <a:ea typeface="Calibri"/>
              <a:cs typeface="Calibri"/>
              <a:sym typeface="Calibri"/>
            </a:endParaRPr>
          </a:p>
          <a:p>
            <a:endParaRPr lang="en-US" sz="1600" dirty="0"/>
          </a:p>
          <a:p>
            <a:r>
              <a:rPr lang="en-US" sz="1600" dirty="0"/>
              <a:t>El </a:t>
            </a:r>
            <a:r>
              <a:rPr lang="en-US" sz="1600" dirty="0" err="1"/>
              <a:t>ejemplo</a:t>
            </a:r>
            <a:r>
              <a:rPr lang="en-US" sz="1600" dirty="0"/>
              <a:t> anterior </a:t>
            </a:r>
            <a:r>
              <a:rPr lang="en-US" sz="1600" dirty="0" err="1"/>
              <a:t>muestra</a:t>
            </a:r>
            <a:r>
              <a:rPr lang="en-US" sz="1600" dirty="0"/>
              <a:t> un </a:t>
            </a:r>
            <a:r>
              <a:rPr lang="en-US" sz="1600" dirty="0" err="1"/>
              <a:t>resultado</a:t>
            </a:r>
            <a:r>
              <a:rPr lang="en-US" sz="1600" dirty="0"/>
              <a:t> </a:t>
            </a:r>
            <a:r>
              <a:rPr lang="en-US" sz="1600" dirty="0" err="1"/>
              <a:t>posible</a:t>
            </a:r>
            <a:r>
              <a:rPr lang="en-US" sz="1600" dirty="0"/>
              <a:t> </a:t>
            </a:r>
            <a:r>
              <a:rPr lang="en-US" sz="1600" dirty="0" err="1"/>
              <a:t>cuando</a:t>
            </a:r>
            <a:r>
              <a:rPr lang="en-US" sz="1600" dirty="0"/>
              <a:t> la </a:t>
            </a:r>
            <a:r>
              <a:rPr lang="en-US" sz="1600" dirty="0" err="1"/>
              <a:t>seguridad</a:t>
            </a:r>
            <a:r>
              <a:rPr lang="en-US" sz="1600" dirty="0"/>
              <a:t> no es la </a:t>
            </a:r>
            <a:r>
              <a:rPr lang="en-US" sz="1600" dirty="0" err="1"/>
              <a:t>prioridad</a:t>
            </a:r>
            <a:r>
              <a:rPr lang="en-US" sz="1600" dirty="0"/>
              <a:t> principal y </a:t>
            </a:r>
            <a:r>
              <a:rPr lang="en-US" sz="1600" dirty="0" err="1"/>
              <a:t>los</a:t>
            </a:r>
            <a:r>
              <a:rPr lang="en-US" sz="1600" dirty="0"/>
              <a:t> </a:t>
            </a:r>
            <a:r>
              <a:rPr lang="en-US" sz="1600" dirty="0" err="1"/>
              <a:t>comités</a:t>
            </a:r>
            <a:r>
              <a:rPr lang="en-US" sz="1600" dirty="0"/>
              <a:t> o las </a:t>
            </a:r>
            <a:r>
              <a:rPr lang="en-US" sz="1600" dirty="0" err="1"/>
              <a:t>reuniones</a:t>
            </a:r>
            <a:r>
              <a:rPr lang="en-US" sz="1600" dirty="0"/>
              <a:t> de </a:t>
            </a:r>
            <a:r>
              <a:rPr lang="en-US" sz="1600" dirty="0" err="1"/>
              <a:t>seguridad</a:t>
            </a:r>
            <a:r>
              <a:rPr lang="en-US" sz="1600" dirty="0"/>
              <a:t> no se </a:t>
            </a:r>
            <a:r>
              <a:rPr lang="en-US" sz="1600" dirty="0" err="1"/>
              <a:t>utilizan</a:t>
            </a:r>
            <a:r>
              <a:rPr lang="en-US" sz="1600" dirty="0"/>
              <a:t> de </a:t>
            </a:r>
            <a:r>
              <a:rPr lang="en-US" sz="1600" dirty="0" err="1"/>
              <a:t>manera</a:t>
            </a:r>
            <a:r>
              <a:rPr lang="en-US" sz="1600" dirty="0"/>
              <a:t> </a:t>
            </a:r>
            <a:r>
              <a:rPr lang="en-US" sz="1600" dirty="0" err="1"/>
              <a:t>eficaz</a:t>
            </a:r>
            <a:r>
              <a:rPr lang="en-US" sz="1600" dirty="0"/>
              <a:t>. ¿Los </a:t>
            </a:r>
            <a:r>
              <a:rPr lang="en-US" sz="1600" dirty="0" err="1"/>
              <a:t>comités</a:t>
            </a:r>
            <a:r>
              <a:rPr lang="en-US" sz="1600" dirty="0"/>
              <a:t> o las </a:t>
            </a:r>
            <a:r>
              <a:rPr lang="en-US" sz="1600" dirty="0" err="1"/>
              <a:t>reuniones</a:t>
            </a:r>
            <a:r>
              <a:rPr lang="en-US" sz="1600" dirty="0"/>
              <a:t> de </a:t>
            </a:r>
            <a:r>
              <a:rPr lang="en-US" sz="1600" dirty="0" err="1"/>
              <a:t>seguridad</a:t>
            </a:r>
            <a:r>
              <a:rPr lang="en-US" sz="1600" dirty="0"/>
              <a:t> </a:t>
            </a:r>
            <a:r>
              <a:rPr lang="en-US" sz="1600" dirty="0" err="1"/>
              <a:t>evitarán</a:t>
            </a:r>
            <a:r>
              <a:rPr lang="en-US" sz="1600" dirty="0"/>
              <a:t> que </a:t>
            </a:r>
            <a:r>
              <a:rPr lang="en-US" sz="1600" dirty="0" err="1"/>
              <a:t>ocurran</a:t>
            </a:r>
            <a:r>
              <a:rPr lang="en-US" sz="1600" dirty="0"/>
              <a:t> </a:t>
            </a:r>
            <a:r>
              <a:rPr lang="en-US" sz="1600" dirty="0" err="1"/>
              <a:t>todos</a:t>
            </a:r>
            <a:r>
              <a:rPr lang="en-US" sz="1600" dirty="0"/>
              <a:t> </a:t>
            </a:r>
            <a:r>
              <a:rPr lang="en-US" sz="1600" dirty="0" err="1"/>
              <a:t>los</a:t>
            </a:r>
            <a:r>
              <a:rPr lang="en-US" sz="1600" dirty="0"/>
              <a:t> </a:t>
            </a:r>
            <a:r>
              <a:rPr lang="en-US" sz="1600" dirty="0" err="1"/>
              <a:t>accidentes</a:t>
            </a:r>
            <a:r>
              <a:rPr lang="en-US" sz="1600" dirty="0"/>
              <a:t>? </a:t>
            </a:r>
            <a:r>
              <a:rPr lang="en-US" sz="1600" dirty="0" err="1"/>
              <a:t>Lamentablemente</a:t>
            </a:r>
            <a:r>
              <a:rPr lang="en-US" sz="1600" dirty="0"/>
              <a:t>, la </a:t>
            </a:r>
            <a:r>
              <a:rPr lang="en-US" sz="1600" dirty="0" err="1"/>
              <a:t>respuesta</a:t>
            </a:r>
            <a:r>
              <a:rPr lang="en-US" sz="1600" dirty="0"/>
              <a:t> es no. Pero </a:t>
            </a:r>
            <a:r>
              <a:rPr lang="en-US" sz="1600" dirty="0" err="1"/>
              <a:t>constituyen</a:t>
            </a:r>
            <a:r>
              <a:rPr lang="en-US" sz="1600" dirty="0"/>
              <a:t> un paso fundamental para </a:t>
            </a:r>
            <a:r>
              <a:rPr lang="en-US" sz="1600" dirty="0" err="1"/>
              <a:t>establecer</a:t>
            </a:r>
            <a:r>
              <a:rPr lang="en-US" sz="1600" dirty="0"/>
              <a:t> un </a:t>
            </a:r>
            <a:r>
              <a:rPr lang="en-US" sz="1600" dirty="0" err="1"/>
              <a:t>lugar</a:t>
            </a:r>
            <a:r>
              <a:rPr lang="en-US" sz="1600" dirty="0"/>
              <a:t> de </a:t>
            </a:r>
            <a:r>
              <a:rPr lang="en-US" sz="1600" dirty="0" err="1"/>
              <a:t>trabajo</a:t>
            </a:r>
            <a:r>
              <a:rPr lang="en-US" sz="1600" dirty="0"/>
              <a:t> </a:t>
            </a:r>
            <a:r>
              <a:rPr lang="en-US" sz="1600" dirty="0" err="1"/>
              <a:t>seguro</a:t>
            </a:r>
            <a:r>
              <a:rPr lang="en-US" sz="1600" dirty="0"/>
              <a:t> y un </a:t>
            </a:r>
            <a:r>
              <a:rPr lang="en-US" sz="1600" dirty="0" err="1"/>
              <a:t>ambiente</a:t>
            </a:r>
            <a:r>
              <a:rPr lang="en-US" sz="1600" dirty="0"/>
              <a:t> </a:t>
            </a:r>
            <a:r>
              <a:rPr lang="en-US" sz="1600" dirty="0" err="1"/>
              <a:t>donde</a:t>
            </a:r>
            <a:r>
              <a:rPr lang="en-US" sz="1600" dirty="0"/>
              <a:t> se </a:t>
            </a:r>
            <a:r>
              <a:rPr lang="en-US" sz="1600" dirty="0" err="1"/>
              <a:t>aliente</a:t>
            </a:r>
            <a:r>
              <a:rPr lang="en-US" sz="1600" dirty="0"/>
              <a:t> a </a:t>
            </a:r>
            <a:r>
              <a:rPr lang="en-US" sz="1600" dirty="0" err="1"/>
              <a:t>empleados</a:t>
            </a:r>
            <a:r>
              <a:rPr lang="en-US" sz="1600" dirty="0"/>
              <a:t> y </a:t>
            </a:r>
            <a:r>
              <a:rPr lang="en-US" sz="1600" dirty="0" err="1"/>
              <a:t>empleadores</a:t>
            </a:r>
            <a:r>
              <a:rPr lang="en-US" sz="1600" dirty="0"/>
              <a:t> a </a:t>
            </a:r>
            <a:r>
              <a:rPr lang="en-US" sz="1600" dirty="0" err="1"/>
              <a:t>luchar</a:t>
            </a:r>
            <a:r>
              <a:rPr lang="en-US" sz="1600" dirty="0"/>
              <a:t> </a:t>
            </a:r>
            <a:r>
              <a:rPr lang="en-US" sz="1600" dirty="0" err="1"/>
              <a:t>por</a:t>
            </a:r>
            <a:r>
              <a:rPr lang="en-US" sz="1600" dirty="0"/>
              <a:t> la </a:t>
            </a:r>
            <a:r>
              <a:rPr lang="en-US" sz="1600" dirty="0" err="1"/>
              <a:t>seguridad</a:t>
            </a:r>
            <a:r>
              <a:rPr lang="en-US" sz="1600" dirty="0"/>
              <a:t> </a:t>
            </a:r>
            <a:r>
              <a:rPr lang="en-US" sz="1600" dirty="0" err="1"/>
              <a:t>mediante</a:t>
            </a:r>
            <a:r>
              <a:rPr lang="en-US" sz="1600" dirty="0"/>
              <a:t> la </a:t>
            </a:r>
            <a:r>
              <a:rPr lang="en-US" sz="1600" dirty="0" err="1"/>
              <a:t>identificación</a:t>
            </a:r>
            <a:r>
              <a:rPr lang="en-US" sz="1600" dirty="0"/>
              <a:t> y </a:t>
            </a:r>
            <a:r>
              <a:rPr lang="en-US" sz="1600" dirty="0" err="1"/>
              <a:t>resolución</a:t>
            </a:r>
            <a:r>
              <a:rPr lang="en-US" sz="1600" dirty="0"/>
              <a:t> de </a:t>
            </a:r>
            <a:r>
              <a:rPr lang="en-US" sz="1600" dirty="0" err="1"/>
              <a:t>los</a:t>
            </a:r>
            <a:r>
              <a:rPr lang="en-US" sz="1600" dirty="0"/>
              <a:t> </a:t>
            </a:r>
            <a:r>
              <a:rPr lang="en-US" sz="1600" dirty="0" err="1"/>
              <a:t>peligros</a:t>
            </a:r>
            <a:r>
              <a:rPr lang="en-US" sz="1600" dirty="0"/>
              <a:t> de </a:t>
            </a:r>
            <a:r>
              <a:rPr lang="en-US" sz="1600" dirty="0" err="1"/>
              <a:t>manera</a:t>
            </a:r>
            <a:r>
              <a:rPr lang="en-US" sz="1600" dirty="0"/>
              <a:t> continua.</a:t>
            </a:r>
          </a:p>
          <a:p>
            <a:endParaRPr lang="en-US" sz="1600" dirty="0"/>
          </a:p>
          <a:p>
            <a:r>
              <a:rPr lang="en-US" sz="1600" dirty="0" err="1"/>
              <a:t>Ahora</a:t>
            </a:r>
            <a:r>
              <a:rPr lang="en-US" sz="1600" dirty="0"/>
              <a:t> </a:t>
            </a:r>
            <a:r>
              <a:rPr lang="en-US" sz="1600" dirty="0" err="1"/>
              <a:t>conozcamos</a:t>
            </a:r>
            <a:r>
              <a:rPr lang="en-US" sz="1600" dirty="0"/>
              <a:t> las </a:t>
            </a:r>
            <a:r>
              <a:rPr lang="en-US" sz="1600" dirty="0" err="1"/>
              <a:t>diferencias</a:t>
            </a:r>
            <a:r>
              <a:rPr lang="en-US" sz="1600" dirty="0"/>
              <a:t> entre un </a:t>
            </a:r>
            <a:r>
              <a:rPr lang="en-US" sz="1600" dirty="0" err="1"/>
              <a:t>comité</a:t>
            </a:r>
            <a:r>
              <a:rPr lang="en-US" sz="1600" dirty="0"/>
              <a:t> y </a:t>
            </a:r>
            <a:r>
              <a:rPr lang="en-US" sz="1600" dirty="0" err="1"/>
              <a:t>una</a:t>
            </a:r>
            <a:r>
              <a:rPr lang="en-US" sz="1600" dirty="0"/>
              <a:t> </a:t>
            </a:r>
            <a:r>
              <a:rPr lang="en-US" sz="1600" dirty="0" err="1"/>
              <a:t>reunión</a:t>
            </a:r>
            <a:r>
              <a:rPr lang="en-US" sz="1600" dirty="0"/>
              <a:t> de </a:t>
            </a:r>
            <a:r>
              <a:rPr lang="en-US" sz="1600" dirty="0" err="1"/>
              <a:t>seguridad</a:t>
            </a:r>
            <a:r>
              <a:rPr lang="en-US" sz="1600" dirty="0"/>
              <a:t>.</a:t>
            </a:r>
            <a:endParaRPr lang="en-US" sz="1800" dirty="0"/>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3" name="Picture 2">
            <a:extLst>
              <a:ext uri="{FF2B5EF4-FFF2-40B4-BE49-F238E27FC236}">
                <a16:creationId xmlns:a16="http://schemas.microsoft.com/office/drawing/2014/main" id="{B27A70E6-33C2-4BB0-A2DC-BEB37B2303EA}"/>
              </a:ext>
            </a:extLst>
          </p:cNvPr>
          <p:cNvPicPr>
            <a:picLocks noChangeAspect="1"/>
          </p:cNvPicPr>
          <p:nvPr/>
        </p:nvPicPr>
        <p:blipFill>
          <a:blip r:embed="rId4"/>
          <a:stretch>
            <a:fillRect/>
          </a:stretch>
        </p:blipFill>
        <p:spPr>
          <a:xfrm>
            <a:off x="0" y="0"/>
            <a:ext cx="5511809" cy="5920652"/>
          </a:xfrm>
          <a:prstGeom prst="rect">
            <a:avLst/>
          </a:prstGeom>
        </p:spPr>
      </p:pic>
    </p:spTree>
    <p:extLst>
      <p:ext uri="{BB962C8B-B14F-4D97-AF65-F5344CB8AC3E}">
        <p14:creationId xmlns:p14="http://schemas.microsoft.com/office/powerpoint/2010/main" val="7017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p:cNvSpPr/>
          <p:nvPr/>
        </p:nvSpPr>
        <p:spPr>
          <a:xfrm>
            <a:off x="0" y="5920652"/>
            <a:ext cx="12192000" cy="1000200"/>
          </a:xfrm>
          <a:prstGeom prst="rect">
            <a:avLst/>
          </a:prstGeom>
          <a:solidFill>
            <a:srgbClr val="AB9E3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a:ea typeface="Calibri"/>
              <a:cs typeface="Calibri"/>
              <a:sym typeface="Calibri"/>
            </a:endParaRPr>
          </a:p>
        </p:txBody>
      </p:sp>
      <p:sp>
        <p:nvSpPr>
          <p:cNvPr id="102" name="Google Shape;102;p2"/>
          <p:cNvSpPr txBox="1"/>
          <p:nvPr/>
        </p:nvSpPr>
        <p:spPr>
          <a:xfrm>
            <a:off x="202630" y="6093788"/>
            <a:ext cx="6334648" cy="523180"/>
          </a:xfrm>
          <a:prstGeom prst="rect">
            <a:avLst/>
          </a:prstGeom>
          <a:noFill/>
          <a:ln>
            <a:noFill/>
          </a:ln>
        </p:spPr>
        <p:txBody>
          <a:bodyPr spcFirstLastPara="1" wrap="square" lIns="91425" tIns="45700" rIns="91425" bIns="45700" anchor="t" anchorCtr="0">
            <a:spAutoFit/>
          </a:bodyPr>
          <a:lstStyle/>
          <a:p>
            <a:pPr lvl="0">
              <a:buSzPts val="2800"/>
            </a:pPr>
            <a:r>
              <a:rPr lang="en-US" sz="2800" b="1" dirty="0">
                <a:solidFill>
                  <a:schemeClr val="lt1"/>
                </a:solidFill>
                <a:latin typeface="Verdana"/>
                <a:ea typeface="Verdana"/>
                <a:cs typeface="Verdana"/>
                <a:sym typeface="Verdana"/>
              </a:rPr>
              <a:t>CSRS: </a:t>
            </a:r>
            <a:r>
              <a:rPr lang="en-US" sz="2800" b="1" i="1" dirty="0" err="1">
                <a:solidFill>
                  <a:schemeClr val="lt1"/>
                </a:solidFill>
                <a:latin typeface="Verdana"/>
                <a:ea typeface="Verdana"/>
                <a:cs typeface="Verdana"/>
                <a:sym typeface="Verdana"/>
              </a:rPr>
              <a:t>introducción</a:t>
            </a:r>
            <a:endParaRPr lang="en-US" dirty="0"/>
          </a:p>
        </p:txBody>
      </p:sp>
      <p:sp>
        <p:nvSpPr>
          <p:cNvPr id="104" name="Google Shape;104;p2"/>
          <p:cNvSpPr txBox="1"/>
          <p:nvPr/>
        </p:nvSpPr>
        <p:spPr>
          <a:xfrm>
            <a:off x="5719156" y="42050"/>
            <a:ext cx="6274351" cy="59015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3600" b="0" i="0" u="sng" strike="noStrike" cap="none" dirty="0" err="1">
                <a:solidFill>
                  <a:schemeClr val="dk1"/>
                </a:solidFill>
                <a:latin typeface="+mj-lt"/>
                <a:ea typeface="Calibri"/>
                <a:cs typeface="Calibri"/>
                <a:sym typeface="Calibri"/>
              </a:rPr>
              <a:t>Comité</a:t>
            </a:r>
            <a:r>
              <a:rPr lang="en-US" sz="3600" b="0" i="0" u="sng" strike="noStrike" cap="none" dirty="0">
                <a:solidFill>
                  <a:schemeClr val="dk1"/>
                </a:solidFill>
                <a:latin typeface="+mj-lt"/>
                <a:ea typeface="Calibri"/>
                <a:cs typeface="Calibri"/>
                <a:sym typeface="Calibri"/>
              </a:rPr>
              <a:t> </a:t>
            </a:r>
            <a:r>
              <a:rPr lang="en-US" sz="3600" b="0" i="0" u="sng" strike="noStrike" cap="none" dirty="0" err="1">
                <a:solidFill>
                  <a:schemeClr val="dk1"/>
                </a:solidFill>
                <a:latin typeface="+mj-lt"/>
                <a:ea typeface="Calibri"/>
                <a:cs typeface="Calibri"/>
                <a:sym typeface="Calibri"/>
              </a:rPr>
              <a:t>frente</a:t>
            </a:r>
            <a:r>
              <a:rPr lang="en-US" sz="3600" b="0" i="0" u="sng" strike="noStrike" cap="none" dirty="0">
                <a:solidFill>
                  <a:schemeClr val="dk1"/>
                </a:solidFill>
                <a:latin typeface="+mj-lt"/>
                <a:ea typeface="Calibri"/>
                <a:cs typeface="Calibri"/>
                <a:sym typeface="Calibri"/>
              </a:rPr>
              <a:t> a </a:t>
            </a:r>
            <a:r>
              <a:rPr lang="en-US" sz="3600" b="0" i="0" u="sng" strike="noStrike" cap="none" dirty="0" err="1">
                <a:solidFill>
                  <a:schemeClr val="dk1"/>
                </a:solidFill>
                <a:latin typeface="+mj-lt"/>
                <a:ea typeface="Calibri"/>
                <a:cs typeface="Calibri"/>
                <a:sym typeface="Calibri"/>
              </a:rPr>
              <a:t>reunión</a:t>
            </a:r>
            <a:endParaRPr sz="1600" b="0" i="0" u="none" strike="noStrike" cap="none" dirty="0">
              <a:solidFill>
                <a:schemeClr val="dk1"/>
              </a:solidFill>
              <a:latin typeface="Calibri"/>
              <a:ea typeface="Calibri"/>
              <a:cs typeface="Calibri"/>
              <a:sym typeface="Calibri"/>
            </a:endParaRPr>
          </a:p>
          <a:p>
            <a:endParaRPr lang="en-US" sz="1600" dirty="0"/>
          </a:p>
          <a:p>
            <a:r>
              <a:rPr lang="en-US" sz="1550" dirty="0" err="1"/>
              <a:t>En</a:t>
            </a:r>
            <a:r>
              <a:rPr lang="en-US" sz="1550" dirty="0"/>
              <a:t> </a:t>
            </a:r>
            <a:r>
              <a:rPr lang="en-US" sz="1550" dirty="0" err="1"/>
              <a:t>el</a:t>
            </a:r>
            <a:r>
              <a:rPr lang="en-US" sz="1550" dirty="0"/>
              <a:t> </a:t>
            </a:r>
            <a:r>
              <a:rPr lang="en-US" sz="1550" dirty="0" err="1"/>
              <a:t>siguiente</a:t>
            </a:r>
            <a:r>
              <a:rPr lang="en-US" sz="1550" dirty="0"/>
              <a:t> </a:t>
            </a:r>
            <a:r>
              <a:rPr lang="en-US" sz="1550" dirty="0" err="1"/>
              <a:t>módulo</a:t>
            </a:r>
            <a:r>
              <a:rPr lang="en-US" sz="1550" dirty="0"/>
              <a:t> </a:t>
            </a:r>
            <a:r>
              <a:rPr lang="en-US" sz="1550" dirty="0" err="1"/>
              <a:t>veremos</a:t>
            </a:r>
            <a:r>
              <a:rPr lang="en-US" sz="1550" dirty="0"/>
              <a:t> </a:t>
            </a:r>
            <a:r>
              <a:rPr lang="en-US" sz="1550" dirty="0" err="1"/>
              <a:t>los</a:t>
            </a:r>
            <a:r>
              <a:rPr lang="en-US" sz="1550" dirty="0"/>
              <a:t> </a:t>
            </a:r>
            <a:r>
              <a:rPr lang="en-US" sz="1550" dirty="0" err="1"/>
              <a:t>requisitos</a:t>
            </a:r>
            <a:r>
              <a:rPr lang="en-US" sz="1550" dirty="0"/>
              <a:t> </a:t>
            </a:r>
            <a:r>
              <a:rPr lang="en-US" sz="1550" dirty="0" err="1"/>
              <a:t>específicos</a:t>
            </a:r>
            <a:r>
              <a:rPr lang="en-US" sz="1550" dirty="0"/>
              <a:t> de la </a:t>
            </a:r>
            <a:r>
              <a:rPr lang="en-US" sz="1550" dirty="0" err="1"/>
              <a:t>norma</a:t>
            </a:r>
            <a:r>
              <a:rPr lang="en-US" sz="1550" dirty="0"/>
              <a:t>, </a:t>
            </a:r>
            <a:r>
              <a:rPr lang="en-US" sz="1550" dirty="0" err="1"/>
              <a:t>pero</a:t>
            </a:r>
            <a:r>
              <a:rPr lang="en-US" sz="1550" dirty="0"/>
              <a:t> primero, </a:t>
            </a:r>
            <a:r>
              <a:rPr lang="en-US" sz="1550" dirty="0" err="1"/>
              <a:t>expliquemos</a:t>
            </a:r>
            <a:r>
              <a:rPr lang="en-US" sz="1550" dirty="0"/>
              <a:t> </a:t>
            </a:r>
            <a:r>
              <a:rPr lang="en-US" sz="1550" dirty="0" err="1"/>
              <a:t>qué</a:t>
            </a:r>
            <a:r>
              <a:rPr lang="en-US" sz="1550" dirty="0"/>
              <a:t> son </a:t>
            </a:r>
            <a:r>
              <a:rPr lang="en-US" sz="1550" dirty="0" err="1"/>
              <a:t>los</a:t>
            </a:r>
            <a:r>
              <a:rPr lang="en-US" sz="1550" dirty="0"/>
              <a:t> </a:t>
            </a:r>
            <a:r>
              <a:rPr lang="en-US" sz="1550" dirty="0" err="1"/>
              <a:t>comités</a:t>
            </a:r>
            <a:r>
              <a:rPr lang="en-US" sz="1550" dirty="0"/>
              <a:t> y las </a:t>
            </a:r>
            <a:r>
              <a:rPr lang="en-US" sz="1550" dirty="0" err="1"/>
              <a:t>reuniones</a:t>
            </a:r>
            <a:r>
              <a:rPr lang="en-US" sz="1550" dirty="0"/>
              <a:t> de </a:t>
            </a:r>
            <a:r>
              <a:rPr lang="en-US" sz="1550" dirty="0" err="1"/>
              <a:t>seguridad</a:t>
            </a:r>
            <a:r>
              <a:rPr lang="en-US" sz="1550" dirty="0"/>
              <a:t>.</a:t>
            </a:r>
          </a:p>
          <a:p>
            <a:endParaRPr lang="en-US" sz="1550" dirty="0"/>
          </a:p>
          <a:p>
            <a:pPr marL="285750" indent="-285750">
              <a:buFont typeface="Arial" panose="020B0604020202020204" pitchFamily="34" charset="0"/>
              <a:buChar char="•"/>
            </a:pPr>
            <a:r>
              <a:rPr lang="en-US" sz="1550" dirty="0"/>
              <a:t>Un </a:t>
            </a:r>
            <a:r>
              <a:rPr lang="en-US" sz="1550" b="1" dirty="0" err="1"/>
              <a:t>comité</a:t>
            </a:r>
            <a:r>
              <a:rPr lang="en-US" sz="1550" dirty="0"/>
              <a:t> de </a:t>
            </a:r>
            <a:r>
              <a:rPr lang="en-US" sz="1550" dirty="0" err="1"/>
              <a:t>seguridad</a:t>
            </a:r>
            <a:r>
              <a:rPr lang="en-US" sz="1550" dirty="0"/>
              <a:t> es un </a:t>
            </a:r>
            <a:r>
              <a:rPr lang="en-US" sz="1550" dirty="0" err="1"/>
              <a:t>grupo</a:t>
            </a:r>
            <a:r>
              <a:rPr lang="en-US" sz="1550" dirty="0"/>
              <a:t> </a:t>
            </a:r>
            <a:r>
              <a:rPr lang="en-US" sz="1550" dirty="0" err="1"/>
              <a:t>conformado</a:t>
            </a:r>
            <a:r>
              <a:rPr lang="en-US" sz="1550" dirty="0"/>
              <a:t> </a:t>
            </a:r>
            <a:r>
              <a:rPr lang="en-US" sz="1550" dirty="0" err="1"/>
              <a:t>por</a:t>
            </a:r>
            <a:r>
              <a:rPr lang="en-US" sz="1550" dirty="0"/>
              <a:t> </a:t>
            </a:r>
            <a:r>
              <a:rPr lang="en-US" sz="1550" dirty="0" err="1"/>
              <a:t>empleados</a:t>
            </a:r>
            <a:r>
              <a:rPr lang="en-US" sz="1550" dirty="0"/>
              <a:t> y la </a:t>
            </a:r>
            <a:r>
              <a:rPr lang="en-US" sz="1550" dirty="0" err="1"/>
              <a:t>gerencia</a:t>
            </a:r>
            <a:r>
              <a:rPr lang="en-US" sz="1550" dirty="0"/>
              <a:t> que se </a:t>
            </a:r>
            <a:r>
              <a:rPr lang="en-US" sz="1550" dirty="0" err="1"/>
              <a:t>reúnen</a:t>
            </a:r>
            <a:r>
              <a:rPr lang="en-US" sz="1550" dirty="0"/>
              <a:t> </a:t>
            </a:r>
            <a:r>
              <a:rPr lang="en-US" sz="1550" dirty="0" err="1"/>
              <a:t>regularmente</a:t>
            </a:r>
            <a:r>
              <a:rPr lang="en-US" sz="1550" dirty="0"/>
              <a:t> y son </a:t>
            </a:r>
            <a:r>
              <a:rPr lang="en-US" sz="1550" dirty="0" err="1"/>
              <a:t>responsables</a:t>
            </a:r>
            <a:r>
              <a:rPr lang="en-US" sz="1550" dirty="0"/>
              <a:t> de </a:t>
            </a:r>
            <a:r>
              <a:rPr lang="en-US" sz="1550" dirty="0" err="1"/>
              <a:t>identificar</a:t>
            </a:r>
            <a:r>
              <a:rPr lang="en-US" sz="1550" dirty="0"/>
              <a:t> </a:t>
            </a:r>
            <a:r>
              <a:rPr lang="en-US" sz="1550" dirty="0" err="1"/>
              <a:t>preocupaciones</a:t>
            </a:r>
            <a:r>
              <a:rPr lang="en-US" sz="1550" dirty="0"/>
              <a:t> de </a:t>
            </a:r>
            <a:r>
              <a:rPr lang="en-US" sz="1550" dirty="0" err="1"/>
              <a:t>seguridad</a:t>
            </a:r>
            <a:r>
              <a:rPr lang="en-US" sz="1550" dirty="0"/>
              <a:t> y </a:t>
            </a:r>
            <a:r>
              <a:rPr lang="en-US" sz="1550" dirty="0" err="1"/>
              <a:t>salud</a:t>
            </a:r>
            <a:r>
              <a:rPr lang="en-US" sz="1550" dirty="0"/>
              <a:t> </a:t>
            </a:r>
            <a:r>
              <a:rPr lang="en-US" sz="1550" dirty="0" err="1"/>
              <a:t>en</a:t>
            </a:r>
            <a:r>
              <a:rPr lang="en-US" sz="1550" dirty="0"/>
              <a:t> </a:t>
            </a:r>
            <a:r>
              <a:rPr lang="en-US" sz="1550" dirty="0" err="1"/>
              <a:t>su</a:t>
            </a:r>
            <a:r>
              <a:rPr lang="en-US" sz="1550" dirty="0"/>
              <a:t> </a:t>
            </a:r>
            <a:r>
              <a:rPr lang="en-US" sz="1550" dirty="0" err="1"/>
              <a:t>lugar</a:t>
            </a:r>
            <a:r>
              <a:rPr lang="en-US" sz="1550" dirty="0"/>
              <a:t> de </a:t>
            </a:r>
            <a:r>
              <a:rPr lang="en-US" sz="1550" dirty="0" err="1"/>
              <a:t>trabajo</a:t>
            </a:r>
            <a:r>
              <a:rPr lang="en-US" sz="1550" dirty="0"/>
              <a:t>, </a:t>
            </a:r>
            <a:r>
              <a:rPr lang="en-US" sz="1550" dirty="0" err="1"/>
              <a:t>así</a:t>
            </a:r>
            <a:r>
              <a:rPr lang="en-US" sz="1550" dirty="0"/>
              <a:t> </a:t>
            </a:r>
            <a:r>
              <a:rPr lang="en-US" sz="1550" dirty="0" err="1"/>
              <a:t>como</a:t>
            </a:r>
            <a:r>
              <a:rPr lang="en-US" sz="1550" dirty="0"/>
              <a:t> </a:t>
            </a:r>
            <a:r>
              <a:rPr lang="en-US" sz="1550" dirty="0" err="1"/>
              <a:t>también</a:t>
            </a:r>
            <a:r>
              <a:rPr lang="en-US" sz="1550" dirty="0"/>
              <a:t> de </a:t>
            </a:r>
            <a:r>
              <a:rPr lang="en-US" sz="1550" dirty="0" err="1"/>
              <a:t>desarrollar</a:t>
            </a:r>
            <a:r>
              <a:rPr lang="en-US" sz="1550" dirty="0"/>
              <a:t> </a:t>
            </a:r>
            <a:r>
              <a:rPr lang="en-US" sz="1550" dirty="0" err="1"/>
              <a:t>soluciones</a:t>
            </a:r>
            <a:r>
              <a:rPr lang="en-US" sz="1550" dirty="0"/>
              <a:t> y </a:t>
            </a:r>
            <a:r>
              <a:rPr lang="en-US" sz="1550" dirty="0" err="1"/>
              <a:t>recomendaciones</a:t>
            </a:r>
            <a:r>
              <a:rPr lang="en-US" sz="1550" dirty="0"/>
              <a:t> para </a:t>
            </a:r>
            <a:r>
              <a:rPr lang="en-US" sz="1550" dirty="0" err="1"/>
              <a:t>abordar</a:t>
            </a:r>
            <a:r>
              <a:rPr lang="en-US" sz="1550" dirty="0"/>
              <a:t> </a:t>
            </a:r>
            <a:r>
              <a:rPr lang="en-US" sz="1550" dirty="0" err="1"/>
              <a:t>esas</a:t>
            </a:r>
            <a:r>
              <a:rPr lang="en-US" sz="1550" dirty="0"/>
              <a:t> </a:t>
            </a:r>
            <a:r>
              <a:rPr lang="en-US" sz="1550" dirty="0" err="1"/>
              <a:t>preocupaciones</a:t>
            </a:r>
            <a:r>
              <a:rPr lang="en-US" sz="1550" dirty="0"/>
              <a:t>.</a:t>
            </a:r>
          </a:p>
          <a:p>
            <a:pPr marL="285750" indent="-285750">
              <a:buFont typeface="Arial" panose="020B0604020202020204" pitchFamily="34" charset="0"/>
              <a:buChar char="•"/>
            </a:pPr>
            <a:endParaRPr lang="en-US" sz="1550" dirty="0"/>
          </a:p>
          <a:p>
            <a:pPr marL="285750" indent="-285750">
              <a:buFont typeface="Arial" panose="020B0604020202020204" pitchFamily="34" charset="0"/>
              <a:buChar char="•"/>
            </a:pPr>
            <a:r>
              <a:rPr lang="en-US" sz="1550" dirty="0"/>
              <a:t>Una </a:t>
            </a:r>
            <a:r>
              <a:rPr lang="en-US" sz="1550" b="1" dirty="0" err="1"/>
              <a:t>reunión</a:t>
            </a:r>
            <a:r>
              <a:rPr lang="en-US" sz="1550" dirty="0"/>
              <a:t> de </a:t>
            </a:r>
            <a:r>
              <a:rPr lang="en-US" sz="1550" dirty="0" err="1"/>
              <a:t>seguridad</a:t>
            </a:r>
            <a:r>
              <a:rPr lang="en-US" sz="1550" dirty="0"/>
              <a:t> es un </a:t>
            </a:r>
            <a:r>
              <a:rPr lang="en-US" sz="1550" dirty="0" err="1"/>
              <a:t>encuentro</a:t>
            </a:r>
            <a:r>
              <a:rPr lang="en-US" sz="1550" dirty="0"/>
              <a:t> </a:t>
            </a:r>
            <a:r>
              <a:rPr lang="en-US" sz="1550" dirty="0" err="1"/>
              <a:t>empresarial</a:t>
            </a:r>
            <a:r>
              <a:rPr lang="en-US" sz="1550" dirty="0"/>
              <a:t> con la </a:t>
            </a:r>
            <a:r>
              <a:rPr lang="en-US" sz="1550" dirty="0" err="1"/>
              <a:t>asistencia</a:t>
            </a:r>
            <a:r>
              <a:rPr lang="en-US" sz="1550" dirty="0"/>
              <a:t> de </a:t>
            </a:r>
            <a:r>
              <a:rPr lang="en-US" sz="1550" dirty="0" err="1"/>
              <a:t>todos</a:t>
            </a:r>
            <a:r>
              <a:rPr lang="en-US" sz="1550" dirty="0"/>
              <a:t> </a:t>
            </a:r>
            <a:r>
              <a:rPr lang="en-US" sz="1550" dirty="0" err="1"/>
              <a:t>los</a:t>
            </a:r>
            <a:r>
              <a:rPr lang="en-US" sz="1550" dirty="0"/>
              <a:t> </a:t>
            </a:r>
            <a:r>
              <a:rPr lang="en-US" sz="1550" dirty="0" err="1"/>
              <a:t>empleados</a:t>
            </a:r>
            <a:r>
              <a:rPr lang="en-US" sz="1550" dirty="0"/>
              <a:t> </a:t>
            </a:r>
            <a:r>
              <a:rPr lang="en-US" sz="1550" dirty="0" err="1"/>
              <a:t>disponibles</a:t>
            </a:r>
            <a:r>
              <a:rPr lang="en-US" sz="1550" dirty="0"/>
              <a:t> y la </a:t>
            </a:r>
            <a:r>
              <a:rPr lang="en-US" sz="1550" dirty="0" err="1"/>
              <a:t>gerencia</a:t>
            </a:r>
            <a:r>
              <a:rPr lang="en-US" sz="1550" dirty="0"/>
              <a:t>, </a:t>
            </a:r>
            <a:r>
              <a:rPr lang="en-US" sz="1550" dirty="0" err="1"/>
              <a:t>donde</a:t>
            </a:r>
            <a:r>
              <a:rPr lang="en-US" sz="1550" dirty="0"/>
              <a:t> se </a:t>
            </a:r>
            <a:r>
              <a:rPr lang="en-US" sz="1550" dirty="0" err="1"/>
              <a:t>plantean</a:t>
            </a:r>
            <a:r>
              <a:rPr lang="en-US" sz="1550" dirty="0"/>
              <a:t> </a:t>
            </a:r>
            <a:r>
              <a:rPr lang="en-US" sz="1550" dirty="0" err="1"/>
              <a:t>temas</a:t>
            </a:r>
            <a:r>
              <a:rPr lang="en-US" sz="1550" dirty="0"/>
              <a:t> de </a:t>
            </a:r>
            <a:r>
              <a:rPr lang="en-US" sz="1550" dirty="0" err="1"/>
              <a:t>seguridad</a:t>
            </a:r>
            <a:r>
              <a:rPr lang="en-US" sz="1550" dirty="0"/>
              <a:t> y </a:t>
            </a:r>
            <a:r>
              <a:rPr lang="en-US" sz="1550" dirty="0" err="1"/>
              <a:t>salud</a:t>
            </a:r>
            <a:r>
              <a:rPr lang="en-US" sz="1550" dirty="0"/>
              <a:t> </a:t>
            </a:r>
            <a:r>
              <a:rPr lang="en-US" sz="1550" dirty="0" err="1"/>
              <a:t>actuales</a:t>
            </a:r>
            <a:r>
              <a:rPr lang="en-US" sz="1550" dirty="0"/>
              <a:t>, y la </a:t>
            </a:r>
            <a:r>
              <a:rPr lang="en-US" sz="1550" dirty="0" err="1"/>
              <a:t>situación</a:t>
            </a:r>
            <a:r>
              <a:rPr lang="en-US" sz="1550" dirty="0"/>
              <a:t> actual de </a:t>
            </a:r>
            <a:r>
              <a:rPr lang="en-US" sz="1550" dirty="0" err="1"/>
              <a:t>dichos</a:t>
            </a:r>
            <a:r>
              <a:rPr lang="en-US" sz="1550" dirty="0"/>
              <a:t> </a:t>
            </a:r>
            <a:r>
              <a:rPr lang="en-US" sz="1550" dirty="0" err="1"/>
              <a:t>problemas</a:t>
            </a:r>
            <a:r>
              <a:rPr lang="en-US" sz="1550" dirty="0"/>
              <a:t>.</a:t>
            </a:r>
          </a:p>
          <a:p>
            <a:endParaRPr lang="en-US" sz="1550" dirty="0"/>
          </a:p>
          <a:p>
            <a:r>
              <a:rPr lang="en-US" sz="1550" dirty="0"/>
              <a:t>Tanto </a:t>
            </a:r>
            <a:r>
              <a:rPr lang="en-US" sz="1550" dirty="0" err="1"/>
              <a:t>el</a:t>
            </a:r>
            <a:r>
              <a:rPr lang="en-US" sz="1550" dirty="0"/>
              <a:t> </a:t>
            </a:r>
            <a:r>
              <a:rPr lang="en-US" sz="1550" dirty="0" err="1"/>
              <a:t>comité</a:t>
            </a:r>
            <a:r>
              <a:rPr lang="en-US" sz="1550" dirty="0"/>
              <a:t> </a:t>
            </a:r>
            <a:r>
              <a:rPr lang="en-US" sz="1550" dirty="0" err="1"/>
              <a:t>como</a:t>
            </a:r>
            <a:r>
              <a:rPr lang="en-US" sz="1550" dirty="0"/>
              <a:t> la </a:t>
            </a:r>
            <a:r>
              <a:rPr lang="en-US" sz="1550" dirty="0" err="1"/>
              <a:t>reunión</a:t>
            </a:r>
            <a:r>
              <a:rPr lang="en-US" sz="1550" dirty="0"/>
              <a:t> </a:t>
            </a:r>
            <a:r>
              <a:rPr lang="en-US" sz="1550" dirty="0" err="1"/>
              <a:t>deben</a:t>
            </a:r>
            <a:r>
              <a:rPr lang="en-US" sz="1550" dirty="0"/>
              <a:t> </a:t>
            </a:r>
            <a:r>
              <a:rPr lang="en-US" sz="1550" dirty="0" err="1"/>
              <a:t>centrarse</a:t>
            </a:r>
            <a:r>
              <a:rPr lang="en-US" sz="1550" dirty="0"/>
              <a:t> </a:t>
            </a:r>
            <a:r>
              <a:rPr lang="en-US" sz="1550" dirty="0" err="1"/>
              <a:t>en</a:t>
            </a:r>
            <a:r>
              <a:rPr lang="en-US" sz="1550" dirty="0"/>
              <a:t> las </a:t>
            </a:r>
            <a:r>
              <a:rPr lang="en-US" sz="1550" dirty="0" err="1"/>
              <a:t>preocupaciones</a:t>
            </a:r>
            <a:r>
              <a:rPr lang="en-US" sz="1550" dirty="0"/>
              <a:t> </a:t>
            </a:r>
            <a:r>
              <a:rPr lang="en-US" sz="1550" dirty="0" err="1"/>
              <a:t>sobre</a:t>
            </a:r>
            <a:r>
              <a:rPr lang="en-US" sz="1550" dirty="0"/>
              <a:t> </a:t>
            </a:r>
            <a:r>
              <a:rPr lang="en-US" sz="1550" dirty="0" err="1"/>
              <a:t>seguridad</a:t>
            </a:r>
            <a:r>
              <a:rPr lang="en-US" sz="1550" dirty="0"/>
              <a:t> y </a:t>
            </a:r>
            <a:r>
              <a:rPr lang="en-US" sz="1550" dirty="0" err="1"/>
              <a:t>salud</a:t>
            </a:r>
            <a:r>
              <a:rPr lang="en-US" sz="1550" dirty="0"/>
              <a:t> </a:t>
            </a:r>
            <a:r>
              <a:rPr lang="en-US" sz="1550" dirty="0" err="1"/>
              <a:t>en</a:t>
            </a:r>
            <a:r>
              <a:rPr lang="en-US" sz="1550" dirty="0"/>
              <a:t> </a:t>
            </a:r>
            <a:r>
              <a:rPr lang="en-US" sz="1550" dirty="0" err="1"/>
              <a:t>el</a:t>
            </a:r>
            <a:r>
              <a:rPr lang="en-US" sz="1550" dirty="0"/>
              <a:t> </a:t>
            </a:r>
            <a:r>
              <a:rPr lang="en-US" sz="1550" dirty="0" err="1"/>
              <a:t>lugar</a:t>
            </a:r>
            <a:r>
              <a:rPr lang="en-US" sz="1550" dirty="0"/>
              <a:t> de </a:t>
            </a:r>
            <a:r>
              <a:rPr lang="en-US" sz="1550" dirty="0" err="1"/>
              <a:t>trabajo</a:t>
            </a:r>
            <a:r>
              <a:rPr lang="en-US" sz="1550" dirty="0"/>
              <a:t> de </a:t>
            </a:r>
            <a:r>
              <a:rPr lang="en-US" sz="1550" dirty="0" err="1"/>
              <a:t>los</a:t>
            </a:r>
            <a:r>
              <a:rPr lang="en-US" sz="1550" dirty="0"/>
              <a:t> </a:t>
            </a:r>
            <a:r>
              <a:rPr lang="en-US" sz="1550" dirty="0" err="1"/>
              <a:t>empleados</a:t>
            </a:r>
            <a:r>
              <a:rPr lang="en-US" sz="1550" dirty="0"/>
              <a:t> que </a:t>
            </a:r>
            <a:r>
              <a:rPr lang="en-US" sz="1550" dirty="0" err="1"/>
              <a:t>trabajan</a:t>
            </a:r>
            <a:r>
              <a:rPr lang="en-US" sz="1550" dirty="0"/>
              <a:t> </a:t>
            </a:r>
            <a:r>
              <a:rPr lang="en-US" sz="1550" dirty="0" err="1"/>
              <a:t>allí</a:t>
            </a:r>
            <a:r>
              <a:rPr lang="en-US" sz="1550" dirty="0"/>
              <a:t>. </a:t>
            </a:r>
          </a:p>
          <a:p>
            <a:endParaRPr lang="en-US" sz="1550" dirty="0"/>
          </a:p>
          <a:p>
            <a:r>
              <a:rPr lang="en-US" sz="1550" dirty="0" err="1"/>
              <a:t>Usted</a:t>
            </a:r>
            <a:r>
              <a:rPr lang="en-US" sz="1550" dirty="0"/>
              <a:t> solo </a:t>
            </a:r>
            <a:r>
              <a:rPr lang="en-US" sz="1550" dirty="0" err="1"/>
              <a:t>está</a:t>
            </a:r>
            <a:r>
              <a:rPr lang="en-US" sz="1550" dirty="0"/>
              <a:t> </a:t>
            </a:r>
            <a:r>
              <a:rPr lang="en-US" sz="1550" dirty="0" err="1"/>
              <a:t>obligado</a:t>
            </a:r>
            <a:r>
              <a:rPr lang="en-US" sz="1550" dirty="0"/>
              <a:t> a </a:t>
            </a:r>
            <a:r>
              <a:rPr lang="en-US" sz="1550" dirty="0" err="1"/>
              <a:t>implementar</a:t>
            </a:r>
            <a:r>
              <a:rPr lang="en-US" sz="1550" dirty="0"/>
              <a:t> uno de </a:t>
            </a:r>
            <a:r>
              <a:rPr lang="en-US" sz="1550" dirty="0" err="1"/>
              <a:t>ellos</a:t>
            </a:r>
            <a:r>
              <a:rPr lang="en-US" sz="1550" dirty="0"/>
              <a:t>, </a:t>
            </a:r>
            <a:r>
              <a:rPr lang="en-US" sz="1550" dirty="0" err="1"/>
              <a:t>según</a:t>
            </a:r>
            <a:r>
              <a:rPr lang="en-US" sz="1550" dirty="0"/>
              <a:t> la </a:t>
            </a:r>
            <a:r>
              <a:rPr lang="en-US" sz="1550" dirty="0" err="1"/>
              <a:t>estructura</a:t>
            </a:r>
            <a:r>
              <a:rPr lang="en-US" sz="1550" dirty="0"/>
              <a:t> de </a:t>
            </a:r>
            <a:r>
              <a:rPr lang="en-US" sz="1550" dirty="0" err="1"/>
              <a:t>su</a:t>
            </a:r>
            <a:r>
              <a:rPr lang="en-US" sz="1550" dirty="0"/>
              <a:t> </a:t>
            </a:r>
            <a:r>
              <a:rPr lang="en-US" sz="1550" dirty="0" err="1"/>
              <a:t>empresa</a:t>
            </a:r>
            <a:r>
              <a:rPr lang="en-US" sz="1550" dirty="0"/>
              <a:t>.</a:t>
            </a:r>
          </a:p>
        </p:txBody>
      </p:sp>
      <p:pic>
        <p:nvPicPr>
          <p:cNvPr id="4" name="Picture 3">
            <a:extLst>
              <a:ext uri="{FF2B5EF4-FFF2-40B4-BE49-F238E27FC236}">
                <a16:creationId xmlns:a16="http://schemas.microsoft.com/office/drawing/2014/main" id="{FBBE20D5-E532-45DD-8C19-424DF33A3CEB}"/>
              </a:ext>
            </a:extLst>
          </p:cNvPr>
          <p:cNvPicPr>
            <a:picLocks noChangeAspect="1"/>
          </p:cNvPicPr>
          <p:nvPr/>
        </p:nvPicPr>
        <p:blipFill>
          <a:blip r:embed="rId3"/>
          <a:stretch>
            <a:fillRect/>
          </a:stretch>
        </p:blipFill>
        <p:spPr>
          <a:xfrm>
            <a:off x="8786191" y="5912556"/>
            <a:ext cx="2911958" cy="1008296"/>
          </a:xfrm>
          <a:prstGeom prst="rect">
            <a:avLst/>
          </a:prstGeom>
        </p:spPr>
      </p:pic>
      <p:pic>
        <p:nvPicPr>
          <p:cNvPr id="5" name="Picture 4">
            <a:extLst>
              <a:ext uri="{FF2B5EF4-FFF2-40B4-BE49-F238E27FC236}">
                <a16:creationId xmlns:a16="http://schemas.microsoft.com/office/drawing/2014/main" id="{7D14B3BC-5211-4C4B-80D3-93C252A2C874}"/>
              </a:ext>
            </a:extLst>
          </p:cNvPr>
          <p:cNvPicPr>
            <a:picLocks noChangeAspect="1"/>
          </p:cNvPicPr>
          <p:nvPr/>
        </p:nvPicPr>
        <p:blipFill>
          <a:blip r:embed="rId4"/>
          <a:stretch>
            <a:fillRect/>
          </a:stretch>
        </p:blipFill>
        <p:spPr>
          <a:xfrm>
            <a:off x="0" y="0"/>
            <a:ext cx="5504272" cy="5912556"/>
          </a:xfrm>
          <a:prstGeom prst="rect">
            <a:avLst/>
          </a:prstGeom>
        </p:spPr>
      </p:pic>
    </p:spTree>
    <p:extLst>
      <p:ext uri="{BB962C8B-B14F-4D97-AF65-F5344CB8AC3E}">
        <p14:creationId xmlns:p14="http://schemas.microsoft.com/office/powerpoint/2010/main" val="345307769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4930</TotalTime>
  <Words>9219</Words>
  <Application>Microsoft Macintosh PowerPoint</Application>
  <PresentationFormat>Widescreen</PresentationFormat>
  <Paragraphs>661</Paragraphs>
  <Slides>66</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Microsoft Office User</cp:lastModifiedBy>
  <cp:revision>232</cp:revision>
  <dcterms:created xsi:type="dcterms:W3CDTF">2018-12-06T15:15:36Z</dcterms:created>
  <dcterms:modified xsi:type="dcterms:W3CDTF">2023-08-07T20:25:43Z</dcterms:modified>
</cp:coreProperties>
</file>