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5"/>
  </p:notesMasterIdLst>
  <p:sldIdLst>
    <p:sldId id="256" r:id="rId2"/>
    <p:sldId id="257" r:id="rId3"/>
    <p:sldId id="259" r:id="rId4"/>
    <p:sldId id="331" r:id="rId5"/>
    <p:sldId id="332" r:id="rId6"/>
    <p:sldId id="333" r:id="rId7"/>
    <p:sldId id="334" r:id="rId8"/>
    <p:sldId id="335" r:id="rId9"/>
    <p:sldId id="336" r:id="rId10"/>
    <p:sldId id="337" r:id="rId11"/>
    <p:sldId id="338" r:id="rId12"/>
    <p:sldId id="263" r:id="rId13"/>
    <p:sldId id="319" r:id="rId14"/>
    <p:sldId id="323" r:id="rId15"/>
    <p:sldId id="339" r:id="rId16"/>
    <p:sldId id="341" r:id="rId17"/>
    <p:sldId id="342" r:id="rId18"/>
    <p:sldId id="343" r:id="rId19"/>
    <p:sldId id="344" r:id="rId20"/>
    <p:sldId id="345" r:id="rId21"/>
    <p:sldId id="346" r:id="rId22"/>
    <p:sldId id="383" r:id="rId23"/>
    <p:sldId id="347" r:id="rId24"/>
    <p:sldId id="348" r:id="rId25"/>
    <p:sldId id="349" r:id="rId26"/>
    <p:sldId id="350" r:id="rId27"/>
    <p:sldId id="351" r:id="rId28"/>
    <p:sldId id="340" r:id="rId29"/>
    <p:sldId id="322" r:id="rId30"/>
    <p:sldId id="324" r:id="rId31"/>
    <p:sldId id="352" r:id="rId32"/>
    <p:sldId id="355" r:id="rId33"/>
    <p:sldId id="353" r:id="rId34"/>
    <p:sldId id="356" r:id="rId35"/>
    <p:sldId id="357" r:id="rId36"/>
    <p:sldId id="358" r:id="rId37"/>
    <p:sldId id="361" r:id="rId38"/>
    <p:sldId id="362" r:id="rId39"/>
    <p:sldId id="359" r:id="rId40"/>
    <p:sldId id="321" r:id="rId41"/>
    <p:sldId id="325" r:id="rId42"/>
    <p:sldId id="363" r:id="rId43"/>
    <p:sldId id="364" r:id="rId44"/>
    <p:sldId id="365" r:id="rId45"/>
    <p:sldId id="366" r:id="rId46"/>
    <p:sldId id="368" r:id="rId47"/>
    <p:sldId id="367" r:id="rId48"/>
    <p:sldId id="369" r:id="rId49"/>
    <p:sldId id="370" r:id="rId50"/>
    <p:sldId id="372" r:id="rId51"/>
    <p:sldId id="373" r:id="rId52"/>
    <p:sldId id="371" r:id="rId53"/>
    <p:sldId id="374" r:id="rId54"/>
    <p:sldId id="375" r:id="rId55"/>
    <p:sldId id="376" r:id="rId56"/>
    <p:sldId id="377" r:id="rId57"/>
    <p:sldId id="378" r:id="rId58"/>
    <p:sldId id="379" r:id="rId59"/>
    <p:sldId id="380" r:id="rId60"/>
    <p:sldId id="381" r:id="rId61"/>
    <p:sldId id="382" r:id="rId62"/>
    <p:sldId id="360" r:id="rId63"/>
    <p:sldId id="320" r:id="rId64"/>
    <p:sldId id="309" r:id="rId65"/>
    <p:sldId id="326" r:id="rId66"/>
    <p:sldId id="327" r:id="rId67"/>
    <p:sldId id="328" r:id="rId68"/>
    <p:sldId id="329" r:id="rId69"/>
    <p:sldId id="330" r:id="rId70"/>
    <p:sldId id="314" r:id="rId71"/>
    <p:sldId id="315" r:id="rId72"/>
    <p:sldId id="318" r:id="rId73"/>
    <p:sldId id="316" r:id="rId7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7"/>
    <p:restoredTop sz="94721"/>
  </p:normalViewPr>
  <p:slideViewPr>
    <p:cSldViewPr snapToGrid="0">
      <p:cViewPr varScale="1">
        <p:scale>
          <a:sx n="162" d="100"/>
          <a:sy n="162" d="100"/>
        </p:scale>
        <p:origin x="216" y="39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097264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807691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703337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148540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073448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4100293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916468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797498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2278135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556627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63040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English video link: https://vimeo.com/625725685</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2253455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2786182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1140626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815687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482358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3617716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1103629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69858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English video link: https://vimeo.com/625725759 </a:t>
            </a: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2509931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2229757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English video link: https://vimeo.com/625725811</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3364543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1823839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2544809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632902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3229420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33033763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3470109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65689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60643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1337617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624180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1113930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36414591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1182436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914277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English video link: https://vimeo.com/625758391</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574958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38590624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15251670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1753201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175038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English video link: https://vimeo.com/625781769</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35955998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42441983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20320360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extLst>
      <p:ext uri="{BB962C8B-B14F-4D97-AF65-F5344CB8AC3E}">
        <p14:creationId xmlns:p14="http://schemas.microsoft.com/office/powerpoint/2010/main" val="8908113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34029820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16741410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1723229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23555203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451302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1229659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17828073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2358937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21223648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10939089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2095846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13099079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extLst>
      <p:ext uri="{BB962C8B-B14F-4D97-AF65-F5344CB8AC3E}">
        <p14:creationId xmlns:p14="http://schemas.microsoft.com/office/powerpoint/2010/main" val="39733420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extLst>
      <p:ext uri="{BB962C8B-B14F-4D97-AF65-F5344CB8AC3E}">
        <p14:creationId xmlns:p14="http://schemas.microsoft.com/office/powerpoint/2010/main" val="9097337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extLst>
      <p:ext uri="{BB962C8B-B14F-4D97-AF65-F5344CB8AC3E}">
        <p14:creationId xmlns:p14="http://schemas.microsoft.com/office/powerpoint/2010/main" val="42515143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extLst>
      <p:ext uri="{BB962C8B-B14F-4D97-AF65-F5344CB8AC3E}">
        <p14:creationId xmlns:p14="http://schemas.microsoft.com/office/powerpoint/2010/main" val="295447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8698399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a:t>
            </a:r>
            <a:endParaRPr/>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847365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02021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5"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osha.oregon.gov/OSHARules/div2/div2Z-437-002-1053-1065-silica.pd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osha.oregon.gov/OSHARules/div2/div2Z-437-002-1053-1065-silica.pdf#page=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www.nps.gov/neri/planyourvisit/the-hawks-nest-tunnel-disaster-summersville-wv.htm"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s://osha.oregon.gov/OSHARules/div2/div2Z-437-002-1053-1065-silica.pdf#pg=1"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hyperlink" Target="https://www.silicosis.com/type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ideo" Target="https://player.vimeo.com/video/667487145?h=a2d7db3676&amp;app_id=122963" TargetMode="External"/><Relationship Id="rId5" Type="http://schemas.openxmlformats.org/officeDocument/2006/relationships/image" Target="../media/image24.jpe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hyperlink" Target="https://pubmed.ncbi.nlm.nih.gov/10773750/"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copd/index.html"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hyperlink" Target="https://www.nps.gov/neri/planyourvisit/the-hawks-nest-tunnel-disaster-summersville-wv.htm" TargetMode="External"/><Relationship Id="rId7"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osha.oregon.gov/OSHARules/div2/div2Z-437-002-1053-1065-silica.pdf" TargetMode="External"/><Relationship Id="rId5" Type="http://schemas.openxmlformats.org/officeDocument/2006/relationships/hyperlink" Target="https://www.cdc.gov/copd/index.html" TargetMode="External"/><Relationship Id="rId4" Type="http://schemas.openxmlformats.org/officeDocument/2006/relationships/hyperlink" Target="https://pubmed.ncbi.nlm.nih.gov/1077375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ideo" Target="https://player.vimeo.com/video/666156048?h=a524de6da4&amp;app_id=122963" TargetMode="External"/><Relationship Id="rId5" Type="http://schemas.openxmlformats.org/officeDocument/2006/relationships/image" Target="../media/image6.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video" Target="https://player.vimeo.com/video/661080782?h=c340f9f939&amp;app_id=122963" TargetMode="External"/><Relationship Id="rId5" Type="http://schemas.openxmlformats.org/officeDocument/2006/relationships/image" Target="../media/image33.jpe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hyperlink" Target="https://osha.oregon.gov/OSHARules/div4/div4Z.pdf#page=29"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hyperlink" Target="https://www.cdc.gov/niosh/mining/works/coversheet1965.html"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hyperlink" Target="https://osha.oregon.gov/OSHARules/div4/div4Z.pdf#page=29"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hyperlink" Target="https://www.cdc.gov/niosh/mining/works/coversheet1965.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hyperlink" Target="https://osha.oregon.gov/osharules/div2/div2Z-437-002-1053-1065-silica.pdf"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6"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hyperlink" Target="https://osha.oregon.gov/OSHARules/div2/div2Z-437-002-1053-1065-silica.pdf#page=4"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osha.oregon.gov/consult/Pages/index.aspx"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hyperlink" Target="https://osha.oregon.gov/OSHARules/div2/div2Z-437-002-1053-1065-silica.pdf#page=6"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osha.oregon.gov/OSHAPubs/5381s.pdf" TargetMode="External"/><Relationship Id="rId7"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hyperlink" Target="https://osha.oregon.gov/OSHARules/div2/div2Z-437-002-1053-1065-silica.pdf#page=11" TargetMode="External"/><Relationship Id="rId4" Type="http://schemas.openxmlformats.org/officeDocument/2006/relationships/hyperlink" Target="https://osha.oregon.gov/OSHAPubs/factsheets/fs66s.pdf"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video" Target="https://player.vimeo.com/video/663500935?h=90d0514bca&amp;app_id=122963" TargetMode="External"/><Relationship Id="rId5" Type="http://schemas.openxmlformats.org/officeDocument/2006/relationships/image" Target="../media/image46.jpe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21"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0.png"/><Relationship Id="rId4" Type="http://schemas.openxmlformats.org/officeDocument/2006/relationships/hyperlink" Target="https://osha.oregon.gov/OSHARules/div2/div2Z-437-002-1053-1065-silica.pdf#page=22"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22" TargetMode="External"/><Relationship Id="rId7"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hyperlink" Target="https://osha.oregon.gov/OSHARules/div2/div2Z-437-002-1053-1065-silica.pdf#page=5" TargetMode="External"/><Relationship Id="rId4" Type="http://schemas.openxmlformats.org/officeDocument/2006/relationships/hyperlink" Target="https://osha.oregon.gov/osharules/div2/div2Z-437-002-1053-1065-silica.pdf#page12"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video" Target="https://player.vimeo.com/video/662345831?h=6a5ce388a8&amp;app_id=122963" TargetMode="External"/><Relationship Id="rId5" Type="http://schemas.openxmlformats.org/officeDocument/2006/relationships/image" Target="../media/image50.jpe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hyperlink" Target="https://vimeo.com/625780360"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osha.oregon.gov/OSHAPubs/factsheets/fs50.pdf"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23" TargetMode="External"/><Relationship Id="rId7"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hyperlink" Target="https://osha.oregon.gov/OSHARules/div2/div2Z-437-002-1053-1065-silica.pdf#page=12" TargetMode="External"/><Relationship Id="rId4" Type="http://schemas.openxmlformats.org/officeDocument/2006/relationships/hyperlink" Target="https://www.osha.gov/laws-regs/regulations/standardnumber/1910/1910.134"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24"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24"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hyperlink" Target="https://www.osha.gov/laws-regs/regulations/standardnumber/1910/1910.1200"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55"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40.png"/><Relationship Id="rId4" Type="http://schemas.openxmlformats.org/officeDocument/2006/relationships/hyperlink" Target="https://osha.oregon.gov/OSHARules/div2/div2Z-437-002-1053-1065-silica.pdf#page=5"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osha.oregon.gov/OSHAPubs/factsheets/qf001.pdf"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5"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hyperlink" Target="https://osha.oregon.gov/OSHARules/pd/pd-253.pdf"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8" Type="http://schemas.openxmlformats.org/officeDocument/2006/relationships/hyperlink" Target="https://osha.oregon.gov/OSHAPubs/factsheets/fs66s.pdf" TargetMode="External"/><Relationship Id="rId13" Type="http://schemas.openxmlformats.org/officeDocument/2006/relationships/hyperlink" Target="https://osha.oregon.gov/OSHAPubs/factsheets/fs50.pdf" TargetMode="External"/><Relationship Id="rId18" Type="http://schemas.openxmlformats.org/officeDocument/2006/relationships/hyperlink" Target="https://osha.oregon.gov/OSHARules/div2/div2Z-437-002-1053-1065-silica.pdf#page=55" TargetMode="External"/><Relationship Id="rId3" Type="http://schemas.openxmlformats.org/officeDocument/2006/relationships/hyperlink" Target="https://osha.oregon.gov/OSHARules/div2/div2Z-437-002-1053-1065-silica.pdf" TargetMode="External"/><Relationship Id="rId21" Type="http://schemas.openxmlformats.org/officeDocument/2006/relationships/image" Target="../media/image40.png"/><Relationship Id="rId7" Type="http://schemas.openxmlformats.org/officeDocument/2006/relationships/hyperlink" Target="https://osha.oregon.gov/OSHAPubs/5381s.pdf" TargetMode="External"/><Relationship Id="rId12" Type="http://schemas.openxmlformats.org/officeDocument/2006/relationships/hyperlink" Target="https://osha.oregon.gov/osharules/div2/div2Z-437-002-1053-1065-silica.pdf#page=12" TargetMode="External"/><Relationship Id="rId17" Type="http://schemas.openxmlformats.org/officeDocument/2006/relationships/hyperlink" Target="https://www.osha.gov/laws-regs/regulations/standardnumber/1910/1910.1200" TargetMode="External"/><Relationship Id="rId2" Type="http://schemas.openxmlformats.org/officeDocument/2006/relationships/notesSlide" Target="../notesSlides/notesSlide62.xml"/><Relationship Id="rId16" Type="http://schemas.openxmlformats.org/officeDocument/2006/relationships/hyperlink" Target="https://osha.oregon.gov/OSHARules/div2/div2Z-437-002-1053-1065-silica.pdf#page=24" TargetMode="External"/><Relationship Id="rId20" Type="http://schemas.openxmlformats.org/officeDocument/2006/relationships/hyperlink" Target="https://osha.oregon.gov/OSHARules/pd/pd-253.pdf" TargetMode="External"/><Relationship Id="rId1" Type="http://schemas.openxmlformats.org/officeDocument/2006/relationships/slideLayout" Target="../slideLayouts/slideLayout1.xml"/><Relationship Id="rId6" Type="http://schemas.openxmlformats.org/officeDocument/2006/relationships/hyperlink" Target="https://osha.oregon.gov/consult/Pages/index.aspx" TargetMode="External"/><Relationship Id="rId11" Type="http://schemas.openxmlformats.org/officeDocument/2006/relationships/hyperlink" Target="https://osha.oregon.gov/OSHARules/div2/div2Z-437-002-1053-1065-silica.pdf#page=22" TargetMode="External"/><Relationship Id="rId5" Type="http://schemas.openxmlformats.org/officeDocument/2006/relationships/hyperlink" Target="https://osha.oregon.gov/OSHARules/div2/div2Z-437-002-1053-1065-silica.pdf#page=5" TargetMode="External"/><Relationship Id="rId15" Type="http://schemas.openxmlformats.org/officeDocument/2006/relationships/hyperlink" Target="https://www.osha.gov/laws-regs/regulations/standardnumber/1910/1910.134" TargetMode="External"/><Relationship Id="rId10" Type="http://schemas.openxmlformats.org/officeDocument/2006/relationships/hyperlink" Target="https://osha.oregon.gov/OSHARules/div2/div2Z-437-002-1053-1065-silica.pdf#page=21" TargetMode="External"/><Relationship Id="rId19" Type="http://schemas.openxmlformats.org/officeDocument/2006/relationships/hyperlink" Target="https://osha.oregon.gov/OSHAPubs/factsheets/qf001.pdf" TargetMode="External"/><Relationship Id="rId4" Type="http://schemas.openxmlformats.org/officeDocument/2006/relationships/hyperlink" Target="https://osha.oregon.gov/OSHARules/div2/div2Z-437-002-1053-1065-silica.pdf#page=6" TargetMode="External"/><Relationship Id="rId9" Type="http://schemas.openxmlformats.org/officeDocument/2006/relationships/hyperlink" Target="https://osha.oregon.gov/OSHARules/div2/div2Z-437-002-1053-1065-silica.pdf#page=11" TargetMode="External"/><Relationship Id="rId14" Type="http://schemas.openxmlformats.org/officeDocument/2006/relationships/hyperlink" Target="https://osha.oregon.gov/OSHARules/div2/div2Z-437-002-1053-1065-silica.pdf#page=23"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2.png"/><Relationship Id="rId7" Type="http://schemas.openxmlformats.org/officeDocument/2006/relationships/hyperlink" Target="https://osha.oregon.gov/pages/topics/silica.aspx"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hyperlink" Target="http://osha.oregon.gov/consult/Pages/index.aspx" TargetMode="External"/><Relationship Id="rId5" Type="http://schemas.openxmlformats.org/officeDocument/2006/relationships/hyperlink" Target="https://osha.oregon.gov/Pages/az-index.aspx" TargetMode="External"/><Relationship Id="rId4" Type="http://schemas.openxmlformats.org/officeDocument/2006/relationships/hyperlink" Target="https://osha.oregon.gov/workers/Pages/index.aspx"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5F55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1938952"/>
          </a:xfrm>
          <a:prstGeom prst="rect">
            <a:avLst/>
          </a:prstGeom>
          <a:noFill/>
          <a:ln>
            <a:noFill/>
          </a:ln>
        </p:spPr>
        <p:txBody>
          <a:bodyPr spcFirstLastPara="1" wrap="square" lIns="91425" tIns="45700" rIns="91425" bIns="45700" anchor="t" anchorCtr="0">
            <a:spAutoFit/>
          </a:bodyPr>
          <a:lstStyle/>
          <a:p>
            <a:pPr lvl="0" algn="ctr">
              <a:buSzPts val="4000"/>
            </a:pPr>
            <a:r>
              <a:rPr lang="es-ES" sz="4000" b="1" dirty="0">
                <a:solidFill>
                  <a:schemeClr val="lt1"/>
                </a:solidFill>
                <a:latin typeface="Verdana"/>
                <a:ea typeface="Verdana"/>
                <a:cs typeface="Verdana"/>
                <a:sym typeface="Verdana"/>
              </a:rPr>
              <a:t>CAPACITACIÓN SOBRE LOS PELIGROS </a:t>
            </a:r>
          </a:p>
          <a:p>
            <a:pPr lvl="0" algn="ctr">
              <a:buSzPts val="4000"/>
            </a:pPr>
            <a:r>
              <a:rPr lang="es-ES" sz="4000" b="1" dirty="0">
                <a:solidFill>
                  <a:schemeClr val="lt1"/>
                </a:solidFill>
                <a:latin typeface="Verdana"/>
                <a:ea typeface="Verdana"/>
                <a:cs typeface="Verdana"/>
                <a:sym typeface="Verdana"/>
              </a:rPr>
              <a:t>DE LA SÍLICE</a:t>
            </a:r>
          </a:p>
          <a:p>
            <a:pPr lvl="0" algn="ctr">
              <a:buSzPts val="4000"/>
            </a:pPr>
            <a:endParaRPr sz="40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566651" y="3489415"/>
            <a:ext cx="13325302"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endParaRPr lang="en-US" sz="4400" b="1" i="1" u="none" strike="noStrike" cap="none" dirty="0">
              <a:solidFill>
                <a:schemeClr val="lt1"/>
              </a:solidFill>
              <a:latin typeface="Verdana"/>
              <a:ea typeface="Verdana"/>
              <a:cs typeface="Verdana"/>
              <a:sym typeface="Verdana"/>
            </a:endParaRPr>
          </a:p>
          <a:p>
            <a:pPr lvl="0" algn="ctr">
              <a:buSzPts val="4400"/>
            </a:pPr>
            <a:r>
              <a:rPr lang="en-US" sz="3600" b="1" i="1" dirty="0" err="1">
                <a:solidFill>
                  <a:schemeClr val="lt1"/>
                </a:solidFill>
                <a:latin typeface="Verdana"/>
                <a:ea typeface="Verdana"/>
                <a:cs typeface="Verdana"/>
                <a:sym typeface="Verdana"/>
              </a:rPr>
              <a:t>Módulo</a:t>
            </a:r>
            <a:r>
              <a:rPr lang="en-US" sz="3600" b="1" i="1" dirty="0">
                <a:solidFill>
                  <a:schemeClr val="lt1"/>
                </a:solidFill>
                <a:latin typeface="Verdana"/>
                <a:ea typeface="Verdana"/>
                <a:cs typeface="Verdana"/>
                <a:sym typeface="Verdana"/>
              </a:rPr>
              <a:t> 1: </a:t>
            </a:r>
            <a:r>
              <a:rPr lang="en-US" sz="3600" b="1" i="1" dirty="0" err="1">
                <a:solidFill>
                  <a:schemeClr val="lt1"/>
                </a:solidFill>
                <a:latin typeface="Verdana"/>
                <a:ea typeface="Verdana"/>
                <a:cs typeface="Verdana"/>
                <a:sym typeface="Verdana"/>
              </a:rPr>
              <a:t>Introducción</a:t>
            </a:r>
            <a:endParaRPr sz="3600" b="0" i="1"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i="1" dirty="0"/>
          </a:p>
        </p:txBody>
      </p:sp>
      <p:sp>
        <p:nvSpPr>
          <p:cNvPr id="104" name="Google Shape;104;p2"/>
          <p:cNvSpPr txBox="1"/>
          <p:nvPr/>
        </p:nvSpPr>
        <p:spPr>
          <a:xfrm>
            <a:off x="5719156" y="332509"/>
            <a:ext cx="6274351" cy="5616882"/>
          </a:xfrm>
          <a:prstGeom prst="rect">
            <a:avLst/>
          </a:prstGeom>
          <a:noFill/>
          <a:ln>
            <a:noFill/>
          </a:ln>
        </p:spPr>
        <p:txBody>
          <a:bodyPr spcFirstLastPara="1" wrap="square" lIns="91425" tIns="45700" rIns="91425" bIns="45700" anchor="t" anchorCtr="0">
            <a:spAutoFit/>
          </a:bodyPr>
          <a:lstStyle/>
          <a:p>
            <a:pPr lvl="0" algn="ctr">
              <a:buSzPts val="4800"/>
            </a:pPr>
            <a:r>
              <a:rPr lang="es-ES" sz="3800" u="sng" dirty="0">
                <a:solidFill>
                  <a:schemeClr val="dk1"/>
                </a:solidFill>
                <a:latin typeface="Calibri"/>
                <a:ea typeface="Calibri"/>
                <a:cs typeface="Calibri"/>
                <a:sym typeface="Calibri"/>
              </a:rPr>
              <a:t>Exenciones de la Norma </a:t>
            </a:r>
            <a:br>
              <a:rPr lang="es-ES" sz="3800" u="sng" dirty="0">
                <a:solidFill>
                  <a:schemeClr val="dk1"/>
                </a:solidFill>
                <a:latin typeface="Calibri"/>
                <a:ea typeface="Calibri"/>
                <a:cs typeface="Calibri"/>
                <a:sym typeface="Calibri"/>
              </a:rPr>
            </a:br>
            <a:r>
              <a:rPr lang="es-ES" sz="3800" u="sng" dirty="0">
                <a:solidFill>
                  <a:schemeClr val="dk1"/>
                </a:solidFill>
                <a:latin typeface="Calibri"/>
                <a:ea typeface="Calibri"/>
                <a:cs typeface="Calibri"/>
                <a:sym typeface="Calibri"/>
              </a:rPr>
              <a:t>Sobre la Sílice</a:t>
            </a:r>
            <a:endParaRPr lang="en-US" sz="38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endParaRPr sz="1600" b="0" i="0" u="none" strike="noStrike" cap="none" dirty="0">
              <a:solidFill>
                <a:schemeClr val="dk1"/>
              </a:solidFill>
              <a:latin typeface="Calibri"/>
              <a:ea typeface="Calibri"/>
              <a:cs typeface="Calibri"/>
              <a:sym typeface="Calibri"/>
            </a:endParaRPr>
          </a:p>
          <a:p>
            <a:r>
              <a:rPr lang="es-ES" sz="1800" dirty="0"/>
              <a:t>Las exenciones de las normas sobre la sílice cristalina respirable incluyen las siguientes: </a:t>
            </a:r>
          </a:p>
          <a:p>
            <a:endParaRPr lang="es-ES" sz="1800" dirty="0"/>
          </a:p>
          <a:p>
            <a:pPr>
              <a:spcAft>
                <a:spcPts val="600"/>
              </a:spcAft>
            </a:pPr>
            <a:r>
              <a:rPr lang="es-ES" sz="1800" dirty="0"/>
              <a:t>1. Las operaciones agrícolas. </a:t>
            </a:r>
          </a:p>
          <a:p>
            <a:pPr>
              <a:spcAft>
                <a:spcPts val="600"/>
              </a:spcAft>
            </a:pPr>
            <a:r>
              <a:rPr lang="es-ES" sz="1800" dirty="0"/>
              <a:t>2. Las exposiciones resultantes del procesamiento de arcillas absorbentes (como la arena para gatos). Esta exclusión se debe a que este tipo de sílice suele estar ocluida (bloqueada con iones) o recubierta y no supone el mismo nivel de riesgos para la salud que la sílice cristalina. </a:t>
            </a:r>
          </a:p>
          <a:p>
            <a:pPr>
              <a:spcAft>
                <a:spcPts val="600"/>
              </a:spcAft>
            </a:pPr>
            <a:r>
              <a:rPr lang="es-ES" sz="1800" dirty="0"/>
              <a:t>3. Las operaciones donde los </a:t>
            </a:r>
            <a:r>
              <a:rPr lang="es-ES" sz="1800" dirty="0">
                <a:hlinkClick r:id="rId3"/>
              </a:rPr>
              <a:t>datos objetivos</a:t>
            </a:r>
            <a:r>
              <a:rPr lang="es-ES" sz="1800" baseline="30000" dirty="0"/>
              <a:t>(2)</a:t>
            </a:r>
            <a:r>
              <a:rPr lang="es-ES" sz="1800" dirty="0"/>
              <a:t> demuestran que la exposición de los empleados se mantendrá por debajo del “nivel de acción” de los 25 microgramos por metro cúbico (μg/m3) como media ponderada en el tiempo (TWA) de ocho horas en cualquier condición previsible.</a:t>
            </a:r>
          </a:p>
        </p:txBody>
      </p:sp>
      <p:pic>
        <p:nvPicPr>
          <p:cNvPr id="10" name="Picture 9">
            <a:extLst>
              <a:ext uri="{FF2B5EF4-FFF2-40B4-BE49-F238E27FC236}">
                <a16:creationId xmlns:a16="http://schemas.microsoft.com/office/drawing/2014/main" id="{EE1A596A-79C6-4506-97F1-A0ED47F4749F}"/>
              </a:ext>
            </a:extLst>
          </p:cNvPr>
          <p:cNvPicPr>
            <a:picLocks noChangeAspect="1"/>
          </p:cNvPicPr>
          <p:nvPr/>
        </p:nvPicPr>
        <p:blipFill>
          <a:blip r:embed="rId4"/>
          <a:stretch>
            <a:fillRect/>
          </a:stretch>
        </p:blipFill>
        <p:spPr>
          <a:xfrm>
            <a:off x="7550261" y="5898819"/>
            <a:ext cx="4595521" cy="941704"/>
          </a:xfrm>
          <a:prstGeom prst="rect">
            <a:avLst/>
          </a:prstGeom>
        </p:spPr>
      </p:pic>
      <p:pic>
        <p:nvPicPr>
          <p:cNvPr id="3" name="Picture 2">
            <a:extLst>
              <a:ext uri="{FF2B5EF4-FFF2-40B4-BE49-F238E27FC236}">
                <a16:creationId xmlns:a16="http://schemas.microsoft.com/office/drawing/2014/main" id="{9789CBB5-09AF-4EBF-839E-59139C25328A}"/>
              </a:ext>
            </a:extLst>
          </p:cNvPr>
          <p:cNvPicPr>
            <a:picLocks noChangeAspect="1"/>
          </p:cNvPicPr>
          <p:nvPr/>
        </p:nvPicPr>
        <p:blipFill>
          <a:blip r:embed="rId5"/>
          <a:stretch>
            <a:fillRect/>
          </a:stretch>
        </p:blipFill>
        <p:spPr>
          <a:xfrm>
            <a:off x="0" y="0"/>
            <a:ext cx="5486398" cy="5893356"/>
          </a:xfrm>
          <a:prstGeom prst="rect">
            <a:avLst/>
          </a:prstGeom>
        </p:spPr>
      </p:pic>
    </p:spTree>
    <p:extLst>
      <p:ext uri="{BB962C8B-B14F-4D97-AF65-F5344CB8AC3E}">
        <p14:creationId xmlns:p14="http://schemas.microsoft.com/office/powerpoint/2010/main" val="2125606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i="1" dirty="0"/>
          </a:p>
        </p:txBody>
      </p:sp>
      <p:sp>
        <p:nvSpPr>
          <p:cNvPr id="104" name="Google Shape;104;p2"/>
          <p:cNvSpPr txBox="1"/>
          <p:nvPr/>
        </p:nvSpPr>
        <p:spPr>
          <a:xfrm>
            <a:off x="5719156" y="332509"/>
            <a:ext cx="6274351" cy="4893607"/>
          </a:xfrm>
          <a:prstGeom prst="rect">
            <a:avLst/>
          </a:prstGeom>
          <a:noFill/>
          <a:ln>
            <a:noFill/>
          </a:ln>
        </p:spPr>
        <p:txBody>
          <a:bodyPr spcFirstLastPara="1" wrap="square" lIns="91425" tIns="45700" rIns="91425" bIns="45700" anchor="t" anchorCtr="0">
            <a:spAutoFit/>
          </a:bodyPr>
          <a:lstStyle/>
          <a:p>
            <a:pPr lvl="0" algn="ctr">
              <a:buSzPts val="4800"/>
            </a:pPr>
            <a:r>
              <a:rPr lang="en-US" sz="4200" u="sng" dirty="0" err="1">
                <a:solidFill>
                  <a:schemeClr val="dk1"/>
                </a:solidFill>
                <a:latin typeface="Calibri"/>
                <a:ea typeface="Calibri"/>
                <a:cs typeface="Calibri"/>
                <a:sym typeface="Calibri"/>
              </a:rPr>
              <a:t>Resumen</a:t>
            </a:r>
            <a:br>
              <a:rPr lang="en-US" sz="4200" u="sng" dirty="0">
                <a:solidFill>
                  <a:schemeClr val="dk1"/>
                </a:solidFill>
                <a:latin typeface="Calibri"/>
                <a:ea typeface="Calibri"/>
                <a:cs typeface="Calibri"/>
                <a:sym typeface="Calibri"/>
              </a:rPr>
            </a:br>
            <a:endParaRPr sz="1800" b="0" i="0" u="none" strike="noStrike" cap="none" dirty="0">
              <a:solidFill>
                <a:schemeClr val="dk1"/>
              </a:solidFill>
              <a:latin typeface="Calibri"/>
              <a:ea typeface="Calibri"/>
              <a:cs typeface="Calibri"/>
              <a:sym typeface="Calibri"/>
            </a:endParaRPr>
          </a:p>
          <a:p>
            <a:r>
              <a:rPr lang="es-ES" sz="1800" dirty="0"/>
              <a:t>¡Usted ha completado el módulo 1! La sílice en uno de los minerales más comunes en nuestro planeta. Existen diferentes formas de sílice: forma cristalina y no cristalina (tipo amorfo) y tres tipos de sílice cristalina que afectan a la salud del ser humano: el cuarzo, la cristobalita y la </a:t>
            </a:r>
            <a:r>
              <a:rPr lang="es-ES" sz="1800" dirty="0" err="1"/>
              <a:t>tridimita</a:t>
            </a:r>
            <a:r>
              <a:rPr lang="es-ES" sz="1800" dirty="0"/>
              <a:t>. Los diferentes productos y procesos pueden exponer a los trabajadores a la sílice cristalina respirable, de la que hablaremos más adelante en esta capacitación. </a:t>
            </a:r>
            <a:r>
              <a:rPr lang="es-ES" sz="1800" dirty="0" err="1"/>
              <a:t>Oregon</a:t>
            </a:r>
            <a:r>
              <a:rPr lang="es-ES" sz="1800" dirty="0"/>
              <a:t> OSHA combinó las reglas revisadas sobre la sílice con las normas federales y esta capacitación ayuda a explicar las reglas y los riesgos de la exposición a la sílice.  </a:t>
            </a:r>
          </a:p>
          <a:p>
            <a:endParaRPr lang="es-ES" sz="1800" dirty="0"/>
          </a:p>
          <a:p>
            <a:r>
              <a:rPr lang="es-ES" sz="1800" dirty="0"/>
              <a:t>En el próximo módulo, analizaremos los problemas de salud causados por la sílice.</a:t>
            </a:r>
          </a:p>
        </p:txBody>
      </p:sp>
      <p:pic>
        <p:nvPicPr>
          <p:cNvPr id="10" name="Picture 9">
            <a:extLst>
              <a:ext uri="{FF2B5EF4-FFF2-40B4-BE49-F238E27FC236}">
                <a16:creationId xmlns:a16="http://schemas.microsoft.com/office/drawing/2014/main" id="{EE1A596A-79C6-4506-97F1-A0ED47F4749F}"/>
              </a:ext>
            </a:extLst>
          </p:cNvPr>
          <p:cNvPicPr>
            <a:picLocks noChangeAspect="1"/>
          </p:cNvPicPr>
          <p:nvPr/>
        </p:nvPicPr>
        <p:blipFill>
          <a:blip r:embed="rId3"/>
          <a:stretch>
            <a:fillRect/>
          </a:stretch>
        </p:blipFill>
        <p:spPr>
          <a:xfrm>
            <a:off x="7550261" y="5898819"/>
            <a:ext cx="4595521" cy="941704"/>
          </a:xfrm>
          <a:prstGeom prst="rect">
            <a:avLst/>
          </a:prstGeom>
        </p:spPr>
      </p:pic>
      <p:pic>
        <p:nvPicPr>
          <p:cNvPr id="3" name="Picture 2">
            <a:extLst>
              <a:ext uri="{FF2B5EF4-FFF2-40B4-BE49-F238E27FC236}">
                <a16:creationId xmlns:a16="http://schemas.microsoft.com/office/drawing/2014/main" id="{1A00813F-A992-4219-B7C1-74F11E6DB6BC}"/>
              </a:ext>
            </a:extLst>
          </p:cNvPr>
          <p:cNvPicPr>
            <a:picLocks noChangeAspect="1"/>
          </p:cNvPicPr>
          <p:nvPr/>
        </p:nvPicPr>
        <p:blipFill>
          <a:blip r:embed="rId4"/>
          <a:stretch>
            <a:fillRect/>
          </a:stretch>
        </p:blipFill>
        <p:spPr>
          <a:xfrm>
            <a:off x="0" y="18419"/>
            <a:ext cx="5454316" cy="5858895"/>
          </a:xfrm>
          <a:prstGeom prst="rect">
            <a:avLst/>
          </a:prstGeom>
        </p:spPr>
      </p:pic>
    </p:spTree>
    <p:extLst>
      <p:ext uri="{BB962C8B-B14F-4D97-AF65-F5344CB8AC3E}">
        <p14:creationId xmlns:p14="http://schemas.microsoft.com/office/powerpoint/2010/main" val="3211536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gb3e8f5dbd0_0_9"/>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i="1" dirty="0"/>
          </a:p>
        </p:txBody>
      </p:sp>
      <p:sp>
        <p:nvSpPr>
          <p:cNvPr id="161" name="Google Shape;161;gb3e8f5dbd0_0_9"/>
          <p:cNvSpPr txBox="1"/>
          <p:nvPr/>
        </p:nvSpPr>
        <p:spPr>
          <a:xfrm>
            <a:off x="62500" y="203550"/>
            <a:ext cx="11931000" cy="5391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Arial"/>
              <a:buNone/>
            </a:pPr>
            <a:r>
              <a:rPr lang="en-US" sz="3600" u="sng" dirty="0">
                <a:solidFill>
                  <a:schemeClr val="dk1"/>
                </a:solidFill>
                <a:latin typeface="Calibri"/>
                <a:ea typeface="Calibri"/>
                <a:cs typeface="Calibri"/>
                <a:sym typeface="Calibri"/>
              </a:rPr>
              <a:t>Class Discussion </a:t>
            </a:r>
            <a:endParaRPr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36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r>
              <a:rPr lang="en-US" sz="1800" dirty="0">
                <a:solidFill>
                  <a:schemeClr val="dk1"/>
                </a:solidFill>
                <a:latin typeface="Calibri"/>
                <a:ea typeface="Calibri"/>
                <a:cs typeface="Calibri"/>
                <a:sym typeface="Calibri"/>
              </a:rPr>
              <a:t>Take this opportunity to ask/answer questions about the previous module and to summarize the web link addresses discussed in the module.</a:t>
            </a:r>
            <a:endParaRPr sz="5200" u="sng"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3600" u="sng" dirty="0">
                <a:solidFill>
                  <a:schemeClr val="dk1"/>
                </a:solidFill>
                <a:latin typeface="Calibri"/>
                <a:ea typeface="Calibri"/>
                <a:cs typeface="Calibri"/>
                <a:sym typeface="Calibri"/>
              </a:rPr>
              <a:t>Module 1 Resources</a:t>
            </a:r>
            <a:endParaRPr sz="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342900" lvl="0" indent="-342900">
              <a:buSzPts val="1800"/>
              <a:buAutoNum type="arabicParenR"/>
            </a:pPr>
            <a:r>
              <a:rPr lang="en-US" dirty="0">
                <a:hlinkClick r:id="rId3"/>
              </a:rPr>
              <a:t>https://osha.oregon.gov/OSHARules/div2/div2Z-437-002-1053-1065-silica.pdf</a:t>
            </a:r>
            <a:endParaRPr lang="en-US" dirty="0"/>
          </a:p>
          <a:p>
            <a:pPr marL="342900" lvl="0" indent="-342900">
              <a:buSzPts val="1800"/>
              <a:buAutoNum type="arabicParenR"/>
            </a:pPr>
            <a:r>
              <a:rPr lang="en-US" dirty="0">
                <a:hlinkClick r:id="rId4"/>
              </a:rPr>
              <a:t>https://osha.oregon.gov/OSHARules/div2/div2Z-437-002-1053-1065-silica.pdf#page=5</a:t>
            </a:r>
            <a:endParaRPr lang="en-US" dirty="0"/>
          </a:p>
          <a:p>
            <a:pPr marL="342900" lvl="0" indent="-342900">
              <a:buSzPts val="1800"/>
              <a:buAutoNum type="arabicParenR"/>
            </a:pPr>
            <a:endParaRPr lang="en-US" dirty="0"/>
          </a:p>
          <a:p>
            <a:pPr marL="342900" lvl="0" indent="-342900">
              <a:buSzPts val="1800"/>
              <a:buAutoNum type="arabicParenR"/>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C381935F-E54B-429E-B720-DFFFF5CB2517}"/>
              </a:ext>
            </a:extLst>
          </p:cNvPr>
          <p:cNvPicPr>
            <a:picLocks noChangeAspect="1"/>
          </p:cNvPicPr>
          <p:nvPr/>
        </p:nvPicPr>
        <p:blipFill>
          <a:blip r:embed="rId5"/>
          <a:stretch>
            <a:fillRect/>
          </a:stretch>
        </p:blipFill>
        <p:spPr>
          <a:xfrm>
            <a:off x="7550261" y="5885171"/>
            <a:ext cx="4595521" cy="94170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5F55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1323399"/>
          </a:xfrm>
          <a:prstGeom prst="rect">
            <a:avLst/>
          </a:prstGeom>
          <a:noFill/>
          <a:ln>
            <a:noFill/>
          </a:ln>
        </p:spPr>
        <p:txBody>
          <a:bodyPr spcFirstLastPara="1" wrap="square" lIns="91425" tIns="45700" rIns="91425" bIns="45700" anchor="t" anchorCtr="0">
            <a:spAutoFit/>
          </a:bodyPr>
          <a:lstStyle/>
          <a:p>
            <a:pPr lvl="0" algn="ctr">
              <a:buSzPts val="4000"/>
            </a:pPr>
            <a:r>
              <a:rPr lang="es-ES" sz="4000" b="1" dirty="0">
                <a:solidFill>
                  <a:schemeClr val="lt1"/>
                </a:solidFill>
                <a:latin typeface="Verdana"/>
                <a:ea typeface="Verdana"/>
                <a:cs typeface="Verdana"/>
                <a:sym typeface="Verdana"/>
              </a:rPr>
              <a:t>CAPACITACIÓN SOBRE LOS PELIGROS </a:t>
            </a:r>
          </a:p>
          <a:p>
            <a:pPr lvl="0" algn="ctr">
              <a:buSzPts val="4000"/>
            </a:pPr>
            <a:r>
              <a:rPr lang="es-ES" sz="4000" b="1" dirty="0">
                <a:solidFill>
                  <a:schemeClr val="lt1"/>
                </a:solidFill>
                <a:latin typeface="Verdana"/>
                <a:ea typeface="Verdana"/>
                <a:cs typeface="Verdana"/>
                <a:sym typeface="Verdana"/>
              </a:rPr>
              <a:t>DE LA SÍLICE</a:t>
            </a:r>
          </a:p>
        </p:txBody>
      </p:sp>
      <p:sp>
        <p:nvSpPr>
          <p:cNvPr id="94" name="Google Shape;94;p1"/>
          <p:cNvSpPr txBox="1"/>
          <p:nvPr/>
        </p:nvSpPr>
        <p:spPr>
          <a:xfrm>
            <a:off x="-566651" y="3453907"/>
            <a:ext cx="13325302"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endParaRPr lang="en-US" sz="4400" b="1" i="0" u="none" strike="noStrike" cap="none" dirty="0">
              <a:solidFill>
                <a:schemeClr val="lt1"/>
              </a:solidFill>
              <a:latin typeface="Verdana"/>
              <a:ea typeface="Verdana"/>
              <a:cs typeface="Verdana"/>
              <a:sym typeface="Verdana"/>
            </a:endParaRPr>
          </a:p>
          <a:p>
            <a:pPr lvl="0" algn="ctr">
              <a:buSzPts val="4400"/>
            </a:pPr>
            <a:r>
              <a:rPr lang="en-US" sz="3600" b="1" dirty="0" err="1">
                <a:solidFill>
                  <a:schemeClr val="lt1"/>
                </a:solidFill>
                <a:latin typeface="Verdana"/>
                <a:ea typeface="Verdana"/>
                <a:cs typeface="Verdana"/>
                <a:sym typeface="Verdana"/>
              </a:rPr>
              <a:t>Módulo</a:t>
            </a:r>
            <a:r>
              <a:rPr lang="en-US" sz="3600" b="1" dirty="0">
                <a:solidFill>
                  <a:schemeClr val="lt1"/>
                </a:solidFill>
                <a:latin typeface="Verdana"/>
                <a:ea typeface="Verdana"/>
                <a:cs typeface="Verdana"/>
                <a:sym typeface="Verdana"/>
              </a:rPr>
              <a:t> 2: </a:t>
            </a:r>
            <a:r>
              <a:rPr lang="en-US" sz="3600" b="1" i="1" dirty="0" err="1">
                <a:solidFill>
                  <a:schemeClr val="lt1"/>
                </a:solidFill>
                <a:latin typeface="Verdana"/>
                <a:ea typeface="Verdana"/>
                <a:cs typeface="Verdana"/>
                <a:sym typeface="Verdana"/>
              </a:rPr>
              <a:t>Enfermedades</a:t>
            </a:r>
            <a:r>
              <a:rPr lang="en-US" sz="3600" b="1" i="1" dirty="0">
                <a:solidFill>
                  <a:schemeClr val="lt1"/>
                </a:solidFill>
                <a:latin typeface="Verdana"/>
                <a:ea typeface="Verdana"/>
                <a:cs typeface="Verdana"/>
                <a:sym typeface="Verdana"/>
              </a:rPr>
              <a:t> de la </a:t>
            </a:r>
            <a:r>
              <a:rPr lang="en-US" sz="3600" b="1" i="1" dirty="0" err="1">
                <a:solidFill>
                  <a:schemeClr val="lt1"/>
                </a:solidFill>
                <a:latin typeface="Verdana"/>
                <a:ea typeface="Verdana"/>
                <a:cs typeface="Verdana"/>
                <a:sym typeface="Verdana"/>
              </a:rPr>
              <a:t>Sílice</a:t>
            </a:r>
            <a:endParaRPr sz="36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3009360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719156" y="332509"/>
            <a:ext cx="6274351" cy="4708941"/>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err="1">
                <a:solidFill>
                  <a:schemeClr val="dk1"/>
                </a:solidFill>
                <a:latin typeface="Calibri"/>
                <a:ea typeface="Calibri"/>
                <a:cs typeface="Calibri"/>
                <a:sym typeface="Calibri"/>
              </a:rPr>
              <a:t>Bienvenido</a:t>
            </a:r>
            <a:r>
              <a:rPr lang="en-US" sz="4800" u="sng" dirty="0">
                <a:solidFill>
                  <a:schemeClr val="dk1"/>
                </a:solidFill>
                <a:latin typeface="Calibri"/>
                <a:ea typeface="Calibri"/>
                <a:cs typeface="Calibri"/>
                <a:sym typeface="Calibri"/>
              </a:rPr>
              <a:t> al </a:t>
            </a:r>
            <a:r>
              <a:rPr lang="en-US" sz="4800" u="sng" dirty="0" err="1">
                <a:solidFill>
                  <a:schemeClr val="dk1"/>
                </a:solidFill>
                <a:latin typeface="Calibri"/>
                <a:ea typeface="Calibri"/>
                <a:cs typeface="Calibri"/>
                <a:sym typeface="Calibri"/>
              </a:rPr>
              <a:t>Módulo</a:t>
            </a:r>
            <a:r>
              <a:rPr lang="en-US" sz="4800" u="sng" dirty="0">
                <a:solidFill>
                  <a:schemeClr val="dk1"/>
                </a:solidFill>
                <a:latin typeface="Calibri"/>
                <a:ea typeface="Calibri"/>
                <a:cs typeface="Calibri"/>
                <a:sym typeface="Calibri"/>
              </a:rPr>
              <a:t> 2</a:t>
            </a:r>
            <a:endParaRPr lang="en-US" dirty="0"/>
          </a:p>
          <a:p>
            <a:endParaRPr lang="en-US" sz="1800" dirty="0"/>
          </a:p>
          <a:p>
            <a:r>
              <a:rPr lang="es-ES" sz="1800" dirty="0"/>
              <a:t>Si bien esta sección comienza con una historia breve sobre la sílice, aborda principalmente los peligros para la salud que supone la exposición al polvo de sílice cristalina respirable para los trabajadores. Entre estos peligros se encuentran los siguientes:</a:t>
            </a:r>
          </a:p>
          <a:p>
            <a:endParaRPr lang="es-ES" sz="1800" dirty="0"/>
          </a:p>
          <a:p>
            <a:pPr marL="285750" indent="-285750">
              <a:buFont typeface="Arial" panose="020B0604020202020204" pitchFamily="34" charset="0"/>
              <a:buChar char="•"/>
            </a:pPr>
            <a:r>
              <a:rPr lang="es-ES" sz="1800" dirty="0"/>
              <a:t>Silicosis </a:t>
            </a:r>
          </a:p>
          <a:p>
            <a:pPr marL="285750" indent="-285750">
              <a:buFont typeface="Arial" panose="020B0604020202020204" pitchFamily="34" charset="0"/>
              <a:buChar char="•"/>
            </a:pPr>
            <a:r>
              <a:rPr lang="es-ES" sz="1800" dirty="0"/>
              <a:t>Tuberculosis </a:t>
            </a:r>
          </a:p>
          <a:p>
            <a:pPr marL="285750" indent="-285750">
              <a:buFont typeface="Arial" panose="020B0604020202020204" pitchFamily="34" charset="0"/>
              <a:buChar char="•"/>
            </a:pPr>
            <a:r>
              <a:rPr lang="es-ES" sz="1800" dirty="0"/>
              <a:t>Cáncer</a:t>
            </a:r>
          </a:p>
          <a:p>
            <a:pPr marL="285750" indent="-285750">
              <a:buFont typeface="Arial" panose="020B0604020202020204" pitchFamily="34" charset="0"/>
              <a:buChar char="•"/>
            </a:pPr>
            <a:r>
              <a:rPr lang="es-ES" sz="1800" dirty="0"/>
              <a:t>Insuficiencia renal</a:t>
            </a:r>
          </a:p>
          <a:p>
            <a:pPr marL="285750" indent="-285750">
              <a:buFont typeface="Arial" panose="020B0604020202020204" pitchFamily="34" charset="0"/>
              <a:buChar char="•"/>
            </a:pPr>
            <a:r>
              <a:rPr lang="es-ES" sz="1800" dirty="0"/>
              <a:t>Otras enfermedades relacionadas con la sílice</a:t>
            </a:r>
          </a:p>
          <a:p>
            <a:pPr marL="285750" indent="-285750">
              <a:buFont typeface="Arial" panose="020B0604020202020204" pitchFamily="34" charset="0"/>
              <a:buChar char="•"/>
            </a:pPr>
            <a:endParaRPr lang="es-ES" sz="1800" dirty="0"/>
          </a:p>
          <a:p>
            <a:r>
              <a:rPr lang="es-ES" sz="1800" dirty="0"/>
              <a:t>Comencemos.</a:t>
            </a:r>
          </a:p>
        </p:txBody>
      </p:sp>
      <p:pic>
        <p:nvPicPr>
          <p:cNvPr id="3" name="Picture 2">
            <a:extLst>
              <a:ext uri="{FF2B5EF4-FFF2-40B4-BE49-F238E27FC236}">
                <a16:creationId xmlns:a16="http://schemas.microsoft.com/office/drawing/2014/main" id="{BB8A4765-EBE5-4AD0-8DCE-08B4C8828306}"/>
              </a:ext>
            </a:extLst>
          </p:cNvPr>
          <p:cNvPicPr>
            <a:picLocks noChangeAspect="1"/>
          </p:cNvPicPr>
          <p:nvPr/>
        </p:nvPicPr>
        <p:blipFill>
          <a:blip r:embed="rId3"/>
          <a:stretch>
            <a:fillRect/>
          </a:stretch>
        </p:blipFill>
        <p:spPr>
          <a:xfrm>
            <a:off x="7560860" y="5919174"/>
            <a:ext cx="4590193" cy="940614"/>
          </a:xfrm>
          <a:prstGeom prst="rect">
            <a:avLst/>
          </a:prstGeom>
        </p:spPr>
      </p:pic>
      <p:pic>
        <p:nvPicPr>
          <p:cNvPr id="7" name="Picture 6">
            <a:extLst>
              <a:ext uri="{FF2B5EF4-FFF2-40B4-BE49-F238E27FC236}">
                <a16:creationId xmlns:a16="http://schemas.microsoft.com/office/drawing/2014/main" id="{2EC4E101-7D50-445C-9C9C-DE514EF2F8C6}"/>
              </a:ext>
            </a:extLst>
          </p:cNvPr>
          <p:cNvPicPr>
            <a:picLocks noChangeAspect="1"/>
          </p:cNvPicPr>
          <p:nvPr/>
        </p:nvPicPr>
        <p:blipFill>
          <a:blip r:embed="rId4"/>
          <a:stretch>
            <a:fillRect/>
          </a:stretch>
        </p:blipFill>
        <p:spPr>
          <a:xfrm>
            <a:off x="54114" y="25687"/>
            <a:ext cx="5432285" cy="5835230"/>
          </a:xfrm>
          <a:prstGeom prst="rect">
            <a:avLst/>
          </a:prstGeom>
        </p:spPr>
      </p:pic>
    </p:spTree>
    <p:extLst>
      <p:ext uri="{BB962C8B-B14F-4D97-AF65-F5344CB8AC3E}">
        <p14:creationId xmlns:p14="http://schemas.microsoft.com/office/powerpoint/2010/main" val="2762302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5109051"/>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a:solidFill>
                  <a:schemeClr val="dk1"/>
                </a:solidFill>
                <a:latin typeface="Calibri"/>
                <a:ea typeface="Calibri"/>
                <a:cs typeface="Calibri"/>
                <a:sym typeface="Calibri"/>
              </a:rPr>
              <a:t>Historia de la </a:t>
            </a:r>
            <a:r>
              <a:rPr lang="en-US" sz="4800" u="sng" dirty="0" err="1">
                <a:solidFill>
                  <a:schemeClr val="dk1"/>
                </a:solidFill>
                <a:latin typeface="Calibri"/>
                <a:ea typeface="Calibri"/>
                <a:cs typeface="Calibri"/>
                <a:sym typeface="Calibri"/>
              </a:rPr>
              <a:t>sílice</a:t>
            </a:r>
            <a:endParaRPr sz="2400" b="0" i="0" u="none" strike="noStrike" cap="none" dirty="0">
              <a:solidFill>
                <a:schemeClr val="dk1"/>
              </a:solidFill>
              <a:latin typeface="Calibri"/>
              <a:ea typeface="Calibri"/>
              <a:cs typeface="Calibri"/>
              <a:sym typeface="Calibri"/>
            </a:endParaRPr>
          </a:p>
          <a:p>
            <a:endParaRPr lang="en-US" dirty="0"/>
          </a:p>
          <a:p>
            <a:r>
              <a:rPr lang="es-ES" sz="1200" dirty="0"/>
              <a:t>Historia de la sílice</a:t>
            </a:r>
          </a:p>
          <a:p>
            <a:r>
              <a:rPr lang="es-ES" sz="1200" dirty="0"/>
              <a:t>La exposición a la sílice ha sido reconocida durante mucho tiempo como un peligro grave para la salud de los trabajadores. En el desastre de la construcción del túnel de </a:t>
            </a:r>
            <a:r>
              <a:rPr lang="es-ES" sz="1200" dirty="0" err="1">
                <a:hlinkClick r:id="rId3"/>
              </a:rPr>
              <a:t>Hawk's</a:t>
            </a:r>
            <a:r>
              <a:rPr lang="es-ES" sz="1200" dirty="0">
                <a:hlinkClick r:id="rId3"/>
              </a:rPr>
              <a:t> </a:t>
            </a:r>
            <a:r>
              <a:rPr lang="es-ES" sz="1200" dirty="0" err="1">
                <a:hlinkClick r:id="rId3"/>
              </a:rPr>
              <a:t>Nest</a:t>
            </a:r>
            <a:r>
              <a:rPr lang="es-ES" sz="1200" dirty="0">
                <a:hlinkClick r:id="rId3"/>
              </a:rPr>
              <a:t> </a:t>
            </a:r>
            <a:r>
              <a:rPr lang="es-ES" sz="1200" dirty="0"/>
              <a:t>en 1930, cientos de trabajadores murieron y aproximadamente 1500 más quedaron discapacitados debido a que respiraron polvo de sílice cristalina respirable.</a:t>
            </a:r>
          </a:p>
          <a:p>
            <a:endParaRPr lang="es-ES" sz="1200" dirty="0"/>
          </a:p>
          <a:p>
            <a:r>
              <a:rPr lang="es-ES" sz="1200" dirty="0"/>
              <a:t>Hoy en día, la sílice se utiliza en muchas actividades industriales y productos comerciales diferentes. La perturbación de materiales que contienen sílice se realiza en industrias tales como:</a:t>
            </a:r>
          </a:p>
          <a:p>
            <a:endParaRPr lang="es-ES" sz="1200" dirty="0"/>
          </a:p>
          <a:p>
            <a:r>
              <a:rPr lang="es-ES" sz="1200" dirty="0"/>
              <a:t>•	minería,</a:t>
            </a:r>
          </a:p>
          <a:p>
            <a:r>
              <a:rPr lang="es-ES" sz="1200" dirty="0"/>
              <a:t>•	construcción y</a:t>
            </a:r>
          </a:p>
          <a:p>
            <a:r>
              <a:rPr lang="es-ES" sz="1200" dirty="0"/>
              <a:t>•	extracción de granito.</a:t>
            </a:r>
          </a:p>
          <a:p>
            <a:endParaRPr lang="es-ES" sz="1200" dirty="0"/>
          </a:p>
          <a:p>
            <a:r>
              <a:rPr lang="es-ES" sz="1200" dirty="0"/>
              <a:t>La arena y otros productos que contienen sílice se utilizan en industrias como:</a:t>
            </a:r>
          </a:p>
          <a:p>
            <a:endParaRPr lang="es-ES" sz="1200" dirty="0"/>
          </a:p>
          <a:p>
            <a:r>
              <a:rPr lang="es-ES" sz="1200" dirty="0"/>
              <a:t>•	laboratorios dentales,</a:t>
            </a:r>
          </a:p>
          <a:p>
            <a:r>
              <a:rPr lang="es-ES" sz="1200" dirty="0"/>
              <a:t>•	alfarería y cerámica,</a:t>
            </a:r>
          </a:p>
          <a:p>
            <a:r>
              <a:rPr lang="es-ES" sz="1200" dirty="0"/>
              <a:t>•	fabricación de vidrio,</a:t>
            </a:r>
          </a:p>
          <a:p>
            <a:r>
              <a:rPr lang="es-ES" sz="1200" dirty="0"/>
              <a:t>•	limpieza con chorro abrasivo y</a:t>
            </a:r>
          </a:p>
          <a:p>
            <a:r>
              <a:rPr lang="es-ES" sz="1200" dirty="0"/>
              <a:t>•	producción de cemento.</a:t>
            </a:r>
          </a:p>
        </p:txBody>
      </p:sp>
      <p:pic>
        <p:nvPicPr>
          <p:cNvPr id="3" name="Picture 2">
            <a:extLst>
              <a:ext uri="{FF2B5EF4-FFF2-40B4-BE49-F238E27FC236}">
                <a16:creationId xmlns:a16="http://schemas.microsoft.com/office/drawing/2014/main" id="{BB8A4765-EBE5-4AD0-8DCE-08B4C8828306}"/>
              </a:ext>
            </a:extLst>
          </p:cNvPr>
          <p:cNvPicPr>
            <a:picLocks noChangeAspect="1"/>
          </p:cNvPicPr>
          <p:nvPr/>
        </p:nvPicPr>
        <p:blipFill>
          <a:blip r:embed="rId4"/>
          <a:stretch>
            <a:fillRect/>
          </a:stretch>
        </p:blipFill>
        <p:spPr>
          <a:xfrm>
            <a:off x="7560860" y="5919174"/>
            <a:ext cx="4590193" cy="940614"/>
          </a:xfrm>
          <a:prstGeom prst="rect">
            <a:avLst/>
          </a:prstGeom>
        </p:spPr>
      </p:pic>
      <p:pic>
        <p:nvPicPr>
          <p:cNvPr id="4" name="Picture 3">
            <a:extLst>
              <a:ext uri="{FF2B5EF4-FFF2-40B4-BE49-F238E27FC236}">
                <a16:creationId xmlns:a16="http://schemas.microsoft.com/office/drawing/2014/main" id="{2A706362-71AD-48A5-BB31-280606EE6E0D}"/>
              </a:ext>
            </a:extLst>
          </p:cNvPr>
          <p:cNvPicPr>
            <a:picLocks noChangeAspect="1"/>
          </p:cNvPicPr>
          <p:nvPr/>
        </p:nvPicPr>
        <p:blipFill>
          <a:blip r:embed="rId5"/>
          <a:stretch>
            <a:fillRect/>
          </a:stretch>
        </p:blipFill>
        <p:spPr>
          <a:xfrm>
            <a:off x="70307" y="32084"/>
            <a:ext cx="5415538" cy="5817240"/>
          </a:xfrm>
          <a:prstGeom prst="rect">
            <a:avLst/>
          </a:prstGeom>
        </p:spPr>
      </p:pic>
      <p:sp>
        <p:nvSpPr>
          <p:cNvPr id="7" name="Google Shape;102;p2">
            <a:extLst>
              <a:ext uri="{FF2B5EF4-FFF2-40B4-BE49-F238E27FC236}">
                <a16:creationId xmlns:a16="http://schemas.microsoft.com/office/drawing/2014/main" id="{7AA20790-AD9A-4A7E-A2E2-DA099B4B95CA}"/>
              </a:ext>
            </a:extLst>
          </p:cNvPr>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5425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3539390"/>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err="1">
                <a:solidFill>
                  <a:schemeClr val="dk1"/>
                </a:solidFill>
                <a:latin typeface="Calibri"/>
                <a:ea typeface="Calibri"/>
                <a:cs typeface="Calibri"/>
                <a:sym typeface="Calibri"/>
              </a:rPr>
              <a:t>Exposición</a:t>
            </a:r>
            <a:r>
              <a:rPr lang="en-US" sz="4800" u="sng" dirty="0">
                <a:solidFill>
                  <a:schemeClr val="dk1"/>
                </a:solidFill>
                <a:latin typeface="Calibri"/>
                <a:ea typeface="Calibri"/>
                <a:cs typeface="Calibri"/>
                <a:sym typeface="Calibri"/>
              </a:rPr>
              <a:t> a la </a:t>
            </a:r>
            <a:r>
              <a:rPr lang="en-US" sz="4800" u="sng" dirty="0" err="1">
                <a:solidFill>
                  <a:schemeClr val="dk1"/>
                </a:solidFill>
                <a:latin typeface="Calibri"/>
                <a:ea typeface="Calibri"/>
                <a:cs typeface="Calibri"/>
                <a:sym typeface="Calibri"/>
              </a:rPr>
              <a:t>Sílice</a:t>
            </a:r>
            <a:endParaRPr lang="en-US" sz="4800" u="sng" dirty="0">
              <a:solidFill>
                <a:schemeClr val="dk1"/>
              </a:solidFill>
              <a:latin typeface="Calibri"/>
              <a:ea typeface="Calibri"/>
              <a:cs typeface="Calibri"/>
              <a:sym typeface="Calibri"/>
            </a:endParaRPr>
          </a:p>
          <a:p>
            <a:pPr lvl="0" algn="ctr">
              <a:buSzPts val="4800"/>
            </a:pPr>
            <a:endParaRPr lang="en-US" dirty="0"/>
          </a:p>
          <a:p>
            <a:r>
              <a:rPr lang="es-ES" sz="1800" dirty="0"/>
              <a:t>Se estima que más de 2.3 millones de trabajadores en Estados Unidos están potencialmente expuestos al polvo que contiene sílice cristalina, y casi el 90 % de esos trabajadores están empleados en la industria de la construcción. Según la agencia federal OSHA, en 2014 se registraron más muertes de trabajadores por silicosis que por quedar atrapados o aplastados a causa de materiales que se derrumban, como en los derrumbes de zanjas y estructuras.</a:t>
            </a:r>
            <a:endParaRPr sz="16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B8A4765-EBE5-4AD0-8DCE-08B4C8828306}"/>
              </a:ext>
            </a:extLst>
          </p:cNvPr>
          <p:cNvPicPr>
            <a:picLocks noChangeAspect="1"/>
          </p:cNvPicPr>
          <p:nvPr/>
        </p:nvPicPr>
        <p:blipFill>
          <a:blip r:embed="rId3"/>
          <a:stretch>
            <a:fillRect/>
          </a:stretch>
        </p:blipFill>
        <p:spPr>
          <a:xfrm>
            <a:off x="7560860" y="5919174"/>
            <a:ext cx="4590193" cy="940614"/>
          </a:xfrm>
          <a:prstGeom prst="rect">
            <a:avLst/>
          </a:prstGeom>
        </p:spPr>
      </p:pic>
      <p:sp>
        <p:nvSpPr>
          <p:cNvPr id="7" name="Google Shape;102;p2">
            <a:extLst>
              <a:ext uri="{FF2B5EF4-FFF2-40B4-BE49-F238E27FC236}">
                <a16:creationId xmlns:a16="http://schemas.microsoft.com/office/drawing/2014/main" id="{FB24AE1B-15BB-4EC0-95A0-0F1EA1F46C84}"/>
              </a:ext>
            </a:extLst>
          </p:cNvPr>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12BD94E7-935A-4D7D-BF46-C72A0D3464E8}"/>
              </a:ext>
            </a:extLst>
          </p:cNvPr>
          <p:cNvPicPr>
            <a:picLocks noChangeAspect="1"/>
          </p:cNvPicPr>
          <p:nvPr/>
        </p:nvPicPr>
        <p:blipFill rotWithShape="1">
          <a:blip r:embed="rId4"/>
          <a:srcRect b="1859"/>
          <a:stretch/>
        </p:blipFill>
        <p:spPr>
          <a:xfrm>
            <a:off x="2847" y="12700"/>
            <a:ext cx="5256413" cy="5875989"/>
          </a:xfrm>
          <a:prstGeom prst="rect">
            <a:avLst/>
          </a:prstGeom>
        </p:spPr>
      </p:pic>
    </p:spTree>
    <p:extLst>
      <p:ext uri="{BB962C8B-B14F-4D97-AF65-F5344CB8AC3E}">
        <p14:creationId xmlns:p14="http://schemas.microsoft.com/office/powerpoint/2010/main" val="2971764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4801274"/>
          </a:xfrm>
          <a:prstGeom prst="rect">
            <a:avLst/>
          </a:prstGeom>
          <a:noFill/>
          <a:ln>
            <a:noFill/>
          </a:ln>
        </p:spPr>
        <p:txBody>
          <a:bodyPr spcFirstLastPara="1" wrap="square" lIns="91425" tIns="45700" rIns="91425" bIns="45700" anchor="t" anchorCtr="0">
            <a:spAutoFit/>
          </a:bodyPr>
          <a:lstStyle/>
          <a:p>
            <a:pPr lvl="0" algn="ctr">
              <a:buSzPts val="4800"/>
            </a:pPr>
            <a:r>
              <a:rPr lang="en-US" sz="4200" u="sng" dirty="0" err="1">
                <a:solidFill>
                  <a:schemeClr val="dk1"/>
                </a:solidFill>
                <a:latin typeface="Calibri"/>
                <a:ea typeface="Calibri"/>
                <a:cs typeface="Calibri"/>
                <a:sym typeface="Calibri"/>
              </a:rPr>
              <a:t>Sílice</a:t>
            </a:r>
            <a:r>
              <a:rPr lang="en-US" sz="4200" u="sng" dirty="0">
                <a:solidFill>
                  <a:schemeClr val="dk1"/>
                </a:solidFill>
                <a:latin typeface="Calibri"/>
                <a:ea typeface="Calibri"/>
                <a:cs typeface="Calibri"/>
                <a:sym typeface="Calibri"/>
              </a:rPr>
              <a:t> </a:t>
            </a:r>
            <a:r>
              <a:rPr lang="en-US" sz="4200" u="sng" dirty="0" err="1">
                <a:solidFill>
                  <a:schemeClr val="dk1"/>
                </a:solidFill>
                <a:latin typeface="Calibri"/>
                <a:ea typeface="Calibri"/>
                <a:cs typeface="Calibri"/>
                <a:sym typeface="Calibri"/>
              </a:rPr>
              <a:t>Cristalina</a:t>
            </a:r>
            <a:r>
              <a:rPr lang="en-US" sz="4200" u="sng" dirty="0">
                <a:solidFill>
                  <a:schemeClr val="dk1"/>
                </a:solidFill>
                <a:latin typeface="Calibri"/>
                <a:ea typeface="Calibri"/>
                <a:cs typeface="Calibri"/>
                <a:sym typeface="Calibri"/>
              </a:rPr>
              <a:t> Respirable</a:t>
            </a:r>
            <a:endParaRPr sz="4200" b="0" i="0" u="none" strike="noStrike" cap="none" dirty="0">
              <a:solidFill>
                <a:schemeClr val="dk1"/>
              </a:solidFill>
              <a:latin typeface="Calibri"/>
              <a:ea typeface="Calibri"/>
              <a:cs typeface="Calibri"/>
              <a:sym typeface="Calibri"/>
            </a:endParaRPr>
          </a:p>
          <a:p>
            <a:endParaRPr lang="en-US" dirty="0"/>
          </a:p>
          <a:p>
            <a:r>
              <a:rPr lang="es-ES" sz="1800" dirty="0"/>
              <a:t>Para que la sílice cristalina represente un riesgo grave para la salud, el polvo debe estar en el aire y ser “respirable”. Respirable significa que las partículas de polvo son tan pequeñas que evitan quedar atrapadas en la nariz, la garganta o los bronquios y viajan hasta lo más profundo de los pulmones, a diferencia de las partículas más grandes que pueden expulsarse del cuerpo al toser o tragar. En cambio, esas partículas diminutas respirables penetran en los pequeños sacos de aire, los alvéolos, donde el oxígeno se absorbe en el torrente sanguíneo. Una vez que esto ocurre, las partículas de sílice pueden empezar a causar cicatrices en el tejido pulmonar y daños irreversibles en los pulmones.</a:t>
            </a:r>
            <a:br>
              <a:rPr lang="en-US" sz="1600" dirty="0"/>
            </a:br>
            <a:endParaRPr sz="16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B8A4765-EBE5-4AD0-8DCE-08B4C8828306}"/>
              </a:ext>
            </a:extLst>
          </p:cNvPr>
          <p:cNvPicPr>
            <a:picLocks noChangeAspect="1"/>
          </p:cNvPicPr>
          <p:nvPr/>
        </p:nvPicPr>
        <p:blipFill>
          <a:blip r:embed="rId3"/>
          <a:stretch>
            <a:fillRect/>
          </a:stretch>
        </p:blipFill>
        <p:spPr>
          <a:xfrm>
            <a:off x="7560860" y="5919174"/>
            <a:ext cx="4590193" cy="940614"/>
          </a:xfrm>
          <a:prstGeom prst="rect">
            <a:avLst/>
          </a:prstGeom>
        </p:spPr>
      </p:pic>
      <p:sp>
        <p:nvSpPr>
          <p:cNvPr id="7" name="Google Shape;102;p2">
            <a:extLst>
              <a:ext uri="{FF2B5EF4-FFF2-40B4-BE49-F238E27FC236}">
                <a16:creationId xmlns:a16="http://schemas.microsoft.com/office/drawing/2014/main" id="{6FC02997-4848-4B17-A25D-27740E5F839F}"/>
              </a:ext>
            </a:extLst>
          </p:cNvPr>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4A915F7C-895A-4160-AD35-73F6F1490025}"/>
              </a:ext>
            </a:extLst>
          </p:cNvPr>
          <p:cNvPicPr>
            <a:picLocks noChangeAspect="1"/>
          </p:cNvPicPr>
          <p:nvPr/>
        </p:nvPicPr>
        <p:blipFill>
          <a:blip r:embed="rId4"/>
          <a:stretch>
            <a:fillRect/>
          </a:stretch>
        </p:blipFill>
        <p:spPr>
          <a:xfrm>
            <a:off x="20692" y="54432"/>
            <a:ext cx="5414908" cy="5816562"/>
          </a:xfrm>
          <a:prstGeom prst="rect">
            <a:avLst/>
          </a:prstGeom>
        </p:spPr>
      </p:pic>
    </p:spTree>
    <p:extLst>
      <p:ext uri="{BB962C8B-B14F-4D97-AF65-F5344CB8AC3E}">
        <p14:creationId xmlns:p14="http://schemas.microsoft.com/office/powerpoint/2010/main" val="776075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5632271"/>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err="1">
                <a:solidFill>
                  <a:schemeClr val="dk1"/>
                </a:solidFill>
                <a:latin typeface="Calibri"/>
                <a:ea typeface="Calibri"/>
                <a:cs typeface="Calibri"/>
                <a:sym typeface="Calibri"/>
              </a:rPr>
              <a:t>Partículas</a:t>
            </a:r>
            <a:r>
              <a:rPr lang="en-US" sz="3600" u="sng" dirty="0">
                <a:solidFill>
                  <a:schemeClr val="dk1"/>
                </a:solidFill>
                <a:latin typeface="Calibri"/>
                <a:ea typeface="Calibri"/>
                <a:cs typeface="Calibri"/>
                <a:sym typeface="Calibri"/>
              </a:rPr>
              <a:t> de </a:t>
            </a:r>
            <a:r>
              <a:rPr lang="en-US" sz="3600" u="sng" dirty="0" err="1">
                <a:solidFill>
                  <a:schemeClr val="dk1"/>
                </a:solidFill>
                <a:latin typeface="Calibri"/>
                <a:ea typeface="Calibri"/>
                <a:cs typeface="Calibri"/>
                <a:sym typeface="Calibri"/>
              </a:rPr>
              <a:t>Tamaño</a:t>
            </a:r>
            <a:r>
              <a:rPr lang="en-US" sz="3600" u="sng" dirty="0">
                <a:solidFill>
                  <a:schemeClr val="dk1"/>
                </a:solidFill>
                <a:latin typeface="Calibri"/>
                <a:ea typeface="Calibri"/>
                <a:cs typeface="Calibri"/>
                <a:sym typeface="Calibri"/>
              </a:rPr>
              <a:t> Respirable</a:t>
            </a:r>
            <a:endParaRPr lang="en-US" sz="3600" dirty="0"/>
          </a:p>
          <a:p>
            <a:br>
              <a:rPr lang="es-ES" sz="1800" dirty="0"/>
            </a:br>
            <a:r>
              <a:rPr lang="es-ES" sz="1800" dirty="0"/>
              <a:t>Para entender qué aspecto tiene el “tamaño respirable”, observe la imagen de la izquierda. Los granos de arena en una playa son más grandes que las partículas respirables. La arena de playa muy fina tiene 60 micrómetros (µm).  Para que una partícula sea respirable debe ser inferior a 5 µm.</a:t>
            </a:r>
          </a:p>
          <a:p>
            <a:endParaRPr lang="es-ES" sz="1800" dirty="0"/>
          </a:p>
          <a:p>
            <a:r>
              <a:rPr lang="es-ES" sz="1800" dirty="0"/>
              <a:t>La sílice cristalina puede convertirse en partículas de tamaño respirable cuando los trabajadores muelen, cortan, perforan o trituran materiales que contienen sílice cristalina, como la piedra o la baldosa.  Por lo general, las partículas respirables se generan a causa de la fuerza física o mecánica como el esmerilado, el aserrado o el martilleo con herramienta neumática. Pero también puede generarse al mezclar o manipular materias primas. Por ejemplo, abrir bolsas con productos que contengan sílice y descargar el contenido puede generar polvo de sílice cristalina en el aire.</a:t>
            </a:r>
          </a:p>
        </p:txBody>
      </p:sp>
      <p:pic>
        <p:nvPicPr>
          <p:cNvPr id="3" name="Picture 2">
            <a:extLst>
              <a:ext uri="{FF2B5EF4-FFF2-40B4-BE49-F238E27FC236}">
                <a16:creationId xmlns:a16="http://schemas.microsoft.com/office/drawing/2014/main" id="{BB8A4765-EBE5-4AD0-8DCE-08B4C8828306}"/>
              </a:ext>
            </a:extLst>
          </p:cNvPr>
          <p:cNvPicPr>
            <a:picLocks noChangeAspect="1"/>
          </p:cNvPicPr>
          <p:nvPr/>
        </p:nvPicPr>
        <p:blipFill>
          <a:blip r:embed="rId3"/>
          <a:stretch>
            <a:fillRect/>
          </a:stretch>
        </p:blipFill>
        <p:spPr>
          <a:xfrm>
            <a:off x="7560860" y="5919174"/>
            <a:ext cx="4590193" cy="940614"/>
          </a:xfrm>
          <a:prstGeom prst="rect">
            <a:avLst/>
          </a:prstGeom>
        </p:spPr>
      </p:pic>
      <p:sp>
        <p:nvSpPr>
          <p:cNvPr id="7" name="Google Shape;102;p2">
            <a:extLst>
              <a:ext uri="{FF2B5EF4-FFF2-40B4-BE49-F238E27FC236}">
                <a16:creationId xmlns:a16="http://schemas.microsoft.com/office/drawing/2014/main" id="{122BFBE2-F632-4FFA-9515-343DD020D7CD}"/>
              </a:ext>
            </a:extLst>
          </p:cNvPr>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3669B073-7780-432E-9621-01648A6ADF99}"/>
              </a:ext>
            </a:extLst>
          </p:cNvPr>
          <p:cNvPicPr>
            <a:picLocks noChangeAspect="1"/>
          </p:cNvPicPr>
          <p:nvPr/>
        </p:nvPicPr>
        <p:blipFill>
          <a:blip r:embed="rId4"/>
          <a:stretch>
            <a:fillRect/>
          </a:stretch>
        </p:blipFill>
        <p:spPr>
          <a:xfrm>
            <a:off x="1" y="0"/>
            <a:ext cx="5477402" cy="5883693"/>
          </a:xfrm>
          <a:prstGeom prst="rect">
            <a:avLst/>
          </a:prstGeom>
        </p:spPr>
      </p:pic>
    </p:spTree>
    <p:extLst>
      <p:ext uri="{BB962C8B-B14F-4D97-AF65-F5344CB8AC3E}">
        <p14:creationId xmlns:p14="http://schemas.microsoft.com/office/powerpoint/2010/main" val="1833713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5447605"/>
          </a:xfrm>
          <a:prstGeom prst="rect">
            <a:avLst/>
          </a:prstGeom>
          <a:noFill/>
          <a:ln>
            <a:noFill/>
          </a:ln>
        </p:spPr>
        <p:txBody>
          <a:bodyPr spcFirstLastPara="1" wrap="square" lIns="91425" tIns="45700" rIns="91425" bIns="45700" anchor="t" anchorCtr="0">
            <a:spAutoFit/>
          </a:bodyPr>
          <a:lstStyle/>
          <a:p>
            <a:pPr lvl="0" algn="ctr">
              <a:buSzPts val="4800"/>
            </a:pPr>
            <a:r>
              <a:rPr lang="es-ES" sz="4800" u="sng" dirty="0">
                <a:solidFill>
                  <a:schemeClr val="dk1"/>
                </a:solidFill>
                <a:latin typeface="Calibri"/>
                <a:ea typeface="Calibri"/>
                <a:cs typeface="Calibri"/>
                <a:sym typeface="Calibri"/>
              </a:rPr>
              <a:t>Una Cantidad Pequeña es Demasiado</a:t>
            </a:r>
            <a:endParaRPr lang="en-US" sz="4800" dirty="0"/>
          </a:p>
          <a:p>
            <a:endParaRPr lang="en-US" sz="1800" dirty="0"/>
          </a:p>
          <a:p>
            <a:r>
              <a:rPr lang="es-ES" sz="1800" dirty="0"/>
              <a:t>No hace falta mucha sílice cristalina respirable para provocar daños.  La pequeña cantidad que se observa junto al centavo empezará a causar daños en los pulmones si se inhala esa cantidad en el transcurso de 8 horas. Además, esa cantidad diminuta de polvo de sílice respirable en el aire no sería visible a simple vista.</a:t>
            </a:r>
          </a:p>
          <a:p>
            <a:endParaRPr lang="es-ES" sz="1800" dirty="0"/>
          </a:p>
          <a:p>
            <a:r>
              <a:rPr lang="es-ES" sz="1800" dirty="0"/>
              <a:t>Ahora piense en algunas de las nubes de polvo que vio en varias obras de construcción. Si las actividades de construcción incluyen materiales que contienen sílice, ¡la acumulación de esa pequeña cantidad de polvo de sílice respirable en el aire en un plazo de 8 horas podría provocar una exposición grave!</a:t>
            </a:r>
          </a:p>
        </p:txBody>
      </p:sp>
      <p:pic>
        <p:nvPicPr>
          <p:cNvPr id="3" name="Picture 2">
            <a:extLst>
              <a:ext uri="{FF2B5EF4-FFF2-40B4-BE49-F238E27FC236}">
                <a16:creationId xmlns:a16="http://schemas.microsoft.com/office/drawing/2014/main" id="{BB8A4765-EBE5-4AD0-8DCE-08B4C8828306}"/>
              </a:ext>
            </a:extLst>
          </p:cNvPr>
          <p:cNvPicPr>
            <a:picLocks noChangeAspect="1"/>
          </p:cNvPicPr>
          <p:nvPr/>
        </p:nvPicPr>
        <p:blipFill>
          <a:blip r:embed="rId3"/>
          <a:stretch>
            <a:fillRect/>
          </a:stretch>
        </p:blipFill>
        <p:spPr>
          <a:xfrm>
            <a:off x="7560860" y="5919174"/>
            <a:ext cx="4590193" cy="940614"/>
          </a:xfrm>
          <a:prstGeom prst="rect">
            <a:avLst/>
          </a:prstGeom>
        </p:spPr>
      </p:pic>
      <p:sp>
        <p:nvSpPr>
          <p:cNvPr id="7" name="Google Shape;102;p2">
            <a:extLst>
              <a:ext uri="{FF2B5EF4-FFF2-40B4-BE49-F238E27FC236}">
                <a16:creationId xmlns:a16="http://schemas.microsoft.com/office/drawing/2014/main" id="{85758F20-8F06-47CC-BC05-FE9D52BC03CC}"/>
              </a:ext>
            </a:extLst>
          </p:cNvPr>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2378164E-F9D6-4472-A12C-B78427FB4A84}"/>
              </a:ext>
            </a:extLst>
          </p:cNvPr>
          <p:cNvPicPr>
            <a:picLocks noChangeAspect="1"/>
          </p:cNvPicPr>
          <p:nvPr/>
        </p:nvPicPr>
        <p:blipFill>
          <a:blip r:embed="rId4"/>
          <a:stretch>
            <a:fillRect/>
          </a:stretch>
        </p:blipFill>
        <p:spPr>
          <a:xfrm>
            <a:off x="0" y="18947"/>
            <a:ext cx="5461000" cy="5866074"/>
          </a:xfrm>
          <a:prstGeom prst="rect">
            <a:avLst/>
          </a:prstGeom>
        </p:spPr>
      </p:pic>
    </p:spTree>
    <p:extLst>
      <p:ext uri="{BB962C8B-B14F-4D97-AF65-F5344CB8AC3E}">
        <p14:creationId xmlns:p14="http://schemas.microsoft.com/office/powerpoint/2010/main" val="146379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sz="1400" b="0" i="1" u="none" strike="noStrike" cap="none" dirty="0">
              <a:solidFill>
                <a:srgbClr val="000000"/>
              </a:solidFill>
              <a:latin typeface="Arial"/>
              <a:ea typeface="Arial"/>
              <a:cs typeface="Arial"/>
              <a:sym typeface="Arial"/>
            </a:endParaRPr>
          </a:p>
        </p:txBody>
      </p:sp>
      <p:sp>
        <p:nvSpPr>
          <p:cNvPr id="104" name="Google Shape;104;p2"/>
          <p:cNvSpPr txBox="1"/>
          <p:nvPr/>
        </p:nvSpPr>
        <p:spPr>
          <a:xfrm>
            <a:off x="5719156" y="332509"/>
            <a:ext cx="6274351" cy="5509160"/>
          </a:xfrm>
          <a:prstGeom prst="rect">
            <a:avLst/>
          </a:prstGeom>
          <a:noFill/>
          <a:ln>
            <a:noFill/>
          </a:ln>
        </p:spPr>
        <p:txBody>
          <a:bodyPr spcFirstLastPara="1" wrap="square" lIns="91425" tIns="45700" rIns="91425" bIns="45700" anchor="t" anchorCtr="0">
            <a:spAutoFit/>
          </a:bodyPr>
          <a:lstStyle/>
          <a:p>
            <a:pPr lvl="0" algn="ctr">
              <a:buSzPts val="4800"/>
            </a:pPr>
            <a:r>
              <a:rPr lang="es-US" sz="4800" b="1" dirty="0"/>
              <a:t>¡Bienvenido!</a:t>
            </a:r>
            <a:endParaRPr sz="4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s-ES" sz="1600" dirty="0"/>
              <a:t>En este curso cubriremos los peligros de la exposición al polvo de sílice cristalina en el aire, las enfermedades como la silicosis y la norma sobre la sílice de </a:t>
            </a:r>
            <a:r>
              <a:rPr lang="es-ES" sz="1600" dirty="0" err="1"/>
              <a:t>Oregon</a:t>
            </a:r>
            <a:r>
              <a:rPr lang="es-ES" sz="1600" dirty="0"/>
              <a:t> OSHA que se encuentra en las Reglas Administrativas de </a:t>
            </a:r>
            <a:r>
              <a:rPr lang="es-ES" sz="1600" dirty="0" err="1"/>
              <a:t>Oregon</a:t>
            </a:r>
            <a:r>
              <a:rPr lang="es-ES" sz="1600" dirty="0"/>
              <a:t>, </a:t>
            </a:r>
            <a:r>
              <a:rPr lang="es-ES" sz="1600" dirty="0">
                <a:hlinkClick r:id="rId3"/>
              </a:rPr>
              <a:t>División 2, Subdivisión Z.</a:t>
            </a:r>
            <a:endParaRPr lang="es-ES" sz="1600" dirty="0"/>
          </a:p>
          <a:p>
            <a:r>
              <a:rPr lang="es-ES" sz="1600" dirty="0"/>
              <a:t>La norma de la  Sílice enumera 12 requisitos de capacitación y este curso cubre 6 de ellos:</a:t>
            </a:r>
          </a:p>
          <a:p>
            <a:endParaRPr lang="es-ES" sz="1600" dirty="0"/>
          </a:p>
          <a:p>
            <a:r>
              <a:rPr lang="es-ES" sz="1600" dirty="0"/>
              <a:t>• Del 1a al 1d, 2a y 2d</a:t>
            </a:r>
          </a:p>
          <a:p>
            <a:endParaRPr lang="es-ES" sz="1600" dirty="0"/>
          </a:p>
          <a:p>
            <a:r>
              <a:rPr lang="es-ES" sz="1600" dirty="0"/>
              <a:t>Su empleador es responsable de todos los demás requisitos.</a:t>
            </a:r>
          </a:p>
          <a:p>
            <a:endParaRPr lang="es-ES" sz="1600" dirty="0"/>
          </a:p>
          <a:p>
            <a:r>
              <a:rPr lang="es-ES" sz="1600" dirty="0"/>
              <a:t>El objetivo de la norma es proteger a los empleados al ayudar a los empleadores a controlar la exposición al polvo de sílice.</a:t>
            </a:r>
          </a:p>
          <a:p>
            <a:r>
              <a:rPr lang="es-ES" sz="1600" dirty="0"/>
              <a:t>Este material de capacitación se utiliza para informar a los empleadores sobre los requisitos de cumplimiento mediante la simplificación de las regulaciones. No debe considerarse como sustituto de ninguna disposición de la Ley de Empleo Seguro de </a:t>
            </a:r>
            <a:r>
              <a:rPr lang="es-ES" sz="1600" dirty="0" err="1"/>
              <a:t>Oregon</a:t>
            </a:r>
            <a:r>
              <a:rPr lang="es-ES" sz="1600" dirty="0"/>
              <a:t> ni de normas emitidas por </a:t>
            </a:r>
            <a:r>
              <a:rPr lang="es-ES" sz="1600" dirty="0" err="1"/>
              <a:t>Oregon</a:t>
            </a:r>
            <a:r>
              <a:rPr lang="es-ES" sz="1600" dirty="0"/>
              <a:t> OSHA.</a:t>
            </a:r>
          </a:p>
        </p:txBody>
      </p:sp>
      <p:pic>
        <p:nvPicPr>
          <p:cNvPr id="10" name="Picture 9">
            <a:extLst>
              <a:ext uri="{FF2B5EF4-FFF2-40B4-BE49-F238E27FC236}">
                <a16:creationId xmlns:a16="http://schemas.microsoft.com/office/drawing/2014/main" id="{EE1A596A-79C6-4506-97F1-A0ED47F4749F}"/>
              </a:ext>
            </a:extLst>
          </p:cNvPr>
          <p:cNvPicPr>
            <a:picLocks noChangeAspect="1"/>
          </p:cNvPicPr>
          <p:nvPr/>
        </p:nvPicPr>
        <p:blipFill>
          <a:blip r:embed="rId4"/>
          <a:stretch>
            <a:fillRect/>
          </a:stretch>
        </p:blipFill>
        <p:spPr>
          <a:xfrm>
            <a:off x="7550261" y="5898819"/>
            <a:ext cx="4595521" cy="941704"/>
          </a:xfrm>
          <a:prstGeom prst="rect">
            <a:avLst/>
          </a:prstGeom>
        </p:spPr>
      </p:pic>
      <p:pic>
        <p:nvPicPr>
          <p:cNvPr id="5" name="Picture 4">
            <a:extLst>
              <a:ext uri="{FF2B5EF4-FFF2-40B4-BE49-F238E27FC236}">
                <a16:creationId xmlns:a16="http://schemas.microsoft.com/office/drawing/2014/main" id="{4C444ACC-30DD-4F65-8632-D8758BA7C548}"/>
              </a:ext>
            </a:extLst>
          </p:cNvPr>
          <p:cNvPicPr>
            <a:picLocks noChangeAspect="1"/>
          </p:cNvPicPr>
          <p:nvPr/>
        </p:nvPicPr>
        <p:blipFill>
          <a:blip r:embed="rId5"/>
          <a:stretch>
            <a:fillRect/>
          </a:stretch>
        </p:blipFill>
        <p:spPr>
          <a:xfrm>
            <a:off x="32084" y="48126"/>
            <a:ext cx="5415537" cy="581723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4708941"/>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err="1">
                <a:solidFill>
                  <a:schemeClr val="dk1"/>
                </a:solidFill>
                <a:latin typeface="Calibri"/>
                <a:ea typeface="Calibri"/>
                <a:cs typeface="Calibri"/>
                <a:sym typeface="Calibri"/>
              </a:rPr>
              <a:t>Peligros</a:t>
            </a:r>
            <a:r>
              <a:rPr lang="en-US" sz="4800" u="sng" dirty="0">
                <a:solidFill>
                  <a:schemeClr val="dk1"/>
                </a:solidFill>
                <a:latin typeface="Calibri"/>
                <a:ea typeface="Calibri"/>
                <a:cs typeface="Calibri"/>
                <a:sym typeface="Calibri"/>
              </a:rPr>
              <a:t> Para la </a:t>
            </a:r>
            <a:r>
              <a:rPr lang="en-US" sz="4800" u="sng" dirty="0" err="1">
                <a:solidFill>
                  <a:schemeClr val="dk1"/>
                </a:solidFill>
                <a:latin typeface="Calibri"/>
                <a:ea typeface="Calibri"/>
                <a:cs typeface="Calibri"/>
                <a:sym typeface="Calibri"/>
              </a:rPr>
              <a:t>Salud</a:t>
            </a:r>
            <a:endParaRPr lang="en-US" sz="4800" u="sng" dirty="0">
              <a:solidFill>
                <a:schemeClr val="dk1"/>
              </a:solidFill>
              <a:latin typeface="Calibri"/>
              <a:ea typeface="Calibri"/>
              <a:cs typeface="Calibri"/>
              <a:sym typeface="Calibri"/>
            </a:endParaRPr>
          </a:p>
          <a:p>
            <a:pPr lvl="0" algn="ctr">
              <a:buSzPts val="4800"/>
            </a:pPr>
            <a:endParaRPr lang="en-US" sz="1800" dirty="0"/>
          </a:p>
          <a:p>
            <a:r>
              <a:rPr lang="es-ES" sz="1800" dirty="0"/>
              <a:t>Existen varios tipos de efectos adversos para la salud pulmonar relacionados con la exposición a la sílice cristalina respirable. Algunas de estas enfermedades son las siguientes:</a:t>
            </a:r>
          </a:p>
          <a:p>
            <a:endParaRPr lang="es-ES" sz="1800" dirty="0"/>
          </a:p>
          <a:p>
            <a:pPr marL="285750" indent="-285750">
              <a:buFont typeface="Arial" panose="020B0604020202020204" pitchFamily="34" charset="0"/>
              <a:buChar char="•"/>
            </a:pPr>
            <a:r>
              <a:rPr lang="es-ES" sz="1800" dirty="0"/>
              <a:t>Silicosis</a:t>
            </a:r>
          </a:p>
          <a:p>
            <a:pPr marL="285750" indent="-285750">
              <a:buFont typeface="Arial" panose="020B0604020202020204" pitchFamily="34" charset="0"/>
              <a:buChar char="•"/>
            </a:pPr>
            <a:r>
              <a:rPr lang="es-ES" sz="1800" dirty="0"/>
              <a:t>Tuberculosis (TB)</a:t>
            </a:r>
          </a:p>
          <a:p>
            <a:pPr marL="285750" indent="-285750">
              <a:buFont typeface="Arial" panose="020B0604020202020204" pitchFamily="34" charset="0"/>
              <a:buChar char="•"/>
            </a:pPr>
            <a:r>
              <a:rPr lang="es-ES" sz="1800" dirty="0"/>
              <a:t>Cáncer</a:t>
            </a:r>
          </a:p>
          <a:p>
            <a:pPr marL="285750" indent="-285750">
              <a:buFont typeface="Arial" panose="020B0604020202020204" pitchFamily="34" charset="0"/>
              <a:buChar char="•"/>
            </a:pPr>
            <a:r>
              <a:rPr lang="es-ES" sz="1800" dirty="0"/>
              <a:t>Enfermedades del sistema renal e inmunitario</a:t>
            </a:r>
          </a:p>
          <a:p>
            <a:pPr marL="285750" indent="-285750">
              <a:buFont typeface="Arial" panose="020B0604020202020204" pitchFamily="34" charset="0"/>
              <a:buChar char="•"/>
            </a:pPr>
            <a:r>
              <a:rPr lang="es-ES" sz="1800" dirty="0"/>
              <a:t>Otras enfermedades respiratorias</a:t>
            </a:r>
          </a:p>
          <a:p>
            <a:endParaRPr lang="es-ES" sz="1800" dirty="0"/>
          </a:p>
          <a:p>
            <a:r>
              <a:rPr lang="es-ES" sz="1800" dirty="0"/>
              <a:t>Analizaremos estas enfermedades en detalle en las próximas diapositivas.</a:t>
            </a:r>
          </a:p>
        </p:txBody>
      </p:sp>
      <p:pic>
        <p:nvPicPr>
          <p:cNvPr id="3" name="Picture 2">
            <a:extLst>
              <a:ext uri="{FF2B5EF4-FFF2-40B4-BE49-F238E27FC236}">
                <a16:creationId xmlns:a16="http://schemas.microsoft.com/office/drawing/2014/main" id="{BB8A4765-EBE5-4AD0-8DCE-08B4C8828306}"/>
              </a:ext>
            </a:extLst>
          </p:cNvPr>
          <p:cNvPicPr>
            <a:picLocks noChangeAspect="1"/>
          </p:cNvPicPr>
          <p:nvPr/>
        </p:nvPicPr>
        <p:blipFill>
          <a:blip r:embed="rId3"/>
          <a:stretch>
            <a:fillRect/>
          </a:stretch>
        </p:blipFill>
        <p:spPr>
          <a:xfrm>
            <a:off x="7560860" y="5919174"/>
            <a:ext cx="4590193" cy="940614"/>
          </a:xfrm>
          <a:prstGeom prst="rect">
            <a:avLst/>
          </a:prstGeom>
        </p:spPr>
      </p:pic>
      <p:pic>
        <p:nvPicPr>
          <p:cNvPr id="5" name="Picture 4">
            <a:extLst>
              <a:ext uri="{FF2B5EF4-FFF2-40B4-BE49-F238E27FC236}">
                <a16:creationId xmlns:a16="http://schemas.microsoft.com/office/drawing/2014/main" id="{F19C4850-AA8C-44B0-866C-C7EFD0F5AC7A}"/>
              </a:ext>
            </a:extLst>
          </p:cNvPr>
          <p:cNvPicPr>
            <a:picLocks noChangeAspect="1"/>
          </p:cNvPicPr>
          <p:nvPr/>
        </p:nvPicPr>
        <p:blipFill>
          <a:blip r:embed="rId4"/>
          <a:stretch>
            <a:fillRect/>
          </a:stretch>
        </p:blipFill>
        <p:spPr>
          <a:xfrm>
            <a:off x="33907" y="240992"/>
            <a:ext cx="5599051" cy="5664442"/>
          </a:xfrm>
          <a:prstGeom prst="rect">
            <a:avLst/>
          </a:prstGeom>
          <a:ln>
            <a:noFill/>
          </a:ln>
        </p:spPr>
      </p:pic>
      <p:sp>
        <p:nvSpPr>
          <p:cNvPr id="7" name="Google Shape;102;p2">
            <a:extLst>
              <a:ext uri="{FF2B5EF4-FFF2-40B4-BE49-F238E27FC236}">
                <a16:creationId xmlns:a16="http://schemas.microsoft.com/office/drawing/2014/main" id="{446881EB-6F12-47F6-A7F2-03C3ED2D1297}"/>
              </a:ext>
            </a:extLst>
          </p:cNvPr>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58491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20884"/>
            <a:ext cx="6274351" cy="56784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sng" strike="noStrike" cap="none" dirty="0">
                <a:solidFill>
                  <a:schemeClr val="dk1"/>
                </a:solidFill>
                <a:latin typeface="Calibri"/>
                <a:ea typeface="Calibri"/>
                <a:cs typeface="Calibri"/>
                <a:sym typeface="Calibri"/>
              </a:rPr>
              <a:t>Silicosis</a:t>
            </a:r>
            <a:endParaRPr lang="en-US" sz="4800" dirty="0"/>
          </a:p>
          <a:p>
            <a:r>
              <a:rPr lang="es-ES" sz="1500" dirty="0"/>
              <a:t>Las partículas de sílice cristalina dañan el tejido pulmonar y causan la formación de tejido cicatricial alrededor de las células muertas. La formación de cicatrices se extiende y puede convertirse en una enfermedad conocida como silicosis, una enfermedad lentamente progresiva, irreversible y potencialmente mortal.  Incluso cuando la exposición se detiene, la progresión de la enfermedad puede continuar una vez que se establece. Existen tres </a:t>
            </a:r>
            <a:r>
              <a:rPr lang="es-ES" sz="1500" dirty="0">
                <a:hlinkClick r:id="rId3"/>
              </a:rPr>
              <a:t>tipos</a:t>
            </a:r>
            <a:r>
              <a:rPr lang="es-ES" sz="1500" dirty="0"/>
              <a:t> de silicosis: aguda, crónica y acelerada. </a:t>
            </a:r>
          </a:p>
          <a:p>
            <a:endParaRPr lang="es-ES" sz="1500" dirty="0"/>
          </a:p>
          <a:p>
            <a:r>
              <a:rPr lang="es-ES" sz="1500" dirty="0"/>
              <a:t>Al principio, es posible que los trabajadores con silicosis no presenten síntomas. Sin embargo, a medida que la enfermedad avanza, los síntomas comienzan a aparecer. Entre estos se incluyen dificultad para respirar, tos, pérdida de peso, debilidad, fiebre y sudores nocturnos. En las últimas etapas de la silicosis se produce una pérdida significativa de la capacidad pulmonar y de la función de intercambio de gases, así como una mayor obstrucción del flujo de aire. En los casos avanzados y graves puede producirse una insuficiencia respiratoria. Según el Instituto Nacional para la Seguridad y Salud Ocupacional (NIOSH), en promedio, aquellas personas que padecen silicosis tienen una tiempo de vida aproximadamente 11 años más corto que las que no padecen la enfermedad.</a:t>
            </a:r>
            <a:endParaRPr lang="en-US" sz="1500" dirty="0"/>
          </a:p>
        </p:txBody>
      </p:sp>
      <p:pic>
        <p:nvPicPr>
          <p:cNvPr id="3" name="Picture 2">
            <a:extLst>
              <a:ext uri="{FF2B5EF4-FFF2-40B4-BE49-F238E27FC236}">
                <a16:creationId xmlns:a16="http://schemas.microsoft.com/office/drawing/2014/main" id="{BB8A4765-EBE5-4AD0-8DCE-08B4C8828306}"/>
              </a:ext>
            </a:extLst>
          </p:cNvPr>
          <p:cNvPicPr>
            <a:picLocks noChangeAspect="1"/>
          </p:cNvPicPr>
          <p:nvPr/>
        </p:nvPicPr>
        <p:blipFill>
          <a:blip r:embed="rId4"/>
          <a:stretch>
            <a:fillRect/>
          </a:stretch>
        </p:blipFill>
        <p:spPr>
          <a:xfrm>
            <a:off x="7560860" y="5919174"/>
            <a:ext cx="4590193" cy="940614"/>
          </a:xfrm>
          <a:prstGeom prst="rect">
            <a:avLst/>
          </a:prstGeom>
        </p:spPr>
      </p:pic>
      <p:pic>
        <p:nvPicPr>
          <p:cNvPr id="4" name="Picture 3">
            <a:extLst>
              <a:ext uri="{FF2B5EF4-FFF2-40B4-BE49-F238E27FC236}">
                <a16:creationId xmlns:a16="http://schemas.microsoft.com/office/drawing/2014/main" id="{F1279A4C-E48C-48E3-9469-7B466D463731}"/>
              </a:ext>
            </a:extLst>
          </p:cNvPr>
          <p:cNvPicPr>
            <a:picLocks noChangeAspect="1"/>
          </p:cNvPicPr>
          <p:nvPr/>
        </p:nvPicPr>
        <p:blipFill>
          <a:blip r:embed="rId5"/>
          <a:stretch>
            <a:fillRect/>
          </a:stretch>
        </p:blipFill>
        <p:spPr>
          <a:xfrm>
            <a:off x="43615" y="32084"/>
            <a:ext cx="5367602" cy="5817173"/>
          </a:xfrm>
          <a:prstGeom prst="rect">
            <a:avLst/>
          </a:prstGeom>
        </p:spPr>
      </p:pic>
      <p:sp>
        <p:nvSpPr>
          <p:cNvPr id="7" name="Google Shape;102;p2">
            <a:extLst>
              <a:ext uri="{FF2B5EF4-FFF2-40B4-BE49-F238E27FC236}">
                <a16:creationId xmlns:a16="http://schemas.microsoft.com/office/drawing/2014/main" id="{32774C15-9FDE-4588-97F0-E4F559334D08}"/>
              </a:ext>
            </a:extLst>
          </p:cNvPr>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33031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4A01A04-E476-4946-83C8-942818EF32A4}"/>
              </a:ext>
            </a:extLst>
          </p:cNvPr>
          <p:cNvSpPr/>
          <p:nvPr/>
        </p:nvSpPr>
        <p:spPr>
          <a:xfrm>
            <a:off x="0" y="0"/>
            <a:ext cx="12192000" cy="58933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Google Shape;104;p2"/>
          <p:cNvSpPr txBox="1"/>
          <p:nvPr/>
        </p:nvSpPr>
        <p:spPr>
          <a:xfrm>
            <a:off x="2743200" y="2531200"/>
            <a:ext cx="7429500" cy="830956"/>
          </a:xfrm>
          <a:prstGeom prst="rect">
            <a:avLst/>
          </a:prstGeom>
          <a:noFill/>
          <a:ln>
            <a:noFill/>
          </a:ln>
        </p:spPr>
        <p:txBody>
          <a:bodyPr spcFirstLastPara="1" wrap="square" lIns="91425" tIns="45700" rIns="91425" bIns="45700" anchor="t" anchorCtr="0">
            <a:spAutoFit/>
          </a:bodyPr>
          <a:lstStyle/>
          <a:p>
            <a:pPr lvl="0" algn="ctr">
              <a:buSzPts val="4800"/>
            </a:pPr>
            <a:r>
              <a:rPr lang="en-US" sz="4800" b="0" i="0" u="sng" strike="noStrike" cap="none" dirty="0">
                <a:solidFill>
                  <a:schemeClr val="bg1"/>
                </a:solidFill>
                <a:latin typeface="Calibri"/>
                <a:ea typeface="Calibri"/>
                <a:cs typeface="Calibri"/>
                <a:sym typeface="Calibri"/>
              </a:rPr>
              <a:t>Video: </a:t>
            </a:r>
            <a:r>
              <a:rPr lang="en-US" sz="4800" u="sng" dirty="0" err="1">
                <a:solidFill>
                  <a:schemeClr val="bg1"/>
                </a:solidFill>
                <a:latin typeface="Calibri"/>
                <a:ea typeface="Calibri"/>
                <a:cs typeface="Calibri"/>
                <a:sym typeface="Calibri"/>
              </a:rPr>
              <a:t>Exposición</a:t>
            </a:r>
            <a:r>
              <a:rPr lang="en-US" sz="4800" u="sng" dirty="0">
                <a:solidFill>
                  <a:schemeClr val="bg1"/>
                </a:solidFill>
                <a:latin typeface="Calibri"/>
                <a:ea typeface="Calibri"/>
                <a:cs typeface="Calibri"/>
                <a:sym typeface="Calibri"/>
              </a:rPr>
              <a:t> a la </a:t>
            </a:r>
            <a:r>
              <a:rPr lang="en-US" sz="4800" u="sng" dirty="0" err="1">
                <a:solidFill>
                  <a:schemeClr val="bg1"/>
                </a:solidFill>
                <a:latin typeface="Calibri"/>
                <a:ea typeface="Calibri"/>
                <a:cs typeface="Calibri"/>
                <a:sym typeface="Calibri"/>
              </a:rPr>
              <a:t>Sílice</a:t>
            </a:r>
            <a:endParaRPr lang="en-US" sz="4800" dirty="0">
              <a:solidFill>
                <a:schemeClr val="bg1"/>
              </a:solidFill>
            </a:endParaRPr>
          </a:p>
        </p:txBody>
      </p:sp>
      <p:pic>
        <p:nvPicPr>
          <p:cNvPr id="3" name="Picture 2">
            <a:extLst>
              <a:ext uri="{FF2B5EF4-FFF2-40B4-BE49-F238E27FC236}">
                <a16:creationId xmlns:a16="http://schemas.microsoft.com/office/drawing/2014/main" id="{BB8A4765-EBE5-4AD0-8DCE-08B4C8828306}"/>
              </a:ext>
            </a:extLst>
          </p:cNvPr>
          <p:cNvPicPr>
            <a:picLocks noChangeAspect="1"/>
          </p:cNvPicPr>
          <p:nvPr/>
        </p:nvPicPr>
        <p:blipFill>
          <a:blip r:embed="rId4"/>
          <a:stretch>
            <a:fillRect/>
          </a:stretch>
        </p:blipFill>
        <p:spPr>
          <a:xfrm>
            <a:off x="7560860" y="5919174"/>
            <a:ext cx="4590193" cy="940614"/>
          </a:xfrm>
          <a:prstGeom prst="rect">
            <a:avLst/>
          </a:prstGeom>
        </p:spPr>
      </p:pic>
      <p:sp>
        <p:nvSpPr>
          <p:cNvPr id="7" name="Google Shape;102;p2">
            <a:extLst>
              <a:ext uri="{FF2B5EF4-FFF2-40B4-BE49-F238E27FC236}">
                <a16:creationId xmlns:a16="http://schemas.microsoft.com/office/drawing/2014/main" id="{97E35203-362D-4283-A19F-217B7D40713A}"/>
              </a:ext>
            </a:extLst>
          </p:cNvPr>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pic>
        <p:nvPicPr>
          <p:cNvPr id="4" name="Online Media 3" descr="Exposición a la sílice">
            <a:hlinkClick r:id="" action="ppaction://media"/>
            <a:extLst>
              <a:ext uri="{FF2B5EF4-FFF2-40B4-BE49-F238E27FC236}">
                <a16:creationId xmlns:a16="http://schemas.microsoft.com/office/drawing/2014/main" id="{00D0AAB6-1C9B-E048-AC67-25C0A7440C12}"/>
              </a:ext>
            </a:extLst>
          </p:cNvPr>
          <p:cNvPicPr>
            <a:picLocks noRot="1" noChangeAspect="1"/>
          </p:cNvPicPr>
          <p:nvPr>
            <a:videoFile r:link="rId1"/>
          </p:nvPr>
        </p:nvPicPr>
        <p:blipFill>
          <a:blip r:embed="rId5"/>
          <a:stretch>
            <a:fillRect/>
          </a:stretch>
        </p:blipFill>
        <p:spPr>
          <a:xfrm>
            <a:off x="782391" y="22078"/>
            <a:ext cx="10437827" cy="5871278"/>
          </a:xfrm>
          <a:prstGeom prst="rect">
            <a:avLst/>
          </a:prstGeom>
        </p:spPr>
      </p:pic>
    </p:spTree>
    <p:extLst>
      <p:ext uri="{BB962C8B-B14F-4D97-AF65-F5344CB8AC3E}">
        <p14:creationId xmlns:p14="http://schemas.microsoft.com/office/powerpoint/2010/main" val="307925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6467"/>
            <a:ext cx="6274351" cy="54245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sng" strike="noStrike" cap="none" dirty="0">
                <a:solidFill>
                  <a:schemeClr val="dk1"/>
                </a:solidFill>
                <a:latin typeface="Calibri"/>
                <a:ea typeface="Calibri"/>
                <a:cs typeface="Calibri"/>
                <a:sym typeface="Calibri"/>
              </a:rPr>
              <a:t>Tuberculosis</a:t>
            </a:r>
            <a:endParaRPr lang="en-US" sz="4800" dirty="0"/>
          </a:p>
          <a:p>
            <a:endParaRPr lang="en-US" sz="1800" dirty="0"/>
          </a:p>
          <a:p>
            <a:r>
              <a:rPr lang="es-ES" sz="1650" dirty="0"/>
              <a:t>Los trabajadores expuestos a la sílice, con o sin silicosis, experimentan un mayor riesgo de sufrir infecciones pulmonares debido a la reducción de la capacidad pulmonar por dicha exposición. Una de las infecciones más comunes que se producen es la tuberculosis (TB). La TB es una enfermedad causada por bacterias que suelen afectar a los pulmones, pero también pueden afectar al cerebro, a los riñones o a la columna vertebral. Las bacterias se multiplican dentro del órgano afectado y destruyen el tejido. </a:t>
            </a:r>
          </a:p>
          <a:p>
            <a:endParaRPr lang="es-ES" sz="1650" dirty="0"/>
          </a:p>
          <a:p>
            <a:r>
              <a:rPr lang="es-ES" sz="1650" dirty="0"/>
              <a:t>La mayoría de las personas infectadas con estas bacterias que causan la tuberculosis no presentan síntomas. Solo cuando alguna persona tiene la “forma activa” de la bacteria aparecen los síntomas, que suelen incluir tos (a veces con sangre), pérdida de peso, sudores nocturnos y fiebre. Las personas con síntomas activos requerirán un tratamiento largo con múltiples antibióticos. Si no se trata, la TB puede ser mortal.</a:t>
            </a:r>
          </a:p>
        </p:txBody>
      </p:sp>
      <p:pic>
        <p:nvPicPr>
          <p:cNvPr id="3" name="Picture 2">
            <a:extLst>
              <a:ext uri="{FF2B5EF4-FFF2-40B4-BE49-F238E27FC236}">
                <a16:creationId xmlns:a16="http://schemas.microsoft.com/office/drawing/2014/main" id="{BB8A4765-EBE5-4AD0-8DCE-08B4C8828306}"/>
              </a:ext>
            </a:extLst>
          </p:cNvPr>
          <p:cNvPicPr>
            <a:picLocks noChangeAspect="1"/>
          </p:cNvPicPr>
          <p:nvPr/>
        </p:nvPicPr>
        <p:blipFill>
          <a:blip r:embed="rId3"/>
          <a:stretch>
            <a:fillRect/>
          </a:stretch>
        </p:blipFill>
        <p:spPr>
          <a:xfrm>
            <a:off x="7560860" y="5919174"/>
            <a:ext cx="4590193" cy="940614"/>
          </a:xfrm>
          <a:prstGeom prst="rect">
            <a:avLst/>
          </a:prstGeom>
        </p:spPr>
      </p:pic>
      <p:sp>
        <p:nvSpPr>
          <p:cNvPr id="7" name="Google Shape;102;p2">
            <a:extLst>
              <a:ext uri="{FF2B5EF4-FFF2-40B4-BE49-F238E27FC236}">
                <a16:creationId xmlns:a16="http://schemas.microsoft.com/office/drawing/2014/main" id="{35EECD3B-5183-4241-8570-A91BE40B4853}"/>
              </a:ext>
            </a:extLst>
          </p:cNvPr>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87192404-C7A7-4F1F-BAAF-476AA3A1F959}"/>
              </a:ext>
            </a:extLst>
          </p:cNvPr>
          <p:cNvPicPr>
            <a:picLocks noChangeAspect="1"/>
          </p:cNvPicPr>
          <p:nvPr/>
        </p:nvPicPr>
        <p:blipFill rotWithShape="1">
          <a:blip r:embed="rId4"/>
          <a:srcRect l="4119" r="2939" b="7177"/>
          <a:stretch/>
        </p:blipFill>
        <p:spPr>
          <a:xfrm>
            <a:off x="25400" y="22130"/>
            <a:ext cx="5460999" cy="5858559"/>
          </a:xfrm>
          <a:prstGeom prst="rect">
            <a:avLst/>
          </a:prstGeom>
        </p:spPr>
      </p:pic>
    </p:spTree>
    <p:extLst>
      <p:ext uri="{BB962C8B-B14F-4D97-AF65-F5344CB8AC3E}">
        <p14:creationId xmlns:p14="http://schemas.microsoft.com/office/powerpoint/2010/main" val="1179373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6467"/>
            <a:ext cx="6274351" cy="3877944"/>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err="1">
                <a:solidFill>
                  <a:schemeClr val="dk1"/>
                </a:solidFill>
                <a:latin typeface="Calibri"/>
                <a:ea typeface="Calibri"/>
                <a:cs typeface="Calibri"/>
                <a:sym typeface="Calibri"/>
              </a:rPr>
              <a:t>Cáncer</a:t>
            </a:r>
            <a:endParaRPr lang="en-US" sz="4800" dirty="0"/>
          </a:p>
          <a:p>
            <a:endParaRPr lang="en-US" sz="1800" dirty="0"/>
          </a:p>
          <a:p>
            <a:r>
              <a:rPr lang="es-ES" sz="1800" dirty="0"/>
              <a:t>El Centro Internacional de Investigaciones sobre el Cáncer clasificó la sílice cristalina respirable como carcinógeno humano del grupo 1. Esto significa que hay suficiente evidencia científica que demuestra que la sílice provoca cáncer en los seres humanos. El tipo de cáncer más estudiado y asociado con la inhalación de sílice cristalina respirable es el cáncer de pulmón. Sin embargo, los estudios científicos también han sugerido un aumento del riesgo de otros tipos de cáncer, como el de laringe, nasofaringe, estómago y esófago.</a:t>
            </a:r>
            <a:endParaRPr lang="en-US" sz="1800" dirty="0"/>
          </a:p>
        </p:txBody>
      </p:sp>
      <p:pic>
        <p:nvPicPr>
          <p:cNvPr id="3" name="Picture 2">
            <a:extLst>
              <a:ext uri="{FF2B5EF4-FFF2-40B4-BE49-F238E27FC236}">
                <a16:creationId xmlns:a16="http://schemas.microsoft.com/office/drawing/2014/main" id="{BB8A4765-EBE5-4AD0-8DCE-08B4C8828306}"/>
              </a:ext>
            </a:extLst>
          </p:cNvPr>
          <p:cNvPicPr>
            <a:picLocks noChangeAspect="1"/>
          </p:cNvPicPr>
          <p:nvPr/>
        </p:nvPicPr>
        <p:blipFill>
          <a:blip r:embed="rId3"/>
          <a:stretch>
            <a:fillRect/>
          </a:stretch>
        </p:blipFill>
        <p:spPr>
          <a:xfrm>
            <a:off x="7560860" y="5919174"/>
            <a:ext cx="4590193" cy="940614"/>
          </a:xfrm>
          <a:prstGeom prst="rect">
            <a:avLst/>
          </a:prstGeom>
        </p:spPr>
      </p:pic>
      <p:pic>
        <p:nvPicPr>
          <p:cNvPr id="4" name="Picture 3">
            <a:extLst>
              <a:ext uri="{FF2B5EF4-FFF2-40B4-BE49-F238E27FC236}">
                <a16:creationId xmlns:a16="http://schemas.microsoft.com/office/drawing/2014/main" id="{374F3DF8-C9CF-4B13-8627-45776C15B743}"/>
              </a:ext>
            </a:extLst>
          </p:cNvPr>
          <p:cNvPicPr>
            <a:picLocks noChangeAspect="1"/>
          </p:cNvPicPr>
          <p:nvPr/>
        </p:nvPicPr>
        <p:blipFill>
          <a:blip r:embed="rId4"/>
          <a:stretch>
            <a:fillRect/>
          </a:stretch>
        </p:blipFill>
        <p:spPr>
          <a:xfrm>
            <a:off x="64168" y="-21852"/>
            <a:ext cx="5470358" cy="5876125"/>
          </a:xfrm>
          <a:prstGeom prst="rect">
            <a:avLst/>
          </a:prstGeom>
        </p:spPr>
      </p:pic>
      <p:sp>
        <p:nvSpPr>
          <p:cNvPr id="7" name="Google Shape;102;p2">
            <a:extLst>
              <a:ext uri="{FF2B5EF4-FFF2-40B4-BE49-F238E27FC236}">
                <a16:creationId xmlns:a16="http://schemas.microsoft.com/office/drawing/2014/main" id="{FF13507E-938E-4938-A615-B0C9268E7ED7}"/>
              </a:ext>
            </a:extLst>
          </p:cNvPr>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29766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6467"/>
            <a:ext cx="6274351" cy="4616608"/>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a:solidFill>
                  <a:schemeClr val="dk1"/>
                </a:solidFill>
                <a:latin typeface="Calibri"/>
                <a:ea typeface="Calibri"/>
                <a:cs typeface="Calibri"/>
                <a:sym typeface="Calibri"/>
              </a:rPr>
              <a:t>Sistema Renal e </a:t>
            </a:r>
            <a:r>
              <a:rPr lang="en-US" sz="4800" u="sng" dirty="0" err="1">
                <a:solidFill>
                  <a:schemeClr val="dk1"/>
                </a:solidFill>
                <a:latin typeface="Calibri"/>
                <a:ea typeface="Calibri"/>
                <a:cs typeface="Calibri"/>
                <a:sym typeface="Calibri"/>
              </a:rPr>
              <a:t>Inmunitario</a:t>
            </a:r>
            <a:br>
              <a:rPr lang="en-US" sz="4800" u="sng" dirty="0">
                <a:solidFill>
                  <a:schemeClr val="dk1"/>
                </a:solidFill>
                <a:latin typeface="Calibri"/>
                <a:ea typeface="Calibri"/>
                <a:cs typeface="Calibri"/>
                <a:sym typeface="Calibri"/>
              </a:rPr>
            </a:br>
            <a:endParaRPr lang="en-US" sz="1800" dirty="0"/>
          </a:p>
          <a:p>
            <a:r>
              <a:rPr lang="es-ES" sz="1800" dirty="0"/>
              <a:t>Diversos tipos de enfermedades renales se relacionan con la exposición a la sílice. Un </a:t>
            </a:r>
            <a:r>
              <a:rPr lang="es-ES" sz="1800" dirty="0">
                <a:hlinkClick r:id="rId3"/>
              </a:rPr>
              <a:t>estudio de la Universidad del Estado de Michigan</a:t>
            </a:r>
            <a:r>
              <a:rPr lang="es-ES" sz="1800" baseline="30000" dirty="0"/>
              <a:t>(2)</a:t>
            </a:r>
            <a:r>
              <a:rPr lang="es-ES" sz="1800" dirty="0"/>
              <a:t> realizado en 583 individuos con silicosis concluyó que la enfermedad renal crónica debe considerarse una complicación de la silicosis.</a:t>
            </a:r>
          </a:p>
          <a:p>
            <a:endParaRPr lang="es-ES" sz="1800" dirty="0"/>
          </a:p>
          <a:p>
            <a:r>
              <a:rPr lang="es-ES" sz="1800" dirty="0"/>
              <a:t>Las enfermedades autoinmunes, como la esclerodermia, la artritis reumatoide y el lupus eritematoso sistémico, también se relacionan con la exposición a la sílice.</a:t>
            </a:r>
          </a:p>
          <a:p>
            <a:endParaRPr lang="en-US" sz="1800" dirty="0"/>
          </a:p>
        </p:txBody>
      </p:sp>
      <p:pic>
        <p:nvPicPr>
          <p:cNvPr id="3" name="Picture 2">
            <a:extLst>
              <a:ext uri="{FF2B5EF4-FFF2-40B4-BE49-F238E27FC236}">
                <a16:creationId xmlns:a16="http://schemas.microsoft.com/office/drawing/2014/main" id="{BB8A4765-EBE5-4AD0-8DCE-08B4C8828306}"/>
              </a:ext>
            </a:extLst>
          </p:cNvPr>
          <p:cNvPicPr>
            <a:picLocks noChangeAspect="1"/>
          </p:cNvPicPr>
          <p:nvPr/>
        </p:nvPicPr>
        <p:blipFill>
          <a:blip r:embed="rId4"/>
          <a:stretch>
            <a:fillRect/>
          </a:stretch>
        </p:blipFill>
        <p:spPr>
          <a:xfrm>
            <a:off x="7560860" y="5919174"/>
            <a:ext cx="4590193" cy="940614"/>
          </a:xfrm>
          <a:prstGeom prst="rect">
            <a:avLst/>
          </a:prstGeom>
        </p:spPr>
      </p:pic>
      <p:pic>
        <p:nvPicPr>
          <p:cNvPr id="5" name="Picture 4">
            <a:extLst>
              <a:ext uri="{FF2B5EF4-FFF2-40B4-BE49-F238E27FC236}">
                <a16:creationId xmlns:a16="http://schemas.microsoft.com/office/drawing/2014/main" id="{EFD3F87C-260B-4194-B4FE-27C8859A1848}"/>
              </a:ext>
            </a:extLst>
          </p:cNvPr>
          <p:cNvPicPr>
            <a:picLocks noChangeAspect="1"/>
          </p:cNvPicPr>
          <p:nvPr/>
        </p:nvPicPr>
        <p:blipFill>
          <a:blip r:embed="rId5"/>
          <a:stretch>
            <a:fillRect/>
          </a:stretch>
        </p:blipFill>
        <p:spPr>
          <a:xfrm>
            <a:off x="32083" y="-16041"/>
            <a:ext cx="5495144" cy="5902750"/>
          </a:xfrm>
          <a:prstGeom prst="rect">
            <a:avLst/>
          </a:prstGeom>
        </p:spPr>
      </p:pic>
      <p:sp>
        <p:nvSpPr>
          <p:cNvPr id="7" name="Google Shape;102;p2">
            <a:extLst>
              <a:ext uri="{FF2B5EF4-FFF2-40B4-BE49-F238E27FC236}">
                <a16:creationId xmlns:a16="http://schemas.microsoft.com/office/drawing/2014/main" id="{B13250E1-6F56-4E32-9CA4-BF73E4A16938}"/>
              </a:ext>
            </a:extLst>
          </p:cNvPr>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4048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6467"/>
            <a:ext cx="6274351" cy="4185721"/>
          </a:xfrm>
          <a:prstGeom prst="rect">
            <a:avLst/>
          </a:prstGeom>
          <a:noFill/>
          <a:ln>
            <a:noFill/>
          </a:ln>
        </p:spPr>
        <p:txBody>
          <a:bodyPr spcFirstLastPara="1" wrap="square" lIns="91425" tIns="45700" rIns="91425" bIns="45700" anchor="t" anchorCtr="0">
            <a:spAutoFit/>
          </a:bodyPr>
          <a:lstStyle/>
          <a:p>
            <a:pPr lvl="0" algn="ctr">
              <a:buSzPts val="4800"/>
            </a:pPr>
            <a:r>
              <a:rPr lang="en-US" sz="4300" u="sng" dirty="0" err="1">
                <a:solidFill>
                  <a:schemeClr val="dk1"/>
                </a:solidFill>
                <a:latin typeface="Calibri"/>
                <a:ea typeface="Calibri"/>
                <a:cs typeface="Calibri"/>
                <a:sym typeface="Calibri"/>
              </a:rPr>
              <a:t>Otras</a:t>
            </a:r>
            <a:r>
              <a:rPr lang="en-US" sz="4300" u="sng" dirty="0">
                <a:solidFill>
                  <a:schemeClr val="dk1"/>
                </a:solidFill>
                <a:latin typeface="Calibri"/>
                <a:ea typeface="Calibri"/>
                <a:cs typeface="Calibri"/>
                <a:sym typeface="Calibri"/>
              </a:rPr>
              <a:t> </a:t>
            </a:r>
            <a:r>
              <a:rPr lang="en-US" sz="4300" u="sng" dirty="0" err="1">
                <a:solidFill>
                  <a:schemeClr val="dk1"/>
                </a:solidFill>
                <a:latin typeface="Calibri"/>
                <a:ea typeface="Calibri"/>
                <a:cs typeface="Calibri"/>
                <a:sym typeface="Calibri"/>
              </a:rPr>
              <a:t>Enfermedades</a:t>
            </a:r>
            <a:r>
              <a:rPr lang="en-US" sz="4300" u="sng" dirty="0">
                <a:solidFill>
                  <a:schemeClr val="dk1"/>
                </a:solidFill>
                <a:latin typeface="Calibri"/>
                <a:ea typeface="Calibri"/>
                <a:cs typeface="Calibri"/>
                <a:sym typeface="Calibri"/>
              </a:rPr>
              <a:t> </a:t>
            </a:r>
            <a:r>
              <a:rPr lang="en-US" sz="4300" u="sng" dirty="0" err="1">
                <a:solidFill>
                  <a:schemeClr val="dk1"/>
                </a:solidFill>
                <a:latin typeface="Calibri"/>
                <a:ea typeface="Calibri"/>
                <a:cs typeface="Calibri"/>
                <a:sym typeface="Calibri"/>
              </a:rPr>
              <a:t>Respiratorias</a:t>
            </a:r>
            <a:endParaRPr lang="en-US" sz="1800" dirty="0"/>
          </a:p>
          <a:p>
            <a:endParaRPr lang="en-US" sz="1800" dirty="0"/>
          </a:p>
          <a:p>
            <a:r>
              <a:rPr lang="es-ES" sz="1800" dirty="0"/>
              <a:t>La exposición a la sílice cristalina respirable aumenta el riesgo de padecer otras enfermedades pulmonares, principalmente la enfermedad pulmonar obstructiva crónica (</a:t>
            </a:r>
            <a:r>
              <a:rPr lang="es-ES" sz="1800" dirty="0">
                <a:hlinkClick r:id="rId3"/>
              </a:rPr>
              <a:t>EPOC</a:t>
            </a:r>
            <a:r>
              <a:rPr lang="es-ES" sz="1800" dirty="0"/>
              <a:t>)</a:t>
            </a:r>
            <a:r>
              <a:rPr lang="es-ES" sz="1800" baseline="30000" dirty="0"/>
              <a:t>(3)</a:t>
            </a:r>
            <a:r>
              <a:rPr lang="es-ES" sz="1800" dirty="0"/>
              <a:t>, que incluye el enfisema y la bronquitis crónica. El síntoma principal de la EPOC es la falta de aire debido a la dificultad para ingresar aire a los pulmones. La EPOC no suele ser reversible y puede empeorar con el tiempo y requerir asistencia inhalatoria, como oxigenoterapia o inhaladores.</a:t>
            </a:r>
            <a:endParaRPr lang="en-US" sz="1800" dirty="0"/>
          </a:p>
        </p:txBody>
      </p:sp>
      <p:pic>
        <p:nvPicPr>
          <p:cNvPr id="3" name="Picture 2">
            <a:extLst>
              <a:ext uri="{FF2B5EF4-FFF2-40B4-BE49-F238E27FC236}">
                <a16:creationId xmlns:a16="http://schemas.microsoft.com/office/drawing/2014/main" id="{BB8A4765-EBE5-4AD0-8DCE-08B4C8828306}"/>
              </a:ext>
            </a:extLst>
          </p:cNvPr>
          <p:cNvPicPr>
            <a:picLocks noChangeAspect="1"/>
          </p:cNvPicPr>
          <p:nvPr/>
        </p:nvPicPr>
        <p:blipFill>
          <a:blip r:embed="rId4"/>
          <a:stretch>
            <a:fillRect/>
          </a:stretch>
        </p:blipFill>
        <p:spPr>
          <a:xfrm>
            <a:off x="7560860" y="5919174"/>
            <a:ext cx="4590193" cy="940614"/>
          </a:xfrm>
          <a:prstGeom prst="rect">
            <a:avLst/>
          </a:prstGeom>
        </p:spPr>
      </p:pic>
      <p:pic>
        <p:nvPicPr>
          <p:cNvPr id="4" name="Picture 3">
            <a:extLst>
              <a:ext uri="{FF2B5EF4-FFF2-40B4-BE49-F238E27FC236}">
                <a16:creationId xmlns:a16="http://schemas.microsoft.com/office/drawing/2014/main" id="{AF38A300-3854-465B-9071-E62287DA4B45}"/>
              </a:ext>
            </a:extLst>
          </p:cNvPr>
          <p:cNvPicPr>
            <a:picLocks noChangeAspect="1"/>
          </p:cNvPicPr>
          <p:nvPr/>
        </p:nvPicPr>
        <p:blipFill>
          <a:blip r:embed="rId5"/>
          <a:stretch>
            <a:fillRect/>
          </a:stretch>
        </p:blipFill>
        <p:spPr>
          <a:xfrm>
            <a:off x="32084" y="16041"/>
            <a:ext cx="5454597" cy="5859197"/>
          </a:xfrm>
          <a:prstGeom prst="rect">
            <a:avLst/>
          </a:prstGeom>
        </p:spPr>
      </p:pic>
      <p:sp>
        <p:nvSpPr>
          <p:cNvPr id="7" name="Google Shape;102;p2">
            <a:extLst>
              <a:ext uri="{FF2B5EF4-FFF2-40B4-BE49-F238E27FC236}">
                <a16:creationId xmlns:a16="http://schemas.microsoft.com/office/drawing/2014/main" id="{03BF4BEF-3518-4917-AC89-D70B51059486}"/>
              </a:ext>
            </a:extLst>
          </p:cNvPr>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09686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6467"/>
            <a:ext cx="6274351" cy="5478382"/>
          </a:xfrm>
          <a:prstGeom prst="rect">
            <a:avLst/>
          </a:prstGeom>
          <a:noFill/>
          <a:ln>
            <a:noFill/>
          </a:ln>
        </p:spPr>
        <p:txBody>
          <a:bodyPr spcFirstLastPara="1" wrap="square" lIns="91425" tIns="45700" rIns="91425" bIns="45700" anchor="t" anchorCtr="0">
            <a:spAutoFit/>
          </a:bodyPr>
          <a:lstStyle/>
          <a:p>
            <a:pPr lvl="0" algn="ctr">
              <a:buSzPts val="4800"/>
            </a:pPr>
            <a:r>
              <a:rPr lang="en-US" sz="4300" u="sng" dirty="0" err="1">
                <a:solidFill>
                  <a:schemeClr val="dk1"/>
                </a:solidFill>
                <a:latin typeface="Calibri"/>
                <a:ea typeface="Calibri"/>
                <a:cs typeface="Calibri"/>
                <a:sym typeface="Calibri"/>
              </a:rPr>
              <a:t>Resumen</a:t>
            </a:r>
            <a:endParaRPr lang="en-US" sz="4300" dirty="0"/>
          </a:p>
          <a:p>
            <a:endParaRPr lang="en-US" sz="1800" dirty="0"/>
          </a:p>
          <a:p>
            <a:r>
              <a:rPr lang="es-ES" sz="1700" dirty="0"/>
              <a:t>Usted ha completado el módulo 2. Abordamos la historia de la sílice y cómo las muertes de los trabajadores en la década de 1930 hicieron que el público tomara conciencia de sus peligros. Aprendimos cómo una pequeña cantidad de partículas de sílice cristalina de tamaño respirable puede ingresar en lo más profundo de los pulmones y causar terribles enfermedades. Entre ellas figuran las siguientes: silicosis, TB, cáncer, insuficiencia renal, enfermedades autoinmunes y EPOC. </a:t>
            </a:r>
          </a:p>
          <a:p>
            <a:endParaRPr lang="es-ES" sz="1700" dirty="0"/>
          </a:p>
          <a:p>
            <a:r>
              <a:rPr lang="es-ES" sz="1700" dirty="0"/>
              <a:t>Ahora que conoce los posibles efectos graves para la salud causados por la exposición a la sílice, usted puede entender por qué </a:t>
            </a:r>
            <a:r>
              <a:rPr lang="es-ES" sz="1700" dirty="0" err="1"/>
              <a:t>Oregon</a:t>
            </a:r>
            <a:r>
              <a:rPr lang="es-ES" sz="1700" dirty="0"/>
              <a:t> OSHA adoptó las normas PEL más estrictas a fin de proteger a los trabajadores de los peligros para la salud de la sílice cristalina respirable. En el próximo módulo aprenderemos sobre los trabajos que presentan un alto potencial de exposición a la sílice. Haga clic en la flecha a la derecha para continuar</a:t>
            </a:r>
            <a:r>
              <a:rPr lang="en-US" sz="1700" dirty="0"/>
              <a:t>.</a:t>
            </a:r>
            <a:endParaRPr lang="es-ES" sz="1700" dirty="0"/>
          </a:p>
        </p:txBody>
      </p:sp>
      <p:pic>
        <p:nvPicPr>
          <p:cNvPr id="3" name="Picture 2">
            <a:extLst>
              <a:ext uri="{FF2B5EF4-FFF2-40B4-BE49-F238E27FC236}">
                <a16:creationId xmlns:a16="http://schemas.microsoft.com/office/drawing/2014/main" id="{BB8A4765-EBE5-4AD0-8DCE-08B4C8828306}"/>
              </a:ext>
            </a:extLst>
          </p:cNvPr>
          <p:cNvPicPr>
            <a:picLocks noChangeAspect="1"/>
          </p:cNvPicPr>
          <p:nvPr/>
        </p:nvPicPr>
        <p:blipFill>
          <a:blip r:embed="rId3"/>
          <a:stretch>
            <a:fillRect/>
          </a:stretch>
        </p:blipFill>
        <p:spPr>
          <a:xfrm>
            <a:off x="7560860" y="5919174"/>
            <a:ext cx="4590193" cy="940614"/>
          </a:xfrm>
          <a:prstGeom prst="rect">
            <a:avLst/>
          </a:prstGeom>
        </p:spPr>
      </p:pic>
      <p:sp>
        <p:nvSpPr>
          <p:cNvPr id="7" name="Google Shape;102;p2">
            <a:extLst>
              <a:ext uri="{FF2B5EF4-FFF2-40B4-BE49-F238E27FC236}">
                <a16:creationId xmlns:a16="http://schemas.microsoft.com/office/drawing/2014/main" id="{B975C0FD-B8B2-43C5-A066-AA46B80E5F88}"/>
              </a:ext>
            </a:extLst>
          </p:cNvPr>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CC96EF0E-E4CA-4CE5-A36F-99DE4352EB98}"/>
              </a:ext>
            </a:extLst>
          </p:cNvPr>
          <p:cNvPicPr>
            <a:picLocks noChangeAspect="1"/>
          </p:cNvPicPr>
          <p:nvPr/>
        </p:nvPicPr>
        <p:blipFill rotWithShape="1">
          <a:blip r:embed="rId4"/>
          <a:srcRect l="5012" t="-1215" r="4920" b="16717"/>
          <a:stretch/>
        </p:blipFill>
        <p:spPr>
          <a:xfrm>
            <a:off x="25400" y="76200"/>
            <a:ext cx="5422900" cy="5794849"/>
          </a:xfrm>
          <a:prstGeom prst="rect">
            <a:avLst/>
          </a:prstGeom>
        </p:spPr>
      </p:pic>
    </p:spTree>
    <p:extLst>
      <p:ext uri="{BB962C8B-B14F-4D97-AF65-F5344CB8AC3E}">
        <p14:creationId xmlns:p14="http://schemas.microsoft.com/office/powerpoint/2010/main" val="1146294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62500" y="203550"/>
            <a:ext cx="11931000" cy="5391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Arial"/>
              <a:buNone/>
            </a:pPr>
            <a:r>
              <a:rPr lang="en-US" sz="3600" u="sng" dirty="0">
                <a:solidFill>
                  <a:schemeClr val="dk1"/>
                </a:solidFill>
                <a:latin typeface="Calibri"/>
                <a:ea typeface="Calibri"/>
                <a:cs typeface="Calibri"/>
                <a:sym typeface="Calibri"/>
              </a:rPr>
              <a:t>Class Discussion </a:t>
            </a:r>
            <a:endParaRPr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36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r>
              <a:rPr lang="en-US" sz="1800" dirty="0">
                <a:solidFill>
                  <a:schemeClr val="dk1"/>
                </a:solidFill>
                <a:latin typeface="Calibri"/>
                <a:ea typeface="Calibri"/>
                <a:cs typeface="Calibri"/>
                <a:sym typeface="Calibri"/>
              </a:rPr>
              <a:t>Take this opportunity to ask/answer questions about the previous module and to summarize the web link addresses discussed in the module.</a:t>
            </a:r>
            <a:endParaRPr sz="5200" u="sng"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3600" u="sng" dirty="0">
                <a:solidFill>
                  <a:schemeClr val="dk1"/>
                </a:solidFill>
                <a:latin typeface="Calibri"/>
                <a:ea typeface="Calibri"/>
                <a:cs typeface="Calibri"/>
                <a:sym typeface="Calibri"/>
              </a:rPr>
              <a:t>Module 2 Resources</a:t>
            </a:r>
            <a:endParaRPr sz="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342900" lvl="0" indent="-342900">
              <a:buSzPts val="1800"/>
              <a:buAutoNum type="arabicParenR"/>
            </a:pPr>
            <a:r>
              <a:rPr lang="en-US" u="sng" dirty="0">
                <a:hlinkClick r:id="rId3"/>
              </a:rPr>
              <a:t>https://www.nps.gov/neri/planyourvisit/the-hawks-nest-tunnel-disaster-summersville-wv.htm</a:t>
            </a:r>
            <a:endParaRPr lang="en-US" u="sng" dirty="0"/>
          </a:p>
          <a:p>
            <a:pPr marL="342900" lvl="0" indent="-342900">
              <a:buSzPts val="1800"/>
              <a:buAutoNum type="arabicParenR"/>
            </a:pPr>
            <a:r>
              <a:rPr lang="en-US" dirty="0">
                <a:hlinkClick r:id="rId4"/>
              </a:rPr>
              <a:t>https://pubmed.ncbi.nlm.nih.gov/10773750/</a:t>
            </a:r>
            <a:endParaRPr lang="en-US" dirty="0"/>
          </a:p>
          <a:p>
            <a:pPr marL="342900" lvl="0" indent="-342900">
              <a:buSzPts val="1800"/>
              <a:buAutoNum type="arabicParenR"/>
            </a:pPr>
            <a:r>
              <a:rPr lang="es-US" dirty="0">
                <a:hlinkClick r:id="rId5"/>
              </a:rPr>
              <a:t>https://www.cdc.gov/copd/index.html</a:t>
            </a:r>
            <a:r>
              <a:rPr lang="es-US" dirty="0"/>
              <a:t> </a:t>
            </a:r>
            <a:endParaRPr lang="en-US" dirty="0">
              <a:hlinkClick r:id="rId6"/>
            </a:endParaRPr>
          </a:p>
          <a:p>
            <a:pPr marL="342900" lvl="0" indent="-342900">
              <a:buSzPts val="1800"/>
              <a:buAutoNum type="arabicParenR"/>
            </a:pPr>
            <a:endParaRPr lang="en-US" dirty="0"/>
          </a:p>
          <a:p>
            <a:pPr marL="342900" lvl="0" indent="-342900">
              <a:buSzPts val="1800"/>
              <a:buAutoNum type="arabicParenR"/>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91C6B4D3-2609-4679-833D-56ECB9B9EA92}"/>
              </a:ext>
            </a:extLst>
          </p:cNvPr>
          <p:cNvPicPr>
            <a:picLocks noChangeAspect="1"/>
          </p:cNvPicPr>
          <p:nvPr/>
        </p:nvPicPr>
        <p:blipFill>
          <a:blip r:embed="rId7"/>
          <a:stretch>
            <a:fillRect/>
          </a:stretch>
        </p:blipFill>
        <p:spPr>
          <a:xfrm>
            <a:off x="7560860" y="5919174"/>
            <a:ext cx="4590193" cy="940614"/>
          </a:xfrm>
          <a:prstGeom prst="rect">
            <a:avLst/>
          </a:prstGeom>
        </p:spPr>
      </p:pic>
      <p:sp>
        <p:nvSpPr>
          <p:cNvPr id="6" name="Google Shape;102;p2">
            <a:extLst>
              <a:ext uri="{FF2B5EF4-FFF2-40B4-BE49-F238E27FC236}">
                <a16:creationId xmlns:a16="http://schemas.microsoft.com/office/drawing/2014/main" id="{3D60FAD0-D4E9-499D-85DD-82B6B112CAEC}"/>
              </a:ext>
            </a:extLst>
          </p:cNvPr>
          <p:cNvSpPr txBox="1"/>
          <p:nvPr/>
        </p:nvSpPr>
        <p:spPr>
          <a:xfrm>
            <a:off x="202630" y="5987252"/>
            <a:ext cx="5798675" cy="954067"/>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2: </a:t>
            </a:r>
            <a:r>
              <a:rPr lang="en-US" sz="2800" b="1" i="1" dirty="0" err="1">
                <a:solidFill>
                  <a:schemeClr val="lt1"/>
                </a:solidFill>
                <a:latin typeface="Verdana"/>
                <a:ea typeface="Verdana"/>
                <a:cs typeface="Verdana"/>
                <a:sym typeface="Verdana"/>
              </a:rPr>
              <a:t>Enfermedades</a:t>
            </a:r>
            <a:r>
              <a:rPr lang="en-US" sz="2800" b="1" i="1" dirty="0">
                <a:solidFill>
                  <a:schemeClr val="lt1"/>
                </a:solidFill>
                <a:latin typeface="Verdana"/>
                <a:ea typeface="Verdana"/>
                <a:cs typeface="Verdana"/>
                <a:sym typeface="Verdana"/>
              </a:rPr>
              <a:t> </a:t>
            </a:r>
            <a:br>
              <a:rPr lang="en-US" sz="2800" b="1" i="1" dirty="0">
                <a:solidFill>
                  <a:schemeClr val="lt1"/>
                </a:solidFill>
                <a:latin typeface="Verdana"/>
                <a:ea typeface="Verdana"/>
                <a:cs typeface="Verdana"/>
                <a:sym typeface="Verdana"/>
              </a:rPr>
            </a:br>
            <a:r>
              <a:rPr lang="en-US" sz="2800" b="1" i="1" dirty="0">
                <a:solidFill>
                  <a:schemeClr val="lt1"/>
                </a:solidFill>
                <a:latin typeface="Verdana"/>
                <a:ea typeface="Verdana"/>
                <a:cs typeface="Verdana"/>
                <a:sym typeface="Verdana"/>
              </a:rPr>
              <a:t>de la </a:t>
            </a:r>
            <a:r>
              <a:rPr lang="en-US" sz="2800" b="1" i="1" dirty="0" err="1">
                <a:solidFill>
                  <a:schemeClr val="lt1"/>
                </a:solidFill>
                <a:latin typeface="Verdana"/>
                <a:ea typeface="Verdana"/>
                <a:cs typeface="Verdana"/>
                <a:sym typeface="Verdana"/>
              </a:rPr>
              <a:t>Sílice</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34170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5F55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1323399"/>
          </a:xfrm>
          <a:prstGeom prst="rect">
            <a:avLst/>
          </a:prstGeom>
          <a:noFill/>
          <a:ln>
            <a:noFill/>
          </a:ln>
        </p:spPr>
        <p:txBody>
          <a:bodyPr spcFirstLastPara="1" wrap="square" lIns="91425" tIns="45700" rIns="91425" bIns="45700" anchor="t" anchorCtr="0">
            <a:spAutoFit/>
          </a:bodyPr>
          <a:lstStyle/>
          <a:p>
            <a:pPr lvl="0" algn="ctr">
              <a:buSzPts val="4000"/>
            </a:pPr>
            <a:r>
              <a:rPr lang="es-ES" sz="4000" b="1" dirty="0">
                <a:solidFill>
                  <a:schemeClr val="lt1"/>
                </a:solidFill>
                <a:latin typeface="Verdana"/>
                <a:ea typeface="Verdana"/>
                <a:cs typeface="Verdana"/>
                <a:sym typeface="Verdana"/>
              </a:rPr>
              <a:t>CAPACITACIÓN SOBRE LOS PELIGROS </a:t>
            </a:r>
            <a:br>
              <a:rPr lang="es-ES" sz="4000" b="1" dirty="0">
                <a:solidFill>
                  <a:schemeClr val="lt1"/>
                </a:solidFill>
                <a:latin typeface="Verdana"/>
                <a:ea typeface="Verdana"/>
                <a:cs typeface="Verdana"/>
                <a:sym typeface="Verdana"/>
              </a:rPr>
            </a:br>
            <a:r>
              <a:rPr lang="es-ES" sz="4000" b="1" dirty="0">
                <a:solidFill>
                  <a:schemeClr val="lt1"/>
                </a:solidFill>
                <a:latin typeface="Verdana"/>
                <a:ea typeface="Verdana"/>
                <a:cs typeface="Verdana"/>
                <a:sym typeface="Verdana"/>
              </a:rPr>
              <a:t>DE LA SÍLICE</a:t>
            </a:r>
            <a:endParaRPr sz="40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566651" y="4132240"/>
            <a:ext cx="13325302" cy="646290"/>
          </a:xfrm>
          <a:prstGeom prst="rect">
            <a:avLst/>
          </a:prstGeom>
          <a:noFill/>
          <a:ln>
            <a:noFill/>
          </a:ln>
        </p:spPr>
        <p:txBody>
          <a:bodyPr spcFirstLastPara="1" wrap="square" lIns="91425" tIns="45700" rIns="91425" bIns="45700" anchor="t" anchorCtr="0">
            <a:spAutoFit/>
          </a:bodyPr>
          <a:lstStyle/>
          <a:p>
            <a:pPr lvl="0" algn="ctr">
              <a:buSzPts val="4400"/>
            </a:pPr>
            <a:r>
              <a:rPr lang="es-ES" sz="3600" b="1" dirty="0">
                <a:solidFill>
                  <a:schemeClr val="lt1"/>
                </a:solidFill>
                <a:latin typeface="Verdana"/>
                <a:ea typeface="Verdana"/>
                <a:cs typeface="Verdana"/>
                <a:sym typeface="Verdana"/>
              </a:rPr>
              <a:t>Módulo 3: </a:t>
            </a:r>
            <a:r>
              <a:rPr lang="es-ES" sz="3600" b="1" i="1" dirty="0">
                <a:solidFill>
                  <a:schemeClr val="lt1"/>
                </a:solidFill>
                <a:latin typeface="Verdana"/>
                <a:ea typeface="Verdana"/>
                <a:cs typeface="Verdana"/>
                <a:sym typeface="Verdana"/>
              </a:rPr>
              <a:t>Exposición a la Sílice</a:t>
            </a:r>
            <a:endParaRPr sz="3600" b="0" i="1"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3404028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p:nvPr/>
        </p:nvSpPr>
        <p:spPr>
          <a:xfrm>
            <a:off x="0" y="5857874"/>
            <a:ext cx="12192000" cy="1000125"/>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4"/>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i="1" dirty="0"/>
          </a:p>
        </p:txBody>
      </p:sp>
      <p:pic>
        <p:nvPicPr>
          <p:cNvPr id="7" name="Picture 6">
            <a:extLst>
              <a:ext uri="{FF2B5EF4-FFF2-40B4-BE49-F238E27FC236}">
                <a16:creationId xmlns:a16="http://schemas.microsoft.com/office/drawing/2014/main" id="{26E2CA69-2CC6-446D-8446-8CA1CFE6276A}"/>
              </a:ext>
            </a:extLst>
          </p:cNvPr>
          <p:cNvPicPr>
            <a:picLocks noChangeAspect="1"/>
          </p:cNvPicPr>
          <p:nvPr/>
        </p:nvPicPr>
        <p:blipFill>
          <a:blip r:embed="rId4"/>
          <a:stretch>
            <a:fillRect/>
          </a:stretch>
        </p:blipFill>
        <p:spPr>
          <a:xfrm>
            <a:off x="7550261" y="5898819"/>
            <a:ext cx="4595521" cy="941704"/>
          </a:xfrm>
          <a:prstGeom prst="rect">
            <a:avLst/>
          </a:prstGeom>
        </p:spPr>
      </p:pic>
      <p:sp>
        <p:nvSpPr>
          <p:cNvPr id="3" name="Rectangle 2">
            <a:extLst>
              <a:ext uri="{FF2B5EF4-FFF2-40B4-BE49-F238E27FC236}">
                <a16:creationId xmlns:a16="http://schemas.microsoft.com/office/drawing/2014/main" id="{A49D5436-BD26-4DE8-B1B3-0C62F0176845}"/>
              </a:ext>
            </a:extLst>
          </p:cNvPr>
          <p:cNvSpPr/>
          <p:nvPr/>
        </p:nvSpPr>
        <p:spPr>
          <a:xfrm>
            <a:off x="0" y="29876"/>
            <a:ext cx="12192000" cy="58229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Video: </a:t>
            </a:r>
            <a:r>
              <a:rPr lang="en-US" sz="3600" dirty="0" err="1"/>
              <a:t>Cómo</a:t>
            </a:r>
            <a:r>
              <a:rPr lang="en-US" sz="3600" dirty="0"/>
              <a:t> </a:t>
            </a:r>
            <a:r>
              <a:rPr lang="en-US" sz="3600" dirty="0" err="1"/>
              <a:t>Detener</a:t>
            </a:r>
            <a:r>
              <a:rPr lang="en-US" sz="3600" dirty="0"/>
              <a:t> la Silicosis</a:t>
            </a:r>
          </a:p>
        </p:txBody>
      </p:sp>
      <p:pic>
        <p:nvPicPr>
          <p:cNvPr id="2" name="Online Media 1" descr="Cómo detener la silicosis">
            <a:hlinkClick r:id="" action="ppaction://media"/>
            <a:extLst>
              <a:ext uri="{FF2B5EF4-FFF2-40B4-BE49-F238E27FC236}">
                <a16:creationId xmlns:a16="http://schemas.microsoft.com/office/drawing/2014/main" id="{D073C89B-4C7B-4248-B99A-841B7EE8BE88}"/>
              </a:ext>
            </a:extLst>
          </p:cNvPr>
          <p:cNvPicPr>
            <a:picLocks noRot="1" noChangeAspect="1"/>
          </p:cNvPicPr>
          <p:nvPr>
            <a:videoFile r:link="rId1"/>
          </p:nvPr>
        </p:nvPicPr>
        <p:blipFill>
          <a:blip r:embed="rId5"/>
          <a:stretch>
            <a:fillRect/>
          </a:stretch>
        </p:blipFill>
        <p:spPr>
          <a:xfrm>
            <a:off x="975555" y="24799"/>
            <a:ext cx="10361387" cy="58282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122729" y="6120421"/>
            <a:ext cx="7103692" cy="523180"/>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3: </a:t>
            </a:r>
            <a:r>
              <a:rPr lang="es-ES" sz="2800" b="1" i="1" dirty="0">
                <a:solidFill>
                  <a:schemeClr val="lt1"/>
                </a:solidFill>
                <a:latin typeface="Verdana"/>
                <a:ea typeface="Verdana"/>
                <a:cs typeface="Verdana"/>
                <a:sym typeface="Verdana"/>
              </a:rPr>
              <a:t>Exposición a la Sílice</a:t>
            </a:r>
            <a:endParaRPr lang="es-ES" sz="2800" i="1" dirty="0"/>
          </a:p>
        </p:txBody>
      </p:sp>
      <p:sp>
        <p:nvSpPr>
          <p:cNvPr id="104" name="Google Shape;104;p2"/>
          <p:cNvSpPr txBox="1"/>
          <p:nvPr/>
        </p:nvSpPr>
        <p:spPr>
          <a:xfrm>
            <a:off x="5719156" y="332509"/>
            <a:ext cx="6274351" cy="3200836"/>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a:solidFill>
                  <a:schemeClr val="dk1"/>
                </a:solidFill>
                <a:latin typeface="Calibri"/>
                <a:ea typeface="Calibri"/>
                <a:cs typeface="Calibri"/>
                <a:sym typeface="Calibri"/>
              </a:rPr>
              <a:t>¡</a:t>
            </a:r>
            <a:r>
              <a:rPr lang="en-US" sz="4800" u="sng" dirty="0" err="1">
                <a:solidFill>
                  <a:schemeClr val="dk1"/>
                </a:solidFill>
                <a:latin typeface="Calibri"/>
                <a:ea typeface="Calibri"/>
                <a:cs typeface="Calibri"/>
                <a:sym typeface="Calibri"/>
              </a:rPr>
              <a:t>Bienvenido</a:t>
            </a:r>
            <a:r>
              <a:rPr lang="en-US" sz="4800" u="sng" dirty="0">
                <a:solidFill>
                  <a:schemeClr val="dk1"/>
                </a:solidFill>
                <a:latin typeface="Calibri"/>
                <a:ea typeface="Calibri"/>
                <a:cs typeface="Calibri"/>
                <a:sym typeface="Calibri"/>
              </a:rPr>
              <a:t> al </a:t>
            </a:r>
            <a:br>
              <a:rPr lang="en-US" sz="4800" u="sng" dirty="0">
                <a:solidFill>
                  <a:schemeClr val="dk1"/>
                </a:solidFill>
                <a:latin typeface="Calibri"/>
                <a:ea typeface="Calibri"/>
                <a:cs typeface="Calibri"/>
                <a:sym typeface="Calibri"/>
              </a:rPr>
            </a:br>
            <a:r>
              <a:rPr lang="en-US" sz="4800" u="sng" dirty="0" err="1">
                <a:solidFill>
                  <a:schemeClr val="dk1"/>
                </a:solidFill>
                <a:latin typeface="Calibri"/>
                <a:ea typeface="Calibri"/>
                <a:cs typeface="Calibri"/>
                <a:sym typeface="Calibri"/>
              </a:rPr>
              <a:t>Módulo</a:t>
            </a:r>
            <a:r>
              <a:rPr lang="en-US" sz="4800" u="sng" dirty="0">
                <a:solidFill>
                  <a:schemeClr val="dk1"/>
                </a:solidFill>
                <a:latin typeface="Calibri"/>
                <a:ea typeface="Calibri"/>
                <a:cs typeface="Calibri"/>
                <a:sym typeface="Calibri"/>
              </a:rPr>
              <a:t> 3!</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lvl="0">
              <a:buSzPts val="1600"/>
            </a:pPr>
            <a:r>
              <a:rPr lang="es-ES" sz="1800" dirty="0"/>
              <a:t>En el módulo anterior, aprendió sobre los peligros para la salud de la sílice cristalina respirable. En este módulo, cubriremos los tipos de materiales que contienen sílice y las actividades que pueden hacer que esta se convierta en una sustancia en el aire y respirable</a:t>
            </a:r>
            <a:r>
              <a:rPr lang="en-US" sz="1800" dirty="0"/>
              <a:t>.</a:t>
            </a:r>
            <a:endParaRPr sz="18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B11917B9-0445-458B-B594-87FC1703522C}"/>
              </a:ext>
            </a:extLst>
          </p:cNvPr>
          <p:cNvPicPr>
            <a:picLocks noChangeAspect="1"/>
          </p:cNvPicPr>
          <p:nvPr/>
        </p:nvPicPr>
        <p:blipFill>
          <a:blip r:embed="rId3"/>
          <a:stretch>
            <a:fillRect/>
          </a:stretch>
        </p:blipFill>
        <p:spPr>
          <a:xfrm>
            <a:off x="7601802" y="5926423"/>
            <a:ext cx="4562901" cy="935020"/>
          </a:xfrm>
          <a:prstGeom prst="rect">
            <a:avLst/>
          </a:prstGeom>
        </p:spPr>
      </p:pic>
      <p:pic>
        <p:nvPicPr>
          <p:cNvPr id="6" name="Picture 5">
            <a:extLst>
              <a:ext uri="{FF2B5EF4-FFF2-40B4-BE49-F238E27FC236}">
                <a16:creationId xmlns:a16="http://schemas.microsoft.com/office/drawing/2014/main" id="{6519D8F2-CF10-44A4-B0D3-87EB0E106D01}"/>
              </a:ext>
            </a:extLst>
          </p:cNvPr>
          <p:cNvPicPr>
            <a:picLocks noChangeAspect="1"/>
          </p:cNvPicPr>
          <p:nvPr/>
        </p:nvPicPr>
        <p:blipFill>
          <a:blip r:embed="rId4"/>
          <a:stretch>
            <a:fillRect/>
          </a:stretch>
        </p:blipFill>
        <p:spPr>
          <a:xfrm>
            <a:off x="42711" y="1"/>
            <a:ext cx="5465720" cy="5871144"/>
          </a:xfrm>
          <a:prstGeom prst="rect">
            <a:avLst/>
          </a:prstGeom>
        </p:spPr>
      </p:pic>
    </p:spTree>
    <p:extLst>
      <p:ext uri="{BB962C8B-B14F-4D97-AF65-F5344CB8AC3E}">
        <p14:creationId xmlns:p14="http://schemas.microsoft.com/office/powerpoint/2010/main" val="3931687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72089"/>
            <a:ext cx="6274351" cy="5847714"/>
          </a:xfrm>
          <a:prstGeom prst="rect">
            <a:avLst/>
          </a:prstGeom>
          <a:noFill/>
          <a:ln>
            <a:noFill/>
          </a:ln>
        </p:spPr>
        <p:txBody>
          <a:bodyPr spcFirstLastPara="1" wrap="square" lIns="91425" tIns="45700" rIns="91425" bIns="45700" anchor="t" anchorCtr="0">
            <a:spAutoFit/>
          </a:bodyPr>
          <a:lstStyle/>
          <a:p>
            <a:pPr lvl="0" algn="ctr">
              <a:buSzPts val="4800"/>
            </a:pPr>
            <a:r>
              <a:rPr lang="es-ES" sz="3200" u="sng" dirty="0">
                <a:solidFill>
                  <a:schemeClr val="dk1"/>
                </a:solidFill>
                <a:latin typeface="Calibri"/>
                <a:ea typeface="Calibri"/>
                <a:cs typeface="Calibri"/>
                <a:sym typeface="Calibri"/>
              </a:rPr>
              <a:t>Materiales de Construcción que Contienen Sílice</a:t>
            </a:r>
            <a:endParaRPr sz="1600" b="0" i="0" u="none" strike="noStrike" cap="none" dirty="0">
              <a:solidFill>
                <a:schemeClr val="dk1"/>
              </a:solidFill>
              <a:latin typeface="Calibri"/>
              <a:ea typeface="Calibri"/>
              <a:cs typeface="Calibri"/>
              <a:sym typeface="Calibri"/>
            </a:endParaRPr>
          </a:p>
          <a:p>
            <a:r>
              <a:rPr lang="es-ES" sz="1500" dirty="0"/>
              <a:t>Es importante que se familiarice con los materiales comunes que contienen sílice para que pueda identificarlos en un lugar de trabajo y ser consciente de los riesgos potenciales. Los siguientes materiales de construcción pueden contener sílice en forma de cuarzo</a:t>
            </a:r>
            <a:r>
              <a:rPr lang="en-US" dirty="0"/>
              <a:t>:</a:t>
            </a:r>
            <a:br>
              <a:rPr lang="en-US" sz="1600" dirty="0"/>
            </a:br>
            <a:r>
              <a:rPr lang="es-US" dirty="0"/>
              <a:t> </a:t>
            </a:r>
          </a:p>
          <a:p>
            <a:r>
              <a:rPr lang="es-US" b="1" u="sng" dirty="0"/>
              <a:t>Cantidad de cuarzo    Material       </a:t>
            </a:r>
            <a:r>
              <a:rPr lang="es-US" b="1" dirty="0"/>
              <a:t>                                     </a:t>
            </a:r>
            <a:endParaRPr lang="en-US" b="1" dirty="0"/>
          </a:p>
          <a:p>
            <a:pPr marL="285750" indent="-285750">
              <a:buFont typeface="Arial" panose="020B0604020202020204" pitchFamily="34" charset="0"/>
              <a:buChar char="•"/>
            </a:pPr>
            <a:r>
              <a:rPr lang="es-US" dirty="0"/>
              <a:t>80 - 95 %	Piedra de ingeniería </a:t>
            </a:r>
            <a:endParaRPr lang="en-US" dirty="0"/>
          </a:p>
          <a:p>
            <a:pPr marL="285750" indent="-285750">
              <a:buFont typeface="Arial" panose="020B0604020202020204" pitchFamily="34" charset="0"/>
              <a:buChar char="•"/>
            </a:pPr>
            <a:r>
              <a:rPr lang="es-US" dirty="0"/>
              <a:t>30 - 70 %	Granito 	</a:t>
            </a:r>
            <a:endParaRPr lang="en-US" dirty="0"/>
          </a:p>
          <a:p>
            <a:pPr marL="285750" indent="-285750">
              <a:buFont typeface="Arial" panose="020B0604020202020204" pitchFamily="34" charset="0"/>
              <a:buChar char="•"/>
            </a:pPr>
            <a:r>
              <a:rPr lang="es-US" dirty="0"/>
              <a:t> 5 - 45 %	 Baldosas de cerámica 	</a:t>
            </a:r>
            <a:endParaRPr lang="en-US" dirty="0"/>
          </a:p>
          <a:p>
            <a:pPr marL="285750" indent="-285750">
              <a:buFont typeface="Arial" panose="020B0604020202020204" pitchFamily="34" charset="0"/>
              <a:buChar char="•"/>
            </a:pPr>
            <a:r>
              <a:rPr lang="es-US" dirty="0"/>
              <a:t>20 - 40 % 	Hormigón celular curado en autoclave           </a:t>
            </a:r>
            <a:endParaRPr lang="en-US" dirty="0"/>
          </a:p>
          <a:p>
            <a:pPr marL="285750" indent="-285750">
              <a:buFont typeface="Arial" panose="020B0604020202020204" pitchFamily="34" charset="0"/>
              <a:buChar char="•"/>
            </a:pPr>
            <a:r>
              <a:rPr lang="es-US" dirty="0"/>
              <a:t>Hasta un 30 %	Hormigón	</a:t>
            </a:r>
            <a:endParaRPr lang="en-US" dirty="0"/>
          </a:p>
          <a:p>
            <a:pPr marL="285750" indent="-285750">
              <a:buFont typeface="Arial" panose="020B0604020202020204" pitchFamily="34" charset="0"/>
              <a:buChar char="•"/>
            </a:pPr>
            <a:r>
              <a:rPr lang="es-US" dirty="0"/>
              <a:t>25 %		Revestimiento de fibrocemento</a:t>
            </a:r>
            <a:endParaRPr lang="en-US" dirty="0"/>
          </a:p>
          <a:p>
            <a:pPr marL="285750" indent="-285750">
              <a:buFont typeface="Arial" panose="020B0604020202020204" pitchFamily="34" charset="0"/>
              <a:buChar char="•"/>
            </a:pPr>
            <a:r>
              <a:rPr lang="es-US" dirty="0"/>
              <a:t>5 -15 %	               	Ladrillo	</a:t>
            </a:r>
            <a:endParaRPr lang="en-US" dirty="0"/>
          </a:p>
          <a:p>
            <a:pPr marL="285750" indent="-285750">
              <a:buFont typeface="Arial" panose="020B0604020202020204" pitchFamily="34" charset="0"/>
              <a:buChar char="•"/>
            </a:pPr>
            <a:r>
              <a:rPr lang="es-US" dirty="0"/>
              <a:t> 5 - 12 %	Asfalto negro	</a:t>
            </a:r>
            <a:endParaRPr lang="en-US" dirty="0"/>
          </a:p>
          <a:p>
            <a:pPr marL="285750" indent="-285750">
              <a:buFont typeface="Arial" panose="020B0604020202020204" pitchFamily="34" charset="0"/>
              <a:buChar char="•"/>
            </a:pPr>
            <a:r>
              <a:rPr lang="es-US" dirty="0"/>
              <a:t>Hasta un 5 %	Mármol </a:t>
            </a:r>
            <a:endParaRPr lang="en-US" sz="1600" dirty="0"/>
          </a:p>
          <a:p>
            <a:endParaRPr lang="en-US" sz="1600" dirty="0"/>
          </a:p>
          <a:p>
            <a:r>
              <a:rPr lang="es-ES" sz="1500" dirty="0"/>
              <a:t>Al mirar esta lista, observará que los ladrillos que se encuentran en la parte inferior tienen un contenido de cuarzo del 5 al 15 %. Esto puede hacer pensar que son menos peligrosos para trabajar, pero no es necesariamente el caso. En la próxima diapositiva, vea un video sobre la experiencia de un albañil. </a:t>
            </a:r>
            <a:endParaRPr sz="15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B11917B9-0445-458B-B594-87FC1703522C}"/>
              </a:ext>
            </a:extLst>
          </p:cNvPr>
          <p:cNvPicPr>
            <a:picLocks noChangeAspect="1"/>
          </p:cNvPicPr>
          <p:nvPr/>
        </p:nvPicPr>
        <p:blipFill>
          <a:blip r:embed="rId3"/>
          <a:stretch>
            <a:fillRect/>
          </a:stretch>
        </p:blipFill>
        <p:spPr>
          <a:xfrm>
            <a:off x="7601802" y="5926423"/>
            <a:ext cx="4562901" cy="935020"/>
          </a:xfrm>
          <a:prstGeom prst="rect">
            <a:avLst/>
          </a:prstGeom>
        </p:spPr>
      </p:pic>
      <p:pic>
        <p:nvPicPr>
          <p:cNvPr id="3" name="Picture 2">
            <a:extLst>
              <a:ext uri="{FF2B5EF4-FFF2-40B4-BE49-F238E27FC236}">
                <a16:creationId xmlns:a16="http://schemas.microsoft.com/office/drawing/2014/main" id="{8AC6B6AD-BA58-4DB2-840B-607905C7D289}"/>
              </a:ext>
            </a:extLst>
          </p:cNvPr>
          <p:cNvPicPr>
            <a:picLocks noChangeAspect="1"/>
          </p:cNvPicPr>
          <p:nvPr/>
        </p:nvPicPr>
        <p:blipFill>
          <a:blip r:embed="rId4"/>
          <a:stretch>
            <a:fillRect/>
          </a:stretch>
        </p:blipFill>
        <p:spPr>
          <a:xfrm>
            <a:off x="45712" y="-16043"/>
            <a:ext cx="5502248" cy="5910381"/>
          </a:xfrm>
          <a:prstGeom prst="rect">
            <a:avLst/>
          </a:prstGeom>
        </p:spPr>
      </p:pic>
      <p:sp>
        <p:nvSpPr>
          <p:cNvPr id="8" name="Google Shape;102;p2">
            <a:extLst>
              <a:ext uri="{FF2B5EF4-FFF2-40B4-BE49-F238E27FC236}">
                <a16:creationId xmlns:a16="http://schemas.microsoft.com/office/drawing/2014/main" id="{A04C357E-D737-435F-9EFC-BCBE9E178380}"/>
              </a:ext>
            </a:extLst>
          </p:cNvPr>
          <p:cNvSpPr txBox="1"/>
          <p:nvPr/>
        </p:nvSpPr>
        <p:spPr>
          <a:xfrm>
            <a:off x="122729" y="6120421"/>
            <a:ext cx="7103692" cy="523180"/>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3: </a:t>
            </a:r>
            <a:r>
              <a:rPr lang="es-ES" sz="2800" b="1" i="1" dirty="0">
                <a:solidFill>
                  <a:schemeClr val="lt1"/>
                </a:solidFill>
                <a:latin typeface="Verdana"/>
                <a:ea typeface="Verdana"/>
                <a:cs typeface="Verdana"/>
                <a:sym typeface="Verdana"/>
              </a:rPr>
              <a:t>Exposición a la Sílice</a:t>
            </a:r>
            <a:endParaRPr lang="es-ES" sz="2800" i="1" dirty="0"/>
          </a:p>
        </p:txBody>
      </p:sp>
    </p:spTree>
    <p:extLst>
      <p:ext uri="{BB962C8B-B14F-4D97-AF65-F5344CB8AC3E}">
        <p14:creationId xmlns:p14="http://schemas.microsoft.com/office/powerpoint/2010/main" val="381939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B11917B9-0445-458B-B594-87FC1703522C}"/>
              </a:ext>
            </a:extLst>
          </p:cNvPr>
          <p:cNvPicPr>
            <a:picLocks noChangeAspect="1"/>
          </p:cNvPicPr>
          <p:nvPr/>
        </p:nvPicPr>
        <p:blipFill>
          <a:blip r:embed="rId4"/>
          <a:stretch>
            <a:fillRect/>
          </a:stretch>
        </p:blipFill>
        <p:spPr>
          <a:xfrm>
            <a:off x="7601802" y="5926423"/>
            <a:ext cx="4562901" cy="935020"/>
          </a:xfrm>
          <a:prstGeom prst="rect">
            <a:avLst/>
          </a:prstGeom>
        </p:spPr>
      </p:pic>
      <p:sp>
        <p:nvSpPr>
          <p:cNvPr id="7" name="Rectangle 6">
            <a:extLst>
              <a:ext uri="{FF2B5EF4-FFF2-40B4-BE49-F238E27FC236}">
                <a16:creationId xmlns:a16="http://schemas.microsoft.com/office/drawing/2014/main" id="{FC270C14-51FB-47DD-80DA-CE094A0E5B93}"/>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Video</a:t>
            </a:r>
            <a:r>
              <a:rPr lang="en-US" sz="3000" dirty="0"/>
              <a:t>: </a:t>
            </a:r>
            <a:r>
              <a:rPr lang="en-US" sz="3000" dirty="0" err="1"/>
              <a:t>Polvo</a:t>
            </a:r>
            <a:r>
              <a:rPr lang="en-US" sz="3000" dirty="0"/>
              <a:t> mortal</a:t>
            </a:r>
          </a:p>
        </p:txBody>
      </p:sp>
      <p:sp>
        <p:nvSpPr>
          <p:cNvPr id="6" name="Google Shape;102;p2">
            <a:extLst>
              <a:ext uri="{FF2B5EF4-FFF2-40B4-BE49-F238E27FC236}">
                <a16:creationId xmlns:a16="http://schemas.microsoft.com/office/drawing/2014/main" id="{AD2EE050-A7FF-4D80-9DE0-09800969281B}"/>
              </a:ext>
            </a:extLst>
          </p:cNvPr>
          <p:cNvSpPr txBox="1"/>
          <p:nvPr/>
        </p:nvSpPr>
        <p:spPr>
          <a:xfrm>
            <a:off x="122729" y="6120421"/>
            <a:ext cx="7103692" cy="523180"/>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3: </a:t>
            </a:r>
            <a:r>
              <a:rPr lang="es-ES" sz="2800" b="1" i="1" dirty="0">
                <a:solidFill>
                  <a:schemeClr val="lt1"/>
                </a:solidFill>
                <a:latin typeface="Verdana"/>
                <a:ea typeface="Verdana"/>
                <a:cs typeface="Verdana"/>
                <a:sym typeface="Verdana"/>
              </a:rPr>
              <a:t>Exposición a la Sílice</a:t>
            </a:r>
            <a:endParaRPr lang="es-ES" sz="2800" i="1" dirty="0"/>
          </a:p>
        </p:txBody>
      </p:sp>
      <p:pic>
        <p:nvPicPr>
          <p:cNvPr id="2" name="Online Media 1" descr="Polvo Mortal: el trabajo de un albañil casi lo mata">
            <a:hlinkClick r:id="" action="ppaction://media"/>
            <a:extLst>
              <a:ext uri="{FF2B5EF4-FFF2-40B4-BE49-F238E27FC236}">
                <a16:creationId xmlns:a16="http://schemas.microsoft.com/office/drawing/2014/main" id="{C3560DA7-FAFE-594C-AE7A-71E6246640F7}"/>
              </a:ext>
            </a:extLst>
          </p:cNvPr>
          <p:cNvPicPr>
            <a:picLocks noRot="1" noChangeAspect="1"/>
          </p:cNvPicPr>
          <p:nvPr>
            <a:videoFile r:link="rId1"/>
          </p:nvPr>
        </p:nvPicPr>
        <p:blipFill>
          <a:blip r:embed="rId5"/>
          <a:stretch>
            <a:fillRect/>
          </a:stretch>
        </p:blipFill>
        <p:spPr>
          <a:xfrm>
            <a:off x="874794" y="35557"/>
            <a:ext cx="10442411" cy="5873856"/>
          </a:xfrm>
          <a:prstGeom prst="rect">
            <a:avLst/>
          </a:prstGeom>
        </p:spPr>
      </p:pic>
    </p:spTree>
    <p:extLst>
      <p:ext uri="{BB962C8B-B14F-4D97-AF65-F5344CB8AC3E}">
        <p14:creationId xmlns:p14="http://schemas.microsoft.com/office/powerpoint/2010/main" val="390052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72089"/>
            <a:ext cx="6274351" cy="2462172"/>
          </a:xfrm>
          <a:prstGeom prst="rect">
            <a:avLst/>
          </a:prstGeom>
          <a:noFill/>
          <a:ln>
            <a:noFill/>
          </a:ln>
        </p:spPr>
        <p:txBody>
          <a:bodyPr spcFirstLastPara="1" wrap="square" lIns="91425" tIns="45700" rIns="91425" bIns="45700" anchor="t" anchorCtr="0">
            <a:spAutoFit/>
          </a:bodyPr>
          <a:lstStyle/>
          <a:p>
            <a:pPr lvl="0" algn="ctr">
              <a:buSzPts val="4800"/>
            </a:pPr>
            <a:r>
              <a:rPr lang="es-ES" sz="3200" u="sng" dirty="0">
                <a:solidFill>
                  <a:schemeClr val="dk1"/>
                </a:solidFill>
                <a:latin typeface="Calibri"/>
                <a:ea typeface="Calibri"/>
                <a:cs typeface="Calibri"/>
                <a:sym typeface="Calibri"/>
              </a:rPr>
              <a:t>Otros Materiales de Construcción que Contienen Sílice</a:t>
            </a:r>
            <a:endParaRPr sz="1600" b="0" i="0" u="none" strike="noStrike" cap="none" dirty="0">
              <a:solidFill>
                <a:schemeClr val="dk1"/>
              </a:solidFill>
              <a:latin typeface="Calibri"/>
              <a:ea typeface="Calibri"/>
              <a:cs typeface="Calibri"/>
              <a:sym typeface="Calibri"/>
            </a:endParaRPr>
          </a:p>
          <a:p>
            <a:br>
              <a:rPr lang="es-ES" sz="1800" dirty="0"/>
            </a:br>
            <a:r>
              <a:rPr lang="es-ES" sz="1800" dirty="0"/>
              <a:t>Recuerde del módulo 1 que la sílice es uno de los minerales más comunes en la tierra. Además de los materiales enumerados en la diapositiva anterior, la sílice puede encontrarse también en los siguientes materiales:</a:t>
            </a:r>
            <a:endParaRPr lang="en-US" dirty="0"/>
          </a:p>
        </p:txBody>
      </p:sp>
      <p:pic>
        <p:nvPicPr>
          <p:cNvPr id="4" name="Picture 3">
            <a:extLst>
              <a:ext uri="{FF2B5EF4-FFF2-40B4-BE49-F238E27FC236}">
                <a16:creationId xmlns:a16="http://schemas.microsoft.com/office/drawing/2014/main" id="{B11917B9-0445-458B-B594-87FC1703522C}"/>
              </a:ext>
            </a:extLst>
          </p:cNvPr>
          <p:cNvPicPr>
            <a:picLocks noChangeAspect="1"/>
          </p:cNvPicPr>
          <p:nvPr/>
        </p:nvPicPr>
        <p:blipFill>
          <a:blip r:embed="rId3"/>
          <a:stretch>
            <a:fillRect/>
          </a:stretch>
        </p:blipFill>
        <p:spPr>
          <a:xfrm>
            <a:off x="7601802" y="5926423"/>
            <a:ext cx="4562901" cy="935020"/>
          </a:xfrm>
          <a:prstGeom prst="rect">
            <a:avLst/>
          </a:prstGeom>
        </p:spPr>
      </p:pic>
      <p:sp>
        <p:nvSpPr>
          <p:cNvPr id="7" name="Google Shape;104;p2">
            <a:extLst>
              <a:ext uri="{FF2B5EF4-FFF2-40B4-BE49-F238E27FC236}">
                <a16:creationId xmlns:a16="http://schemas.microsoft.com/office/drawing/2014/main" id="{C3CE6508-7AEF-43AC-B731-512DC9665700}"/>
              </a:ext>
            </a:extLst>
          </p:cNvPr>
          <p:cNvSpPr txBox="1"/>
          <p:nvPr/>
        </p:nvSpPr>
        <p:spPr>
          <a:xfrm>
            <a:off x="5726617" y="2575144"/>
            <a:ext cx="6274351" cy="3416279"/>
          </a:xfrm>
          <a:prstGeom prst="rect">
            <a:avLst/>
          </a:prstGeom>
          <a:noFill/>
          <a:ln>
            <a:noFill/>
          </a:ln>
        </p:spPr>
        <p:txBody>
          <a:bodyPr spcFirstLastPara="1" wrap="square" lIns="91425" tIns="45700" rIns="91425" bIns="45700" numCol="2" anchor="t" anchorCtr="0">
            <a:spAutoFit/>
          </a:bodyPr>
          <a:lstStyle/>
          <a:p>
            <a:pPr marL="285750" indent="-285750" fontAlgn="base">
              <a:buFont typeface="Arial" panose="020B0604020202020204" pitchFamily="34" charset="0"/>
              <a:buChar char="•"/>
            </a:pPr>
            <a:r>
              <a:rPr lang="en-US" sz="1800" dirty="0" err="1"/>
              <a:t>Abrasivos</a:t>
            </a:r>
            <a:r>
              <a:rPr lang="en-US" sz="1800" dirty="0"/>
              <a:t> que </a:t>
            </a:r>
            <a:r>
              <a:rPr lang="en-US" sz="1800" dirty="0" err="1"/>
              <a:t>contienen</a:t>
            </a:r>
            <a:r>
              <a:rPr lang="en-US" sz="1800" dirty="0"/>
              <a:t> arena 		</a:t>
            </a:r>
          </a:p>
          <a:p>
            <a:pPr marL="285750" indent="-285750" fontAlgn="base">
              <a:buFont typeface="Arial" panose="020B0604020202020204" pitchFamily="34" charset="0"/>
              <a:buChar char="•"/>
            </a:pPr>
            <a:r>
              <a:rPr lang="en-US" sz="1800" dirty="0" err="1"/>
              <a:t>Asfalto</a:t>
            </a:r>
            <a:endParaRPr lang="en-US" sz="1800" dirty="0"/>
          </a:p>
          <a:p>
            <a:pPr marL="285750" indent="-285750" fontAlgn="base">
              <a:buFont typeface="Arial" panose="020B0604020202020204" pitchFamily="34" charset="0"/>
              <a:buChar char="•"/>
            </a:pPr>
            <a:r>
              <a:rPr lang="en-US" sz="1800" dirty="0" err="1"/>
              <a:t>Cemento</a:t>
            </a:r>
            <a:endParaRPr lang="en-US" sz="1800" dirty="0"/>
          </a:p>
          <a:p>
            <a:pPr marL="285750" indent="-285750" fontAlgn="base">
              <a:buFont typeface="Arial" panose="020B0604020202020204" pitchFamily="34" charset="0"/>
              <a:buChar char="•"/>
            </a:pPr>
            <a:r>
              <a:rPr lang="en-US" sz="1800" dirty="0" err="1"/>
              <a:t>Cerámicos</a:t>
            </a:r>
            <a:endParaRPr lang="en-US" sz="1800" dirty="0"/>
          </a:p>
          <a:p>
            <a:pPr marL="285750" indent="-285750" fontAlgn="base">
              <a:buFont typeface="Arial" panose="020B0604020202020204" pitchFamily="34" charset="0"/>
              <a:buChar char="•"/>
            </a:pPr>
            <a:r>
              <a:rPr lang="en-US" sz="1800" dirty="0" err="1"/>
              <a:t>Arcilla</a:t>
            </a:r>
            <a:endParaRPr lang="en-US" sz="1800" dirty="0"/>
          </a:p>
          <a:p>
            <a:pPr marL="285750" indent="-285750" fontAlgn="base">
              <a:buFont typeface="Arial" panose="020B0604020202020204" pitchFamily="34" charset="0"/>
              <a:buChar char="•"/>
            </a:pPr>
            <a:r>
              <a:rPr lang="en-US" sz="1800" dirty="0" err="1"/>
              <a:t>Compuesto</a:t>
            </a:r>
            <a:r>
              <a:rPr lang="en-US" sz="1800" dirty="0"/>
              <a:t> para </a:t>
            </a:r>
            <a:r>
              <a:rPr lang="en-US" sz="1800" dirty="0" err="1"/>
              <a:t>paneles</a:t>
            </a:r>
            <a:r>
              <a:rPr lang="en-US" sz="1800" dirty="0"/>
              <a:t> de </a:t>
            </a:r>
            <a:r>
              <a:rPr lang="en-US" sz="1800" dirty="0" err="1"/>
              <a:t>yeso</a:t>
            </a:r>
            <a:endParaRPr lang="en-US" sz="1800" dirty="0"/>
          </a:p>
          <a:p>
            <a:pPr marL="285750" indent="-285750" fontAlgn="base">
              <a:buFont typeface="Arial" panose="020B0604020202020204" pitchFamily="34" charset="0"/>
              <a:buChar char="•"/>
            </a:pPr>
            <a:r>
              <a:rPr lang="en-US" sz="1800" dirty="0" err="1"/>
              <a:t>Materiales</a:t>
            </a:r>
            <a:r>
              <a:rPr lang="en-US" sz="1800" dirty="0"/>
              <a:t> </a:t>
            </a:r>
            <a:r>
              <a:rPr lang="en-US" sz="1800" dirty="0" err="1"/>
              <a:t>filtrantes</a:t>
            </a:r>
            <a:r>
              <a:rPr lang="en-US" sz="1800" dirty="0"/>
              <a:t> que </a:t>
            </a:r>
            <a:r>
              <a:rPr lang="en-US" sz="1800" dirty="0" err="1"/>
              <a:t>contienen</a:t>
            </a:r>
            <a:r>
              <a:rPr lang="en-US" sz="1800" dirty="0"/>
              <a:t> </a:t>
            </a:r>
            <a:r>
              <a:rPr lang="en-US" sz="1800" dirty="0" err="1"/>
              <a:t>diatomita</a:t>
            </a:r>
            <a:r>
              <a:rPr lang="en-US" sz="1800" dirty="0"/>
              <a:t> o arena</a:t>
            </a:r>
          </a:p>
          <a:p>
            <a:pPr marL="285750" indent="-285750" fontAlgn="base">
              <a:buFont typeface="Arial" panose="020B0604020202020204" pitchFamily="34" charset="0"/>
              <a:buChar char="•"/>
            </a:pPr>
            <a:endParaRPr lang="en-US" sz="1800" dirty="0"/>
          </a:p>
          <a:p>
            <a:pPr marL="285750" indent="-285750" fontAlgn="base">
              <a:buFont typeface="Arial" panose="020B0604020202020204" pitchFamily="34" charset="0"/>
              <a:buChar char="•"/>
            </a:pPr>
            <a:r>
              <a:rPr lang="en-US" sz="1800" dirty="0" err="1"/>
              <a:t>Lechada</a:t>
            </a:r>
            <a:endParaRPr lang="en-US" sz="1800" dirty="0"/>
          </a:p>
          <a:p>
            <a:pPr marL="285750" indent="-285750" fontAlgn="base">
              <a:buFont typeface="Arial" panose="020B0604020202020204" pitchFamily="34" charset="0"/>
              <a:buChar char="•"/>
            </a:pPr>
            <a:r>
              <a:rPr lang="en-US" sz="1800" dirty="0" err="1"/>
              <a:t>Mortero</a:t>
            </a:r>
            <a:endParaRPr lang="en-US" sz="1800" dirty="0"/>
          </a:p>
          <a:p>
            <a:pPr marL="285750" indent="-285750" fontAlgn="base">
              <a:buFont typeface="Arial" panose="020B0604020202020204" pitchFamily="34" charset="0"/>
              <a:buChar char="•"/>
            </a:pPr>
            <a:r>
              <a:rPr lang="en-US" sz="1800" dirty="0"/>
              <a:t>Pinturas</a:t>
            </a:r>
          </a:p>
          <a:p>
            <a:pPr marL="285750" indent="-285750" fontAlgn="base">
              <a:buFont typeface="Arial" panose="020B0604020202020204" pitchFamily="34" charset="0"/>
              <a:buChar char="•"/>
            </a:pPr>
            <a:r>
              <a:rPr lang="en-US" sz="1800" dirty="0" err="1"/>
              <a:t>Pavimento</a:t>
            </a:r>
            <a:endParaRPr lang="en-US" sz="1800" dirty="0"/>
          </a:p>
          <a:p>
            <a:pPr marL="285750" indent="-285750" fontAlgn="base">
              <a:buFont typeface="Arial" panose="020B0604020202020204" pitchFamily="34" charset="0"/>
              <a:buChar char="•"/>
            </a:pPr>
            <a:r>
              <a:rPr lang="en-US" sz="1800" dirty="0" err="1"/>
              <a:t>Compuesto</a:t>
            </a:r>
            <a:r>
              <a:rPr lang="en-US" sz="1800" dirty="0"/>
              <a:t> para </a:t>
            </a:r>
            <a:r>
              <a:rPr lang="en-US" sz="1800" dirty="0" err="1"/>
              <a:t>pulir</a:t>
            </a:r>
            <a:endParaRPr lang="en-US" sz="1800" dirty="0"/>
          </a:p>
          <a:p>
            <a:pPr marL="285750" indent="-285750" fontAlgn="base">
              <a:buFont typeface="Arial" panose="020B0604020202020204" pitchFamily="34" charset="0"/>
              <a:buChar char="•"/>
            </a:pPr>
            <a:r>
              <a:rPr lang="en-US" sz="1800" dirty="0" err="1"/>
              <a:t>Cemento</a:t>
            </a:r>
            <a:r>
              <a:rPr lang="en-US" sz="1800" dirty="0"/>
              <a:t> Portland, </a:t>
            </a:r>
            <a:r>
              <a:rPr lang="en-US" sz="1800" dirty="0" err="1"/>
              <a:t>si</a:t>
            </a:r>
            <a:r>
              <a:rPr lang="en-US" sz="1800" dirty="0"/>
              <a:t> </a:t>
            </a:r>
            <a:r>
              <a:rPr lang="en-US" sz="1800" dirty="0" err="1"/>
              <a:t>contiene</a:t>
            </a:r>
            <a:r>
              <a:rPr lang="en-US" sz="1800" dirty="0"/>
              <a:t> arena	</a:t>
            </a:r>
          </a:p>
          <a:p>
            <a:pPr marL="285750" indent="-285750" fontAlgn="base">
              <a:buFont typeface="Arial" panose="020B0604020202020204" pitchFamily="34" charset="0"/>
              <a:buChar char="•"/>
            </a:pPr>
            <a:r>
              <a:rPr lang="en-US" sz="1800" dirty="0"/>
              <a:t>Arena</a:t>
            </a:r>
          </a:p>
          <a:p>
            <a:pPr marL="285750" indent="-285750" fontAlgn="base">
              <a:buFont typeface="Arial" panose="020B0604020202020204" pitchFamily="34" charset="0"/>
              <a:buChar char="•"/>
            </a:pPr>
            <a:r>
              <a:rPr lang="en-US" sz="1800" dirty="0"/>
              <a:t>Tierra  </a:t>
            </a:r>
          </a:p>
          <a:p>
            <a:pPr marL="285750" indent="-285750" fontAlgn="base">
              <a:buFont typeface="Arial" panose="020B0604020202020204" pitchFamily="34" charset="0"/>
              <a:buChar char="•"/>
            </a:pPr>
            <a:r>
              <a:rPr lang="en-US" sz="1800" dirty="0" err="1"/>
              <a:t>Absorbentes</a:t>
            </a:r>
            <a:endParaRPr lang="en-US" sz="1800" dirty="0"/>
          </a:p>
          <a:p>
            <a:pPr marL="285750" indent="-285750" fontAlgn="base">
              <a:buFont typeface="Arial" panose="020B0604020202020204" pitchFamily="34" charset="0"/>
              <a:buChar char="•"/>
            </a:pPr>
            <a:r>
              <a:rPr lang="en-US" sz="1800" dirty="0"/>
              <a:t>Piedra</a:t>
            </a:r>
          </a:p>
          <a:p>
            <a:pPr fontAlgn="base"/>
            <a:endParaRPr lang="en-US" sz="1800" dirty="0"/>
          </a:p>
        </p:txBody>
      </p:sp>
      <p:pic>
        <p:nvPicPr>
          <p:cNvPr id="5" name="Picture 4">
            <a:extLst>
              <a:ext uri="{FF2B5EF4-FFF2-40B4-BE49-F238E27FC236}">
                <a16:creationId xmlns:a16="http://schemas.microsoft.com/office/drawing/2014/main" id="{77A36403-065E-4F6D-8533-6F77F1B9D035}"/>
              </a:ext>
            </a:extLst>
          </p:cNvPr>
          <p:cNvPicPr>
            <a:picLocks noChangeAspect="1"/>
          </p:cNvPicPr>
          <p:nvPr/>
        </p:nvPicPr>
        <p:blipFill>
          <a:blip r:embed="rId4"/>
          <a:stretch>
            <a:fillRect/>
          </a:stretch>
        </p:blipFill>
        <p:spPr>
          <a:xfrm>
            <a:off x="48127" y="-5101"/>
            <a:ext cx="5487458" cy="5894494"/>
          </a:xfrm>
          <a:prstGeom prst="rect">
            <a:avLst/>
          </a:prstGeom>
        </p:spPr>
      </p:pic>
      <p:sp>
        <p:nvSpPr>
          <p:cNvPr id="8" name="Google Shape;102;p2">
            <a:extLst>
              <a:ext uri="{FF2B5EF4-FFF2-40B4-BE49-F238E27FC236}">
                <a16:creationId xmlns:a16="http://schemas.microsoft.com/office/drawing/2014/main" id="{31A512DA-0704-4DF2-8D05-CB3DA5B00351}"/>
              </a:ext>
            </a:extLst>
          </p:cNvPr>
          <p:cNvSpPr txBox="1"/>
          <p:nvPr/>
        </p:nvSpPr>
        <p:spPr>
          <a:xfrm>
            <a:off x="122729" y="6120421"/>
            <a:ext cx="7103692" cy="523180"/>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3: </a:t>
            </a:r>
            <a:r>
              <a:rPr lang="es-ES" sz="2800" b="1" i="1" dirty="0">
                <a:solidFill>
                  <a:schemeClr val="lt1"/>
                </a:solidFill>
                <a:latin typeface="Verdana"/>
                <a:ea typeface="Verdana"/>
                <a:cs typeface="Verdana"/>
                <a:sym typeface="Verdana"/>
              </a:rPr>
              <a:t>Exposición a la Sílice</a:t>
            </a:r>
            <a:endParaRPr lang="es-ES" sz="2800" i="1" dirty="0"/>
          </a:p>
        </p:txBody>
      </p:sp>
    </p:spTree>
    <p:extLst>
      <p:ext uri="{BB962C8B-B14F-4D97-AF65-F5344CB8AC3E}">
        <p14:creationId xmlns:p14="http://schemas.microsoft.com/office/powerpoint/2010/main" val="120067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72089"/>
            <a:ext cx="6274351" cy="5909270"/>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err="1">
                <a:solidFill>
                  <a:schemeClr val="dk1"/>
                </a:solidFill>
                <a:latin typeface="Calibri"/>
                <a:ea typeface="Calibri"/>
                <a:cs typeface="Calibri"/>
                <a:sym typeface="Calibri"/>
              </a:rPr>
              <a:t>Actividades</a:t>
            </a:r>
            <a:r>
              <a:rPr lang="en-US" sz="4800" u="sng" dirty="0">
                <a:solidFill>
                  <a:schemeClr val="dk1"/>
                </a:solidFill>
                <a:latin typeface="Calibri"/>
                <a:ea typeface="Calibri"/>
                <a:cs typeface="Calibri"/>
                <a:sym typeface="Calibri"/>
              </a:rPr>
              <a:t> </a:t>
            </a:r>
            <a:r>
              <a:rPr lang="en-US" sz="4800" u="sng" dirty="0" err="1">
                <a:solidFill>
                  <a:schemeClr val="dk1"/>
                </a:solidFill>
                <a:latin typeface="Calibri"/>
                <a:ea typeface="Calibri"/>
                <a:cs typeface="Calibri"/>
                <a:sym typeface="Calibri"/>
              </a:rPr>
              <a:t>en</a:t>
            </a:r>
            <a:r>
              <a:rPr lang="en-US" sz="4800" u="sng" dirty="0">
                <a:solidFill>
                  <a:schemeClr val="dk1"/>
                </a:solidFill>
                <a:latin typeface="Calibri"/>
                <a:ea typeface="Calibri"/>
                <a:cs typeface="Calibri"/>
                <a:sym typeface="Calibri"/>
              </a:rPr>
              <a:t> la </a:t>
            </a:r>
            <a:r>
              <a:rPr lang="en-US" sz="4800" u="sng" dirty="0" err="1">
                <a:solidFill>
                  <a:schemeClr val="dk1"/>
                </a:solidFill>
                <a:latin typeface="Calibri"/>
                <a:ea typeface="Calibri"/>
                <a:cs typeface="Calibri"/>
                <a:sym typeface="Calibri"/>
              </a:rPr>
              <a:t>Construcción</a:t>
            </a:r>
            <a:endParaRPr lang="en-US" sz="48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endParaRPr sz="1600" b="0" i="0" u="none" strike="noStrike" cap="none" dirty="0">
              <a:solidFill>
                <a:schemeClr val="dk1"/>
              </a:solidFill>
              <a:latin typeface="Calibri"/>
              <a:ea typeface="Calibri"/>
              <a:cs typeface="Calibri"/>
              <a:sym typeface="Calibri"/>
            </a:endParaRPr>
          </a:p>
          <a:p>
            <a:r>
              <a:rPr lang="es-ES" sz="1800" dirty="0"/>
              <a:t>La construcción es una de las actividades con mayor potencial de exposición a la sílice debido a los materiales utilizados y a las tareas asociadas que se realizan. Las actividades en la construcción que pueden liberar sílice en el aire incluyen, entre otras, las siguientes:</a:t>
            </a:r>
          </a:p>
          <a:p>
            <a:endParaRPr lang="es-ES" sz="1800" dirty="0"/>
          </a:p>
          <a:p>
            <a:pPr marL="285750" indent="-285750">
              <a:buFont typeface="Arial" panose="020B0604020202020204" pitchFamily="34" charset="0"/>
              <a:buChar char="•"/>
            </a:pPr>
            <a:r>
              <a:rPr lang="es-ES" sz="1800" dirty="0"/>
              <a:t>limpieza abrasiva con arena de sílice,</a:t>
            </a:r>
          </a:p>
          <a:p>
            <a:pPr marL="285750" indent="-285750">
              <a:buFont typeface="Arial" panose="020B0604020202020204" pitchFamily="34" charset="0"/>
              <a:buChar char="•"/>
            </a:pPr>
            <a:r>
              <a:rPr lang="es-ES" sz="1800" dirty="0"/>
              <a:t>astillado, martilleo y perforación de roca,</a:t>
            </a:r>
          </a:p>
          <a:p>
            <a:pPr marL="285750" indent="-285750">
              <a:buFont typeface="Arial" panose="020B0604020202020204" pitchFamily="34" charset="0"/>
              <a:buChar char="•"/>
            </a:pPr>
            <a:r>
              <a:rPr lang="es-ES" sz="1800" dirty="0"/>
              <a:t>trituración, carga, transporte y descarga de rocas,</a:t>
            </a:r>
          </a:p>
          <a:p>
            <a:pPr marL="285750" indent="-285750">
              <a:buFont typeface="Arial" panose="020B0604020202020204" pitchFamily="34" charset="0"/>
              <a:buChar char="•"/>
            </a:pPr>
            <a:r>
              <a:rPr lang="es-ES" sz="1800" dirty="0"/>
              <a:t>demolición de estructuras de hormigón o mampostería,</a:t>
            </a:r>
          </a:p>
          <a:p>
            <a:pPr marL="285750" indent="-285750">
              <a:buFont typeface="Arial" panose="020B0604020202020204" pitchFamily="34" charset="0"/>
              <a:buChar char="•"/>
            </a:pPr>
            <a:r>
              <a:rPr lang="es-ES" sz="1800" dirty="0"/>
              <a:t>barrido en seco o uso de aire a presión para soplar el polvo de hormigón, roca o arena, y </a:t>
            </a:r>
          </a:p>
          <a:p>
            <a:pPr marL="285750" indent="-285750">
              <a:buFont typeface="Arial" panose="020B0604020202020204" pitchFamily="34" charset="0"/>
              <a:buChar char="•"/>
            </a:pPr>
            <a:r>
              <a:rPr lang="es-ES" sz="1800" dirty="0"/>
              <a:t>aserrado, martilleo, perforación, trituración y astillado de mampostería, hormigón o revestimiento de fibrocemento.</a:t>
            </a:r>
          </a:p>
          <a:p>
            <a:pPr fontAlgn="base"/>
            <a:endParaRPr lang="en-US" dirty="0"/>
          </a:p>
        </p:txBody>
      </p:sp>
      <p:pic>
        <p:nvPicPr>
          <p:cNvPr id="4" name="Picture 3">
            <a:extLst>
              <a:ext uri="{FF2B5EF4-FFF2-40B4-BE49-F238E27FC236}">
                <a16:creationId xmlns:a16="http://schemas.microsoft.com/office/drawing/2014/main" id="{B11917B9-0445-458B-B594-87FC1703522C}"/>
              </a:ext>
            </a:extLst>
          </p:cNvPr>
          <p:cNvPicPr>
            <a:picLocks noChangeAspect="1"/>
          </p:cNvPicPr>
          <p:nvPr/>
        </p:nvPicPr>
        <p:blipFill>
          <a:blip r:embed="rId3"/>
          <a:stretch>
            <a:fillRect/>
          </a:stretch>
        </p:blipFill>
        <p:spPr>
          <a:xfrm>
            <a:off x="7601802" y="5926423"/>
            <a:ext cx="4562901" cy="935020"/>
          </a:xfrm>
          <a:prstGeom prst="rect">
            <a:avLst/>
          </a:prstGeom>
        </p:spPr>
      </p:pic>
      <p:pic>
        <p:nvPicPr>
          <p:cNvPr id="3" name="Picture 2">
            <a:extLst>
              <a:ext uri="{FF2B5EF4-FFF2-40B4-BE49-F238E27FC236}">
                <a16:creationId xmlns:a16="http://schemas.microsoft.com/office/drawing/2014/main" id="{37A56B23-11BE-45F8-B512-6118A439063F}"/>
              </a:ext>
            </a:extLst>
          </p:cNvPr>
          <p:cNvPicPr>
            <a:picLocks noChangeAspect="1"/>
          </p:cNvPicPr>
          <p:nvPr/>
        </p:nvPicPr>
        <p:blipFill>
          <a:blip r:embed="rId4"/>
          <a:stretch>
            <a:fillRect/>
          </a:stretch>
        </p:blipFill>
        <p:spPr>
          <a:xfrm>
            <a:off x="0" y="0"/>
            <a:ext cx="5511723" cy="5920559"/>
          </a:xfrm>
          <a:prstGeom prst="rect">
            <a:avLst/>
          </a:prstGeom>
        </p:spPr>
      </p:pic>
      <p:sp>
        <p:nvSpPr>
          <p:cNvPr id="7" name="Google Shape;102;p2">
            <a:extLst>
              <a:ext uri="{FF2B5EF4-FFF2-40B4-BE49-F238E27FC236}">
                <a16:creationId xmlns:a16="http://schemas.microsoft.com/office/drawing/2014/main" id="{88D81385-1421-4348-972A-6596F2D9B433}"/>
              </a:ext>
            </a:extLst>
          </p:cNvPr>
          <p:cNvSpPr txBox="1"/>
          <p:nvPr/>
        </p:nvSpPr>
        <p:spPr>
          <a:xfrm>
            <a:off x="122729" y="6120421"/>
            <a:ext cx="7103692" cy="523180"/>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3: </a:t>
            </a:r>
            <a:r>
              <a:rPr lang="es-ES" sz="2800" b="1" i="1" dirty="0">
                <a:solidFill>
                  <a:schemeClr val="lt1"/>
                </a:solidFill>
                <a:latin typeface="Verdana"/>
                <a:ea typeface="Verdana"/>
                <a:cs typeface="Verdana"/>
                <a:sym typeface="Verdana"/>
              </a:rPr>
              <a:t>Exposición a la Sílice</a:t>
            </a:r>
            <a:endParaRPr lang="es-ES" sz="2800" i="1" dirty="0"/>
          </a:p>
        </p:txBody>
      </p:sp>
    </p:spTree>
    <p:extLst>
      <p:ext uri="{BB962C8B-B14F-4D97-AF65-F5344CB8AC3E}">
        <p14:creationId xmlns:p14="http://schemas.microsoft.com/office/powerpoint/2010/main" val="3186423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72089"/>
            <a:ext cx="6274351" cy="5970825"/>
          </a:xfrm>
          <a:prstGeom prst="rect">
            <a:avLst/>
          </a:prstGeom>
          <a:noFill/>
          <a:ln>
            <a:noFill/>
          </a:ln>
        </p:spPr>
        <p:txBody>
          <a:bodyPr spcFirstLastPara="1" wrap="square" lIns="91425" tIns="45700" rIns="91425" bIns="45700" anchor="t" anchorCtr="0">
            <a:spAutoFit/>
          </a:bodyPr>
          <a:lstStyle/>
          <a:p>
            <a:pPr lvl="0" algn="ctr">
              <a:buSzPts val="4800"/>
            </a:pPr>
            <a:r>
              <a:rPr lang="es-ES" sz="4000" u="sng" dirty="0">
                <a:solidFill>
                  <a:schemeClr val="dk1"/>
                </a:solidFill>
                <a:latin typeface="Calibri"/>
                <a:ea typeface="Calibri"/>
                <a:cs typeface="Calibri"/>
                <a:sym typeface="Calibri"/>
              </a:rPr>
              <a:t>Exposiciones de la Industria en General</a:t>
            </a:r>
            <a:endParaRPr sz="1600" b="0" i="0" u="none" strike="noStrike" cap="none" dirty="0">
              <a:solidFill>
                <a:schemeClr val="dk1"/>
              </a:solidFill>
              <a:latin typeface="Calibri"/>
              <a:ea typeface="Calibri"/>
              <a:cs typeface="Calibri"/>
              <a:sym typeface="Calibri"/>
            </a:endParaRPr>
          </a:p>
          <a:p>
            <a:br>
              <a:rPr lang="es-ES" sz="1800" dirty="0"/>
            </a:br>
            <a:r>
              <a:rPr lang="es-ES" sz="1800" dirty="0"/>
              <a:t>La exposición a la sílice respirable puede ocurrir cuando los trabajadores cortan, sierran, perforan o trituran ladrillos, baldosas de cerámica, rocas y productos de piedra. También puede producirse en operaciones generales que procesan o utilizan grandes cantidades de arena, como las fundiciones y la producción de vidrio, cerámica y las industrias de productos de hormigón. </a:t>
            </a:r>
          </a:p>
          <a:p>
            <a:endParaRPr lang="es-ES" sz="1800" dirty="0"/>
          </a:p>
          <a:p>
            <a:r>
              <a:rPr lang="es-ES" sz="1800" dirty="0"/>
              <a:t>Algunos ejemplos de actividades en la industria en general que pueden liberar sílice respirable en el aire son las siguientes:</a:t>
            </a:r>
          </a:p>
          <a:p>
            <a:endParaRPr lang="es-ES" sz="1800" dirty="0"/>
          </a:p>
          <a:p>
            <a:pPr marL="285750" indent="-285750">
              <a:buFont typeface="Arial" panose="020B0604020202020204" pitchFamily="34" charset="0"/>
              <a:buChar char="•"/>
            </a:pPr>
            <a:r>
              <a:rPr lang="es-ES" sz="1800" dirty="0"/>
              <a:t>quitar la pintura con una lijadora eléctrica,</a:t>
            </a:r>
          </a:p>
          <a:p>
            <a:pPr marL="285750" indent="-285750">
              <a:buFont typeface="Arial" panose="020B0604020202020204" pitchFamily="34" charset="0"/>
              <a:buChar char="•"/>
            </a:pPr>
            <a:r>
              <a:rPr lang="es-ES" sz="1800" dirty="0"/>
              <a:t>cortar en seco baldosas de cerámica, y</a:t>
            </a:r>
          </a:p>
          <a:p>
            <a:pPr marL="285750" indent="-285750">
              <a:buFont typeface="Arial" panose="020B0604020202020204" pitchFamily="34" charset="0"/>
              <a:buChar char="•"/>
            </a:pPr>
            <a:r>
              <a:rPr lang="es-ES" sz="1800" dirty="0"/>
              <a:t>mezclar arcilla para trabajos de alfarería.</a:t>
            </a:r>
          </a:p>
          <a:p>
            <a:pPr fontAlgn="base"/>
            <a:endParaRPr lang="en-US" dirty="0"/>
          </a:p>
        </p:txBody>
      </p:sp>
      <p:pic>
        <p:nvPicPr>
          <p:cNvPr id="4" name="Picture 3">
            <a:extLst>
              <a:ext uri="{FF2B5EF4-FFF2-40B4-BE49-F238E27FC236}">
                <a16:creationId xmlns:a16="http://schemas.microsoft.com/office/drawing/2014/main" id="{B11917B9-0445-458B-B594-87FC1703522C}"/>
              </a:ext>
            </a:extLst>
          </p:cNvPr>
          <p:cNvPicPr>
            <a:picLocks noChangeAspect="1"/>
          </p:cNvPicPr>
          <p:nvPr/>
        </p:nvPicPr>
        <p:blipFill>
          <a:blip r:embed="rId3"/>
          <a:stretch>
            <a:fillRect/>
          </a:stretch>
        </p:blipFill>
        <p:spPr>
          <a:xfrm>
            <a:off x="7601802" y="5926423"/>
            <a:ext cx="4562901" cy="935020"/>
          </a:xfrm>
          <a:prstGeom prst="rect">
            <a:avLst/>
          </a:prstGeom>
        </p:spPr>
      </p:pic>
      <p:pic>
        <p:nvPicPr>
          <p:cNvPr id="5" name="Picture 4">
            <a:extLst>
              <a:ext uri="{FF2B5EF4-FFF2-40B4-BE49-F238E27FC236}">
                <a16:creationId xmlns:a16="http://schemas.microsoft.com/office/drawing/2014/main" id="{3B2AC1DC-CC8C-47F2-BE3A-D37D32A5FB70}"/>
              </a:ext>
            </a:extLst>
          </p:cNvPr>
          <p:cNvPicPr>
            <a:picLocks noChangeAspect="1"/>
          </p:cNvPicPr>
          <p:nvPr/>
        </p:nvPicPr>
        <p:blipFill>
          <a:blip r:embed="rId4"/>
          <a:stretch>
            <a:fillRect/>
          </a:stretch>
        </p:blipFill>
        <p:spPr>
          <a:xfrm>
            <a:off x="96255" y="130044"/>
            <a:ext cx="5318102" cy="5712576"/>
          </a:xfrm>
          <a:prstGeom prst="rect">
            <a:avLst/>
          </a:prstGeom>
        </p:spPr>
      </p:pic>
      <p:sp>
        <p:nvSpPr>
          <p:cNvPr id="7" name="Google Shape;102;p2">
            <a:extLst>
              <a:ext uri="{FF2B5EF4-FFF2-40B4-BE49-F238E27FC236}">
                <a16:creationId xmlns:a16="http://schemas.microsoft.com/office/drawing/2014/main" id="{FE94A506-AAD7-4B06-ABEA-C8B25DB5EBFC}"/>
              </a:ext>
            </a:extLst>
          </p:cNvPr>
          <p:cNvSpPr txBox="1"/>
          <p:nvPr/>
        </p:nvSpPr>
        <p:spPr>
          <a:xfrm>
            <a:off x="122729" y="6120421"/>
            <a:ext cx="7103692" cy="523180"/>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3: </a:t>
            </a:r>
            <a:r>
              <a:rPr lang="es-ES" sz="2800" b="1" i="1" dirty="0">
                <a:solidFill>
                  <a:schemeClr val="lt1"/>
                </a:solidFill>
                <a:latin typeface="Verdana"/>
                <a:ea typeface="Verdana"/>
                <a:cs typeface="Verdana"/>
                <a:sym typeface="Verdana"/>
              </a:rPr>
              <a:t>Exposición a la Sílice</a:t>
            </a:r>
            <a:endParaRPr lang="es-ES" sz="2800" i="1" dirty="0"/>
          </a:p>
        </p:txBody>
      </p:sp>
    </p:spTree>
    <p:extLst>
      <p:ext uri="{BB962C8B-B14F-4D97-AF65-F5344CB8AC3E}">
        <p14:creationId xmlns:p14="http://schemas.microsoft.com/office/powerpoint/2010/main" val="3143275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72089"/>
            <a:ext cx="6274351" cy="4278054"/>
          </a:xfrm>
          <a:prstGeom prst="rect">
            <a:avLst/>
          </a:prstGeom>
          <a:noFill/>
          <a:ln>
            <a:noFill/>
          </a:ln>
        </p:spPr>
        <p:txBody>
          <a:bodyPr spcFirstLastPara="1" wrap="square" lIns="91425" tIns="45700" rIns="91425" bIns="45700" anchor="t" anchorCtr="0">
            <a:spAutoFit/>
          </a:bodyPr>
          <a:lstStyle/>
          <a:p>
            <a:pPr lvl="0" algn="ctr">
              <a:buSzPts val="4800"/>
            </a:pPr>
            <a:r>
              <a:rPr lang="en-US" sz="4000" u="sng" dirty="0" err="1">
                <a:solidFill>
                  <a:schemeClr val="dk1"/>
                </a:solidFill>
                <a:latin typeface="Calibri"/>
                <a:ea typeface="Calibri"/>
                <a:cs typeface="Calibri"/>
                <a:sym typeface="Calibri"/>
              </a:rPr>
              <a:t>Exposición</a:t>
            </a:r>
            <a:r>
              <a:rPr lang="en-US" sz="4000" u="sng" dirty="0">
                <a:solidFill>
                  <a:schemeClr val="dk1"/>
                </a:solidFill>
                <a:latin typeface="Calibri"/>
                <a:ea typeface="Calibri"/>
                <a:cs typeface="Calibri"/>
                <a:sym typeface="Calibri"/>
              </a:rPr>
              <a:t> </a:t>
            </a:r>
            <a:r>
              <a:rPr lang="en-US" sz="4000" u="sng" dirty="0" err="1">
                <a:solidFill>
                  <a:schemeClr val="dk1"/>
                </a:solidFill>
                <a:latin typeface="Calibri"/>
                <a:ea typeface="Calibri"/>
                <a:cs typeface="Calibri"/>
                <a:sym typeface="Calibri"/>
              </a:rPr>
              <a:t>en</a:t>
            </a:r>
            <a:r>
              <a:rPr lang="en-US" sz="4000" u="sng" dirty="0">
                <a:solidFill>
                  <a:schemeClr val="dk1"/>
                </a:solidFill>
                <a:latin typeface="Calibri"/>
                <a:ea typeface="Calibri"/>
                <a:cs typeface="Calibri"/>
                <a:sym typeface="Calibri"/>
              </a:rPr>
              <a:t> la Agricultura</a:t>
            </a:r>
            <a:endParaRPr lang="en-US" sz="40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endParaRPr sz="1600" b="0" i="0" u="none" strike="noStrike" cap="none" dirty="0">
              <a:solidFill>
                <a:schemeClr val="dk1"/>
              </a:solidFill>
              <a:latin typeface="Calibri"/>
              <a:ea typeface="Calibri"/>
              <a:cs typeface="Calibri"/>
              <a:sym typeface="Calibri"/>
            </a:endParaRPr>
          </a:p>
          <a:p>
            <a:r>
              <a:rPr lang="es-ES" sz="1800" dirty="0"/>
              <a:t>Aunque la agricultura no está incluida en las reglas revisadas, aún es importante señalar que algunas tareas agrícolas pueden liberar sílice en el aire, como la labranza y la cosecha. En </a:t>
            </a:r>
            <a:r>
              <a:rPr lang="es-ES" sz="1800" dirty="0" err="1"/>
              <a:t>Oregon</a:t>
            </a:r>
            <a:r>
              <a:rPr lang="es-ES" sz="1800" dirty="0"/>
              <a:t>, el procesamiento de papas, cebollas y remolacha está directamente relacionado con la exposición a la sílice. Esto se debe a que existe un alto contenido de sílice-cuarzo en el suelo del este de </a:t>
            </a:r>
            <a:r>
              <a:rPr lang="es-ES" sz="1800" dirty="0" err="1"/>
              <a:t>Oregon</a:t>
            </a:r>
            <a:r>
              <a:rPr lang="es-ES" sz="1800" dirty="0"/>
              <a:t> donde se cultivan estas hortalizas. Por lo tanto, la labranza del suelo, la cosecha y el procesamiento en esos lugares conllevan una exposición potencial a la sílice. Puede leer más información sobre los límites de la sílice respirable relacionados con la agricultura en </a:t>
            </a:r>
            <a:r>
              <a:rPr lang="es-ES" sz="1800" dirty="0">
                <a:hlinkClick r:id="rId3"/>
              </a:rPr>
              <a:t>OAR 437, División 4</a:t>
            </a:r>
            <a:r>
              <a:rPr lang="es-ES" sz="1800" baseline="30000" dirty="0"/>
              <a:t>(1)</a:t>
            </a:r>
            <a:r>
              <a:rPr lang="es-ES" sz="1800" dirty="0"/>
              <a:t>.</a:t>
            </a:r>
            <a:endParaRPr lang="en-US" dirty="0"/>
          </a:p>
        </p:txBody>
      </p:sp>
      <p:pic>
        <p:nvPicPr>
          <p:cNvPr id="4" name="Picture 3">
            <a:extLst>
              <a:ext uri="{FF2B5EF4-FFF2-40B4-BE49-F238E27FC236}">
                <a16:creationId xmlns:a16="http://schemas.microsoft.com/office/drawing/2014/main" id="{B11917B9-0445-458B-B594-87FC1703522C}"/>
              </a:ext>
            </a:extLst>
          </p:cNvPr>
          <p:cNvPicPr>
            <a:picLocks noChangeAspect="1"/>
          </p:cNvPicPr>
          <p:nvPr/>
        </p:nvPicPr>
        <p:blipFill>
          <a:blip r:embed="rId4"/>
          <a:stretch>
            <a:fillRect/>
          </a:stretch>
        </p:blipFill>
        <p:spPr>
          <a:xfrm>
            <a:off x="7601802" y="5926423"/>
            <a:ext cx="4562901" cy="935020"/>
          </a:xfrm>
          <a:prstGeom prst="rect">
            <a:avLst/>
          </a:prstGeom>
        </p:spPr>
      </p:pic>
      <p:pic>
        <p:nvPicPr>
          <p:cNvPr id="3" name="Picture 2">
            <a:extLst>
              <a:ext uri="{FF2B5EF4-FFF2-40B4-BE49-F238E27FC236}">
                <a16:creationId xmlns:a16="http://schemas.microsoft.com/office/drawing/2014/main" id="{778136A4-11EC-4165-822C-CC70DBE20BEF}"/>
              </a:ext>
            </a:extLst>
          </p:cNvPr>
          <p:cNvPicPr>
            <a:picLocks noChangeAspect="1"/>
          </p:cNvPicPr>
          <p:nvPr/>
        </p:nvPicPr>
        <p:blipFill>
          <a:blip r:embed="rId5"/>
          <a:stretch>
            <a:fillRect/>
          </a:stretch>
        </p:blipFill>
        <p:spPr>
          <a:xfrm>
            <a:off x="46241" y="16042"/>
            <a:ext cx="5449104" cy="5853295"/>
          </a:xfrm>
          <a:prstGeom prst="rect">
            <a:avLst/>
          </a:prstGeom>
        </p:spPr>
      </p:pic>
      <p:sp>
        <p:nvSpPr>
          <p:cNvPr id="7" name="Google Shape;102;p2">
            <a:extLst>
              <a:ext uri="{FF2B5EF4-FFF2-40B4-BE49-F238E27FC236}">
                <a16:creationId xmlns:a16="http://schemas.microsoft.com/office/drawing/2014/main" id="{CA5FCDF9-2CB5-4EA6-B170-8A00A3C478F2}"/>
              </a:ext>
            </a:extLst>
          </p:cNvPr>
          <p:cNvSpPr txBox="1"/>
          <p:nvPr/>
        </p:nvSpPr>
        <p:spPr>
          <a:xfrm>
            <a:off x="122729" y="6120421"/>
            <a:ext cx="7103692" cy="523180"/>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3: </a:t>
            </a:r>
            <a:r>
              <a:rPr lang="es-ES" sz="2800" b="1" i="1" dirty="0">
                <a:solidFill>
                  <a:schemeClr val="lt1"/>
                </a:solidFill>
                <a:latin typeface="Verdana"/>
                <a:ea typeface="Verdana"/>
                <a:cs typeface="Verdana"/>
                <a:sym typeface="Verdana"/>
              </a:rPr>
              <a:t>Exposición a la Sílice</a:t>
            </a:r>
            <a:endParaRPr lang="es-ES" sz="2800" i="1" dirty="0"/>
          </a:p>
        </p:txBody>
      </p:sp>
    </p:spTree>
    <p:extLst>
      <p:ext uri="{BB962C8B-B14F-4D97-AF65-F5344CB8AC3E}">
        <p14:creationId xmlns:p14="http://schemas.microsoft.com/office/powerpoint/2010/main" val="3372076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72089"/>
            <a:ext cx="6274351" cy="5386049"/>
          </a:xfrm>
          <a:prstGeom prst="rect">
            <a:avLst/>
          </a:prstGeom>
          <a:noFill/>
          <a:ln>
            <a:noFill/>
          </a:ln>
        </p:spPr>
        <p:txBody>
          <a:bodyPr spcFirstLastPara="1" wrap="square" lIns="91425" tIns="45700" rIns="91425" bIns="45700" anchor="t" anchorCtr="0">
            <a:spAutoFit/>
          </a:bodyPr>
          <a:lstStyle/>
          <a:p>
            <a:pPr lvl="0" algn="ctr">
              <a:buSzPts val="4800"/>
            </a:pPr>
            <a:r>
              <a:rPr lang="en-US" sz="4000" u="sng" dirty="0" err="1">
                <a:solidFill>
                  <a:schemeClr val="dk1"/>
                </a:solidFill>
                <a:latin typeface="Calibri"/>
                <a:ea typeface="Calibri"/>
                <a:cs typeface="Calibri"/>
                <a:sym typeface="Calibri"/>
              </a:rPr>
              <a:t>Exposición</a:t>
            </a:r>
            <a:r>
              <a:rPr lang="en-US" sz="4000" u="sng" dirty="0">
                <a:solidFill>
                  <a:schemeClr val="dk1"/>
                </a:solidFill>
                <a:latin typeface="Calibri"/>
                <a:ea typeface="Calibri"/>
                <a:cs typeface="Calibri"/>
                <a:sym typeface="Calibri"/>
              </a:rPr>
              <a:t> </a:t>
            </a:r>
            <a:r>
              <a:rPr lang="en-US" sz="4000" u="sng" dirty="0" err="1">
                <a:solidFill>
                  <a:schemeClr val="dk1"/>
                </a:solidFill>
                <a:latin typeface="Calibri"/>
                <a:ea typeface="Calibri"/>
                <a:cs typeface="Calibri"/>
                <a:sym typeface="Calibri"/>
              </a:rPr>
              <a:t>en</a:t>
            </a:r>
            <a:r>
              <a:rPr lang="en-US" sz="4000" u="sng" dirty="0">
                <a:solidFill>
                  <a:schemeClr val="dk1"/>
                </a:solidFill>
                <a:latin typeface="Calibri"/>
                <a:ea typeface="Calibri"/>
                <a:cs typeface="Calibri"/>
                <a:sym typeface="Calibri"/>
              </a:rPr>
              <a:t> la </a:t>
            </a:r>
            <a:r>
              <a:rPr lang="en-US" sz="4000" u="sng" dirty="0" err="1">
                <a:solidFill>
                  <a:schemeClr val="dk1"/>
                </a:solidFill>
                <a:latin typeface="Calibri"/>
                <a:ea typeface="Calibri"/>
                <a:cs typeface="Calibri"/>
                <a:sym typeface="Calibri"/>
              </a:rPr>
              <a:t>Minería</a:t>
            </a:r>
            <a:endParaRPr lang="en-US" sz="40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endParaRPr sz="1600" b="0" i="0" u="none" strike="noStrike" cap="none" dirty="0">
              <a:solidFill>
                <a:schemeClr val="dk1"/>
              </a:solidFill>
              <a:latin typeface="Calibri"/>
              <a:ea typeface="Calibri"/>
              <a:cs typeface="Calibri"/>
              <a:sym typeface="Calibri"/>
            </a:endParaRPr>
          </a:p>
          <a:p>
            <a:r>
              <a:rPr lang="es-ES" sz="1800" dirty="0"/>
              <a:t>Históricamente, la minería ha sido una de las industrias de mayor riesgo de exposición de los trabajadores al polvo de sílice cristalina. Aunque la minería depende de la jurisdicción federal de la Administración de Seguridad y Salud en las Minas (MSHA), su alta probabilidad de exposición a la sílice justifica una rápida mención. Las actividades mineras más comunes donde la exposición puede ser elevada incluyen la perforación de rocas, la trituración y la carga del material de la mina. El </a:t>
            </a:r>
            <a:r>
              <a:rPr lang="es-ES" sz="1800" dirty="0">
                <a:hlinkClick r:id="rId3"/>
              </a:rPr>
              <a:t>Instituto Nacional para la Seguridad y Salud Ocupacional</a:t>
            </a:r>
            <a:r>
              <a:rPr lang="es-ES" sz="1800" dirty="0"/>
              <a:t> (NIOSH) recomienda que las protecciones para los trabajadores incluyan perforación en húmedo, sistemas de ventilación de escape local y cabinas presurizadas en los vehículos y equipos a fin de proteger a los operarios. Además, las compañías deben mojar las carreteras de transporte cada cuatro horas cuando haya polvo de sílice.</a:t>
            </a:r>
            <a:r>
              <a:rPr lang="en-US" sz="1800" dirty="0"/>
              <a:t> </a:t>
            </a:r>
            <a:endParaRPr lang="en-US" dirty="0"/>
          </a:p>
        </p:txBody>
      </p:sp>
      <p:pic>
        <p:nvPicPr>
          <p:cNvPr id="4" name="Picture 3">
            <a:extLst>
              <a:ext uri="{FF2B5EF4-FFF2-40B4-BE49-F238E27FC236}">
                <a16:creationId xmlns:a16="http://schemas.microsoft.com/office/drawing/2014/main" id="{B11917B9-0445-458B-B594-87FC1703522C}"/>
              </a:ext>
            </a:extLst>
          </p:cNvPr>
          <p:cNvPicPr>
            <a:picLocks noChangeAspect="1"/>
          </p:cNvPicPr>
          <p:nvPr/>
        </p:nvPicPr>
        <p:blipFill>
          <a:blip r:embed="rId4"/>
          <a:stretch>
            <a:fillRect/>
          </a:stretch>
        </p:blipFill>
        <p:spPr>
          <a:xfrm>
            <a:off x="7601802" y="5926423"/>
            <a:ext cx="4562901" cy="935020"/>
          </a:xfrm>
          <a:prstGeom prst="rect">
            <a:avLst/>
          </a:prstGeom>
        </p:spPr>
      </p:pic>
      <p:pic>
        <p:nvPicPr>
          <p:cNvPr id="5" name="Picture 4">
            <a:extLst>
              <a:ext uri="{FF2B5EF4-FFF2-40B4-BE49-F238E27FC236}">
                <a16:creationId xmlns:a16="http://schemas.microsoft.com/office/drawing/2014/main" id="{0311DACD-D259-414F-B256-81A9B59D2096}"/>
              </a:ext>
            </a:extLst>
          </p:cNvPr>
          <p:cNvPicPr>
            <a:picLocks noChangeAspect="1"/>
          </p:cNvPicPr>
          <p:nvPr/>
        </p:nvPicPr>
        <p:blipFill>
          <a:blip r:embed="rId5"/>
          <a:stretch>
            <a:fillRect/>
          </a:stretch>
        </p:blipFill>
        <p:spPr>
          <a:xfrm>
            <a:off x="32084" y="28026"/>
            <a:ext cx="5431354" cy="5834229"/>
          </a:xfrm>
          <a:prstGeom prst="rect">
            <a:avLst/>
          </a:prstGeom>
        </p:spPr>
      </p:pic>
      <p:sp>
        <p:nvSpPr>
          <p:cNvPr id="7" name="Google Shape;102;p2">
            <a:extLst>
              <a:ext uri="{FF2B5EF4-FFF2-40B4-BE49-F238E27FC236}">
                <a16:creationId xmlns:a16="http://schemas.microsoft.com/office/drawing/2014/main" id="{0ABABC88-1157-47EE-9D6F-D3B4597EC405}"/>
              </a:ext>
            </a:extLst>
          </p:cNvPr>
          <p:cNvSpPr txBox="1"/>
          <p:nvPr/>
        </p:nvSpPr>
        <p:spPr>
          <a:xfrm>
            <a:off x="122729" y="6120421"/>
            <a:ext cx="7103692" cy="523180"/>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3: </a:t>
            </a:r>
            <a:r>
              <a:rPr lang="es-ES" sz="2800" b="1" i="1" dirty="0">
                <a:solidFill>
                  <a:schemeClr val="lt1"/>
                </a:solidFill>
                <a:latin typeface="Verdana"/>
                <a:ea typeface="Verdana"/>
                <a:cs typeface="Verdana"/>
                <a:sym typeface="Verdana"/>
              </a:rPr>
              <a:t>Exposición a la Sílice</a:t>
            </a:r>
            <a:endParaRPr lang="es-ES" sz="2800" i="1" dirty="0"/>
          </a:p>
        </p:txBody>
      </p:sp>
    </p:spTree>
    <p:extLst>
      <p:ext uri="{BB962C8B-B14F-4D97-AF65-F5344CB8AC3E}">
        <p14:creationId xmlns:p14="http://schemas.microsoft.com/office/powerpoint/2010/main" val="3043554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72089"/>
            <a:ext cx="6274351" cy="4585830"/>
          </a:xfrm>
          <a:prstGeom prst="rect">
            <a:avLst/>
          </a:prstGeom>
          <a:noFill/>
          <a:ln>
            <a:noFill/>
          </a:ln>
        </p:spPr>
        <p:txBody>
          <a:bodyPr spcFirstLastPara="1" wrap="square" lIns="91425" tIns="45700" rIns="91425" bIns="45700" anchor="t" anchorCtr="0">
            <a:spAutoFit/>
          </a:bodyPr>
          <a:lstStyle/>
          <a:p>
            <a:pPr lvl="0" algn="ctr">
              <a:buSzPts val="4800"/>
            </a:pPr>
            <a:r>
              <a:rPr lang="en-US" sz="4000" u="sng" dirty="0" err="1">
                <a:solidFill>
                  <a:schemeClr val="dk1"/>
                </a:solidFill>
                <a:latin typeface="Calibri"/>
                <a:ea typeface="Calibri"/>
                <a:cs typeface="Calibri"/>
                <a:sym typeface="Calibri"/>
              </a:rPr>
              <a:t>Resumen</a:t>
            </a:r>
            <a:endParaRPr sz="1600" b="0" i="0" u="none" strike="noStrike" cap="none" dirty="0">
              <a:solidFill>
                <a:schemeClr val="dk1"/>
              </a:solidFill>
              <a:latin typeface="Calibri"/>
              <a:ea typeface="Calibri"/>
              <a:cs typeface="Calibri"/>
              <a:sym typeface="Calibri"/>
            </a:endParaRPr>
          </a:p>
          <a:p>
            <a:endParaRPr lang="en-US" sz="1800" dirty="0"/>
          </a:p>
          <a:p>
            <a:r>
              <a:rPr lang="es-ES" sz="1800" dirty="0"/>
              <a:t>¡Usted ha completado el módulo 3! Aprendió sobre los materiales más comunes que contienen sílice, como la piedra de ingeniería, los ladrillos, las baldosas de cerámica, el granito, entre otros. También cubrimos una variedad de industrias y tareas laborales que pueden producir o entrar en contacto con la sílice respirable, como barrer en seco el polvo de roca o arena, cortar o perforar materiales que contienen sílice, cargar y transportar rocas y demoler estructuras de hormigón o mampostería. </a:t>
            </a:r>
          </a:p>
          <a:p>
            <a:endParaRPr lang="es-ES" sz="1800" dirty="0"/>
          </a:p>
          <a:p>
            <a:r>
              <a:rPr lang="es-ES" sz="1800" dirty="0"/>
              <a:t>En el próximo módulo, ¡aprenderemos de qué manera se puede proteger a los trabajadores de la peligrosa sílice respirable! </a:t>
            </a:r>
          </a:p>
        </p:txBody>
      </p:sp>
      <p:pic>
        <p:nvPicPr>
          <p:cNvPr id="4" name="Picture 3">
            <a:extLst>
              <a:ext uri="{FF2B5EF4-FFF2-40B4-BE49-F238E27FC236}">
                <a16:creationId xmlns:a16="http://schemas.microsoft.com/office/drawing/2014/main" id="{B11917B9-0445-458B-B594-87FC1703522C}"/>
              </a:ext>
            </a:extLst>
          </p:cNvPr>
          <p:cNvPicPr>
            <a:picLocks noChangeAspect="1"/>
          </p:cNvPicPr>
          <p:nvPr/>
        </p:nvPicPr>
        <p:blipFill>
          <a:blip r:embed="rId3"/>
          <a:stretch>
            <a:fillRect/>
          </a:stretch>
        </p:blipFill>
        <p:spPr>
          <a:xfrm>
            <a:off x="7601802" y="5926423"/>
            <a:ext cx="4562901" cy="935020"/>
          </a:xfrm>
          <a:prstGeom prst="rect">
            <a:avLst/>
          </a:prstGeom>
        </p:spPr>
      </p:pic>
      <p:pic>
        <p:nvPicPr>
          <p:cNvPr id="3" name="Picture 2">
            <a:extLst>
              <a:ext uri="{FF2B5EF4-FFF2-40B4-BE49-F238E27FC236}">
                <a16:creationId xmlns:a16="http://schemas.microsoft.com/office/drawing/2014/main" id="{5C64792F-F6F1-42DD-885E-2F642E174C50}"/>
              </a:ext>
            </a:extLst>
          </p:cNvPr>
          <p:cNvPicPr>
            <a:picLocks noChangeAspect="1"/>
          </p:cNvPicPr>
          <p:nvPr/>
        </p:nvPicPr>
        <p:blipFill>
          <a:blip r:embed="rId4"/>
          <a:stretch>
            <a:fillRect/>
          </a:stretch>
        </p:blipFill>
        <p:spPr>
          <a:xfrm>
            <a:off x="14922" y="0"/>
            <a:ext cx="5475275" cy="5881407"/>
          </a:xfrm>
          <a:prstGeom prst="rect">
            <a:avLst/>
          </a:prstGeom>
        </p:spPr>
      </p:pic>
      <p:sp>
        <p:nvSpPr>
          <p:cNvPr id="7" name="Google Shape;102;p2">
            <a:extLst>
              <a:ext uri="{FF2B5EF4-FFF2-40B4-BE49-F238E27FC236}">
                <a16:creationId xmlns:a16="http://schemas.microsoft.com/office/drawing/2014/main" id="{318D4753-FD15-4661-97AA-E6127B629A53}"/>
              </a:ext>
            </a:extLst>
          </p:cNvPr>
          <p:cNvSpPr txBox="1"/>
          <p:nvPr/>
        </p:nvSpPr>
        <p:spPr>
          <a:xfrm>
            <a:off x="122729" y="6120421"/>
            <a:ext cx="7103692" cy="523180"/>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3: </a:t>
            </a:r>
            <a:r>
              <a:rPr lang="es-ES" sz="2800" b="1" i="1" dirty="0">
                <a:solidFill>
                  <a:schemeClr val="lt1"/>
                </a:solidFill>
                <a:latin typeface="Verdana"/>
                <a:ea typeface="Verdana"/>
                <a:cs typeface="Verdana"/>
                <a:sym typeface="Verdana"/>
              </a:rPr>
              <a:t>Exposición a la Sílice</a:t>
            </a:r>
            <a:endParaRPr lang="es-ES" sz="2800" i="1" dirty="0"/>
          </a:p>
        </p:txBody>
      </p:sp>
    </p:spTree>
    <p:extLst>
      <p:ext uri="{BB962C8B-B14F-4D97-AF65-F5344CB8AC3E}">
        <p14:creationId xmlns:p14="http://schemas.microsoft.com/office/powerpoint/2010/main" val="3232670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62500" y="203550"/>
            <a:ext cx="11931000" cy="5391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Arial"/>
              <a:buNone/>
            </a:pPr>
            <a:r>
              <a:rPr lang="en-US" sz="3600" u="sng" dirty="0">
                <a:solidFill>
                  <a:schemeClr val="dk1"/>
                </a:solidFill>
                <a:latin typeface="Calibri"/>
                <a:ea typeface="Calibri"/>
                <a:cs typeface="Calibri"/>
                <a:sym typeface="Calibri"/>
              </a:rPr>
              <a:t>Class Discussion </a:t>
            </a:r>
            <a:endParaRPr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36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r>
              <a:rPr lang="en-US" sz="1800" dirty="0">
                <a:solidFill>
                  <a:schemeClr val="dk1"/>
                </a:solidFill>
                <a:latin typeface="Calibri"/>
                <a:ea typeface="Calibri"/>
                <a:cs typeface="Calibri"/>
                <a:sym typeface="Calibri"/>
              </a:rPr>
              <a:t>Take this opportunity to ask/answer questions about the previous module and to summarize the web link addresses discussed in the module.</a:t>
            </a:r>
            <a:endParaRPr sz="5200" u="sng"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3600" u="sng" dirty="0">
                <a:solidFill>
                  <a:schemeClr val="dk1"/>
                </a:solidFill>
                <a:latin typeface="Calibri"/>
                <a:ea typeface="Calibri"/>
                <a:cs typeface="Calibri"/>
                <a:sym typeface="Calibri"/>
              </a:rPr>
              <a:t>Module 3 Resources</a:t>
            </a:r>
            <a:endParaRPr sz="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342900" lvl="0" indent="-342900">
              <a:buSzPts val="1800"/>
              <a:buAutoNum type="arabicParenR"/>
            </a:pPr>
            <a:r>
              <a:rPr lang="en-US" dirty="0">
                <a:hlinkClick r:id="rId3"/>
              </a:rPr>
              <a:t>https://osha.oregon.gov/OSHARules/div4/div4Z.pdf#page=29</a:t>
            </a:r>
            <a:endParaRPr lang="en-US" dirty="0"/>
          </a:p>
          <a:p>
            <a:pPr marL="342900" lvl="0" indent="-342900">
              <a:buSzPts val="1800"/>
              <a:buAutoNum type="arabicParenR"/>
            </a:pPr>
            <a:endParaRPr lang="en-US" dirty="0"/>
          </a:p>
          <a:p>
            <a:pPr marL="342900" lvl="0" indent="-342900">
              <a:buSzPts val="1800"/>
              <a:buAutoNum type="arabicParenR"/>
            </a:pPr>
            <a:r>
              <a:rPr lang="en-US" dirty="0">
                <a:hlinkClick r:id="rId4"/>
              </a:rPr>
              <a:t>https://www.cdc.gov/niosh/mining/works/coversheet1965.html</a:t>
            </a:r>
            <a:endParaRPr lang="en-US" dirty="0"/>
          </a:p>
          <a:p>
            <a:pPr marL="342900" lvl="0" indent="-342900">
              <a:buSzPts val="1800"/>
              <a:buAutoNum type="arabicParenR"/>
            </a:pPr>
            <a:endParaRPr lang="en-US" dirty="0"/>
          </a:p>
          <a:p>
            <a:pPr marL="342900" lvl="0" indent="-342900">
              <a:buSzPts val="1800"/>
              <a:buAutoNum type="arabicParenR"/>
            </a:pPr>
            <a:endParaRPr lang="en-US" dirty="0"/>
          </a:p>
          <a:p>
            <a:pPr marL="342900" lvl="0" indent="-342900">
              <a:buSzPts val="1800"/>
              <a:buAutoNum type="arabicParenR"/>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11BD183C-B151-4624-A878-832053517077}"/>
              </a:ext>
            </a:extLst>
          </p:cNvPr>
          <p:cNvPicPr>
            <a:picLocks noChangeAspect="1"/>
          </p:cNvPicPr>
          <p:nvPr/>
        </p:nvPicPr>
        <p:blipFill>
          <a:blip r:embed="rId5"/>
          <a:stretch>
            <a:fillRect/>
          </a:stretch>
        </p:blipFill>
        <p:spPr>
          <a:xfrm>
            <a:off x="7601802" y="5926423"/>
            <a:ext cx="4562901" cy="935020"/>
          </a:xfrm>
          <a:prstGeom prst="rect">
            <a:avLst/>
          </a:prstGeom>
        </p:spPr>
      </p:pic>
      <p:sp>
        <p:nvSpPr>
          <p:cNvPr id="6" name="Google Shape;102;p2">
            <a:extLst>
              <a:ext uri="{FF2B5EF4-FFF2-40B4-BE49-F238E27FC236}">
                <a16:creationId xmlns:a16="http://schemas.microsoft.com/office/drawing/2014/main" id="{447CE73D-A8ED-423B-B57E-516AD4118F7E}"/>
              </a:ext>
            </a:extLst>
          </p:cNvPr>
          <p:cNvSpPr txBox="1"/>
          <p:nvPr/>
        </p:nvSpPr>
        <p:spPr>
          <a:xfrm>
            <a:off x="122729" y="6120421"/>
            <a:ext cx="7103692" cy="523180"/>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3: </a:t>
            </a:r>
            <a:r>
              <a:rPr lang="es-ES" sz="2800" b="1" i="1" dirty="0">
                <a:solidFill>
                  <a:schemeClr val="lt1"/>
                </a:solidFill>
                <a:latin typeface="Verdana"/>
                <a:ea typeface="Verdana"/>
                <a:cs typeface="Verdana"/>
                <a:sym typeface="Verdana"/>
              </a:rPr>
              <a:t>Exposición a la Sílice</a:t>
            </a:r>
            <a:endParaRPr lang="es-ES" sz="2800" i="1" dirty="0"/>
          </a:p>
        </p:txBody>
      </p:sp>
    </p:spTree>
    <p:extLst>
      <p:ext uri="{BB962C8B-B14F-4D97-AF65-F5344CB8AC3E}">
        <p14:creationId xmlns:p14="http://schemas.microsoft.com/office/powerpoint/2010/main" val="1580017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i="1" dirty="0"/>
          </a:p>
        </p:txBody>
      </p:sp>
      <p:sp>
        <p:nvSpPr>
          <p:cNvPr id="104" name="Google Shape;104;p2"/>
          <p:cNvSpPr txBox="1"/>
          <p:nvPr/>
        </p:nvSpPr>
        <p:spPr>
          <a:xfrm>
            <a:off x="5719156" y="332509"/>
            <a:ext cx="6274351" cy="5078273"/>
          </a:xfrm>
          <a:prstGeom prst="rect">
            <a:avLst/>
          </a:prstGeom>
          <a:noFill/>
          <a:ln>
            <a:noFill/>
          </a:ln>
        </p:spPr>
        <p:txBody>
          <a:bodyPr spcFirstLastPara="1" wrap="square" lIns="91425" tIns="45700" rIns="91425" bIns="45700" anchor="t" anchorCtr="0">
            <a:spAutoFit/>
          </a:bodyPr>
          <a:lstStyle/>
          <a:p>
            <a:pPr lvl="0" algn="ctr">
              <a:buSzPts val="4800"/>
            </a:pPr>
            <a:r>
              <a:rPr lang="es-ES" sz="4800" u="sng" dirty="0">
                <a:solidFill>
                  <a:schemeClr val="dk1"/>
                </a:solidFill>
                <a:latin typeface="Calibri"/>
                <a:ea typeface="Calibri"/>
                <a:cs typeface="Calibri"/>
                <a:sym typeface="Calibri"/>
              </a:rPr>
              <a:t>Sílice: No Es Solo Polvo</a:t>
            </a:r>
            <a:endParaRPr sz="1600" b="0" i="0" u="none" strike="noStrike" cap="none" dirty="0">
              <a:solidFill>
                <a:schemeClr val="dk1"/>
              </a:solidFill>
              <a:latin typeface="Calibri"/>
              <a:ea typeface="Calibri"/>
              <a:cs typeface="Calibri"/>
              <a:sym typeface="Calibri"/>
            </a:endParaRPr>
          </a:p>
          <a:p>
            <a:endParaRPr lang="es-ES" sz="1800" dirty="0"/>
          </a:p>
          <a:p>
            <a:r>
              <a:rPr lang="es-ES" sz="1300" dirty="0"/>
              <a:t>Cientos de empleados mueren cada año en EE. UU. debido a la enfermedad por sobreexposición al polvo de sílice cristalina en el aire y hay muchos más casos de silicosis que se diagnostican erróneamente o no se reconocen. </a:t>
            </a:r>
          </a:p>
          <a:p>
            <a:endParaRPr lang="es-ES" sz="1300" dirty="0"/>
          </a:p>
          <a:p>
            <a:r>
              <a:rPr lang="es-ES" sz="1300" dirty="0"/>
              <a:t>El límite de exposición permisible (PEL) original utilizado por </a:t>
            </a:r>
            <a:r>
              <a:rPr lang="es-ES" sz="1300" dirty="0" err="1"/>
              <a:t>Oregon</a:t>
            </a:r>
            <a:r>
              <a:rPr lang="es-ES" sz="1300" dirty="0"/>
              <a:t> OSHA para proteger a los trabajadores de la sílice se estableció en 1971. Desde entonces, los estudios demostraron que el PEL no era lo suficientemente protector como para prevenir un riesgo significativo de desarrollar:</a:t>
            </a:r>
          </a:p>
          <a:p>
            <a:endParaRPr lang="es-ES" sz="1300" dirty="0"/>
          </a:p>
          <a:p>
            <a:r>
              <a:rPr lang="es-ES" sz="1300" dirty="0"/>
              <a:t>•	Silicosis, </a:t>
            </a:r>
          </a:p>
          <a:p>
            <a:r>
              <a:rPr lang="es-ES" sz="1300" dirty="0"/>
              <a:t>•	cáncer de pulmón, </a:t>
            </a:r>
          </a:p>
          <a:p>
            <a:r>
              <a:rPr lang="es-ES" sz="1300" dirty="0"/>
              <a:t>•	enfermedad pulmonar </a:t>
            </a:r>
          </a:p>
          <a:p>
            <a:r>
              <a:rPr lang="es-ES" sz="1300" dirty="0"/>
              <a:t>•	obstructiva crónica y </a:t>
            </a:r>
          </a:p>
          <a:p>
            <a:r>
              <a:rPr lang="es-ES" sz="1300" dirty="0"/>
              <a:t>•	enfermedad renal. </a:t>
            </a:r>
          </a:p>
          <a:p>
            <a:endParaRPr lang="es-ES" sz="1300" dirty="0"/>
          </a:p>
          <a:p>
            <a:endParaRPr lang="es-ES" sz="1300" dirty="0"/>
          </a:p>
          <a:p>
            <a:r>
              <a:rPr lang="es-ES" sz="1300" dirty="0"/>
              <a:t>En respuesta a estos hallazgos, </a:t>
            </a:r>
            <a:r>
              <a:rPr lang="es-ES" sz="1300" dirty="0" err="1"/>
              <a:t>Oregon</a:t>
            </a:r>
            <a:r>
              <a:rPr lang="es-ES" sz="1300" dirty="0"/>
              <a:t> OSHA revisó la norma sobre la sílice. Analizaremos con más detalle los requisitos de la norma a lo largo de este curso.</a:t>
            </a:r>
          </a:p>
          <a:p>
            <a:endParaRPr lang="es-ES" sz="1200" dirty="0"/>
          </a:p>
          <a:p>
            <a:endParaRPr lang="es-ES" sz="1200" b="0" i="0" u="none" strike="noStrike" cap="none" dirty="0">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EE1A596A-79C6-4506-97F1-A0ED47F4749F}"/>
              </a:ext>
            </a:extLst>
          </p:cNvPr>
          <p:cNvPicPr>
            <a:picLocks noChangeAspect="1"/>
          </p:cNvPicPr>
          <p:nvPr/>
        </p:nvPicPr>
        <p:blipFill>
          <a:blip r:embed="rId3"/>
          <a:stretch>
            <a:fillRect/>
          </a:stretch>
        </p:blipFill>
        <p:spPr>
          <a:xfrm>
            <a:off x="7550261" y="5898819"/>
            <a:ext cx="4595521" cy="941704"/>
          </a:xfrm>
          <a:prstGeom prst="rect">
            <a:avLst/>
          </a:prstGeom>
        </p:spPr>
      </p:pic>
      <p:pic>
        <p:nvPicPr>
          <p:cNvPr id="3" name="Picture 2">
            <a:extLst>
              <a:ext uri="{FF2B5EF4-FFF2-40B4-BE49-F238E27FC236}">
                <a16:creationId xmlns:a16="http://schemas.microsoft.com/office/drawing/2014/main" id="{EFDBAA98-1893-4CD6-B582-BB7D12C29134}"/>
              </a:ext>
            </a:extLst>
          </p:cNvPr>
          <p:cNvPicPr>
            <a:picLocks noChangeAspect="1"/>
          </p:cNvPicPr>
          <p:nvPr/>
        </p:nvPicPr>
        <p:blipFill>
          <a:blip r:embed="rId4"/>
          <a:stretch>
            <a:fillRect/>
          </a:stretch>
        </p:blipFill>
        <p:spPr>
          <a:xfrm>
            <a:off x="32084" y="0"/>
            <a:ext cx="5486398" cy="5893356"/>
          </a:xfrm>
          <a:prstGeom prst="rect">
            <a:avLst/>
          </a:prstGeom>
        </p:spPr>
      </p:pic>
    </p:spTree>
    <p:extLst>
      <p:ext uri="{BB962C8B-B14F-4D97-AF65-F5344CB8AC3E}">
        <p14:creationId xmlns:p14="http://schemas.microsoft.com/office/powerpoint/2010/main" val="2451692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5F55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1323399"/>
          </a:xfrm>
          <a:prstGeom prst="rect">
            <a:avLst/>
          </a:prstGeom>
          <a:noFill/>
          <a:ln>
            <a:noFill/>
          </a:ln>
        </p:spPr>
        <p:txBody>
          <a:bodyPr spcFirstLastPara="1" wrap="square" lIns="91425" tIns="45700" rIns="91425" bIns="45700" anchor="t" anchorCtr="0">
            <a:spAutoFit/>
          </a:bodyPr>
          <a:lstStyle/>
          <a:p>
            <a:pPr lvl="0" algn="ctr">
              <a:buSzPts val="4000"/>
            </a:pPr>
            <a:r>
              <a:rPr lang="es-ES" sz="4000" b="1" dirty="0">
                <a:solidFill>
                  <a:schemeClr val="lt1"/>
                </a:solidFill>
                <a:latin typeface="Verdana"/>
                <a:ea typeface="Verdana"/>
                <a:cs typeface="Verdana"/>
                <a:sym typeface="Verdana"/>
              </a:rPr>
              <a:t>CAPACITACIÓN SOBRE LOS PELIGROS </a:t>
            </a:r>
            <a:br>
              <a:rPr lang="es-ES" sz="4000" b="1" dirty="0">
                <a:solidFill>
                  <a:schemeClr val="lt1"/>
                </a:solidFill>
                <a:latin typeface="Verdana"/>
                <a:ea typeface="Verdana"/>
                <a:cs typeface="Verdana"/>
                <a:sym typeface="Verdana"/>
              </a:rPr>
            </a:br>
            <a:r>
              <a:rPr lang="es-ES" sz="4000" b="1" dirty="0">
                <a:solidFill>
                  <a:schemeClr val="lt1"/>
                </a:solidFill>
                <a:latin typeface="Verdana"/>
                <a:ea typeface="Verdana"/>
                <a:cs typeface="Verdana"/>
                <a:sym typeface="Verdana"/>
              </a:rPr>
              <a:t>DE LA SÍLICE</a:t>
            </a:r>
            <a:endParaRPr sz="40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566651" y="4084222"/>
            <a:ext cx="13325302" cy="646290"/>
          </a:xfrm>
          <a:prstGeom prst="rect">
            <a:avLst/>
          </a:prstGeom>
          <a:noFill/>
          <a:ln>
            <a:noFill/>
          </a:ln>
        </p:spPr>
        <p:txBody>
          <a:bodyPr spcFirstLastPara="1" wrap="square" lIns="91425" tIns="45700" rIns="91425" bIns="45700" anchor="t" anchorCtr="0">
            <a:spAutoFit/>
          </a:bodyPr>
          <a:lstStyle/>
          <a:p>
            <a:pPr lvl="0" algn="ctr">
              <a:buSzPts val="4400"/>
            </a:pPr>
            <a:r>
              <a:rPr lang="es-ES" sz="3600" b="1" dirty="0">
                <a:solidFill>
                  <a:schemeClr val="lt1"/>
                </a:solidFill>
                <a:latin typeface="Verdana"/>
                <a:ea typeface="Verdana"/>
                <a:cs typeface="Verdana"/>
                <a:sym typeface="Verdana"/>
              </a:rPr>
              <a:t>Módulo 4: </a:t>
            </a:r>
            <a:r>
              <a:rPr lang="es-ES" sz="3600" b="1" i="1" dirty="0">
                <a:solidFill>
                  <a:schemeClr val="lt1"/>
                </a:solidFill>
                <a:latin typeface="Verdana"/>
                <a:ea typeface="Verdana"/>
                <a:cs typeface="Verdana"/>
                <a:sym typeface="Verdana"/>
              </a:rPr>
              <a:t>Protección de los trabajadores</a:t>
            </a:r>
            <a:endParaRPr sz="3600" b="0" i="1"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154414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sp>
        <p:nvSpPr>
          <p:cNvPr id="104" name="Google Shape;104;p2"/>
          <p:cNvSpPr txBox="1"/>
          <p:nvPr/>
        </p:nvSpPr>
        <p:spPr>
          <a:xfrm>
            <a:off x="5719156" y="332509"/>
            <a:ext cx="6274351" cy="5909270"/>
          </a:xfrm>
          <a:prstGeom prst="rect">
            <a:avLst/>
          </a:prstGeom>
          <a:noFill/>
          <a:ln>
            <a:noFill/>
          </a:ln>
        </p:spPr>
        <p:txBody>
          <a:bodyPr spcFirstLastPara="1" wrap="square" lIns="91425" tIns="45700" rIns="91425" bIns="45700" anchor="t" anchorCtr="0">
            <a:spAutoFit/>
          </a:bodyPr>
          <a:lstStyle/>
          <a:p>
            <a:pPr lvl="0" algn="ctr">
              <a:buSzPts val="4800"/>
            </a:pPr>
            <a:r>
              <a:rPr lang="es-ES" sz="4800" u="sng" dirty="0">
                <a:solidFill>
                  <a:schemeClr val="dk1"/>
                </a:solidFill>
                <a:latin typeface="Calibri"/>
                <a:ea typeface="Calibri"/>
                <a:cs typeface="Calibri"/>
                <a:sym typeface="Calibri"/>
              </a:rPr>
              <a:t>Capacitación Sobre los Peligros de la Sílice</a:t>
            </a:r>
            <a:endParaRPr sz="1600" b="0" i="0" u="none" strike="noStrike" cap="none" dirty="0">
              <a:solidFill>
                <a:schemeClr val="dk1"/>
              </a:solidFill>
              <a:latin typeface="Calibri"/>
              <a:ea typeface="Calibri"/>
              <a:cs typeface="Calibri"/>
              <a:sym typeface="Calibri"/>
            </a:endParaRPr>
          </a:p>
          <a:p>
            <a:endParaRPr lang="en-US" sz="1800" dirty="0"/>
          </a:p>
          <a:p>
            <a:r>
              <a:rPr lang="es-ES" sz="1800" dirty="0"/>
              <a:t>¡Ha llegado al último módulo del material de capacitación! (Hay un módulo más, pero solo es un cuestionario y la conclusión). </a:t>
            </a:r>
          </a:p>
          <a:p>
            <a:endParaRPr lang="es-ES" sz="1800" dirty="0"/>
          </a:p>
          <a:p>
            <a:r>
              <a:rPr lang="es-ES" sz="1800" dirty="0"/>
              <a:t>Hasta ahora, abordamos la definición de la sílice, sus diversas formas y tipos, su historia, los peligros para la salud y los trabajos y tareas que suponen un alto potencial de exposición a la sílice respirable. </a:t>
            </a:r>
          </a:p>
          <a:p>
            <a:endParaRPr lang="es-ES" sz="1800" dirty="0"/>
          </a:p>
          <a:p>
            <a:r>
              <a:rPr lang="es-ES" sz="1800" dirty="0"/>
              <a:t>Ahora es momento de aprender acerca de la norma sobre la sílice de </a:t>
            </a:r>
            <a:r>
              <a:rPr lang="es-ES" sz="1800" dirty="0" err="1"/>
              <a:t>Oregon</a:t>
            </a:r>
            <a:r>
              <a:rPr lang="es-ES" sz="1800" dirty="0"/>
              <a:t> OSHA y las protecciones implementadas para los empleados que están potencialmente expuestos a la sílice cristalina.</a:t>
            </a:r>
            <a:endParaRPr lang="en-US" sz="1800" dirty="0"/>
          </a:p>
          <a:p>
            <a:br>
              <a:rPr lang="en-US" sz="1600" dirty="0"/>
            </a:b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3"/>
          <a:stretch>
            <a:fillRect/>
          </a:stretch>
        </p:blipFill>
        <p:spPr>
          <a:xfrm>
            <a:off x="7560859" y="5918860"/>
            <a:ext cx="4603845" cy="943411"/>
          </a:xfrm>
          <a:prstGeom prst="rect">
            <a:avLst/>
          </a:prstGeom>
        </p:spPr>
      </p:pic>
      <p:pic>
        <p:nvPicPr>
          <p:cNvPr id="7" name="Picture 6">
            <a:extLst>
              <a:ext uri="{FF2B5EF4-FFF2-40B4-BE49-F238E27FC236}">
                <a16:creationId xmlns:a16="http://schemas.microsoft.com/office/drawing/2014/main" id="{37C72B31-F721-4B50-B78E-A691747F8882}"/>
              </a:ext>
            </a:extLst>
          </p:cNvPr>
          <p:cNvPicPr>
            <a:picLocks noChangeAspect="1"/>
          </p:cNvPicPr>
          <p:nvPr/>
        </p:nvPicPr>
        <p:blipFill>
          <a:blip r:embed="rId4"/>
          <a:stretch>
            <a:fillRect/>
          </a:stretch>
        </p:blipFill>
        <p:spPr>
          <a:xfrm>
            <a:off x="-1" y="-1"/>
            <a:ext cx="5485194" cy="5892063"/>
          </a:xfrm>
          <a:prstGeom prst="rect">
            <a:avLst/>
          </a:prstGeom>
        </p:spPr>
      </p:pic>
    </p:spTree>
    <p:extLst>
      <p:ext uri="{BB962C8B-B14F-4D97-AF65-F5344CB8AC3E}">
        <p14:creationId xmlns:p14="http://schemas.microsoft.com/office/powerpoint/2010/main" val="2671309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5539938"/>
          </a:xfrm>
          <a:prstGeom prst="rect">
            <a:avLst/>
          </a:prstGeom>
          <a:noFill/>
          <a:ln>
            <a:noFill/>
          </a:ln>
        </p:spPr>
        <p:txBody>
          <a:bodyPr spcFirstLastPara="1" wrap="square" lIns="91425" tIns="45700" rIns="91425" bIns="45700" anchor="t" anchorCtr="0">
            <a:spAutoFit/>
          </a:bodyPr>
          <a:lstStyle/>
          <a:p>
            <a:pPr lvl="0" algn="ctr">
              <a:buSzPts val="4800"/>
            </a:pPr>
            <a:r>
              <a:rPr lang="es-ES" sz="3200" u="sng" dirty="0">
                <a:solidFill>
                  <a:schemeClr val="dk1"/>
                </a:solidFill>
                <a:latin typeface="Calibri"/>
                <a:ea typeface="Calibri"/>
                <a:cs typeface="Calibri"/>
                <a:sym typeface="Calibri"/>
              </a:rPr>
              <a:t>Descripción General de la Norma Sobre la Sílice de </a:t>
            </a:r>
            <a:r>
              <a:rPr lang="es-ES" sz="3200" u="sng" dirty="0" err="1">
                <a:solidFill>
                  <a:schemeClr val="dk1"/>
                </a:solidFill>
                <a:latin typeface="Calibri"/>
                <a:ea typeface="Calibri"/>
                <a:cs typeface="Calibri"/>
                <a:sym typeface="Calibri"/>
              </a:rPr>
              <a:t>Oregon</a:t>
            </a:r>
            <a:r>
              <a:rPr lang="es-ES" sz="3200" u="sng" dirty="0">
                <a:solidFill>
                  <a:schemeClr val="dk1"/>
                </a:solidFill>
                <a:latin typeface="Calibri"/>
                <a:ea typeface="Calibri"/>
                <a:cs typeface="Calibri"/>
                <a:sym typeface="Calibri"/>
              </a:rPr>
              <a:t> OSHA</a:t>
            </a:r>
          </a:p>
          <a:p>
            <a:pPr lvl="0">
              <a:buSzPts val="4800"/>
            </a:pPr>
            <a:endParaRPr lang="en-US" sz="1600" dirty="0"/>
          </a:p>
          <a:p>
            <a:pPr lvl="0">
              <a:buSzPts val="4800"/>
            </a:pPr>
            <a:r>
              <a:rPr lang="es-US" dirty="0"/>
              <a:t>La </a:t>
            </a:r>
            <a:r>
              <a:rPr lang="es-US" dirty="0">
                <a:hlinkClick r:id="rId3"/>
              </a:rPr>
              <a:t>Norma sobre la sílice</a:t>
            </a:r>
            <a:r>
              <a:rPr lang="es-US" baseline="30000" dirty="0"/>
              <a:t>(1)</a:t>
            </a:r>
            <a:r>
              <a:rPr lang="es-US" dirty="0"/>
              <a:t> tiene muchos componentes que protegen a los trabajadores de la exposición a la sílice en la industria y en las actividades de la construcción en general. En este módulo encontrará una descripción general de cada componente. Los componentes, tal y como aparecen en la norma, son los siguientes</a:t>
            </a:r>
            <a:r>
              <a:rPr lang="en-US" dirty="0"/>
              <a:t>:</a:t>
            </a:r>
            <a:endParaRPr lang="en-US" sz="2000" dirty="0"/>
          </a:p>
          <a:p>
            <a:pPr marL="342900" indent="-342900" fontAlgn="base">
              <a:buFont typeface="+mj-lt"/>
              <a:buAutoNum type="arabicPeriod"/>
            </a:pPr>
            <a:r>
              <a:rPr lang="es-ES" sz="1600" b="1" dirty="0"/>
              <a:t>Límite de exposición permitido (PEL)</a:t>
            </a:r>
          </a:p>
          <a:p>
            <a:pPr marL="342900" indent="-342900" fontAlgn="base">
              <a:buFont typeface="+mj-lt"/>
              <a:buAutoNum type="arabicPeriod"/>
            </a:pPr>
            <a:r>
              <a:rPr lang="es-ES" sz="1600" b="1" dirty="0"/>
              <a:t>Evaluación de la exposición</a:t>
            </a:r>
          </a:p>
          <a:p>
            <a:pPr marL="342900" indent="-342900" fontAlgn="base">
              <a:buFont typeface="+mj-lt"/>
              <a:buAutoNum type="arabicPeriod"/>
            </a:pPr>
            <a:r>
              <a:rPr lang="es-ES" sz="1600" b="1" dirty="0"/>
              <a:t>Métodos de control de exposición especificados</a:t>
            </a:r>
          </a:p>
          <a:p>
            <a:pPr marL="342900" indent="-342900" fontAlgn="base">
              <a:buFont typeface="+mj-lt"/>
              <a:buAutoNum type="arabicPeriod"/>
            </a:pPr>
            <a:r>
              <a:rPr lang="es-ES" sz="1600" b="1" dirty="0"/>
              <a:t>Áreas de acceso restringidas y reguladas</a:t>
            </a:r>
          </a:p>
          <a:p>
            <a:pPr marL="342900" indent="-342900" fontAlgn="base">
              <a:buFont typeface="+mj-lt"/>
              <a:buAutoNum type="arabicPeriod"/>
            </a:pPr>
            <a:r>
              <a:rPr lang="es-ES" sz="1600" b="1" dirty="0"/>
              <a:t>Métodos de cumplimiento</a:t>
            </a:r>
          </a:p>
          <a:p>
            <a:pPr marL="342900" indent="-342900" fontAlgn="base">
              <a:buFont typeface="+mj-lt"/>
              <a:buAutoNum type="arabicPeriod"/>
            </a:pPr>
            <a:r>
              <a:rPr lang="es-ES" sz="1600" b="1" dirty="0"/>
              <a:t>Protección respiratoria</a:t>
            </a:r>
          </a:p>
          <a:p>
            <a:pPr marL="342900" indent="-342900" fontAlgn="base">
              <a:buFont typeface="+mj-lt"/>
              <a:buAutoNum type="arabicPeriod"/>
            </a:pPr>
            <a:r>
              <a:rPr lang="es-ES" sz="1600" b="1" dirty="0"/>
              <a:t>Limpieza</a:t>
            </a:r>
          </a:p>
          <a:p>
            <a:pPr marL="342900" indent="-342900" fontAlgn="base">
              <a:buFont typeface="+mj-lt"/>
              <a:buAutoNum type="arabicPeriod"/>
            </a:pPr>
            <a:r>
              <a:rPr lang="es-ES" sz="1600" b="1" dirty="0"/>
              <a:t>Vigilancia médica</a:t>
            </a:r>
          </a:p>
          <a:p>
            <a:pPr marL="342900" indent="-342900" fontAlgn="base">
              <a:buFont typeface="+mj-lt"/>
              <a:buAutoNum type="arabicPeriod"/>
            </a:pPr>
            <a:r>
              <a:rPr lang="es-ES" sz="1600" b="1" dirty="0"/>
              <a:t>Comunicación </a:t>
            </a:r>
          </a:p>
          <a:p>
            <a:pPr marL="342900" indent="-342900" fontAlgn="base">
              <a:buFont typeface="+mj-lt"/>
              <a:buAutoNum type="arabicPeriod"/>
            </a:pPr>
            <a:r>
              <a:rPr lang="es-ES" sz="1600" b="1" dirty="0"/>
              <a:t>Mantenimiento de registros</a:t>
            </a:r>
          </a:p>
          <a:p>
            <a:br>
              <a:rPr lang="es-ES" sz="1600" dirty="0"/>
            </a:br>
            <a:r>
              <a:rPr lang="es-ES" dirty="0"/>
              <a:t>Haga clic en los enlaces de las normas que aparecen a lo largo del módulo para obtener más detalles.</a:t>
            </a:r>
            <a:endParaRPr sz="16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4"/>
          <a:stretch>
            <a:fillRect/>
          </a:stretch>
        </p:blipFill>
        <p:spPr>
          <a:xfrm>
            <a:off x="7560859" y="5918860"/>
            <a:ext cx="4603845" cy="943411"/>
          </a:xfrm>
          <a:prstGeom prst="rect">
            <a:avLst/>
          </a:prstGeom>
        </p:spPr>
      </p:pic>
      <p:sp>
        <p:nvSpPr>
          <p:cNvPr id="7" name="Google Shape;102;p2">
            <a:extLst>
              <a:ext uri="{FF2B5EF4-FFF2-40B4-BE49-F238E27FC236}">
                <a16:creationId xmlns:a16="http://schemas.microsoft.com/office/drawing/2014/main" id="{99546FBF-060F-469F-8DD3-9B99B10DDCC8}"/>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pic>
        <p:nvPicPr>
          <p:cNvPr id="8" name="Picture 7">
            <a:extLst>
              <a:ext uri="{FF2B5EF4-FFF2-40B4-BE49-F238E27FC236}">
                <a16:creationId xmlns:a16="http://schemas.microsoft.com/office/drawing/2014/main" id="{7FB34870-187A-4E69-892B-BF5E127DF3AB}"/>
              </a:ext>
            </a:extLst>
          </p:cNvPr>
          <p:cNvPicPr>
            <a:picLocks noChangeAspect="1"/>
          </p:cNvPicPr>
          <p:nvPr/>
        </p:nvPicPr>
        <p:blipFill>
          <a:blip r:embed="rId5"/>
          <a:stretch>
            <a:fillRect/>
          </a:stretch>
        </p:blipFill>
        <p:spPr>
          <a:xfrm>
            <a:off x="13184" y="0"/>
            <a:ext cx="5513575" cy="5922548"/>
          </a:xfrm>
          <a:prstGeom prst="rect">
            <a:avLst/>
          </a:prstGeom>
        </p:spPr>
      </p:pic>
    </p:spTree>
    <p:extLst>
      <p:ext uri="{BB962C8B-B14F-4D97-AF65-F5344CB8AC3E}">
        <p14:creationId xmlns:p14="http://schemas.microsoft.com/office/powerpoint/2010/main" val="1142605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5416827"/>
          </a:xfrm>
          <a:prstGeom prst="rect">
            <a:avLst/>
          </a:prstGeom>
          <a:noFill/>
          <a:ln>
            <a:noFill/>
          </a:ln>
        </p:spPr>
        <p:txBody>
          <a:bodyPr spcFirstLastPara="1" wrap="square" lIns="91425" tIns="45700" rIns="91425" bIns="45700" anchor="t" anchorCtr="0">
            <a:spAutoFit/>
          </a:bodyPr>
          <a:lstStyle/>
          <a:p>
            <a:pPr lvl="0" algn="ctr">
              <a:buSzPts val="4800"/>
            </a:pPr>
            <a:r>
              <a:rPr lang="en-US" sz="3600" u="sng" dirty="0">
                <a:solidFill>
                  <a:schemeClr val="dk1"/>
                </a:solidFill>
                <a:latin typeface="Calibri"/>
                <a:ea typeface="Calibri"/>
                <a:cs typeface="Calibri"/>
                <a:sym typeface="Calibri"/>
              </a:rPr>
              <a:t>1. </a:t>
            </a:r>
            <a:r>
              <a:rPr lang="es-ES" sz="3600" u="sng" dirty="0">
                <a:solidFill>
                  <a:schemeClr val="dk1"/>
                </a:solidFill>
                <a:latin typeface="Calibri"/>
                <a:ea typeface="Calibri"/>
                <a:cs typeface="Calibri"/>
                <a:sym typeface="Calibri"/>
              </a:rPr>
              <a:t>Límite de Exposición Permitido</a:t>
            </a:r>
            <a:endParaRPr lang="en-US" sz="3600" dirty="0"/>
          </a:p>
          <a:p>
            <a:endParaRPr lang="en-US" sz="1800" dirty="0"/>
          </a:p>
          <a:p>
            <a:r>
              <a:rPr lang="es-ES" sz="1600" dirty="0"/>
              <a:t>El </a:t>
            </a:r>
            <a:r>
              <a:rPr lang="es-ES" sz="1600" dirty="0">
                <a:hlinkClick r:id="rId3"/>
              </a:rPr>
              <a:t>límite de exposición permitido</a:t>
            </a:r>
            <a:r>
              <a:rPr lang="es-ES" sz="1600" baseline="30000" dirty="0"/>
              <a:t>(2)</a:t>
            </a:r>
            <a:r>
              <a:rPr lang="es-ES" sz="1600" dirty="0"/>
              <a:t> (PEL) a la sílice hace referencia a la cantidad máxima permitida de sílice cristalina respirable en el aire en el transcurso de una jornada laboral de 8 horas. La norma establece ese límite en no más de 50 microgramos por metro cúbico de aire (50 µg/m3) en una media ponderada en el tiempo (TWA) de 8 horas.  Es importante señalar que la norma también establece un “nivel de acción”.  El </a:t>
            </a:r>
            <a:r>
              <a:rPr lang="es-ES" sz="1600" dirty="0">
                <a:hlinkClick r:id="rId4"/>
              </a:rPr>
              <a:t>nivel de acción</a:t>
            </a:r>
            <a:r>
              <a:rPr lang="es-ES" sz="1600" baseline="30000" dirty="0"/>
              <a:t>(3)</a:t>
            </a:r>
            <a:r>
              <a:rPr lang="es-ES" sz="1600" dirty="0"/>
              <a:t> es de 25 </a:t>
            </a:r>
            <a:r>
              <a:rPr lang="es-ES" sz="1600" dirty="0" err="1"/>
              <a:t>ug</a:t>
            </a:r>
            <a:r>
              <a:rPr lang="es-ES" sz="1600" dirty="0"/>
              <a:t>/m3.</a:t>
            </a:r>
          </a:p>
          <a:p>
            <a:endParaRPr lang="es-ES" sz="1600" dirty="0"/>
          </a:p>
          <a:p>
            <a:r>
              <a:rPr lang="es-ES" sz="1600" dirty="0"/>
              <a:t>Para proporcionarle una referencia de tamaño, la mitad de una onza equivale aproximadamente a 14 gramos. Un microgramo (µg) es la millonésima parte de un gramo.</a:t>
            </a:r>
          </a:p>
          <a:p>
            <a:endParaRPr lang="es-ES" sz="1600" dirty="0"/>
          </a:p>
          <a:p>
            <a:r>
              <a:rPr lang="es-ES" sz="1600" dirty="0"/>
              <a:t>El siguiente elemento en la norma describe las medidas que debe adoptar un empleador para determinar si hay sílice respirable en el lugar de trabajo y en qué cantidad.</a:t>
            </a: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5"/>
          <a:stretch>
            <a:fillRect/>
          </a:stretch>
        </p:blipFill>
        <p:spPr>
          <a:xfrm>
            <a:off x="7560859" y="5918860"/>
            <a:ext cx="4603845" cy="943411"/>
          </a:xfrm>
          <a:prstGeom prst="rect">
            <a:avLst/>
          </a:prstGeom>
        </p:spPr>
      </p:pic>
      <p:pic>
        <p:nvPicPr>
          <p:cNvPr id="7" name="Picture 6">
            <a:extLst>
              <a:ext uri="{FF2B5EF4-FFF2-40B4-BE49-F238E27FC236}">
                <a16:creationId xmlns:a16="http://schemas.microsoft.com/office/drawing/2014/main" id="{CEDE184D-5D2A-4B37-B022-F642E8117F4F}"/>
              </a:ext>
            </a:extLst>
          </p:cNvPr>
          <p:cNvPicPr>
            <a:picLocks noChangeAspect="1"/>
          </p:cNvPicPr>
          <p:nvPr/>
        </p:nvPicPr>
        <p:blipFill>
          <a:blip r:embed="rId6"/>
          <a:stretch>
            <a:fillRect/>
          </a:stretch>
        </p:blipFill>
        <p:spPr>
          <a:xfrm>
            <a:off x="-1875" y="32084"/>
            <a:ext cx="5450404" cy="5854691"/>
          </a:xfrm>
          <a:prstGeom prst="rect">
            <a:avLst/>
          </a:prstGeom>
        </p:spPr>
      </p:pic>
      <p:sp>
        <p:nvSpPr>
          <p:cNvPr id="8" name="Google Shape;102;p2">
            <a:extLst>
              <a:ext uri="{FF2B5EF4-FFF2-40B4-BE49-F238E27FC236}">
                <a16:creationId xmlns:a16="http://schemas.microsoft.com/office/drawing/2014/main" id="{FB3A9A98-2F65-4B26-BB57-18B417CA21B8}"/>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spTree>
    <p:extLst>
      <p:ext uri="{BB962C8B-B14F-4D97-AF65-F5344CB8AC3E}">
        <p14:creationId xmlns:p14="http://schemas.microsoft.com/office/powerpoint/2010/main" val="799523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5019" y="119415"/>
            <a:ext cx="6274351" cy="5832325"/>
          </a:xfrm>
          <a:prstGeom prst="rect">
            <a:avLst/>
          </a:prstGeom>
          <a:noFill/>
          <a:ln>
            <a:noFill/>
          </a:ln>
        </p:spPr>
        <p:txBody>
          <a:bodyPr spcFirstLastPara="1" wrap="square" lIns="91425" tIns="45700" rIns="91425" bIns="45700" anchor="t" anchorCtr="0">
            <a:spAutoFit/>
          </a:bodyPr>
          <a:lstStyle/>
          <a:p>
            <a:pPr lvl="0" algn="ctr">
              <a:buSzPts val="4800"/>
            </a:pPr>
            <a:r>
              <a:rPr lang="en-US" sz="3900" u="sng" dirty="0">
                <a:solidFill>
                  <a:schemeClr val="dk1"/>
                </a:solidFill>
                <a:latin typeface="Calibri"/>
                <a:ea typeface="Calibri"/>
                <a:cs typeface="Calibri"/>
                <a:sym typeface="Calibri"/>
              </a:rPr>
              <a:t>2. </a:t>
            </a:r>
            <a:r>
              <a:rPr lang="es-ES" sz="3900" u="sng" dirty="0">
                <a:solidFill>
                  <a:schemeClr val="dk1"/>
                </a:solidFill>
                <a:latin typeface="Calibri"/>
                <a:ea typeface="Calibri"/>
                <a:cs typeface="Calibri"/>
                <a:sym typeface="Calibri"/>
              </a:rPr>
              <a:t>Evaluación de la Exposición</a:t>
            </a:r>
            <a:endParaRPr sz="3900" b="0" i="0" u="none" strike="noStrike" cap="none" dirty="0">
              <a:solidFill>
                <a:schemeClr val="dk1"/>
              </a:solidFill>
              <a:latin typeface="Calibri"/>
              <a:ea typeface="Calibri"/>
              <a:cs typeface="Calibri"/>
              <a:sym typeface="Calibri"/>
            </a:endParaRPr>
          </a:p>
          <a:p>
            <a:endParaRPr lang="en-US" dirty="0"/>
          </a:p>
          <a:p>
            <a:r>
              <a:rPr lang="es-ES" sz="1600" dirty="0"/>
              <a:t>El monitoreo de la calidad del aire es un proceso que mide la exposición a la sílice cristalina respirable y lo puede llevar a cabo un </a:t>
            </a:r>
            <a:r>
              <a:rPr lang="es-ES" sz="1600" dirty="0">
                <a:hlinkClick r:id="rId3"/>
              </a:rPr>
              <a:t>asesor de </a:t>
            </a:r>
            <a:r>
              <a:rPr lang="es-ES" sz="1600" dirty="0" err="1">
                <a:hlinkClick r:id="rId3"/>
              </a:rPr>
              <a:t>Oregon</a:t>
            </a:r>
            <a:r>
              <a:rPr lang="es-ES" sz="1600" dirty="0">
                <a:hlinkClick r:id="rId3"/>
              </a:rPr>
              <a:t> OSHA</a:t>
            </a:r>
            <a:r>
              <a:rPr lang="es-ES" sz="1600" baseline="30000" dirty="0"/>
              <a:t>(4)</a:t>
            </a:r>
            <a:r>
              <a:rPr lang="es-ES" sz="1600" dirty="0"/>
              <a:t> o cualquier persona cualificada. La persona utiliza un dispositivo especializado para tomar muestras de las partículas respirables en el aire en la zona de respiración del empleado. Las muestras recolectadas se analizan para determinar si hay sílice cristalina respirable en el lugar de trabajo y en qué cantidad. Si las muestras analizadas se encuentran por debajo del nivel de acción, no es necesario realizar más monitoreos. Sin embargo, puede ocurrir lo siguiente:</a:t>
            </a:r>
          </a:p>
          <a:p>
            <a:pPr marL="285750" indent="-285750">
              <a:buFont typeface="Arial" panose="020B0604020202020204" pitchFamily="34" charset="0"/>
              <a:buChar char="•"/>
            </a:pPr>
            <a:r>
              <a:rPr lang="es-ES" sz="1600" dirty="0"/>
              <a:t>Si las muestras analizadas se encuentran en el nivel de acción o por encima de este (25 µg/m3), se debe tomar otra muestra en un plazo de 6 meses.  </a:t>
            </a:r>
          </a:p>
          <a:p>
            <a:pPr marL="285750" indent="-285750">
              <a:buFont typeface="Arial" panose="020B0604020202020204" pitchFamily="34" charset="0"/>
              <a:buChar char="•"/>
            </a:pPr>
            <a:r>
              <a:rPr lang="es-ES" sz="1600" dirty="0"/>
              <a:t>Si las muestras analizadas se encuentran por encima del PEL (50 µg/m3), se debe tomar otra muestra en un plazo de 3 meses. </a:t>
            </a:r>
          </a:p>
          <a:p>
            <a:r>
              <a:rPr lang="es-ES" sz="1600" dirty="0"/>
              <a:t>Se debe notificar a los empleados por escrito los resultados de su evaluación de la exposición. Los plazos de notificación, las situaciones específicas y las industrias se mencionan en la norma </a:t>
            </a:r>
            <a:r>
              <a:rPr lang="es-ES" sz="1600" dirty="0">
                <a:hlinkClick r:id="rId4"/>
              </a:rPr>
              <a:t>437-002-1056</a:t>
            </a:r>
            <a:r>
              <a:rPr lang="es-ES" sz="1600" baseline="30000" dirty="0"/>
              <a:t>(5)</a:t>
            </a: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5"/>
          <a:stretch>
            <a:fillRect/>
          </a:stretch>
        </p:blipFill>
        <p:spPr>
          <a:xfrm>
            <a:off x="7560859" y="5918860"/>
            <a:ext cx="4603845" cy="943411"/>
          </a:xfrm>
          <a:prstGeom prst="rect">
            <a:avLst/>
          </a:prstGeom>
        </p:spPr>
      </p:pic>
      <p:pic>
        <p:nvPicPr>
          <p:cNvPr id="5" name="Picture 4">
            <a:extLst>
              <a:ext uri="{FF2B5EF4-FFF2-40B4-BE49-F238E27FC236}">
                <a16:creationId xmlns:a16="http://schemas.microsoft.com/office/drawing/2014/main" id="{20F32D89-4D5B-42B5-A89B-65A4568A756F}"/>
              </a:ext>
            </a:extLst>
          </p:cNvPr>
          <p:cNvPicPr>
            <a:picLocks noChangeAspect="1"/>
          </p:cNvPicPr>
          <p:nvPr/>
        </p:nvPicPr>
        <p:blipFill>
          <a:blip r:embed="rId6"/>
          <a:stretch>
            <a:fillRect/>
          </a:stretch>
        </p:blipFill>
        <p:spPr>
          <a:xfrm>
            <a:off x="18106" y="14831"/>
            <a:ext cx="5454195" cy="5858764"/>
          </a:xfrm>
          <a:prstGeom prst="rect">
            <a:avLst/>
          </a:prstGeom>
        </p:spPr>
      </p:pic>
      <p:sp>
        <p:nvSpPr>
          <p:cNvPr id="7" name="Google Shape;102;p2">
            <a:extLst>
              <a:ext uri="{FF2B5EF4-FFF2-40B4-BE49-F238E27FC236}">
                <a16:creationId xmlns:a16="http://schemas.microsoft.com/office/drawing/2014/main" id="{C3E5CACB-DD6E-4D65-A896-61E674A91C79}"/>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spTree>
    <p:extLst>
      <p:ext uri="{BB962C8B-B14F-4D97-AF65-F5344CB8AC3E}">
        <p14:creationId xmlns:p14="http://schemas.microsoft.com/office/powerpoint/2010/main" val="3418690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5416827"/>
          </a:xfrm>
          <a:prstGeom prst="rect">
            <a:avLst/>
          </a:prstGeom>
          <a:noFill/>
          <a:ln>
            <a:noFill/>
          </a:ln>
        </p:spPr>
        <p:txBody>
          <a:bodyPr spcFirstLastPara="1" wrap="square" lIns="91425" tIns="45700" rIns="91425" bIns="45700" anchor="t" anchorCtr="0">
            <a:spAutoFit/>
          </a:bodyPr>
          <a:lstStyle/>
          <a:p>
            <a:pPr lvl="0" algn="ctr">
              <a:buSzPts val="4800"/>
            </a:pPr>
            <a:r>
              <a:rPr lang="en-US" sz="4000" u="sng" dirty="0">
                <a:solidFill>
                  <a:schemeClr val="dk1"/>
                </a:solidFill>
                <a:latin typeface="Calibri"/>
                <a:ea typeface="Calibri"/>
                <a:cs typeface="Calibri"/>
                <a:sym typeface="Calibri"/>
              </a:rPr>
              <a:t>3. </a:t>
            </a:r>
            <a:r>
              <a:rPr lang="es-ES" sz="4000" u="sng" dirty="0">
                <a:solidFill>
                  <a:schemeClr val="dk1"/>
                </a:solidFill>
                <a:latin typeface="Calibri"/>
                <a:ea typeface="Calibri"/>
                <a:cs typeface="Calibri"/>
                <a:sym typeface="Calibri"/>
              </a:rPr>
              <a:t>Métodos de Control de Exposición</a:t>
            </a:r>
            <a:endParaRPr sz="4000" b="0" i="0" u="none" strike="noStrike" cap="none" dirty="0">
              <a:solidFill>
                <a:schemeClr val="dk1"/>
              </a:solidFill>
              <a:latin typeface="Calibri"/>
              <a:ea typeface="Calibri"/>
              <a:cs typeface="Calibri"/>
              <a:sym typeface="Calibri"/>
            </a:endParaRPr>
          </a:p>
          <a:p>
            <a:endParaRPr lang="en-US" dirty="0"/>
          </a:p>
          <a:p>
            <a:r>
              <a:rPr lang="es-ES" sz="1800" dirty="0"/>
              <a:t>Esta norma, que incluye la </a:t>
            </a:r>
            <a:r>
              <a:rPr lang="es-ES" sz="1800" dirty="0">
                <a:hlinkClick r:id="rId3"/>
              </a:rPr>
              <a:t>Tabla 1</a:t>
            </a:r>
            <a:r>
              <a:rPr lang="es-ES" sz="1800" baseline="30000" dirty="0"/>
              <a:t>(6)</a:t>
            </a:r>
            <a:r>
              <a:rPr lang="es-ES" sz="1800" dirty="0"/>
              <a:t>, describe las tareas y las medidas de control específicas que, al implementarse, no requieren la evaluación de la exposición que analizamos en la diapositiva anterior. Estas exenciones solo se aplican a la construcción y a las actividades relacionadas con la construcción.  Por ejemplo, no se requerirá una evaluación de la exposición si se utiliza un martillo neumático con un chorro continuo de agua en el punto de impacto y el polvo no está visiblemente en el aire o cumple los requisitos de la Tabla 1. ¡Consulte la siguiente diapositiva para ver un ejemplo en video!</a:t>
            </a:r>
          </a:p>
          <a:p>
            <a:r>
              <a:rPr lang="es-ES" sz="1800" dirty="0"/>
              <a:t> </a:t>
            </a:r>
          </a:p>
          <a:p>
            <a:r>
              <a:rPr lang="es-ES" sz="1800" dirty="0"/>
              <a:t>Consulte la hoja informativa </a:t>
            </a:r>
            <a:r>
              <a:rPr lang="es-ES" sz="1800" dirty="0">
                <a:hlinkClick r:id="rId4"/>
              </a:rPr>
              <a:t>FS-66</a:t>
            </a:r>
            <a:r>
              <a:rPr lang="es-ES" sz="1800" baseline="30000" dirty="0"/>
              <a:t>(7)</a:t>
            </a:r>
            <a:r>
              <a:rPr lang="es-ES" sz="1800" dirty="0"/>
              <a:t> y la sección </a:t>
            </a:r>
            <a:r>
              <a:rPr lang="es-ES" sz="1800" dirty="0">
                <a:hlinkClick r:id="rId5"/>
              </a:rPr>
              <a:t>437-002-1057</a:t>
            </a:r>
            <a:r>
              <a:rPr lang="es-ES" sz="1800" baseline="30000" dirty="0"/>
              <a:t>(8)</a:t>
            </a:r>
            <a:r>
              <a:rPr lang="es-ES" sz="1800" dirty="0"/>
              <a:t> para conocer todos los detalles.</a:t>
            </a: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6"/>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0AF15CD5-330D-4FAF-A5EA-27B4D6472AAF}"/>
              </a:ext>
            </a:extLst>
          </p:cNvPr>
          <p:cNvPicPr>
            <a:picLocks noChangeAspect="1"/>
          </p:cNvPicPr>
          <p:nvPr/>
        </p:nvPicPr>
        <p:blipFill>
          <a:blip r:embed="rId7"/>
          <a:stretch>
            <a:fillRect/>
          </a:stretch>
        </p:blipFill>
        <p:spPr>
          <a:xfrm>
            <a:off x="31091" y="27160"/>
            <a:ext cx="5452686" cy="5857143"/>
          </a:xfrm>
          <a:prstGeom prst="rect">
            <a:avLst/>
          </a:prstGeom>
        </p:spPr>
      </p:pic>
      <p:sp>
        <p:nvSpPr>
          <p:cNvPr id="7" name="Google Shape;102;p2">
            <a:extLst>
              <a:ext uri="{FF2B5EF4-FFF2-40B4-BE49-F238E27FC236}">
                <a16:creationId xmlns:a16="http://schemas.microsoft.com/office/drawing/2014/main" id="{5B5F8997-8B92-445F-B783-5AA03BB95F0C}"/>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spTree>
    <p:extLst>
      <p:ext uri="{BB962C8B-B14F-4D97-AF65-F5344CB8AC3E}">
        <p14:creationId xmlns:p14="http://schemas.microsoft.com/office/powerpoint/2010/main" val="1187726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4"/>
          <a:stretch>
            <a:fillRect/>
          </a:stretch>
        </p:blipFill>
        <p:spPr>
          <a:xfrm>
            <a:off x="7560859" y="5918860"/>
            <a:ext cx="4603845" cy="943411"/>
          </a:xfrm>
          <a:prstGeom prst="rect">
            <a:avLst/>
          </a:prstGeom>
        </p:spPr>
      </p:pic>
      <p:sp>
        <p:nvSpPr>
          <p:cNvPr id="8" name="Rectangle 7">
            <a:extLst>
              <a:ext uri="{FF2B5EF4-FFF2-40B4-BE49-F238E27FC236}">
                <a16:creationId xmlns:a16="http://schemas.microsoft.com/office/drawing/2014/main" id="{40E33C50-989E-433C-80C0-7C3E8C31AF53}"/>
              </a:ext>
            </a:extLst>
          </p:cNvPr>
          <p:cNvSpPr/>
          <p:nvPr/>
        </p:nvSpPr>
        <p:spPr>
          <a:xfrm>
            <a:off x="0" y="-1"/>
            <a:ext cx="12144375" cy="58721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Video</a:t>
            </a:r>
            <a:r>
              <a:rPr lang="en-US" sz="3000" dirty="0"/>
              <a:t>: </a:t>
            </a:r>
            <a:r>
              <a:rPr lang="es-ES" sz="3000" dirty="0"/>
              <a:t>EJEMPLO: Martillo Neumático con </a:t>
            </a:r>
            <a:br>
              <a:rPr lang="es-ES" sz="3000" dirty="0"/>
            </a:br>
            <a:r>
              <a:rPr lang="es-ES" sz="3000" dirty="0"/>
              <a:t>Chorro de Agua Continuo</a:t>
            </a:r>
            <a:endParaRPr lang="en-US" sz="3000" dirty="0"/>
          </a:p>
        </p:txBody>
      </p:sp>
      <p:sp>
        <p:nvSpPr>
          <p:cNvPr id="6" name="Google Shape;102;p2">
            <a:extLst>
              <a:ext uri="{FF2B5EF4-FFF2-40B4-BE49-F238E27FC236}">
                <a16:creationId xmlns:a16="http://schemas.microsoft.com/office/drawing/2014/main" id="{0300AC39-CCE6-4E3B-92D6-A29502E9BF1E}"/>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pic>
        <p:nvPicPr>
          <p:cNvPr id="2" name="Online Media 1" descr="Martillos neumáticos y astillado manual">
            <a:hlinkClick r:id="" action="ppaction://media"/>
            <a:extLst>
              <a:ext uri="{FF2B5EF4-FFF2-40B4-BE49-F238E27FC236}">
                <a16:creationId xmlns:a16="http://schemas.microsoft.com/office/drawing/2014/main" id="{A82F8320-FA22-6541-9CCA-EAF5155FB7F0}"/>
              </a:ext>
            </a:extLst>
          </p:cNvPr>
          <p:cNvPicPr>
            <a:picLocks noRot="1" noChangeAspect="1"/>
          </p:cNvPicPr>
          <p:nvPr>
            <a:videoFile r:link="rId1"/>
          </p:nvPr>
        </p:nvPicPr>
        <p:blipFill>
          <a:blip r:embed="rId5"/>
          <a:stretch>
            <a:fillRect/>
          </a:stretch>
        </p:blipFill>
        <p:spPr>
          <a:xfrm>
            <a:off x="868351" y="0"/>
            <a:ext cx="10455298" cy="5881105"/>
          </a:xfrm>
          <a:prstGeom prst="rect">
            <a:avLst/>
          </a:prstGeom>
        </p:spPr>
      </p:pic>
    </p:spTree>
    <p:extLst>
      <p:ext uri="{BB962C8B-B14F-4D97-AF65-F5344CB8AC3E}">
        <p14:creationId xmlns:p14="http://schemas.microsoft.com/office/powerpoint/2010/main" val="29403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5929788"/>
          </a:xfrm>
          <a:prstGeom prst="rect">
            <a:avLst/>
          </a:prstGeom>
          <a:noFill/>
          <a:ln>
            <a:noFill/>
          </a:ln>
        </p:spPr>
        <p:txBody>
          <a:bodyPr spcFirstLastPara="1" wrap="square" lIns="91425" tIns="45700" rIns="91425" bIns="45700" anchor="t" anchorCtr="0">
            <a:spAutoFit/>
          </a:bodyPr>
          <a:lstStyle/>
          <a:p>
            <a:pPr lvl="0" algn="ctr">
              <a:buSzPts val="4800"/>
            </a:pPr>
            <a:r>
              <a:rPr lang="en-US" sz="4000" u="sng" dirty="0">
                <a:solidFill>
                  <a:schemeClr val="dk1"/>
                </a:solidFill>
                <a:latin typeface="Calibri"/>
                <a:ea typeface="Calibri"/>
                <a:cs typeface="Calibri"/>
                <a:sym typeface="Calibri"/>
              </a:rPr>
              <a:t>4. </a:t>
            </a:r>
            <a:r>
              <a:rPr lang="pt-BR" sz="4000" u="sng" dirty="0">
                <a:solidFill>
                  <a:schemeClr val="dk1"/>
                </a:solidFill>
                <a:latin typeface="Calibri"/>
                <a:ea typeface="Calibri"/>
                <a:cs typeface="Calibri"/>
                <a:sym typeface="Calibri"/>
              </a:rPr>
              <a:t>Áreas Restringidas y Reguladas</a:t>
            </a:r>
            <a:endParaRPr sz="4000" b="0" i="0" u="none" strike="noStrike" cap="none" dirty="0">
              <a:solidFill>
                <a:schemeClr val="dk1"/>
              </a:solidFill>
              <a:latin typeface="Calibri"/>
              <a:ea typeface="Calibri"/>
              <a:cs typeface="Calibri"/>
              <a:sym typeface="Calibri"/>
            </a:endParaRPr>
          </a:p>
          <a:p>
            <a:endParaRPr lang="en-US" sz="1000" dirty="0"/>
          </a:p>
          <a:p>
            <a:r>
              <a:rPr lang="es-ES" sz="1700" dirty="0"/>
              <a:t>Si los empleados estarán expuestos a niveles de sílice cristalina respirable superiores al PEL, debe haber un área regulada, designada y separada del resto del lugar de trabajo. El propósito es minimizar la cantidad de empleados expuestos. Se deben colocar letreros de advertencia específicos en todos los ingresos a las áreas reguladas (vea la sección </a:t>
            </a:r>
            <a:r>
              <a:rPr lang="es-ES" sz="1700" dirty="0">
                <a:hlinkClick r:id="rId3"/>
              </a:rPr>
              <a:t>437-002-1058</a:t>
            </a:r>
            <a:r>
              <a:rPr lang="es-ES" sz="1700" baseline="30000" dirty="0"/>
              <a:t>(9)</a:t>
            </a:r>
            <a:r>
              <a:rPr lang="es-ES" sz="1700" dirty="0"/>
              <a:t> para la redacción de los letreros). El acceso a las áreas reguladas se debe limitar a personas autorizadas y se deben proporcionar respiradores a todas aquellas personas que entren en la zona y que deberán utilizarlos.</a:t>
            </a:r>
          </a:p>
          <a:p>
            <a:endParaRPr lang="es-ES" sz="1700" dirty="0"/>
          </a:p>
          <a:p>
            <a:r>
              <a:rPr lang="es-ES" sz="1700" dirty="0"/>
              <a:t>En el caso de las actividades de la construcción, deben existir procedimientos escritos para restringir el acceso y reducir la cantidad de empleados en el área donde el PEL se excede. Se puede obtener información detallada adicional en </a:t>
            </a:r>
            <a:r>
              <a:rPr lang="es-ES" sz="1700" dirty="0">
                <a:hlinkClick r:id="rId4"/>
              </a:rPr>
              <a:t>437-002-1059(2)</a:t>
            </a:r>
            <a:r>
              <a:rPr lang="es-ES" sz="1700" baseline="30000" dirty="0"/>
              <a:t>(10)</a:t>
            </a:r>
            <a:r>
              <a:rPr lang="es-ES" sz="1700" dirty="0"/>
              <a:t>.</a:t>
            </a:r>
          </a:p>
          <a:p>
            <a:endParaRPr lang="en-US" sz="2000" baseline="30000" dirty="0"/>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5"/>
          <a:stretch>
            <a:fillRect/>
          </a:stretch>
        </p:blipFill>
        <p:spPr>
          <a:xfrm>
            <a:off x="7560859" y="5918860"/>
            <a:ext cx="4603845" cy="943411"/>
          </a:xfrm>
          <a:prstGeom prst="rect">
            <a:avLst/>
          </a:prstGeom>
        </p:spPr>
      </p:pic>
      <p:sp>
        <p:nvSpPr>
          <p:cNvPr id="7" name="Google Shape;102;p2">
            <a:extLst>
              <a:ext uri="{FF2B5EF4-FFF2-40B4-BE49-F238E27FC236}">
                <a16:creationId xmlns:a16="http://schemas.microsoft.com/office/drawing/2014/main" id="{2B25EDED-0031-4851-B6B7-D4414718D72D}"/>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pic>
        <p:nvPicPr>
          <p:cNvPr id="6" name="Picture 5">
            <a:extLst>
              <a:ext uri="{FF2B5EF4-FFF2-40B4-BE49-F238E27FC236}">
                <a16:creationId xmlns:a16="http://schemas.microsoft.com/office/drawing/2014/main" id="{0F2BFB49-091E-485C-B8E5-4A782805C979}"/>
              </a:ext>
            </a:extLst>
          </p:cNvPr>
          <p:cNvPicPr>
            <a:picLocks noChangeAspect="1"/>
          </p:cNvPicPr>
          <p:nvPr/>
        </p:nvPicPr>
        <p:blipFill>
          <a:blip r:embed="rId6"/>
          <a:stretch>
            <a:fillRect/>
          </a:stretch>
        </p:blipFill>
        <p:spPr>
          <a:xfrm>
            <a:off x="27296" y="26408"/>
            <a:ext cx="5315233" cy="6054250"/>
          </a:xfrm>
          <a:prstGeom prst="rect">
            <a:avLst/>
          </a:prstGeom>
        </p:spPr>
      </p:pic>
    </p:spTree>
    <p:extLst>
      <p:ext uri="{BB962C8B-B14F-4D97-AF65-F5344CB8AC3E}">
        <p14:creationId xmlns:p14="http://schemas.microsoft.com/office/powerpoint/2010/main" val="3653961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5770770"/>
          </a:xfrm>
          <a:prstGeom prst="rect">
            <a:avLst/>
          </a:prstGeom>
          <a:noFill/>
          <a:ln>
            <a:noFill/>
          </a:ln>
        </p:spPr>
        <p:txBody>
          <a:bodyPr spcFirstLastPara="1" wrap="square" lIns="91425" tIns="45700" rIns="91425" bIns="45700" anchor="t" anchorCtr="0">
            <a:spAutoFit/>
          </a:bodyPr>
          <a:lstStyle/>
          <a:p>
            <a:pPr lvl="0" algn="ctr">
              <a:buSzPts val="4800"/>
            </a:pPr>
            <a:r>
              <a:rPr lang="en-US" sz="4000" u="sng" dirty="0">
                <a:solidFill>
                  <a:schemeClr val="dk1"/>
                </a:solidFill>
                <a:latin typeface="Calibri"/>
                <a:ea typeface="Calibri"/>
                <a:cs typeface="Calibri"/>
                <a:sym typeface="Calibri"/>
              </a:rPr>
              <a:t>5. </a:t>
            </a:r>
            <a:r>
              <a:rPr lang="en-US" sz="4000" u="sng" dirty="0" err="1">
                <a:solidFill>
                  <a:schemeClr val="dk1"/>
                </a:solidFill>
                <a:latin typeface="Calibri"/>
                <a:ea typeface="Calibri"/>
                <a:cs typeface="Calibri"/>
                <a:sym typeface="Calibri"/>
              </a:rPr>
              <a:t>Métodos</a:t>
            </a:r>
            <a:r>
              <a:rPr lang="en-US" sz="4000" u="sng" dirty="0">
                <a:solidFill>
                  <a:schemeClr val="dk1"/>
                </a:solidFill>
                <a:latin typeface="Calibri"/>
                <a:ea typeface="Calibri"/>
                <a:cs typeface="Calibri"/>
                <a:sym typeface="Calibri"/>
              </a:rPr>
              <a:t> de </a:t>
            </a:r>
            <a:r>
              <a:rPr lang="en-US" sz="4000" u="sng" dirty="0" err="1">
                <a:solidFill>
                  <a:schemeClr val="dk1"/>
                </a:solidFill>
                <a:latin typeface="Calibri"/>
                <a:ea typeface="Calibri"/>
                <a:cs typeface="Calibri"/>
                <a:sym typeface="Calibri"/>
              </a:rPr>
              <a:t>Cumplimiento</a:t>
            </a:r>
            <a:endParaRPr sz="4400" b="0" i="0" u="none" strike="noStrike" cap="none" dirty="0">
              <a:solidFill>
                <a:schemeClr val="dk1"/>
              </a:solidFill>
              <a:latin typeface="Calibri"/>
              <a:ea typeface="Calibri"/>
              <a:cs typeface="Calibri"/>
              <a:sym typeface="Calibri"/>
            </a:endParaRPr>
          </a:p>
          <a:p>
            <a:endParaRPr lang="en-US" sz="700" dirty="0"/>
          </a:p>
          <a:p>
            <a:r>
              <a:rPr lang="es-ES" sz="1500" dirty="0"/>
              <a:t>La norma sobre la sílice exige un plan de exposición escrito y la aplicación de controles de ingeniería o de prácticas de trabajo para reducir la exposición a la sílice cristalina respirable al PEL o al nivel más bajo posible con el complemento del uso de respiradores. Las dos diapositivas siguientes proporcionan ejemplos de dos tipos de controles.</a:t>
            </a:r>
          </a:p>
          <a:p>
            <a:r>
              <a:rPr lang="es-ES" sz="1500" dirty="0"/>
              <a:t>Un </a:t>
            </a:r>
            <a:r>
              <a:rPr lang="es-ES" sz="1500" dirty="0">
                <a:hlinkClick r:id="rId3"/>
              </a:rPr>
              <a:t>plan</a:t>
            </a:r>
            <a:r>
              <a:rPr lang="es-ES" sz="1500" baseline="30000" dirty="0"/>
              <a:t>(10)</a:t>
            </a:r>
            <a:r>
              <a:rPr lang="es-ES" sz="1500" dirty="0"/>
              <a:t> de exposición escrito debe contener una descripción de lo siguiente:</a:t>
            </a:r>
          </a:p>
          <a:p>
            <a:pPr marL="285750" indent="-285750">
              <a:buFont typeface="Arial" panose="020B0604020202020204" pitchFamily="34" charset="0"/>
              <a:buChar char="•"/>
            </a:pPr>
            <a:r>
              <a:rPr lang="es-ES" sz="1500" dirty="0"/>
              <a:t>Tareas que implican una exposición a la sílice en el lugar de trabajo,</a:t>
            </a:r>
          </a:p>
          <a:p>
            <a:pPr marL="285750" indent="-285750">
              <a:buFont typeface="Arial" panose="020B0604020202020204" pitchFamily="34" charset="0"/>
              <a:buChar char="•"/>
            </a:pPr>
            <a:r>
              <a:rPr lang="es-ES" sz="1500" dirty="0"/>
              <a:t>Controles de ingeniería, prácticas de trabajo y protección respiratoria para cada tarea, y</a:t>
            </a:r>
          </a:p>
          <a:p>
            <a:pPr marL="285750" indent="-285750">
              <a:buFont typeface="Arial" panose="020B0604020202020204" pitchFamily="34" charset="0"/>
              <a:buChar char="•"/>
            </a:pPr>
            <a:r>
              <a:rPr lang="es-ES" sz="1500" dirty="0"/>
              <a:t>Medidas de limpieza utilizadas.</a:t>
            </a:r>
          </a:p>
          <a:p>
            <a:endParaRPr lang="es-ES" sz="1500" dirty="0"/>
          </a:p>
          <a:p>
            <a:r>
              <a:rPr lang="es-ES" sz="1500" dirty="0"/>
              <a:t>El plan escrito se debe revisar y evaluar al menos una vez al año, actualizarse según sea necesario y estar a disposición de todas las personas que lo necesiten. En el caso de los empleados que se dedican a actividades en la construcción o que utilizan métodos permitidos en la </a:t>
            </a:r>
            <a:r>
              <a:rPr lang="es-ES" sz="1500" dirty="0">
                <a:hlinkClick r:id="rId4"/>
              </a:rPr>
              <a:t>Tabla 1</a:t>
            </a:r>
            <a:r>
              <a:rPr lang="es-ES" sz="1500" baseline="30000" dirty="0"/>
              <a:t>(11)</a:t>
            </a:r>
            <a:r>
              <a:rPr lang="es-ES" sz="1500" dirty="0"/>
              <a:t>, la </a:t>
            </a:r>
            <a:r>
              <a:rPr lang="es-ES" sz="1500" dirty="0">
                <a:hlinkClick r:id="rId5"/>
              </a:rPr>
              <a:t>persona competente</a:t>
            </a:r>
            <a:r>
              <a:rPr lang="es-ES" sz="1500" baseline="30000" dirty="0"/>
              <a:t>(3)</a:t>
            </a:r>
            <a:r>
              <a:rPr lang="es-ES" sz="1500" dirty="0"/>
              <a:t> designada debe inspeccionar periódicamente los lugares de trabajo, los materiales y el equipo para aplicar el plan escrito de control de la exposición y hacer las correcciones necesarias. </a:t>
            </a:r>
            <a:endParaRPr lang="en-US" sz="1500" baseline="30000" dirty="0"/>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6"/>
          <a:stretch>
            <a:fillRect/>
          </a:stretch>
        </p:blipFill>
        <p:spPr>
          <a:xfrm>
            <a:off x="7560859" y="5918860"/>
            <a:ext cx="4603845" cy="943411"/>
          </a:xfrm>
          <a:prstGeom prst="rect">
            <a:avLst/>
          </a:prstGeom>
        </p:spPr>
      </p:pic>
      <p:sp>
        <p:nvSpPr>
          <p:cNvPr id="7" name="Google Shape;102;p2">
            <a:extLst>
              <a:ext uri="{FF2B5EF4-FFF2-40B4-BE49-F238E27FC236}">
                <a16:creationId xmlns:a16="http://schemas.microsoft.com/office/drawing/2014/main" id="{FCA406D6-DA4A-4365-BA60-2DB4D44BACB6}"/>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pic>
        <p:nvPicPr>
          <p:cNvPr id="8" name="Picture 7">
            <a:extLst>
              <a:ext uri="{FF2B5EF4-FFF2-40B4-BE49-F238E27FC236}">
                <a16:creationId xmlns:a16="http://schemas.microsoft.com/office/drawing/2014/main" id="{87B93B5E-02E5-4F5F-851D-A68D79FB96BC}"/>
              </a:ext>
            </a:extLst>
          </p:cNvPr>
          <p:cNvPicPr>
            <a:picLocks noChangeAspect="1"/>
          </p:cNvPicPr>
          <p:nvPr/>
        </p:nvPicPr>
        <p:blipFill>
          <a:blip r:embed="rId7"/>
          <a:stretch>
            <a:fillRect/>
          </a:stretch>
        </p:blipFill>
        <p:spPr>
          <a:xfrm>
            <a:off x="-1" y="0"/>
            <a:ext cx="5520663" cy="5930163"/>
          </a:xfrm>
          <a:prstGeom prst="rect">
            <a:avLst/>
          </a:prstGeom>
        </p:spPr>
      </p:pic>
    </p:spTree>
    <p:extLst>
      <p:ext uri="{BB962C8B-B14F-4D97-AF65-F5344CB8AC3E}">
        <p14:creationId xmlns:p14="http://schemas.microsoft.com/office/powerpoint/2010/main" val="2054366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5786159"/>
          </a:xfrm>
          <a:prstGeom prst="rect">
            <a:avLst/>
          </a:prstGeom>
          <a:noFill/>
          <a:ln>
            <a:noFill/>
          </a:ln>
        </p:spPr>
        <p:txBody>
          <a:bodyPr spcFirstLastPara="1" wrap="square" lIns="91425" tIns="45700" rIns="91425" bIns="45700" anchor="t" anchorCtr="0">
            <a:spAutoFit/>
          </a:bodyPr>
          <a:lstStyle/>
          <a:p>
            <a:pPr lvl="0" algn="ctr">
              <a:buSzPts val="4800"/>
            </a:pPr>
            <a:r>
              <a:rPr lang="es-ES" sz="4400" u="sng" dirty="0">
                <a:solidFill>
                  <a:schemeClr val="dk1"/>
                </a:solidFill>
                <a:latin typeface="Calibri"/>
                <a:cs typeface="Calibri"/>
                <a:sym typeface="Calibri"/>
              </a:rPr>
              <a:t>Ejemplos de los Controles de Ingeniería</a:t>
            </a:r>
            <a:endParaRPr lang="en-US" dirty="0"/>
          </a:p>
          <a:p>
            <a:endParaRPr lang="en-US" sz="900" dirty="0"/>
          </a:p>
          <a:p>
            <a:r>
              <a:rPr lang="es-US" dirty="0"/>
              <a:t>Los controles de riesgos son métodos planificados para llevar a cabo las tareas de forma que se reduzca o elimine la exposición de los empleados a la sílice, que incluyen controles de ingeniería. Algunos son bastante sencillos, mientras que otros requieren un mayor involucramiento. Entre los ejemplos se incluyen los siguientes:</a:t>
            </a:r>
            <a:r>
              <a:rPr lang="en-US" sz="1600" dirty="0"/>
              <a:t> </a:t>
            </a:r>
          </a:p>
          <a:p>
            <a:endParaRPr lang="en-US" sz="1100" dirty="0"/>
          </a:p>
          <a:p>
            <a:pPr marL="285750" indent="-285750" fontAlgn="base">
              <a:buFont typeface="Arial" panose="020B0604020202020204" pitchFamily="34" charset="0"/>
              <a:buChar char="•"/>
            </a:pPr>
            <a:r>
              <a:rPr lang="es-ES" sz="1500" dirty="0"/>
              <a:t>Sustituir la arena de sílice por una amplia gama de abrasivos sin sílice para la limpieza abrasiva.</a:t>
            </a:r>
          </a:p>
          <a:p>
            <a:pPr marL="285750" indent="-285750" fontAlgn="base">
              <a:buFont typeface="Arial" panose="020B0604020202020204" pitchFamily="34" charset="0"/>
              <a:buChar char="•"/>
            </a:pPr>
            <a:r>
              <a:rPr lang="es-ES" sz="1500" dirty="0"/>
              <a:t>Utilizar materiales de construcción que no contengan sílice cristalina.</a:t>
            </a:r>
          </a:p>
          <a:p>
            <a:pPr marL="285750" indent="-285750" fontAlgn="base">
              <a:buFont typeface="Arial" panose="020B0604020202020204" pitchFamily="34" charset="0"/>
              <a:buChar char="•"/>
            </a:pPr>
            <a:r>
              <a:rPr lang="es-ES" sz="1500" dirty="0"/>
              <a:t>Utilizar cizallas en lugar de sierras eléctricas al cortar revestimientos de cemento fibroso.</a:t>
            </a:r>
          </a:p>
          <a:p>
            <a:pPr marL="285750" indent="-285750" fontAlgn="base">
              <a:buFont typeface="Arial" panose="020B0604020202020204" pitchFamily="34" charset="0"/>
              <a:buChar char="•"/>
            </a:pPr>
            <a:r>
              <a:rPr lang="es-ES" sz="1500" dirty="0"/>
              <a:t>Utilizar herramientas mecánicas con sistemas integrados de suministro de agua o de recolección de polvo aprobados por el fabricante. (¡Consulte las siguientes diapositivas para ver un ejemplo en video!)  </a:t>
            </a:r>
          </a:p>
          <a:p>
            <a:pPr fontAlgn="base"/>
            <a:r>
              <a:rPr lang="es-ES" sz="1500" dirty="0"/>
              <a:t>Tenga en cuenta que más de una medida de control puede ser necesaria para proteger a los trabajadores de la exposición a la sílice.</a:t>
            </a: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3"/>
          <a:stretch>
            <a:fillRect/>
          </a:stretch>
        </p:blipFill>
        <p:spPr>
          <a:xfrm>
            <a:off x="7560859" y="5918860"/>
            <a:ext cx="4603845" cy="943411"/>
          </a:xfrm>
          <a:prstGeom prst="rect">
            <a:avLst/>
          </a:prstGeom>
        </p:spPr>
      </p:pic>
      <p:pic>
        <p:nvPicPr>
          <p:cNvPr id="5" name="Picture 4">
            <a:extLst>
              <a:ext uri="{FF2B5EF4-FFF2-40B4-BE49-F238E27FC236}">
                <a16:creationId xmlns:a16="http://schemas.microsoft.com/office/drawing/2014/main" id="{AEAAE138-CE1C-4A33-BBF4-CA1E847512DF}"/>
              </a:ext>
            </a:extLst>
          </p:cNvPr>
          <p:cNvPicPr>
            <a:picLocks noChangeAspect="1"/>
          </p:cNvPicPr>
          <p:nvPr/>
        </p:nvPicPr>
        <p:blipFill>
          <a:blip r:embed="rId4"/>
          <a:stretch>
            <a:fillRect/>
          </a:stretch>
        </p:blipFill>
        <p:spPr>
          <a:xfrm>
            <a:off x="-5935" y="16042"/>
            <a:ext cx="5472640" cy="5878577"/>
          </a:xfrm>
          <a:prstGeom prst="rect">
            <a:avLst/>
          </a:prstGeom>
        </p:spPr>
      </p:pic>
      <p:sp>
        <p:nvSpPr>
          <p:cNvPr id="7" name="Google Shape;102;p2">
            <a:extLst>
              <a:ext uri="{FF2B5EF4-FFF2-40B4-BE49-F238E27FC236}">
                <a16:creationId xmlns:a16="http://schemas.microsoft.com/office/drawing/2014/main" id="{6DBD7655-016D-40C0-8CFF-B82122F976FA}"/>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spTree>
    <p:extLst>
      <p:ext uri="{BB962C8B-B14F-4D97-AF65-F5344CB8AC3E}">
        <p14:creationId xmlns:p14="http://schemas.microsoft.com/office/powerpoint/2010/main" val="4113502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sp>
        <p:nvSpPr>
          <p:cNvPr id="104" name="Google Shape;104;p2"/>
          <p:cNvSpPr txBox="1"/>
          <p:nvPr/>
        </p:nvSpPr>
        <p:spPr>
          <a:xfrm>
            <a:off x="5719156" y="332509"/>
            <a:ext cx="6274351" cy="4955162"/>
          </a:xfrm>
          <a:prstGeom prst="rect">
            <a:avLst/>
          </a:prstGeom>
          <a:noFill/>
          <a:ln>
            <a:noFill/>
          </a:ln>
        </p:spPr>
        <p:txBody>
          <a:bodyPr spcFirstLastPara="1" wrap="square" lIns="91425" tIns="45700" rIns="91425" bIns="45700" anchor="t" anchorCtr="0">
            <a:spAutoFit/>
          </a:bodyPr>
          <a:lstStyle/>
          <a:p>
            <a:pPr lvl="0" algn="ctr">
              <a:buSzPts val="4800"/>
            </a:pPr>
            <a:r>
              <a:rPr lang="es-ES" sz="4100" u="sng" dirty="0">
                <a:solidFill>
                  <a:schemeClr val="dk1"/>
                </a:solidFill>
                <a:latin typeface="Calibri"/>
                <a:ea typeface="Calibri"/>
                <a:cs typeface="Calibri"/>
                <a:sym typeface="Calibri"/>
              </a:rPr>
              <a:t>¿Qué es la Sílice Cristalina?</a:t>
            </a:r>
            <a:r>
              <a:rPr lang="en-US" sz="4800" b="0" i="0" u="sng" strike="noStrike" cap="none" dirty="0">
                <a:solidFill>
                  <a:schemeClr val="dk1"/>
                </a:solidFill>
                <a:latin typeface="Calibri"/>
                <a:ea typeface="Calibri"/>
                <a:cs typeface="Calibri"/>
                <a:sym typeface="Calibri"/>
              </a:rPr>
              <a:t> </a:t>
            </a:r>
          </a:p>
          <a:p>
            <a:pPr marL="0" marR="0" lvl="0" indent="0" algn="ctr" rtl="0">
              <a:lnSpc>
                <a:spcPct val="100000"/>
              </a:lnSpc>
              <a:spcBef>
                <a:spcPts val="0"/>
              </a:spcBef>
              <a:spcAft>
                <a:spcPts val="0"/>
              </a:spcAft>
              <a:buClr>
                <a:srgbClr val="000000"/>
              </a:buClr>
              <a:buSzPts val="4800"/>
              <a:buFont typeface="Arial"/>
              <a:buNone/>
            </a:pPr>
            <a:endParaRPr sz="1600" b="0" i="0" u="none" strike="noStrike" cap="none" dirty="0">
              <a:solidFill>
                <a:schemeClr val="dk1"/>
              </a:solidFill>
              <a:latin typeface="Calibri"/>
              <a:ea typeface="Calibri"/>
              <a:cs typeface="Calibri"/>
              <a:sym typeface="Calibri"/>
            </a:endParaRPr>
          </a:p>
          <a:p>
            <a:r>
              <a:rPr lang="es-ES" sz="1800" dirty="0"/>
              <a:t>La sílice, o el dióxido de silicio, es uno de los minerales más comunes en la tierra y existen diferentes formas: cristalina y no cristalina (tipo amorfo). La sílice cristalina es un tipo específico de silicato y se encuentra como un componente natural de la arena, la roca, el suelo, las arcillas, el granito, ciertos minerales y algunos organismos vivos. </a:t>
            </a:r>
          </a:p>
          <a:p>
            <a:endParaRPr lang="es-ES" sz="1800" dirty="0"/>
          </a:p>
          <a:p>
            <a:r>
              <a:rPr lang="es-ES" sz="1800" dirty="0"/>
              <a:t>Los tres tipos de sílice cristalina que son motivo de preocupación para la salud humana son el cuarzo (el más común), la cristobalita y la </a:t>
            </a:r>
            <a:r>
              <a:rPr lang="es-ES" sz="1800" dirty="0" err="1"/>
              <a:t>tridimita</a:t>
            </a:r>
            <a:r>
              <a:rPr lang="es-ES" sz="1800" dirty="0"/>
              <a:t>. Estas variaciones se diferencian por su patrón de formación de cristales que se muestra aquí y tienen diferentes niveles de toxicidad, pero todas son peligrosas para los seres humanos.</a:t>
            </a:r>
            <a:endParaRPr sz="1800" b="0" i="0" u="none" strike="noStrike" cap="none" dirty="0">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EE1A596A-79C6-4506-97F1-A0ED47F4749F}"/>
              </a:ext>
            </a:extLst>
          </p:cNvPr>
          <p:cNvPicPr>
            <a:picLocks noChangeAspect="1"/>
          </p:cNvPicPr>
          <p:nvPr/>
        </p:nvPicPr>
        <p:blipFill>
          <a:blip r:embed="rId3"/>
          <a:stretch>
            <a:fillRect/>
          </a:stretch>
        </p:blipFill>
        <p:spPr>
          <a:xfrm>
            <a:off x="7550261" y="5898819"/>
            <a:ext cx="4595521" cy="941704"/>
          </a:xfrm>
          <a:prstGeom prst="rect">
            <a:avLst/>
          </a:prstGeom>
        </p:spPr>
      </p:pic>
      <p:pic>
        <p:nvPicPr>
          <p:cNvPr id="4" name="Picture 3">
            <a:extLst>
              <a:ext uri="{FF2B5EF4-FFF2-40B4-BE49-F238E27FC236}">
                <a16:creationId xmlns:a16="http://schemas.microsoft.com/office/drawing/2014/main" id="{57454398-F711-467F-9BD1-51218D3AB76F}"/>
              </a:ext>
            </a:extLst>
          </p:cNvPr>
          <p:cNvPicPr>
            <a:picLocks noChangeAspect="1"/>
          </p:cNvPicPr>
          <p:nvPr/>
        </p:nvPicPr>
        <p:blipFill>
          <a:blip r:embed="rId4"/>
          <a:stretch>
            <a:fillRect/>
          </a:stretch>
        </p:blipFill>
        <p:spPr>
          <a:xfrm>
            <a:off x="12701" y="-22076"/>
            <a:ext cx="5507028" cy="5915516"/>
          </a:xfrm>
          <a:prstGeom prst="rect">
            <a:avLst/>
          </a:prstGeom>
        </p:spPr>
      </p:pic>
    </p:spTree>
    <p:extLst>
      <p:ext uri="{BB962C8B-B14F-4D97-AF65-F5344CB8AC3E}">
        <p14:creationId xmlns:p14="http://schemas.microsoft.com/office/powerpoint/2010/main" val="4013923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4"/>
          <a:stretch>
            <a:fillRect/>
          </a:stretch>
        </p:blipFill>
        <p:spPr>
          <a:xfrm>
            <a:off x="7560859" y="5918860"/>
            <a:ext cx="4603845" cy="943411"/>
          </a:xfrm>
          <a:prstGeom prst="rect">
            <a:avLst/>
          </a:prstGeom>
        </p:spPr>
      </p:pic>
      <p:sp>
        <p:nvSpPr>
          <p:cNvPr id="8" name="Rectangle 7">
            <a:extLst>
              <a:ext uri="{FF2B5EF4-FFF2-40B4-BE49-F238E27FC236}">
                <a16:creationId xmlns:a16="http://schemas.microsoft.com/office/drawing/2014/main" id="{40E33C50-989E-433C-80C0-7C3E8C31AF53}"/>
              </a:ext>
            </a:extLst>
          </p:cNvPr>
          <p:cNvSpPr/>
          <p:nvPr/>
        </p:nvSpPr>
        <p:spPr>
          <a:xfrm>
            <a:off x="0" y="0"/>
            <a:ext cx="12172950" cy="57721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r>
              <a:rPr lang="en-US" sz="3000" b="1" dirty="0"/>
              <a:t>Video</a:t>
            </a:r>
            <a:r>
              <a:rPr lang="en-US" sz="3000" dirty="0"/>
              <a:t>: EJEMPLO: </a:t>
            </a:r>
            <a:r>
              <a:rPr lang="es-ES" sz="3000" dirty="0"/>
              <a:t>Sierra fija para mampostería</a:t>
            </a:r>
          </a:p>
          <a:p>
            <a:pPr algn="ctr"/>
            <a:r>
              <a:rPr lang="es-ES" sz="3000" dirty="0"/>
              <a:t>Sistema integrado de suministro de agua</a:t>
            </a:r>
          </a:p>
        </p:txBody>
      </p:sp>
      <p:sp>
        <p:nvSpPr>
          <p:cNvPr id="6" name="Google Shape;102;p2">
            <a:extLst>
              <a:ext uri="{FF2B5EF4-FFF2-40B4-BE49-F238E27FC236}">
                <a16:creationId xmlns:a16="http://schemas.microsoft.com/office/drawing/2014/main" id="{744B4FFA-8565-4E0F-80F4-94300619B8EC}"/>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pic>
        <p:nvPicPr>
          <p:cNvPr id="2" name="Online Media 1" descr="Sistema de suministro de agua integrado - Sierra para mampostería">
            <a:hlinkClick r:id="" action="ppaction://media"/>
            <a:extLst>
              <a:ext uri="{FF2B5EF4-FFF2-40B4-BE49-F238E27FC236}">
                <a16:creationId xmlns:a16="http://schemas.microsoft.com/office/drawing/2014/main" id="{8C9602AF-D326-C840-BE48-EA2B9768C9AC}"/>
              </a:ext>
            </a:extLst>
          </p:cNvPr>
          <p:cNvPicPr>
            <a:picLocks noRot="1" noChangeAspect="1"/>
          </p:cNvPicPr>
          <p:nvPr>
            <a:videoFile r:link="rId1"/>
          </p:nvPr>
        </p:nvPicPr>
        <p:blipFill>
          <a:blip r:embed="rId5"/>
          <a:stretch>
            <a:fillRect/>
          </a:stretch>
        </p:blipFill>
        <p:spPr>
          <a:xfrm>
            <a:off x="966099" y="0"/>
            <a:ext cx="10259802" cy="5771139"/>
          </a:xfrm>
          <a:prstGeom prst="rect">
            <a:avLst/>
          </a:prstGeom>
        </p:spPr>
      </p:pic>
    </p:spTree>
    <p:extLst>
      <p:ext uri="{BB962C8B-B14F-4D97-AF65-F5344CB8AC3E}">
        <p14:creationId xmlns:p14="http://schemas.microsoft.com/office/powerpoint/2010/main" val="293077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3"/>
          <a:stretch>
            <a:fillRect/>
          </a:stretch>
        </p:blipFill>
        <p:spPr>
          <a:xfrm>
            <a:off x="7560859" y="5918860"/>
            <a:ext cx="4603845" cy="943411"/>
          </a:xfrm>
          <a:prstGeom prst="rect">
            <a:avLst/>
          </a:prstGeom>
        </p:spPr>
      </p:pic>
      <p:sp>
        <p:nvSpPr>
          <p:cNvPr id="8" name="Rectangle 7">
            <a:extLst>
              <a:ext uri="{FF2B5EF4-FFF2-40B4-BE49-F238E27FC236}">
                <a16:creationId xmlns:a16="http://schemas.microsoft.com/office/drawing/2014/main" id="{40E33C50-989E-433C-80C0-7C3E8C31AF53}"/>
              </a:ext>
            </a:extLst>
          </p:cNvPr>
          <p:cNvSpPr/>
          <p:nvPr/>
        </p:nvSpPr>
        <p:spPr>
          <a:xfrm>
            <a:off x="14288" y="-1"/>
            <a:ext cx="12164703" cy="58620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VIDEO</a:t>
            </a:r>
            <a:r>
              <a:rPr lang="en-US" sz="3000" dirty="0"/>
              <a:t>: </a:t>
            </a:r>
            <a:r>
              <a:rPr lang="en-US" sz="3000" dirty="0">
                <a:hlinkClick r:id="rId4"/>
              </a:rPr>
              <a:t>EXAMPLE OF INTEGRATED </a:t>
            </a:r>
            <a:br>
              <a:rPr lang="en-US" sz="3000" dirty="0">
                <a:hlinkClick r:id="rId4"/>
              </a:rPr>
            </a:br>
            <a:r>
              <a:rPr lang="en-US" sz="3000" dirty="0">
                <a:hlinkClick r:id="rId4"/>
              </a:rPr>
              <a:t>DUST COLLECTION SYSTEM</a:t>
            </a:r>
            <a:endParaRPr lang="en-US" sz="3000" dirty="0"/>
          </a:p>
        </p:txBody>
      </p:sp>
    </p:spTree>
    <p:extLst>
      <p:ext uri="{BB962C8B-B14F-4D97-AF65-F5344CB8AC3E}">
        <p14:creationId xmlns:p14="http://schemas.microsoft.com/office/powerpoint/2010/main" val="2343802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0278" y="217095"/>
            <a:ext cx="6274351" cy="5786159"/>
          </a:xfrm>
          <a:prstGeom prst="rect">
            <a:avLst/>
          </a:prstGeom>
          <a:noFill/>
          <a:ln>
            <a:noFill/>
          </a:ln>
        </p:spPr>
        <p:txBody>
          <a:bodyPr spcFirstLastPara="1" wrap="square" lIns="91425" tIns="45700" rIns="91425" bIns="45700" anchor="t" anchorCtr="0">
            <a:spAutoFit/>
          </a:bodyPr>
          <a:lstStyle/>
          <a:p>
            <a:pPr lvl="0" algn="ctr">
              <a:buSzPts val="4800"/>
            </a:pPr>
            <a:r>
              <a:rPr lang="es-ES" sz="4000" u="sng" dirty="0">
                <a:solidFill>
                  <a:schemeClr val="dk1"/>
                </a:solidFill>
                <a:latin typeface="Calibri"/>
                <a:cs typeface="Calibri"/>
                <a:sym typeface="Calibri"/>
              </a:rPr>
              <a:t>Ejemplos de Controles de Prácticas de Trabajo</a:t>
            </a:r>
            <a:endParaRPr lang="en-US" sz="4000" dirty="0"/>
          </a:p>
          <a:p>
            <a:endParaRPr lang="es-ES" sz="1100" dirty="0"/>
          </a:p>
          <a:p>
            <a:r>
              <a:rPr lang="es-ES" sz="1550" dirty="0"/>
              <a:t>Los controles de las prácticas de trabajo, también conocidos como controles administrativos, se refieren a cambios en los procedimientos de trabajo con el objetivo de reducir el tiempo, la frecuencia y la gravedad de la exposición a la sílice. Esto se consigue mediante políticas de seguridad escritas, normas, supervisión, horarios y capacitación. Algunos ejemplos de controles de prácticas de trabajo incluyen los siguientes:</a:t>
            </a:r>
          </a:p>
          <a:p>
            <a:endParaRPr lang="es-ES" sz="1100" dirty="0"/>
          </a:p>
          <a:p>
            <a:pPr marL="285750" indent="-285750">
              <a:buFont typeface="Arial" panose="020B0604020202020204" pitchFamily="34" charset="0"/>
              <a:buChar char="•"/>
            </a:pPr>
            <a:r>
              <a:rPr lang="es-ES" sz="1550" dirty="0"/>
              <a:t>Programar los turnos para minimizar la cantidad de empleados expuestos durante las tareas con exposición a la sílice.</a:t>
            </a:r>
          </a:p>
          <a:p>
            <a:pPr marL="285750" indent="-285750">
              <a:buFont typeface="Arial" panose="020B0604020202020204" pitchFamily="34" charset="0"/>
              <a:buChar char="•"/>
            </a:pPr>
            <a:r>
              <a:rPr lang="es-ES" sz="1550" dirty="0"/>
              <a:t>Elaborar políticas para exigir el lavado de manos y el cambio de ropa después de manipular materiales que contengan sílice.</a:t>
            </a:r>
          </a:p>
          <a:p>
            <a:pPr marL="285750" indent="-285750">
              <a:buFont typeface="Arial" panose="020B0604020202020204" pitchFamily="34" charset="0"/>
              <a:buChar char="•"/>
            </a:pPr>
            <a:r>
              <a:rPr lang="es-ES" sz="1550" dirty="0"/>
              <a:t>Colocar vigilancia para garantizar que las herramientas y los procesos de trabajo eviten el polvo de sílice cristalina visible en el aire.</a:t>
            </a:r>
          </a:p>
          <a:p>
            <a:pPr marL="285750" indent="-285750">
              <a:buFont typeface="Arial" panose="020B0604020202020204" pitchFamily="34" charset="0"/>
              <a:buChar char="•"/>
            </a:pPr>
            <a:r>
              <a:rPr lang="es-ES" sz="1550" dirty="0"/>
              <a:t>Aplicar prácticas de limpieza para mantener el lugar de trabajo limpio y libre de polvo de sílice.</a:t>
            </a:r>
          </a:p>
          <a:p>
            <a:pPr marL="285750" indent="-285750">
              <a:buFont typeface="Arial" panose="020B0604020202020204" pitchFamily="34" charset="0"/>
              <a:buChar char="•"/>
            </a:pPr>
            <a:r>
              <a:rPr lang="es-ES" sz="1550" dirty="0"/>
              <a:t>Utilizar letreros y </a:t>
            </a:r>
            <a:r>
              <a:rPr lang="es-ES" sz="1550" dirty="0">
                <a:hlinkClick r:id="rId3"/>
              </a:rPr>
              <a:t>etiquetas</a:t>
            </a:r>
            <a:r>
              <a:rPr lang="es-ES" sz="1550" baseline="30000" dirty="0"/>
              <a:t>(12)</a:t>
            </a:r>
            <a:r>
              <a:rPr lang="es-ES" sz="1550" dirty="0"/>
              <a:t>.</a:t>
            </a: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4"/>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971040D9-86C2-4EF1-9F06-53074CE4BF77}"/>
              </a:ext>
            </a:extLst>
          </p:cNvPr>
          <p:cNvPicPr>
            <a:picLocks noChangeAspect="1"/>
          </p:cNvPicPr>
          <p:nvPr/>
        </p:nvPicPr>
        <p:blipFill>
          <a:blip r:embed="rId5"/>
          <a:stretch>
            <a:fillRect/>
          </a:stretch>
        </p:blipFill>
        <p:spPr>
          <a:xfrm>
            <a:off x="14662" y="0"/>
            <a:ext cx="5479907" cy="5886384"/>
          </a:xfrm>
          <a:prstGeom prst="rect">
            <a:avLst/>
          </a:prstGeom>
        </p:spPr>
      </p:pic>
      <p:sp>
        <p:nvSpPr>
          <p:cNvPr id="7" name="Google Shape;102;p2">
            <a:extLst>
              <a:ext uri="{FF2B5EF4-FFF2-40B4-BE49-F238E27FC236}">
                <a16:creationId xmlns:a16="http://schemas.microsoft.com/office/drawing/2014/main" id="{5B16B735-65CD-42D0-8CC1-2ACB57B3C861}"/>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spTree>
    <p:extLst>
      <p:ext uri="{BB962C8B-B14F-4D97-AF65-F5344CB8AC3E}">
        <p14:creationId xmlns:p14="http://schemas.microsoft.com/office/powerpoint/2010/main" val="821071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5416827"/>
          </a:xfrm>
          <a:prstGeom prst="rect">
            <a:avLst/>
          </a:prstGeom>
          <a:noFill/>
          <a:ln>
            <a:noFill/>
          </a:ln>
        </p:spPr>
        <p:txBody>
          <a:bodyPr spcFirstLastPara="1" wrap="square" lIns="91425" tIns="45700" rIns="91425" bIns="45700" anchor="t" anchorCtr="0">
            <a:spAutoFit/>
          </a:bodyPr>
          <a:lstStyle/>
          <a:p>
            <a:pPr lvl="0" algn="ctr">
              <a:buSzPts val="4800"/>
            </a:pPr>
            <a:r>
              <a:rPr lang="en-US" sz="4400" u="sng" dirty="0">
                <a:solidFill>
                  <a:schemeClr val="dk1"/>
                </a:solidFill>
                <a:latin typeface="Calibri"/>
                <a:cs typeface="Calibri"/>
                <a:sym typeface="Calibri"/>
              </a:rPr>
              <a:t>6. </a:t>
            </a:r>
            <a:r>
              <a:rPr lang="en-US" sz="4400" u="sng" dirty="0" err="1">
                <a:solidFill>
                  <a:schemeClr val="dk1"/>
                </a:solidFill>
                <a:latin typeface="Calibri"/>
                <a:cs typeface="Calibri"/>
                <a:sym typeface="Calibri"/>
              </a:rPr>
              <a:t>Protección</a:t>
            </a:r>
            <a:r>
              <a:rPr lang="en-US" sz="4400" u="sng" dirty="0">
                <a:solidFill>
                  <a:schemeClr val="dk1"/>
                </a:solidFill>
                <a:latin typeface="Calibri"/>
                <a:cs typeface="Calibri"/>
                <a:sym typeface="Calibri"/>
              </a:rPr>
              <a:t> </a:t>
            </a:r>
            <a:r>
              <a:rPr lang="en-US" sz="4400" u="sng" dirty="0" err="1">
                <a:solidFill>
                  <a:schemeClr val="dk1"/>
                </a:solidFill>
                <a:latin typeface="Calibri"/>
                <a:cs typeface="Calibri"/>
                <a:sym typeface="Calibri"/>
              </a:rPr>
              <a:t>Respiratoria</a:t>
            </a:r>
            <a:endParaRPr lang="en-US" sz="4400" dirty="0"/>
          </a:p>
          <a:p>
            <a:endParaRPr lang="en-US" dirty="0"/>
          </a:p>
          <a:p>
            <a:r>
              <a:rPr lang="es-ES" sz="1600" dirty="0"/>
              <a:t>Los empleadores deben proporcionar a los trabajadores respiradores adecuados que cumplan con esta norma de </a:t>
            </a:r>
            <a:r>
              <a:rPr lang="es-ES" sz="1600" dirty="0" err="1">
                <a:hlinkClick r:id="rId3"/>
              </a:rPr>
              <a:t>Oregon</a:t>
            </a:r>
            <a:r>
              <a:rPr lang="es-ES" sz="1600" dirty="0">
                <a:hlinkClick r:id="rId3"/>
              </a:rPr>
              <a:t> OSHA</a:t>
            </a:r>
            <a:r>
              <a:rPr lang="es-ES" sz="1600" baseline="30000" dirty="0"/>
              <a:t>(13)</a:t>
            </a:r>
            <a:r>
              <a:rPr lang="es-ES" sz="1600" dirty="0"/>
              <a:t> y la </a:t>
            </a:r>
            <a:r>
              <a:rPr lang="es-ES" sz="1600" dirty="0">
                <a:hlinkClick r:id="rId4"/>
              </a:rPr>
              <a:t>norma de protección respiratoria de la agencia federal OSHA</a:t>
            </a:r>
            <a:r>
              <a:rPr lang="es-ES" sz="1600" baseline="30000" dirty="0"/>
              <a:t>(14)</a:t>
            </a:r>
            <a:r>
              <a:rPr lang="es-ES" sz="1600" dirty="0"/>
              <a:t>. La protección respiratoria se exige cuando se produce lo siguiente: </a:t>
            </a:r>
          </a:p>
          <a:p>
            <a:pPr marL="285750" indent="-285750">
              <a:buFont typeface="Arial" panose="020B0604020202020204" pitchFamily="34" charset="0"/>
              <a:buChar char="•"/>
            </a:pPr>
            <a:r>
              <a:rPr lang="es-ES" sz="1600" dirty="0"/>
              <a:t>Las exposiciones exceden el límite de exposición permitido (PEL) durante los periodos de instalación o implementación de los controles de ingeniería y prácticas de trabajo.</a:t>
            </a:r>
          </a:p>
          <a:p>
            <a:pPr marL="285750" indent="-285750">
              <a:buFont typeface="Arial" panose="020B0604020202020204" pitchFamily="34" charset="0"/>
              <a:buChar char="•"/>
            </a:pPr>
            <a:r>
              <a:rPr lang="es-ES" sz="1600" dirty="0"/>
              <a:t>Las exposiciones exceden el PEL durante las tareas de mantenimiento y reparación.</a:t>
            </a:r>
          </a:p>
          <a:p>
            <a:pPr marL="285750" indent="-285750">
              <a:buFont typeface="Arial" panose="020B0604020202020204" pitchFamily="34" charset="0"/>
              <a:buChar char="•"/>
            </a:pPr>
            <a:r>
              <a:rPr lang="es-ES" sz="1600" dirty="0"/>
              <a:t>Los controles de ingeniería y prácticas de trabajo se han implementado pero aún no son suficientes para reducir las exposiciones a la sílice cristalina respirable por debajo del PEL. </a:t>
            </a:r>
          </a:p>
          <a:p>
            <a:pPr marL="285750" indent="-285750">
              <a:buFont typeface="Arial" panose="020B0604020202020204" pitchFamily="34" charset="0"/>
              <a:buChar char="•"/>
            </a:pPr>
            <a:r>
              <a:rPr lang="es-ES" sz="1600" dirty="0"/>
              <a:t>Los respiradores están especificados en la </a:t>
            </a:r>
            <a:r>
              <a:rPr lang="es-ES" sz="1600" dirty="0">
                <a:hlinkClick r:id="rId5"/>
              </a:rPr>
              <a:t>Tabla 1</a:t>
            </a:r>
            <a:r>
              <a:rPr lang="es-ES" sz="1600" baseline="30000" dirty="0"/>
              <a:t>(11)</a:t>
            </a:r>
            <a:r>
              <a:rPr lang="es-ES" sz="1600" dirty="0"/>
              <a:t>. </a:t>
            </a:r>
          </a:p>
          <a:p>
            <a:pPr marL="285750" indent="-285750">
              <a:buFont typeface="Arial" panose="020B0604020202020204" pitchFamily="34" charset="0"/>
              <a:buChar char="•"/>
            </a:pPr>
            <a:r>
              <a:rPr lang="es-ES" sz="1600" dirty="0"/>
              <a:t>Un empleado se encuentra en un área regulada. </a:t>
            </a:r>
          </a:p>
          <a:p>
            <a:endParaRPr lang="es-ES" sz="1600" dirty="0"/>
          </a:p>
          <a:p>
            <a:r>
              <a:rPr lang="es-ES" sz="1600" dirty="0"/>
              <a:t>Recuerde que existen varios tipos de respiradores, desde los que cubren la nariz y la boca hasta los de cara completa.</a:t>
            </a: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6"/>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6E4D80DA-8ADF-4AD2-943B-0937A584916C}"/>
              </a:ext>
            </a:extLst>
          </p:cNvPr>
          <p:cNvPicPr>
            <a:picLocks noChangeAspect="1"/>
          </p:cNvPicPr>
          <p:nvPr/>
        </p:nvPicPr>
        <p:blipFill>
          <a:blip r:embed="rId7"/>
          <a:stretch>
            <a:fillRect/>
          </a:stretch>
        </p:blipFill>
        <p:spPr>
          <a:xfrm>
            <a:off x="21799" y="16042"/>
            <a:ext cx="5465338" cy="5870734"/>
          </a:xfrm>
          <a:prstGeom prst="rect">
            <a:avLst/>
          </a:prstGeom>
        </p:spPr>
      </p:pic>
      <p:sp>
        <p:nvSpPr>
          <p:cNvPr id="7" name="Google Shape;102;p2">
            <a:extLst>
              <a:ext uri="{FF2B5EF4-FFF2-40B4-BE49-F238E27FC236}">
                <a16:creationId xmlns:a16="http://schemas.microsoft.com/office/drawing/2014/main" id="{9EE51BC9-A026-480A-9886-6355C186BC74}"/>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spTree>
    <p:extLst>
      <p:ext uri="{BB962C8B-B14F-4D97-AF65-F5344CB8AC3E}">
        <p14:creationId xmlns:p14="http://schemas.microsoft.com/office/powerpoint/2010/main" val="34149180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4647386"/>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a:solidFill>
                  <a:schemeClr val="dk1"/>
                </a:solidFill>
                <a:latin typeface="Calibri"/>
                <a:cs typeface="Calibri"/>
                <a:sym typeface="Calibri"/>
              </a:rPr>
              <a:t>7. </a:t>
            </a:r>
            <a:r>
              <a:rPr lang="en-US" sz="4800" u="sng" dirty="0" err="1">
                <a:solidFill>
                  <a:schemeClr val="dk1"/>
                </a:solidFill>
                <a:latin typeface="Calibri"/>
                <a:cs typeface="Calibri"/>
                <a:sym typeface="Calibri"/>
              </a:rPr>
              <a:t>Limpieza</a:t>
            </a:r>
            <a:endParaRPr lang="en-US" dirty="0"/>
          </a:p>
          <a:p>
            <a:endParaRPr lang="en-US" dirty="0"/>
          </a:p>
          <a:p>
            <a:r>
              <a:rPr lang="es-ES" sz="1800" dirty="0"/>
              <a:t>Los empleadores contemplados en el ámbito de aplicación de la norma sobre la sílice </a:t>
            </a:r>
            <a:r>
              <a:rPr lang="es-ES" sz="1800" dirty="0">
                <a:hlinkClick r:id="rId3"/>
              </a:rPr>
              <a:t>437-002-1053</a:t>
            </a:r>
            <a:r>
              <a:rPr lang="es-ES" sz="1800" baseline="30000" dirty="0"/>
              <a:t>(15)</a:t>
            </a:r>
            <a:r>
              <a:rPr lang="es-ES" sz="1800" dirty="0"/>
              <a:t> deben seguir los siguientes requisitos de limpieza:</a:t>
            </a:r>
          </a:p>
          <a:p>
            <a:endParaRPr lang="es-ES" sz="1800" dirty="0"/>
          </a:p>
          <a:p>
            <a:pPr marL="285750" indent="-285750">
              <a:buFont typeface="Arial" panose="020B0604020202020204" pitchFamily="34" charset="0"/>
              <a:buChar char="•"/>
            </a:pPr>
            <a:r>
              <a:rPr lang="es-ES" sz="1800" dirty="0"/>
              <a:t>No permitir el barrido o cepillado en seco, a menos que otros métodos de limpieza no sean posibles.</a:t>
            </a:r>
          </a:p>
          <a:p>
            <a:endParaRPr lang="es-ES" sz="1800" dirty="0"/>
          </a:p>
          <a:p>
            <a:pPr marL="285750" indent="-285750">
              <a:buFont typeface="Arial" panose="020B0604020202020204" pitchFamily="34" charset="0"/>
              <a:buChar char="•"/>
            </a:pPr>
            <a:r>
              <a:rPr lang="es-ES" sz="1800" dirty="0"/>
              <a:t>No permitir la limpieza con aire comprimido cuando estas actividades pueden propiciar la exposición al polvo de sílice cristalina respirable en el aire, a menos que sea con un sistema que capture eficazmente el polvo creado por el aire comprimido o que no sea factible ningún otro método.</a:t>
            </a: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4"/>
          <a:stretch>
            <a:fillRect/>
          </a:stretch>
        </p:blipFill>
        <p:spPr>
          <a:xfrm>
            <a:off x="7560859" y="5918860"/>
            <a:ext cx="4603845" cy="943411"/>
          </a:xfrm>
          <a:prstGeom prst="rect">
            <a:avLst/>
          </a:prstGeom>
        </p:spPr>
      </p:pic>
      <p:sp>
        <p:nvSpPr>
          <p:cNvPr id="7" name="Google Shape;102;p2">
            <a:extLst>
              <a:ext uri="{FF2B5EF4-FFF2-40B4-BE49-F238E27FC236}">
                <a16:creationId xmlns:a16="http://schemas.microsoft.com/office/drawing/2014/main" id="{B66D6772-5F25-48B9-AAFC-19443C3AC692}"/>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pic>
        <p:nvPicPr>
          <p:cNvPr id="6" name="Picture 5">
            <a:extLst>
              <a:ext uri="{FF2B5EF4-FFF2-40B4-BE49-F238E27FC236}">
                <a16:creationId xmlns:a16="http://schemas.microsoft.com/office/drawing/2014/main" id="{2DF3646A-5458-45E6-9C4A-895BDD74BE7B}"/>
              </a:ext>
            </a:extLst>
          </p:cNvPr>
          <p:cNvPicPr>
            <a:picLocks noChangeAspect="1"/>
          </p:cNvPicPr>
          <p:nvPr/>
        </p:nvPicPr>
        <p:blipFill>
          <a:blip r:embed="rId5"/>
          <a:stretch>
            <a:fillRect/>
          </a:stretch>
        </p:blipFill>
        <p:spPr>
          <a:xfrm>
            <a:off x="38100" y="0"/>
            <a:ext cx="5474576" cy="5880656"/>
          </a:xfrm>
          <a:prstGeom prst="rect">
            <a:avLst/>
          </a:prstGeom>
        </p:spPr>
      </p:pic>
    </p:spTree>
    <p:extLst>
      <p:ext uri="{BB962C8B-B14F-4D97-AF65-F5344CB8AC3E}">
        <p14:creationId xmlns:p14="http://schemas.microsoft.com/office/powerpoint/2010/main" val="1481408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5270633"/>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a:solidFill>
                  <a:schemeClr val="dk1"/>
                </a:solidFill>
                <a:latin typeface="Calibri"/>
                <a:cs typeface="Calibri"/>
                <a:sym typeface="Calibri"/>
              </a:rPr>
              <a:t>8. </a:t>
            </a:r>
            <a:r>
              <a:rPr lang="en-US" sz="4800" u="sng" dirty="0" err="1">
                <a:solidFill>
                  <a:schemeClr val="dk1"/>
                </a:solidFill>
                <a:latin typeface="Calibri"/>
                <a:cs typeface="Calibri"/>
                <a:sym typeface="Calibri"/>
              </a:rPr>
              <a:t>Vigilancia</a:t>
            </a:r>
            <a:r>
              <a:rPr lang="en-US" sz="4800" u="sng" dirty="0">
                <a:solidFill>
                  <a:schemeClr val="dk1"/>
                </a:solidFill>
                <a:latin typeface="Calibri"/>
                <a:cs typeface="Calibri"/>
                <a:sym typeface="Calibri"/>
              </a:rPr>
              <a:t> </a:t>
            </a:r>
            <a:r>
              <a:rPr lang="en-US" sz="4800" u="sng" dirty="0" err="1">
                <a:solidFill>
                  <a:schemeClr val="dk1"/>
                </a:solidFill>
                <a:latin typeface="Calibri"/>
                <a:cs typeface="Calibri"/>
                <a:sym typeface="Calibri"/>
              </a:rPr>
              <a:t>Médica</a:t>
            </a:r>
            <a:endParaRPr lang="en-US" dirty="0"/>
          </a:p>
          <a:p>
            <a:endParaRPr lang="en-US" dirty="0"/>
          </a:p>
          <a:p>
            <a:r>
              <a:rPr lang="es-ES" sz="1800" dirty="0"/>
              <a:t>La norma sobre la sílice exige que la vigilancia médica esté disponible, sin costo alguno, para cada empleado que esté en las siguientes situaciones:</a:t>
            </a:r>
          </a:p>
          <a:p>
            <a:endParaRPr lang="es-ES" sz="1050" dirty="0"/>
          </a:p>
          <a:p>
            <a:pPr marL="285750" indent="-285750">
              <a:buFont typeface="Arial" panose="020B0604020202020204" pitchFamily="34" charset="0"/>
              <a:buChar char="•"/>
            </a:pPr>
            <a:r>
              <a:rPr lang="es-ES" sz="1800" dirty="0"/>
              <a:t>Ocupacionalmente expuesto a la sílice en el nivel de acción o por encima de este (25 µg/m3) durante 30 o más días al año.</a:t>
            </a:r>
          </a:p>
          <a:p>
            <a:pPr marL="285750" indent="-285750">
              <a:buFont typeface="Arial" panose="020B0604020202020204" pitchFamily="34" charset="0"/>
              <a:buChar char="•"/>
            </a:pPr>
            <a:r>
              <a:rPr lang="es-ES" sz="1800" dirty="0"/>
              <a:t>Se dedique a actividades similares en la construcción y utilice un respirador durante 30 o más días al año.</a:t>
            </a:r>
          </a:p>
          <a:p>
            <a:endParaRPr lang="es-ES" sz="1200" dirty="0"/>
          </a:p>
          <a:p>
            <a:r>
              <a:rPr lang="es-ES" sz="1800" dirty="0"/>
              <a:t>Son muchos los requisitos importantes dentro del componente de vigilancia médica, que incluyen el examen, los detalles contenidos en los informes escritos de un médico y la comunicación entre el médico y el empleado. Consulte la norma </a:t>
            </a:r>
            <a:r>
              <a:rPr lang="es-ES" sz="1800" dirty="0">
                <a:hlinkClick r:id="rId3"/>
              </a:rPr>
              <a:t>437-002-1062</a:t>
            </a:r>
            <a:r>
              <a:rPr lang="es-ES" sz="1800" baseline="30000" dirty="0"/>
              <a:t>(15)</a:t>
            </a:r>
            <a:r>
              <a:rPr lang="es-ES" sz="1800" dirty="0"/>
              <a:t> para conocer los detalles completos.</a:t>
            </a:r>
            <a:endParaRPr lang="en-US" sz="1800" dirty="0"/>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4"/>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3218CF43-B598-48F4-A191-D48F9BFB013F}"/>
              </a:ext>
            </a:extLst>
          </p:cNvPr>
          <p:cNvPicPr>
            <a:picLocks noChangeAspect="1"/>
          </p:cNvPicPr>
          <p:nvPr/>
        </p:nvPicPr>
        <p:blipFill>
          <a:blip r:embed="rId5"/>
          <a:stretch>
            <a:fillRect/>
          </a:stretch>
        </p:blipFill>
        <p:spPr>
          <a:xfrm>
            <a:off x="-2" y="0"/>
            <a:ext cx="5474617" cy="5880700"/>
          </a:xfrm>
          <a:prstGeom prst="rect">
            <a:avLst/>
          </a:prstGeom>
        </p:spPr>
      </p:pic>
      <p:sp>
        <p:nvSpPr>
          <p:cNvPr id="7" name="Google Shape;102;p2">
            <a:extLst>
              <a:ext uri="{FF2B5EF4-FFF2-40B4-BE49-F238E27FC236}">
                <a16:creationId xmlns:a16="http://schemas.microsoft.com/office/drawing/2014/main" id="{208C81B6-4237-4608-8111-334FF270B39E}"/>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spTree>
    <p:extLst>
      <p:ext uri="{BB962C8B-B14F-4D97-AF65-F5344CB8AC3E}">
        <p14:creationId xmlns:p14="http://schemas.microsoft.com/office/powerpoint/2010/main" val="1483945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2509"/>
            <a:ext cx="6274351" cy="5416827"/>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a:solidFill>
                  <a:schemeClr val="dk1"/>
                </a:solidFill>
                <a:latin typeface="Calibri"/>
                <a:cs typeface="Calibri"/>
                <a:sym typeface="Calibri"/>
              </a:rPr>
              <a:t>9. </a:t>
            </a:r>
            <a:r>
              <a:rPr lang="es-ES" sz="4400" u="sng" dirty="0">
                <a:solidFill>
                  <a:schemeClr val="dk1"/>
                </a:solidFill>
                <a:latin typeface="Calibri"/>
                <a:cs typeface="Calibri"/>
                <a:sym typeface="Calibri"/>
              </a:rPr>
              <a:t>Comunicación Sobre los Peligros de la Sílice (I)</a:t>
            </a:r>
            <a:endParaRPr lang="en-US" sz="4400" dirty="0"/>
          </a:p>
          <a:p>
            <a:endParaRPr lang="en-US" dirty="0"/>
          </a:p>
          <a:p>
            <a:r>
              <a:rPr lang="es-ES" sz="1600" dirty="0"/>
              <a:t>Su compañía o empleador ya debería contar con un programa de comunicación de los peligros a los empleados a fin de cumplir con la Norma federal de comunicación de peligros (HCS) </a:t>
            </a:r>
            <a:r>
              <a:rPr lang="es-ES" sz="1600" dirty="0">
                <a:hlinkClick r:id="rId3"/>
              </a:rPr>
              <a:t>1900.1200</a:t>
            </a:r>
            <a:r>
              <a:rPr lang="es-ES" sz="1600" baseline="30000" dirty="0"/>
              <a:t>(16)</a:t>
            </a:r>
            <a:r>
              <a:rPr lang="es-ES" sz="1600" dirty="0"/>
              <a:t>.</a:t>
            </a:r>
          </a:p>
          <a:p>
            <a:r>
              <a:rPr lang="es-ES" sz="1600" dirty="0"/>
              <a:t>La norma sobre la sílice de </a:t>
            </a:r>
            <a:r>
              <a:rPr lang="es-ES" sz="1600" dirty="0" err="1"/>
              <a:t>Oregon</a:t>
            </a:r>
            <a:r>
              <a:rPr lang="es-ES" sz="1600" dirty="0"/>
              <a:t> OSHA exige que los peligros de la sílice estén incluidos en su programa de HCS existente. Cada empleado debe tener acceso a las hojas de datos de seguridad (lo abordaremos en una próxima diapositiva), a las etiquetas de los contenedores y a la capacitación para cumplir con los requisitos de la HCS y de la sílice. Además, los siguientes cuatro peligros, como mínimo, deben abordarse: </a:t>
            </a:r>
            <a:br>
              <a:rPr lang="es-ES" sz="1600" dirty="0"/>
            </a:br>
            <a:endParaRPr lang="es-ES" sz="1600" dirty="0"/>
          </a:p>
          <a:p>
            <a:pPr marL="285750" indent="-285750">
              <a:buFont typeface="Arial" panose="020B0604020202020204" pitchFamily="34" charset="0"/>
              <a:buChar char="•"/>
            </a:pPr>
            <a:r>
              <a:rPr lang="es-ES" sz="1600" dirty="0"/>
              <a:t>Cáncer </a:t>
            </a:r>
          </a:p>
          <a:p>
            <a:pPr marL="285750" indent="-285750">
              <a:buFont typeface="Arial" panose="020B0604020202020204" pitchFamily="34" charset="0"/>
              <a:buChar char="•"/>
            </a:pPr>
            <a:r>
              <a:rPr lang="es-ES" sz="1600" dirty="0"/>
              <a:t>Efectos en los pulmones </a:t>
            </a:r>
          </a:p>
          <a:p>
            <a:pPr marL="285750" indent="-285750">
              <a:buFont typeface="Arial" panose="020B0604020202020204" pitchFamily="34" charset="0"/>
              <a:buChar char="•"/>
            </a:pPr>
            <a:r>
              <a:rPr lang="es-ES" sz="1600" dirty="0"/>
              <a:t>Efectos sobre el sistema inmune</a:t>
            </a:r>
          </a:p>
          <a:p>
            <a:pPr marL="285750" indent="-285750">
              <a:buFont typeface="Arial" panose="020B0604020202020204" pitchFamily="34" charset="0"/>
              <a:buChar char="•"/>
            </a:pPr>
            <a:r>
              <a:rPr lang="es-ES" sz="1600" dirty="0"/>
              <a:t>Efectos renales</a:t>
            </a: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4"/>
          <a:stretch>
            <a:fillRect/>
          </a:stretch>
        </p:blipFill>
        <p:spPr>
          <a:xfrm>
            <a:off x="7560859" y="5918860"/>
            <a:ext cx="4603845" cy="943411"/>
          </a:xfrm>
          <a:prstGeom prst="rect">
            <a:avLst/>
          </a:prstGeom>
        </p:spPr>
      </p:pic>
      <p:sp>
        <p:nvSpPr>
          <p:cNvPr id="7" name="Google Shape;102;p2">
            <a:extLst>
              <a:ext uri="{FF2B5EF4-FFF2-40B4-BE49-F238E27FC236}">
                <a16:creationId xmlns:a16="http://schemas.microsoft.com/office/drawing/2014/main" id="{75695A15-EC04-42A3-978A-357EB01208DC}"/>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pic>
        <p:nvPicPr>
          <p:cNvPr id="8" name="Picture 7">
            <a:extLst>
              <a:ext uri="{FF2B5EF4-FFF2-40B4-BE49-F238E27FC236}">
                <a16:creationId xmlns:a16="http://schemas.microsoft.com/office/drawing/2014/main" id="{8F20B200-2B82-427C-BD60-B90D8A4E2063}"/>
              </a:ext>
            </a:extLst>
          </p:cNvPr>
          <p:cNvPicPr>
            <a:picLocks noChangeAspect="1"/>
          </p:cNvPicPr>
          <p:nvPr/>
        </p:nvPicPr>
        <p:blipFill>
          <a:blip r:embed="rId5"/>
          <a:stretch>
            <a:fillRect/>
          </a:stretch>
        </p:blipFill>
        <p:spPr>
          <a:xfrm>
            <a:off x="27295" y="0"/>
            <a:ext cx="5482053" cy="5888689"/>
          </a:xfrm>
          <a:prstGeom prst="rect">
            <a:avLst/>
          </a:prstGeom>
        </p:spPr>
      </p:pic>
    </p:spTree>
    <p:extLst>
      <p:ext uri="{BB962C8B-B14F-4D97-AF65-F5344CB8AC3E}">
        <p14:creationId xmlns:p14="http://schemas.microsoft.com/office/powerpoint/2010/main" val="192683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65888" y="332509"/>
            <a:ext cx="6445548" cy="5362966"/>
          </a:xfrm>
          <a:prstGeom prst="rect">
            <a:avLst/>
          </a:prstGeom>
          <a:noFill/>
          <a:ln>
            <a:noFill/>
          </a:ln>
        </p:spPr>
        <p:txBody>
          <a:bodyPr spcFirstLastPara="1" wrap="square" lIns="91425" tIns="45700" rIns="91425" bIns="45700" anchor="t" anchorCtr="0">
            <a:spAutoFit/>
          </a:bodyPr>
          <a:lstStyle/>
          <a:p>
            <a:pPr lvl="0" algn="ctr">
              <a:buSzPts val="4800"/>
            </a:pPr>
            <a:r>
              <a:rPr lang="en-US" sz="4400" u="sng" dirty="0">
                <a:solidFill>
                  <a:schemeClr val="dk1"/>
                </a:solidFill>
                <a:latin typeface="Calibri"/>
                <a:cs typeface="Calibri"/>
                <a:sym typeface="Calibri"/>
              </a:rPr>
              <a:t>9. </a:t>
            </a:r>
            <a:r>
              <a:rPr lang="es-ES" sz="4400" u="sng" dirty="0">
                <a:solidFill>
                  <a:schemeClr val="dk1"/>
                </a:solidFill>
                <a:latin typeface="Calibri"/>
                <a:cs typeface="Calibri"/>
                <a:sym typeface="Calibri"/>
              </a:rPr>
              <a:t>Comunicación Sobre los Peligros de la Sílice (II</a:t>
            </a:r>
            <a:r>
              <a:rPr lang="en-US" sz="4400" u="sng" dirty="0">
                <a:solidFill>
                  <a:schemeClr val="dk1"/>
                </a:solidFill>
                <a:latin typeface="Calibri"/>
                <a:cs typeface="Calibri"/>
                <a:sym typeface="Calibri"/>
              </a:rPr>
              <a:t>)</a:t>
            </a:r>
            <a:endParaRPr lang="en-US" sz="4400" dirty="0"/>
          </a:p>
          <a:p>
            <a:endParaRPr lang="en-US" sz="1050" dirty="0"/>
          </a:p>
          <a:p>
            <a:r>
              <a:rPr lang="es-ES" sz="1800" dirty="0"/>
              <a:t>Además de la información analizada en la diapositiva anterior, cada empleado debe tener acceso a una copia de la norma sobre la sílice y ser capaz de demostrar el conocimiento y comprensión de lo siguiente:</a:t>
            </a:r>
          </a:p>
          <a:p>
            <a:endParaRPr lang="es-ES" sz="1000" dirty="0"/>
          </a:p>
          <a:p>
            <a:pPr marL="285750" indent="-285750">
              <a:buFont typeface="Arial" panose="020B0604020202020204" pitchFamily="34" charset="0"/>
              <a:buChar char="•"/>
            </a:pPr>
            <a:r>
              <a:rPr lang="es-ES" sz="1800" dirty="0"/>
              <a:t>los peligros para la salud relacionados con la exposición a la sílice cristalina respirable;</a:t>
            </a:r>
          </a:p>
          <a:p>
            <a:pPr marL="285750" indent="-285750">
              <a:buFont typeface="Arial" panose="020B0604020202020204" pitchFamily="34" charset="0"/>
              <a:buChar char="•"/>
            </a:pPr>
            <a:r>
              <a:rPr lang="es-ES" sz="1800" dirty="0"/>
              <a:t>las tareas específicas en el lugar de trabajo con exposición a la sílice;</a:t>
            </a:r>
          </a:p>
          <a:p>
            <a:pPr marL="285750" indent="-285750">
              <a:buFont typeface="Arial" panose="020B0604020202020204" pitchFamily="34" charset="0"/>
              <a:buChar char="•"/>
            </a:pPr>
            <a:r>
              <a:rPr lang="es-ES" sz="1800" dirty="0"/>
              <a:t>los controles específicos implementados por el empleador; </a:t>
            </a:r>
          </a:p>
          <a:p>
            <a:pPr marL="285750" indent="-285750">
              <a:buFont typeface="Arial" panose="020B0604020202020204" pitchFamily="34" charset="0"/>
              <a:buChar char="•"/>
            </a:pPr>
            <a:r>
              <a:rPr lang="es-ES" sz="1800" dirty="0"/>
              <a:t>la norma sobre la sílice de la </a:t>
            </a:r>
            <a:r>
              <a:rPr lang="es-ES" sz="1800" dirty="0">
                <a:hlinkClick r:id="rId3"/>
              </a:rPr>
              <a:t>Subdivisión Z</a:t>
            </a:r>
            <a:r>
              <a:rPr lang="es-ES" sz="1800" baseline="30000" dirty="0"/>
              <a:t>(17)</a:t>
            </a:r>
            <a:r>
              <a:rPr lang="es-ES" sz="1800" dirty="0"/>
              <a:t>;</a:t>
            </a:r>
            <a:endParaRPr lang="es-ES" sz="1800" baseline="30000" dirty="0"/>
          </a:p>
          <a:p>
            <a:pPr marL="285750" indent="-285750">
              <a:buFont typeface="Arial" panose="020B0604020202020204" pitchFamily="34" charset="0"/>
              <a:buChar char="•"/>
            </a:pPr>
            <a:r>
              <a:rPr lang="es-ES" sz="1800" dirty="0"/>
              <a:t>el programa de vigilancia médica;</a:t>
            </a:r>
          </a:p>
          <a:p>
            <a:pPr marL="285750" indent="-285750">
              <a:buFont typeface="Arial" panose="020B0604020202020204" pitchFamily="34" charset="0"/>
              <a:buChar char="•"/>
            </a:pPr>
            <a:r>
              <a:rPr lang="es-ES" sz="1800" dirty="0"/>
              <a:t>los casos en que se requiere una “</a:t>
            </a:r>
            <a:r>
              <a:rPr lang="es-ES" sz="1800" dirty="0">
                <a:hlinkClick r:id="rId4"/>
              </a:rPr>
              <a:t>persona competente</a:t>
            </a:r>
            <a:r>
              <a:rPr lang="es-ES" sz="1800" dirty="0"/>
              <a:t>”</a:t>
            </a:r>
            <a:r>
              <a:rPr lang="es-ES" sz="1800" baseline="30000" dirty="0"/>
              <a:t>(3)</a:t>
            </a:r>
            <a:r>
              <a:rPr lang="es-ES" sz="1800" dirty="0"/>
              <a:t> y la identidad de la persona competente designada.</a:t>
            </a: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5"/>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6ED64DA7-7565-42AB-91E7-84D262E34898}"/>
              </a:ext>
            </a:extLst>
          </p:cNvPr>
          <p:cNvPicPr>
            <a:picLocks noChangeAspect="1"/>
          </p:cNvPicPr>
          <p:nvPr/>
        </p:nvPicPr>
        <p:blipFill>
          <a:blip r:embed="rId6"/>
          <a:stretch>
            <a:fillRect/>
          </a:stretch>
        </p:blipFill>
        <p:spPr>
          <a:xfrm>
            <a:off x="7992" y="1808"/>
            <a:ext cx="5173607" cy="5892932"/>
          </a:xfrm>
          <a:prstGeom prst="rect">
            <a:avLst/>
          </a:prstGeom>
        </p:spPr>
      </p:pic>
      <p:sp>
        <p:nvSpPr>
          <p:cNvPr id="7" name="Google Shape;102;p2">
            <a:extLst>
              <a:ext uri="{FF2B5EF4-FFF2-40B4-BE49-F238E27FC236}">
                <a16:creationId xmlns:a16="http://schemas.microsoft.com/office/drawing/2014/main" id="{2FF44436-6FE1-42C1-B9EF-3B4FD387D0D3}"/>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spTree>
    <p:extLst>
      <p:ext uri="{BB962C8B-B14F-4D97-AF65-F5344CB8AC3E}">
        <p14:creationId xmlns:p14="http://schemas.microsoft.com/office/powerpoint/2010/main" val="41120227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55656" y="241032"/>
            <a:ext cx="6274351" cy="5755381"/>
          </a:xfrm>
          <a:prstGeom prst="rect">
            <a:avLst/>
          </a:prstGeom>
          <a:noFill/>
          <a:ln>
            <a:noFill/>
          </a:ln>
        </p:spPr>
        <p:txBody>
          <a:bodyPr spcFirstLastPara="1" wrap="square" lIns="91425" tIns="45700" rIns="91425" bIns="45700" anchor="t" anchorCtr="0">
            <a:spAutoFit/>
          </a:bodyPr>
          <a:lstStyle/>
          <a:p>
            <a:pPr lvl="0" algn="ctr">
              <a:buSzPts val="4800"/>
            </a:pPr>
            <a:r>
              <a:rPr lang="es-ES" sz="4400" u="sng" dirty="0">
                <a:solidFill>
                  <a:schemeClr val="dk1"/>
                </a:solidFill>
                <a:latin typeface="Calibri"/>
                <a:cs typeface="Calibri"/>
                <a:sym typeface="Calibri"/>
              </a:rPr>
              <a:t>Hojas de Datos de Seguridad</a:t>
            </a:r>
            <a:endParaRPr lang="en-US" sz="1200" dirty="0"/>
          </a:p>
          <a:p>
            <a:r>
              <a:rPr lang="es-ES" dirty="0"/>
              <a:t>El fabricante, el distribuidor o el importador de materiales peligrosos deben presentar una hoja de datos de seguridad (SDS) para comunicar los peligros a los usuarios. Las SDS tienen 16 secciones y siguen un formato estándar para todos los materiales, lo cual facilita la localización rápida de la información. Para ayudarle a familiarizarse con la SDS, a continuación se detallan cuatro secciones que se consultan con frecuencia:</a:t>
            </a:r>
          </a:p>
          <a:p>
            <a:endParaRPr lang="es-ES" dirty="0"/>
          </a:p>
          <a:p>
            <a:r>
              <a:rPr lang="es-ES" b="1" dirty="0"/>
              <a:t>Sección 1: </a:t>
            </a:r>
            <a:r>
              <a:rPr lang="es-ES" dirty="0"/>
              <a:t>Identificación del producto, las recomendaciones y restricciones de uso.</a:t>
            </a:r>
          </a:p>
          <a:p>
            <a:r>
              <a:rPr lang="es-ES" b="1" dirty="0"/>
              <a:t>Sección 2: </a:t>
            </a:r>
            <a:r>
              <a:rPr lang="es-ES" dirty="0"/>
              <a:t>Comunicación de las indicaciones de precaución y peligro, incluida la siguiente leyenda “Puede causar cáncer (inhalación)”. </a:t>
            </a:r>
          </a:p>
          <a:p>
            <a:r>
              <a:rPr lang="es-ES" b="1" dirty="0"/>
              <a:t>Sección 3: </a:t>
            </a:r>
            <a:r>
              <a:rPr lang="es-ES" dirty="0"/>
              <a:t>Enumeración de información y porcentaje de composición de los ingredientes. En el ejemplo de la izquierda, el producto contiene dos tipos de sílice en su composición: el cuarzo y la cristobalita.</a:t>
            </a:r>
          </a:p>
          <a:p>
            <a:r>
              <a:rPr lang="es-ES" b="1" dirty="0"/>
              <a:t>Sección 8:</a:t>
            </a:r>
            <a:r>
              <a:rPr lang="es-ES" dirty="0"/>
              <a:t> Orientación sobre los controles de exposición y los equipos de protección personal.</a:t>
            </a:r>
          </a:p>
          <a:p>
            <a:endParaRPr lang="es-ES" dirty="0"/>
          </a:p>
          <a:p>
            <a:r>
              <a:rPr lang="es-ES" dirty="0"/>
              <a:t>Puede obtener más información sobre cada sección de la hoja de datos de seguridad en la </a:t>
            </a:r>
            <a:r>
              <a:rPr lang="es-ES" dirty="0">
                <a:hlinkClick r:id="rId3"/>
              </a:rPr>
              <a:t>hoja informativa SDS</a:t>
            </a:r>
            <a:r>
              <a:rPr lang="es-ES" baseline="30000" dirty="0"/>
              <a:t>(18)</a:t>
            </a:r>
            <a:r>
              <a:rPr lang="es-ES" dirty="0"/>
              <a:t>.</a:t>
            </a: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4"/>
          <a:stretch>
            <a:fillRect/>
          </a:stretch>
        </p:blipFill>
        <p:spPr>
          <a:xfrm>
            <a:off x="7560859" y="5918860"/>
            <a:ext cx="4603845" cy="943411"/>
          </a:xfrm>
          <a:prstGeom prst="rect">
            <a:avLst/>
          </a:prstGeom>
        </p:spPr>
      </p:pic>
      <p:pic>
        <p:nvPicPr>
          <p:cNvPr id="5" name="Picture 4">
            <a:extLst>
              <a:ext uri="{FF2B5EF4-FFF2-40B4-BE49-F238E27FC236}">
                <a16:creationId xmlns:a16="http://schemas.microsoft.com/office/drawing/2014/main" id="{8242B7F5-9A24-431B-B432-228955FB0F1F}"/>
              </a:ext>
            </a:extLst>
          </p:cNvPr>
          <p:cNvPicPr>
            <a:picLocks noChangeAspect="1"/>
          </p:cNvPicPr>
          <p:nvPr/>
        </p:nvPicPr>
        <p:blipFill>
          <a:blip r:embed="rId5"/>
          <a:stretch>
            <a:fillRect/>
          </a:stretch>
        </p:blipFill>
        <p:spPr>
          <a:xfrm>
            <a:off x="12130" y="0"/>
            <a:ext cx="5474616" cy="5880700"/>
          </a:xfrm>
          <a:prstGeom prst="rect">
            <a:avLst/>
          </a:prstGeom>
        </p:spPr>
      </p:pic>
      <p:sp>
        <p:nvSpPr>
          <p:cNvPr id="7" name="Google Shape;102;p2">
            <a:extLst>
              <a:ext uri="{FF2B5EF4-FFF2-40B4-BE49-F238E27FC236}">
                <a16:creationId xmlns:a16="http://schemas.microsoft.com/office/drawing/2014/main" id="{22D6B25D-93AE-49B0-98E2-F0B286DE34DC}"/>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spTree>
    <p:extLst>
      <p:ext uri="{BB962C8B-B14F-4D97-AF65-F5344CB8AC3E}">
        <p14:creationId xmlns:p14="http://schemas.microsoft.com/office/powerpoint/2010/main" val="4102512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55656" y="241032"/>
            <a:ext cx="6274351" cy="5493771"/>
          </a:xfrm>
          <a:prstGeom prst="rect">
            <a:avLst/>
          </a:prstGeom>
          <a:noFill/>
          <a:ln>
            <a:noFill/>
          </a:ln>
        </p:spPr>
        <p:txBody>
          <a:bodyPr spcFirstLastPara="1" wrap="square" lIns="91425" tIns="45700" rIns="91425" bIns="45700" anchor="t" anchorCtr="0">
            <a:spAutoFit/>
          </a:bodyPr>
          <a:lstStyle/>
          <a:p>
            <a:pPr lvl="0" algn="ctr">
              <a:buSzPts val="4800"/>
            </a:pPr>
            <a:r>
              <a:rPr lang="en-US" sz="4400" u="sng" dirty="0">
                <a:solidFill>
                  <a:schemeClr val="dk1"/>
                </a:solidFill>
                <a:latin typeface="Calibri"/>
                <a:cs typeface="Calibri"/>
                <a:sym typeface="Calibri"/>
              </a:rPr>
              <a:t>10. 	</a:t>
            </a:r>
            <a:r>
              <a:rPr lang="en-US" sz="4400" u="sng" dirty="0" err="1">
                <a:solidFill>
                  <a:schemeClr val="dk1"/>
                </a:solidFill>
                <a:latin typeface="Calibri"/>
                <a:cs typeface="Calibri"/>
                <a:sym typeface="Calibri"/>
              </a:rPr>
              <a:t>Mantenimiento</a:t>
            </a:r>
            <a:r>
              <a:rPr lang="en-US" sz="4400" u="sng" dirty="0">
                <a:solidFill>
                  <a:schemeClr val="dk1"/>
                </a:solidFill>
                <a:latin typeface="Calibri"/>
                <a:cs typeface="Calibri"/>
                <a:sym typeface="Calibri"/>
              </a:rPr>
              <a:t> de </a:t>
            </a:r>
            <a:r>
              <a:rPr lang="en-US" sz="4400" u="sng" dirty="0" err="1">
                <a:solidFill>
                  <a:schemeClr val="dk1"/>
                </a:solidFill>
                <a:latin typeface="Calibri"/>
                <a:cs typeface="Calibri"/>
                <a:sym typeface="Calibri"/>
              </a:rPr>
              <a:t>Registros</a:t>
            </a:r>
            <a:endParaRPr lang="en-US" sz="1200" dirty="0"/>
          </a:p>
          <a:p>
            <a:endParaRPr lang="en-US" sz="1100" dirty="0"/>
          </a:p>
          <a:p>
            <a:r>
              <a:rPr lang="es-ES" sz="1200" dirty="0"/>
              <a:t>Los empleadores deben mantener registros precisos de todas las mediciones de exposición y deben incluir información específica como:</a:t>
            </a:r>
          </a:p>
          <a:p>
            <a:endParaRPr lang="es-ES" sz="1200" dirty="0"/>
          </a:p>
          <a:p>
            <a:r>
              <a:rPr lang="es-ES" sz="1200" dirty="0"/>
              <a:t>·	fecha de medición,</a:t>
            </a:r>
          </a:p>
          <a:p>
            <a:r>
              <a:rPr lang="es-ES" sz="1200" dirty="0"/>
              <a:t>·	tareas supervisadas,</a:t>
            </a:r>
          </a:p>
          <a:p>
            <a:r>
              <a:rPr lang="es-ES" sz="1200" dirty="0"/>
              <a:t>·	métodos de muestreo utilizados,</a:t>
            </a:r>
          </a:p>
          <a:p>
            <a:r>
              <a:rPr lang="es-ES" sz="1200" dirty="0"/>
              <a:t>·	el laboratorio que realizó el análisis, y</a:t>
            </a:r>
          </a:p>
          <a:p>
            <a:r>
              <a:rPr lang="es-ES" sz="1200" dirty="0"/>
              <a:t>·	nombres de todos los empleados que fueron monitoreados.</a:t>
            </a:r>
          </a:p>
          <a:p>
            <a:endParaRPr lang="es-ES" sz="1200" dirty="0"/>
          </a:p>
          <a:p>
            <a:r>
              <a:rPr lang="es-ES" sz="1200" dirty="0"/>
              <a:t>Los registros de </a:t>
            </a:r>
            <a:r>
              <a:rPr lang="es-ES" sz="1200" dirty="0">
                <a:hlinkClick r:id="rId3"/>
              </a:rPr>
              <a:t>datos objetivos </a:t>
            </a:r>
            <a:r>
              <a:rPr lang="es-ES" sz="1200" dirty="0"/>
              <a:t>deben incluir:</a:t>
            </a:r>
          </a:p>
          <a:p>
            <a:r>
              <a:rPr lang="es-ES" sz="1200" dirty="0"/>
              <a:t>·	material que contiene sílice cristalina,</a:t>
            </a:r>
          </a:p>
          <a:p>
            <a:r>
              <a:rPr lang="es-ES" sz="1200" dirty="0"/>
              <a:t>·	fuente de los datos objetivos,</a:t>
            </a:r>
          </a:p>
          <a:p>
            <a:r>
              <a:rPr lang="es-ES" sz="1200" dirty="0"/>
              <a:t>·	protocolo de prueba y resultados,</a:t>
            </a:r>
          </a:p>
          <a:p>
            <a:r>
              <a:rPr lang="es-ES" sz="1200" dirty="0"/>
              <a:t>·	descripción del proceso o tarea en la que se basaron los datos, y</a:t>
            </a:r>
          </a:p>
          <a:p>
            <a:r>
              <a:rPr lang="es-ES" sz="1200" dirty="0"/>
              <a:t>·	cualquier otra información relevante.</a:t>
            </a:r>
          </a:p>
          <a:p>
            <a:endParaRPr lang="es-ES" sz="1200" dirty="0"/>
          </a:p>
          <a:p>
            <a:r>
              <a:rPr lang="es-ES" sz="1200" dirty="0"/>
              <a:t>Los registros de vigilancia médica deben incluir:</a:t>
            </a:r>
          </a:p>
          <a:p>
            <a:r>
              <a:rPr lang="es-ES" sz="1200" dirty="0"/>
              <a:t>·	el nombre del empleado,</a:t>
            </a:r>
          </a:p>
          <a:p>
            <a:r>
              <a:rPr lang="es-ES" sz="1200" dirty="0"/>
              <a:t>·	una copia de la información que se proporcionó al médico y especialista,</a:t>
            </a:r>
          </a:p>
          <a:p>
            <a:r>
              <a:rPr lang="es-ES" sz="1200" dirty="0"/>
              <a:t>·	y las opiniones médicas escritas del médico y especialista.</a:t>
            </a: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4"/>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C7072F3F-8EB4-4ACD-988E-69AB3D2EFA3B}"/>
              </a:ext>
            </a:extLst>
          </p:cNvPr>
          <p:cNvPicPr>
            <a:picLocks noChangeAspect="1"/>
          </p:cNvPicPr>
          <p:nvPr/>
        </p:nvPicPr>
        <p:blipFill>
          <a:blip r:embed="rId5"/>
          <a:stretch>
            <a:fillRect/>
          </a:stretch>
        </p:blipFill>
        <p:spPr>
          <a:xfrm>
            <a:off x="-1000" y="-17238"/>
            <a:ext cx="5500100" cy="5908074"/>
          </a:xfrm>
          <a:prstGeom prst="rect">
            <a:avLst/>
          </a:prstGeom>
        </p:spPr>
      </p:pic>
      <p:sp>
        <p:nvSpPr>
          <p:cNvPr id="7" name="Google Shape;102;p2">
            <a:extLst>
              <a:ext uri="{FF2B5EF4-FFF2-40B4-BE49-F238E27FC236}">
                <a16:creationId xmlns:a16="http://schemas.microsoft.com/office/drawing/2014/main" id="{A900AC90-B785-4844-8CA7-17BB1C2B8A4C}"/>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spTree>
    <p:extLst>
      <p:ext uri="{BB962C8B-B14F-4D97-AF65-F5344CB8AC3E}">
        <p14:creationId xmlns:p14="http://schemas.microsoft.com/office/powerpoint/2010/main" val="1417097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i="1" dirty="0"/>
          </a:p>
        </p:txBody>
      </p:sp>
      <p:sp>
        <p:nvSpPr>
          <p:cNvPr id="104" name="Google Shape;104;p2"/>
          <p:cNvSpPr txBox="1"/>
          <p:nvPr/>
        </p:nvSpPr>
        <p:spPr>
          <a:xfrm>
            <a:off x="5719156" y="332509"/>
            <a:ext cx="6274351" cy="3570168"/>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err="1">
                <a:solidFill>
                  <a:schemeClr val="dk1"/>
                </a:solidFill>
                <a:latin typeface="Calibri"/>
                <a:ea typeface="Calibri"/>
                <a:cs typeface="Calibri"/>
                <a:sym typeface="Calibri"/>
              </a:rPr>
              <a:t>Sílice</a:t>
            </a:r>
            <a:r>
              <a:rPr lang="en-US" sz="4800" u="sng" dirty="0">
                <a:solidFill>
                  <a:schemeClr val="dk1"/>
                </a:solidFill>
                <a:latin typeface="Calibri"/>
                <a:ea typeface="Calibri"/>
                <a:cs typeface="Calibri"/>
                <a:sym typeface="Calibri"/>
              </a:rPr>
              <a:t> </a:t>
            </a:r>
            <a:r>
              <a:rPr lang="en-US" sz="4800" u="sng" dirty="0" err="1">
                <a:solidFill>
                  <a:schemeClr val="dk1"/>
                </a:solidFill>
                <a:latin typeface="Calibri"/>
                <a:ea typeface="Calibri"/>
                <a:cs typeface="Calibri"/>
                <a:sym typeface="Calibri"/>
              </a:rPr>
              <a:t>Amorfa</a:t>
            </a:r>
            <a:endParaRPr lang="en-US" sz="4800" u="sng" dirty="0">
              <a:solidFill>
                <a:schemeClr val="dk1"/>
              </a:solidFill>
              <a:latin typeface="Calibri"/>
              <a:ea typeface="Calibri"/>
              <a:cs typeface="Calibri"/>
              <a:sym typeface="Calibri"/>
            </a:endParaRPr>
          </a:p>
          <a:p>
            <a:pPr lvl="0" algn="ctr">
              <a:buSzPts val="4800"/>
            </a:pPr>
            <a:endParaRPr sz="1600" b="0" i="0" u="none" strike="noStrike" cap="none" dirty="0">
              <a:solidFill>
                <a:schemeClr val="dk1"/>
              </a:solidFill>
              <a:latin typeface="Calibri"/>
              <a:ea typeface="Calibri"/>
              <a:cs typeface="Calibri"/>
              <a:sym typeface="Calibri"/>
            </a:endParaRPr>
          </a:p>
          <a:p>
            <a:r>
              <a:rPr lang="es-ES" sz="1800" dirty="0"/>
              <a:t>La sílice amorfa se encuentra en varios materiales, incluido el vidrio y la tierra de diatomeas. No causa silicosis. Sin embargo, el calor y la presión elevados pueden convertir la sílice amorfa no peligrosa en sílice cristalina peligrosa.  Esto ocurre en las operaciones de fundición en las que el revestimiento de la pieza es sílice amorfa y puede convertirse en cristobalita durante el proceso de vertido debido a la alta temperatura y al prolongado tiempo de enfriamiento.</a:t>
            </a:r>
            <a:endParaRPr sz="1800" b="0" i="0" u="none" strike="noStrike" cap="none" dirty="0">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EE1A596A-79C6-4506-97F1-A0ED47F4749F}"/>
              </a:ext>
            </a:extLst>
          </p:cNvPr>
          <p:cNvPicPr>
            <a:picLocks noChangeAspect="1"/>
          </p:cNvPicPr>
          <p:nvPr/>
        </p:nvPicPr>
        <p:blipFill>
          <a:blip r:embed="rId3"/>
          <a:stretch>
            <a:fillRect/>
          </a:stretch>
        </p:blipFill>
        <p:spPr>
          <a:xfrm>
            <a:off x="7550261" y="5898819"/>
            <a:ext cx="4595521" cy="941704"/>
          </a:xfrm>
          <a:prstGeom prst="rect">
            <a:avLst/>
          </a:prstGeom>
        </p:spPr>
      </p:pic>
      <p:pic>
        <p:nvPicPr>
          <p:cNvPr id="3" name="Picture 2">
            <a:extLst>
              <a:ext uri="{FF2B5EF4-FFF2-40B4-BE49-F238E27FC236}">
                <a16:creationId xmlns:a16="http://schemas.microsoft.com/office/drawing/2014/main" id="{97E6CCD3-2D1F-4539-8980-B28142FA50A4}"/>
              </a:ext>
            </a:extLst>
          </p:cNvPr>
          <p:cNvPicPr>
            <a:picLocks noChangeAspect="1"/>
          </p:cNvPicPr>
          <p:nvPr/>
        </p:nvPicPr>
        <p:blipFill>
          <a:blip r:embed="rId4"/>
          <a:stretch>
            <a:fillRect/>
          </a:stretch>
        </p:blipFill>
        <p:spPr>
          <a:xfrm>
            <a:off x="39021" y="0"/>
            <a:ext cx="5486398" cy="5893356"/>
          </a:xfrm>
          <a:prstGeom prst="rect">
            <a:avLst/>
          </a:prstGeom>
        </p:spPr>
      </p:pic>
    </p:spTree>
    <p:extLst>
      <p:ext uri="{BB962C8B-B14F-4D97-AF65-F5344CB8AC3E}">
        <p14:creationId xmlns:p14="http://schemas.microsoft.com/office/powerpoint/2010/main" val="1773031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55656" y="241032"/>
            <a:ext cx="6274351" cy="5755381"/>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err="1">
                <a:solidFill>
                  <a:schemeClr val="dk1"/>
                </a:solidFill>
                <a:latin typeface="Calibri"/>
                <a:cs typeface="Calibri"/>
                <a:sym typeface="Calibri"/>
              </a:rPr>
              <a:t>Aplicación</a:t>
            </a:r>
            <a:r>
              <a:rPr lang="en-US" sz="4800" u="sng" dirty="0">
                <a:solidFill>
                  <a:schemeClr val="dk1"/>
                </a:solidFill>
                <a:latin typeface="Calibri"/>
                <a:cs typeface="Calibri"/>
                <a:sym typeface="Calibri"/>
              </a:rPr>
              <a:t> </a:t>
            </a:r>
            <a:r>
              <a:rPr lang="en-US" sz="4800" u="sng" dirty="0" err="1">
                <a:solidFill>
                  <a:schemeClr val="dk1"/>
                </a:solidFill>
                <a:latin typeface="Calibri"/>
                <a:cs typeface="Calibri"/>
                <a:sym typeface="Calibri"/>
              </a:rPr>
              <a:t>Normativa</a:t>
            </a:r>
            <a:endParaRPr lang="en-US" dirty="0"/>
          </a:p>
          <a:p>
            <a:endParaRPr lang="en-US" dirty="0"/>
          </a:p>
          <a:p>
            <a:r>
              <a:rPr lang="es-ES" sz="1700" dirty="0"/>
              <a:t>Debido a la gravedad de los peligros para la salud causada por la exposición a la sílice cristalina respirable, </a:t>
            </a:r>
            <a:r>
              <a:rPr lang="es-ES" sz="1700" dirty="0" err="1"/>
              <a:t>Oregon</a:t>
            </a:r>
            <a:r>
              <a:rPr lang="es-ES" sz="1700" dirty="0"/>
              <a:t> OSHA incluye a la sílice en su “</a:t>
            </a:r>
            <a:r>
              <a:rPr lang="es-ES" sz="1700" dirty="0">
                <a:hlinkClick r:id="rId3"/>
              </a:rPr>
              <a:t>Programa de énfasis local</a:t>
            </a:r>
            <a:r>
              <a:rPr lang="es-ES" sz="1700" dirty="0"/>
              <a:t>”</a:t>
            </a:r>
            <a:r>
              <a:rPr lang="es-ES" sz="1700" baseline="30000" dirty="0"/>
              <a:t>(19)</a:t>
            </a:r>
            <a:r>
              <a:rPr lang="es-ES" sz="1700" dirty="0"/>
              <a:t>. Los oficiales de cumplimiento están siempre atentos para asegurarse de que los lugares de trabajo cumplan con las normas sobre la sílice, a fin de reducir y eliminar los incidentes en el lugar de trabajo relacionados con la silicosis.</a:t>
            </a:r>
          </a:p>
          <a:p>
            <a:endParaRPr lang="es-ES" sz="1200" dirty="0"/>
          </a:p>
          <a:p>
            <a:r>
              <a:rPr lang="es-ES" sz="1700" dirty="0" err="1"/>
              <a:t>Oregon</a:t>
            </a:r>
            <a:r>
              <a:rPr lang="es-ES" sz="1700" dirty="0"/>
              <a:t> OSHA puede inspeccionar los peligros de la sílice en caso de producirse las siguientes situaciones:</a:t>
            </a:r>
          </a:p>
          <a:p>
            <a:endParaRPr lang="es-ES" sz="1200" dirty="0"/>
          </a:p>
          <a:p>
            <a:pPr marL="285750" indent="-285750">
              <a:buFont typeface="Arial" panose="020B0604020202020204" pitchFamily="34" charset="0"/>
              <a:buChar char="•"/>
            </a:pPr>
            <a:r>
              <a:rPr lang="es-ES" sz="1700" dirty="0"/>
              <a:t>Cuando hay polvo visible y los empleados parecieran no estar protegidos adecuadamente (por ejemplo, durante la construcción o la demolición).</a:t>
            </a:r>
          </a:p>
          <a:p>
            <a:pPr marL="285750" indent="-285750">
              <a:buFont typeface="Arial" panose="020B0604020202020204" pitchFamily="34" charset="0"/>
              <a:buChar char="•"/>
            </a:pPr>
            <a:r>
              <a:rPr lang="es-ES" sz="1700" dirty="0"/>
              <a:t>Durante una inspección programada.</a:t>
            </a:r>
          </a:p>
          <a:p>
            <a:pPr marL="285750" indent="-285750">
              <a:buFont typeface="Arial" panose="020B0604020202020204" pitchFamily="34" charset="0"/>
              <a:buChar char="•"/>
            </a:pPr>
            <a:r>
              <a:rPr lang="es-ES" sz="1700" dirty="0"/>
              <a:t>Durante la realización de inspecciones por el “Programa de énfasis local: Inspecciones por silicosis. </a:t>
            </a:r>
          </a:p>
          <a:p>
            <a:pPr marL="285750" indent="-285750">
              <a:buFont typeface="Arial" panose="020B0604020202020204" pitchFamily="34" charset="0"/>
              <a:buChar char="•"/>
            </a:pPr>
            <a:r>
              <a:rPr lang="es-ES" sz="1700" dirty="0"/>
              <a:t>A partir de quejas o derivaciones.</a:t>
            </a: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4"/>
          <a:stretch>
            <a:fillRect/>
          </a:stretch>
        </p:blipFill>
        <p:spPr>
          <a:xfrm>
            <a:off x="7560859" y="5918860"/>
            <a:ext cx="4603845" cy="943411"/>
          </a:xfrm>
          <a:prstGeom prst="rect">
            <a:avLst/>
          </a:prstGeom>
        </p:spPr>
      </p:pic>
      <p:pic>
        <p:nvPicPr>
          <p:cNvPr id="5" name="Picture 4">
            <a:extLst>
              <a:ext uri="{FF2B5EF4-FFF2-40B4-BE49-F238E27FC236}">
                <a16:creationId xmlns:a16="http://schemas.microsoft.com/office/drawing/2014/main" id="{20C81910-10D6-4053-B530-13054ABE4ECC}"/>
              </a:ext>
            </a:extLst>
          </p:cNvPr>
          <p:cNvPicPr>
            <a:picLocks noChangeAspect="1"/>
          </p:cNvPicPr>
          <p:nvPr/>
        </p:nvPicPr>
        <p:blipFill>
          <a:blip r:embed="rId5"/>
          <a:stretch>
            <a:fillRect/>
          </a:stretch>
        </p:blipFill>
        <p:spPr>
          <a:xfrm>
            <a:off x="0" y="0"/>
            <a:ext cx="5486398" cy="5893356"/>
          </a:xfrm>
          <a:prstGeom prst="rect">
            <a:avLst/>
          </a:prstGeom>
        </p:spPr>
      </p:pic>
      <p:sp>
        <p:nvSpPr>
          <p:cNvPr id="7" name="Google Shape;102;p2">
            <a:extLst>
              <a:ext uri="{FF2B5EF4-FFF2-40B4-BE49-F238E27FC236}">
                <a16:creationId xmlns:a16="http://schemas.microsoft.com/office/drawing/2014/main" id="{B4A18C51-609B-42BC-B98D-3D9B7DBB250A}"/>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spTree>
    <p:extLst>
      <p:ext uri="{BB962C8B-B14F-4D97-AF65-F5344CB8AC3E}">
        <p14:creationId xmlns:p14="http://schemas.microsoft.com/office/powerpoint/2010/main" val="567771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655656" y="241032"/>
            <a:ext cx="6274351" cy="52013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u="sng" dirty="0">
                <a:solidFill>
                  <a:schemeClr val="dk1"/>
                </a:solidFill>
                <a:latin typeface="Calibri"/>
                <a:cs typeface="Calibri"/>
                <a:sym typeface="Calibri"/>
              </a:rPr>
              <a:t>Conclusion</a:t>
            </a:r>
            <a:endParaRPr lang="en-US" dirty="0"/>
          </a:p>
          <a:p>
            <a:endParaRPr lang="en-US" dirty="0"/>
          </a:p>
          <a:p>
            <a:r>
              <a:rPr lang="es-ES" sz="1800" dirty="0"/>
              <a:t>Si considera que está en contacto con sílice en su lugar de trabajo, hágase las siguientes preguntas:</a:t>
            </a:r>
          </a:p>
          <a:p>
            <a:endParaRPr lang="es-ES" sz="1800" dirty="0"/>
          </a:p>
          <a:p>
            <a:pPr marL="285750" indent="-285750">
              <a:buFont typeface="Arial" panose="020B0604020202020204" pitchFamily="34" charset="0"/>
              <a:buChar char="•"/>
            </a:pPr>
            <a:r>
              <a:rPr lang="es-ES" sz="1800" dirty="0"/>
              <a:t>¿Se ha evaluado su lugar de trabajo?</a:t>
            </a:r>
          </a:p>
          <a:p>
            <a:pPr marL="285750" indent="-285750">
              <a:buFont typeface="Arial" panose="020B0604020202020204" pitchFamily="34" charset="0"/>
              <a:buChar char="•"/>
            </a:pPr>
            <a:r>
              <a:rPr lang="es-ES" sz="1800" dirty="0"/>
              <a:t>¿Se ha evaluado su práctica de trabajo?</a:t>
            </a:r>
          </a:p>
          <a:p>
            <a:pPr marL="285750" indent="-285750">
              <a:buFont typeface="Arial" panose="020B0604020202020204" pitchFamily="34" charset="0"/>
              <a:buChar char="•"/>
            </a:pPr>
            <a:r>
              <a:rPr lang="es-ES" sz="1800" dirty="0"/>
              <a:t>¿Dispone de protecciones?</a:t>
            </a:r>
          </a:p>
          <a:p>
            <a:pPr marL="285750" indent="-285750">
              <a:buFont typeface="Arial" panose="020B0604020202020204" pitchFamily="34" charset="0"/>
              <a:buChar char="•"/>
            </a:pPr>
            <a:r>
              <a:rPr lang="es-ES" sz="1800" dirty="0"/>
              <a:t>¿Se ha evaluado su protección?</a:t>
            </a:r>
          </a:p>
          <a:p>
            <a:endParaRPr lang="es-ES" sz="1800" dirty="0"/>
          </a:p>
          <a:p>
            <a:r>
              <a:rPr lang="es-ES" sz="1800" dirty="0"/>
              <a:t>¿No sabe las respuestas a estas preguntas? Comuníquese con OSHA al 800-922-2689 o comuníquese con su compañía de seguros de compensación laboral.</a:t>
            </a:r>
          </a:p>
          <a:p>
            <a:endParaRPr lang="es-ES" sz="1800" dirty="0"/>
          </a:p>
          <a:p>
            <a:r>
              <a:rPr lang="es-ES" sz="1800" dirty="0"/>
              <a:t>¡Usted ha completado el material de capacitación! Haga clic en la flecha a la derecha para realizar un breve cuestionario a fin de obtener un certificado de finalización y los CEU.</a:t>
            </a:r>
          </a:p>
        </p:txBody>
      </p:sp>
      <p:pic>
        <p:nvPicPr>
          <p:cNvPr id="3" name="Picture 2">
            <a:extLst>
              <a:ext uri="{FF2B5EF4-FFF2-40B4-BE49-F238E27FC236}">
                <a16:creationId xmlns:a16="http://schemas.microsoft.com/office/drawing/2014/main" id="{AB96DC53-7D56-42F8-8BF4-1238096849EB}"/>
              </a:ext>
            </a:extLst>
          </p:cNvPr>
          <p:cNvPicPr>
            <a:picLocks noChangeAspect="1"/>
          </p:cNvPicPr>
          <p:nvPr/>
        </p:nvPicPr>
        <p:blipFill>
          <a:blip r:embed="rId3"/>
          <a:stretch>
            <a:fillRect/>
          </a:stretch>
        </p:blipFill>
        <p:spPr>
          <a:xfrm>
            <a:off x="7560859" y="5918860"/>
            <a:ext cx="4603845" cy="943411"/>
          </a:xfrm>
          <a:prstGeom prst="rect">
            <a:avLst/>
          </a:prstGeom>
        </p:spPr>
      </p:pic>
      <p:sp>
        <p:nvSpPr>
          <p:cNvPr id="7" name="Google Shape;102;p2">
            <a:extLst>
              <a:ext uri="{FF2B5EF4-FFF2-40B4-BE49-F238E27FC236}">
                <a16:creationId xmlns:a16="http://schemas.microsoft.com/office/drawing/2014/main" id="{874ADA69-4EB2-476D-A6D9-7B0C0C8228E0}"/>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pic>
        <p:nvPicPr>
          <p:cNvPr id="6" name="Picture 5">
            <a:extLst>
              <a:ext uri="{FF2B5EF4-FFF2-40B4-BE49-F238E27FC236}">
                <a16:creationId xmlns:a16="http://schemas.microsoft.com/office/drawing/2014/main" id="{D897533B-DEC5-40A5-A372-DB5B2277B828}"/>
              </a:ext>
            </a:extLst>
          </p:cNvPr>
          <p:cNvPicPr>
            <a:picLocks noChangeAspect="1"/>
          </p:cNvPicPr>
          <p:nvPr/>
        </p:nvPicPr>
        <p:blipFill>
          <a:blip r:embed="rId4"/>
          <a:stretch>
            <a:fillRect/>
          </a:stretch>
        </p:blipFill>
        <p:spPr>
          <a:xfrm>
            <a:off x="0" y="0"/>
            <a:ext cx="5486400" cy="5893358"/>
          </a:xfrm>
          <a:prstGeom prst="rect">
            <a:avLst/>
          </a:prstGeom>
        </p:spPr>
      </p:pic>
    </p:spTree>
    <p:extLst>
      <p:ext uri="{BB962C8B-B14F-4D97-AF65-F5344CB8AC3E}">
        <p14:creationId xmlns:p14="http://schemas.microsoft.com/office/powerpoint/2010/main" val="39279785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62500" y="0"/>
            <a:ext cx="11931000" cy="585270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Arial"/>
              <a:buNone/>
            </a:pPr>
            <a:r>
              <a:rPr lang="en-US" sz="3600" u="sng" dirty="0">
                <a:solidFill>
                  <a:schemeClr val="dk1"/>
                </a:solidFill>
                <a:latin typeface="Calibri"/>
                <a:ea typeface="Calibri"/>
                <a:cs typeface="Calibri"/>
                <a:sym typeface="Calibri"/>
              </a:rPr>
              <a:t>Class Discussion </a:t>
            </a: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r>
              <a:rPr lang="en-US" sz="1800" dirty="0">
                <a:solidFill>
                  <a:schemeClr val="dk1"/>
                </a:solidFill>
                <a:latin typeface="Calibri"/>
                <a:ea typeface="Calibri"/>
                <a:cs typeface="Calibri"/>
                <a:sym typeface="Calibri"/>
              </a:rPr>
              <a:t>Take this opportunity to ask/answer questions about the previous module and to summarize the web link addresses discussed in the module.</a:t>
            </a:r>
            <a:endParaRPr sz="5200" u="sng"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3200" u="sng" dirty="0">
                <a:solidFill>
                  <a:schemeClr val="dk1"/>
                </a:solidFill>
                <a:latin typeface="Calibri"/>
                <a:ea typeface="Calibri"/>
                <a:cs typeface="Calibri"/>
                <a:sym typeface="Calibri"/>
              </a:rPr>
              <a:t>Module 4 Resources</a:t>
            </a:r>
            <a:endParaRPr sz="500" b="0" i="0" u="none" strike="noStrike" cap="none" dirty="0">
              <a:solidFill>
                <a:schemeClr val="dk1"/>
              </a:solidFill>
              <a:latin typeface="Calibri"/>
              <a:ea typeface="Calibri"/>
              <a:cs typeface="Calibri"/>
              <a:sym typeface="Calibri"/>
            </a:endParaRPr>
          </a:p>
          <a:p>
            <a:pPr marL="342900" lvl="0" indent="-342900">
              <a:buSzPct val="100000"/>
              <a:buAutoNum type="arabicParenR"/>
            </a:pPr>
            <a:r>
              <a:rPr lang="en-US" sz="1200" dirty="0">
                <a:hlinkClick r:id="rId3"/>
              </a:rPr>
              <a:t>https://osha.oregon.gov/OSHAPubs/3301s.pdf</a:t>
            </a:r>
          </a:p>
          <a:p>
            <a:pPr marL="342900" lvl="0" indent="-342900">
              <a:buSzPct val="100000"/>
              <a:buAutoNum type="arabicParenR"/>
            </a:pPr>
            <a:r>
              <a:rPr lang="en-US" sz="1200" dirty="0">
                <a:hlinkClick r:id="rId3"/>
              </a:rPr>
              <a:t>https://osha.oregon.gov/OSHARules/div2/div2Z-437-002-1053-1065-silica.pdf</a:t>
            </a:r>
            <a:r>
              <a:rPr lang="en-US" sz="1200" dirty="0"/>
              <a:t> </a:t>
            </a:r>
          </a:p>
          <a:p>
            <a:pPr marL="342900" lvl="0" indent="-342900">
              <a:buSzPct val="100000"/>
              <a:buAutoNum type="arabicParenR"/>
            </a:pPr>
            <a:r>
              <a:rPr lang="en-US" sz="1200" u="sng" dirty="0">
                <a:hlinkClick r:id="rId4"/>
              </a:rPr>
              <a:t>https://osha.oregon.gov/OSHARules/div2/div2Z-437-002-1053-1065-silica.pdf#page=6</a:t>
            </a:r>
            <a:endParaRPr lang="en-US" sz="1200" u="sng" dirty="0"/>
          </a:p>
          <a:p>
            <a:pPr marL="342900" lvl="0" indent="-342900">
              <a:buSzPct val="100000"/>
              <a:buAutoNum type="arabicParenR"/>
            </a:pPr>
            <a:r>
              <a:rPr lang="en-US" sz="1200" u="sng" dirty="0">
                <a:hlinkClick r:id="rId5"/>
              </a:rPr>
              <a:t>https://osha.oregon.gov/OSHARules/div2/div2Z-437-002-1053-1065-silica.pdf#page=5</a:t>
            </a:r>
            <a:r>
              <a:rPr lang="en-US" sz="1200" dirty="0"/>
              <a:t> </a:t>
            </a:r>
          </a:p>
          <a:p>
            <a:pPr marL="342900" lvl="0" indent="-342900">
              <a:buSzPct val="100000"/>
              <a:buAutoNum type="arabicParenR"/>
            </a:pPr>
            <a:r>
              <a:rPr lang="en-US" sz="1200" dirty="0">
                <a:hlinkClick r:id="rId6"/>
              </a:rPr>
              <a:t>https://osha.oregon.gov/consult/Pages/index.aspx</a:t>
            </a:r>
            <a:endParaRPr lang="en-US" sz="1200" dirty="0"/>
          </a:p>
          <a:p>
            <a:pPr marL="342900" lvl="0" indent="-342900">
              <a:buSzPct val="100000"/>
              <a:buAutoNum type="arabicParenR"/>
            </a:pPr>
            <a:r>
              <a:rPr lang="en-US" sz="1200" dirty="0">
                <a:hlinkClick r:id="rId4"/>
              </a:rPr>
              <a:t>https://osha.oregon.gov/OSHARules/div2/div2Z-437-002-1053-1065-silica.pdf#page=6</a:t>
            </a:r>
            <a:endParaRPr lang="en-US" sz="1200" dirty="0"/>
          </a:p>
          <a:p>
            <a:pPr marL="342900" lvl="0" indent="-342900">
              <a:buSzPct val="100000"/>
              <a:buAutoNum type="arabicParenR"/>
            </a:pPr>
            <a:r>
              <a:rPr lang="en-US" sz="1200" dirty="0">
                <a:hlinkClick r:id="rId7"/>
              </a:rPr>
              <a:t>https://osha.oregon.gov/OSHAPubs/5381s.pdf</a:t>
            </a:r>
            <a:endParaRPr lang="en-US" sz="1200" dirty="0"/>
          </a:p>
          <a:p>
            <a:pPr marL="342900" lvl="0" indent="-342900">
              <a:buSzPct val="100000"/>
              <a:buAutoNum type="arabicParenR"/>
            </a:pPr>
            <a:r>
              <a:rPr lang="en-US" sz="1200" dirty="0">
                <a:hlinkClick r:id="rId8"/>
              </a:rPr>
              <a:t>https://osha.oregon.gov/OSHAPubs/factsheets/fs66s.pdf</a:t>
            </a:r>
            <a:endParaRPr lang="en-US" sz="1200" dirty="0"/>
          </a:p>
          <a:p>
            <a:pPr marL="342900" lvl="0" indent="-342900">
              <a:buSzPct val="100000"/>
              <a:buAutoNum type="arabicParenR"/>
            </a:pPr>
            <a:r>
              <a:rPr lang="it-IT" sz="1200" dirty="0">
                <a:hlinkClick r:id="rId9"/>
              </a:rPr>
              <a:t>https://osha.oregon.gov/OSHARules/div2/div2Z-437-002-1053-1065-silica.pdf#page=11</a:t>
            </a:r>
            <a:endParaRPr lang="en-US" sz="1200" dirty="0"/>
          </a:p>
          <a:p>
            <a:pPr marL="342900" lvl="0" indent="-342900">
              <a:buSzPct val="100000"/>
              <a:buAutoNum type="arabicParenR"/>
            </a:pPr>
            <a:r>
              <a:rPr lang="en-US" sz="1200" dirty="0">
                <a:hlinkClick r:id="rId10"/>
              </a:rPr>
              <a:t>https://osha.oregon.gov/OSHARules/div2/div2Z-437-002-1053-1065-silica.pdf#page=21</a:t>
            </a:r>
            <a:r>
              <a:rPr lang="en-US" sz="1200" dirty="0"/>
              <a:t> </a:t>
            </a:r>
          </a:p>
          <a:p>
            <a:pPr marL="342900" lvl="0" indent="-342900">
              <a:buSzPct val="100000"/>
              <a:buAutoNum type="arabicParenR"/>
            </a:pPr>
            <a:r>
              <a:rPr lang="en-US" sz="1200" dirty="0">
                <a:hlinkClick r:id="rId11"/>
              </a:rPr>
              <a:t>https://osha.oregon.gov/OSHARules/div2/div2Z-437-002-1053-1065-silica.pdf#page=22</a:t>
            </a:r>
          </a:p>
          <a:p>
            <a:pPr marL="342900" indent="-342900">
              <a:buSzPct val="100000"/>
              <a:buFont typeface="Arial"/>
              <a:buAutoNum type="arabicParenR"/>
            </a:pPr>
            <a:r>
              <a:rPr lang="en-US" sz="1200" dirty="0">
                <a:highlight>
                  <a:srgbClr val="FFFF00"/>
                </a:highlight>
              </a:rPr>
              <a:t>Table 1</a:t>
            </a:r>
            <a:r>
              <a:rPr lang="en-US" sz="1200" dirty="0"/>
              <a:t>: </a:t>
            </a:r>
            <a:r>
              <a:rPr lang="en-US" sz="1200" dirty="0">
                <a:hlinkClick r:id="rId12"/>
              </a:rPr>
              <a:t>https://osha.oregon.gov/osharules/div2/div2Z-437-002-1053-1065-silica.pdf#page=12</a:t>
            </a:r>
            <a:endParaRPr lang="en-US" sz="1200" dirty="0">
              <a:solidFill>
                <a:schemeClr val="dk1"/>
              </a:solidFill>
              <a:latin typeface="Calibri"/>
              <a:ea typeface="Calibri"/>
              <a:cs typeface="Calibri"/>
              <a:sym typeface="Calibri"/>
            </a:endParaRPr>
          </a:p>
          <a:p>
            <a:pPr marL="342900" lvl="0" indent="-342900">
              <a:buSzPct val="100000"/>
              <a:buAutoNum type="arabicParenR"/>
            </a:pPr>
            <a:r>
              <a:rPr lang="en-US" sz="1200" u="sng" dirty="0">
                <a:hlinkClick r:id="rId13"/>
              </a:rPr>
              <a:t>https://osha.oregon.gov/OSHAPubs/factsheets/fs50.pdf</a:t>
            </a:r>
            <a:r>
              <a:rPr lang="en-US" sz="1200" dirty="0"/>
              <a:t> </a:t>
            </a:r>
          </a:p>
          <a:p>
            <a:pPr marL="342900" lvl="0" indent="-342900">
              <a:buSzPct val="100000"/>
              <a:buAutoNum type="arabicParenR"/>
            </a:pPr>
            <a:r>
              <a:rPr lang="en-US" sz="1200" u="sng" dirty="0">
                <a:hlinkClick r:id="rId14"/>
              </a:rPr>
              <a:t>https://osha.oregon.gov/OSHARules/div2/div2Z-437-002-1053-1065-silica.pdf#page=23</a:t>
            </a:r>
            <a:endParaRPr lang="en-US" sz="1200" dirty="0"/>
          </a:p>
          <a:p>
            <a:pPr marL="342900" lvl="0" indent="-342900">
              <a:buSzPct val="100000"/>
              <a:buAutoNum type="arabicParenR"/>
            </a:pPr>
            <a:r>
              <a:rPr lang="en-US" sz="1200" dirty="0">
                <a:hlinkClick r:id="rId15"/>
              </a:rPr>
              <a:t>https://www.osha.gov/laws-regs/regulations/standardnumber/1910/1910.134</a:t>
            </a:r>
            <a:endParaRPr lang="en-US" sz="1200" dirty="0"/>
          </a:p>
          <a:p>
            <a:pPr marL="342900" lvl="0" indent="-342900">
              <a:buSzPct val="100000"/>
              <a:buAutoNum type="arabicParenR"/>
            </a:pPr>
            <a:r>
              <a:rPr lang="en-US" sz="1200" dirty="0">
                <a:hlinkClick r:id="rId16"/>
              </a:rPr>
              <a:t>https://osha.oregon.gov/OSHARules/div2/div2Z-437-002-1053-1065-silica.pdf#page=24</a:t>
            </a:r>
            <a:endParaRPr lang="en-US" sz="1200" dirty="0"/>
          </a:p>
          <a:p>
            <a:pPr marL="342900" lvl="0" indent="-342900">
              <a:buSzPct val="100000"/>
              <a:buAutoNum type="arabicParenR"/>
            </a:pPr>
            <a:r>
              <a:rPr lang="en-US" sz="1200" dirty="0">
                <a:hlinkClick r:id="rId17"/>
              </a:rPr>
              <a:t>https://www.osha.gov/laws-regs/regulations/standardnumber/1910/1910.1200</a:t>
            </a:r>
            <a:endParaRPr lang="en-US" sz="1200" dirty="0"/>
          </a:p>
          <a:p>
            <a:pPr marL="342900" lvl="0" indent="-342900">
              <a:buSzPct val="100000"/>
              <a:buAutoNum type="arabicParenR"/>
            </a:pPr>
            <a:r>
              <a:rPr lang="en-US" sz="1200" u="sng" dirty="0">
                <a:hlinkClick r:id="rId18"/>
              </a:rPr>
              <a:t>https://osha.oregon.gov/OSHARules/div2/div2Z-437-002-1053-1065-silica.pdf#page=55</a:t>
            </a:r>
            <a:r>
              <a:rPr lang="en-US" sz="1200" u="sng" dirty="0"/>
              <a:t> </a:t>
            </a:r>
          </a:p>
          <a:p>
            <a:pPr marL="342900" lvl="0" indent="-342900">
              <a:buSzPct val="100000"/>
              <a:buAutoNum type="arabicParenR"/>
            </a:pPr>
            <a:r>
              <a:rPr lang="en-US" sz="1200" dirty="0">
                <a:hlinkClick r:id="rId19"/>
              </a:rPr>
              <a:t>https://osha.oregon.gov/OSHAPubs/factsheets/qf001.pdf</a:t>
            </a:r>
            <a:endParaRPr lang="en-US" sz="1200" dirty="0"/>
          </a:p>
          <a:p>
            <a:pPr marL="342900" lvl="0" indent="-342900">
              <a:buSzPct val="100000"/>
              <a:buAutoNum type="arabicParenR"/>
            </a:pPr>
            <a:r>
              <a:rPr lang="en-US" sz="1200" dirty="0">
                <a:hlinkClick r:id="rId20"/>
              </a:rPr>
              <a:t>https://osha.oregon.gov/OSHARules/pd/pd-253.pdf</a:t>
            </a:r>
            <a:r>
              <a:rPr lang="en-US" sz="1200" dirty="0"/>
              <a:t> </a:t>
            </a:r>
            <a:endParaRPr sz="1200" dirty="0">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164587D5-FEAC-40AB-AE1D-BC44B67953D0}"/>
              </a:ext>
            </a:extLst>
          </p:cNvPr>
          <p:cNvPicPr>
            <a:picLocks noChangeAspect="1"/>
          </p:cNvPicPr>
          <p:nvPr/>
        </p:nvPicPr>
        <p:blipFill>
          <a:blip r:embed="rId21"/>
          <a:stretch>
            <a:fillRect/>
          </a:stretch>
        </p:blipFill>
        <p:spPr>
          <a:xfrm>
            <a:off x="7560859" y="5918860"/>
            <a:ext cx="4603845" cy="943411"/>
          </a:xfrm>
          <a:prstGeom prst="rect">
            <a:avLst/>
          </a:prstGeom>
        </p:spPr>
      </p:pic>
      <p:sp>
        <p:nvSpPr>
          <p:cNvPr id="7" name="Google Shape;102;p2">
            <a:extLst>
              <a:ext uri="{FF2B5EF4-FFF2-40B4-BE49-F238E27FC236}">
                <a16:creationId xmlns:a16="http://schemas.microsoft.com/office/drawing/2014/main" id="{98F2DA2F-D90A-4053-AEC7-E4EA092D1755}"/>
              </a:ext>
            </a:extLst>
          </p:cNvPr>
          <p:cNvSpPr txBox="1"/>
          <p:nvPr/>
        </p:nvSpPr>
        <p:spPr>
          <a:xfrm>
            <a:off x="202630" y="5951740"/>
            <a:ext cx="6143579" cy="954067"/>
          </a:xfrm>
          <a:prstGeom prst="rect">
            <a:avLst/>
          </a:prstGeom>
          <a:noFill/>
          <a:ln>
            <a:noFill/>
          </a:ln>
        </p:spPr>
        <p:txBody>
          <a:bodyPr spcFirstLastPara="1" wrap="square" lIns="91425" tIns="45700" rIns="91425" bIns="45700" anchor="t" anchorCtr="0">
            <a:spAutoFit/>
          </a:bodyPr>
          <a:lstStyle/>
          <a:p>
            <a:pPr lvl="0">
              <a:buSzPts val="4400"/>
            </a:pPr>
            <a:r>
              <a:rPr lang="es-ES" sz="2800" b="1" dirty="0">
                <a:solidFill>
                  <a:schemeClr val="lt1"/>
                </a:solidFill>
                <a:latin typeface="Verdana"/>
                <a:ea typeface="Verdana"/>
                <a:cs typeface="Verdana"/>
                <a:sym typeface="Verdana"/>
              </a:rPr>
              <a:t>Módulo 4: </a:t>
            </a:r>
            <a:r>
              <a:rPr lang="es-ES" sz="2800" b="1" i="1" dirty="0">
                <a:solidFill>
                  <a:schemeClr val="lt1"/>
                </a:solidFill>
                <a:latin typeface="Verdana"/>
                <a:ea typeface="Verdana"/>
                <a:cs typeface="Verdana"/>
                <a:sym typeface="Verdana"/>
              </a:rPr>
              <a:t>Protección de los trabajadores</a:t>
            </a:r>
            <a:endParaRPr lang="es-ES" sz="2800" i="1" dirty="0"/>
          </a:p>
        </p:txBody>
      </p:sp>
    </p:spTree>
    <p:extLst>
      <p:ext uri="{BB962C8B-B14F-4D97-AF65-F5344CB8AC3E}">
        <p14:creationId xmlns:p14="http://schemas.microsoft.com/office/powerpoint/2010/main" val="1894554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5F55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1323399"/>
          </a:xfrm>
          <a:prstGeom prst="rect">
            <a:avLst/>
          </a:prstGeom>
          <a:noFill/>
          <a:ln>
            <a:noFill/>
          </a:ln>
        </p:spPr>
        <p:txBody>
          <a:bodyPr spcFirstLastPara="1" wrap="square" lIns="91425" tIns="45700" rIns="91425" bIns="45700" anchor="t" anchorCtr="0">
            <a:spAutoFit/>
          </a:bodyPr>
          <a:lstStyle/>
          <a:p>
            <a:pPr lvl="0" algn="ctr">
              <a:buSzPts val="4000"/>
            </a:pPr>
            <a:r>
              <a:rPr lang="es-ES" sz="4000" b="1" dirty="0">
                <a:solidFill>
                  <a:schemeClr val="lt1"/>
                </a:solidFill>
                <a:latin typeface="Verdana"/>
                <a:ea typeface="Verdana"/>
                <a:cs typeface="Verdana"/>
                <a:sym typeface="Verdana"/>
              </a:rPr>
              <a:t>CAPACITACIÓN SOBRE LOS PELIGROS </a:t>
            </a:r>
            <a:br>
              <a:rPr lang="es-ES" sz="4000" b="1" dirty="0">
                <a:solidFill>
                  <a:schemeClr val="lt1"/>
                </a:solidFill>
                <a:latin typeface="Verdana"/>
                <a:ea typeface="Verdana"/>
                <a:cs typeface="Verdana"/>
                <a:sym typeface="Verdana"/>
              </a:rPr>
            </a:br>
            <a:r>
              <a:rPr lang="es-ES" sz="4000" b="1" dirty="0">
                <a:solidFill>
                  <a:schemeClr val="lt1"/>
                </a:solidFill>
                <a:latin typeface="Verdana"/>
                <a:ea typeface="Verdana"/>
                <a:cs typeface="Verdana"/>
                <a:sym typeface="Verdana"/>
              </a:rPr>
              <a:t>DE LA SÍLICE</a:t>
            </a:r>
            <a:endParaRPr sz="40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566651" y="4128621"/>
            <a:ext cx="13325302" cy="646290"/>
          </a:xfrm>
          <a:prstGeom prst="rect">
            <a:avLst/>
          </a:prstGeom>
          <a:noFill/>
          <a:ln>
            <a:noFill/>
          </a:ln>
        </p:spPr>
        <p:txBody>
          <a:bodyPr spcFirstLastPara="1" wrap="square" lIns="91425" tIns="45700" rIns="91425" bIns="45700" anchor="t" anchorCtr="0">
            <a:spAutoFit/>
          </a:bodyPr>
          <a:lstStyle/>
          <a:p>
            <a:pPr lvl="0" algn="ctr">
              <a:buSzPts val="4400"/>
            </a:pPr>
            <a:r>
              <a:rPr lang="en-US" sz="3600" b="1" dirty="0" err="1">
                <a:solidFill>
                  <a:schemeClr val="lt1"/>
                </a:solidFill>
                <a:latin typeface="Verdana"/>
                <a:ea typeface="Verdana"/>
                <a:cs typeface="Verdana"/>
                <a:sym typeface="Verdana"/>
              </a:rPr>
              <a:t>Módulo</a:t>
            </a:r>
            <a:r>
              <a:rPr lang="en-US" sz="3600" b="1" dirty="0">
                <a:solidFill>
                  <a:schemeClr val="lt1"/>
                </a:solidFill>
                <a:latin typeface="Verdana"/>
                <a:ea typeface="Verdana"/>
                <a:cs typeface="Verdana"/>
                <a:sym typeface="Verdana"/>
              </a:rPr>
              <a:t> 5:</a:t>
            </a:r>
            <a:r>
              <a:rPr lang="en-US" sz="3600" b="1" i="1" dirty="0">
                <a:solidFill>
                  <a:schemeClr val="lt1"/>
                </a:solidFill>
                <a:latin typeface="Verdana"/>
                <a:ea typeface="Verdana"/>
                <a:cs typeface="Verdana"/>
                <a:sym typeface="Verdana"/>
              </a:rPr>
              <a:t> </a:t>
            </a:r>
            <a:r>
              <a:rPr lang="en-US" sz="3600" b="1" i="1" dirty="0" err="1">
                <a:solidFill>
                  <a:schemeClr val="lt1"/>
                </a:solidFill>
                <a:latin typeface="Verdana"/>
                <a:ea typeface="Verdana"/>
                <a:cs typeface="Verdana"/>
                <a:sym typeface="Verdana"/>
              </a:rPr>
              <a:t>Conclusión</a:t>
            </a:r>
            <a:endParaRPr sz="3600" b="0" i="1"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16398209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200" u="sng" dirty="0" err="1">
                <a:solidFill>
                  <a:schemeClr val="dk1"/>
                </a:solidFill>
                <a:latin typeface="Calibri"/>
                <a:ea typeface="Calibri"/>
                <a:cs typeface="Calibri"/>
                <a:sym typeface="Calibri"/>
              </a:rPr>
              <a:t>Prueba</a:t>
            </a:r>
            <a:r>
              <a:rPr lang="en-US" sz="3200" u="sng" dirty="0">
                <a:solidFill>
                  <a:schemeClr val="dk1"/>
                </a:solidFill>
                <a:latin typeface="Calibri"/>
                <a:ea typeface="Calibri"/>
                <a:cs typeface="Calibri"/>
                <a:sym typeface="Calibri"/>
              </a:rPr>
              <a:t>: </a:t>
            </a:r>
            <a:r>
              <a:rPr lang="es-ES" sz="3200" u="sng" dirty="0">
                <a:solidFill>
                  <a:schemeClr val="dk1"/>
                </a:solidFill>
                <a:latin typeface="Calibri"/>
                <a:ea typeface="Calibri"/>
                <a:cs typeface="Calibri"/>
                <a:sym typeface="Calibri"/>
              </a:rPr>
              <a:t>CAPACITACIÓN SOBRE LOS PELIGROS DE LA SÍLICE</a:t>
            </a:r>
            <a:endParaRPr sz="39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2" name="Google Shape;622;gb3e8f5dbd0_0_4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s-ES" sz="1800" dirty="0">
                <a:solidFill>
                  <a:schemeClr val="dk1"/>
                </a:solidFill>
                <a:latin typeface="Calibri"/>
                <a:ea typeface="Calibri"/>
                <a:cs typeface="Calibri"/>
                <a:sym typeface="Calibri"/>
              </a:rPr>
              <a:t>Pregunta 1:  ¿Qué significa PEL?</a:t>
            </a: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Calibri"/>
                <a:ea typeface="Calibri"/>
                <a:cs typeface="Calibri"/>
                <a:sym typeface="Calibri"/>
              </a:rPr>
              <a:t>Límite</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emisión</a:t>
            </a:r>
            <a:r>
              <a:rPr lang="en-US" sz="1800" dirty="0">
                <a:solidFill>
                  <a:schemeClr val="dk1"/>
                </a:solidFill>
                <a:latin typeface="Calibri"/>
                <a:ea typeface="Calibri"/>
                <a:cs typeface="Calibri"/>
                <a:sym typeface="Calibri"/>
              </a:rPr>
              <a:t> protector</a:t>
            </a: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Nivel de </a:t>
            </a:r>
            <a:r>
              <a:rPr lang="en-US" sz="1800" dirty="0" err="1">
                <a:solidFill>
                  <a:schemeClr val="dk1"/>
                </a:solidFill>
                <a:latin typeface="Calibri"/>
                <a:ea typeface="Calibri"/>
                <a:cs typeface="Calibri"/>
                <a:sym typeface="Calibri"/>
              </a:rPr>
              <a:t>exposición</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conservado</a:t>
            </a: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Calibri"/>
                <a:ea typeface="Calibri"/>
                <a:cs typeface="Calibri"/>
                <a:sym typeface="Calibri"/>
              </a:rPr>
              <a:t>Límite</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exposición</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permitido</a:t>
            </a: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Calibri"/>
                <a:ea typeface="Calibri"/>
                <a:cs typeface="Calibri"/>
                <a:sym typeface="Calibri"/>
              </a:rPr>
              <a:t>Capa</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emisión</a:t>
            </a:r>
            <a:r>
              <a:rPr lang="en-US" sz="1800" dirty="0">
                <a:solidFill>
                  <a:schemeClr val="dk1"/>
                </a:solidFill>
                <a:latin typeface="Calibri"/>
                <a:ea typeface="Calibri"/>
                <a:cs typeface="Calibri"/>
                <a:sym typeface="Calibri"/>
              </a:rPr>
              <a:t> provisional</a:t>
            </a: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s-ES" sz="1800" dirty="0">
                <a:solidFill>
                  <a:schemeClr val="dk1"/>
                </a:solidFill>
                <a:latin typeface="Calibri"/>
                <a:ea typeface="Calibri"/>
                <a:cs typeface="Calibri"/>
                <a:sym typeface="Calibri"/>
              </a:rPr>
              <a:t>Pregunta 2: ¿Cuál es la unidad de medida del PEL de la sílice?</a:t>
            </a: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Calibri"/>
                <a:ea typeface="Calibri"/>
                <a:cs typeface="Calibri"/>
                <a:sym typeface="Calibri"/>
              </a:rPr>
              <a:t>Milimetros</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Calibri"/>
                <a:ea typeface="Calibri"/>
                <a:cs typeface="Calibri"/>
                <a:sym typeface="Calibri"/>
              </a:rPr>
              <a:t>Minutos</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Calibri"/>
                <a:ea typeface="Calibri"/>
                <a:cs typeface="Calibri"/>
                <a:sym typeface="Calibri"/>
              </a:rPr>
              <a:t>Miligramos</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Calibri"/>
                <a:ea typeface="Calibri"/>
                <a:cs typeface="Calibri"/>
                <a:sym typeface="Calibri"/>
              </a:rPr>
              <a:t>Microgramos</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3" name="Picture 2">
            <a:extLst>
              <a:ext uri="{FF2B5EF4-FFF2-40B4-BE49-F238E27FC236}">
                <a16:creationId xmlns:a16="http://schemas.microsoft.com/office/drawing/2014/main" id="{842E0243-3468-42A6-93A9-E55251435661}"/>
              </a:ext>
            </a:extLst>
          </p:cNvPr>
          <p:cNvPicPr>
            <a:picLocks noChangeAspect="1"/>
          </p:cNvPicPr>
          <p:nvPr/>
        </p:nvPicPr>
        <p:blipFill>
          <a:blip r:embed="rId3"/>
          <a:stretch>
            <a:fillRect/>
          </a:stretch>
        </p:blipFill>
        <p:spPr>
          <a:xfrm>
            <a:off x="7665655" y="5898139"/>
            <a:ext cx="4487492" cy="919568"/>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2" name="Google Shape;622;gb3e8f5dbd0_0_4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Calibri"/>
                <a:ea typeface="Calibri"/>
                <a:cs typeface="Calibri"/>
                <a:sym typeface="Calibri"/>
              </a:rPr>
              <a:t>Pregunta</a:t>
            </a:r>
            <a:r>
              <a:rPr lang="en-US" sz="1800" dirty="0">
                <a:solidFill>
                  <a:schemeClr val="dk1"/>
                </a:solidFill>
                <a:latin typeface="Calibri"/>
                <a:ea typeface="Calibri"/>
                <a:cs typeface="Calibri"/>
                <a:sym typeface="Calibri"/>
              </a:rPr>
              <a:t> 3: </a:t>
            </a:r>
            <a:r>
              <a:rPr lang="es-ES" sz="1800" dirty="0">
                <a:solidFill>
                  <a:schemeClr val="dk1"/>
                </a:solidFill>
                <a:latin typeface="Calibri"/>
                <a:ea typeface="Calibri"/>
                <a:cs typeface="Calibri"/>
                <a:sym typeface="Calibri"/>
              </a:rPr>
              <a:t>¿Cuál es el nivel de acción para la exposición a la sílice en una jornada de 8 horas?</a:t>
            </a:r>
          </a:p>
          <a:p>
            <a:pPr lvl="0">
              <a:buClr>
                <a:schemeClr val="dk1"/>
              </a:buClr>
              <a:buSzPts val="1100"/>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25 </a:t>
            </a:r>
            <a:r>
              <a:rPr lang="en-US" sz="1800" dirty="0" err="1">
                <a:solidFill>
                  <a:schemeClr val="dk1"/>
                </a:solidFill>
                <a:latin typeface="Calibri"/>
                <a:ea typeface="Calibri"/>
                <a:cs typeface="Calibri"/>
                <a:sym typeface="Calibri"/>
              </a:rPr>
              <a:t>microgramos</a:t>
            </a:r>
            <a:r>
              <a:rPr lang="en-US" sz="1800" dirty="0">
                <a:solidFill>
                  <a:schemeClr val="dk1"/>
                </a:solidFill>
                <a:latin typeface="Calibri"/>
                <a:ea typeface="Calibri"/>
                <a:cs typeface="Calibri"/>
                <a:sym typeface="Calibri"/>
              </a:rPr>
              <a:t>/metro </a:t>
            </a:r>
            <a:r>
              <a:rPr lang="en-US" sz="1800" dirty="0" err="1">
                <a:solidFill>
                  <a:schemeClr val="dk1"/>
                </a:solidFill>
                <a:latin typeface="Calibri"/>
                <a:ea typeface="Calibri"/>
                <a:cs typeface="Calibri"/>
                <a:sym typeface="Calibri"/>
              </a:rPr>
              <a:t>cúbico</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aire</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35 </a:t>
            </a:r>
            <a:r>
              <a:rPr lang="en-US" sz="1800" dirty="0" err="1">
                <a:solidFill>
                  <a:schemeClr val="dk1"/>
                </a:solidFill>
                <a:latin typeface="Calibri"/>
                <a:ea typeface="Calibri"/>
                <a:cs typeface="Calibri"/>
                <a:sym typeface="Calibri"/>
              </a:rPr>
              <a:t>microgramos</a:t>
            </a:r>
            <a:r>
              <a:rPr lang="en-US" sz="1800" dirty="0">
                <a:solidFill>
                  <a:schemeClr val="dk1"/>
                </a:solidFill>
                <a:latin typeface="Calibri"/>
                <a:ea typeface="Calibri"/>
                <a:cs typeface="Calibri"/>
                <a:sym typeface="Calibri"/>
              </a:rPr>
              <a:t>/metro </a:t>
            </a:r>
            <a:r>
              <a:rPr lang="en-US" sz="1800" dirty="0" err="1">
                <a:solidFill>
                  <a:schemeClr val="dk1"/>
                </a:solidFill>
                <a:latin typeface="Calibri"/>
                <a:ea typeface="Calibri"/>
                <a:cs typeface="Calibri"/>
                <a:sym typeface="Calibri"/>
              </a:rPr>
              <a:t>cúbico</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aire</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50 </a:t>
            </a:r>
            <a:r>
              <a:rPr lang="en-US" sz="1800" dirty="0" err="1">
                <a:solidFill>
                  <a:schemeClr val="dk1"/>
                </a:solidFill>
                <a:latin typeface="Calibri"/>
                <a:ea typeface="Calibri"/>
                <a:cs typeface="Calibri"/>
                <a:sym typeface="Calibri"/>
              </a:rPr>
              <a:t>microgramos</a:t>
            </a:r>
            <a:r>
              <a:rPr lang="en-US" sz="1800" dirty="0">
                <a:solidFill>
                  <a:schemeClr val="dk1"/>
                </a:solidFill>
                <a:latin typeface="Calibri"/>
                <a:ea typeface="Calibri"/>
                <a:cs typeface="Calibri"/>
                <a:sym typeface="Calibri"/>
              </a:rPr>
              <a:t>/metro </a:t>
            </a:r>
            <a:r>
              <a:rPr lang="en-US" sz="1800" dirty="0" err="1">
                <a:solidFill>
                  <a:schemeClr val="dk1"/>
                </a:solidFill>
                <a:latin typeface="Calibri"/>
                <a:ea typeface="Calibri"/>
                <a:cs typeface="Calibri"/>
                <a:sym typeface="Calibri"/>
              </a:rPr>
              <a:t>cúbico</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aire</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75 </a:t>
            </a:r>
            <a:r>
              <a:rPr lang="en-US" sz="1800" dirty="0" err="1">
                <a:solidFill>
                  <a:schemeClr val="dk1"/>
                </a:solidFill>
                <a:latin typeface="Calibri"/>
                <a:ea typeface="Calibri"/>
                <a:cs typeface="Calibri"/>
                <a:sym typeface="Calibri"/>
              </a:rPr>
              <a:t>microgramos</a:t>
            </a:r>
            <a:r>
              <a:rPr lang="en-US" sz="1800" dirty="0">
                <a:solidFill>
                  <a:schemeClr val="dk1"/>
                </a:solidFill>
                <a:latin typeface="Calibri"/>
                <a:ea typeface="Calibri"/>
                <a:cs typeface="Calibri"/>
                <a:sym typeface="Calibri"/>
              </a:rPr>
              <a:t>/metro </a:t>
            </a:r>
            <a:r>
              <a:rPr lang="en-US" sz="1800" dirty="0" err="1">
                <a:solidFill>
                  <a:schemeClr val="dk1"/>
                </a:solidFill>
                <a:latin typeface="Calibri"/>
                <a:ea typeface="Calibri"/>
                <a:cs typeface="Calibri"/>
                <a:sym typeface="Calibri"/>
              </a:rPr>
              <a:t>cúbico</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aire</a:t>
            </a: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Calibri"/>
                <a:ea typeface="Calibri"/>
                <a:cs typeface="Calibri"/>
                <a:sym typeface="Calibri"/>
              </a:rPr>
              <a:t>Pregunta</a:t>
            </a:r>
            <a:r>
              <a:rPr lang="en-US" sz="1800" dirty="0">
                <a:solidFill>
                  <a:schemeClr val="dk1"/>
                </a:solidFill>
                <a:latin typeface="Calibri"/>
                <a:ea typeface="Calibri"/>
                <a:cs typeface="Calibri"/>
                <a:sym typeface="Calibri"/>
              </a:rPr>
              <a:t> 4: </a:t>
            </a:r>
            <a:r>
              <a:rPr lang="es-ES" sz="1800" dirty="0">
                <a:solidFill>
                  <a:schemeClr val="dk1"/>
                </a:solidFill>
                <a:latin typeface="Calibri"/>
                <a:ea typeface="Calibri"/>
                <a:cs typeface="Calibri"/>
                <a:sym typeface="Calibri"/>
              </a:rPr>
              <a:t>¿Cuál es el límite de exposición permitido para la sílice cristalina respirable? (µg/m3 = microgramos por metro cúbico de aire)</a:t>
            </a:r>
          </a:p>
          <a:p>
            <a:pPr lvl="0">
              <a:buClr>
                <a:schemeClr val="dk1"/>
              </a:buClr>
              <a:buSzPts val="1100"/>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75 µg/m3 </a:t>
            </a:r>
            <a:r>
              <a:rPr lang="es-ES" sz="1800" dirty="0">
                <a:solidFill>
                  <a:schemeClr val="dk1"/>
                </a:solidFill>
                <a:latin typeface="Calibri"/>
                <a:ea typeface="Calibri"/>
                <a:cs typeface="Calibri"/>
                <a:sym typeface="Calibri"/>
              </a:rPr>
              <a:t>en una jornada TWA de 8 horas</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50 µg/m3 </a:t>
            </a:r>
            <a:r>
              <a:rPr lang="es-ES" sz="1800" dirty="0">
                <a:solidFill>
                  <a:schemeClr val="dk1"/>
                </a:solidFill>
                <a:latin typeface="Calibri"/>
                <a:ea typeface="Calibri"/>
                <a:cs typeface="Calibri"/>
                <a:sym typeface="Calibri"/>
              </a:rPr>
              <a:t>en una jornada TWA de 8 horas</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25 µg/m3 </a:t>
            </a:r>
            <a:r>
              <a:rPr lang="es-ES" sz="1800" dirty="0">
                <a:solidFill>
                  <a:schemeClr val="dk1"/>
                </a:solidFill>
                <a:latin typeface="Calibri"/>
                <a:ea typeface="Calibri"/>
                <a:cs typeface="Calibri"/>
                <a:sym typeface="Calibri"/>
              </a:rPr>
              <a:t>en una jornada TWA de 8 horas</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10 µg/m3 </a:t>
            </a:r>
            <a:r>
              <a:rPr lang="es-ES" sz="1800" dirty="0">
                <a:solidFill>
                  <a:schemeClr val="dk1"/>
                </a:solidFill>
                <a:latin typeface="Calibri"/>
                <a:ea typeface="Calibri"/>
                <a:cs typeface="Calibri"/>
                <a:sym typeface="Calibri"/>
              </a:rPr>
              <a:t>en una jornada TWA de 8 horas</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3" name="Picture 2">
            <a:extLst>
              <a:ext uri="{FF2B5EF4-FFF2-40B4-BE49-F238E27FC236}">
                <a16:creationId xmlns:a16="http://schemas.microsoft.com/office/drawing/2014/main" id="{842E0243-3468-42A6-93A9-E55251435661}"/>
              </a:ext>
            </a:extLst>
          </p:cNvPr>
          <p:cNvPicPr>
            <a:picLocks noChangeAspect="1"/>
          </p:cNvPicPr>
          <p:nvPr/>
        </p:nvPicPr>
        <p:blipFill>
          <a:blip r:embed="rId3"/>
          <a:stretch>
            <a:fillRect/>
          </a:stretch>
        </p:blipFill>
        <p:spPr>
          <a:xfrm>
            <a:off x="7665655" y="5898139"/>
            <a:ext cx="4487492" cy="919568"/>
          </a:xfrm>
          <a:prstGeom prst="rect">
            <a:avLst/>
          </a:prstGeom>
        </p:spPr>
      </p:pic>
      <p:sp>
        <p:nvSpPr>
          <p:cNvPr id="8" name="Google Shape;621;gb3e8f5dbd0_0_48">
            <a:extLst>
              <a:ext uri="{FF2B5EF4-FFF2-40B4-BE49-F238E27FC236}">
                <a16:creationId xmlns:a16="http://schemas.microsoft.com/office/drawing/2014/main" id="{E963608A-ADE5-4FEC-81E0-68D856900777}"/>
              </a:ext>
            </a:extLst>
          </p:cNvPr>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200" u="sng" dirty="0" err="1">
                <a:solidFill>
                  <a:schemeClr val="dk1"/>
                </a:solidFill>
                <a:latin typeface="Calibri"/>
                <a:ea typeface="Calibri"/>
                <a:cs typeface="Calibri"/>
                <a:sym typeface="Calibri"/>
              </a:rPr>
              <a:t>Prueba</a:t>
            </a:r>
            <a:r>
              <a:rPr lang="en-US" sz="3200" u="sng" dirty="0">
                <a:solidFill>
                  <a:schemeClr val="dk1"/>
                </a:solidFill>
                <a:latin typeface="Calibri"/>
                <a:ea typeface="Calibri"/>
                <a:cs typeface="Calibri"/>
                <a:sym typeface="Calibri"/>
              </a:rPr>
              <a:t>: </a:t>
            </a:r>
            <a:r>
              <a:rPr lang="es-ES" sz="3200" u="sng" dirty="0">
                <a:solidFill>
                  <a:schemeClr val="dk1"/>
                </a:solidFill>
                <a:latin typeface="Calibri"/>
                <a:ea typeface="Calibri"/>
                <a:cs typeface="Calibri"/>
                <a:sym typeface="Calibri"/>
              </a:rPr>
              <a:t>CAPACITACIÓN SOBRE LOS PELIGROS DE LA SÍLICE</a:t>
            </a:r>
            <a:endParaRPr sz="39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52152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2" name="Google Shape;622;gb3e8f5dbd0_0_4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conclusión</a:t>
            </a:r>
            <a:endParaRPr sz="1400" b="0" i="0" u="none" strike="noStrike" cap="none" dirty="0">
              <a:solidFill>
                <a:srgbClr val="000000"/>
              </a:solidFill>
              <a:latin typeface="Arial"/>
              <a:ea typeface="Arial"/>
              <a:cs typeface="Arial"/>
              <a:sym typeface="Arial"/>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Calibri"/>
                <a:ea typeface="Calibri"/>
                <a:cs typeface="Calibri"/>
                <a:sym typeface="Calibri"/>
              </a:rPr>
              <a:t>Pregunta</a:t>
            </a:r>
            <a:r>
              <a:rPr lang="en-US" sz="1800" dirty="0">
                <a:solidFill>
                  <a:schemeClr val="dk1"/>
                </a:solidFill>
                <a:latin typeface="Calibri"/>
                <a:ea typeface="Calibri"/>
                <a:cs typeface="Calibri"/>
                <a:sym typeface="Calibri"/>
              </a:rPr>
              <a:t> 5: </a:t>
            </a:r>
            <a:r>
              <a:rPr lang="es-ES" sz="1800" dirty="0">
                <a:solidFill>
                  <a:schemeClr val="dk1"/>
                </a:solidFill>
                <a:latin typeface="Calibri"/>
                <a:ea typeface="Calibri"/>
                <a:cs typeface="Calibri"/>
                <a:sym typeface="Calibri"/>
              </a:rPr>
              <a:t>¿Cuáles son las tres formas más comunes de la sílice? (Seleccione tres).</a:t>
            </a:r>
          </a:p>
          <a:p>
            <a:pPr lvl="0">
              <a:buClr>
                <a:schemeClr val="dk1"/>
              </a:buClr>
              <a:buSzPts val="1100"/>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Calibri"/>
                <a:ea typeface="Calibri"/>
                <a:cs typeface="Calibri"/>
                <a:sym typeface="Calibri"/>
              </a:rPr>
              <a:t>Cuarzo</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Oro</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Calibri"/>
                <a:ea typeface="Calibri"/>
                <a:cs typeface="Calibri"/>
                <a:sym typeface="Calibri"/>
              </a:rPr>
              <a:t>Tridimita</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Calibri"/>
                <a:ea typeface="Calibri"/>
                <a:cs typeface="Calibri"/>
                <a:sym typeface="Calibri"/>
              </a:rPr>
              <a:t>Cristobalita</a:t>
            </a: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Calibri"/>
                <a:ea typeface="Calibri"/>
                <a:cs typeface="Calibri"/>
                <a:sym typeface="Calibri"/>
              </a:rPr>
              <a:t>Pregunta</a:t>
            </a:r>
            <a:r>
              <a:rPr lang="en-US" sz="1800" dirty="0">
                <a:solidFill>
                  <a:schemeClr val="dk1"/>
                </a:solidFill>
                <a:latin typeface="Calibri"/>
                <a:ea typeface="Calibri"/>
                <a:cs typeface="Calibri"/>
                <a:sym typeface="Calibri"/>
              </a:rPr>
              <a:t> 6: </a:t>
            </a:r>
            <a:r>
              <a:rPr lang="es-ES" sz="1800" dirty="0">
                <a:solidFill>
                  <a:schemeClr val="dk1"/>
                </a:solidFill>
                <a:latin typeface="Calibri"/>
                <a:ea typeface="Calibri"/>
                <a:cs typeface="Calibri"/>
                <a:sym typeface="Calibri"/>
              </a:rPr>
              <a:t>¿Cuáles son algunos de los peligros para la salud asociados a la exposición al polvo de sílice cristalina respirable que se analizaron en esta capacitación? (Marque todas los que correspondan)</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Silicosis</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Tuberculosis</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EPOC</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Calibri"/>
                <a:ea typeface="Calibri"/>
                <a:cs typeface="Calibri"/>
                <a:sym typeface="Calibri"/>
              </a:rPr>
              <a:t>Enfermedad</a:t>
            </a:r>
            <a:r>
              <a:rPr lang="en-US" sz="1800" dirty="0">
                <a:solidFill>
                  <a:schemeClr val="dk1"/>
                </a:solidFill>
                <a:latin typeface="Calibri"/>
                <a:ea typeface="Calibri"/>
                <a:cs typeface="Calibri"/>
                <a:sym typeface="Calibri"/>
              </a:rPr>
              <a:t> renal</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3" name="Picture 2">
            <a:extLst>
              <a:ext uri="{FF2B5EF4-FFF2-40B4-BE49-F238E27FC236}">
                <a16:creationId xmlns:a16="http://schemas.microsoft.com/office/drawing/2014/main" id="{842E0243-3468-42A6-93A9-E55251435661}"/>
              </a:ext>
            </a:extLst>
          </p:cNvPr>
          <p:cNvPicPr>
            <a:picLocks noChangeAspect="1"/>
          </p:cNvPicPr>
          <p:nvPr/>
        </p:nvPicPr>
        <p:blipFill>
          <a:blip r:embed="rId3"/>
          <a:stretch>
            <a:fillRect/>
          </a:stretch>
        </p:blipFill>
        <p:spPr>
          <a:xfrm>
            <a:off x="7665655" y="5898139"/>
            <a:ext cx="4487492" cy="919568"/>
          </a:xfrm>
          <a:prstGeom prst="rect">
            <a:avLst/>
          </a:prstGeom>
        </p:spPr>
      </p:pic>
      <p:sp>
        <p:nvSpPr>
          <p:cNvPr id="8" name="Google Shape;621;gb3e8f5dbd0_0_48">
            <a:extLst>
              <a:ext uri="{FF2B5EF4-FFF2-40B4-BE49-F238E27FC236}">
                <a16:creationId xmlns:a16="http://schemas.microsoft.com/office/drawing/2014/main" id="{A983669E-1524-44DE-9E01-4FE8AA65AE83}"/>
              </a:ext>
            </a:extLst>
          </p:cNvPr>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200" u="sng" dirty="0" err="1">
                <a:solidFill>
                  <a:schemeClr val="dk1"/>
                </a:solidFill>
                <a:latin typeface="Calibri"/>
                <a:ea typeface="Calibri"/>
                <a:cs typeface="Calibri"/>
                <a:sym typeface="Calibri"/>
              </a:rPr>
              <a:t>Prueba</a:t>
            </a:r>
            <a:r>
              <a:rPr lang="en-US" sz="3200" u="sng" dirty="0">
                <a:solidFill>
                  <a:schemeClr val="dk1"/>
                </a:solidFill>
                <a:latin typeface="Calibri"/>
                <a:ea typeface="Calibri"/>
                <a:cs typeface="Calibri"/>
                <a:sym typeface="Calibri"/>
              </a:rPr>
              <a:t>: </a:t>
            </a:r>
            <a:r>
              <a:rPr lang="es-ES" sz="3200" u="sng" dirty="0">
                <a:solidFill>
                  <a:schemeClr val="dk1"/>
                </a:solidFill>
                <a:latin typeface="Calibri"/>
                <a:ea typeface="Calibri"/>
                <a:cs typeface="Calibri"/>
                <a:sym typeface="Calibri"/>
              </a:rPr>
              <a:t>CAPACITACIÓN SOBRE LOS PELIGROS DE LA SÍLICE</a:t>
            </a:r>
            <a:endParaRPr sz="39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01718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2" name="Google Shape;622;gb3e8f5dbd0_0_4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conclusión</a:t>
            </a:r>
            <a:endParaRPr lang="en-US" dirty="0"/>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Calibri"/>
                <a:ea typeface="Calibri"/>
                <a:cs typeface="Calibri"/>
                <a:sym typeface="Calibri"/>
              </a:rPr>
              <a:t>Pregunta</a:t>
            </a:r>
            <a:r>
              <a:rPr lang="en-US" sz="1800" dirty="0">
                <a:solidFill>
                  <a:schemeClr val="dk1"/>
                </a:solidFill>
                <a:latin typeface="Calibri"/>
                <a:ea typeface="Calibri"/>
                <a:cs typeface="Calibri"/>
                <a:sym typeface="Calibri"/>
              </a:rPr>
              <a:t> 7: </a:t>
            </a:r>
            <a:r>
              <a:rPr lang="es-ES" sz="1800" dirty="0">
                <a:solidFill>
                  <a:schemeClr val="dk1"/>
                </a:solidFill>
                <a:latin typeface="Calibri"/>
                <a:ea typeface="Calibri"/>
                <a:cs typeface="Calibri"/>
                <a:sym typeface="Calibri"/>
              </a:rPr>
              <a:t>Los síntomas de la silicosis pueden incluir los siguientes: (Marque todas los que correspondan)</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Calibri"/>
                <a:ea typeface="Calibri"/>
                <a:cs typeface="Calibri"/>
                <a:sym typeface="Calibri"/>
              </a:rPr>
              <a:t>Dificultad</a:t>
            </a:r>
            <a:r>
              <a:rPr lang="en-US" sz="1800" dirty="0">
                <a:solidFill>
                  <a:schemeClr val="dk1"/>
                </a:solidFill>
                <a:latin typeface="Calibri"/>
                <a:ea typeface="Calibri"/>
                <a:cs typeface="Calibri"/>
                <a:sym typeface="Calibri"/>
              </a:rPr>
              <a:t> para </a:t>
            </a:r>
            <a:r>
              <a:rPr lang="en-US" sz="1800" dirty="0" err="1">
                <a:solidFill>
                  <a:schemeClr val="dk1"/>
                </a:solidFill>
                <a:latin typeface="Calibri"/>
                <a:ea typeface="Calibri"/>
                <a:cs typeface="Calibri"/>
                <a:sym typeface="Calibri"/>
              </a:rPr>
              <a:t>respirar</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Calibri"/>
                <a:ea typeface="Calibri"/>
                <a:cs typeface="Calibri"/>
                <a:sym typeface="Calibri"/>
              </a:rPr>
              <a:t>Tos</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Calibri"/>
                <a:ea typeface="Calibri"/>
                <a:cs typeface="Calibri"/>
                <a:sym typeface="Calibri"/>
              </a:rPr>
              <a:t>Pérdida</a:t>
            </a:r>
            <a:r>
              <a:rPr lang="en-US" sz="1800" dirty="0">
                <a:solidFill>
                  <a:schemeClr val="dk1"/>
                </a:solidFill>
                <a:latin typeface="Calibri"/>
                <a:ea typeface="Calibri"/>
                <a:cs typeface="Calibri"/>
                <a:sym typeface="Calibri"/>
              </a:rPr>
              <a:t> de peso</a:t>
            </a: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Calibri"/>
                <a:ea typeface="Calibri"/>
                <a:cs typeface="Calibri"/>
                <a:sym typeface="Calibri"/>
              </a:rPr>
              <a:t>Debilidad</a:t>
            </a: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Calibri"/>
                <a:ea typeface="Calibri"/>
                <a:cs typeface="Calibri"/>
                <a:sym typeface="Calibri"/>
              </a:rPr>
              <a:t>Pregunta</a:t>
            </a:r>
            <a:r>
              <a:rPr lang="en-US" sz="1800" dirty="0">
                <a:solidFill>
                  <a:schemeClr val="dk1"/>
                </a:solidFill>
                <a:latin typeface="Calibri"/>
                <a:ea typeface="Calibri"/>
                <a:cs typeface="Calibri"/>
                <a:sym typeface="Calibri"/>
              </a:rPr>
              <a:t> 8: </a:t>
            </a:r>
            <a:r>
              <a:rPr lang="es-ES" sz="1800" dirty="0">
                <a:solidFill>
                  <a:schemeClr val="dk1"/>
                </a:solidFill>
                <a:latin typeface="Calibri"/>
                <a:ea typeface="Calibri"/>
                <a:cs typeface="Calibri"/>
                <a:sym typeface="Calibri"/>
              </a:rPr>
              <a:t>Los controles de </a:t>
            </a:r>
            <a:r>
              <a:rPr lang="es-ES" sz="1800" dirty="0" err="1">
                <a:solidFill>
                  <a:schemeClr val="dk1"/>
                </a:solidFill>
                <a:latin typeface="Calibri"/>
                <a:ea typeface="Calibri"/>
                <a:cs typeface="Calibri"/>
                <a:sym typeface="Calibri"/>
              </a:rPr>
              <a:t>ries</a:t>
            </a:r>
            <a:r>
              <a:rPr lang="es-US" dirty="0" err="1"/>
              <a:t>gos</a:t>
            </a:r>
            <a:r>
              <a:rPr lang="es-ES" sz="1800" dirty="0">
                <a:solidFill>
                  <a:schemeClr val="dk1"/>
                </a:solidFill>
                <a:latin typeface="Calibri"/>
                <a:ea typeface="Calibri"/>
                <a:cs typeface="Calibri"/>
                <a:sym typeface="Calibri"/>
              </a:rPr>
              <a:t> ayudan a minimizar o eliminar la exposición al polvo de sílice cristalina respirable. ¿Qu</a:t>
            </a:r>
            <a:r>
              <a:rPr lang="es-US" dirty="0"/>
              <a:t>é</a:t>
            </a:r>
            <a:r>
              <a:rPr lang="es-ES" sz="1800" dirty="0">
                <a:solidFill>
                  <a:schemeClr val="dk1"/>
                </a:solidFill>
                <a:latin typeface="Calibri"/>
                <a:ea typeface="Calibri"/>
                <a:cs typeface="Calibri"/>
                <a:sym typeface="Calibri"/>
              </a:rPr>
              <a:t> opciones son ejemplos de controles de riesgos que minimizarían la exposición a el polvo de sílice? (Marque todas los que correspondan)</a:t>
            </a:r>
          </a:p>
          <a:p>
            <a:pPr lvl="0">
              <a:buClr>
                <a:schemeClr val="dk1"/>
              </a:buClr>
              <a:buSzPts val="1100"/>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s-ES" sz="1800" dirty="0">
                <a:solidFill>
                  <a:schemeClr val="dk1"/>
                </a:solidFill>
                <a:latin typeface="Calibri"/>
                <a:ea typeface="Calibri"/>
                <a:cs typeface="Calibri"/>
                <a:sym typeface="Calibri"/>
              </a:rPr>
              <a:t>Utilizar cizallas en lugar de sierras eléctricas para cortar revestimientos de fibrocemento.</a:t>
            </a:r>
            <a:br>
              <a:rPr lang="es-ES" sz="1800" dirty="0">
                <a:solidFill>
                  <a:schemeClr val="dk1"/>
                </a:solidFill>
                <a:latin typeface="Calibri"/>
                <a:ea typeface="Calibri"/>
                <a:cs typeface="Calibri"/>
                <a:sym typeface="Calibri"/>
              </a:rPr>
            </a:br>
            <a:endParaRPr lang="es-E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s-ES" sz="1800" dirty="0">
                <a:solidFill>
                  <a:schemeClr val="dk1"/>
                </a:solidFill>
                <a:latin typeface="Calibri"/>
                <a:ea typeface="Calibri"/>
                <a:cs typeface="Calibri"/>
                <a:sym typeface="Calibri"/>
              </a:rPr>
              <a:t>B. Utilizar herramientas eléctricas con sistemas de suministro de agua integrados.</a:t>
            </a:r>
            <a:br>
              <a:rPr lang="es-ES" sz="1800" dirty="0">
                <a:solidFill>
                  <a:schemeClr val="dk1"/>
                </a:solidFill>
                <a:latin typeface="Calibri"/>
                <a:ea typeface="Calibri"/>
                <a:cs typeface="Calibri"/>
                <a:sym typeface="Calibri"/>
              </a:rPr>
            </a:br>
            <a:endParaRPr lang="es-E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s-ES" sz="1800" dirty="0">
                <a:solidFill>
                  <a:schemeClr val="dk1"/>
                </a:solidFill>
                <a:latin typeface="Calibri"/>
                <a:ea typeface="Calibri"/>
                <a:cs typeface="Calibri"/>
                <a:sym typeface="Calibri"/>
              </a:rPr>
              <a:t>C. Barrer en seco.</a:t>
            </a:r>
            <a:br>
              <a:rPr lang="es-ES" sz="1800" dirty="0">
                <a:solidFill>
                  <a:schemeClr val="dk1"/>
                </a:solidFill>
                <a:latin typeface="Calibri"/>
                <a:ea typeface="Calibri"/>
                <a:cs typeface="Calibri"/>
                <a:sym typeface="Calibri"/>
              </a:rPr>
            </a:br>
            <a:endParaRPr lang="es-E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s-ES" sz="1800" dirty="0">
                <a:solidFill>
                  <a:schemeClr val="dk1"/>
                </a:solidFill>
                <a:latin typeface="Calibri"/>
                <a:ea typeface="Calibri"/>
                <a:cs typeface="Calibri"/>
                <a:sym typeface="Calibri"/>
              </a:rPr>
              <a:t>D. Utilizar materiales que no contengan sílice.</a:t>
            </a: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3" name="Picture 2">
            <a:extLst>
              <a:ext uri="{FF2B5EF4-FFF2-40B4-BE49-F238E27FC236}">
                <a16:creationId xmlns:a16="http://schemas.microsoft.com/office/drawing/2014/main" id="{842E0243-3468-42A6-93A9-E55251435661}"/>
              </a:ext>
            </a:extLst>
          </p:cNvPr>
          <p:cNvPicPr>
            <a:picLocks noChangeAspect="1"/>
          </p:cNvPicPr>
          <p:nvPr/>
        </p:nvPicPr>
        <p:blipFill>
          <a:blip r:embed="rId3"/>
          <a:stretch>
            <a:fillRect/>
          </a:stretch>
        </p:blipFill>
        <p:spPr>
          <a:xfrm>
            <a:off x="7665655" y="5898139"/>
            <a:ext cx="4487492" cy="919568"/>
          </a:xfrm>
          <a:prstGeom prst="rect">
            <a:avLst/>
          </a:prstGeom>
        </p:spPr>
      </p:pic>
      <p:sp>
        <p:nvSpPr>
          <p:cNvPr id="8" name="Google Shape;621;gb3e8f5dbd0_0_48">
            <a:extLst>
              <a:ext uri="{FF2B5EF4-FFF2-40B4-BE49-F238E27FC236}">
                <a16:creationId xmlns:a16="http://schemas.microsoft.com/office/drawing/2014/main" id="{D339B61D-BE13-4762-9D7A-C479EEBF0816}"/>
              </a:ext>
            </a:extLst>
          </p:cNvPr>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200" u="sng" dirty="0" err="1">
                <a:solidFill>
                  <a:schemeClr val="dk1"/>
                </a:solidFill>
                <a:latin typeface="Calibri"/>
                <a:ea typeface="Calibri"/>
                <a:cs typeface="Calibri"/>
                <a:sym typeface="Calibri"/>
              </a:rPr>
              <a:t>Prueba</a:t>
            </a:r>
            <a:r>
              <a:rPr lang="en-US" sz="3200" u="sng" dirty="0">
                <a:solidFill>
                  <a:schemeClr val="dk1"/>
                </a:solidFill>
                <a:latin typeface="Calibri"/>
                <a:ea typeface="Calibri"/>
                <a:cs typeface="Calibri"/>
                <a:sym typeface="Calibri"/>
              </a:rPr>
              <a:t>: </a:t>
            </a:r>
            <a:r>
              <a:rPr lang="es-ES" sz="3200" u="sng" dirty="0">
                <a:solidFill>
                  <a:schemeClr val="dk1"/>
                </a:solidFill>
                <a:latin typeface="Calibri"/>
                <a:ea typeface="Calibri"/>
                <a:cs typeface="Calibri"/>
                <a:sym typeface="Calibri"/>
              </a:rPr>
              <a:t>CAPACITACIÓN SOBRE LOS PELIGROS DE LA SÍLICE</a:t>
            </a:r>
            <a:endParaRPr sz="39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r>
              <a:rPr lang="en-US" sz="2100" b="0" i="0" u="none" strike="noStrike" cap="none" dirty="0">
                <a:solidFill>
                  <a:schemeClr val="dk1"/>
                </a:solidFill>
                <a:latin typeface="Calibri"/>
                <a:ea typeface="Calibri"/>
                <a:cs typeface="Calibri"/>
                <a:sym typeface="Calibri"/>
              </a:rPr>
              <a:t> </a:t>
            </a:r>
            <a:endParaRPr sz="21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0891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2" name="Google Shape;622;gb3e8f5dbd0_0_4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conclusión</a:t>
            </a:r>
            <a:endParaRPr lang="en-US" dirty="0"/>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Calibri"/>
                <a:ea typeface="Calibri"/>
                <a:cs typeface="Calibri"/>
                <a:sym typeface="Calibri"/>
              </a:rPr>
              <a:t>Pregunta</a:t>
            </a:r>
            <a:r>
              <a:rPr lang="en-US" sz="1800" dirty="0">
                <a:solidFill>
                  <a:schemeClr val="dk1"/>
                </a:solidFill>
                <a:latin typeface="Calibri"/>
                <a:ea typeface="Calibri"/>
                <a:cs typeface="Calibri"/>
                <a:sym typeface="Calibri"/>
              </a:rPr>
              <a:t> 9: </a:t>
            </a:r>
            <a:r>
              <a:rPr lang="es-ES" sz="1800" dirty="0">
                <a:solidFill>
                  <a:schemeClr val="dk1"/>
                </a:solidFill>
                <a:latin typeface="Calibri"/>
                <a:ea typeface="Calibri"/>
                <a:cs typeface="Calibri"/>
                <a:sym typeface="Calibri"/>
              </a:rPr>
              <a:t>Los materiales comunes de la construcción que contienen sílice son los siguientes: (Marque todas los que correspondan)</a:t>
            </a:r>
          </a:p>
          <a:p>
            <a:pPr lvl="0">
              <a:buClr>
                <a:schemeClr val="dk1"/>
              </a:buClr>
              <a:buSzPts val="1100"/>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Madera de </a:t>
            </a:r>
            <a:r>
              <a:rPr lang="en-US" sz="1800" dirty="0" err="1">
                <a:solidFill>
                  <a:schemeClr val="dk1"/>
                </a:solidFill>
                <a:latin typeface="Calibri"/>
                <a:ea typeface="Calibri"/>
                <a:cs typeface="Calibri"/>
                <a:sym typeface="Calibri"/>
              </a:rPr>
              <a:t>construcción</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Calibri"/>
                <a:ea typeface="Calibri"/>
                <a:cs typeface="Calibri"/>
                <a:sym typeface="Calibri"/>
              </a:rPr>
              <a:t>Ladrillos</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Calibri"/>
                <a:ea typeface="Calibri"/>
                <a:cs typeface="Calibri"/>
                <a:sym typeface="Calibri"/>
              </a:rPr>
              <a:t>Granito</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Calibri"/>
                <a:ea typeface="Calibri"/>
                <a:cs typeface="Calibri"/>
                <a:sym typeface="Calibri"/>
              </a:rPr>
              <a:t>Baldosa</a:t>
            </a:r>
            <a:r>
              <a:rPr lang="en-US" sz="1800" dirty="0">
                <a:solidFill>
                  <a:schemeClr val="dk1"/>
                </a:solidFill>
                <a:latin typeface="Calibri"/>
                <a:ea typeface="Calibri"/>
                <a:cs typeface="Calibri"/>
                <a:sym typeface="Calibri"/>
              </a:rPr>
              <a:t> de </a:t>
            </a:r>
            <a:r>
              <a:rPr lang="en-US" sz="1800" dirty="0" err="1">
                <a:solidFill>
                  <a:schemeClr val="dk1"/>
                </a:solidFill>
                <a:latin typeface="Calibri"/>
                <a:ea typeface="Calibri"/>
                <a:cs typeface="Calibri"/>
                <a:sym typeface="Calibri"/>
              </a:rPr>
              <a:t>cerámica</a:t>
            </a: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Calibri"/>
                <a:ea typeface="Calibri"/>
                <a:cs typeface="Calibri"/>
                <a:sym typeface="Calibri"/>
              </a:rPr>
              <a:t>Pregunta</a:t>
            </a:r>
            <a:r>
              <a:rPr lang="en-US" sz="1800" dirty="0">
                <a:solidFill>
                  <a:schemeClr val="dk1"/>
                </a:solidFill>
                <a:latin typeface="Calibri"/>
                <a:ea typeface="Calibri"/>
                <a:cs typeface="Calibri"/>
                <a:sym typeface="Calibri"/>
              </a:rPr>
              <a:t> 10: </a:t>
            </a:r>
            <a:r>
              <a:rPr lang="es-ES" sz="1800" dirty="0">
                <a:solidFill>
                  <a:schemeClr val="dk1"/>
                </a:solidFill>
                <a:latin typeface="Calibri"/>
                <a:ea typeface="Calibri"/>
                <a:cs typeface="Calibri"/>
                <a:sym typeface="Calibri"/>
              </a:rPr>
              <a:t>Los materiales comunes de la construcción que contienen sílice son los siguientes: (Marque todas los que correspondan)</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s-ES" sz="1800" dirty="0">
                <a:solidFill>
                  <a:schemeClr val="dk1"/>
                </a:solidFill>
                <a:latin typeface="Calibri"/>
                <a:ea typeface="Calibri"/>
                <a:cs typeface="Calibri"/>
                <a:sym typeface="Calibri"/>
              </a:rPr>
              <a:t>hojas de datos de seguridad (SDS) </a:t>
            </a:r>
            <a:br>
              <a:rPr lang="es-ES" sz="1800" dirty="0">
                <a:solidFill>
                  <a:schemeClr val="dk1"/>
                </a:solidFill>
                <a:latin typeface="Calibri"/>
                <a:ea typeface="Calibri"/>
                <a:cs typeface="Calibri"/>
                <a:sym typeface="Calibri"/>
              </a:rPr>
            </a:br>
            <a:endParaRPr lang="es-E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s-ES" sz="1800" dirty="0">
                <a:solidFill>
                  <a:schemeClr val="dk1"/>
                </a:solidFill>
                <a:latin typeface="Calibri"/>
                <a:ea typeface="Calibri"/>
                <a:cs typeface="Calibri"/>
                <a:sym typeface="Calibri"/>
              </a:rPr>
              <a:t>Recibo de envío</a:t>
            </a:r>
            <a:br>
              <a:rPr lang="es-ES" sz="1800" dirty="0">
                <a:solidFill>
                  <a:schemeClr val="dk1"/>
                </a:solidFill>
                <a:latin typeface="Calibri"/>
                <a:ea typeface="Calibri"/>
                <a:cs typeface="Calibri"/>
                <a:sym typeface="Calibri"/>
              </a:rPr>
            </a:br>
            <a:endParaRPr lang="es-E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s-ES" sz="1800" dirty="0">
                <a:solidFill>
                  <a:schemeClr val="dk1"/>
                </a:solidFill>
                <a:latin typeface="Calibri"/>
                <a:ea typeface="Calibri"/>
                <a:cs typeface="Calibri"/>
                <a:sym typeface="Calibri"/>
              </a:rPr>
              <a:t>Garantía del fabricante</a:t>
            </a:r>
            <a:br>
              <a:rPr lang="es-ES" sz="1800" dirty="0">
                <a:solidFill>
                  <a:schemeClr val="dk1"/>
                </a:solidFill>
                <a:latin typeface="Calibri"/>
                <a:ea typeface="Calibri"/>
                <a:cs typeface="Calibri"/>
                <a:sym typeface="Calibri"/>
              </a:rPr>
            </a:br>
            <a:endParaRPr lang="es-E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s-ES" sz="1800" dirty="0">
                <a:solidFill>
                  <a:schemeClr val="dk1"/>
                </a:solidFill>
                <a:latin typeface="Calibri"/>
                <a:ea typeface="Calibri"/>
                <a:cs typeface="Calibri"/>
                <a:sym typeface="Calibri"/>
              </a:rPr>
              <a:t>Facturación</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3" name="Picture 2">
            <a:extLst>
              <a:ext uri="{FF2B5EF4-FFF2-40B4-BE49-F238E27FC236}">
                <a16:creationId xmlns:a16="http://schemas.microsoft.com/office/drawing/2014/main" id="{842E0243-3468-42A6-93A9-E55251435661}"/>
              </a:ext>
            </a:extLst>
          </p:cNvPr>
          <p:cNvPicPr>
            <a:picLocks noChangeAspect="1"/>
          </p:cNvPicPr>
          <p:nvPr/>
        </p:nvPicPr>
        <p:blipFill>
          <a:blip r:embed="rId3"/>
          <a:stretch>
            <a:fillRect/>
          </a:stretch>
        </p:blipFill>
        <p:spPr>
          <a:xfrm>
            <a:off x="7665655" y="5898139"/>
            <a:ext cx="4487492" cy="919568"/>
          </a:xfrm>
          <a:prstGeom prst="rect">
            <a:avLst/>
          </a:prstGeom>
        </p:spPr>
      </p:pic>
      <p:sp>
        <p:nvSpPr>
          <p:cNvPr id="8" name="Google Shape;621;gb3e8f5dbd0_0_48">
            <a:extLst>
              <a:ext uri="{FF2B5EF4-FFF2-40B4-BE49-F238E27FC236}">
                <a16:creationId xmlns:a16="http://schemas.microsoft.com/office/drawing/2014/main" id="{19BC85DF-C920-43BB-BEE3-5C94A1B5119F}"/>
              </a:ext>
            </a:extLst>
          </p:cNvPr>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200" u="sng" dirty="0" err="1">
                <a:solidFill>
                  <a:schemeClr val="dk1"/>
                </a:solidFill>
                <a:latin typeface="Calibri"/>
                <a:ea typeface="Calibri"/>
                <a:cs typeface="Calibri"/>
                <a:sym typeface="Calibri"/>
              </a:rPr>
              <a:t>Prueba</a:t>
            </a:r>
            <a:r>
              <a:rPr lang="en-US" sz="3200" u="sng" dirty="0">
                <a:solidFill>
                  <a:schemeClr val="dk1"/>
                </a:solidFill>
                <a:latin typeface="Calibri"/>
                <a:ea typeface="Calibri"/>
                <a:cs typeface="Calibri"/>
                <a:sym typeface="Calibri"/>
              </a:rPr>
              <a:t>: </a:t>
            </a:r>
            <a:r>
              <a:rPr lang="es-ES" sz="3200" u="sng" dirty="0">
                <a:solidFill>
                  <a:schemeClr val="dk1"/>
                </a:solidFill>
                <a:latin typeface="Calibri"/>
                <a:ea typeface="Calibri"/>
                <a:cs typeface="Calibri"/>
                <a:sym typeface="Calibri"/>
              </a:rPr>
              <a:t>CAPACITACIÓN SOBRE LOS PELIGROS DE LA SÍLICE</a:t>
            </a:r>
            <a:endParaRPr sz="39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7304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2" name="Google Shape;622;gb3e8f5dbd0_0_4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conclusión</a:t>
            </a:r>
            <a:endParaRPr lang="en-US" dirty="0"/>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Calibri"/>
                <a:ea typeface="Calibri"/>
                <a:cs typeface="Calibri"/>
                <a:sym typeface="Calibri"/>
              </a:rPr>
              <a:t>Pregunta</a:t>
            </a:r>
            <a:r>
              <a:rPr lang="en-US" sz="1800" dirty="0">
                <a:solidFill>
                  <a:schemeClr val="dk1"/>
                </a:solidFill>
                <a:latin typeface="Calibri"/>
                <a:ea typeface="Calibri"/>
                <a:cs typeface="Calibri"/>
                <a:sym typeface="Calibri"/>
              </a:rPr>
              <a:t> 11: </a:t>
            </a:r>
            <a:r>
              <a:rPr lang="es-ES" sz="1800" dirty="0" err="1">
                <a:solidFill>
                  <a:schemeClr val="dk1"/>
                </a:solidFill>
                <a:latin typeface="Calibri"/>
                <a:ea typeface="Calibri"/>
                <a:cs typeface="Calibri"/>
                <a:sym typeface="Calibri"/>
              </a:rPr>
              <a:t>Oregon</a:t>
            </a:r>
            <a:r>
              <a:rPr lang="es-ES" sz="1800" dirty="0">
                <a:solidFill>
                  <a:schemeClr val="dk1"/>
                </a:solidFill>
                <a:latin typeface="Calibri"/>
                <a:ea typeface="Calibri"/>
                <a:cs typeface="Calibri"/>
                <a:sym typeface="Calibri"/>
              </a:rPr>
              <a:t> OSHA cuenta con personas cualificadas que pueden realizar evaluaciones de la exposición a la sílice en su lugar de trabajo</a:t>
            </a:r>
            <a:r>
              <a:rPr lang="en-US"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Calibri"/>
                <a:ea typeface="Calibri"/>
                <a:cs typeface="Calibri"/>
                <a:sym typeface="Calibri"/>
              </a:rPr>
              <a:t>Verdadero</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latin typeface="Calibri"/>
                <a:ea typeface="Calibri"/>
                <a:cs typeface="Calibri"/>
                <a:sym typeface="Calibri"/>
              </a:rPr>
              <a:t>Falso</a:t>
            </a:r>
            <a:endParaRPr dirty="0">
              <a:latin typeface="Calibri"/>
              <a:ea typeface="Calibri"/>
              <a:cs typeface="Calibri"/>
              <a:sym typeface="Calibri"/>
            </a:endParaRPr>
          </a:p>
        </p:txBody>
      </p:sp>
      <p:pic>
        <p:nvPicPr>
          <p:cNvPr id="3" name="Picture 2">
            <a:extLst>
              <a:ext uri="{FF2B5EF4-FFF2-40B4-BE49-F238E27FC236}">
                <a16:creationId xmlns:a16="http://schemas.microsoft.com/office/drawing/2014/main" id="{842E0243-3468-42A6-93A9-E55251435661}"/>
              </a:ext>
            </a:extLst>
          </p:cNvPr>
          <p:cNvPicPr>
            <a:picLocks noChangeAspect="1"/>
          </p:cNvPicPr>
          <p:nvPr/>
        </p:nvPicPr>
        <p:blipFill>
          <a:blip r:embed="rId3"/>
          <a:stretch>
            <a:fillRect/>
          </a:stretch>
        </p:blipFill>
        <p:spPr>
          <a:xfrm>
            <a:off x="7665655" y="5898139"/>
            <a:ext cx="4487492" cy="919568"/>
          </a:xfrm>
          <a:prstGeom prst="rect">
            <a:avLst/>
          </a:prstGeom>
        </p:spPr>
      </p:pic>
      <p:sp>
        <p:nvSpPr>
          <p:cNvPr id="8" name="Google Shape;621;gb3e8f5dbd0_0_48">
            <a:extLst>
              <a:ext uri="{FF2B5EF4-FFF2-40B4-BE49-F238E27FC236}">
                <a16:creationId xmlns:a16="http://schemas.microsoft.com/office/drawing/2014/main" id="{D53A2BF7-0405-4946-AC3A-DB47F58BAAC6}"/>
              </a:ext>
            </a:extLst>
          </p:cNvPr>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200" u="sng" dirty="0" err="1">
                <a:solidFill>
                  <a:schemeClr val="dk1"/>
                </a:solidFill>
                <a:latin typeface="Calibri"/>
                <a:ea typeface="Calibri"/>
                <a:cs typeface="Calibri"/>
                <a:sym typeface="Calibri"/>
              </a:rPr>
              <a:t>Prueba</a:t>
            </a:r>
            <a:r>
              <a:rPr lang="en-US" sz="3200" u="sng" dirty="0">
                <a:solidFill>
                  <a:schemeClr val="dk1"/>
                </a:solidFill>
                <a:latin typeface="Calibri"/>
                <a:ea typeface="Calibri"/>
                <a:cs typeface="Calibri"/>
                <a:sym typeface="Calibri"/>
              </a:rPr>
              <a:t>: </a:t>
            </a:r>
            <a:r>
              <a:rPr lang="es-ES" sz="3200" u="sng" dirty="0">
                <a:solidFill>
                  <a:schemeClr val="dk1"/>
                </a:solidFill>
                <a:latin typeface="Calibri"/>
                <a:ea typeface="Calibri"/>
                <a:cs typeface="Calibri"/>
                <a:sym typeface="Calibri"/>
              </a:rPr>
              <a:t>CAPACITACIÓN SOBRE LOS PELIGROS DE LA SÍLICE</a:t>
            </a:r>
            <a:endParaRPr sz="39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749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i="1" dirty="0"/>
          </a:p>
        </p:txBody>
      </p:sp>
      <p:sp>
        <p:nvSpPr>
          <p:cNvPr id="104" name="Google Shape;104;p2"/>
          <p:cNvSpPr txBox="1"/>
          <p:nvPr/>
        </p:nvSpPr>
        <p:spPr>
          <a:xfrm>
            <a:off x="5719156" y="332509"/>
            <a:ext cx="6274351" cy="3016170"/>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err="1">
                <a:solidFill>
                  <a:schemeClr val="dk1"/>
                </a:solidFill>
                <a:latin typeface="Calibri"/>
                <a:ea typeface="Calibri"/>
                <a:cs typeface="Calibri"/>
                <a:sym typeface="Calibri"/>
              </a:rPr>
              <a:t>Vidrio</a:t>
            </a:r>
            <a:r>
              <a:rPr lang="en-US" sz="4800" u="sng" dirty="0">
                <a:solidFill>
                  <a:schemeClr val="dk1"/>
                </a:solidFill>
                <a:latin typeface="Calibri"/>
                <a:ea typeface="Calibri"/>
                <a:cs typeface="Calibri"/>
                <a:sym typeface="Calibri"/>
              </a:rPr>
              <a:t> </a:t>
            </a:r>
            <a:r>
              <a:rPr lang="en-US" sz="4800" u="sng" dirty="0" err="1">
                <a:solidFill>
                  <a:schemeClr val="dk1"/>
                </a:solidFill>
                <a:latin typeface="Calibri"/>
                <a:ea typeface="Calibri"/>
                <a:cs typeface="Calibri"/>
                <a:sym typeface="Calibri"/>
              </a:rPr>
              <a:t>Estándar</a:t>
            </a:r>
            <a:endParaRPr lang="en-US" sz="4800" u="sng" dirty="0">
              <a:solidFill>
                <a:schemeClr val="dk1"/>
              </a:solidFill>
              <a:latin typeface="Calibri"/>
              <a:ea typeface="Calibri"/>
              <a:cs typeface="Calibri"/>
              <a:sym typeface="Calibri"/>
            </a:endParaRPr>
          </a:p>
          <a:p>
            <a:pPr lvl="0" algn="ctr">
              <a:buSzPts val="4800"/>
            </a:pPr>
            <a:endParaRPr sz="1600" b="0" i="0" u="none" strike="noStrike" cap="none" dirty="0">
              <a:solidFill>
                <a:schemeClr val="dk1"/>
              </a:solidFill>
              <a:latin typeface="Calibri"/>
              <a:ea typeface="Calibri"/>
              <a:cs typeface="Calibri"/>
              <a:sym typeface="Calibri"/>
            </a:endParaRPr>
          </a:p>
          <a:p>
            <a:r>
              <a:rPr lang="es-ES" sz="1800" dirty="0"/>
              <a:t>El vidrio estándar es la forma más común de sílice amorfa. Para fabricar vidrio se utiliza arena de sílice cristalina pulverizada muy finamente, lo que significa que el proceso de fabricación del vidrio puede ser peligroso antes de calentarlo. El proceso de calentamiento funde los cristales de sílice cristalina y cambia su forma a sílice amorfa (sílice no cristalina).</a:t>
            </a:r>
            <a:endParaRPr sz="1800" b="0" i="0" u="none" strike="noStrike" cap="none" dirty="0">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EE1A596A-79C6-4506-97F1-A0ED47F4749F}"/>
              </a:ext>
            </a:extLst>
          </p:cNvPr>
          <p:cNvPicPr>
            <a:picLocks noChangeAspect="1"/>
          </p:cNvPicPr>
          <p:nvPr/>
        </p:nvPicPr>
        <p:blipFill>
          <a:blip r:embed="rId3"/>
          <a:stretch>
            <a:fillRect/>
          </a:stretch>
        </p:blipFill>
        <p:spPr>
          <a:xfrm>
            <a:off x="7550261" y="5898819"/>
            <a:ext cx="4595521" cy="941704"/>
          </a:xfrm>
          <a:prstGeom prst="rect">
            <a:avLst/>
          </a:prstGeom>
        </p:spPr>
      </p:pic>
      <p:pic>
        <p:nvPicPr>
          <p:cNvPr id="3" name="Picture 2">
            <a:extLst>
              <a:ext uri="{FF2B5EF4-FFF2-40B4-BE49-F238E27FC236}">
                <a16:creationId xmlns:a16="http://schemas.microsoft.com/office/drawing/2014/main" id="{D58AF96E-0F4A-422F-8AFF-D7C03ADA658C}"/>
              </a:ext>
            </a:extLst>
          </p:cNvPr>
          <p:cNvPicPr>
            <a:picLocks noChangeAspect="1"/>
          </p:cNvPicPr>
          <p:nvPr/>
        </p:nvPicPr>
        <p:blipFill>
          <a:blip r:embed="rId4"/>
          <a:stretch>
            <a:fillRect/>
          </a:stretch>
        </p:blipFill>
        <p:spPr>
          <a:xfrm>
            <a:off x="16042" y="16042"/>
            <a:ext cx="5470358" cy="5876126"/>
          </a:xfrm>
          <a:prstGeom prst="rect">
            <a:avLst/>
          </a:prstGeom>
        </p:spPr>
      </p:pic>
    </p:spTree>
    <p:extLst>
      <p:ext uri="{BB962C8B-B14F-4D97-AF65-F5344CB8AC3E}">
        <p14:creationId xmlns:p14="http://schemas.microsoft.com/office/powerpoint/2010/main" val="34767080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3900" u="sng" dirty="0" err="1">
                <a:solidFill>
                  <a:schemeClr val="dk1"/>
                </a:solidFill>
                <a:latin typeface="Calibri"/>
                <a:ea typeface="Calibri"/>
                <a:cs typeface="Calibri"/>
                <a:sym typeface="Calibri"/>
              </a:rPr>
              <a:t>Resultados</a:t>
            </a:r>
            <a:r>
              <a:rPr lang="en-US" sz="3900" u="sng" dirty="0">
                <a:solidFill>
                  <a:schemeClr val="dk1"/>
                </a:solidFill>
                <a:latin typeface="Calibri"/>
                <a:ea typeface="Calibri"/>
                <a:cs typeface="Calibri"/>
                <a:sym typeface="Calibri"/>
              </a:rPr>
              <a:t> de la </a:t>
            </a:r>
            <a:r>
              <a:rPr lang="en-US" sz="3900" u="sng" dirty="0" err="1">
                <a:solidFill>
                  <a:schemeClr val="dk1"/>
                </a:solidFill>
                <a:latin typeface="Calibri"/>
                <a:ea typeface="Calibri"/>
                <a:cs typeface="Calibri"/>
                <a:sym typeface="Calibri"/>
              </a:rPr>
              <a:t>Prueba</a:t>
            </a: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77" name="Google Shape;677;gafa52f6668_0_0"/>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conclusión</a:t>
            </a:r>
            <a:endParaRPr lang="en-US" dirty="0"/>
          </a:p>
        </p:txBody>
      </p:sp>
      <p:sp>
        <p:nvSpPr>
          <p:cNvPr id="679" name="Google Shape;679;gafa52f6668_0_0"/>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C</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D</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A</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B</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A, C, D</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A, B, C, D</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A, B, C, D</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A, B, D</a:t>
            </a:r>
            <a:endParaRPr sz="1800" dirty="0">
              <a:solidFill>
                <a:schemeClr val="dk1"/>
              </a:solidFill>
              <a:latin typeface="Calibri"/>
              <a:ea typeface="Calibri"/>
              <a:cs typeface="Calibri"/>
              <a:sym typeface="Calibri"/>
            </a:endParaRPr>
          </a:p>
        </p:txBody>
      </p:sp>
      <p:sp>
        <p:nvSpPr>
          <p:cNvPr id="680" name="Google Shape;680;gafa52f6668_0_0"/>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n-US" sz="1800" dirty="0">
                <a:latin typeface="Calibri"/>
                <a:ea typeface="Calibri"/>
                <a:cs typeface="Calibri"/>
                <a:sym typeface="Calibri"/>
              </a:rPr>
              <a:t>9)  B, C, D</a:t>
            </a:r>
            <a:endParaRPr sz="1800" dirty="0">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latin typeface="Calibri"/>
              <a:ea typeface="Calibri"/>
              <a:cs typeface="Calibri"/>
              <a:sym typeface="Calibri"/>
            </a:endParaRPr>
          </a:p>
          <a:p>
            <a:pPr lvl="0" algn="l" rtl="0">
              <a:spcBef>
                <a:spcPts val="0"/>
              </a:spcBef>
              <a:spcAft>
                <a:spcPts val="0"/>
              </a:spcAft>
            </a:pPr>
            <a:r>
              <a:rPr lang="en-US" sz="1800" dirty="0">
                <a:latin typeface="Calibri"/>
                <a:ea typeface="Calibri"/>
                <a:cs typeface="Calibri"/>
                <a:sym typeface="Calibri"/>
              </a:rPr>
              <a:t>10) A </a:t>
            </a:r>
          </a:p>
          <a:p>
            <a:pPr lvl="0" algn="l" rtl="0">
              <a:spcBef>
                <a:spcPts val="0"/>
              </a:spcBef>
              <a:spcAft>
                <a:spcPts val="0"/>
              </a:spcAft>
            </a:pPr>
            <a:endParaRPr lang="en-US" sz="1800" dirty="0">
              <a:latin typeface="Calibri"/>
              <a:ea typeface="Calibri"/>
              <a:cs typeface="Calibri"/>
              <a:sym typeface="Calibri"/>
            </a:endParaRPr>
          </a:p>
          <a:p>
            <a:pPr lvl="0" algn="l" rtl="0">
              <a:spcBef>
                <a:spcPts val="0"/>
              </a:spcBef>
              <a:spcAft>
                <a:spcPts val="0"/>
              </a:spcAft>
            </a:pPr>
            <a:r>
              <a:rPr lang="en-US" sz="1800" dirty="0">
                <a:latin typeface="Calibri"/>
                <a:ea typeface="Calibri"/>
                <a:cs typeface="Calibri"/>
                <a:sym typeface="Calibri"/>
              </a:rPr>
              <a:t>11) A </a:t>
            </a:r>
            <a:endParaRPr sz="1800" dirty="0">
              <a:latin typeface="Calibri"/>
              <a:ea typeface="Calibri"/>
              <a:cs typeface="Calibri"/>
              <a:sym typeface="Calibri"/>
            </a:endParaRPr>
          </a:p>
        </p:txBody>
      </p:sp>
      <p:pic>
        <p:nvPicPr>
          <p:cNvPr id="9" name="Picture 8">
            <a:extLst>
              <a:ext uri="{FF2B5EF4-FFF2-40B4-BE49-F238E27FC236}">
                <a16:creationId xmlns:a16="http://schemas.microsoft.com/office/drawing/2014/main" id="{80B7A0BF-46B0-4169-82D3-E14DE371215C}"/>
              </a:ext>
            </a:extLst>
          </p:cNvPr>
          <p:cNvPicPr>
            <a:picLocks noChangeAspect="1"/>
          </p:cNvPicPr>
          <p:nvPr/>
        </p:nvPicPr>
        <p:blipFill>
          <a:blip r:embed="rId3"/>
          <a:stretch>
            <a:fillRect/>
          </a:stretch>
        </p:blipFill>
        <p:spPr>
          <a:xfrm>
            <a:off x="7665655" y="5898139"/>
            <a:ext cx="4487492" cy="919568"/>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7" name="Google Shape;687;gaabb6530bf_0_8"/>
          <p:cNvSpPr txBox="1"/>
          <p:nvPr/>
        </p:nvSpPr>
        <p:spPr>
          <a:xfrm>
            <a:off x="5558950" y="-16625"/>
            <a:ext cx="6589200" cy="5664000"/>
          </a:xfrm>
          <a:prstGeom prst="rect">
            <a:avLst/>
          </a:prstGeom>
          <a:noFill/>
          <a:ln>
            <a:noFill/>
          </a:ln>
        </p:spPr>
        <p:txBody>
          <a:bodyPr spcFirstLastPara="1" wrap="square" lIns="91425" tIns="45700" rIns="91425" bIns="45700" anchor="t" anchorCtr="0">
            <a:noAutofit/>
          </a:bodyPr>
          <a:lstStyle/>
          <a:p>
            <a:pPr lvl="0" algn="ctr">
              <a:buSzPts val="1100"/>
            </a:pPr>
            <a:r>
              <a:rPr lang="es-ES" sz="2800" u="sng" dirty="0">
                <a:solidFill>
                  <a:schemeClr val="dk1"/>
                </a:solidFill>
                <a:latin typeface="Calibri"/>
                <a:ea typeface="Calibri"/>
                <a:cs typeface="Calibri"/>
                <a:sym typeface="Calibri"/>
              </a:rPr>
              <a:t>¿Hacia Dónde nos Dirigimos Desde Aquí?</a:t>
            </a:r>
            <a:endParaRPr lang="en-US" sz="1000" dirty="0">
              <a:solidFill>
                <a:schemeClr val="dk1"/>
              </a:solidFill>
              <a:latin typeface="Calibri"/>
              <a:ea typeface="Calibri"/>
              <a:cs typeface="Calibri"/>
              <a:sym typeface="Calibri"/>
            </a:endParaRPr>
          </a:p>
          <a:p>
            <a:pPr lvl="0">
              <a:buClr>
                <a:schemeClr val="dk1"/>
              </a:buClr>
              <a:buSzPts val="1100"/>
            </a:pPr>
            <a:r>
              <a:rPr lang="es-ES" sz="1700" dirty="0">
                <a:solidFill>
                  <a:schemeClr val="dk1"/>
                </a:solidFill>
                <a:latin typeface="Calibri"/>
                <a:ea typeface="Calibri"/>
                <a:cs typeface="Calibri"/>
                <a:sym typeface="Calibri"/>
              </a:rPr>
              <a:t>Un maravillo recurso para usar es el Índice de temas de la A </a:t>
            </a:r>
            <a:r>
              <a:rPr lang="es-ES" sz="1700" dirty="0" err="1">
                <a:solidFill>
                  <a:schemeClr val="dk1"/>
                </a:solidFill>
                <a:latin typeface="Calibri"/>
                <a:ea typeface="Calibri"/>
                <a:cs typeface="Calibri"/>
                <a:sym typeface="Calibri"/>
              </a:rPr>
              <a:t>a</a:t>
            </a:r>
            <a:r>
              <a:rPr lang="es-ES" sz="1700" dirty="0">
                <a:solidFill>
                  <a:schemeClr val="dk1"/>
                </a:solidFill>
                <a:latin typeface="Calibri"/>
                <a:ea typeface="Calibri"/>
                <a:cs typeface="Calibri"/>
                <a:sym typeface="Calibri"/>
              </a:rPr>
              <a:t> la Z en el sitio web de </a:t>
            </a:r>
            <a:r>
              <a:rPr lang="es-ES" sz="1700" dirty="0" err="1">
                <a:solidFill>
                  <a:schemeClr val="dk1"/>
                </a:solidFill>
                <a:latin typeface="Calibri"/>
                <a:ea typeface="Calibri"/>
                <a:cs typeface="Calibri"/>
                <a:sym typeface="Calibri"/>
              </a:rPr>
              <a:t>Oregon</a:t>
            </a:r>
            <a:r>
              <a:rPr lang="es-ES" sz="1700" dirty="0">
                <a:solidFill>
                  <a:schemeClr val="dk1"/>
                </a:solidFill>
                <a:latin typeface="Calibri"/>
                <a:ea typeface="Calibri"/>
                <a:cs typeface="Calibri"/>
                <a:sym typeface="Calibri"/>
              </a:rPr>
              <a:t> OSHA. Contiene listas de publicaciones relevantes, materiales de capacitación, normas, interpretaciones, videos y otros materiales diversos.</a:t>
            </a:r>
          </a:p>
          <a:p>
            <a:pPr lvl="0">
              <a:buClr>
                <a:schemeClr val="dk1"/>
              </a:buClr>
              <a:buSzPts val="1100"/>
            </a:pPr>
            <a:endParaRPr lang="es-ES" sz="700" dirty="0">
              <a:solidFill>
                <a:schemeClr val="dk1"/>
              </a:solidFill>
              <a:latin typeface="Calibri"/>
              <a:ea typeface="Calibri"/>
              <a:cs typeface="Calibri"/>
              <a:sym typeface="Calibri"/>
            </a:endParaRPr>
          </a:p>
          <a:p>
            <a:pPr lvl="0">
              <a:buClr>
                <a:schemeClr val="dk1"/>
              </a:buClr>
              <a:buSzPts val="1100"/>
            </a:pPr>
            <a:r>
              <a:rPr lang="es-ES" sz="1700" dirty="0">
                <a:solidFill>
                  <a:schemeClr val="dk1"/>
                </a:solidFill>
                <a:latin typeface="Calibri"/>
                <a:ea typeface="Calibri"/>
                <a:cs typeface="Calibri"/>
                <a:sym typeface="Calibri"/>
              </a:rPr>
              <a:t>Si desea obtener orientación para el desarrollo de un entorno laboral más seguro, puede tener en cuenta nuestros servicios de asesoramiento gratuito y confidencial. Nuestros asesores sobre la seguridad y salud laboral pueden ayudarlo a reducir los accidentes, los costos relacionados y ayudarlo a desarrollar un programa integral para el manejo de la seguridad y la salud. Para obtener más información, visite la página de consulta</a:t>
            </a: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88" name="Google Shape;688;gaabb6530bf_0_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conclusión</a:t>
            </a:r>
            <a:endParaRPr lang="en-US" dirty="0"/>
          </a:p>
        </p:txBody>
      </p:sp>
      <p:pic>
        <p:nvPicPr>
          <p:cNvPr id="690" name="Google Shape;690;gaabb6530bf_0_8"/>
          <p:cNvPicPr preferRelativeResize="0"/>
          <p:nvPr/>
        </p:nvPicPr>
        <p:blipFill>
          <a:blip r:embed="rId3">
            <a:alphaModFix/>
          </a:blip>
          <a:stretch>
            <a:fillRect/>
          </a:stretch>
        </p:blipFill>
        <p:spPr>
          <a:xfrm>
            <a:off x="0" y="0"/>
            <a:ext cx="5453381" cy="5857874"/>
          </a:xfrm>
          <a:prstGeom prst="rect">
            <a:avLst/>
          </a:prstGeom>
          <a:noFill/>
          <a:ln>
            <a:noFill/>
          </a:ln>
        </p:spPr>
      </p:pic>
      <p:sp>
        <p:nvSpPr>
          <p:cNvPr id="691" name="Google Shape;691;gaabb6530bf_0_8">
            <a:hlinkClick r:id="rId4"/>
          </p:cNvPr>
          <p:cNvSpPr/>
          <p:nvPr/>
        </p:nvSpPr>
        <p:spPr>
          <a:xfrm>
            <a:off x="5708175" y="3401600"/>
            <a:ext cx="5996700" cy="523200"/>
          </a:xfrm>
          <a:prstGeom prst="rect">
            <a:avLst/>
          </a:prstGeom>
          <a:solidFill>
            <a:srgbClr val="5F557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err="1">
                <a:solidFill>
                  <a:srgbClr val="FFFFFF"/>
                </a:solidFill>
              </a:rPr>
              <a:t>Presente</a:t>
            </a:r>
            <a:r>
              <a:rPr lang="en-US" sz="3000" dirty="0">
                <a:solidFill>
                  <a:srgbClr val="FFFFFF"/>
                </a:solidFill>
              </a:rPr>
              <a:t> una </a:t>
            </a:r>
            <a:r>
              <a:rPr lang="en-US" sz="3000" dirty="0" err="1">
                <a:solidFill>
                  <a:srgbClr val="FFFFFF"/>
                </a:solidFill>
              </a:rPr>
              <a:t>Queja</a:t>
            </a:r>
            <a:endParaRPr sz="3000" dirty="0">
              <a:solidFill>
                <a:srgbClr val="FFFFFF"/>
              </a:solidFill>
            </a:endParaRPr>
          </a:p>
        </p:txBody>
      </p:sp>
      <p:sp>
        <p:nvSpPr>
          <p:cNvPr id="692" name="Google Shape;692;gaabb6530bf_0_8">
            <a:hlinkClick r:id="rId5"/>
          </p:cNvPr>
          <p:cNvSpPr/>
          <p:nvPr/>
        </p:nvSpPr>
        <p:spPr>
          <a:xfrm>
            <a:off x="5708175" y="4046063"/>
            <a:ext cx="5996700" cy="523200"/>
          </a:xfrm>
          <a:prstGeom prst="rect">
            <a:avLst/>
          </a:prstGeom>
          <a:solidFill>
            <a:srgbClr val="5F557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s-ES" sz="3000" dirty="0">
                <a:solidFill>
                  <a:srgbClr val="FFFFFF"/>
                </a:solidFill>
              </a:rPr>
              <a:t>Índice de Temas de la A </a:t>
            </a:r>
            <a:r>
              <a:rPr lang="es-ES" sz="3000" dirty="0" err="1">
                <a:solidFill>
                  <a:srgbClr val="FFFFFF"/>
                </a:solidFill>
              </a:rPr>
              <a:t>a</a:t>
            </a:r>
            <a:r>
              <a:rPr lang="es-ES" sz="3000" dirty="0">
                <a:solidFill>
                  <a:srgbClr val="FFFFFF"/>
                </a:solidFill>
              </a:rPr>
              <a:t> la Z</a:t>
            </a:r>
            <a:endParaRPr sz="3000" dirty="0">
              <a:solidFill>
                <a:srgbClr val="FFFFFF"/>
              </a:solidFill>
            </a:endParaRPr>
          </a:p>
        </p:txBody>
      </p:sp>
      <p:sp>
        <p:nvSpPr>
          <p:cNvPr id="693" name="Google Shape;693;gaabb6530bf_0_8">
            <a:hlinkClick r:id="rId6"/>
          </p:cNvPr>
          <p:cNvSpPr/>
          <p:nvPr/>
        </p:nvSpPr>
        <p:spPr>
          <a:xfrm>
            <a:off x="5708175" y="4663550"/>
            <a:ext cx="5996700" cy="523200"/>
          </a:xfrm>
          <a:prstGeom prst="rect">
            <a:avLst/>
          </a:prstGeom>
          <a:solidFill>
            <a:srgbClr val="5F557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000" dirty="0" err="1">
                <a:solidFill>
                  <a:srgbClr val="FFFFFF"/>
                </a:solidFill>
              </a:rPr>
              <a:t>Servicios</a:t>
            </a:r>
            <a:r>
              <a:rPr lang="en-US" sz="3000" dirty="0">
                <a:solidFill>
                  <a:srgbClr val="FFFFFF"/>
                </a:solidFill>
              </a:rPr>
              <a:t> de </a:t>
            </a:r>
            <a:r>
              <a:rPr lang="en-US" sz="3000" dirty="0" err="1">
                <a:solidFill>
                  <a:srgbClr val="FFFFFF"/>
                </a:solidFill>
              </a:rPr>
              <a:t>Asesoramiento</a:t>
            </a:r>
            <a:endParaRPr sz="3000" dirty="0">
              <a:solidFill>
                <a:srgbClr val="FFFFFF"/>
              </a:solidFill>
            </a:endParaRPr>
          </a:p>
        </p:txBody>
      </p:sp>
      <p:sp>
        <p:nvSpPr>
          <p:cNvPr id="694" name="Google Shape;694;gaabb6530bf_0_8">
            <a:hlinkClick r:id="rId7"/>
          </p:cNvPr>
          <p:cNvSpPr/>
          <p:nvPr/>
        </p:nvSpPr>
        <p:spPr>
          <a:xfrm>
            <a:off x="5708175" y="5260713"/>
            <a:ext cx="5996700" cy="523200"/>
          </a:xfrm>
          <a:prstGeom prst="rect">
            <a:avLst/>
          </a:prstGeom>
          <a:solidFill>
            <a:srgbClr val="5F557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3000" dirty="0" err="1">
                <a:solidFill>
                  <a:srgbClr val="FFFFFF"/>
                </a:solidFill>
              </a:rPr>
              <a:t>Recursos</a:t>
            </a:r>
            <a:r>
              <a:rPr lang="en-US" sz="3000" dirty="0">
                <a:solidFill>
                  <a:srgbClr val="FFFFFF"/>
                </a:solidFill>
              </a:rPr>
              <a:t> de la </a:t>
            </a:r>
            <a:r>
              <a:rPr lang="en-US" sz="3000" dirty="0" err="1">
                <a:solidFill>
                  <a:srgbClr val="FFFFFF"/>
                </a:solidFill>
              </a:rPr>
              <a:t>Sílice</a:t>
            </a:r>
            <a:endParaRPr sz="3000" dirty="0">
              <a:solidFill>
                <a:srgbClr val="FFFFFF"/>
              </a:solidFill>
            </a:endParaRPr>
          </a:p>
        </p:txBody>
      </p:sp>
      <p:pic>
        <p:nvPicPr>
          <p:cNvPr id="12" name="Picture 11">
            <a:extLst>
              <a:ext uri="{FF2B5EF4-FFF2-40B4-BE49-F238E27FC236}">
                <a16:creationId xmlns:a16="http://schemas.microsoft.com/office/drawing/2014/main" id="{545D314F-54B3-4C1A-915A-55AB8CCCD729}"/>
              </a:ext>
            </a:extLst>
          </p:cNvPr>
          <p:cNvPicPr>
            <a:picLocks noChangeAspect="1"/>
          </p:cNvPicPr>
          <p:nvPr/>
        </p:nvPicPr>
        <p:blipFill>
          <a:blip r:embed="rId8"/>
          <a:stretch>
            <a:fillRect/>
          </a:stretch>
        </p:blipFill>
        <p:spPr>
          <a:xfrm>
            <a:off x="7665655" y="5898139"/>
            <a:ext cx="4487492" cy="919568"/>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p:cNvSpPr/>
          <p:nvPr/>
        </p:nvSpPr>
        <p:spPr>
          <a:xfrm>
            <a:off x="0" y="5857874"/>
            <a:ext cx="12192000" cy="1000125"/>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0" name="Google Shape;720;p15"/>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conclusión</a:t>
            </a:r>
            <a:endParaRPr lang="en-US" dirty="0"/>
          </a:p>
        </p:txBody>
      </p:sp>
      <p:pic>
        <p:nvPicPr>
          <p:cNvPr id="6" name="Picture 5">
            <a:extLst>
              <a:ext uri="{FF2B5EF4-FFF2-40B4-BE49-F238E27FC236}">
                <a16:creationId xmlns:a16="http://schemas.microsoft.com/office/drawing/2014/main" id="{E520E276-8505-4F93-86A2-64600129FB89}"/>
              </a:ext>
            </a:extLst>
          </p:cNvPr>
          <p:cNvPicPr>
            <a:picLocks noChangeAspect="1"/>
          </p:cNvPicPr>
          <p:nvPr/>
        </p:nvPicPr>
        <p:blipFill>
          <a:blip r:embed="rId3"/>
          <a:stretch>
            <a:fillRect/>
          </a:stretch>
        </p:blipFill>
        <p:spPr>
          <a:xfrm>
            <a:off x="7665655" y="5898139"/>
            <a:ext cx="4487492" cy="919568"/>
          </a:xfrm>
          <a:prstGeom prst="rect">
            <a:avLst/>
          </a:prstGeom>
        </p:spPr>
      </p:pic>
      <p:pic>
        <p:nvPicPr>
          <p:cNvPr id="2" name="Picture 1">
            <a:extLst>
              <a:ext uri="{FF2B5EF4-FFF2-40B4-BE49-F238E27FC236}">
                <a16:creationId xmlns:a16="http://schemas.microsoft.com/office/drawing/2014/main" id="{AD0A6F4F-3201-45DC-A394-170949C65A57}"/>
              </a:ext>
            </a:extLst>
          </p:cNvPr>
          <p:cNvPicPr>
            <a:picLocks noChangeAspect="1"/>
          </p:cNvPicPr>
          <p:nvPr/>
        </p:nvPicPr>
        <p:blipFill rotWithShape="1">
          <a:blip r:embed="rId4"/>
          <a:srcRect t="8208"/>
          <a:stretch/>
        </p:blipFill>
        <p:spPr>
          <a:xfrm>
            <a:off x="573817" y="135805"/>
            <a:ext cx="10960293" cy="564730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gaabb6530bf_0_18"/>
          <p:cNvSpPr txBox="1"/>
          <p:nvPr/>
        </p:nvSpPr>
        <p:spPr>
          <a:xfrm>
            <a:off x="5558950" y="-16625"/>
            <a:ext cx="6589200" cy="5664000"/>
          </a:xfrm>
          <a:prstGeom prst="rect">
            <a:avLst/>
          </a:prstGeom>
          <a:noFill/>
          <a:ln>
            <a:noFill/>
          </a:ln>
        </p:spPr>
        <p:txBody>
          <a:bodyPr spcFirstLastPara="1" wrap="square" lIns="91425" tIns="45700" rIns="91425" bIns="45700" anchor="t" anchorCtr="0">
            <a:noAutofit/>
          </a:bodyPr>
          <a:lstStyle/>
          <a:p>
            <a:pPr lvl="0" algn="ctr">
              <a:buSzPts val="1100"/>
            </a:pPr>
            <a:r>
              <a:rPr lang="en-US" sz="4800" u="sng" dirty="0" err="1">
                <a:solidFill>
                  <a:schemeClr val="dk1"/>
                </a:solidFill>
                <a:latin typeface="Calibri"/>
                <a:ea typeface="Calibri"/>
                <a:cs typeface="Calibri"/>
                <a:sym typeface="Calibri"/>
              </a:rPr>
              <a:t>Créditos</a:t>
            </a:r>
            <a:endParaRPr sz="48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lang="en-US" sz="1800" dirty="0">
              <a:solidFill>
                <a:schemeClr val="dk1"/>
              </a:solidFill>
              <a:latin typeface="Calibri"/>
              <a:ea typeface="Calibri"/>
              <a:cs typeface="Calibri"/>
              <a:sym typeface="Calibri"/>
            </a:endParaRPr>
          </a:p>
          <a:p>
            <a:pPr lvl="0">
              <a:buClr>
                <a:schemeClr val="dk1"/>
              </a:buClr>
              <a:buSzPts val="1100"/>
            </a:pPr>
            <a:r>
              <a:rPr lang="es-ES" sz="1800" dirty="0">
                <a:solidFill>
                  <a:schemeClr val="dk1"/>
                </a:solidFill>
                <a:latin typeface="Calibri"/>
                <a:ea typeface="Calibri"/>
                <a:cs typeface="Calibri"/>
                <a:sym typeface="Calibri"/>
              </a:rPr>
              <a:t>¡Ha completado el curso y el cuestionario en línea sobre la seguridad de la sílice!</a:t>
            </a:r>
          </a:p>
          <a:p>
            <a:pPr lvl="0">
              <a:buClr>
                <a:schemeClr val="dk1"/>
              </a:buClr>
              <a:buSzPts val="1100"/>
            </a:pPr>
            <a:endParaRPr lang="es-ES" sz="1800" dirty="0">
              <a:solidFill>
                <a:schemeClr val="dk1"/>
              </a:solidFill>
              <a:latin typeface="Calibri"/>
              <a:ea typeface="Calibri"/>
              <a:cs typeface="Calibri"/>
              <a:sym typeface="Calibri"/>
            </a:endParaRPr>
          </a:p>
          <a:p>
            <a:pPr lvl="0">
              <a:buClr>
                <a:schemeClr val="dk1"/>
              </a:buClr>
              <a:buSzPts val="1100"/>
            </a:pPr>
            <a:r>
              <a:rPr lang="es-ES" sz="1800" dirty="0">
                <a:solidFill>
                  <a:schemeClr val="dk1"/>
                </a:solidFill>
                <a:latin typeface="Calibri"/>
                <a:ea typeface="Calibri"/>
                <a:cs typeface="Calibri"/>
                <a:sym typeface="Calibri"/>
              </a:rPr>
              <a:t>Producido por el Equipo de educación pública de </a:t>
            </a:r>
            <a:r>
              <a:rPr lang="es-ES" sz="1800" dirty="0" err="1">
                <a:solidFill>
                  <a:schemeClr val="dk1"/>
                </a:solidFill>
                <a:latin typeface="Calibri"/>
                <a:ea typeface="Calibri"/>
                <a:cs typeface="Calibri"/>
                <a:sym typeface="Calibri"/>
              </a:rPr>
              <a:t>Oregon</a:t>
            </a:r>
            <a:r>
              <a:rPr lang="es-ES" sz="1800" dirty="0">
                <a:solidFill>
                  <a:schemeClr val="dk1"/>
                </a:solidFill>
                <a:latin typeface="Calibri"/>
                <a:ea typeface="Calibri"/>
                <a:cs typeface="Calibri"/>
                <a:sym typeface="Calibri"/>
              </a:rPr>
              <a:t> OSHA:</a:t>
            </a:r>
          </a:p>
          <a:p>
            <a:pPr lvl="0">
              <a:buClr>
                <a:schemeClr val="dk1"/>
              </a:buClr>
              <a:buSzPts val="1100"/>
            </a:pPr>
            <a:r>
              <a:rPr lang="es-ES" sz="1800" dirty="0">
                <a:solidFill>
                  <a:schemeClr val="dk1"/>
                </a:solidFill>
                <a:latin typeface="Calibri"/>
                <a:ea typeface="Calibri"/>
                <a:cs typeface="Calibri"/>
                <a:sym typeface="Calibri"/>
              </a:rPr>
              <a:t>Julie Love, Roy </a:t>
            </a:r>
            <a:r>
              <a:rPr lang="es-ES" sz="1800" dirty="0" err="1">
                <a:solidFill>
                  <a:schemeClr val="dk1"/>
                </a:solidFill>
                <a:latin typeface="Calibri"/>
                <a:ea typeface="Calibri"/>
                <a:cs typeface="Calibri"/>
                <a:sym typeface="Calibri"/>
              </a:rPr>
              <a:t>Kroker</a:t>
            </a:r>
            <a:r>
              <a:rPr lang="es-ES" sz="1800" dirty="0">
                <a:solidFill>
                  <a:schemeClr val="dk1"/>
                </a:solidFill>
                <a:latin typeface="Calibri"/>
                <a:ea typeface="Calibri"/>
                <a:cs typeface="Calibri"/>
                <a:sym typeface="Calibri"/>
              </a:rPr>
              <a:t>, Tammi Stevens, Ricardo Vázquez Rodríguez, </a:t>
            </a:r>
            <a:r>
              <a:rPr lang="es-ES" sz="1800" dirty="0" err="1">
                <a:solidFill>
                  <a:schemeClr val="dk1"/>
                </a:solidFill>
                <a:latin typeface="Calibri"/>
                <a:ea typeface="Calibri"/>
                <a:cs typeface="Calibri"/>
                <a:sym typeface="Calibri"/>
              </a:rPr>
              <a:t>Phillip</a:t>
            </a:r>
            <a:r>
              <a:rPr lang="es-ES" sz="1800" dirty="0">
                <a:solidFill>
                  <a:schemeClr val="dk1"/>
                </a:solidFill>
                <a:latin typeface="Calibri"/>
                <a:ea typeface="Calibri"/>
                <a:cs typeface="Calibri"/>
                <a:sym typeface="Calibri"/>
              </a:rPr>
              <a:t> Wade, Angelina Cox, Tim Wade</a:t>
            </a:r>
          </a:p>
          <a:p>
            <a:pPr lvl="0">
              <a:buClr>
                <a:schemeClr val="dk1"/>
              </a:buClr>
              <a:buSzPts val="1100"/>
            </a:pPr>
            <a:endParaRPr lang="es-ES" sz="1800" dirty="0">
              <a:solidFill>
                <a:schemeClr val="dk1"/>
              </a:solidFill>
              <a:latin typeface="Calibri"/>
              <a:ea typeface="Calibri"/>
              <a:cs typeface="Calibri"/>
              <a:sym typeface="Calibri"/>
            </a:endParaRPr>
          </a:p>
          <a:p>
            <a:pPr lvl="0">
              <a:buClr>
                <a:schemeClr val="dk1"/>
              </a:buClr>
              <a:buSzPts val="1100"/>
            </a:pPr>
            <a:r>
              <a:rPr lang="es-ES" sz="1800" dirty="0">
                <a:solidFill>
                  <a:schemeClr val="dk1"/>
                </a:solidFill>
                <a:latin typeface="Calibri"/>
                <a:ea typeface="Calibri"/>
                <a:cs typeface="Calibri"/>
                <a:sym typeface="Calibri"/>
              </a:rPr>
              <a:t>Asistencia técnica proporcionada como expertos en la materia:</a:t>
            </a:r>
          </a:p>
          <a:p>
            <a:pPr lvl="0">
              <a:buClr>
                <a:schemeClr val="dk1"/>
              </a:buClr>
              <a:buSzPts val="1100"/>
            </a:pPr>
            <a:r>
              <a:rPr lang="es-ES" sz="1800" dirty="0">
                <a:solidFill>
                  <a:schemeClr val="dk1"/>
                </a:solidFill>
                <a:latin typeface="Calibri"/>
                <a:ea typeface="Calibri"/>
                <a:cs typeface="Calibri"/>
                <a:sym typeface="Calibri"/>
              </a:rPr>
              <a:t>Russ </a:t>
            </a:r>
            <a:r>
              <a:rPr lang="es-ES" sz="1800" dirty="0" err="1">
                <a:solidFill>
                  <a:schemeClr val="dk1"/>
                </a:solidFill>
                <a:latin typeface="Calibri"/>
                <a:ea typeface="Calibri"/>
                <a:cs typeface="Calibri"/>
                <a:sym typeface="Calibri"/>
              </a:rPr>
              <a:t>Reasoner</a:t>
            </a:r>
            <a:r>
              <a:rPr lang="es-ES" sz="1800" dirty="0">
                <a:solidFill>
                  <a:schemeClr val="dk1"/>
                </a:solidFill>
                <a:latin typeface="Calibri"/>
                <a:ea typeface="Calibri"/>
                <a:cs typeface="Calibri"/>
                <a:sym typeface="Calibri"/>
              </a:rPr>
              <a:t>, Renee </a:t>
            </a:r>
            <a:r>
              <a:rPr lang="es-ES" sz="1800" dirty="0" err="1">
                <a:solidFill>
                  <a:schemeClr val="dk1"/>
                </a:solidFill>
                <a:latin typeface="Calibri"/>
                <a:ea typeface="Calibri"/>
                <a:cs typeface="Calibri"/>
                <a:sym typeface="Calibri"/>
              </a:rPr>
              <a:t>Stapleton</a:t>
            </a:r>
            <a:r>
              <a:rPr lang="es-ES" sz="1800" dirty="0">
                <a:solidFill>
                  <a:schemeClr val="dk1"/>
                </a:solidFill>
                <a:latin typeface="Calibri"/>
                <a:ea typeface="Calibri"/>
                <a:cs typeface="Calibri"/>
                <a:sym typeface="Calibri"/>
              </a:rPr>
              <a:t>, Dave </a:t>
            </a:r>
            <a:r>
              <a:rPr lang="es-ES" sz="1800" dirty="0" err="1">
                <a:solidFill>
                  <a:schemeClr val="dk1"/>
                </a:solidFill>
                <a:latin typeface="Calibri"/>
                <a:ea typeface="Calibri"/>
                <a:cs typeface="Calibri"/>
                <a:sym typeface="Calibri"/>
              </a:rPr>
              <a:t>McLaughlin</a:t>
            </a:r>
            <a:r>
              <a:rPr lang="es-ES" sz="1800" dirty="0">
                <a:solidFill>
                  <a:schemeClr val="dk1"/>
                </a:solidFill>
                <a:latin typeface="Calibri"/>
                <a:ea typeface="Calibri"/>
                <a:cs typeface="Calibri"/>
                <a:sym typeface="Calibri"/>
              </a:rPr>
              <a:t>, Jeff Jackson</a:t>
            </a:r>
          </a:p>
          <a:p>
            <a:pPr lvl="0">
              <a:buClr>
                <a:schemeClr val="dk1"/>
              </a:buClr>
              <a:buSzPts val="1100"/>
            </a:pPr>
            <a:endParaRPr lang="es-ES" sz="1800" dirty="0">
              <a:solidFill>
                <a:schemeClr val="dk1"/>
              </a:solidFill>
              <a:latin typeface="Calibri"/>
              <a:ea typeface="Calibri"/>
              <a:cs typeface="Calibri"/>
              <a:sym typeface="Calibri"/>
            </a:endParaRPr>
          </a:p>
          <a:p>
            <a:pPr lvl="0">
              <a:buClr>
                <a:schemeClr val="dk1"/>
              </a:buClr>
              <a:buSzPts val="1100"/>
            </a:pPr>
            <a:r>
              <a:rPr lang="es-ES" sz="1800" dirty="0">
                <a:solidFill>
                  <a:schemeClr val="dk1"/>
                </a:solidFill>
                <a:latin typeface="Calibri"/>
                <a:ea typeface="Calibri"/>
                <a:cs typeface="Calibri"/>
                <a:sym typeface="Calibri"/>
              </a:rPr>
              <a:t>Imágenes de archivo proporcionadas por: Getty </a:t>
            </a:r>
            <a:r>
              <a:rPr lang="es-ES" sz="1800" dirty="0" err="1">
                <a:solidFill>
                  <a:schemeClr val="dk1"/>
                </a:solidFill>
                <a:latin typeface="Calibri"/>
                <a:ea typeface="Calibri"/>
                <a:cs typeface="Calibri"/>
                <a:sym typeface="Calibri"/>
              </a:rPr>
              <a:t>Images</a:t>
            </a:r>
            <a:r>
              <a:rPr lang="es-ES" sz="1800" dirty="0">
                <a:solidFill>
                  <a:schemeClr val="dk1"/>
                </a:solidFill>
                <a:latin typeface="Calibri"/>
                <a:ea typeface="Calibri"/>
                <a:cs typeface="Calibri"/>
                <a:sym typeface="Calibri"/>
              </a:rPr>
              <a:t> Inc.</a:t>
            </a:r>
          </a:p>
        </p:txBody>
      </p:sp>
      <p:sp>
        <p:nvSpPr>
          <p:cNvPr id="702" name="Google Shape;702;gaabb6530bf_0_1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5:</a:t>
            </a:r>
            <a:r>
              <a:rPr lang="en-US" sz="2800" b="1" i="1"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conclusión</a:t>
            </a:r>
            <a:endParaRPr lang="en-US" dirty="0"/>
          </a:p>
        </p:txBody>
      </p:sp>
      <p:pic>
        <p:nvPicPr>
          <p:cNvPr id="704" name="Google Shape;704;gaabb6530bf_0_18"/>
          <p:cNvPicPr preferRelativeResize="0"/>
          <p:nvPr/>
        </p:nvPicPr>
        <p:blipFill>
          <a:blip r:embed="rId3">
            <a:alphaModFix/>
          </a:blip>
          <a:stretch>
            <a:fillRect/>
          </a:stretch>
        </p:blipFill>
        <p:spPr>
          <a:xfrm>
            <a:off x="0" y="-11325"/>
            <a:ext cx="5425300" cy="5869199"/>
          </a:xfrm>
          <a:prstGeom prst="rect">
            <a:avLst/>
          </a:prstGeom>
          <a:noFill/>
          <a:ln>
            <a:noFill/>
          </a:ln>
        </p:spPr>
      </p:pic>
      <p:pic>
        <p:nvPicPr>
          <p:cNvPr id="7" name="Picture 6">
            <a:extLst>
              <a:ext uri="{FF2B5EF4-FFF2-40B4-BE49-F238E27FC236}">
                <a16:creationId xmlns:a16="http://schemas.microsoft.com/office/drawing/2014/main" id="{20E5576A-F56C-4EF9-AC71-783A2E8A8EB2}"/>
              </a:ext>
            </a:extLst>
          </p:cNvPr>
          <p:cNvPicPr>
            <a:picLocks noChangeAspect="1"/>
          </p:cNvPicPr>
          <p:nvPr/>
        </p:nvPicPr>
        <p:blipFill>
          <a:blip r:embed="rId4"/>
          <a:stretch>
            <a:fillRect/>
          </a:stretch>
        </p:blipFill>
        <p:spPr>
          <a:xfrm>
            <a:off x="7665655" y="5898139"/>
            <a:ext cx="4487492" cy="91956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i="1" dirty="0"/>
          </a:p>
        </p:txBody>
      </p:sp>
      <p:sp>
        <p:nvSpPr>
          <p:cNvPr id="104" name="Google Shape;104;p2"/>
          <p:cNvSpPr txBox="1"/>
          <p:nvPr/>
        </p:nvSpPr>
        <p:spPr>
          <a:xfrm>
            <a:off x="5719156" y="296997"/>
            <a:ext cx="6274351" cy="5709215"/>
          </a:xfrm>
          <a:prstGeom prst="rect">
            <a:avLst/>
          </a:prstGeom>
          <a:noFill/>
          <a:ln>
            <a:noFill/>
          </a:ln>
        </p:spPr>
        <p:txBody>
          <a:bodyPr spcFirstLastPara="1" wrap="square" lIns="91425" tIns="45700" rIns="91425" bIns="45700" anchor="t" anchorCtr="0">
            <a:spAutoFit/>
          </a:bodyPr>
          <a:lstStyle/>
          <a:p>
            <a:pPr lvl="0" algn="ctr">
              <a:buSzPts val="4800"/>
            </a:pPr>
            <a:r>
              <a:rPr lang="en-US" sz="4800" u="sng" dirty="0">
                <a:solidFill>
                  <a:schemeClr val="dk1"/>
                </a:solidFill>
                <a:latin typeface="Calibri"/>
                <a:ea typeface="Calibri"/>
                <a:cs typeface="Calibri"/>
                <a:sym typeface="Calibri"/>
              </a:rPr>
              <a:t>Tierra de </a:t>
            </a:r>
            <a:r>
              <a:rPr lang="en-US" sz="4800" u="sng" dirty="0" err="1">
                <a:solidFill>
                  <a:schemeClr val="dk1"/>
                </a:solidFill>
                <a:latin typeface="Calibri"/>
                <a:ea typeface="Calibri"/>
                <a:cs typeface="Calibri"/>
                <a:sym typeface="Calibri"/>
              </a:rPr>
              <a:t>Diatomeas</a:t>
            </a:r>
            <a:r>
              <a:rPr lang="en-US" sz="4800" u="sng" dirty="0">
                <a:solidFill>
                  <a:schemeClr val="dk1"/>
                </a:solidFill>
                <a:latin typeface="Calibri"/>
                <a:ea typeface="Calibri"/>
                <a:cs typeface="Calibri"/>
                <a:sym typeface="Calibri"/>
              </a:rPr>
              <a:t> </a:t>
            </a:r>
            <a:endParaRPr lang="en-US" sz="4800" b="0" i="0" u="sng" strike="noStrike" cap="none" dirty="0">
              <a:solidFill>
                <a:schemeClr val="dk1"/>
              </a:solidFill>
              <a:latin typeface="Calibri"/>
              <a:ea typeface="Calibri"/>
              <a:cs typeface="Calibri"/>
              <a:sym typeface="Calibri"/>
            </a:endParaRPr>
          </a:p>
          <a:p>
            <a:pPr>
              <a:spcBef>
                <a:spcPts val="600"/>
              </a:spcBef>
              <a:spcAft>
                <a:spcPts val="600"/>
              </a:spcAft>
            </a:pPr>
            <a:r>
              <a:rPr lang="es-ES" sz="1650" dirty="0"/>
              <a:t>La tierra de diatomeas producida de manera natural está compuesta principalmente por sílice amorfa, pero algunos productos de la tierra de diatomeas pueden contener altas concentraciones de cristobalita (30 %). Los diferentes grados de tierra de diatomeas contienen más o menos sílice cristalina, según el tratamiento aplicado. </a:t>
            </a:r>
          </a:p>
          <a:p>
            <a:pPr>
              <a:spcAft>
                <a:spcPts val="600"/>
              </a:spcAft>
            </a:pPr>
            <a:r>
              <a:rPr lang="es-ES" sz="1650" dirty="0"/>
              <a:t>Los productos de grado natural, como los suplementos nutricionales para animales o humanos, se secan a temperaturas relativamente bajas. Estos productos permanecen en su estado natural de sílice amorfa y no se consideran perjudiciales, pero pueden contener hasta un 3 % de sílice cristalina natural. </a:t>
            </a:r>
          </a:p>
          <a:p>
            <a:pPr>
              <a:spcAft>
                <a:spcPts val="600"/>
              </a:spcAft>
            </a:pPr>
            <a:r>
              <a:rPr lang="es-ES" sz="1650" dirty="0"/>
              <a:t>Los productos calcinados, como los materiales de filtración de las piscinas, se secan a temperaturas muy elevadas, normalmente superiores a los 1000 °C. A causa del calor intenso, la sílice amorfa se transforma en sílice cristalina, principalmente en forma de cristobalita, la cual es dos veces más tóxica que el cuarzo. En consecuencia, ¡la diatomita calcinada puede contener hasta un 70 % de sílice cristalina!</a:t>
            </a:r>
          </a:p>
        </p:txBody>
      </p:sp>
      <p:pic>
        <p:nvPicPr>
          <p:cNvPr id="10" name="Picture 9">
            <a:extLst>
              <a:ext uri="{FF2B5EF4-FFF2-40B4-BE49-F238E27FC236}">
                <a16:creationId xmlns:a16="http://schemas.microsoft.com/office/drawing/2014/main" id="{EE1A596A-79C6-4506-97F1-A0ED47F4749F}"/>
              </a:ext>
            </a:extLst>
          </p:cNvPr>
          <p:cNvPicPr>
            <a:picLocks noChangeAspect="1"/>
          </p:cNvPicPr>
          <p:nvPr/>
        </p:nvPicPr>
        <p:blipFill>
          <a:blip r:embed="rId3"/>
          <a:stretch>
            <a:fillRect/>
          </a:stretch>
        </p:blipFill>
        <p:spPr>
          <a:xfrm>
            <a:off x="7550261" y="5898819"/>
            <a:ext cx="4595521" cy="941704"/>
          </a:xfrm>
          <a:prstGeom prst="rect">
            <a:avLst/>
          </a:prstGeom>
        </p:spPr>
      </p:pic>
      <p:pic>
        <p:nvPicPr>
          <p:cNvPr id="5" name="Picture 4">
            <a:extLst>
              <a:ext uri="{FF2B5EF4-FFF2-40B4-BE49-F238E27FC236}">
                <a16:creationId xmlns:a16="http://schemas.microsoft.com/office/drawing/2014/main" id="{E8D6D1EC-B7E2-4EFA-84FF-5007AB298EF1}"/>
              </a:ext>
            </a:extLst>
          </p:cNvPr>
          <p:cNvPicPr>
            <a:picLocks noChangeAspect="1"/>
          </p:cNvPicPr>
          <p:nvPr/>
        </p:nvPicPr>
        <p:blipFill>
          <a:blip r:embed="rId4"/>
          <a:stretch>
            <a:fillRect/>
          </a:stretch>
        </p:blipFill>
        <p:spPr>
          <a:xfrm>
            <a:off x="17518" y="0"/>
            <a:ext cx="5485863" cy="5892781"/>
          </a:xfrm>
          <a:prstGeom prst="rect">
            <a:avLst/>
          </a:prstGeom>
        </p:spPr>
      </p:pic>
    </p:spTree>
    <p:extLst>
      <p:ext uri="{BB962C8B-B14F-4D97-AF65-F5344CB8AC3E}">
        <p14:creationId xmlns:p14="http://schemas.microsoft.com/office/powerpoint/2010/main" val="1604202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lvl="0">
              <a:buSzPts val="2800"/>
            </a:pPr>
            <a:r>
              <a:rPr lang="en-US" sz="2800" b="1" dirty="0" err="1">
                <a:solidFill>
                  <a:schemeClr val="lt1"/>
                </a:solidFill>
                <a:latin typeface="Verdana"/>
                <a:ea typeface="Verdana"/>
                <a:cs typeface="Verdana"/>
                <a:sym typeface="Verdana"/>
              </a:rPr>
              <a:t>Módulo</a:t>
            </a:r>
            <a:r>
              <a:rPr lang="en-US" sz="2800" b="1" dirty="0">
                <a:solidFill>
                  <a:schemeClr val="lt1"/>
                </a:solidFill>
                <a:latin typeface="Verdana"/>
                <a:ea typeface="Verdana"/>
                <a:cs typeface="Verdana"/>
                <a:sym typeface="Verdana"/>
              </a:rPr>
              <a:t> 1: </a:t>
            </a:r>
            <a:r>
              <a:rPr lang="en-US" sz="2800" b="1" i="1" dirty="0" err="1">
                <a:solidFill>
                  <a:schemeClr val="lt1"/>
                </a:solidFill>
                <a:latin typeface="Verdana"/>
                <a:ea typeface="Verdana"/>
                <a:cs typeface="Verdana"/>
                <a:sym typeface="Verdana"/>
              </a:rPr>
              <a:t>introducción</a:t>
            </a:r>
            <a:endParaRPr lang="en-US" i="1" dirty="0"/>
          </a:p>
        </p:txBody>
      </p:sp>
      <p:sp>
        <p:nvSpPr>
          <p:cNvPr id="104" name="Google Shape;104;p2"/>
          <p:cNvSpPr txBox="1"/>
          <p:nvPr/>
        </p:nvSpPr>
        <p:spPr>
          <a:xfrm>
            <a:off x="5719156" y="332509"/>
            <a:ext cx="6274351" cy="5447605"/>
          </a:xfrm>
          <a:prstGeom prst="rect">
            <a:avLst/>
          </a:prstGeom>
          <a:noFill/>
          <a:ln>
            <a:noFill/>
          </a:ln>
        </p:spPr>
        <p:txBody>
          <a:bodyPr spcFirstLastPara="1" wrap="square" lIns="91425" tIns="45700" rIns="91425" bIns="45700" anchor="t" anchorCtr="0">
            <a:spAutoFit/>
          </a:bodyPr>
          <a:lstStyle/>
          <a:p>
            <a:pPr lvl="0" algn="ctr">
              <a:buSzPts val="4800"/>
            </a:pPr>
            <a:r>
              <a:rPr lang="es-ES" sz="4000" u="sng" dirty="0">
                <a:solidFill>
                  <a:schemeClr val="dk1"/>
                </a:solidFill>
                <a:latin typeface="Calibri"/>
                <a:ea typeface="Calibri"/>
                <a:cs typeface="Calibri"/>
                <a:sym typeface="Calibri"/>
              </a:rPr>
              <a:t>Norma Sobre la Sílice de </a:t>
            </a:r>
            <a:r>
              <a:rPr lang="es-ES" sz="4000" u="sng" dirty="0" err="1">
                <a:solidFill>
                  <a:schemeClr val="dk1"/>
                </a:solidFill>
                <a:latin typeface="Calibri"/>
                <a:ea typeface="Calibri"/>
                <a:cs typeface="Calibri"/>
                <a:sym typeface="Calibri"/>
              </a:rPr>
              <a:t>Oregon</a:t>
            </a:r>
            <a:r>
              <a:rPr lang="es-ES" sz="4000" u="sng" dirty="0">
                <a:solidFill>
                  <a:schemeClr val="dk1"/>
                </a:solidFill>
                <a:latin typeface="Calibri"/>
                <a:ea typeface="Calibri"/>
                <a:cs typeface="Calibri"/>
                <a:sym typeface="Calibri"/>
              </a:rPr>
              <a:t> OSHA</a:t>
            </a:r>
            <a:endParaRPr lang="en-US" sz="40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endParaRPr sz="1600" b="0" i="0" u="none" strike="noStrike" cap="none" dirty="0">
              <a:solidFill>
                <a:schemeClr val="dk1"/>
              </a:solidFill>
              <a:latin typeface="Calibri"/>
              <a:ea typeface="Calibri"/>
              <a:cs typeface="Calibri"/>
              <a:sym typeface="Calibri"/>
            </a:endParaRPr>
          </a:p>
          <a:p>
            <a:r>
              <a:rPr lang="es-ES" sz="1200" dirty="0"/>
              <a:t>Norma Sobre la Sílice de </a:t>
            </a:r>
            <a:r>
              <a:rPr lang="es-ES" sz="1200" dirty="0" err="1"/>
              <a:t>Oregon</a:t>
            </a:r>
            <a:r>
              <a:rPr lang="es-ES" sz="1200" dirty="0"/>
              <a:t> OSHA</a:t>
            </a:r>
          </a:p>
          <a:p>
            <a:r>
              <a:rPr lang="es-ES" sz="1200" dirty="0"/>
              <a:t>A partir del 1 de julio de 2018, todos los lugares de trabajo con exposición potencial a sílice cristalina en el aire deben cumplir con los requisitos actuales de la norma sobre la sílice de </a:t>
            </a:r>
            <a:r>
              <a:rPr lang="es-ES" sz="1200" dirty="0" err="1"/>
              <a:t>Oregon</a:t>
            </a:r>
            <a:r>
              <a:rPr lang="es-ES" sz="1200" dirty="0"/>
              <a:t> OSHA, incluidos:</a:t>
            </a:r>
          </a:p>
          <a:p>
            <a:endParaRPr lang="es-ES" sz="1200" dirty="0"/>
          </a:p>
          <a:p>
            <a:pPr lvl="4"/>
            <a:r>
              <a:rPr lang="es-ES" sz="1200" dirty="0"/>
              <a:t>•	El cuarzo,</a:t>
            </a:r>
          </a:p>
          <a:p>
            <a:pPr lvl="4"/>
            <a:r>
              <a:rPr lang="es-ES" sz="1200" dirty="0"/>
              <a:t>•	La cristobalita y </a:t>
            </a:r>
          </a:p>
          <a:p>
            <a:pPr lvl="4"/>
            <a:r>
              <a:rPr lang="es-ES" sz="1200" dirty="0"/>
              <a:t>•	La </a:t>
            </a:r>
            <a:r>
              <a:rPr lang="es-ES" sz="1200" dirty="0" err="1"/>
              <a:t>tridimita</a:t>
            </a:r>
            <a:r>
              <a:rPr lang="es-ES" sz="1200" dirty="0"/>
              <a:t>. </a:t>
            </a:r>
          </a:p>
          <a:p>
            <a:endParaRPr lang="es-ES" sz="1200" dirty="0"/>
          </a:p>
          <a:p>
            <a:r>
              <a:rPr lang="es-ES" sz="1200" dirty="0" err="1"/>
              <a:t>Oregon</a:t>
            </a:r>
            <a:r>
              <a:rPr lang="es-ES" sz="1200" dirty="0"/>
              <a:t> OSHA combinó las normas federales del 2016 sobre la sílice para la construcción y la industria general (incluida la marítima) en un conjunto de normas aplicables a estas industrias. Las reglas reducen el límite de exposición y protegen a los trabajadores al crear un nivel de acción y exigir:</a:t>
            </a:r>
          </a:p>
          <a:p>
            <a:endParaRPr lang="es-ES" sz="1200" dirty="0"/>
          </a:p>
          <a:p>
            <a:r>
              <a:rPr lang="es-ES" sz="1200" dirty="0"/>
              <a:t>•	evaluaciones de la exposición, </a:t>
            </a:r>
          </a:p>
          <a:p>
            <a:r>
              <a:rPr lang="es-ES" sz="1200" dirty="0"/>
              <a:t>•	controles de ingeniería y de otro tipo, </a:t>
            </a:r>
          </a:p>
          <a:p>
            <a:r>
              <a:rPr lang="es-ES" sz="1200" dirty="0"/>
              <a:t>•	un plan escrito de control de la exposición, protección respiratoria, </a:t>
            </a:r>
          </a:p>
          <a:p>
            <a:r>
              <a:rPr lang="es-ES" sz="1200" dirty="0"/>
              <a:t>•	vigilancia médica, </a:t>
            </a:r>
          </a:p>
          <a:p>
            <a:r>
              <a:rPr lang="es-ES" sz="1200" dirty="0"/>
              <a:t>•	zonas de acceso regulado/restringido, educación y capacitación y </a:t>
            </a:r>
          </a:p>
          <a:p>
            <a:r>
              <a:rPr lang="es-ES" sz="1200" dirty="0"/>
              <a:t>•	mantenimiento de registros.</a:t>
            </a:r>
          </a:p>
          <a:p>
            <a:r>
              <a:rPr lang="es-ES" sz="1200" dirty="0"/>
              <a:t> ¡Analizaremos todo eso en detalle en el módulo 4!</a:t>
            </a:r>
          </a:p>
        </p:txBody>
      </p:sp>
      <p:pic>
        <p:nvPicPr>
          <p:cNvPr id="10" name="Picture 9">
            <a:extLst>
              <a:ext uri="{FF2B5EF4-FFF2-40B4-BE49-F238E27FC236}">
                <a16:creationId xmlns:a16="http://schemas.microsoft.com/office/drawing/2014/main" id="{EE1A596A-79C6-4506-97F1-A0ED47F4749F}"/>
              </a:ext>
            </a:extLst>
          </p:cNvPr>
          <p:cNvPicPr>
            <a:picLocks noChangeAspect="1"/>
          </p:cNvPicPr>
          <p:nvPr/>
        </p:nvPicPr>
        <p:blipFill>
          <a:blip r:embed="rId3"/>
          <a:stretch>
            <a:fillRect/>
          </a:stretch>
        </p:blipFill>
        <p:spPr>
          <a:xfrm>
            <a:off x="7550261" y="5898819"/>
            <a:ext cx="4595521" cy="941704"/>
          </a:xfrm>
          <a:prstGeom prst="rect">
            <a:avLst/>
          </a:prstGeom>
        </p:spPr>
      </p:pic>
      <p:pic>
        <p:nvPicPr>
          <p:cNvPr id="4" name="Picture 3">
            <a:extLst>
              <a:ext uri="{FF2B5EF4-FFF2-40B4-BE49-F238E27FC236}">
                <a16:creationId xmlns:a16="http://schemas.microsoft.com/office/drawing/2014/main" id="{A819365A-8F11-4BE7-9F54-E7CECD43DB3B}"/>
              </a:ext>
            </a:extLst>
          </p:cNvPr>
          <p:cNvPicPr>
            <a:picLocks noChangeAspect="1"/>
          </p:cNvPicPr>
          <p:nvPr/>
        </p:nvPicPr>
        <p:blipFill>
          <a:blip r:embed="rId4"/>
          <a:stretch>
            <a:fillRect/>
          </a:stretch>
        </p:blipFill>
        <p:spPr>
          <a:xfrm>
            <a:off x="44581" y="71420"/>
            <a:ext cx="5058024" cy="5761279"/>
          </a:xfrm>
          <a:prstGeom prst="rect">
            <a:avLst/>
          </a:prstGeom>
        </p:spPr>
      </p:pic>
    </p:spTree>
    <p:extLst>
      <p:ext uri="{BB962C8B-B14F-4D97-AF65-F5344CB8AC3E}">
        <p14:creationId xmlns:p14="http://schemas.microsoft.com/office/powerpoint/2010/main" val="58664732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8027</TotalTime>
  <Words>8501</Words>
  <Application>Microsoft Macintosh PowerPoint</Application>
  <PresentationFormat>Widescreen</PresentationFormat>
  <Paragraphs>757</Paragraphs>
  <Slides>73</Slides>
  <Notes>73</Notes>
  <HiddenSlides>1</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Microsoft Office User</cp:lastModifiedBy>
  <cp:revision>170</cp:revision>
  <dcterms:created xsi:type="dcterms:W3CDTF">2018-12-06T15:15:36Z</dcterms:created>
  <dcterms:modified xsi:type="dcterms:W3CDTF">2022-06-22T18:32:51Z</dcterms:modified>
</cp:coreProperties>
</file>