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1"/>
  </p:notesMasterIdLst>
  <p:sldIdLst>
    <p:sldId id="256" r:id="rId2"/>
    <p:sldId id="257" r:id="rId3"/>
    <p:sldId id="384" r:id="rId4"/>
    <p:sldId id="259" r:id="rId5"/>
    <p:sldId id="331" r:id="rId6"/>
    <p:sldId id="332" r:id="rId7"/>
    <p:sldId id="333" r:id="rId8"/>
    <p:sldId id="334" r:id="rId9"/>
    <p:sldId id="335" r:id="rId10"/>
    <p:sldId id="336" r:id="rId11"/>
    <p:sldId id="337" r:id="rId12"/>
    <p:sldId id="338" r:id="rId13"/>
    <p:sldId id="319" r:id="rId14"/>
    <p:sldId id="323" r:id="rId15"/>
    <p:sldId id="339" r:id="rId16"/>
    <p:sldId id="341" r:id="rId17"/>
    <p:sldId id="342" r:id="rId18"/>
    <p:sldId id="343" r:id="rId19"/>
    <p:sldId id="344" r:id="rId20"/>
    <p:sldId id="345" r:id="rId21"/>
    <p:sldId id="346" r:id="rId22"/>
    <p:sldId id="383" r:id="rId23"/>
    <p:sldId id="347" r:id="rId24"/>
    <p:sldId id="348" r:id="rId25"/>
    <p:sldId id="349" r:id="rId26"/>
    <p:sldId id="350" r:id="rId27"/>
    <p:sldId id="351" r:id="rId28"/>
    <p:sldId id="322" r:id="rId29"/>
    <p:sldId id="324" r:id="rId30"/>
    <p:sldId id="352" r:id="rId31"/>
    <p:sldId id="355" r:id="rId32"/>
    <p:sldId id="353" r:id="rId33"/>
    <p:sldId id="356" r:id="rId34"/>
    <p:sldId id="357" r:id="rId35"/>
    <p:sldId id="358" r:id="rId36"/>
    <p:sldId id="361" r:id="rId37"/>
    <p:sldId id="362" r:id="rId38"/>
    <p:sldId id="321" r:id="rId39"/>
    <p:sldId id="325" r:id="rId40"/>
    <p:sldId id="363" r:id="rId41"/>
    <p:sldId id="364" r:id="rId42"/>
    <p:sldId id="365" r:id="rId43"/>
    <p:sldId id="366" r:id="rId44"/>
    <p:sldId id="368" r:id="rId45"/>
    <p:sldId id="367" r:id="rId46"/>
    <p:sldId id="369" r:id="rId47"/>
    <p:sldId id="370" r:id="rId48"/>
    <p:sldId id="372" r:id="rId49"/>
    <p:sldId id="371" r:id="rId50"/>
    <p:sldId id="374" r:id="rId51"/>
    <p:sldId id="375" r:id="rId52"/>
    <p:sldId id="376" r:id="rId53"/>
    <p:sldId id="377" r:id="rId54"/>
    <p:sldId id="378" r:id="rId55"/>
    <p:sldId id="379" r:id="rId56"/>
    <p:sldId id="380" r:id="rId57"/>
    <p:sldId id="381" r:id="rId58"/>
    <p:sldId id="382" r:id="rId59"/>
    <p:sldId id="320" r:id="rId60"/>
    <p:sldId id="309" r:id="rId61"/>
    <p:sldId id="326" r:id="rId62"/>
    <p:sldId id="327" r:id="rId63"/>
    <p:sldId id="328" r:id="rId64"/>
    <p:sldId id="329" r:id="rId65"/>
    <p:sldId id="330" r:id="rId66"/>
    <p:sldId id="314" r:id="rId67"/>
    <p:sldId id="315" r:id="rId68"/>
    <p:sldId id="318" r:id="rId69"/>
    <p:sldId id="316" r:id="rId7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varScale="1">
        <p:scale>
          <a:sx n="103" d="100"/>
          <a:sy n="103" d="100"/>
        </p:scale>
        <p:origin x="138" y="14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02021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09726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807691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073448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410029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916468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797498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227813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556627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63040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2253455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786182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1140626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3815687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482358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3617716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698583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D659C6AA-CADC-E08A-6605-75FA61FE41C2}"/>
            </a:ext>
          </a:extLst>
        </p:cNvPr>
        <p:cNvGrpSpPr/>
        <p:nvPr/>
      </p:nvGrpSpPr>
      <p:grpSpPr>
        <a:xfrm>
          <a:off x="0" y="0"/>
          <a:ext cx="0" cy="0"/>
          <a:chOff x="0" y="0"/>
          <a:chExt cx="0" cy="0"/>
        </a:xfrm>
      </p:grpSpPr>
      <p:sp>
        <p:nvSpPr>
          <p:cNvPr id="96" name="Google Shape;96;p2:notes">
            <a:extLst>
              <a:ext uri="{FF2B5EF4-FFF2-40B4-BE49-F238E27FC236}">
                <a16:creationId xmlns:a16="http://schemas.microsoft.com/office/drawing/2014/main" id="{7C4C4E39-1451-A9CF-3DC8-93200F84E4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a:extLst>
              <a:ext uri="{FF2B5EF4-FFF2-40B4-BE49-F238E27FC236}">
                <a16:creationId xmlns:a16="http://schemas.microsoft.com/office/drawing/2014/main" id="{12DB33C8-5DA1-0E39-3DF4-3A1E18FD89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a:extLst>
              <a:ext uri="{FF2B5EF4-FFF2-40B4-BE49-F238E27FC236}">
                <a16:creationId xmlns:a16="http://schemas.microsoft.com/office/drawing/2014/main" id="{F0305CB6-E04E-97C3-63B3-13953AE1BD3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184091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2229757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364543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1823839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544809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632902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229420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3303376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3470109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337617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62418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113930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3641459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1182436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914277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574958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3859062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1525167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1753201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3595599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2032036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606432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8908113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3402982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16741410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172322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23555203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4513022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1229659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2358937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2122364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2095846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175038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13099079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39733420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extLst>
      <p:ext uri="{BB962C8B-B14F-4D97-AF65-F5344CB8AC3E}">
        <p14:creationId xmlns:p14="http://schemas.microsoft.com/office/powerpoint/2010/main" val="9097337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extLst>
      <p:ext uri="{BB962C8B-B14F-4D97-AF65-F5344CB8AC3E}">
        <p14:creationId xmlns:p14="http://schemas.microsoft.com/office/powerpoint/2010/main" val="42515143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extLst>
      <p:ext uri="{BB962C8B-B14F-4D97-AF65-F5344CB8AC3E}">
        <p14:creationId xmlns:p14="http://schemas.microsoft.com/office/powerpoint/2010/main" val="2954475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782807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869839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84736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5"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nps.gov/neri/planyourvisit/the-hawks-nest-tunnel-disaster-summersville-wv.htm"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hyperlink" Target="https://vimeo.com/625725685"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pubmed.ncbi.nlm.nih.gov/10773750/"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s://osha.oregon.gov/OSHARules/div2/div2Z-437-002-1053-1065-silica.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hyperlink" Target="https://osha.oregon.gov/OSHARules/div2/div2Z-437-002-1053-1065-silica.pdf#page=5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vimeo.com/62572581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osha.oregon.gov/OSHARules/div4/div4Z.pdf#page=29"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niosh/mining/works/coversheet1965.html"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625725759"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osha.oregon.gov/OSHARules/div2/div2Z-437-002-1053-1065-silica.pdf"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6"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hyperlink" Target="https://osha.oregon.gov/OSHARules/div2/div2Z-437-002-1053-1065-silica.pdf#page=4"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osha.oregon.gov/consult/Pages/index.aspx"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hyperlink" Target="https://osha.oregon.gov/OSHARules/div2/div2Z-437-002-1053-1065-silica.pdf#page=6"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osha.oregon.gov/OSHAPubs/5381.pdf"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hyperlink" Target="https://osha.oregon.gov/OSHAPubs/factsheets/fs66.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s://vimeo.com/625758391"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21"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hyperlink" Target="https://osha.oregon.gov/OSHARules/div2/div2Z-437-002-1053-1065-silica.pdf#page=22"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22" TargetMode="External"/><Relationship Id="rId7"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s://osha.oregon.gov/OSHARules/div2/div2Z-437-002-1053-1065-silica.pdf#page=5" TargetMode="External"/><Relationship Id="rId4" Type="http://schemas.openxmlformats.org/officeDocument/2006/relationships/hyperlink" Target="https://osha.oregon.gov/OSHAPubs/5381.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vimeo.com/625781769"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osha.oregon.gov/OSHAPubs/factsheets/fs50.pdf"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hyperlink" Target="https://osha.oregon.gov/OSHARules/div2/div2Z-437-002-1053-1065-silica.pdf"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hyperlink" Target="https://www.osha.gov/laws-regs/regulations/standardnumber/1910/1910.134"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5"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24"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hyperlink" Target="https://www.osha.gov/laws-regs/regulations/standardnumber/1910/1910.1200"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hyperlink" Target="https://osha.oregon.gov/OSHARules/div2/div2Z-437-002-1053-1065-silica.pdf"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38.png"/><Relationship Id="rId4" Type="http://schemas.openxmlformats.org/officeDocument/2006/relationships/hyperlink" Target="https://osha.oregon.gov/OSHARules/div2/div2Z-437-002-1053-1065-silica.pdf#page=5"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osha.gov/sites/default/files/publications/OSHA3514.pdf"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hyperlink" Target="https://osha.oregon.gov/OSHARules/div2/div2Z-437-002-1053-1065-silica.pdf#page=5"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hyperlink" Target="https://osha.oregon.gov/OSHARules/pd/pd-253.pdf"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osha.oregon.gov/Pages/az-index.aspx" TargetMode="External"/><Relationship Id="rId7" Type="http://schemas.openxmlformats.org/officeDocument/2006/relationships/hyperlink" Target="https://osha.oregon.gov/covid19/Pages/default.aspx"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hyperlink" Target="https://osha.oregon.gov/workers/Pages/index.aspx" TargetMode="External"/><Relationship Id="rId5" Type="http://schemas.openxmlformats.org/officeDocument/2006/relationships/image" Target="../media/image58.png"/><Relationship Id="rId4" Type="http://schemas.openxmlformats.org/officeDocument/2006/relationships/hyperlink" Target="http://osha.oregon.gov/consult/Pages/index.aspx"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1" y="2799876"/>
            <a:ext cx="1219200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SILICA SAFETY</a:t>
            </a:r>
            <a:endParaRPr sz="4000" b="1" i="0" u="none" strike="noStrike" cap="none" dirty="0">
              <a:solidFill>
                <a:schemeClr val="lt1"/>
              </a:solidFill>
              <a:latin typeface="Verdana"/>
              <a:ea typeface="Verdana"/>
              <a:cs typeface="Verdana"/>
              <a:sym typeface="Verdana"/>
            </a:endParaRPr>
          </a:p>
        </p:txBody>
      </p:sp>
      <p:sp>
        <p:nvSpPr>
          <p:cNvPr id="94" name="Google Shape;94;p1"/>
          <p:cNvSpPr txBox="1">
            <a:spLocks noGrp="1"/>
          </p:cNvSpPr>
          <p:nvPr>
            <p:ph type="title" idx="4294967295"/>
          </p:nvPr>
        </p:nvSpPr>
        <p:spPr>
          <a:xfrm>
            <a:off x="-1" y="3569317"/>
            <a:ext cx="12169791"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1: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Introduction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descr="Department of Consumer and Business Services (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9205151-ADE3-B925-6475-10F52EF6A751}"/>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Oregon OSHA Silica Standard</a:t>
            </a:r>
          </a:p>
        </p:txBody>
      </p:sp>
      <p:sp>
        <p:nvSpPr>
          <p:cNvPr id="104" name="Google Shape;104;p2"/>
          <p:cNvSpPr txBox="1"/>
          <p:nvPr/>
        </p:nvSpPr>
        <p:spPr>
          <a:xfrm>
            <a:off x="5719156" y="1521229"/>
            <a:ext cx="6274351" cy="4247276"/>
          </a:xfrm>
          <a:prstGeom prst="rect">
            <a:avLst/>
          </a:prstGeom>
          <a:noFill/>
          <a:ln>
            <a:noFill/>
          </a:ln>
        </p:spPr>
        <p:txBody>
          <a:bodyPr spcFirstLastPara="1" wrap="square" lIns="91425" tIns="45700" rIns="91425" bIns="45700" anchor="t" anchorCtr="0">
            <a:spAutoFit/>
          </a:bodyPr>
          <a:lstStyle/>
          <a:p>
            <a:r>
              <a:rPr lang="en-US" sz="1800" dirty="0"/>
              <a:t>As of July 1, 2018, all workplaces with potential airborne exposure to crystalline silica, including quartz, cristobalite, and tridymite, must comply with the current Oregon OSHA Silica Standard. </a:t>
            </a:r>
          </a:p>
          <a:p>
            <a:br>
              <a:rPr lang="en-US" sz="1800" dirty="0"/>
            </a:br>
            <a:r>
              <a:rPr lang="en-US" sz="1800" dirty="0"/>
              <a:t>Oregon OSHA combined the 2016 federal construction and general industry (including maritime) silica rules into one set of rules applicable to these industries. The rules not only reduce the exposure limit, they take a comprehensive approach to protect workers by creating an action level and requiring exposure assessments, engineering and other controls, a written exposure control plan, respiratory protection, medical surveillance, regulated/restricted access areas, education and training, and recordkeeping. We’ll discuss all of that in more detail in Module 4!</a:t>
            </a:r>
            <a:endParaRPr lang="en-US" sz="1650" dirty="0"/>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4" name="Picture 3">
            <a:extLst>
              <a:ext uri="{FF2B5EF4-FFF2-40B4-BE49-F238E27FC236}">
                <a16:creationId xmlns:a16="http://schemas.microsoft.com/office/drawing/2014/main" id="{A819365A-8F11-4BE7-9F54-E7CECD43DB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581" y="71420"/>
            <a:ext cx="5058024" cy="5761279"/>
          </a:xfrm>
          <a:prstGeom prst="rect">
            <a:avLst/>
          </a:prstGeom>
        </p:spPr>
      </p:pic>
    </p:spTree>
    <p:extLst>
      <p:ext uri="{BB962C8B-B14F-4D97-AF65-F5344CB8AC3E}">
        <p14:creationId xmlns:p14="http://schemas.microsoft.com/office/powerpoint/2010/main" val="586647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788ABF5-289C-3814-6F57-B7A11B96675B}"/>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Silica Standard Exemptions</a:t>
            </a:r>
          </a:p>
        </p:txBody>
      </p:sp>
      <p:sp>
        <p:nvSpPr>
          <p:cNvPr id="104" name="Google Shape;104;p2"/>
          <p:cNvSpPr txBox="1"/>
          <p:nvPr/>
        </p:nvSpPr>
        <p:spPr>
          <a:xfrm>
            <a:off x="5719156" y="1027453"/>
            <a:ext cx="6274351" cy="4247276"/>
          </a:xfrm>
          <a:prstGeom prst="rect">
            <a:avLst/>
          </a:prstGeom>
          <a:noFill/>
          <a:ln>
            <a:noFill/>
          </a:ln>
        </p:spPr>
        <p:txBody>
          <a:bodyPr spcFirstLastPara="1" wrap="square" lIns="91425" tIns="45700" rIns="91425" bIns="45700" anchor="t" anchorCtr="0">
            <a:spAutoFit/>
          </a:bodyPr>
          <a:lstStyle/>
          <a:p>
            <a:r>
              <a:rPr lang="en-US" sz="1800" dirty="0"/>
              <a:t>Exemptions from the respirable crystalline silica rules include: </a:t>
            </a:r>
          </a:p>
          <a:p>
            <a:br>
              <a:rPr lang="en-US" sz="1800" dirty="0"/>
            </a:br>
            <a:r>
              <a:rPr lang="en-US" sz="1800" dirty="0"/>
              <a:t>1. Agricultural operations. </a:t>
            </a:r>
          </a:p>
          <a:p>
            <a:br>
              <a:rPr lang="en-US" sz="1800" dirty="0"/>
            </a:br>
            <a:r>
              <a:rPr lang="en-US" sz="1800" dirty="0"/>
              <a:t>2. Exposures resulting from processing absorptive clays (such as kitty litter). This exclusion is because this type of silica is typically occluded (blocked with ions) or coated and does not pose the same level of health risks as crystalline silica. </a:t>
            </a:r>
          </a:p>
          <a:p>
            <a:br>
              <a:rPr lang="en-US" sz="1800" dirty="0"/>
            </a:br>
            <a:r>
              <a:rPr lang="en-US" sz="1800" dirty="0"/>
              <a:t>3. Operations where </a:t>
            </a:r>
            <a:r>
              <a:rPr lang="en-US" sz="1800" dirty="0">
                <a:hlinkClick r:id="rId3"/>
              </a:rPr>
              <a:t>objective data</a:t>
            </a:r>
            <a:r>
              <a:rPr lang="en-US" sz="1800" dirty="0"/>
              <a:t> demonstrate employee exposures will remain below the “action level” of 25 micrograms per cubic meter (</a:t>
            </a:r>
            <a:r>
              <a:rPr lang="en-US" sz="1800" dirty="0" err="1"/>
              <a:t>μg</a:t>
            </a:r>
            <a:r>
              <a:rPr lang="en-US" sz="1800" dirty="0"/>
              <a:t>/m3) as an eight-hour time-weighted average (TWA) under any foreseeable conditions.</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9789CBB5-09AF-4EBF-839E-59139C2532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398" cy="5893356"/>
          </a:xfrm>
          <a:prstGeom prst="rect">
            <a:avLst/>
          </a:prstGeom>
        </p:spPr>
      </p:pic>
    </p:spTree>
    <p:extLst>
      <p:ext uri="{BB962C8B-B14F-4D97-AF65-F5344CB8AC3E}">
        <p14:creationId xmlns:p14="http://schemas.microsoft.com/office/powerpoint/2010/main" val="2125606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51EEE9B-363F-33AB-2384-29B212BDF2A6}"/>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Overview</a:t>
            </a:r>
          </a:p>
        </p:txBody>
      </p:sp>
      <p:sp>
        <p:nvSpPr>
          <p:cNvPr id="104" name="Google Shape;104;p2"/>
          <p:cNvSpPr txBox="1"/>
          <p:nvPr/>
        </p:nvSpPr>
        <p:spPr>
          <a:xfrm>
            <a:off x="5719156" y="1082317"/>
            <a:ext cx="6274351" cy="3693278"/>
          </a:xfrm>
          <a:prstGeom prst="rect">
            <a:avLst/>
          </a:prstGeom>
          <a:noFill/>
          <a:ln>
            <a:noFill/>
          </a:ln>
        </p:spPr>
        <p:txBody>
          <a:bodyPr spcFirstLastPara="1" wrap="square" lIns="91425" tIns="45700" rIns="91425" bIns="45700" anchor="t" anchorCtr="0">
            <a:spAutoFit/>
          </a:bodyPr>
          <a:lstStyle/>
          <a:p>
            <a:r>
              <a:rPr lang="en-US" sz="1800" dirty="0"/>
              <a:t>You’ve completed module 1! Silica is one of the most common minerals on our planet. There are different forms of silica: crystalline and non-crystalline forms (amorphous type) and three types of crystalline silica of concern to human health: quartz, cristobalite, and tridymite. Different products and processes can expose workers to respirable crystalline silica, which we will discuss further in this training. Oregon OSHA combined the revised silica rules with the federal standards and this training helps to explain the rules and risks of silica exposure.  </a:t>
            </a:r>
          </a:p>
          <a:p>
            <a:br>
              <a:rPr lang="en-US" sz="1800" dirty="0"/>
            </a:br>
            <a:r>
              <a:rPr lang="en-US" sz="1800" dirty="0"/>
              <a:t>In the next module, we’ll look at health issues caused by silica. </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1A00813F-A992-4219-B7C1-74F11E6DB6B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8419"/>
            <a:ext cx="5454316" cy="5858895"/>
          </a:xfrm>
          <a:prstGeom prst="rect">
            <a:avLst/>
          </a:prstGeom>
        </p:spPr>
      </p:pic>
    </p:spTree>
    <p:extLst>
      <p:ext uri="{BB962C8B-B14F-4D97-AF65-F5344CB8AC3E}">
        <p14:creationId xmlns:p14="http://schemas.microsoft.com/office/powerpoint/2010/main" val="3211536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SILICA SAFETY</a:t>
            </a:r>
            <a:endParaRPr sz="4000" b="1" i="0" u="none" strike="noStrike" cap="none" dirty="0">
              <a:solidFill>
                <a:schemeClr val="lt1"/>
              </a:solidFill>
              <a:latin typeface="Verdana"/>
              <a:ea typeface="Verdana"/>
              <a:cs typeface="Verdana"/>
              <a:sym typeface="Verdana"/>
            </a:endParaRPr>
          </a:p>
        </p:txBody>
      </p:sp>
      <p:sp>
        <p:nvSpPr>
          <p:cNvPr id="94" name="Google Shape;94;p1"/>
          <p:cNvSpPr txBox="1">
            <a:spLocks noGrp="1"/>
          </p:cNvSpPr>
          <p:nvPr>
            <p:ph type="title" idx="4294967295"/>
          </p:nvPr>
        </p:nvSpPr>
        <p:spPr>
          <a:xfrm>
            <a:off x="-566651" y="3569317"/>
            <a:ext cx="13325302"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2: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Silica Illnesses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11467EB-49C1-12CA-AB79-8DCDEBB86BA5}"/>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Welcome to Module 2</a:t>
            </a:r>
          </a:p>
        </p:txBody>
      </p:sp>
      <p:sp>
        <p:nvSpPr>
          <p:cNvPr id="104" name="Google Shape;104;p2"/>
          <p:cNvSpPr txBox="1"/>
          <p:nvPr/>
        </p:nvSpPr>
        <p:spPr>
          <a:xfrm>
            <a:off x="5719156" y="1073173"/>
            <a:ext cx="6274351" cy="3416279"/>
          </a:xfrm>
          <a:prstGeom prst="rect">
            <a:avLst/>
          </a:prstGeom>
          <a:noFill/>
          <a:ln>
            <a:noFill/>
          </a:ln>
        </p:spPr>
        <p:txBody>
          <a:bodyPr spcFirstLastPara="1" wrap="square" lIns="91425" tIns="45700" rIns="91425" bIns="45700" anchor="t" anchorCtr="0">
            <a:spAutoFit/>
          </a:bodyPr>
          <a:lstStyle/>
          <a:p>
            <a:r>
              <a:rPr lang="en-US" sz="1800" dirty="0"/>
              <a:t>While this section begins with a brief history of silica, it mostly deals with health hazards that respirable crystalline silica dust exposure presents to workers. These conditions include:</a:t>
            </a:r>
          </a:p>
          <a:p>
            <a:endParaRPr lang="en-US" sz="1800" dirty="0"/>
          </a:p>
          <a:p>
            <a:pPr marL="285750" indent="-285750" fontAlgn="base">
              <a:buFont typeface="Arial" panose="020B0604020202020204" pitchFamily="34" charset="0"/>
              <a:buChar char="•"/>
            </a:pPr>
            <a:r>
              <a:rPr lang="en-US" sz="1800" dirty="0"/>
              <a:t>Silicosis </a:t>
            </a:r>
          </a:p>
          <a:p>
            <a:pPr marL="285750" indent="-285750" fontAlgn="base">
              <a:buFont typeface="Arial" panose="020B0604020202020204" pitchFamily="34" charset="0"/>
              <a:buChar char="•"/>
            </a:pPr>
            <a:r>
              <a:rPr lang="en-US" sz="1800" dirty="0"/>
              <a:t>Tuberculosis </a:t>
            </a:r>
          </a:p>
          <a:p>
            <a:pPr marL="285750" indent="-285750" fontAlgn="base">
              <a:buFont typeface="Arial" panose="020B0604020202020204" pitchFamily="34" charset="0"/>
              <a:buChar char="•"/>
            </a:pPr>
            <a:r>
              <a:rPr lang="en-US" sz="1800" dirty="0"/>
              <a:t>Cancer</a:t>
            </a:r>
          </a:p>
          <a:p>
            <a:pPr marL="285750" indent="-285750" fontAlgn="base">
              <a:buFont typeface="Arial" panose="020B0604020202020204" pitchFamily="34" charset="0"/>
              <a:buChar char="•"/>
            </a:pPr>
            <a:r>
              <a:rPr lang="en-US" sz="1800" dirty="0"/>
              <a:t>Kidney failure</a:t>
            </a:r>
          </a:p>
          <a:p>
            <a:pPr marL="285750" indent="-285750" fontAlgn="base">
              <a:buFont typeface="Arial" panose="020B0604020202020204" pitchFamily="34" charset="0"/>
              <a:buChar char="•"/>
            </a:pPr>
            <a:r>
              <a:rPr lang="en-US" sz="1800" dirty="0"/>
              <a:t>Other silica-related diseases</a:t>
            </a:r>
          </a:p>
          <a:p>
            <a:br>
              <a:rPr lang="en-US" sz="1800" dirty="0"/>
            </a:br>
            <a:r>
              <a:rPr lang="en-US" sz="1800" dirty="0"/>
              <a:t> Let’s get started.</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7" name="Picture 6">
            <a:extLst>
              <a:ext uri="{FF2B5EF4-FFF2-40B4-BE49-F238E27FC236}">
                <a16:creationId xmlns:a16="http://schemas.microsoft.com/office/drawing/2014/main" id="{2EC4E101-7D50-445C-9C9C-DE514EF2F8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114" y="25687"/>
            <a:ext cx="5432285" cy="5835230"/>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3A72C74-D6E4-0E28-9A68-6C8467A1282F}"/>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History of Silica</a:t>
            </a:r>
          </a:p>
        </p:txBody>
      </p:sp>
      <p:sp>
        <p:nvSpPr>
          <p:cNvPr id="104" name="Google Shape;104;p2"/>
          <p:cNvSpPr txBox="1"/>
          <p:nvPr/>
        </p:nvSpPr>
        <p:spPr>
          <a:xfrm>
            <a:off x="5719156" y="990877"/>
            <a:ext cx="6274351" cy="3693278"/>
          </a:xfrm>
          <a:prstGeom prst="rect">
            <a:avLst/>
          </a:prstGeom>
          <a:noFill/>
          <a:ln>
            <a:noFill/>
          </a:ln>
        </p:spPr>
        <p:txBody>
          <a:bodyPr spcFirstLastPara="1" wrap="square" lIns="91425" tIns="45700" rIns="91425" bIns="45700" anchor="t" anchorCtr="0">
            <a:spAutoFit/>
          </a:bodyPr>
          <a:lstStyle/>
          <a:p>
            <a:r>
              <a:rPr lang="en-US" sz="1800" dirty="0"/>
              <a:t>Silica is used today in many different industrial activities and commercial products. Some industries such as mining, construction, and granite quarrying involve disturbing silica-containing materials. Many industries, including dental labs, pottery and ceramics, glass making, abrasive blasting, and cement production, utilize sand and other silica-containing products.</a:t>
            </a:r>
          </a:p>
          <a:p>
            <a:br>
              <a:rPr lang="en-US" sz="1800" dirty="0"/>
            </a:br>
            <a:r>
              <a:rPr lang="en-US" sz="1800" dirty="0"/>
              <a:t>Silica exposure has long been recognized as a serious health hazard for workers. In the </a:t>
            </a:r>
            <a:r>
              <a:rPr lang="en-US" sz="1800" u="sng" dirty="0">
                <a:hlinkClick r:id="rId3"/>
              </a:rPr>
              <a:t>Hawk’s Nest</a:t>
            </a:r>
            <a:r>
              <a:rPr lang="en-US" sz="1800" dirty="0"/>
              <a:t> tunnel construction disaster of 1930, hundreds of workers died and approximately 1,500 more were disabled because of breathing respirable crystalline silica dust.</a:t>
            </a: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60" y="5919174"/>
            <a:ext cx="4590193" cy="940614"/>
          </a:xfrm>
          <a:prstGeom prst="rect">
            <a:avLst/>
          </a:prstGeom>
        </p:spPr>
      </p:pic>
      <p:pic>
        <p:nvPicPr>
          <p:cNvPr id="4" name="Picture 3">
            <a:extLst>
              <a:ext uri="{FF2B5EF4-FFF2-40B4-BE49-F238E27FC236}">
                <a16:creationId xmlns:a16="http://schemas.microsoft.com/office/drawing/2014/main" id="{2A706362-71AD-48A5-BB31-280606EE6E0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307" y="32084"/>
            <a:ext cx="5415538" cy="5817240"/>
          </a:xfrm>
          <a:prstGeom prst="rect">
            <a:avLst/>
          </a:prstGeom>
        </p:spPr>
      </p:pic>
    </p:spTree>
    <p:extLst>
      <p:ext uri="{BB962C8B-B14F-4D97-AF65-F5344CB8AC3E}">
        <p14:creationId xmlns:p14="http://schemas.microsoft.com/office/powerpoint/2010/main" val="345425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E7F7E38-D0A4-B8C8-BAD9-08D62E25E14B}"/>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Silica Exposure</a:t>
            </a:r>
          </a:p>
        </p:txBody>
      </p:sp>
      <p:sp>
        <p:nvSpPr>
          <p:cNvPr id="104" name="Google Shape;104;p2"/>
          <p:cNvSpPr txBox="1"/>
          <p:nvPr/>
        </p:nvSpPr>
        <p:spPr>
          <a:xfrm>
            <a:off x="5719156" y="1054885"/>
            <a:ext cx="6274351" cy="2031285"/>
          </a:xfrm>
          <a:prstGeom prst="rect">
            <a:avLst/>
          </a:prstGeom>
          <a:noFill/>
          <a:ln>
            <a:noFill/>
          </a:ln>
        </p:spPr>
        <p:txBody>
          <a:bodyPr spcFirstLastPara="1" wrap="square" lIns="91425" tIns="45700" rIns="91425" bIns="45700" anchor="t" anchorCtr="0">
            <a:spAutoFit/>
          </a:bodyPr>
          <a:lstStyle/>
          <a:p>
            <a:r>
              <a:rPr lang="en-US" sz="1800" dirty="0"/>
              <a:t>It’s estimated that more than 2.3 million workers in the United States are potentially exposed to dust containing crystalline silica — with nearly 90% of those workers employed in the construction industry. According to Federal OSHA, more workers died in 2014 from silicosis than from being caught in or crushed by collapsing materials, such as in trench and structure collapses.</a:t>
            </a:r>
            <a:endParaRPr sz="1600" b="0" i="0" u="none" strike="noStrike" cap="none" dirty="0">
              <a:solidFill>
                <a:schemeClr val="dk1"/>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5" name="Picture 4">
            <a:extLst>
              <a:ext uri="{FF2B5EF4-FFF2-40B4-BE49-F238E27FC236}">
                <a16:creationId xmlns:a16="http://schemas.microsoft.com/office/drawing/2014/main" id="{E48E378D-D21F-45DB-978A-192CBA0F68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944" y="32084"/>
            <a:ext cx="5415539" cy="5817240"/>
          </a:xfrm>
          <a:prstGeom prst="rect">
            <a:avLst/>
          </a:prstGeom>
        </p:spPr>
      </p:pic>
    </p:spTree>
    <p:extLst>
      <p:ext uri="{BB962C8B-B14F-4D97-AF65-F5344CB8AC3E}">
        <p14:creationId xmlns:p14="http://schemas.microsoft.com/office/powerpoint/2010/main" val="297176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F624018-49C6-47F8-FF8B-E9D95AF78170}"/>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Respirable Crystalline Silica</a:t>
            </a:r>
          </a:p>
        </p:txBody>
      </p:sp>
      <p:sp>
        <p:nvSpPr>
          <p:cNvPr id="104" name="Google Shape;104;p2"/>
          <p:cNvSpPr txBox="1"/>
          <p:nvPr/>
        </p:nvSpPr>
        <p:spPr>
          <a:xfrm>
            <a:off x="5719156" y="1045741"/>
            <a:ext cx="6274351" cy="3416279"/>
          </a:xfrm>
          <a:prstGeom prst="rect">
            <a:avLst/>
          </a:prstGeom>
          <a:noFill/>
          <a:ln>
            <a:noFill/>
          </a:ln>
        </p:spPr>
        <p:txBody>
          <a:bodyPr spcFirstLastPara="1" wrap="square" lIns="91425" tIns="45700" rIns="91425" bIns="45700" anchor="t" anchorCtr="0">
            <a:spAutoFit/>
          </a:bodyPr>
          <a:lstStyle/>
          <a:p>
            <a:r>
              <a:rPr lang="en-US" sz="1800" dirty="0"/>
              <a:t>For crystalline silica to present a serious health hazard, the dust must be in the air and “respirable”. Respirable means the dust particles are so tiny that they bypass being trapped by the nose, throat, or bronchi and travel deep into the lungs, unlike larger particles that can get expelled from the body via being coughed out or swallowed. </a:t>
            </a:r>
          </a:p>
          <a:p>
            <a:endParaRPr lang="en-US" sz="1800" dirty="0"/>
          </a:p>
          <a:p>
            <a:r>
              <a:rPr lang="en-US" sz="1800" dirty="0"/>
              <a:t>Instead, those tiny respirable particles penetrate the small air sacs, alveoli, where oxygen is absorbed into the bloodstream. Once that occurs, silica particles can start to cause scarring of the lung tissue and irreversible damage to the lungs.</a:t>
            </a:r>
            <a:endParaRPr sz="1600" b="0" i="0" u="none" strike="noStrike" cap="none" dirty="0">
              <a:solidFill>
                <a:schemeClr val="dk1"/>
              </a:solidFill>
              <a:latin typeface="Calibri"/>
              <a:ea typeface="Calibri"/>
              <a:cs typeface="Calibri"/>
              <a:sym typeface="Calibri"/>
            </a:endParaRPr>
          </a:p>
        </p:txBody>
      </p:sp>
      <p:pic>
        <p:nvPicPr>
          <p:cNvPr id="5" name="Picture 4" descr="Image showing nose, throat, lungs area.">
            <a:extLst>
              <a:ext uri="{FF2B5EF4-FFF2-40B4-BE49-F238E27FC236}">
                <a16:creationId xmlns:a16="http://schemas.microsoft.com/office/drawing/2014/main" id="{DEBDB392-5513-4C64-A5FC-E6A0AB1FC852}"/>
              </a:ext>
            </a:extLst>
          </p:cNvPr>
          <p:cNvPicPr>
            <a:picLocks noChangeAspect="1"/>
          </p:cNvPicPr>
          <p:nvPr/>
        </p:nvPicPr>
        <p:blipFill>
          <a:blip r:embed="rId3"/>
          <a:stretch>
            <a:fillRect/>
          </a:stretch>
        </p:blipFill>
        <p:spPr>
          <a:xfrm>
            <a:off x="117016" y="88650"/>
            <a:ext cx="5288753" cy="5681050"/>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60" y="5919174"/>
            <a:ext cx="4590193" cy="940614"/>
          </a:xfrm>
          <a:prstGeom prst="rect">
            <a:avLst/>
          </a:prstGeom>
        </p:spPr>
      </p:pic>
    </p:spTree>
    <p:extLst>
      <p:ext uri="{BB962C8B-B14F-4D97-AF65-F5344CB8AC3E}">
        <p14:creationId xmlns:p14="http://schemas.microsoft.com/office/powerpoint/2010/main" val="77607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98E4C04-25D9-99DB-039F-C3959ED529D9}"/>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Respirable Size Particles</a:t>
            </a:r>
          </a:p>
        </p:txBody>
      </p:sp>
      <p:sp>
        <p:nvSpPr>
          <p:cNvPr id="104" name="Google Shape;104;p2"/>
          <p:cNvSpPr txBox="1"/>
          <p:nvPr/>
        </p:nvSpPr>
        <p:spPr>
          <a:xfrm>
            <a:off x="5719156" y="1009165"/>
            <a:ext cx="6274351" cy="4247276"/>
          </a:xfrm>
          <a:prstGeom prst="rect">
            <a:avLst/>
          </a:prstGeom>
          <a:noFill/>
          <a:ln>
            <a:noFill/>
          </a:ln>
        </p:spPr>
        <p:txBody>
          <a:bodyPr spcFirstLastPara="1" wrap="square" lIns="91425" tIns="45700" rIns="91425" bIns="45700" anchor="t" anchorCtr="0">
            <a:spAutoFit/>
          </a:bodyPr>
          <a:lstStyle/>
          <a:p>
            <a:r>
              <a:rPr lang="en-US" sz="1800" dirty="0"/>
              <a:t>To get an idea of what “respirable-sized” actually looks like, look at the image to the left. Grains of sand on a beach are larger than respirable particles. Very fine beach sand is 60 micrometers (µm).  For a particle to be respirable it must be less than 5 µm.</a:t>
            </a:r>
          </a:p>
          <a:p>
            <a:br>
              <a:rPr lang="en-US" sz="1800" dirty="0"/>
            </a:br>
            <a:r>
              <a:rPr lang="en-US" sz="1800" dirty="0"/>
              <a:t>Crystalline silica can become respirable-size particles when workers grind, cut, drill, or crush materials that contain crystalline silica such as stone or tile.  Typically, respirable particulates are generated by mechanical or physical force such as grinding, sawing, or jack hammering. But it can also occur when mixing or handling raw materials. For example, opening bags that have silica-containing products and pouring out the contents can generate airborne crystalline silica dust. </a:t>
            </a:r>
          </a:p>
        </p:txBody>
      </p:sp>
      <p:pic>
        <p:nvPicPr>
          <p:cNvPr id="5" name="Picture 4" descr="Magnified image showing comparison sizes of human hair, grain of fine beach sand, piece of pollen dust, a particle less than 5 micrometers.">
            <a:extLst>
              <a:ext uri="{FF2B5EF4-FFF2-40B4-BE49-F238E27FC236}">
                <a16:creationId xmlns:a16="http://schemas.microsoft.com/office/drawing/2014/main" id="{50581A86-6FC2-489C-999A-DF64A0FB49BE}"/>
              </a:ext>
            </a:extLst>
          </p:cNvPr>
          <p:cNvPicPr>
            <a:picLocks noChangeAspect="1"/>
          </p:cNvPicPr>
          <p:nvPr/>
        </p:nvPicPr>
        <p:blipFill>
          <a:blip r:embed="rId3"/>
          <a:stretch>
            <a:fillRect/>
          </a:stretch>
        </p:blipFill>
        <p:spPr>
          <a:xfrm>
            <a:off x="46464" y="-1545"/>
            <a:ext cx="5472020" cy="5877912"/>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60" y="5919174"/>
            <a:ext cx="4590193" cy="940614"/>
          </a:xfrm>
          <a:prstGeom prst="rect">
            <a:avLst/>
          </a:prstGeom>
        </p:spPr>
      </p:pic>
    </p:spTree>
    <p:extLst>
      <p:ext uri="{BB962C8B-B14F-4D97-AF65-F5344CB8AC3E}">
        <p14:creationId xmlns:p14="http://schemas.microsoft.com/office/powerpoint/2010/main" val="1833713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C4889B0-DBDB-AF5A-E0FD-6544EBCCC55A}"/>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Small Amount is Too Much</a:t>
            </a:r>
          </a:p>
        </p:txBody>
      </p:sp>
      <p:sp>
        <p:nvSpPr>
          <p:cNvPr id="104" name="Google Shape;104;p2"/>
          <p:cNvSpPr txBox="1"/>
          <p:nvPr/>
        </p:nvSpPr>
        <p:spPr>
          <a:xfrm>
            <a:off x="5719156" y="1027453"/>
            <a:ext cx="6274351" cy="3139281"/>
          </a:xfrm>
          <a:prstGeom prst="rect">
            <a:avLst/>
          </a:prstGeom>
          <a:noFill/>
          <a:ln>
            <a:noFill/>
          </a:ln>
        </p:spPr>
        <p:txBody>
          <a:bodyPr spcFirstLastPara="1" wrap="square" lIns="91425" tIns="45700" rIns="91425" bIns="45700" anchor="t" anchorCtr="0">
            <a:spAutoFit/>
          </a:bodyPr>
          <a:lstStyle/>
          <a:p>
            <a:r>
              <a:rPr lang="en-US" sz="1800" dirty="0"/>
              <a:t>It does not take much respirable crystalline silica to cause damage.  The small amount you see next to the penny will start causing lung damage if you inhaled that amount over the course of 8 hours. Also, that tiny amount of airborne respirable silica dust would not be visible to the naked eye.</a:t>
            </a:r>
          </a:p>
          <a:p>
            <a:br>
              <a:rPr lang="en-US" sz="1800" dirty="0"/>
            </a:br>
            <a:r>
              <a:rPr lang="en-US" sz="1800" dirty="0"/>
              <a:t>Now think about some of the dust clouds you have seen at various construction sites. If the construction activities involved silica-containing materials, accumulating that small amount of airborne respirable silica dust within an 8-hour timeframe could result in a serious exposure!</a:t>
            </a:r>
          </a:p>
        </p:txBody>
      </p:sp>
      <p:pic>
        <p:nvPicPr>
          <p:cNvPr id="5" name="Picture 4" descr="comparison image between penny and a small amount of silica dust">
            <a:extLst>
              <a:ext uri="{FF2B5EF4-FFF2-40B4-BE49-F238E27FC236}">
                <a16:creationId xmlns:a16="http://schemas.microsoft.com/office/drawing/2014/main" id="{30CCDCAC-2B69-4B40-8439-3F393B8B8D36}"/>
              </a:ext>
            </a:extLst>
          </p:cNvPr>
          <p:cNvPicPr>
            <a:picLocks noChangeAspect="1"/>
          </p:cNvPicPr>
          <p:nvPr/>
        </p:nvPicPr>
        <p:blipFill>
          <a:blip r:embed="rId3"/>
          <a:stretch>
            <a:fillRect/>
          </a:stretch>
        </p:blipFill>
        <p:spPr>
          <a:xfrm>
            <a:off x="109568" y="349628"/>
            <a:ext cx="5086473" cy="5463766"/>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60" y="5919174"/>
            <a:ext cx="4590193" cy="940614"/>
          </a:xfrm>
          <a:prstGeom prst="rect">
            <a:avLst/>
          </a:prstGeom>
        </p:spPr>
      </p:pic>
    </p:spTree>
    <p:extLst>
      <p:ext uri="{BB962C8B-B14F-4D97-AF65-F5344CB8AC3E}">
        <p14:creationId xmlns:p14="http://schemas.microsoft.com/office/powerpoint/2010/main" val="146379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6A78FCE-6802-7759-11CF-DCA00BE44EC2}"/>
              </a:ext>
            </a:extLst>
          </p:cNvPr>
          <p:cNvSpPr txBox="1">
            <a:spLocks/>
          </p:cNvSpPr>
          <p:nvPr/>
        </p:nvSpPr>
        <p:spPr>
          <a:xfrm>
            <a:off x="5719156" y="258445"/>
            <a:ext cx="6274350" cy="10826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latin typeface="+mj-lt"/>
              </a:rPr>
              <a:t>Disclaimer</a:t>
            </a:r>
          </a:p>
        </p:txBody>
      </p:sp>
      <p:sp>
        <p:nvSpPr>
          <p:cNvPr id="104" name="Google Shape;104;p2"/>
          <p:cNvSpPr txBox="1">
            <a:spLocks noGrp="1"/>
          </p:cNvSpPr>
          <p:nvPr>
            <p:ph type="title" idx="4294967295"/>
          </p:nvPr>
        </p:nvSpPr>
        <p:spPr>
          <a:xfrm>
            <a:off x="5709531" y="1022324"/>
            <a:ext cx="6274351" cy="286228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Completing this course will help you understand the rules and some of the hazards related to silica. It is your employer’s responsibility to further your training where it is specific to your organization, such as permits, policies, and practices.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4" name="Picture 3">
            <a:extLst>
              <a:ext uri="{FF2B5EF4-FFF2-40B4-BE49-F238E27FC236}">
                <a16:creationId xmlns:a16="http://schemas.microsoft.com/office/drawing/2014/main" id="{FABFE9B8-18A3-A73F-8B42-1F9AE8EA525D}"/>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22458" y="22677"/>
            <a:ext cx="5447367" cy="585142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2D78B88-3C94-B08F-AB38-E8D32DDDD6AD}"/>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Health Hazards</a:t>
            </a:r>
          </a:p>
        </p:txBody>
      </p:sp>
      <p:sp>
        <p:nvSpPr>
          <p:cNvPr id="104" name="Google Shape;104;p2"/>
          <p:cNvSpPr txBox="1"/>
          <p:nvPr/>
        </p:nvSpPr>
        <p:spPr>
          <a:xfrm>
            <a:off x="5719156" y="1045741"/>
            <a:ext cx="6274351" cy="3139281"/>
          </a:xfrm>
          <a:prstGeom prst="rect">
            <a:avLst/>
          </a:prstGeom>
          <a:noFill/>
          <a:ln>
            <a:noFill/>
          </a:ln>
        </p:spPr>
        <p:txBody>
          <a:bodyPr spcFirstLastPara="1" wrap="square" lIns="91425" tIns="45700" rIns="91425" bIns="45700" anchor="t" anchorCtr="0">
            <a:spAutoFit/>
          </a:bodyPr>
          <a:lstStyle/>
          <a:p>
            <a:r>
              <a:rPr lang="en-US" sz="1800" dirty="0"/>
              <a:t>Several types of adverse lung health effects have been associated with respirable crystalline silica exposures. Some of these diseases are:</a:t>
            </a:r>
          </a:p>
          <a:p>
            <a:endParaRPr lang="en-US" sz="1800" dirty="0"/>
          </a:p>
          <a:p>
            <a:pPr marL="285750" indent="-285750" fontAlgn="base">
              <a:buFont typeface="Arial" panose="020B0604020202020204" pitchFamily="34" charset="0"/>
              <a:buChar char="•"/>
            </a:pPr>
            <a:r>
              <a:rPr lang="en-US" sz="1800" dirty="0"/>
              <a:t>Silicosis</a:t>
            </a:r>
          </a:p>
          <a:p>
            <a:pPr marL="285750" indent="-285750" fontAlgn="base">
              <a:buFont typeface="Arial" panose="020B0604020202020204" pitchFamily="34" charset="0"/>
              <a:buChar char="•"/>
            </a:pPr>
            <a:r>
              <a:rPr lang="en-US" sz="1800" dirty="0"/>
              <a:t>Tuberculosis (TB)</a:t>
            </a:r>
          </a:p>
          <a:p>
            <a:pPr marL="285750" indent="-285750" fontAlgn="base">
              <a:buFont typeface="Arial" panose="020B0604020202020204" pitchFamily="34" charset="0"/>
              <a:buChar char="•"/>
            </a:pPr>
            <a:r>
              <a:rPr lang="en-US" sz="1800" dirty="0"/>
              <a:t>Cancer</a:t>
            </a:r>
          </a:p>
          <a:p>
            <a:pPr marL="285750" indent="-285750" fontAlgn="base">
              <a:buFont typeface="Arial" panose="020B0604020202020204" pitchFamily="34" charset="0"/>
              <a:buChar char="•"/>
            </a:pPr>
            <a:r>
              <a:rPr lang="en-US" sz="1800" dirty="0"/>
              <a:t>Kidney and immune system diseases</a:t>
            </a:r>
          </a:p>
          <a:p>
            <a:pPr marL="285750" indent="-285750" fontAlgn="base">
              <a:buFont typeface="Arial" panose="020B0604020202020204" pitchFamily="34" charset="0"/>
              <a:buChar char="•"/>
            </a:pPr>
            <a:r>
              <a:rPr lang="en-US" sz="1800" dirty="0"/>
              <a:t>Other respiratory diseases</a:t>
            </a:r>
          </a:p>
          <a:p>
            <a:br>
              <a:rPr lang="en-US" sz="1800" dirty="0"/>
            </a:br>
            <a:r>
              <a:rPr lang="en-US" sz="1800" dirty="0"/>
              <a:t>Let’s discuss these further in the next few slides</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5" name="Picture 4">
            <a:extLst>
              <a:ext uri="{FF2B5EF4-FFF2-40B4-BE49-F238E27FC236}">
                <a16:creationId xmlns:a16="http://schemas.microsoft.com/office/drawing/2014/main" id="{F19C4850-AA8C-44B0-866C-C7EFD0F5AC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907" y="240992"/>
            <a:ext cx="5599051" cy="5664442"/>
          </a:xfrm>
          <a:prstGeom prst="rect">
            <a:avLst/>
          </a:prstGeom>
          <a:ln>
            <a:noFill/>
          </a:ln>
        </p:spPr>
      </p:pic>
    </p:spTree>
    <p:extLst>
      <p:ext uri="{BB962C8B-B14F-4D97-AF65-F5344CB8AC3E}">
        <p14:creationId xmlns:p14="http://schemas.microsoft.com/office/powerpoint/2010/main" val="4058491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9596116-48CF-A86C-29CE-C76CEAFB5740}"/>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Silicosis</a:t>
            </a:r>
          </a:p>
        </p:txBody>
      </p:sp>
      <p:sp>
        <p:nvSpPr>
          <p:cNvPr id="104" name="Google Shape;104;p2"/>
          <p:cNvSpPr txBox="1"/>
          <p:nvPr/>
        </p:nvSpPr>
        <p:spPr>
          <a:xfrm>
            <a:off x="5719156" y="1066275"/>
            <a:ext cx="6274351" cy="4408859"/>
          </a:xfrm>
          <a:prstGeom prst="rect">
            <a:avLst/>
          </a:prstGeom>
          <a:noFill/>
          <a:ln>
            <a:noFill/>
          </a:ln>
        </p:spPr>
        <p:txBody>
          <a:bodyPr spcFirstLastPara="1" wrap="square" lIns="91425" tIns="45700" rIns="91425" bIns="45700" anchor="t" anchorCtr="0">
            <a:spAutoFit/>
          </a:bodyPr>
          <a:lstStyle/>
          <a:p>
            <a:r>
              <a:rPr lang="en-US" sz="1650" dirty="0"/>
              <a:t>The crystalline silica particles damage lung tissue, causing formation of scar tissue around dead cells. The scarring spreads and can develop into a disease condition referred to as silicosis, a slowly progressive, irreversible, and potentially fatal disease. Even with the cessation of exposure, disease progression can continue once established. There are three types of silicosis; acute, chronic, and accelerated. </a:t>
            </a:r>
          </a:p>
          <a:p>
            <a:br>
              <a:rPr lang="en-US" sz="1650" dirty="0"/>
            </a:br>
            <a:r>
              <a:rPr lang="en-US" sz="1650" dirty="0"/>
              <a:t>Initially, workers with silicosis may have no symptoms. As the disease progresses, however, symptoms begin to emerge. Symptoms may include difficulty breathing, coughing, weight loss, weakness, fever, and night sweats. Significant loss of lung capacity and gas exchange function, and increased airflow obstruction occur in the later stages of silicosis. Respiratory failure may occur with advanced and severe cases. On average, those with silicosis have a life span approximately 11 years shorter than those without the disease according to NIOSH. </a:t>
            </a:r>
            <a:endParaRPr lang="en-US" sz="1200" dirty="0"/>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4" name="Picture 3">
            <a:extLst>
              <a:ext uri="{FF2B5EF4-FFF2-40B4-BE49-F238E27FC236}">
                <a16:creationId xmlns:a16="http://schemas.microsoft.com/office/drawing/2014/main" id="{F1279A4C-E48C-48E3-9469-7B466D4637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615" y="32084"/>
            <a:ext cx="5367602" cy="5817173"/>
          </a:xfrm>
          <a:prstGeom prst="rect">
            <a:avLst/>
          </a:prstGeom>
        </p:spPr>
      </p:pic>
    </p:spTree>
    <p:extLst>
      <p:ext uri="{BB962C8B-B14F-4D97-AF65-F5344CB8AC3E}">
        <p14:creationId xmlns:p14="http://schemas.microsoft.com/office/powerpoint/2010/main" val="3833031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24A01A04-E476-4946-83C8-942818EF32A4}"/>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a:spLocks noGrp="1"/>
          </p:cNvSpPr>
          <p:nvPr>
            <p:ph type="title" idx="4294967295"/>
          </p:nvPr>
        </p:nvSpPr>
        <p:spPr>
          <a:xfrm>
            <a:off x="2743200" y="2531200"/>
            <a:ext cx="6570961" cy="8309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0" i="0" u="sng" strike="noStrike" kern="0" cap="none" spc="0" normalizeH="0" baseline="0" noProof="0" dirty="0">
                <a:ln>
                  <a:noFill/>
                </a:ln>
                <a:solidFill>
                  <a:schemeClr val="bg1"/>
                </a:solidFill>
                <a:effectLst/>
                <a:uLnTx/>
                <a:uFillTx/>
                <a:latin typeface="Calibri"/>
                <a:ea typeface="Calibri"/>
                <a:cs typeface="Calibri"/>
                <a:sym typeface="Calibri"/>
                <a:hlinkClick r:id="rId3"/>
              </a:rPr>
              <a:t>Video: SILICA EXPOSURE</a:t>
            </a:r>
            <a:endParaRPr kumimoji="0" lang="en-US" sz="4800" b="0"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60" y="5919174"/>
            <a:ext cx="4590193" cy="940614"/>
          </a:xfrm>
          <a:prstGeom prst="rect">
            <a:avLst/>
          </a:prstGeom>
        </p:spPr>
      </p:pic>
    </p:spTree>
    <p:extLst>
      <p:ext uri="{BB962C8B-B14F-4D97-AF65-F5344CB8AC3E}">
        <p14:creationId xmlns:p14="http://schemas.microsoft.com/office/powerpoint/2010/main" val="3079254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BE3E3E-9A47-1731-C7D8-E3373682218E}"/>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Tuberculosis</a:t>
            </a:r>
          </a:p>
        </p:txBody>
      </p:sp>
      <p:sp>
        <p:nvSpPr>
          <p:cNvPr id="104" name="Google Shape;104;p2"/>
          <p:cNvSpPr txBox="1"/>
          <p:nvPr/>
        </p:nvSpPr>
        <p:spPr>
          <a:xfrm>
            <a:off x="5719156" y="1020555"/>
            <a:ext cx="6274351" cy="3693278"/>
          </a:xfrm>
          <a:prstGeom prst="rect">
            <a:avLst/>
          </a:prstGeom>
          <a:noFill/>
          <a:ln>
            <a:noFill/>
          </a:ln>
        </p:spPr>
        <p:txBody>
          <a:bodyPr spcFirstLastPara="1" wrap="square" lIns="91425" tIns="45700" rIns="91425" bIns="45700" anchor="t" anchorCtr="0">
            <a:spAutoFit/>
          </a:bodyPr>
          <a:lstStyle/>
          <a:p>
            <a:r>
              <a:rPr lang="en-US" sz="1800" dirty="0"/>
              <a:t>One of the common infections that occurs is tuberculosis (TB). TB is a disease caused by bacteria that typically affects the lungs, but can also affect the brain, kidneys, or spine. The bacteria multiplies inside the affected organ and destroys the tissue. </a:t>
            </a:r>
          </a:p>
          <a:p>
            <a:br>
              <a:rPr lang="en-US" sz="1800" dirty="0"/>
            </a:br>
            <a:r>
              <a:rPr lang="en-US" sz="1800" dirty="0"/>
              <a:t>Many people infected with the bacteria that cause tuberculosis don't have symptoms. Only when someone has the “active form” of the bacteria will symptoms occur, and they usually include cough (sometimes blood-tinged), weight loss, night sweats, and fever. Patients with active symptoms will require a long course of treatment involving multiple antibiotics. If left untreated, TB can be fatal.</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5" name="Picture 4">
            <a:extLst>
              <a:ext uri="{FF2B5EF4-FFF2-40B4-BE49-F238E27FC236}">
                <a16:creationId xmlns:a16="http://schemas.microsoft.com/office/drawing/2014/main" id="{C7F27EC8-23D1-4D8C-A95F-6527B9EDD25D}"/>
              </a:ext>
              <a:ext uri="{C183D7F6-B498-43B3-948B-1728B52AA6E4}">
                <adec:decorative xmlns:adec="http://schemas.microsoft.com/office/drawing/2017/decorative" val="1"/>
              </a:ext>
            </a:extLst>
          </p:cNvPr>
          <p:cNvPicPr>
            <a:picLocks noChangeAspect="1"/>
          </p:cNvPicPr>
          <p:nvPr/>
        </p:nvPicPr>
        <p:blipFill rotWithShape="1">
          <a:blip r:embed="rId4"/>
          <a:srcRect l="4701" r="5215" b="7787"/>
          <a:stretch/>
        </p:blipFill>
        <p:spPr>
          <a:xfrm>
            <a:off x="-32083" y="17025"/>
            <a:ext cx="5344226" cy="5876331"/>
          </a:xfrm>
          <a:prstGeom prst="rect">
            <a:avLst/>
          </a:prstGeom>
        </p:spPr>
      </p:pic>
    </p:spTree>
    <p:extLst>
      <p:ext uri="{BB962C8B-B14F-4D97-AF65-F5344CB8AC3E}">
        <p14:creationId xmlns:p14="http://schemas.microsoft.com/office/powerpoint/2010/main" val="1179373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E4F45FC-7D46-CC40-3E28-89B655D445A3}"/>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Cancer</a:t>
            </a:r>
          </a:p>
        </p:txBody>
      </p:sp>
      <p:sp>
        <p:nvSpPr>
          <p:cNvPr id="104" name="Google Shape;104;p2"/>
          <p:cNvSpPr txBox="1"/>
          <p:nvPr/>
        </p:nvSpPr>
        <p:spPr>
          <a:xfrm>
            <a:off x="5719156" y="1029699"/>
            <a:ext cx="6274351" cy="2585283"/>
          </a:xfrm>
          <a:prstGeom prst="rect">
            <a:avLst/>
          </a:prstGeom>
          <a:noFill/>
          <a:ln>
            <a:noFill/>
          </a:ln>
        </p:spPr>
        <p:txBody>
          <a:bodyPr spcFirstLastPara="1" wrap="square" lIns="91425" tIns="45700" rIns="91425" bIns="45700" anchor="t" anchorCtr="0">
            <a:spAutoFit/>
          </a:bodyPr>
          <a:lstStyle/>
          <a:p>
            <a:r>
              <a:rPr lang="en-US" sz="1800" dirty="0"/>
              <a:t>The International Agency for Research on Cancer has classified respirable crystalline silica as a Group 1 human carcinogen. This means there is sufficient scientific evidence that it causes cancer in humans. The most studied type of cancer associated with the inhalation of respirable crystalline silica is lung cancer. However, increases in risk of other cancers such as larynx, nasopharynx, stomach, and esophageal have also been suggested in scientific studies.</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4" name="Picture 3">
            <a:extLst>
              <a:ext uri="{FF2B5EF4-FFF2-40B4-BE49-F238E27FC236}">
                <a16:creationId xmlns:a16="http://schemas.microsoft.com/office/drawing/2014/main" id="{374F3DF8-C9CF-4B13-8627-45776C15B7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168" y="-21852"/>
            <a:ext cx="5470358" cy="5876125"/>
          </a:xfrm>
          <a:prstGeom prst="rect">
            <a:avLst/>
          </a:prstGeom>
        </p:spPr>
      </p:pic>
    </p:spTree>
    <p:extLst>
      <p:ext uri="{BB962C8B-B14F-4D97-AF65-F5344CB8AC3E}">
        <p14:creationId xmlns:p14="http://schemas.microsoft.com/office/powerpoint/2010/main" val="1129766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F94F535-1199-2DCF-C540-3B6E853345FD}"/>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Kidney and Immune System Diseases</a:t>
            </a:r>
          </a:p>
        </p:txBody>
      </p:sp>
      <p:sp>
        <p:nvSpPr>
          <p:cNvPr id="104" name="Google Shape;104;p2"/>
          <p:cNvSpPr txBox="1"/>
          <p:nvPr/>
        </p:nvSpPr>
        <p:spPr>
          <a:xfrm>
            <a:off x="5719156" y="1468611"/>
            <a:ext cx="6274351" cy="2308284"/>
          </a:xfrm>
          <a:prstGeom prst="rect">
            <a:avLst/>
          </a:prstGeom>
          <a:noFill/>
          <a:ln>
            <a:noFill/>
          </a:ln>
        </p:spPr>
        <p:txBody>
          <a:bodyPr spcFirstLastPara="1" wrap="square" lIns="91425" tIns="45700" rIns="91425" bIns="45700" anchor="t" anchorCtr="0">
            <a:spAutoFit/>
          </a:bodyPr>
          <a:lstStyle/>
          <a:p>
            <a:r>
              <a:rPr lang="en-US" sz="1800" dirty="0"/>
              <a:t>Several types of kidney disease have been associated with silica exposure. A </a:t>
            </a:r>
            <a:r>
              <a:rPr lang="en-US" sz="1800" u="sng" dirty="0">
                <a:hlinkClick r:id="rId3"/>
              </a:rPr>
              <a:t>Michigan State University study</a:t>
            </a:r>
            <a:r>
              <a:rPr lang="en-US" sz="1800" dirty="0"/>
              <a:t> of 583 individuals with silicosis concluded that chronic kidney disease should be considered a complication of silicosis.</a:t>
            </a:r>
          </a:p>
          <a:p>
            <a:br>
              <a:rPr lang="en-US" sz="1800" dirty="0"/>
            </a:br>
            <a:r>
              <a:rPr lang="en-US" sz="1800" dirty="0"/>
              <a:t>Autoimmune diseases, such as scleroderma, rheumatoid arthritis, and systemic lupus erythematosus, have also been linked to silica exposures.</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60" y="5919174"/>
            <a:ext cx="4590193" cy="940614"/>
          </a:xfrm>
          <a:prstGeom prst="rect">
            <a:avLst/>
          </a:prstGeom>
        </p:spPr>
      </p:pic>
      <p:pic>
        <p:nvPicPr>
          <p:cNvPr id="5" name="Picture 4">
            <a:extLst>
              <a:ext uri="{FF2B5EF4-FFF2-40B4-BE49-F238E27FC236}">
                <a16:creationId xmlns:a16="http://schemas.microsoft.com/office/drawing/2014/main" id="{EFD3F87C-260B-4194-B4FE-27C8859A18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083" y="-16041"/>
            <a:ext cx="5495144" cy="5902750"/>
          </a:xfrm>
          <a:prstGeom prst="rect">
            <a:avLst/>
          </a:prstGeom>
        </p:spPr>
      </p:pic>
    </p:spTree>
    <p:extLst>
      <p:ext uri="{BB962C8B-B14F-4D97-AF65-F5344CB8AC3E}">
        <p14:creationId xmlns:p14="http://schemas.microsoft.com/office/powerpoint/2010/main" val="384048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4C9D030-3422-592C-CB05-BFAFBF8E7E18}"/>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Other Respiratory Diseases</a:t>
            </a:r>
          </a:p>
        </p:txBody>
      </p:sp>
      <p:sp>
        <p:nvSpPr>
          <p:cNvPr id="104" name="Google Shape;104;p2"/>
          <p:cNvSpPr txBox="1"/>
          <p:nvPr/>
        </p:nvSpPr>
        <p:spPr>
          <a:xfrm>
            <a:off x="5719156" y="1084563"/>
            <a:ext cx="6274351" cy="2308284"/>
          </a:xfrm>
          <a:prstGeom prst="rect">
            <a:avLst/>
          </a:prstGeom>
          <a:noFill/>
          <a:ln>
            <a:noFill/>
          </a:ln>
        </p:spPr>
        <p:txBody>
          <a:bodyPr spcFirstLastPara="1" wrap="square" lIns="91425" tIns="45700" rIns="91425" bIns="45700" anchor="t" anchorCtr="0">
            <a:spAutoFit/>
          </a:bodyPr>
          <a:lstStyle/>
          <a:p>
            <a:r>
              <a:rPr lang="en-US" sz="1800" dirty="0"/>
              <a:t>Exposure to respirable crystalline silica increases the risk of other lung diseases, primarily Chronic Obstructive Pulmonary Disease (COPD), which includes emphysema and chronic bronchitis. The main symptom of COPD is shortness of breath due to difficulty breathing air into the lungs. COPD is not usually reversible and may worsen over time and require inhalation assistance such as oxygen therapy or inhalers.</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4" name="Picture 3">
            <a:extLst>
              <a:ext uri="{FF2B5EF4-FFF2-40B4-BE49-F238E27FC236}">
                <a16:creationId xmlns:a16="http://schemas.microsoft.com/office/drawing/2014/main" id="{AF38A300-3854-465B-9071-E62287DA4B4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084" y="16041"/>
            <a:ext cx="5454597" cy="5859197"/>
          </a:xfrm>
          <a:prstGeom prst="rect">
            <a:avLst/>
          </a:prstGeom>
        </p:spPr>
      </p:pic>
    </p:spTree>
    <p:extLst>
      <p:ext uri="{BB962C8B-B14F-4D97-AF65-F5344CB8AC3E}">
        <p14:creationId xmlns:p14="http://schemas.microsoft.com/office/powerpoint/2010/main" val="1009686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86D37D4-E643-6C7F-91EC-2E7F382684D8}"/>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Overview</a:t>
            </a:r>
          </a:p>
        </p:txBody>
      </p:sp>
      <p:sp>
        <p:nvSpPr>
          <p:cNvPr id="104" name="Google Shape;104;p2"/>
          <p:cNvSpPr txBox="1"/>
          <p:nvPr/>
        </p:nvSpPr>
        <p:spPr>
          <a:xfrm>
            <a:off x="5719156" y="1047987"/>
            <a:ext cx="6274351" cy="4247276"/>
          </a:xfrm>
          <a:prstGeom prst="rect">
            <a:avLst/>
          </a:prstGeom>
          <a:noFill/>
          <a:ln>
            <a:noFill/>
          </a:ln>
        </p:spPr>
        <p:txBody>
          <a:bodyPr spcFirstLastPara="1" wrap="square" lIns="91425" tIns="45700" rIns="91425" bIns="45700" anchor="t" anchorCtr="0">
            <a:spAutoFit/>
          </a:bodyPr>
          <a:lstStyle/>
          <a:p>
            <a:r>
              <a:rPr lang="en-US" sz="1800" dirty="0"/>
              <a:t>You have completed Module 2. We covered some history of silica and how workers’ deaths in the 1930’s brought awareness of the dangers of silica to the public’s knowledge. We learned how a small amount of  respirable-sized crystalline silica particles can enter deep into the lungs and cause terrible illnesses. Among those are: Silicosis, TB, cancer, kidney failure, autoimmune diseases, and COPD. </a:t>
            </a:r>
          </a:p>
          <a:p>
            <a:br>
              <a:rPr lang="en-US" sz="1800" dirty="0"/>
            </a:br>
            <a:r>
              <a:rPr lang="en-US" sz="1800" dirty="0"/>
              <a:t>Now that you know the potential serious health effects of silica exposure, you can understand why Oregon OSHA adopted the stricter PEL rules to protect workers from the health hazards of respirable crystalline silica. In the next module we will learn about jobs that have high potential of silica exposure.</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2: </a:t>
            </a:r>
            <a:r>
              <a:rPr lang="en-US" sz="2800" b="1" i="1" u="none" strike="noStrike" cap="none" dirty="0">
                <a:solidFill>
                  <a:schemeClr val="lt1"/>
                </a:solidFill>
                <a:latin typeface="Verdana"/>
                <a:ea typeface="Verdana"/>
                <a:cs typeface="Verdana"/>
                <a:sym typeface="Verdana"/>
              </a:rPr>
              <a:t>silica illnesses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BB8A4765-EBE5-4AD0-8DCE-08B4C88283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60" y="5919174"/>
            <a:ext cx="4590193" cy="940614"/>
          </a:xfrm>
          <a:prstGeom prst="rect">
            <a:avLst/>
          </a:prstGeom>
        </p:spPr>
      </p:pic>
      <p:pic>
        <p:nvPicPr>
          <p:cNvPr id="5" name="Picture 4">
            <a:extLst>
              <a:ext uri="{FF2B5EF4-FFF2-40B4-BE49-F238E27FC236}">
                <a16:creationId xmlns:a16="http://schemas.microsoft.com/office/drawing/2014/main" id="{DBD4A27B-9673-41C6-91BB-54A7863F92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4325" y="94135"/>
            <a:ext cx="5324092" cy="5719011"/>
          </a:xfrm>
          <a:prstGeom prst="rect">
            <a:avLst/>
          </a:prstGeom>
        </p:spPr>
      </p:pic>
    </p:spTree>
    <p:extLst>
      <p:ext uri="{BB962C8B-B14F-4D97-AF65-F5344CB8AC3E}">
        <p14:creationId xmlns:p14="http://schemas.microsoft.com/office/powerpoint/2010/main" val="1146294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SILICA SAFETY</a:t>
            </a:r>
            <a:endParaRPr sz="4000" b="1" i="0" u="none" strike="noStrike" cap="none" dirty="0">
              <a:solidFill>
                <a:schemeClr val="lt1"/>
              </a:solidFill>
              <a:latin typeface="Verdana"/>
              <a:ea typeface="Verdana"/>
              <a:cs typeface="Verdana"/>
              <a:sym typeface="Verdana"/>
            </a:endParaRPr>
          </a:p>
        </p:txBody>
      </p:sp>
      <p:sp>
        <p:nvSpPr>
          <p:cNvPr id="94" name="Google Shape;94;p1"/>
          <p:cNvSpPr txBox="1">
            <a:spLocks noGrp="1"/>
          </p:cNvSpPr>
          <p:nvPr>
            <p:ph type="title" idx="4294967295"/>
          </p:nvPr>
        </p:nvSpPr>
        <p:spPr>
          <a:xfrm>
            <a:off x="-566651" y="3569317"/>
            <a:ext cx="13325302"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3: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Silica Exposure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0139FB2-59AA-98A3-5A83-5AAEFF9A05D9}"/>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Welcome to Module 3</a:t>
            </a:r>
          </a:p>
        </p:txBody>
      </p:sp>
      <p:sp>
        <p:nvSpPr>
          <p:cNvPr id="104" name="Google Shape;104;p2"/>
          <p:cNvSpPr txBox="1"/>
          <p:nvPr/>
        </p:nvSpPr>
        <p:spPr>
          <a:xfrm>
            <a:off x="5719156" y="1036597"/>
            <a:ext cx="6274351" cy="1200288"/>
          </a:xfrm>
          <a:prstGeom prst="rect">
            <a:avLst/>
          </a:prstGeom>
          <a:noFill/>
          <a:ln>
            <a:noFill/>
          </a:ln>
        </p:spPr>
        <p:txBody>
          <a:bodyPr spcFirstLastPara="1" wrap="square" lIns="91425" tIns="45700" rIns="91425" bIns="45700" anchor="t" anchorCtr="0">
            <a:spAutoFit/>
          </a:bodyPr>
          <a:lstStyle/>
          <a:p>
            <a:pPr lvl="0">
              <a:buSzPts val="1600"/>
            </a:pPr>
            <a:r>
              <a:rPr lang="en-US" sz="1800" dirty="0"/>
              <a:t>In the previous module, you learned about the health hazards of respirable crystalline silica. In this module, we will cover types of silica-containing materials and activities that can cause silica to become respirable and airborne.</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silica exposure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6" name="Picture 5">
            <a:extLst>
              <a:ext uri="{FF2B5EF4-FFF2-40B4-BE49-F238E27FC236}">
                <a16:creationId xmlns:a16="http://schemas.microsoft.com/office/drawing/2014/main" id="{6519D8F2-CF10-44A4-B0D3-87EB0E106D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711" y="1"/>
            <a:ext cx="5465720" cy="5871144"/>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a:extLst>
            <a:ext uri="{FF2B5EF4-FFF2-40B4-BE49-F238E27FC236}">
              <a16:creationId xmlns:a16="http://schemas.microsoft.com/office/drawing/2014/main" id="{FCD79097-AF5E-8613-E9BD-641FF578F9BB}"/>
            </a:ext>
          </a:extLst>
        </p:cNvPr>
        <p:cNvGrpSpPr/>
        <p:nvPr/>
      </p:nvGrpSpPr>
      <p:grpSpPr>
        <a:xfrm>
          <a:off x="0" y="0"/>
          <a:ext cx="0" cy="0"/>
          <a:chOff x="0" y="0"/>
          <a:chExt cx="0" cy="0"/>
        </a:xfrm>
      </p:grpSpPr>
      <p:sp>
        <p:nvSpPr>
          <p:cNvPr id="101" name="Google Shape;101;p2">
            <a:extLst>
              <a:ext uri="{FF2B5EF4-FFF2-40B4-BE49-F238E27FC236}">
                <a16:creationId xmlns:a16="http://schemas.microsoft.com/office/drawing/2014/main" id="{FD760459-8233-5525-8136-B7BBF62D95ED}"/>
              </a:ex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0356F03-0FD9-6CF3-5B85-ECA54950617C}"/>
              </a:ext>
            </a:extLst>
          </p:cNvPr>
          <p:cNvSpPr>
            <a:spLocks noGrp="1"/>
          </p:cNvSpPr>
          <p:nvPr>
            <p:ph type="title" idx="4294967295"/>
          </p:nvPr>
        </p:nvSpPr>
        <p:spPr>
          <a:xfrm>
            <a:off x="5719156" y="243205"/>
            <a:ext cx="6274350" cy="1082675"/>
          </a:xfrm>
        </p:spPr>
        <p:txBody>
          <a:bodyPr anchor="t">
            <a:normAutofit/>
          </a:bodyPr>
          <a:lstStyle/>
          <a:p>
            <a:r>
              <a:rPr lang="en-US" sz="3600" dirty="0">
                <a:latin typeface="+mj-lt"/>
              </a:rPr>
              <a:t>Welcome!</a:t>
            </a:r>
          </a:p>
        </p:txBody>
      </p:sp>
      <p:sp>
        <p:nvSpPr>
          <p:cNvPr id="104" name="Google Shape;104;p2">
            <a:extLst>
              <a:ext uri="{FF2B5EF4-FFF2-40B4-BE49-F238E27FC236}">
                <a16:creationId xmlns:a16="http://schemas.microsoft.com/office/drawing/2014/main" id="{50F33623-FBE7-A139-ECD1-94D1BAFBBC3D}"/>
              </a:ext>
            </a:extLst>
          </p:cNvPr>
          <p:cNvSpPr txBox="1"/>
          <p:nvPr/>
        </p:nvSpPr>
        <p:spPr>
          <a:xfrm>
            <a:off x="5719156" y="1216429"/>
            <a:ext cx="6274351" cy="3139281"/>
          </a:xfrm>
          <a:prstGeom prst="rect">
            <a:avLst/>
          </a:prstGeom>
          <a:noFill/>
          <a:ln>
            <a:noFill/>
          </a:ln>
        </p:spPr>
        <p:txBody>
          <a:bodyPr spcFirstLastPara="1" wrap="square" lIns="91425" tIns="45700" rIns="91425" bIns="45700" anchor="t" anchorCtr="0">
            <a:spAutoFit/>
          </a:bodyPr>
          <a:lstStyle/>
          <a:p>
            <a:r>
              <a:rPr lang="en-US" sz="1800" dirty="0"/>
              <a:t>In this course we will cover the hazards of airborne crystalline silica dust exposure, diseases like silicosis, and the Oregon OSHA silica rule found in the </a:t>
            </a:r>
            <a:r>
              <a:rPr lang="en-US" sz="1800" dirty="0">
                <a:hlinkClick r:id="rId3"/>
              </a:rPr>
              <a:t>Oregon Administrative Rules, Division 2, Subdivision Z</a:t>
            </a:r>
            <a:r>
              <a:rPr lang="en-US" sz="1800" dirty="0"/>
              <a:t>. </a:t>
            </a:r>
          </a:p>
          <a:p>
            <a:br>
              <a:rPr lang="en-US" sz="1800" dirty="0"/>
            </a:br>
            <a:r>
              <a:rPr lang="en-US" sz="1800" dirty="0"/>
              <a:t>The silica standard lists 12 </a:t>
            </a:r>
            <a:r>
              <a:rPr lang="en-US" sz="1800" dirty="0">
                <a:hlinkClick r:id="rId4"/>
              </a:rPr>
              <a:t>training requirements</a:t>
            </a:r>
            <a:r>
              <a:rPr lang="en-US" sz="1800" dirty="0"/>
              <a:t> and this course covers 6 of them: </a:t>
            </a:r>
          </a:p>
          <a:p>
            <a:endParaRPr lang="en-US" sz="1800" dirty="0"/>
          </a:p>
          <a:p>
            <a:pPr marL="285750" indent="-285750">
              <a:buFont typeface="Arial" panose="020B0604020202020204" pitchFamily="34" charset="0"/>
              <a:buChar char="•"/>
            </a:pPr>
            <a:r>
              <a:rPr lang="en-US" sz="1800" dirty="0"/>
              <a:t>1a through 1d, 2a, and 2d</a:t>
            </a:r>
          </a:p>
          <a:p>
            <a:pPr marL="285750" indent="-285750">
              <a:buFont typeface="Arial" panose="020B0604020202020204" pitchFamily="34" charset="0"/>
              <a:buChar char="•"/>
            </a:pPr>
            <a:endParaRPr lang="en-US" sz="1800" dirty="0"/>
          </a:p>
          <a:p>
            <a:r>
              <a:rPr lang="en-US" sz="1800" dirty="0"/>
              <a:t>Your employer is responsible for all other requirements.</a:t>
            </a:r>
          </a:p>
        </p:txBody>
      </p:sp>
      <p:sp>
        <p:nvSpPr>
          <p:cNvPr id="102" name="Google Shape;102;p2">
            <a:extLst>
              <a:ext uri="{FF2B5EF4-FFF2-40B4-BE49-F238E27FC236}">
                <a16:creationId xmlns:a16="http://schemas.microsoft.com/office/drawing/2014/main" id="{4B9DB51C-B602-1E0F-8523-EC9F92DA0B8D}"/>
              </a:ext>
            </a:extLst>
          </p:cNvPr>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9CB423DB-54BD-049B-11EF-B45043EC414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50261" y="5898819"/>
            <a:ext cx="4595521" cy="941704"/>
          </a:xfrm>
          <a:prstGeom prst="rect">
            <a:avLst/>
          </a:prstGeom>
        </p:spPr>
      </p:pic>
      <p:pic>
        <p:nvPicPr>
          <p:cNvPr id="5" name="Picture 4">
            <a:extLst>
              <a:ext uri="{FF2B5EF4-FFF2-40B4-BE49-F238E27FC236}">
                <a16:creationId xmlns:a16="http://schemas.microsoft.com/office/drawing/2014/main" id="{E5E7515B-E9ED-07F8-4725-84287CD038F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2084" y="48126"/>
            <a:ext cx="5415537" cy="5817239"/>
          </a:xfrm>
          <a:prstGeom prst="rect">
            <a:avLst/>
          </a:prstGeom>
        </p:spPr>
      </p:pic>
    </p:spTree>
    <p:extLst>
      <p:ext uri="{BB962C8B-B14F-4D97-AF65-F5344CB8AC3E}">
        <p14:creationId xmlns:p14="http://schemas.microsoft.com/office/powerpoint/2010/main" val="2674001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6161685-242B-54BE-447A-49FCBE10F79E}"/>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000" b="0" i="0" u="none" strike="noStrike" kern="0" cap="none" spc="0" normalizeH="0" baseline="0" noProof="0" dirty="0">
                <a:ln>
                  <a:noFill/>
                </a:ln>
                <a:solidFill>
                  <a:schemeClr val="dk1"/>
                </a:solidFill>
                <a:effectLst/>
                <a:uLnTx/>
                <a:uFillTx/>
                <a:latin typeface="+mj-lt"/>
                <a:ea typeface="Calibri"/>
                <a:cs typeface="Calibri"/>
                <a:sym typeface="Calibri"/>
              </a:rPr>
              <a:t>Building Materials Containing Silica</a:t>
            </a:r>
          </a:p>
        </p:txBody>
      </p:sp>
      <p:sp>
        <p:nvSpPr>
          <p:cNvPr id="104" name="Google Shape;104;p2"/>
          <p:cNvSpPr txBox="1"/>
          <p:nvPr/>
        </p:nvSpPr>
        <p:spPr>
          <a:xfrm>
            <a:off x="5719156" y="885321"/>
            <a:ext cx="6274351" cy="5016718"/>
          </a:xfrm>
          <a:prstGeom prst="rect">
            <a:avLst/>
          </a:prstGeom>
          <a:noFill/>
          <a:ln>
            <a:noFill/>
          </a:ln>
        </p:spPr>
        <p:txBody>
          <a:bodyPr spcFirstLastPara="1" wrap="square" lIns="91425" tIns="45700" rIns="91425" bIns="45700" anchor="t" anchorCtr="0">
            <a:spAutoFit/>
          </a:bodyPr>
          <a:lstStyle/>
          <a:p>
            <a:r>
              <a:rPr lang="en-US" sz="1600" dirty="0"/>
              <a:t>It is important to familiarize yourself with common materials that contain silica so that you can identify them at a worksite and be aware of  the potential risks. The following building materials may contain silica in the form of quartz:</a:t>
            </a:r>
            <a:br>
              <a:rPr lang="en-US" sz="1600" dirty="0"/>
            </a:br>
            <a:r>
              <a:rPr lang="en-US" sz="1600" b="1" u="sng" dirty="0"/>
              <a:t>Material                          	   	Quartz Amount  </a:t>
            </a:r>
          </a:p>
          <a:p>
            <a:pPr fontAlgn="base"/>
            <a:endParaRPr lang="en-US" sz="1600" b="1" u="sng" dirty="0"/>
          </a:p>
          <a:p>
            <a:pPr marL="285750" indent="-285750" fontAlgn="base">
              <a:buFont typeface="Arial" panose="020B0604020202020204" pitchFamily="34" charset="0"/>
              <a:buChar char="•"/>
            </a:pPr>
            <a:r>
              <a:rPr lang="en-US" sz="1600" dirty="0"/>
              <a:t>Engineered stone 		80 - 95%</a:t>
            </a:r>
          </a:p>
          <a:p>
            <a:pPr marL="285750" indent="-285750" fontAlgn="base">
              <a:buFont typeface="Arial" panose="020B0604020202020204" pitchFamily="34" charset="0"/>
              <a:buChar char="•"/>
            </a:pPr>
            <a:r>
              <a:rPr lang="en-US" sz="1600" dirty="0"/>
              <a:t>Granite 			30 - 70%</a:t>
            </a:r>
          </a:p>
          <a:p>
            <a:pPr marL="285750" indent="-285750" fontAlgn="base">
              <a:buFont typeface="Arial" panose="020B0604020202020204" pitchFamily="34" charset="0"/>
              <a:buChar char="•"/>
            </a:pPr>
            <a:r>
              <a:rPr lang="en-US" sz="1600" dirty="0"/>
              <a:t>Ceramic tiles 			5 - 45%</a:t>
            </a:r>
          </a:p>
          <a:p>
            <a:pPr marL="285750" indent="-285750" fontAlgn="base">
              <a:buFont typeface="Arial" panose="020B0604020202020204" pitchFamily="34" charset="0"/>
              <a:buChar char="•"/>
            </a:pPr>
            <a:r>
              <a:rPr lang="en-US" sz="1600" dirty="0"/>
              <a:t>Autoclaved aerated concrete 	20 - 40%</a:t>
            </a:r>
          </a:p>
          <a:p>
            <a:pPr marL="285750" indent="-285750" fontAlgn="base">
              <a:buFont typeface="Arial" panose="020B0604020202020204" pitchFamily="34" charset="0"/>
              <a:buChar char="•"/>
            </a:pPr>
            <a:r>
              <a:rPr lang="en-US" sz="1600" dirty="0"/>
              <a:t>Concrete 			up to 30% </a:t>
            </a:r>
          </a:p>
          <a:p>
            <a:pPr marL="285750" indent="-285750" fontAlgn="base">
              <a:buFont typeface="Arial" panose="020B0604020202020204" pitchFamily="34" charset="0"/>
              <a:buChar char="•"/>
            </a:pPr>
            <a:r>
              <a:rPr lang="en-US" sz="1600" dirty="0"/>
              <a:t>Fibrous cement siding 		25%</a:t>
            </a:r>
          </a:p>
          <a:p>
            <a:pPr marL="285750" indent="-285750" fontAlgn="base">
              <a:buFont typeface="Arial" panose="020B0604020202020204" pitchFamily="34" charset="0"/>
              <a:buChar char="•"/>
            </a:pPr>
            <a:r>
              <a:rPr lang="en-US" sz="1600" dirty="0"/>
              <a:t>Brick 				5 -15%</a:t>
            </a:r>
          </a:p>
          <a:p>
            <a:pPr marL="285750" indent="-285750" fontAlgn="base">
              <a:buFont typeface="Arial" panose="020B0604020202020204" pitchFamily="34" charset="0"/>
              <a:buChar char="•"/>
            </a:pPr>
            <a:r>
              <a:rPr lang="en-US" sz="1600" dirty="0"/>
              <a:t>Black asphalt 			5 - 12%</a:t>
            </a:r>
          </a:p>
          <a:p>
            <a:pPr marL="285750" indent="-285750" fontAlgn="base">
              <a:buFont typeface="Arial" panose="020B0604020202020204" pitchFamily="34" charset="0"/>
              <a:buChar char="•"/>
            </a:pPr>
            <a:r>
              <a:rPr lang="en-US" sz="1600" dirty="0"/>
              <a:t>Marble 			up to 5%</a:t>
            </a:r>
          </a:p>
          <a:p>
            <a:br>
              <a:rPr lang="en-US" sz="1600" dirty="0"/>
            </a:br>
            <a:r>
              <a:rPr lang="en-US" sz="1600" dirty="0"/>
              <a:t>As you look at this list, you’ll notice bricks toward the bottom with 5 - 15% quartz content. This might make it seem like they are less hazardous to work with, but that is not necessarily the case. Next, watch a video about one bricklayer’s experience. </a:t>
            </a:r>
            <a:endParaRPr sz="14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silica exposure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3" name="Picture 2">
            <a:extLst>
              <a:ext uri="{FF2B5EF4-FFF2-40B4-BE49-F238E27FC236}">
                <a16:creationId xmlns:a16="http://schemas.microsoft.com/office/drawing/2014/main" id="{8AC6B6AD-BA58-4DB2-840B-607905C7D28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12" y="-16043"/>
            <a:ext cx="5502248" cy="5910381"/>
          </a:xfrm>
          <a:prstGeom prst="rect">
            <a:avLst/>
          </a:prstGeom>
        </p:spPr>
      </p:pic>
    </p:spTree>
    <p:extLst>
      <p:ext uri="{BB962C8B-B14F-4D97-AF65-F5344CB8AC3E}">
        <p14:creationId xmlns:p14="http://schemas.microsoft.com/office/powerpoint/2010/main" val="381939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silica exposure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01802" y="5926423"/>
            <a:ext cx="4562901" cy="935020"/>
          </a:xfrm>
          <a:prstGeom prst="rect">
            <a:avLst/>
          </a:prstGeom>
        </p:spPr>
      </p:pic>
      <p:sp>
        <p:nvSpPr>
          <p:cNvPr id="7" name="Title 6">
            <a:extLst>
              <a:ext uri="{FF2B5EF4-FFF2-40B4-BE49-F238E27FC236}">
                <a16:creationId xmlns:a16="http://schemas.microsoft.com/office/drawing/2014/main" id="{FC270C14-51FB-47DD-80DA-CE094A0E5B93}"/>
              </a:ext>
            </a:extLst>
          </p:cNvPr>
          <p:cNvSpPr>
            <a:spLocks noGrp="1"/>
          </p:cNvSpPr>
          <p:nvPr>
            <p:ph type="title" idx="4294967295"/>
          </p:nvPr>
        </p:nvSpPr>
        <p:spPr>
          <a:xfrm>
            <a:off x="0" y="0"/>
            <a:ext cx="12192000" cy="5893356"/>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chemeClr val="lt1"/>
                </a:solidFill>
                <a:effectLst/>
                <a:uLnTx/>
                <a:uFillTx/>
                <a:latin typeface="+mn-lt"/>
                <a:ea typeface="+mn-ea"/>
                <a:cs typeface="+mn-cs"/>
                <a:sym typeface="Arial"/>
              </a:rPr>
              <a:t>Video</a:t>
            </a:r>
            <a:r>
              <a:rPr kumimoji="0" lang="en-US" sz="3000" b="0" i="0" u="none" strike="noStrike" kern="0" cap="none" spc="0" normalizeH="0" baseline="0" noProof="0" dirty="0">
                <a:ln>
                  <a:noFill/>
                </a:ln>
                <a:solidFill>
                  <a:schemeClr val="lt1"/>
                </a:solidFill>
                <a:effectLst/>
                <a:uLnTx/>
                <a:uFillTx/>
                <a:latin typeface="+mn-lt"/>
                <a:ea typeface="+mn-ea"/>
                <a:cs typeface="+mn-cs"/>
                <a:sym typeface="Arial"/>
              </a:rPr>
              <a:t>: </a:t>
            </a:r>
            <a: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t>DEADLY DUST -</a:t>
            </a:r>
            <a:b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br>
            <a: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t>A BRICKLAYER’S JOB </a:t>
            </a:r>
            <a:b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br>
            <a: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t>NEARLY KILLS HIM</a:t>
            </a:r>
            <a:endParaRPr kumimoji="0" lang="en-US" sz="3000" b="0" i="0" u="none" strike="noStrike" kern="0" cap="none" spc="0" normalizeH="0" baseline="0" noProof="0" dirty="0">
              <a:ln>
                <a:noFill/>
              </a:ln>
              <a:solidFill>
                <a:schemeClr val="lt1"/>
              </a:solidFill>
              <a:effectLst/>
              <a:uLnTx/>
              <a:uFillTx/>
              <a:latin typeface="+mn-lt"/>
              <a:ea typeface="+mn-ea"/>
              <a:cs typeface="+mn-cs"/>
              <a:sym typeface="Arial"/>
            </a:endParaRPr>
          </a:p>
        </p:txBody>
      </p:sp>
    </p:spTree>
    <p:extLst>
      <p:ext uri="{BB962C8B-B14F-4D97-AF65-F5344CB8AC3E}">
        <p14:creationId xmlns:p14="http://schemas.microsoft.com/office/powerpoint/2010/main" val="3900526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A53203E-E012-AB02-FB46-23B86C8A1E88}"/>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000" b="0" i="0" u="none" strike="noStrike" kern="0" cap="none" spc="0" normalizeH="0" baseline="0" noProof="0" dirty="0">
                <a:ln>
                  <a:noFill/>
                </a:ln>
                <a:solidFill>
                  <a:schemeClr val="dk1"/>
                </a:solidFill>
                <a:effectLst/>
                <a:uLnTx/>
                <a:uFillTx/>
                <a:latin typeface="+mj-lt"/>
                <a:ea typeface="Calibri"/>
                <a:cs typeface="Calibri"/>
                <a:sym typeface="Calibri"/>
              </a:rPr>
              <a:t>Other Materials Containing Silica</a:t>
            </a:r>
          </a:p>
        </p:txBody>
      </p:sp>
      <p:sp>
        <p:nvSpPr>
          <p:cNvPr id="104" name="Google Shape;104;p2"/>
          <p:cNvSpPr txBox="1"/>
          <p:nvPr/>
        </p:nvSpPr>
        <p:spPr>
          <a:xfrm>
            <a:off x="5719156" y="1022481"/>
            <a:ext cx="6274351" cy="1415732"/>
          </a:xfrm>
          <a:prstGeom prst="rect">
            <a:avLst/>
          </a:prstGeom>
          <a:noFill/>
          <a:ln>
            <a:noFill/>
          </a:ln>
        </p:spPr>
        <p:txBody>
          <a:bodyPr spcFirstLastPara="1" wrap="square" lIns="91425" tIns="45700" rIns="91425" bIns="45700" anchor="t" anchorCtr="0">
            <a:spAutoFit/>
          </a:bodyPr>
          <a:lstStyle/>
          <a:p>
            <a:r>
              <a:rPr lang="en-US" sz="1800" dirty="0"/>
              <a:t>Remember from Module 1 that silica is one of the earth’s most common minerals. In addition to the materials listed on the previous slide, silica may be found in these materials as well</a:t>
            </a:r>
            <a:r>
              <a:rPr lang="en-US" dirty="0"/>
              <a:t>:</a:t>
            </a:r>
            <a:endParaRPr lang="en-US" sz="1600" dirty="0"/>
          </a:p>
          <a:p>
            <a:pPr fontAlgn="base"/>
            <a:endParaRPr lang="en-US" dirty="0"/>
          </a:p>
        </p:txBody>
      </p:sp>
      <p:sp>
        <p:nvSpPr>
          <p:cNvPr id="7" name="Google Shape;104;p2">
            <a:extLst>
              <a:ext uri="{FF2B5EF4-FFF2-40B4-BE49-F238E27FC236}">
                <a16:creationId xmlns:a16="http://schemas.microsoft.com/office/drawing/2014/main" id="{C3CE6508-7AEF-43AC-B731-512DC9665700}"/>
              </a:ext>
            </a:extLst>
          </p:cNvPr>
          <p:cNvSpPr txBox="1"/>
          <p:nvPr/>
        </p:nvSpPr>
        <p:spPr>
          <a:xfrm>
            <a:off x="5719155" y="2186356"/>
            <a:ext cx="6274351" cy="3139281"/>
          </a:xfrm>
          <a:prstGeom prst="rect">
            <a:avLst/>
          </a:prstGeom>
          <a:noFill/>
          <a:ln>
            <a:noFill/>
          </a:ln>
        </p:spPr>
        <p:txBody>
          <a:bodyPr spcFirstLastPara="1" wrap="square" lIns="91425" tIns="45700" rIns="91425" bIns="45700" numCol="2" anchor="t" anchorCtr="0">
            <a:spAutoFit/>
          </a:bodyPr>
          <a:lstStyle/>
          <a:p>
            <a:pPr marL="285750" indent="-285750" fontAlgn="base">
              <a:buFont typeface="Arial" panose="020B0604020202020204" pitchFamily="34" charset="0"/>
              <a:buChar char="•"/>
            </a:pPr>
            <a:r>
              <a:rPr lang="en-US" sz="1800" dirty="0"/>
              <a:t>Abrasives containing sand </a:t>
            </a:r>
          </a:p>
          <a:p>
            <a:pPr marL="285750" indent="-285750" fontAlgn="base">
              <a:buFont typeface="Arial" panose="020B0604020202020204" pitchFamily="34" charset="0"/>
              <a:buChar char="•"/>
            </a:pPr>
            <a:r>
              <a:rPr lang="en-US" sz="1800" dirty="0"/>
              <a:t>Asphalt</a:t>
            </a:r>
          </a:p>
          <a:p>
            <a:pPr marL="285750" indent="-285750" fontAlgn="base">
              <a:buFont typeface="Arial" panose="020B0604020202020204" pitchFamily="34" charset="0"/>
              <a:buChar char="•"/>
            </a:pPr>
            <a:r>
              <a:rPr lang="en-US" sz="1800" dirty="0"/>
              <a:t>Cement</a:t>
            </a:r>
          </a:p>
          <a:p>
            <a:pPr marL="285750" indent="-285750" fontAlgn="base">
              <a:buFont typeface="Arial" panose="020B0604020202020204" pitchFamily="34" charset="0"/>
              <a:buChar char="•"/>
            </a:pPr>
            <a:r>
              <a:rPr lang="en-US" sz="1800" dirty="0"/>
              <a:t>Ceramics</a:t>
            </a:r>
          </a:p>
          <a:p>
            <a:pPr marL="285750" indent="-285750" fontAlgn="base">
              <a:buFont typeface="Arial" panose="020B0604020202020204" pitchFamily="34" charset="0"/>
              <a:buChar char="•"/>
            </a:pPr>
            <a:r>
              <a:rPr lang="en-US" sz="1800" dirty="0"/>
              <a:t>Clays</a:t>
            </a:r>
          </a:p>
          <a:p>
            <a:pPr marL="285750" indent="-285750" fontAlgn="base">
              <a:buFont typeface="Arial" panose="020B0604020202020204" pitchFamily="34" charset="0"/>
              <a:buChar char="•"/>
            </a:pPr>
            <a:r>
              <a:rPr lang="en-US" sz="1800" dirty="0"/>
              <a:t>Drywall compound</a:t>
            </a:r>
          </a:p>
          <a:p>
            <a:pPr marL="285750" indent="-285750" fontAlgn="base">
              <a:buFont typeface="Arial" panose="020B0604020202020204" pitchFamily="34" charset="0"/>
              <a:buChar char="•"/>
            </a:pPr>
            <a:r>
              <a:rPr lang="en-US" sz="1800" dirty="0"/>
              <a:t>Filter Aids containing diatomaceous earth or sand</a:t>
            </a:r>
          </a:p>
          <a:p>
            <a:pPr marL="285750" indent="-285750" fontAlgn="base">
              <a:buFont typeface="Arial" panose="020B0604020202020204" pitchFamily="34" charset="0"/>
              <a:buChar char="•"/>
            </a:pPr>
            <a:r>
              <a:rPr lang="en-US" sz="1800" dirty="0"/>
              <a:t>Grout</a:t>
            </a:r>
          </a:p>
          <a:p>
            <a:pPr marL="285750" indent="-285750" fontAlgn="base">
              <a:buFont typeface="Arial" panose="020B0604020202020204" pitchFamily="34" charset="0"/>
              <a:buChar char="•"/>
            </a:pPr>
            <a:endParaRPr lang="en-US" sz="1800" dirty="0"/>
          </a:p>
          <a:p>
            <a:pPr marL="285750" indent="-285750" fontAlgn="base">
              <a:buFont typeface="Arial" panose="020B0604020202020204" pitchFamily="34" charset="0"/>
              <a:buChar char="•"/>
            </a:pPr>
            <a:r>
              <a:rPr lang="en-US" sz="1800" dirty="0"/>
              <a:t>Mortar</a:t>
            </a:r>
          </a:p>
          <a:p>
            <a:pPr marL="285750" indent="-285750" fontAlgn="base">
              <a:buFont typeface="Arial" panose="020B0604020202020204" pitchFamily="34" charset="0"/>
              <a:buChar char="•"/>
            </a:pPr>
            <a:r>
              <a:rPr lang="en-US" sz="1800" dirty="0"/>
              <a:t>Paints</a:t>
            </a:r>
          </a:p>
          <a:p>
            <a:pPr marL="285750" indent="-285750" fontAlgn="base">
              <a:buFont typeface="Arial" panose="020B0604020202020204" pitchFamily="34" charset="0"/>
              <a:buChar char="•"/>
            </a:pPr>
            <a:r>
              <a:rPr lang="en-US" sz="1800" dirty="0"/>
              <a:t>Pavement</a:t>
            </a:r>
          </a:p>
          <a:p>
            <a:pPr marL="285750" indent="-285750" fontAlgn="base">
              <a:buFont typeface="Arial" panose="020B0604020202020204" pitchFamily="34" charset="0"/>
              <a:buChar char="•"/>
            </a:pPr>
            <a:r>
              <a:rPr lang="en-US" sz="1800" dirty="0"/>
              <a:t>Polishing compound</a:t>
            </a:r>
          </a:p>
          <a:p>
            <a:pPr marL="285750" indent="-285750" fontAlgn="base">
              <a:buFont typeface="Arial" panose="020B0604020202020204" pitchFamily="34" charset="0"/>
              <a:buChar char="•"/>
            </a:pPr>
            <a:r>
              <a:rPr lang="en-US" sz="1800" dirty="0"/>
              <a:t>Portland cement, if containing sand </a:t>
            </a:r>
          </a:p>
          <a:p>
            <a:pPr marL="285750" indent="-285750" fontAlgn="base">
              <a:buFont typeface="Arial" panose="020B0604020202020204" pitchFamily="34" charset="0"/>
              <a:buChar char="•"/>
            </a:pPr>
            <a:r>
              <a:rPr lang="en-US" sz="1800" dirty="0"/>
              <a:t>Sand</a:t>
            </a:r>
          </a:p>
          <a:p>
            <a:pPr marL="285750" indent="-285750" fontAlgn="base">
              <a:buFont typeface="Arial" panose="020B0604020202020204" pitchFamily="34" charset="0"/>
              <a:buChar char="•"/>
            </a:pPr>
            <a:r>
              <a:rPr lang="en-US" sz="1800" dirty="0"/>
              <a:t>Soil  </a:t>
            </a:r>
          </a:p>
          <a:p>
            <a:pPr marL="285750" indent="-285750" fontAlgn="base">
              <a:buFont typeface="Arial" panose="020B0604020202020204" pitchFamily="34" charset="0"/>
              <a:buChar char="•"/>
            </a:pPr>
            <a:r>
              <a:rPr lang="en-US" sz="1800" dirty="0"/>
              <a:t>Sorbents</a:t>
            </a:r>
          </a:p>
          <a:p>
            <a:pPr marL="285750" indent="-285750" fontAlgn="base">
              <a:buFont typeface="Arial" panose="020B0604020202020204" pitchFamily="34" charset="0"/>
              <a:buChar char="•"/>
            </a:pPr>
            <a:r>
              <a:rPr lang="en-US" sz="1800" dirty="0"/>
              <a:t>Stone</a:t>
            </a:r>
          </a:p>
          <a:p>
            <a:pPr fontAlgn="base"/>
            <a:endParaRPr lang="en-US" sz="1800" dirty="0"/>
          </a:p>
        </p:txBody>
      </p:sp>
      <p:pic>
        <p:nvPicPr>
          <p:cNvPr id="4" name="Picture 3">
            <a:extLst>
              <a:ext uri="{FF2B5EF4-FFF2-40B4-BE49-F238E27FC236}">
                <a16:creationId xmlns:a16="http://schemas.microsoft.com/office/drawing/2014/main" id="{B11917B9-0445-458B-B594-87FC17035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01802" y="5926423"/>
            <a:ext cx="4562901" cy="935020"/>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silica exposure</a:t>
            </a:r>
            <a:endParaRPr sz="1400" b="0" i="0" u="none" strike="noStrike" cap="none" dirty="0">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77A36403-065E-4F6D-8533-6F77F1B9D0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127" y="-5101"/>
            <a:ext cx="5487458" cy="5894494"/>
          </a:xfrm>
          <a:prstGeom prst="rect">
            <a:avLst/>
          </a:prstGeom>
        </p:spPr>
      </p:pic>
    </p:spTree>
    <p:extLst>
      <p:ext uri="{BB962C8B-B14F-4D97-AF65-F5344CB8AC3E}">
        <p14:creationId xmlns:p14="http://schemas.microsoft.com/office/powerpoint/2010/main" val="120067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8F2D083-3446-303C-5C8B-E6BCB60DFADE}"/>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Construction Activities</a:t>
            </a:r>
          </a:p>
        </p:txBody>
      </p:sp>
      <p:sp>
        <p:nvSpPr>
          <p:cNvPr id="104" name="Google Shape;104;p2"/>
          <p:cNvSpPr txBox="1"/>
          <p:nvPr/>
        </p:nvSpPr>
        <p:spPr>
          <a:xfrm>
            <a:off x="5719156" y="995049"/>
            <a:ext cx="6274351" cy="3693278"/>
          </a:xfrm>
          <a:prstGeom prst="rect">
            <a:avLst/>
          </a:prstGeom>
          <a:noFill/>
          <a:ln>
            <a:noFill/>
          </a:ln>
        </p:spPr>
        <p:txBody>
          <a:bodyPr spcFirstLastPara="1" wrap="square" lIns="91425" tIns="45700" rIns="91425" bIns="45700" anchor="t" anchorCtr="0">
            <a:spAutoFit/>
          </a:bodyPr>
          <a:lstStyle/>
          <a:p>
            <a:r>
              <a:rPr lang="en-US" sz="1800" dirty="0"/>
              <a:t>Construction has some of the highest exposure potential to silica because of the materials used and the associated job tasks performed. Construction activities that may put silica in the air include, but are not limited to:</a:t>
            </a:r>
            <a:br>
              <a:rPr lang="en-US" sz="1800" dirty="0"/>
            </a:br>
            <a:endParaRPr lang="en-US" sz="1800" dirty="0"/>
          </a:p>
          <a:p>
            <a:pPr marL="285750" indent="-285750" fontAlgn="base">
              <a:buFont typeface="Arial" panose="020B0604020202020204" pitchFamily="34" charset="0"/>
              <a:buChar char="•"/>
            </a:pPr>
            <a:r>
              <a:rPr lang="en-US" sz="1800" dirty="0"/>
              <a:t>Abrasive blasting using silica sand,</a:t>
            </a:r>
          </a:p>
          <a:p>
            <a:pPr marL="285750" indent="-285750" fontAlgn="base">
              <a:buFont typeface="Arial" panose="020B0604020202020204" pitchFamily="34" charset="0"/>
              <a:buChar char="•"/>
            </a:pPr>
            <a:r>
              <a:rPr lang="en-US" sz="1800" dirty="0"/>
              <a:t>Chipping, hammering, and drilling rock,</a:t>
            </a:r>
          </a:p>
          <a:p>
            <a:pPr marL="285750" indent="-285750" fontAlgn="base">
              <a:buFont typeface="Arial" panose="020B0604020202020204" pitchFamily="34" charset="0"/>
              <a:buChar char="•"/>
            </a:pPr>
            <a:r>
              <a:rPr lang="en-US" sz="1800" dirty="0"/>
              <a:t>Crushing, loading, hauling, and dumping rock,</a:t>
            </a:r>
          </a:p>
          <a:p>
            <a:pPr marL="285750" indent="-285750" fontAlgn="base">
              <a:buFont typeface="Arial" panose="020B0604020202020204" pitchFamily="34" charset="0"/>
              <a:buChar char="•"/>
            </a:pPr>
            <a:r>
              <a:rPr lang="en-US" sz="1800" dirty="0"/>
              <a:t>Demolition of concrete or masonry structures,</a:t>
            </a:r>
          </a:p>
          <a:p>
            <a:pPr marL="285750" indent="-285750" fontAlgn="base">
              <a:buFont typeface="Arial" panose="020B0604020202020204" pitchFamily="34" charset="0"/>
              <a:buChar char="•"/>
            </a:pPr>
            <a:r>
              <a:rPr lang="en-US" sz="1800" dirty="0"/>
              <a:t>Dry sweeping or using pressurized air to blow concrete, rock, or sand dust, and </a:t>
            </a:r>
          </a:p>
          <a:p>
            <a:pPr marL="285750" indent="-285750" fontAlgn="base">
              <a:buFont typeface="Arial" panose="020B0604020202020204" pitchFamily="34" charset="0"/>
              <a:buChar char="•"/>
            </a:pPr>
            <a:r>
              <a:rPr lang="en-US" sz="1800" dirty="0"/>
              <a:t>Sawing, hammering, drilling, grinding, and chipping of masonry, concrete, or fiber cement siding.</a:t>
            </a:r>
            <a:endParaRPr lang="en-US" dirty="0"/>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silica exposure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3" name="Picture 2">
            <a:extLst>
              <a:ext uri="{FF2B5EF4-FFF2-40B4-BE49-F238E27FC236}">
                <a16:creationId xmlns:a16="http://schemas.microsoft.com/office/drawing/2014/main" id="{37A56B23-11BE-45F8-B512-6118A43906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723" cy="5920559"/>
          </a:xfrm>
          <a:prstGeom prst="rect">
            <a:avLst/>
          </a:prstGeom>
        </p:spPr>
      </p:pic>
    </p:spTree>
    <p:extLst>
      <p:ext uri="{BB962C8B-B14F-4D97-AF65-F5344CB8AC3E}">
        <p14:creationId xmlns:p14="http://schemas.microsoft.com/office/powerpoint/2010/main" val="3186423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1D14F87-D7AF-E5E1-C449-40F331560279}"/>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General Industry Exposures</a:t>
            </a:r>
          </a:p>
        </p:txBody>
      </p:sp>
      <p:sp>
        <p:nvSpPr>
          <p:cNvPr id="104" name="Google Shape;104;p2"/>
          <p:cNvSpPr txBox="1"/>
          <p:nvPr/>
        </p:nvSpPr>
        <p:spPr>
          <a:xfrm>
            <a:off x="5719156" y="1059057"/>
            <a:ext cx="6274351" cy="3908722"/>
          </a:xfrm>
          <a:prstGeom prst="rect">
            <a:avLst/>
          </a:prstGeom>
          <a:noFill/>
          <a:ln>
            <a:noFill/>
          </a:ln>
        </p:spPr>
        <p:txBody>
          <a:bodyPr spcFirstLastPara="1" wrap="square" lIns="91425" tIns="45700" rIns="91425" bIns="45700" anchor="t" anchorCtr="0">
            <a:spAutoFit/>
          </a:bodyPr>
          <a:lstStyle/>
          <a:p>
            <a:r>
              <a:rPr lang="en-US" sz="1800" dirty="0"/>
              <a:t>Exposure to respirable silica can occur when workers cut, saw, drill, or crush brick, ceramic tiles, rock and stone products. It can also occur in general operations that process or use large quantities of sand, such as foundries and glass production, pottery, and concrete products industries. </a:t>
            </a:r>
          </a:p>
          <a:p>
            <a:br>
              <a:rPr lang="en-US" sz="1800" dirty="0"/>
            </a:br>
            <a:r>
              <a:rPr lang="en-US" sz="1800" dirty="0"/>
              <a:t>Some examples of activities in general industry that may put respirable silica in the air are:</a:t>
            </a:r>
          </a:p>
          <a:p>
            <a:endParaRPr lang="en-US" sz="1800" dirty="0"/>
          </a:p>
          <a:p>
            <a:pPr marL="285750" indent="-285750" fontAlgn="base">
              <a:buFont typeface="Arial" panose="020B0604020202020204" pitchFamily="34" charset="0"/>
              <a:buChar char="•"/>
            </a:pPr>
            <a:r>
              <a:rPr lang="en-US" sz="1800" dirty="0"/>
              <a:t>Removing paint with a power sander,</a:t>
            </a:r>
          </a:p>
          <a:p>
            <a:pPr marL="285750" indent="-285750" fontAlgn="base">
              <a:buFont typeface="Arial" panose="020B0604020202020204" pitchFamily="34" charset="0"/>
              <a:buChar char="•"/>
            </a:pPr>
            <a:r>
              <a:rPr lang="en-US" sz="1800" dirty="0"/>
              <a:t>Dry-cutting ceramic tile, and</a:t>
            </a:r>
          </a:p>
          <a:p>
            <a:pPr marL="285750" indent="-285750" fontAlgn="base">
              <a:buFont typeface="Arial" panose="020B0604020202020204" pitchFamily="34" charset="0"/>
              <a:buChar char="•"/>
            </a:pPr>
            <a:r>
              <a:rPr lang="en-US" sz="1800" dirty="0"/>
              <a:t>Mixing clay for pottery work.</a:t>
            </a:r>
          </a:p>
          <a:p>
            <a:pPr fontAlgn="base"/>
            <a:endParaRPr lang="en-US" dirty="0"/>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silica exposure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5" name="Picture 4">
            <a:extLst>
              <a:ext uri="{FF2B5EF4-FFF2-40B4-BE49-F238E27FC236}">
                <a16:creationId xmlns:a16="http://schemas.microsoft.com/office/drawing/2014/main" id="{3B2AC1DC-CC8C-47F2-BE3A-D37D32A5FB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255" y="130044"/>
            <a:ext cx="5318102" cy="5712576"/>
          </a:xfrm>
          <a:prstGeom prst="rect">
            <a:avLst/>
          </a:prstGeom>
        </p:spPr>
      </p:pic>
    </p:spTree>
    <p:extLst>
      <p:ext uri="{BB962C8B-B14F-4D97-AF65-F5344CB8AC3E}">
        <p14:creationId xmlns:p14="http://schemas.microsoft.com/office/powerpoint/2010/main" val="3143275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FBE3456-A3AE-20FB-C27B-9B1761E71A0A}"/>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Agriculture Exposure</a:t>
            </a:r>
          </a:p>
        </p:txBody>
      </p:sp>
      <p:sp>
        <p:nvSpPr>
          <p:cNvPr id="104" name="Google Shape;104;p2"/>
          <p:cNvSpPr txBox="1"/>
          <p:nvPr/>
        </p:nvSpPr>
        <p:spPr>
          <a:xfrm>
            <a:off x="5719156" y="1022481"/>
            <a:ext cx="6274351" cy="3139281"/>
          </a:xfrm>
          <a:prstGeom prst="rect">
            <a:avLst/>
          </a:prstGeom>
          <a:noFill/>
          <a:ln>
            <a:noFill/>
          </a:ln>
        </p:spPr>
        <p:txBody>
          <a:bodyPr spcFirstLastPara="1" wrap="square" lIns="91425" tIns="45700" rIns="91425" bIns="45700" anchor="t" anchorCtr="0">
            <a:spAutoFit/>
          </a:bodyPr>
          <a:lstStyle/>
          <a:p>
            <a:r>
              <a:rPr lang="en-US" sz="1800" dirty="0"/>
              <a:t>Although agriculture is not included in the revised rules, it is still important to note that some agriculture tasks may put silica in the air, such as tilling and harvesting. In Oregon, potatoes, onion, and beet processing has been directly associated with silica exposure. This is because there is higher silica-quartz content in the soil in eastern Oregon where these vegetables are grown. Therefore, tilling soil, harvesting, and processing in those locations carries potential for silica exposure. You can read more information on respirable silica limits related to agriculture in </a:t>
            </a:r>
            <a:r>
              <a:rPr lang="en-US" sz="1800" dirty="0">
                <a:hlinkClick r:id="rId3"/>
              </a:rPr>
              <a:t>OAR 437, Division 4</a:t>
            </a:r>
            <a:r>
              <a:rPr lang="en-US" sz="1800" dirty="0"/>
              <a:t>. </a:t>
            </a:r>
            <a:endParaRPr lang="en-US" dirty="0"/>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silica exposure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01802" y="5926423"/>
            <a:ext cx="4562901" cy="935020"/>
          </a:xfrm>
          <a:prstGeom prst="rect">
            <a:avLst/>
          </a:prstGeom>
        </p:spPr>
      </p:pic>
      <p:pic>
        <p:nvPicPr>
          <p:cNvPr id="3" name="Picture 2">
            <a:extLst>
              <a:ext uri="{FF2B5EF4-FFF2-40B4-BE49-F238E27FC236}">
                <a16:creationId xmlns:a16="http://schemas.microsoft.com/office/drawing/2014/main" id="{778136A4-11EC-4165-822C-CC70DBE20BE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241" y="16042"/>
            <a:ext cx="5449104" cy="5853295"/>
          </a:xfrm>
          <a:prstGeom prst="rect">
            <a:avLst/>
          </a:prstGeom>
        </p:spPr>
      </p:pic>
    </p:spTree>
    <p:extLst>
      <p:ext uri="{BB962C8B-B14F-4D97-AF65-F5344CB8AC3E}">
        <p14:creationId xmlns:p14="http://schemas.microsoft.com/office/powerpoint/2010/main" val="33720767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006F66D-E92B-5B45-8FD3-CE7C438E9558}"/>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Mining Exposure</a:t>
            </a:r>
          </a:p>
        </p:txBody>
      </p:sp>
      <p:sp>
        <p:nvSpPr>
          <p:cNvPr id="104" name="Google Shape;104;p2"/>
          <p:cNvSpPr txBox="1"/>
          <p:nvPr/>
        </p:nvSpPr>
        <p:spPr>
          <a:xfrm>
            <a:off x="5719156" y="1013337"/>
            <a:ext cx="6274351" cy="4247276"/>
          </a:xfrm>
          <a:prstGeom prst="rect">
            <a:avLst/>
          </a:prstGeom>
          <a:noFill/>
          <a:ln>
            <a:noFill/>
          </a:ln>
        </p:spPr>
        <p:txBody>
          <a:bodyPr spcFirstLastPara="1" wrap="square" lIns="91425" tIns="45700" rIns="91425" bIns="45700" anchor="t" anchorCtr="0">
            <a:spAutoFit/>
          </a:bodyPr>
          <a:lstStyle/>
          <a:p>
            <a:r>
              <a:rPr lang="en-US" sz="1800" dirty="0"/>
              <a:t>Historically, mining has been one of the highest risk industries for worker exposure to crystalline silica dust. Even though mining is under the federal jurisdiction of Mine Safety and Health Administration (MSHA), its high probability for silica exposure warrants a quick mention! The most common mining activities where exposure may be elevated include the drilling of rock, crushing, and loading of mine material. </a:t>
            </a:r>
          </a:p>
          <a:p>
            <a:endParaRPr lang="en-US" sz="1800" dirty="0"/>
          </a:p>
          <a:p>
            <a:r>
              <a:rPr lang="en-US" sz="1800" dirty="0"/>
              <a:t>The </a:t>
            </a:r>
            <a:r>
              <a:rPr lang="en-US" sz="1800" u="sng" dirty="0">
                <a:hlinkClick r:id="rId3"/>
              </a:rPr>
              <a:t>National Institute for Occupational Safety and Health</a:t>
            </a:r>
            <a:r>
              <a:rPr lang="en-US" sz="1800" dirty="0"/>
              <a:t> (NIOSH) recommends that worker protections include wet drilling, local exhaust ventilation systems, and pressurized cabs on vehicles and equipment to protect operators. Additionally, companies should wet down haulage roads every four hours when silica dust is present. </a:t>
            </a:r>
            <a:endParaRPr lang="en-US" dirty="0"/>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silica exposure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01802" y="5926423"/>
            <a:ext cx="4562901" cy="935020"/>
          </a:xfrm>
          <a:prstGeom prst="rect">
            <a:avLst/>
          </a:prstGeom>
        </p:spPr>
      </p:pic>
      <p:pic>
        <p:nvPicPr>
          <p:cNvPr id="5" name="Picture 4">
            <a:extLst>
              <a:ext uri="{FF2B5EF4-FFF2-40B4-BE49-F238E27FC236}">
                <a16:creationId xmlns:a16="http://schemas.microsoft.com/office/drawing/2014/main" id="{0311DACD-D259-414F-B256-81A9B59D209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084" y="28026"/>
            <a:ext cx="5431354" cy="5834229"/>
          </a:xfrm>
          <a:prstGeom prst="rect">
            <a:avLst/>
          </a:prstGeom>
        </p:spPr>
      </p:pic>
    </p:spTree>
    <p:extLst>
      <p:ext uri="{BB962C8B-B14F-4D97-AF65-F5344CB8AC3E}">
        <p14:creationId xmlns:p14="http://schemas.microsoft.com/office/powerpoint/2010/main" val="3043554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192B3E6-2611-0150-A7F3-29BA544F210F}"/>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Overview</a:t>
            </a:r>
          </a:p>
        </p:txBody>
      </p:sp>
      <p:sp>
        <p:nvSpPr>
          <p:cNvPr id="104" name="Google Shape;104;p2"/>
          <p:cNvSpPr txBox="1"/>
          <p:nvPr/>
        </p:nvSpPr>
        <p:spPr>
          <a:xfrm>
            <a:off x="5719156" y="1022481"/>
            <a:ext cx="6274351" cy="3139281"/>
          </a:xfrm>
          <a:prstGeom prst="rect">
            <a:avLst/>
          </a:prstGeom>
          <a:noFill/>
          <a:ln>
            <a:noFill/>
          </a:ln>
        </p:spPr>
        <p:txBody>
          <a:bodyPr spcFirstLastPara="1" wrap="square" lIns="91425" tIns="45700" rIns="91425" bIns="45700" anchor="t" anchorCtr="0">
            <a:spAutoFit/>
          </a:bodyPr>
          <a:lstStyle/>
          <a:p>
            <a:r>
              <a:rPr lang="en-US" sz="1800" dirty="0"/>
              <a:t>You have completed Module 3! You learned about common materials that contain silica, including engineered stone, bricks, ceramic tiles, granite, and more. We also covered a variety of  industries and job duties that can produce or come into contact with respirable silica such as: dry sweeping rock or sand dust, cutting or drilling silica-containing materials, loading and hauling rock, and demolishing concrete or masonry structures. </a:t>
            </a:r>
          </a:p>
          <a:p>
            <a:br>
              <a:rPr lang="en-US" sz="1800" dirty="0"/>
            </a:br>
            <a:r>
              <a:rPr lang="en-US" sz="1800" dirty="0"/>
              <a:t>In the next module we’ll  learn how workers can be protected from hazardous respirable silica!</a:t>
            </a: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3: </a:t>
            </a:r>
            <a:r>
              <a:rPr lang="en-US" sz="2800" b="1" i="1" u="none" strike="noStrike" cap="none" dirty="0">
                <a:solidFill>
                  <a:schemeClr val="lt1"/>
                </a:solidFill>
                <a:latin typeface="Verdana"/>
                <a:ea typeface="Verdana"/>
                <a:cs typeface="Verdana"/>
                <a:sym typeface="Verdana"/>
              </a:rPr>
              <a:t>silica exposure</a:t>
            </a:r>
            <a:endParaRPr sz="1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11917B9-0445-458B-B594-87FC17035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01802" y="5926423"/>
            <a:ext cx="4562901" cy="935020"/>
          </a:xfrm>
          <a:prstGeom prst="rect">
            <a:avLst/>
          </a:prstGeom>
        </p:spPr>
      </p:pic>
      <p:pic>
        <p:nvPicPr>
          <p:cNvPr id="3" name="Picture 2">
            <a:extLst>
              <a:ext uri="{FF2B5EF4-FFF2-40B4-BE49-F238E27FC236}">
                <a16:creationId xmlns:a16="http://schemas.microsoft.com/office/drawing/2014/main" id="{5C64792F-F6F1-42DD-885E-2F642E17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922" y="0"/>
            <a:ext cx="5475275" cy="5881407"/>
          </a:xfrm>
          <a:prstGeom prst="rect">
            <a:avLst/>
          </a:prstGeom>
        </p:spPr>
      </p:pic>
    </p:spTree>
    <p:extLst>
      <p:ext uri="{BB962C8B-B14F-4D97-AF65-F5344CB8AC3E}">
        <p14:creationId xmlns:p14="http://schemas.microsoft.com/office/powerpoint/2010/main" val="3232670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SILICA SAFETY</a:t>
            </a:r>
            <a:endParaRPr sz="4000" b="1" i="0" u="none" strike="noStrike" cap="none" dirty="0">
              <a:solidFill>
                <a:schemeClr val="lt1"/>
              </a:solidFill>
              <a:latin typeface="Verdana"/>
              <a:ea typeface="Verdana"/>
              <a:cs typeface="Verdana"/>
              <a:sym typeface="Verdana"/>
            </a:endParaRPr>
          </a:p>
        </p:txBody>
      </p:sp>
      <p:sp>
        <p:nvSpPr>
          <p:cNvPr id="94" name="Google Shape;94;p1"/>
          <p:cNvSpPr txBox="1">
            <a:spLocks noGrp="1"/>
          </p:cNvSpPr>
          <p:nvPr>
            <p:ph type="title" idx="4294967295"/>
          </p:nvPr>
        </p:nvSpPr>
        <p:spPr>
          <a:xfrm>
            <a:off x="-566651" y="3569317"/>
            <a:ext cx="13325302"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4: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Protecting Workers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4AF8082-F124-E8A1-7F3A-83786C573ACD}"/>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Welcome to Module 4</a:t>
            </a:r>
          </a:p>
        </p:txBody>
      </p:sp>
      <p:sp>
        <p:nvSpPr>
          <p:cNvPr id="104" name="Google Shape;104;p2"/>
          <p:cNvSpPr txBox="1"/>
          <p:nvPr/>
        </p:nvSpPr>
        <p:spPr>
          <a:xfrm>
            <a:off x="5719156" y="1054885"/>
            <a:ext cx="6274351" cy="2862282"/>
          </a:xfrm>
          <a:prstGeom prst="rect">
            <a:avLst/>
          </a:prstGeom>
          <a:noFill/>
          <a:ln>
            <a:noFill/>
          </a:ln>
        </p:spPr>
        <p:txBody>
          <a:bodyPr spcFirstLastPara="1" wrap="square" lIns="91425" tIns="45700" rIns="91425" bIns="45700" anchor="t" anchorCtr="0">
            <a:spAutoFit/>
          </a:bodyPr>
          <a:lstStyle/>
          <a:p>
            <a:r>
              <a:rPr lang="en-US" sz="1800" dirty="0"/>
              <a:t>You made it to the last module of training material! (There is one more module, but it is just the quiz and conclusion.) </a:t>
            </a:r>
          </a:p>
          <a:p>
            <a:endParaRPr lang="en-US" sz="1800" dirty="0"/>
          </a:p>
          <a:p>
            <a:r>
              <a:rPr lang="en-US" sz="1800" dirty="0"/>
              <a:t>So far, we covered what silica is, its various forms and types, history, health hazards, and jobs and tasks that have a high potential of exposure to respirable silica. </a:t>
            </a:r>
          </a:p>
          <a:p>
            <a:br>
              <a:rPr lang="en-US" sz="1800" dirty="0"/>
            </a:br>
            <a:r>
              <a:rPr lang="en-US" sz="1800" dirty="0"/>
              <a:t>Now it’s time to learn about the Oregon OSHA silica rule and the protections in place for employees who are potentially exposed to crystalline silica! </a:t>
            </a:r>
            <a:endParaRPr sz="14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59" y="5918860"/>
            <a:ext cx="4603845" cy="943411"/>
          </a:xfrm>
          <a:prstGeom prst="rect">
            <a:avLst/>
          </a:prstGeom>
        </p:spPr>
      </p:pic>
      <p:pic>
        <p:nvPicPr>
          <p:cNvPr id="6" name="Picture 5">
            <a:extLst>
              <a:ext uri="{FF2B5EF4-FFF2-40B4-BE49-F238E27FC236}">
                <a16:creationId xmlns:a16="http://schemas.microsoft.com/office/drawing/2014/main" id="{52C2FFB7-EC55-45DF-8834-A2E9E1DD77E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727" y="0"/>
            <a:ext cx="5482709" cy="5889392"/>
          </a:xfrm>
          <a:prstGeom prst="rect">
            <a:avLst/>
          </a:prstGeom>
        </p:spPr>
      </p:pic>
    </p:spTree>
    <p:extLst>
      <p:ext uri="{BB962C8B-B14F-4D97-AF65-F5344CB8AC3E}">
        <p14:creationId xmlns:p14="http://schemas.microsoft.com/office/powerpoint/2010/main" val="2671309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Title 2">
            <a:extLst>
              <a:ext uri="{FF2B5EF4-FFF2-40B4-BE49-F238E27FC236}">
                <a16:creationId xmlns:a16="http://schemas.microsoft.com/office/drawing/2014/main" id="{A49D5436-BD26-4DE8-B1B3-0C62F0176845}"/>
              </a:ext>
            </a:extLst>
          </p:cNvPr>
          <p:cNvSpPr>
            <a:spLocks noGrp="1"/>
          </p:cNvSpPr>
          <p:nvPr>
            <p:ph type="title" idx="4294967295"/>
          </p:nvPr>
        </p:nvSpPr>
        <p:spPr>
          <a:xfrm>
            <a:off x="0" y="17477"/>
            <a:ext cx="12192000" cy="5822921"/>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lt1"/>
                </a:solidFill>
                <a:effectLst/>
                <a:uLnTx/>
                <a:uFillTx/>
                <a:latin typeface="+mn-lt"/>
                <a:ea typeface="+mn-ea"/>
                <a:cs typeface="+mn-cs"/>
                <a:sym typeface="Arial"/>
              </a:rPr>
              <a:t>Video: </a:t>
            </a:r>
            <a:r>
              <a:rPr kumimoji="0" lang="en-US" sz="3600" b="0" i="0" u="none" strike="noStrike" kern="0" cap="none" spc="0" normalizeH="0" baseline="0" noProof="0" dirty="0">
                <a:ln>
                  <a:noFill/>
                </a:ln>
                <a:solidFill>
                  <a:schemeClr val="lt1"/>
                </a:solidFill>
                <a:effectLst/>
                <a:uLnTx/>
                <a:uFillTx/>
                <a:latin typeface="+mn-lt"/>
                <a:ea typeface="+mn-ea"/>
                <a:cs typeface="+mn-cs"/>
                <a:sym typeface="Arial"/>
                <a:hlinkClick r:id="rId3"/>
              </a:rPr>
              <a:t>STOP SILICOSIS</a:t>
            </a:r>
            <a:endParaRPr kumimoji="0" lang="en-US" sz="3600" b="0" i="0" u="none" strike="noStrike" kern="0" cap="none" spc="0" normalizeH="0" baseline="0" noProof="0" dirty="0">
              <a:ln>
                <a:noFill/>
              </a:ln>
              <a:solidFill>
                <a:schemeClr val="lt1"/>
              </a:solidFill>
              <a:effectLst/>
              <a:uLnTx/>
              <a:uFillTx/>
              <a:latin typeface="+mn-lt"/>
              <a:ea typeface="+mn-ea"/>
              <a:cs typeface="+mn-cs"/>
              <a:sym typeface="Arial"/>
            </a:endParaRPr>
          </a:p>
        </p:txBody>
      </p:sp>
      <p:sp>
        <p:nvSpPr>
          <p:cNvPr id="121" name="Google Shape;121;p4"/>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26E2CA69-2CC6-446D-8446-8CA1CFE627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50261" y="5898819"/>
            <a:ext cx="4595521" cy="94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E976F0E-924D-6B39-3E91-53D85E5090E3}"/>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Oregon OSHA Silica Rule Overview</a:t>
            </a:r>
          </a:p>
        </p:txBody>
      </p:sp>
      <p:sp>
        <p:nvSpPr>
          <p:cNvPr id="104" name="Google Shape;104;p2"/>
          <p:cNvSpPr txBox="1"/>
          <p:nvPr/>
        </p:nvSpPr>
        <p:spPr>
          <a:xfrm>
            <a:off x="5719156" y="1502941"/>
            <a:ext cx="6274351" cy="4401164"/>
          </a:xfrm>
          <a:prstGeom prst="rect">
            <a:avLst/>
          </a:prstGeom>
          <a:noFill/>
          <a:ln>
            <a:noFill/>
          </a:ln>
        </p:spPr>
        <p:txBody>
          <a:bodyPr spcFirstLastPara="1" wrap="square" lIns="91425" tIns="45700" rIns="91425" bIns="45700" anchor="t" anchorCtr="0">
            <a:spAutoFit/>
          </a:bodyPr>
          <a:lstStyle/>
          <a:p>
            <a:r>
              <a:rPr lang="en-US" sz="1600" dirty="0"/>
              <a:t>There are many components to the </a:t>
            </a:r>
            <a:r>
              <a:rPr lang="en-US" sz="1600" dirty="0">
                <a:hlinkClick r:id="rId3"/>
              </a:rPr>
              <a:t>Silica rule</a:t>
            </a:r>
            <a:r>
              <a:rPr lang="en-US" sz="1600" baseline="30000" dirty="0"/>
              <a:t> </a:t>
            </a:r>
            <a:r>
              <a:rPr lang="en-US" sz="1600" dirty="0"/>
              <a:t>to protect workers in general industry and construction activities from silica exposure. An overview of each component will be covered in this module. The components, as they appear in the rule, are:</a:t>
            </a:r>
            <a:br>
              <a:rPr lang="en-US" sz="1600" dirty="0"/>
            </a:br>
            <a:endParaRPr lang="en-US" sz="2000" dirty="0"/>
          </a:p>
          <a:p>
            <a:pPr marL="342900" indent="-342900" fontAlgn="base">
              <a:buFont typeface="+mj-lt"/>
              <a:buAutoNum type="arabicPeriod"/>
            </a:pPr>
            <a:r>
              <a:rPr lang="en-US" sz="1600" b="1" dirty="0"/>
              <a:t>Permissible Exposure Limit (PEL)</a:t>
            </a:r>
          </a:p>
          <a:p>
            <a:pPr marL="342900" indent="-342900" fontAlgn="base">
              <a:buFont typeface="+mj-lt"/>
              <a:buAutoNum type="arabicPeriod"/>
            </a:pPr>
            <a:r>
              <a:rPr lang="en-US" sz="1600" b="1" dirty="0"/>
              <a:t>Exposure assessment</a:t>
            </a:r>
          </a:p>
          <a:p>
            <a:pPr marL="342900" indent="-342900" fontAlgn="base">
              <a:buFont typeface="+mj-lt"/>
              <a:buAutoNum type="arabicPeriod"/>
            </a:pPr>
            <a:r>
              <a:rPr lang="en-US" sz="1600" b="1" dirty="0"/>
              <a:t>Specified exposure control methods</a:t>
            </a:r>
          </a:p>
          <a:p>
            <a:pPr marL="342900" indent="-342900" fontAlgn="base">
              <a:buFont typeface="+mj-lt"/>
              <a:buAutoNum type="arabicPeriod"/>
            </a:pPr>
            <a:r>
              <a:rPr lang="en-US" sz="1600" b="1" dirty="0"/>
              <a:t>Regulated and restricted access areas</a:t>
            </a:r>
          </a:p>
          <a:p>
            <a:pPr marL="342900" indent="-342900" fontAlgn="base">
              <a:buFont typeface="+mj-lt"/>
              <a:buAutoNum type="arabicPeriod"/>
            </a:pPr>
            <a:r>
              <a:rPr lang="en-US" sz="1600" b="1" dirty="0"/>
              <a:t>Methods of compliance</a:t>
            </a:r>
          </a:p>
          <a:p>
            <a:pPr marL="342900" indent="-342900" fontAlgn="base">
              <a:buFont typeface="+mj-lt"/>
              <a:buAutoNum type="arabicPeriod"/>
            </a:pPr>
            <a:r>
              <a:rPr lang="en-US" sz="1600" b="1" dirty="0"/>
              <a:t>Respiratory protection</a:t>
            </a:r>
          </a:p>
          <a:p>
            <a:pPr marL="342900" indent="-342900" fontAlgn="base">
              <a:buFont typeface="+mj-lt"/>
              <a:buAutoNum type="arabicPeriod"/>
            </a:pPr>
            <a:r>
              <a:rPr lang="en-US" sz="1600" b="1" dirty="0"/>
              <a:t>Housekeeping</a:t>
            </a:r>
          </a:p>
          <a:p>
            <a:pPr marL="342900" indent="-342900" fontAlgn="base">
              <a:buFont typeface="+mj-lt"/>
              <a:buAutoNum type="arabicPeriod"/>
            </a:pPr>
            <a:r>
              <a:rPr lang="en-US" sz="1600" b="1" dirty="0"/>
              <a:t>Medical surveillance</a:t>
            </a:r>
          </a:p>
          <a:p>
            <a:pPr marL="342900" indent="-342900" fontAlgn="base">
              <a:buFont typeface="+mj-lt"/>
              <a:buAutoNum type="arabicPeriod"/>
            </a:pPr>
            <a:r>
              <a:rPr lang="en-US" sz="1600" b="1" dirty="0"/>
              <a:t>Communication </a:t>
            </a:r>
          </a:p>
          <a:p>
            <a:pPr marL="342900" indent="-342900" fontAlgn="base">
              <a:buFont typeface="+mj-lt"/>
              <a:buAutoNum type="arabicPeriod"/>
            </a:pPr>
            <a:r>
              <a:rPr lang="en-US" sz="1600" b="1" dirty="0"/>
              <a:t>Recordkeeping</a:t>
            </a:r>
          </a:p>
          <a:p>
            <a:br>
              <a:rPr lang="en-US" sz="2000" dirty="0"/>
            </a:br>
            <a:r>
              <a:rPr lang="en-US" sz="1600" dirty="0"/>
              <a:t>Click on the rule links throughout the module for full details.</a:t>
            </a:r>
            <a:endParaRPr sz="16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2E01A2B9-3AAE-42B1-8240-CD24721584E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20663" cy="5930162"/>
          </a:xfrm>
          <a:prstGeom prst="rect">
            <a:avLst/>
          </a:prstGeom>
        </p:spPr>
      </p:pic>
    </p:spTree>
    <p:extLst>
      <p:ext uri="{BB962C8B-B14F-4D97-AF65-F5344CB8AC3E}">
        <p14:creationId xmlns:p14="http://schemas.microsoft.com/office/powerpoint/2010/main" val="1142605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12768A1-C68D-312D-D798-42C686797428}"/>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1. Permissible Exposure Limit</a:t>
            </a:r>
          </a:p>
        </p:txBody>
      </p:sp>
      <p:sp>
        <p:nvSpPr>
          <p:cNvPr id="104" name="Google Shape;104;p2"/>
          <p:cNvSpPr txBox="1"/>
          <p:nvPr/>
        </p:nvSpPr>
        <p:spPr>
          <a:xfrm>
            <a:off x="5719156" y="1073173"/>
            <a:ext cx="6274351" cy="4247276"/>
          </a:xfrm>
          <a:prstGeom prst="rect">
            <a:avLst/>
          </a:prstGeom>
          <a:noFill/>
          <a:ln>
            <a:noFill/>
          </a:ln>
        </p:spPr>
        <p:txBody>
          <a:bodyPr spcFirstLastPara="1" wrap="square" lIns="91425" tIns="45700" rIns="91425" bIns="45700" anchor="t" anchorCtr="0">
            <a:spAutoFit/>
          </a:bodyPr>
          <a:lstStyle/>
          <a:p>
            <a:r>
              <a:rPr lang="en-US" sz="1800" dirty="0"/>
              <a:t>The silica </a:t>
            </a:r>
            <a:r>
              <a:rPr lang="en-US" sz="1800" dirty="0">
                <a:hlinkClick r:id="rId3"/>
              </a:rPr>
              <a:t>Permissible Exposure Limit</a:t>
            </a:r>
            <a:r>
              <a:rPr lang="en-US" sz="1800" dirty="0"/>
              <a:t> (PEL) means the maximum amount of airborne respirable crystalline silica allowed over the course of an 8-hour work day. The rule sets that limit to </a:t>
            </a:r>
            <a:r>
              <a:rPr lang="en-US" sz="1800" b="1" dirty="0"/>
              <a:t>no more than 50 micrograms per cubic meter of air </a:t>
            </a:r>
            <a:r>
              <a:rPr lang="en-US" sz="1800" dirty="0"/>
              <a:t>(50 µg/m3) in an  8-hour time weighted average (TWA).  It is important to note that the rule also sets an “</a:t>
            </a:r>
            <a:r>
              <a:rPr lang="en-US" sz="1800" dirty="0">
                <a:hlinkClick r:id="rId4"/>
              </a:rPr>
              <a:t>action level</a:t>
            </a:r>
            <a:r>
              <a:rPr lang="en-US" sz="1800" dirty="0"/>
              <a:t>”.  The action level is 25 ug/m3.</a:t>
            </a:r>
          </a:p>
          <a:p>
            <a:br>
              <a:rPr lang="en-US" sz="1800" dirty="0"/>
            </a:br>
            <a:r>
              <a:rPr lang="en-US" sz="1800" dirty="0"/>
              <a:t>To give you a reference of size, half of one ounce is approximately 14 grams. One</a:t>
            </a:r>
            <a:r>
              <a:rPr lang="en-US" sz="1800" b="1" dirty="0"/>
              <a:t> micro</a:t>
            </a:r>
            <a:r>
              <a:rPr lang="en-US" sz="1800" dirty="0"/>
              <a:t>gram (µg) is one </a:t>
            </a:r>
            <a:r>
              <a:rPr lang="en-US" sz="1800" i="1" dirty="0"/>
              <a:t>millionth </a:t>
            </a:r>
            <a:r>
              <a:rPr lang="en-US" sz="1800" dirty="0"/>
              <a:t>of a gram.</a:t>
            </a:r>
          </a:p>
          <a:p>
            <a:br>
              <a:rPr lang="en-US" sz="1800" dirty="0"/>
            </a:br>
            <a:r>
              <a:rPr lang="en-US" sz="1800" dirty="0"/>
              <a:t>The next element in the rule outlines the actions an employer must take to determine if and how much respirable silica is in the workplace.</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0859" y="5918860"/>
            <a:ext cx="4603845" cy="943411"/>
          </a:xfrm>
          <a:prstGeom prst="rect">
            <a:avLst/>
          </a:prstGeom>
        </p:spPr>
      </p:pic>
      <p:pic>
        <p:nvPicPr>
          <p:cNvPr id="7" name="Picture 6">
            <a:extLst>
              <a:ext uri="{FF2B5EF4-FFF2-40B4-BE49-F238E27FC236}">
                <a16:creationId xmlns:a16="http://schemas.microsoft.com/office/drawing/2014/main" id="{CEDE184D-5D2A-4B37-B022-F642E8117F4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875" y="32084"/>
            <a:ext cx="5450404" cy="5854691"/>
          </a:xfrm>
          <a:prstGeom prst="rect">
            <a:avLst/>
          </a:prstGeom>
        </p:spPr>
      </p:pic>
    </p:spTree>
    <p:extLst>
      <p:ext uri="{BB962C8B-B14F-4D97-AF65-F5344CB8AC3E}">
        <p14:creationId xmlns:p14="http://schemas.microsoft.com/office/powerpoint/2010/main" val="799523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034D85C-7828-1EC3-C9DE-E5FA1114CC7D}"/>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2. Exposure Assessment</a:t>
            </a:r>
          </a:p>
        </p:txBody>
      </p:sp>
      <p:sp>
        <p:nvSpPr>
          <p:cNvPr id="104" name="Google Shape;104;p2"/>
          <p:cNvSpPr txBox="1"/>
          <p:nvPr/>
        </p:nvSpPr>
        <p:spPr>
          <a:xfrm>
            <a:off x="5719156" y="1073173"/>
            <a:ext cx="6274351" cy="4293443"/>
          </a:xfrm>
          <a:prstGeom prst="rect">
            <a:avLst/>
          </a:prstGeom>
          <a:noFill/>
          <a:ln>
            <a:noFill/>
          </a:ln>
        </p:spPr>
        <p:txBody>
          <a:bodyPr spcFirstLastPara="1" wrap="square" lIns="91425" tIns="45700" rIns="91425" bIns="45700" anchor="t" anchorCtr="0">
            <a:spAutoFit/>
          </a:bodyPr>
          <a:lstStyle/>
          <a:p>
            <a:r>
              <a:rPr lang="en-US" sz="1600" dirty="0"/>
              <a:t>Air monitoring is a process that measures respirable crystalline silica exposure and can be performed by an </a:t>
            </a:r>
            <a:r>
              <a:rPr lang="en-US" sz="1600" dirty="0">
                <a:hlinkClick r:id="rId3"/>
              </a:rPr>
              <a:t>Oregon OSHA consultant</a:t>
            </a:r>
            <a:r>
              <a:rPr lang="en-US" sz="1600" dirty="0"/>
              <a:t>,  or any other qualified person. The person uses a specialized device to sample airborne respirable particles from the air in the employee’s breathing zone. The collected samples are then analyzed to determine if and how much respirable crystalline silica is present. If the analyzed samples are below the action level, no further monitoring is necessary. However, if they are:</a:t>
            </a:r>
            <a:br>
              <a:rPr lang="en-US" sz="1600" dirty="0"/>
            </a:br>
            <a:endParaRPr lang="en-US" sz="1600" dirty="0"/>
          </a:p>
          <a:p>
            <a:pPr marL="285750" indent="-285750" fontAlgn="base">
              <a:buFont typeface="Arial" panose="020B0604020202020204" pitchFamily="34" charset="0"/>
              <a:buChar char="•"/>
            </a:pPr>
            <a:r>
              <a:rPr lang="en-US" sz="1600" b="1" dirty="0"/>
              <a:t>At or above the action level</a:t>
            </a:r>
            <a:r>
              <a:rPr lang="en-US" sz="1600" dirty="0"/>
              <a:t> (25 µg/m3), another sample is required within </a:t>
            </a:r>
            <a:r>
              <a:rPr lang="en-US" sz="1600" u="sng" dirty="0"/>
              <a:t>6</a:t>
            </a:r>
            <a:r>
              <a:rPr lang="en-US" sz="1600" dirty="0"/>
              <a:t> months.  </a:t>
            </a:r>
          </a:p>
          <a:p>
            <a:pPr marL="285750" indent="-285750" fontAlgn="base">
              <a:buFont typeface="Arial" panose="020B0604020202020204" pitchFamily="34" charset="0"/>
              <a:buChar char="•"/>
            </a:pPr>
            <a:r>
              <a:rPr lang="en-US" sz="1600" b="1" dirty="0"/>
              <a:t>Above the PEL </a:t>
            </a:r>
            <a:r>
              <a:rPr lang="en-US" sz="1600" dirty="0"/>
              <a:t>(50 µg/m3), another sample is required within </a:t>
            </a:r>
            <a:r>
              <a:rPr lang="en-US" sz="1600" u="sng" dirty="0"/>
              <a:t>3</a:t>
            </a:r>
            <a:r>
              <a:rPr lang="en-US" sz="1600" dirty="0"/>
              <a:t> months. </a:t>
            </a:r>
            <a:br>
              <a:rPr lang="en-US" sz="1600" dirty="0"/>
            </a:br>
            <a:endParaRPr lang="en-US" sz="1600" dirty="0"/>
          </a:p>
          <a:p>
            <a:r>
              <a:rPr lang="en-US" sz="1600" dirty="0"/>
              <a:t>Employees must be notified in writing of their exposure assessment results. Timelines for notification, specific situations and industries are referenced in rule </a:t>
            </a:r>
            <a:r>
              <a:rPr lang="en-US" sz="1600" dirty="0">
                <a:hlinkClick r:id="rId4"/>
              </a:rPr>
              <a:t>437-002-1056</a:t>
            </a:r>
            <a:r>
              <a:rPr lang="en-US" sz="1700" dirty="0"/>
              <a:t>.</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20F32D89-4D5B-42B5-A89B-65A4568A756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8106" y="14831"/>
            <a:ext cx="5454195" cy="5858764"/>
          </a:xfrm>
          <a:prstGeom prst="rect">
            <a:avLst/>
          </a:prstGeom>
        </p:spPr>
      </p:pic>
    </p:spTree>
    <p:extLst>
      <p:ext uri="{BB962C8B-B14F-4D97-AF65-F5344CB8AC3E}">
        <p14:creationId xmlns:p14="http://schemas.microsoft.com/office/powerpoint/2010/main" val="3418690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DAB8F1B-719D-7277-9DBD-9D88CBB9E7A4}"/>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3. Exposure Control Methods</a:t>
            </a:r>
          </a:p>
        </p:txBody>
      </p:sp>
      <p:sp>
        <p:nvSpPr>
          <p:cNvPr id="104" name="Google Shape;104;p2"/>
          <p:cNvSpPr txBox="1"/>
          <p:nvPr/>
        </p:nvSpPr>
        <p:spPr>
          <a:xfrm>
            <a:off x="5719156" y="1009165"/>
            <a:ext cx="6274351" cy="3416279"/>
          </a:xfrm>
          <a:prstGeom prst="rect">
            <a:avLst/>
          </a:prstGeom>
          <a:noFill/>
          <a:ln>
            <a:noFill/>
          </a:ln>
        </p:spPr>
        <p:txBody>
          <a:bodyPr spcFirstLastPara="1" wrap="square" lIns="91425" tIns="45700" rIns="91425" bIns="45700" anchor="t" anchorCtr="0">
            <a:spAutoFit/>
          </a:bodyPr>
          <a:lstStyle/>
          <a:p>
            <a:r>
              <a:rPr lang="en-US" sz="1800" dirty="0"/>
              <a:t>This rule, which includes </a:t>
            </a:r>
            <a:r>
              <a:rPr lang="en-US" sz="1800" dirty="0">
                <a:hlinkClick r:id="rId3"/>
              </a:rPr>
              <a:t>Table 1</a:t>
            </a:r>
            <a:r>
              <a:rPr lang="en-US" sz="1800" dirty="0"/>
              <a:t>, outlines specific tasks and control measures that, when implemented, do </a:t>
            </a:r>
            <a:r>
              <a:rPr lang="en-US" sz="1800" b="1" dirty="0"/>
              <a:t>not</a:t>
            </a:r>
            <a:r>
              <a:rPr lang="en-US" sz="1800" dirty="0"/>
              <a:t> require the exposure assessment that we discussed in the previous slide. These exemptions only apply to construction and construction-like activities.  For example, an exposure assessment would not be required if you use a jackhammer with a continuous stream of water at the point of impact and dust is not visibly in the air or meets Table 1 requirements. See the next slide for a video example!</a:t>
            </a:r>
          </a:p>
          <a:p>
            <a:r>
              <a:rPr lang="en-US" sz="1800" dirty="0"/>
              <a:t> </a:t>
            </a:r>
            <a:br>
              <a:rPr lang="en-US" sz="1800" dirty="0"/>
            </a:br>
            <a:r>
              <a:rPr lang="en-US" sz="1800" dirty="0"/>
              <a:t>See  </a:t>
            </a:r>
            <a:r>
              <a:rPr lang="en-US" sz="1800" u="sng" dirty="0">
                <a:hlinkClick r:id="rId4"/>
              </a:rPr>
              <a:t>fact sheet FS-66</a:t>
            </a:r>
            <a:r>
              <a:rPr lang="en-US" sz="1800" dirty="0"/>
              <a:t>, and section 437-002-1057 for all the details.</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0AF15CD5-330D-4FAF-A5EA-27B4D6472AA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091" y="27160"/>
            <a:ext cx="5452686" cy="5857143"/>
          </a:xfrm>
          <a:prstGeom prst="rect">
            <a:avLst/>
          </a:prstGeom>
        </p:spPr>
      </p:pic>
    </p:spTree>
    <p:extLst>
      <p:ext uri="{BB962C8B-B14F-4D97-AF65-F5344CB8AC3E}">
        <p14:creationId xmlns:p14="http://schemas.microsoft.com/office/powerpoint/2010/main" val="1187726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59" y="5918860"/>
            <a:ext cx="4603845" cy="943411"/>
          </a:xfrm>
          <a:prstGeom prst="rect">
            <a:avLst/>
          </a:prstGeom>
        </p:spPr>
      </p:pic>
      <p:sp>
        <p:nvSpPr>
          <p:cNvPr id="8" name="Title 7">
            <a:extLst>
              <a:ext uri="{FF2B5EF4-FFF2-40B4-BE49-F238E27FC236}">
                <a16:creationId xmlns:a16="http://schemas.microsoft.com/office/drawing/2014/main" id="{40E33C50-989E-433C-80C0-7C3E8C31AF53}"/>
              </a:ext>
            </a:extLst>
          </p:cNvPr>
          <p:cNvSpPr>
            <a:spLocks noGrp="1"/>
          </p:cNvSpPr>
          <p:nvPr>
            <p:ph type="title" idx="4294967295"/>
          </p:nvPr>
        </p:nvSpPr>
        <p:spPr>
          <a:xfrm>
            <a:off x="0" y="-1"/>
            <a:ext cx="12144375" cy="5872164"/>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chemeClr val="lt1"/>
                </a:solidFill>
                <a:effectLst/>
                <a:uLnTx/>
                <a:uFillTx/>
                <a:latin typeface="+mn-lt"/>
                <a:ea typeface="+mn-ea"/>
                <a:cs typeface="+mn-cs"/>
                <a:sym typeface="Arial"/>
              </a:rPr>
              <a:t>Video</a:t>
            </a:r>
            <a:r>
              <a:rPr kumimoji="0" lang="en-US" sz="3000" b="0" i="0" u="none" strike="noStrike" kern="0" cap="none" spc="0" normalizeH="0" baseline="0" noProof="0" dirty="0">
                <a:ln>
                  <a:noFill/>
                </a:ln>
                <a:solidFill>
                  <a:schemeClr val="lt1"/>
                </a:solidFill>
                <a:effectLst/>
                <a:uLnTx/>
                <a:uFillTx/>
                <a:latin typeface="+mn-lt"/>
                <a:ea typeface="+mn-ea"/>
                <a:cs typeface="+mn-cs"/>
                <a:sym typeface="Arial"/>
              </a:rPr>
              <a:t>: </a:t>
            </a:r>
            <a: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t>EXAMPLE OF JACKHAMMER </a:t>
            </a:r>
            <a:b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br>
            <a: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t>WITH CONTINUOUS WATER STREAM</a:t>
            </a:r>
            <a:endParaRPr kumimoji="0" lang="en-US" sz="3000" b="0" i="0" u="none" strike="noStrike" kern="0" cap="none" spc="0" normalizeH="0" baseline="0" noProof="0" dirty="0">
              <a:ln>
                <a:noFill/>
              </a:ln>
              <a:solidFill>
                <a:schemeClr val="lt1"/>
              </a:solidFill>
              <a:effectLst/>
              <a:uLnTx/>
              <a:uFillTx/>
              <a:latin typeface="+mn-lt"/>
              <a:ea typeface="+mn-ea"/>
              <a:cs typeface="+mn-cs"/>
              <a:sym typeface="Arial"/>
            </a:endParaRPr>
          </a:p>
        </p:txBody>
      </p:sp>
    </p:spTree>
    <p:extLst>
      <p:ext uri="{BB962C8B-B14F-4D97-AF65-F5344CB8AC3E}">
        <p14:creationId xmlns:p14="http://schemas.microsoft.com/office/powerpoint/2010/main" val="294035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2F082DE-E188-A1F2-C546-67E082680B08}"/>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4. Regulated and Restricted Access</a:t>
            </a:r>
          </a:p>
        </p:txBody>
      </p:sp>
      <p:sp>
        <p:nvSpPr>
          <p:cNvPr id="104" name="Google Shape;104;p2"/>
          <p:cNvSpPr txBox="1"/>
          <p:nvPr/>
        </p:nvSpPr>
        <p:spPr>
          <a:xfrm>
            <a:off x="5719156" y="1539517"/>
            <a:ext cx="6274351" cy="4001055"/>
          </a:xfrm>
          <a:prstGeom prst="rect">
            <a:avLst/>
          </a:prstGeom>
          <a:noFill/>
          <a:ln>
            <a:noFill/>
          </a:ln>
        </p:spPr>
        <p:txBody>
          <a:bodyPr spcFirstLastPara="1" wrap="square" lIns="91425" tIns="45700" rIns="91425" bIns="45700" anchor="t" anchorCtr="0">
            <a:spAutoFit/>
          </a:bodyPr>
          <a:lstStyle/>
          <a:p>
            <a:r>
              <a:rPr lang="en-US" sz="1800" dirty="0"/>
              <a:t>If employees will be exposed to respirable crystalline silica levels</a:t>
            </a:r>
            <a:r>
              <a:rPr lang="en-US" sz="1800" b="1" dirty="0"/>
              <a:t> in excess of the PEL</a:t>
            </a:r>
            <a:r>
              <a:rPr lang="en-US" sz="1800" dirty="0"/>
              <a:t>, there must be a regulated area designated, separated from the rest of the workplace. The purpose is to minimize the number of employees exposed. Specific warning signs must be posted at all entrances to the regulated areas (see section </a:t>
            </a:r>
            <a:r>
              <a:rPr lang="en-US" sz="1800" dirty="0">
                <a:hlinkClick r:id="rId3"/>
              </a:rPr>
              <a:t>437-002-1058</a:t>
            </a:r>
            <a:r>
              <a:rPr lang="en-US" sz="1800" dirty="0"/>
              <a:t> for sign verbiage). Access to regulated areas must be limited to authorized persons and respirators must be provided to, and used by, all who enter the area.</a:t>
            </a:r>
            <a:endParaRPr lang="en-US" sz="2000" dirty="0"/>
          </a:p>
          <a:p>
            <a:br>
              <a:rPr lang="en-US" sz="2000" dirty="0"/>
            </a:br>
            <a:r>
              <a:rPr lang="en-US" sz="1800" dirty="0"/>
              <a:t>For construction activities, there must be written procedures to restrict access and minimize the number of employees to the area where the PEL is exceeded. More details can be found in </a:t>
            </a:r>
            <a:r>
              <a:rPr lang="en-US" sz="1800" dirty="0">
                <a:hlinkClick r:id="rId4"/>
              </a:rPr>
              <a:t>437-002-1059(2)</a:t>
            </a:r>
            <a:r>
              <a:rPr lang="en-US" sz="1800" dirty="0"/>
              <a:t>.</a:t>
            </a:r>
            <a:endParaRPr lang="en-US" sz="2000" baseline="30000" dirty="0"/>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304C2A2D-E3B7-4A76-AC75-F2058F303DF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6042" y="75450"/>
            <a:ext cx="5402165" cy="5802875"/>
          </a:xfrm>
          <a:prstGeom prst="rect">
            <a:avLst/>
          </a:prstGeom>
        </p:spPr>
      </p:pic>
    </p:spTree>
    <p:extLst>
      <p:ext uri="{BB962C8B-B14F-4D97-AF65-F5344CB8AC3E}">
        <p14:creationId xmlns:p14="http://schemas.microsoft.com/office/powerpoint/2010/main" val="3653961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E0D6541-5E94-788A-BCCF-4ED7AEA5EDB9}"/>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5. Methods of Compliance</a:t>
            </a:r>
          </a:p>
        </p:txBody>
      </p:sp>
      <p:sp>
        <p:nvSpPr>
          <p:cNvPr id="104" name="Google Shape;104;p2"/>
          <p:cNvSpPr txBox="1"/>
          <p:nvPr/>
        </p:nvSpPr>
        <p:spPr>
          <a:xfrm>
            <a:off x="5719156" y="1109749"/>
            <a:ext cx="6274351" cy="4524275"/>
          </a:xfrm>
          <a:prstGeom prst="rect">
            <a:avLst/>
          </a:prstGeom>
          <a:noFill/>
          <a:ln>
            <a:noFill/>
          </a:ln>
        </p:spPr>
        <p:txBody>
          <a:bodyPr spcFirstLastPara="1" wrap="square" lIns="91425" tIns="45700" rIns="91425" bIns="45700" anchor="t" anchorCtr="0">
            <a:spAutoFit/>
          </a:bodyPr>
          <a:lstStyle/>
          <a:p>
            <a:r>
              <a:rPr lang="en-US" sz="1600" dirty="0"/>
              <a:t>The silica standard requires a written exposure </a:t>
            </a:r>
            <a:r>
              <a:rPr lang="en-US" sz="1600" dirty="0">
                <a:hlinkClick r:id="rId3"/>
              </a:rPr>
              <a:t>plan</a:t>
            </a:r>
            <a:r>
              <a:rPr lang="en-US" sz="1600" dirty="0"/>
              <a:t> and implementation of </a:t>
            </a:r>
            <a:r>
              <a:rPr lang="en-US" sz="1600" b="1" dirty="0"/>
              <a:t>engineering or work practice controls</a:t>
            </a:r>
            <a:r>
              <a:rPr lang="en-US" sz="1600" dirty="0"/>
              <a:t> to bring the respirable crystalline silica exposure down to the PEL, or to the lowest feasible level with the supplementation of respirator use. The next two slides provide examples of both types of controls.</a:t>
            </a:r>
          </a:p>
          <a:p>
            <a:endParaRPr lang="en-US" sz="1600" dirty="0"/>
          </a:p>
          <a:p>
            <a:r>
              <a:rPr lang="en-US" sz="1600" dirty="0"/>
              <a:t>A written exposure plan needs to contain a description of:</a:t>
            </a:r>
          </a:p>
          <a:p>
            <a:pPr marL="285750" indent="-285750" fontAlgn="base">
              <a:buFont typeface="Arial" panose="020B0604020202020204" pitchFamily="34" charset="0"/>
              <a:buChar char="•"/>
            </a:pPr>
            <a:r>
              <a:rPr lang="en-US" sz="1600" dirty="0"/>
              <a:t>Tasks that involve silica exposure in the workplace,</a:t>
            </a:r>
          </a:p>
          <a:p>
            <a:pPr marL="285750" indent="-285750" fontAlgn="base">
              <a:buFont typeface="Arial" panose="020B0604020202020204" pitchFamily="34" charset="0"/>
              <a:buChar char="•"/>
            </a:pPr>
            <a:r>
              <a:rPr lang="en-US" sz="1600" dirty="0"/>
              <a:t>Engineering controls, work practices, and respiratory protection for each task, and</a:t>
            </a:r>
          </a:p>
          <a:p>
            <a:pPr marL="285750" indent="-285750" fontAlgn="base">
              <a:buFont typeface="Arial" panose="020B0604020202020204" pitchFamily="34" charset="0"/>
              <a:buChar char="•"/>
            </a:pPr>
            <a:r>
              <a:rPr lang="en-US" sz="1600" dirty="0"/>
              <a:t>Housekeeping measures used.</a:t>
            </a:r>
          </a:p>
          <a:p>
            <a:r>
              <a:rPr lang="en-US" sz="1600" dirty="0"/>
              <a:t>The written plan needs to be reviewed and evaluated at least once a year, updated as needed, and available to all who need it. For employees engaged in construction activities or using methods allowed in </a:t>
            </a:r>
            <a:r>
              <a:rPr lang="en-US" sz="1600" dirty="0">
                <a:hlinkClick r:id="rId4"/>
              </a:rPr>
              <a:t>Table 1</a:t>
            </a:r>
            <a:r>
              <a:rPr lang="en-US" sz="1600" dirty="0"/>
              <a:t>, the designated </a:t>
            </a:r>
            <a:r>
              <a:rPr lang="en-US" sz="1600" dirty="0">
                <a:hlinkClick r:id="rId5"/>
              </a:rPr>
              <a:t>competent person</a:t>
            </a:r>
            <a:r>
              <a:rPr lang="en-US" sz="1600" dirty="0"/>
              <a:t> must regularly inspect job sites, materials, and equipment to implement the written exposure control plan and make corrections when necessary.</a:t>
            </a:r>
            <a:endParaRPr lang="en-US" sz="1600" baseline="30000" dirty="0"/>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3439BA71-B6F0-4C93-8471-46B2A9CD42F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431" y="32084"/>
            <a:ext cx="5452839" cy="5857308"/>
          </a:xfrm>
          <a:prstGeom prst="rect">
            <a:avLst/>
          </a:prstGeom>
        </p:spPr>
      </p:pic>
    </p:spTree>
    <p:extLst>
      <p:ext uri="{BB962C8B-B14F-4D97-AF65-F5344CB8AC3E}">
        <p14:creationId xmlns:p14="http://schemas.microsoft.com/office/powerpoint/2010/main" val="2054366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0246A96-7412-CC43-0BA9-29008DB469C3}"/>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Examples of Engineering Controls</a:t>
            </a:r>
          </a:p>
        </p:txBody>
      </p:sp>
      <p:sp>
        <p:nvSpPr>
          <p:cNvPr id="104" name="Google Shape;104;p2"/>
          <p:cNvSpPr txBox="1"/>
          <p:nvPr/>
        </p:nvSpPr>
        <p:spPr>
          <a:xfrm>
            <a:off x="5719156" y="1502941"/>
            <a:ext cx="6274351" cy="3785611"/>
          </a:xfrm>
          <a:prstGeom prst="rect">
            <a:avLst/>
          </a:prstGeom>
          <a:noFill/>
          <a:ln>
            <a:noFill/>
          </a:ln>
        </p:spPr>
        <p:txBody>
          <a:bodyPr spcFirstLastPara="1" wrap="square" lIns="91425" tIns="45700" rIns="91425" bIns="45700" anchor="t" anchorCtr="0">
            <a:spAutoFit/>
          </a:bodyPr>
          <a:lstStyle/>
          <a:p>
            <a:r>
              <a:rPr lang="en-US" sz="1600" dirty="0"/>
              <a:t>Hazard controls are planned methods of completing tasks in ways that reduce or eliminate employees’ exposure to silica, including engineering controls. Some controls are quite simple, while others require more involvement. A few examples are: </a:t>
            </a:r>
          </a:p>
          <a:p>
            <a:endParaRPr lang="en-US" sz="1600" dirty="0"/>
          </a:p>
          <a:p>
            <a:pPr marL="285750" indent="-285750" fontAlgn="base">
              <a:buFont typeface="Arial" panose="020B0604020202020204" pitchFamily="34" charset="0"/>
              <a:buChar char="•"/>
            </a:pPr>
            <a:r>
              <a:rPr lang="en-US" sz="1600" dirty="0"/>
              <a:t>Substitute silica sand with a wide range of silica-free abrasives for abrasive blasting.</a:t>
            </a:r>
          </a:p>
          <a:p>
            <a:pPr marL="285750" indent="-285750" fontAlgn="base">
              <a:buFont typeface="Arial" panose="020B0604020202020204" pitchFamily="34" charset="0"/>
              <a:buChar char="•"/>
            </a:pPr>
            <a:r>
              <a:rPr lang="en-US" sz="1600" dirty="0"/>
              <a:t>Use building materials that do not contain crystalline silica.</a:t>
            </a:r>
          </a:p>
          <a:p>
            <a:pPr marL="285750" indent="-285750" fontAlgn="base">
              <a:buFont typeface="Arial" panose="020B0604020202020204" pitchFamily="34" charset="0"/>
              <a:buChar char="•"/>
            </a:pPr>
            <a:r>
              <a:rPr lang="en-US" sz="1600" dirty="0"/>
              <a:t>Use shears instead of saws when cutting fibrous cement siding.</a:t>
            </a:r>
          </a:p>
          <a:p>
            <a:pPr marL="285750" indent="-285750" fontAlgn="base">
              <a:buFont typeface="Arial" panose="020B0604020202020204" pitchFamily="34" charset="0"/>
              <a:buChar char="•"/>
            </a:pPr>
            <a:r>
              <a:rPr lang="en-US" sz="1600" dirty="0"/>
              <a:t>Use powered tools with manufacturer-approved integrated water delivery or dust collection systems. (See next slides for video examples!)  </a:t>
            </a:r>
          </a:p>
          <a:p>
            <a:br>
              <a:rPr lang="en-US" sz="1600" dirty="0"/>
            </a:br>
            <a:r>
              <a:rPr lang="en-US" sz="1600" dirty="0"/>
              <a:t>More than one control measure may be necessary to protect workers from silica exposure.</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AEAAE138-CE1C-4A33-BBF4-CA1E847512D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5" y="16042"/>
            <a:ext cx="5472640" cy="5878577"/>
          </a:xfrm>
          <a:prstGeom prst="rect">
            <a:avLst/>
          </a:prstGeom>
        </p:spPr>
      </p:pic>
    </p:spTree>
    <p:extLst>
      <p:ext uri="{BB962C8B-B14F-4D97-AF65-F5344CB8AC3E}">
        <p14:creationId xmlns:p14="http://schemas.microsoft.com/office/powerpoint/2010/main" val="4113502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59" y="5918860"/>
            <a:ext cx="4603845" cy="943411"/>
          </a:xfrm>
          <a:prstGeom prst="rect">
            <a:avLst/>
          </a:prstGeom>
        </p:spPr>
      </p:pic>
      <p:sp>
        <p:nvSpPr>
          <p:cNvPr id="8" name="Title 7">
            <a:extLst>
              <a:ext uri="{FF2B5EF4-FFF2-40B4-BE49-F238E27FC236}">
                <a16:creationId xmlns:a16="http://schemas.microsoft.com/office/drawing/2014/main" id="{40E33C50-989E-433C-80C0-7C3E8C31AF53}"/>
              </a:ext>
            </a:extLst>
          </p:cNvPr>
          <p:cNvSpPr>
            <a:spLocks noGrp="1"/>
          </p:cNvSpPr>
          <p:nvPr>
            <p:ph type="title" idx="4294967295"/>
          </p:nvPr>
        </p:nvSpPr>
        <p:spPr>
          <a:xfrm>
            <a:off x="0" y="0"/>
            <a:ext cx="12172950" cy="5772150"/>
          </a:xfrm>
          <a:prstGeom prst="rect">
            <a:avLst/>
          </a:prstGeom>
          <a:solidFill>
            <a:schemeClr val="tx1"/>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chemeClr val="lt1"/>
              </a:solidFill>
              <a:effectLst/>
              <a:uLnTx/>
              <a:uFillTx/>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chemeClr val="lt1"/>
                </a:solidFill>
                <a:effectLst/>
                <a:uLnTx/>
                <a:uFillTx/>
                <a:latin typeface="+mn-lt"/>
                <a:ea typeface="+mn-ea"/>
                <a:cs typeface="+mn-cs"/>
                <a:sym typeface="Arial"/>
              </a:rPr>
              <a:t>Video</a:t>
            </a:r>
            <a:r>
              <a:rPr kumimoji="0" lang="en-US" sz="3000" b="0" i="0" u="none" strike="noStrike" kern="0" cap="none" spc="0" normalizeH="0" baseline="0" noProof="0" dirty="0">
                <a:ln>
                  <a:noFill/>
                </a:ln>
                <a:solidFill>
                  <a:schemeClr val="lt1"/>
                </a:solidFill>
                <a:effectLst/>
                <a:uLnTx/>
                <a:uFillTx/>
                <a:latin typeface="+mn-lt"/>
                <a:ea typeface="+mn-ea"/>
                <a:cs typeface="+mn-cs"/>
                <a:sym typeface="Arial"/>
              </a:rPr>
              <a:t>: </a:t>
            </a:r>
            <a: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t>EXAMPLE OF MASONRY SAW WITH </a:t>
            </a:r>
            <a:b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br>
            <a:r>
              <a:rPr kumimoji="0" lang="en-US" sz="3000" b="0" i="0" u="none" strike="noStrike" kern="0" cap="none" spc="0" normalizeH="0" baseline="0" noProof="0" dirty="0">
                <a:ln>
                  <a:noFill/>
                </a:ln>
                <a:solidFill>
                  <a:schemeClr val="lt1"/>
                </a:solidFill>
                <a:effectLst/>
                <a:uLnTx/>
                <a:uFillTx/>
                <a:latin typeface="+mn-lt"/>
                <a:ea typeface="+mn-ea"/>
                <a:cs typeface="+mn-cs"/>
                <a:sym typeface="Arial"/>
                <a:hlinkClick r:id="rId4"/>
              </a:rPr>
              <a:t>INTEGRATED WATER DELIVERY SYSTEM</a:t>
            </a:r>
            <a:endParaRPr kumimoji="0" lang="en-US" sz="3000" b="0" i="0" u="none" strike="noStrike" kern="0" cap="none" spc="0" normalizeH="0" baseline="0" noProof="0" dirty="0">
              <a:ln>
                <a:noFill/>
              </a:ln>
              <a:solidFill>
                <a:schemeClr val="lt1"/>
              </a:solidFill>
              <a:effectLst/>
              <a:uLnTx/>
              <a:uFillTx/>
              <a:latin typeface="+mn-lt"/>
              <a:ea typeface="+mn-ea"/>
              <a:cs typeface="+mn-cs"/>
              <a:sym typeface="Arial"/>
            </a:endParaRPr>
          </a:p>
        </p:txBody>
      </p:sp>
    </p:spTree>
    <p:extLst>
      <p:ext uri="{BB962C8B-B14F-4D97-AF65-F5344CB8AC3E}">
        <p14:creationId xmlns:p14="http://schemas.microsoft.com/office/powerpoint/2010/main" val="2930777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4093231-1BF7-A1C1-A7E9-DBE3C94F01BD}"/>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Examples of Work Practice Controls</a:t>
            </a:r>
          </a:p>
        </p:txBody>
      </p:sp>
      <p:sp>
        <p:nvSpPr>
          <p:cNvPr id="104" name="Google Shape;104;p2"/>
          <p:cNvSpPr txBox="1"/>
          <p:nvPr/>
        </p:nvSpPr>
        <p:spPr>
          <a:xfrm>
            <a:off x="5719156" y="1576093"/>
            <a:ext cx="6274351" cy="3816389"/>
          </a:xfrm>
          <a:prstGeom prst="rect">
            <a:avLst/>
          </a:prstGeom>
          <a:noFill/>
          <a:ln>
            <a:noFill/>
          </a:ln>
        </p:spPr>
        <p:txBody>
          <a:bodyPr spcFirstLastPara="1" wrap="square" lIns="91425" tIns="45700" rIns="91425" bIns="45700" anchor="t" anchorCtr="0">
            <a:spAutoFit/>
          </a:bodyPr>
          <a:lstStyle/>
          <a:p>
            <a:r>
              <a:rPr lang="en-US" sz="1600" dirty="0"/>
              <a:t>Work practice controls, also known as administrative controls, are changes in work procedures with the goal of reducing the duration, frequency, and severity of exposure to silica. This is accomplished through written safety policies, rules, supervision, schedules, and training. Some examples of work practice controls include:</a:t>
            </a:r>
            <a:endParaRPr lang="en-US" sz="1800" dirty="0"/>
          </a:p>
          <a:p>
            <a:pPr marL="285750" indent="-285750" fontAlgn="base">
              <a:buFont typeface="Arial" panose="020B0604020202020204" pitchFamily="34" charset="0"/>
              <a:buChar char="•"/>
            </a:pPr>
            <a:br>
              <a:rPr lang="en-US" sz="1800" dirty="0"/>
            </a:br>
            <a:r>
              <a:rPr lang="en-US" sz="1600" dirty="0"/>
              <a:t>Scheduling shifts to minimize the number of employees exposed during tasks that result in silica exposure,</a:t>
            </a:r>
          </a:p>
          <a:p>
            <a:pPr marL="285750" indent="-285750" fontAlgn="base">
              <a:buFont typeface="Arial" panose="020B0604020202020204" pitchFamily="34" charset="0"/>
              <a:buChar char="•"/>
            </a:pPr>
            <a:r>
              <a:rPr lang="en-US" sz="1600" dirty="0"/>
              <a:t>Making policies to require washing hands and changing clothes after handling silica-containing materials,</a:t>
            </a:r>
          </a:p>
          <a:p>
            <a:pPr marL="285750" indent="-285750" fontAlgn="base">
              <a:buFont typeface="Arial" panose="020B0604020202020204" pitchFamily="34" charset="0"/>
              <a:buChar char="•"/>
            </a:pPr>
            <a:r>
              <a:rPr lang="en-US" sz="1600" dirty="0"/>
              <a:t>Adding surveillance to ensure tools and work processes are preventing visible airborne crystalline silica dust,</a:t>
            </a:r>
          </a:p>
          <a:p>
            <a:pPr marL="285750" indent="-285750" fontAlgn="base">
              <a:buFont typeface="Arial" panose="020B0604020202020204" pitchFamily="34" charset="0"/>
              <a:buChar char="•"/>
            </a:pPr>
            <a:r>
              <a:rPr lang="en-US" sz="1600" dirty="0"/>
              <a:t>Implementing housekeeping practices to keep the worksite clean and free of silica dust, and</a:t>
            </a:r>
          </a:p>
          <a:p>
            <a:pPr marL="285750" indent="-285750" fontAlgn="base">
              <a:buFont typeface="Arial" panose="020B0604020202020204" pitchFamily="34" charset="0"/>
              <a:buChar char="•"/>
            </a:pPr>
            <a:r>
              <a:rPr lang="en-US" sz="1600" dirty="0"/>
              <a:t>Using signs and </a:t>
            </a:r>
            <a:r>
              <a:rPr lang="en-US" sz="1600" dirty="0">
                <a:hlinkClick r:id="rId3"/>
              </a:rPr>
              <a:t>labels</a:t>
            </a:r>
            <a:r>
              <a:rPr lang="en-US" sz="1600" dirty="0"/>
              <a:t>. </a:t>
            </a:r>
            <a:endParaRPr lang="en-US" dirty="0"/>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971040D9-86C2-4EF1-9F06-53074CE4BF7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662" y="0"/>
            <a:ext cx="5479907" cy="5886384"/>
          </a:xfrm>
          <a:prstGeom prst="rect">
            <a:avLst/>
          </a:prstGeom>
        </p:spPr>
      </p:pic>
    </p:spTree>
    <p:extLst>
      <p:ext uri="{BB962C8B-B14F-4D97-AF65-F5344CB8AC3E}">
        <p14:creationId xmlns:p14="http://schemas.microsoft.com/office/powerpoint/2010/main" val="821071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D43854C-E8F8-DA8F-4AF6-C99F8399E703}"/>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Silica: It’s Not Just Dust</a:t>
            </a:r>
          </a:p>
        </p:txBody>
      </p:sp>
      <p:sp>
        <p:nvSpPr>
          <p:cNvPr id="104" name="Google Shape;104;p2"/>
          <p:cNvSpPr txBox="1"/>
          <p:nvPr/>
        </p:nvSpPr>
        <p:spPr>
          <a:xfrm>
            <a:off x="5719156" y="987829"/>
            <a:ext cx="6274351" cy="3416279"/>
          </a:xfrm>
          <a:prstGeom prst="rect">
            <a:avLst/>
          </a:prstGeom>
          <a:noFill/>
          <a:ln>
            <a:noFill/>
          </a:ln>
        </p:spPr>
        <p:txBody>
          <a:bodyPr spcFirstLastPara="1" wrap="square" lIns="91425" tIns="45700" rIns="91425" bIns="45700" anchor="t" anchorCtr="0">
            <a:spAutoFit/>
          </a:bodyPr>
          <a:lstStyle/>
          <a:p>
            <a:r>
              <a:rPr lang="en-US" sz="1800" dirty="0"/>
              <a:t>Hundreds of employees die each year in the U.S. due to disease by overexposure to airborne crystalline silica dust, and there are many more silicosis cases that go misdiagnosed or unrecognized. The original permissible exposure limit (PEL) used by Oregon OSHA to protect workers from silica was set in 1971. Since then, studies have shown that the PEL was not protective enough to prevent a significant risk of developing silicosis, lung cancer, chronic obstructive pulmonary disease, and kidney disease. In response to these findings, Oregon OSHA revised the Silica rule. We’ll discuss more about the requirements of the rule throughout this course.</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EFDBAA98-1893-4CD6-B582-BB7D12C291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084" y="0"/>
            <a:ext cx="5486398" cy="5893356"/>
          </a:xfrm>
          <a:prstGeom prst="rect">
            <a:avLst/>
          </a:prstGeom>
        </p:spPr>
      </p:pic>
    </p:spTree>
    <p:extLst>
      <p:ext uri="{BB962C8B-B14F-4D97-AF65-F5344CB8AC3E}">
        <p14:creationId xmlns:p14="http://schemas.microsoft.com/office/powerpoint/2010/main" val="2451692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808AAD6-9592-EE24-6DFA-DC0F2C7E7805}"/>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6. Respiratory Protection</a:t>
            </a:r>
          </a:p>
        </p:txBody>
      </p:sp>
      <p:sp>
        <p:nvSpPr>
          <p:cNvPr id="104" name="Google Shape;104;p2"/>
          <p:cNvSpPr txBox="1"/>
          <p:nvPr/>
        </p:nvSpPr>
        <p:spPr>
          <a:xfrm>
            <a:off x="5719156" y="1064029"/>
            <a:ext cx="6274351" cy="4539664"/>
          </a:xfrm>
          <a:prstGeom prst="rect">
            <a:avLst/>
          </a:prstGeom>
          <a:noFill/>
          <a:ln>
            <a:noFill/>
          </a:ln>
        </p:spPr>
        <p:txBody>
          <a:bodyPr spcFirstLastPara="1" wrap="square" lIns="91425" tIns="45700" rIns="91425" bIns="45700" anchor="t" anchorCtr="0">
            <a:spAutoFit/>
          </a:bodyPr>
          <a:lstStyle/>
          <a:p>
            <a:r>
              <a:rPr lang="en-US" sz="1700" dirty="0"/>
              <a:t>Employers must provide workers with appropriate respirators that comply with this </a:t>
            </a:r>
            <a:r>
              <a:rPr lang="en-US" sz="1700" dirty="0">
                <a:hlinkClick r:id="rId3"/>
              </a:rPr>
              <a:t>Oregon OSHA rule</a:t>
            </a:r>
            <a:r>
              <a:rPr lang="en-US" sz="1700" dirty="0"/>
              <a:t> and the </a:t>
            </a:r>
            <a:r>
              <a:rPr lang="en-US" sz="1700" dirty="0">
                <a:hlinkClick r:id="rId4"/>
              </a:rPr>
              <a:t>Federal OSHA respiratory protection rule</a:t>
            </a:r>
            <a:r>
              <a:rPr lang="en-US" sz="1700" dirty="0"/>
              <a:t>. Respiratory protection is required when: </a:t>
            </a:r>
          </a:p>
          <a:p>
            <a:pPr marL="285750" indent="-285750" fontAlgn="base">
              <a:buFont typeface="Arial" panose="020B0604020202020204" pitchFamily="34" charset="0"/>
              <a:buChar char="•"/>
            </a:pPr>
            <a:r>
              <a:rPr lang="en-US" sz="1700" dirty="0"/>
              <a:t>Exposures exceed the permissible exposure limit (PEL) during installation or implementation periods of engineering and work practice controls,</a:t>
            </a:r>
          </a:p>
          <a:p>
            <a:pPr marL="285750" indent="-285750" fontAlgn="base">
              <a:buFont typeface="Arial" panose="020B0604020202020204" pitchFamily="34" charset="0"/>
              <a:buChar char="•"/>
            </a:pPr>
            <a:r>
              <a:rPr lang="en-US" sz="1700" dirty="0"/>
              <a:t>Exposures exceed the PEL during maintenance and repair tasks,</a:t>
            </a:r>
          </a:p>
          <a:p>
            <a:pPr marL="285750" indent="-285750" fontAlgn="base">
              <a:buFont typeface="Arial" panose="020B0604020202020204" pitchFamily="34" charset="0"/>
              <a:buChar char="•"/>
            </a:pPr>
            <a:r>
              <a:rPr lang="en-US" sz="1700" dirty="0"/>
              <a:t>Engineering and work practice controls have been implemented but are still not enough to reduce the respirable crystalline silica exposures below the PEL, </a:t>
            </a:r>
          </a:p>
          <a:p>
            <a:pPr marL="285750" indent="-285750" fontAlgn="base">
              <a:buFont typeface="Arial" panose="020B0604020202020204" pitchFamily="34" charset="0"/>
              <a:buChar char="•"/>
            </a:pPr>
            <a:r>
              <a:rPr lang="en-US" sz="1700" dirty="0"/>
              <a:t>Respirators are specified in Table 1, and </a:t>
            </a:r>
          </a:p>
          <a:p>
            <a:pPr marL="285750" indent="-285750" fontAlgn="base">
              <a:buFont typeface="Arial" panose="020B0604020202020204" pitchFamily="34" charset="0"/>
              <a:buChar char="•"/>
            </a:pPr>
            <a:r>
              <a:rPr lang="en-US" sz="1700" dirty="0"/>
              <a:t>An employee is in a regulated area. </a:t>
            </a:r>
          </a:p>
          <a:p>
            <a:br>
              <a:rPr lang="en-US" sz="1700" dirty="0"/>
            </a:br>
            <a:r>
              <a:rPr lang="en-US" sz="1700" dirty="0"/>
              <a:t>Remember, there are many types of respirators, from nose and mouth covering to a full-face respirator.</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6E4D80DA-8ADF-4AD2-943B-0937A58491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799" y="16042"/>
            <a:ext cx="5465338" cy="5870734"/>
          </a:xfrm>
          <a:prstGeom prst="rect">
            <a:avLst/>
          </a:prstGeom>
        </p:spPr>
      </p:pic>
    </p:spTree>
    <p:extLst>
      <p:ext uri="{BB962C8B-B14F-4D97-AF65-F5344CB8AC3E}">
        <p14:creationId xmlns:p14="http://schemas.microsoft.com/office/powerpoint/2010/main" val="3414918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75CE9F0-5F68-9F73-0ECC-D4F009E4A66A}"/>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7. Housekeeping</a:t>
            </a:r>
          </a:p>
        </p:txBody>
      </p:sp>
      <p:sp>
        <p:nvSpPr>
          <p:cNvPr id="104" name="Google Shape;104;p2"/>
          <p:cNvSpPr txBox="1"/>
          <p:nvPr/>
        </p:nvSpPr>
        <p:spPr>
          <a:xfrm>
            <a:off x="5719156" y="1000021"/>
            <a:ext cx="6274351" cy="2954615"/>
          </a:xfrm>
          <a:prstGeom prst="rect">
            <a:avLst/>
          </a:prstGeom>
          <a:noFill/>
          <a:ln>
            <a:noFill/>
          </a:ln>
        </p:spPr>
        <p:txBody>
          <a:bodyPr spcFirstLastPara="1" wrap="square" lIns="91425" tIns="45700" rIns="91425" bIns="45700" anchor="t" anchorCtr="0">
            <a:spAutoFit/>
          </a:bodyPr>
          <a:lstStyle/>
          <a:p>
            <a:r>
              <a:rPr lang="en-US" sz="1800" dirty="0"/>
              <a:t>Employers covered under the silica rule scope </a:t>
            </a:r>
            <a:r>
              <a:rPr lang="en-US" sz="1800" dirty="0">
                <a:hlinkClick r:id="rId3"/>
              </a:rPr>
              <a:t>437-002-1053</a:t>
            </a:r>
            <a:r>
              <a:rPr lang="en-US" sz="1800" dirty="0"/>
              <a:t> must follow these housekeeping requirements:</a:t>
            </a:r>
          </a:p>
          <a:p>
            <a:endParaRPr lang="en-US" sz="2400" dirty="0"/>
          </a:p>
          <a:p>
            <a:pPr marL="285750" indent="-285750" fontAlgn="base">
              <a:buFont typeface="Arial" panose="020B0604020202020204" pitchFamily="34" charset="0"/>
              <a:buChar char="•"/>
            </a:pPr>
            <a:r>
              <a:rPr lang="en-US" sz="1800" dirty="0"/>
              <a:t>Do not allow dry sweeping or dry brushing, unless other methods are not feasible.</a:t>
            </a:r>
          </a:p>
          <a:p>
            <a:pPr marL="285750" indent="-285750" fontAlgn="base">
              <a:buFont typeface="Arial" panose="020B0604020202020204" pitchFamily="34" charset="0"/>
              <a:buChar char="•"/>
            </a:pPr>
            <a:r>
              <a:rPr lang="en-US" sz="1800" dirty="0"/>
              <a:t>Do not allow cleaning with compressed air where those activities could contribute to airborne respirable crystalline silica dust exposure, unless it is with a system that effectively captures the dust created by the compressed air, or no other method is feasible.</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30AE5ECF-22E9-43C6-9BBB-B0D7550EC6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89" y="0"/>
            <a:ext cx="5482707" cy="5889391"/>
          </a:xfrm>
          <a:prstGeom prst="rect">
            <a:avLst/>
          </a:prstGeom>
        </p:spPr>
      </p:pic>
    </p:spTree>
    <p:extLst>
      <p:ext uri="{BB962C8B-B14F-4D97-AF65-F5344CB8AC3E}">
        <p14:creationId xmlns:p14="http://schemas.microsoft.com/office/powerpoint/2010/main" val="1481408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5670DC3-0537-37B4-E46C-F75106150EDE}"/>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8. Medical Surveillance</a:t>
            </a:r>
          </a:p>
        </p:txBody>
      </p:sp>
      <p:sp>
        <p:nvSpPr>
          <p:cNvPr id="104" name="Google Shape;104;p2"/>
          <p:cNvSpPr txBox="1"/>
          <p:nvPr/>
        </p:nvSpPr>
        <p:spPr>
          <a:xfrm>
            <a:off x="5719156" y="1018309"/>
            <a:ext cx="6274351" cy="3693278"/>
          </a:xfrm>
          <a:prstGeom prst="rect">
            <a:avLst/>
          </a:prstGeom>
          <a:noFill/>
          <a:ln>
            <a:noFill/>
          </a:ln>
        </p:spPr>
        <p:txBody>
          <a:bodyPr spcFirstLastPara="1" wrap="square" lIns="91425" tIns="45700" rIns="91425" bIns="45700" anchor="t" anchorCtr="0">
            <a:spAutoFit/>
          </a:bodyPr>
          <a:lstStyle/>
          <a:p>
            <a:r>
              <a:rPr lang="en-US" sz="1800" dirty="0"/>
              <a:t>The Silica standard requires that medical surveillance is available, at no cost, to each employee who is:</a:t>
            </a:r>
          </a:p>
          <a:p>
            <a:endParaRPr lang="en-US" sz="1800" dirty="0"/>
          </a:p>
          <a:p>
            <a:r>
              <a:rPr lang="en-US" sz="1800" dirty="0"/>
              <a:t>- Occupationally exposed to silica at or above the action level (25 µg/m3) for 30 or more days a year, or</a:t>
            </a:r>
          </a:p>
          <a:p>
            <a:r>
              <a:rPr lang="en-US" sz="1800" dirty="0"/>
              <a:t>- Engaged in construction-like activities and uses a respirator for 30 or more days a year.</a:t>
            </a:r>
          </a:p>
          <a:p>
            <a:endParaRPr lang="en-US" sz="1800" dirty="0"/>
          </a:p>
          <a:p>
            <a:r>
              <a:rPr lang="en-US" sz="1800" dirty="0"/>
              <a:t>There are many important requirements within the medical surveillance component including the examination, the details contained in the written reports from a physician, and the communication between physician and employee. See rule </a:t>
            </a:r>
            <a:r>
              <a:rPr lang="en-US" sz="1800" dirty="0">
                <a:hlinkClick r:id="rId3"/>
              </a:rPr>
              <a:t>437-002-1062</a:t>
            </a:r>
            <a:r>
              <a:rPr lang="en-US" sz="1800" dirty="0"/>
              <a:t> for the complete details.</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3218CF43-B598-48F4-A191-D48F9BFB01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 y="0"/>
            <a:ext cx="5474617" cy="5880700"/>
          </a:xfrm>
          <a:prstGeom prst="rect">
            <a:avLst/>
          </a:prstGeom>
        </p:spPr>
      </p:pic>
    </p:spTree>
    <p:extLst>
      <p:ext uri="{BB962C8B-B14F-4D97-AF65-F5344CB8AC3E}">
        <p14:creationId xmlns:p14="http://schemas.microsoft.com/office/powerpoint/2010/main" val="1483945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93F099C-5F68-8C8D-98CE-807D46629BBB}"/>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9. Communication of Silica Hazards (I)</a:t>
            </a:r>
          </a:p>
        </p:txBody>
      </p:sp>
      <p:sp>
        <p:nvSpPr>
          <p:cNvPr id="104" name="Google Shape;104;p2"/>
          <p:cNvSpPr txBox="1"/>
          <p:nvPr/>
        </p:nvSpPr>
        <p:spPr>
          <a:xfrm>
            <a:off x="5719156" y="1548661"/>
            <a:ext cx="6274351" cy="3785611"/>
          </a:xfrm>
          <a:prstGeom prst="rect">
            <a:avLst/>
          </a:prstGeom>
          <a:noFill/>
          <a:ln>
            <a:noFill/>
          </a:ln>
        </p:spPr>
        <p:txBody>
          <a:bodyPr spcFirstLastPara="1" wrap="square" lIns="91425" tIns="45700" rIns="91425" bIns="45700" anchor="t" anchorCtr="0">
            <a:spAutoFit/>
          </a:bodyPr>
          <a:lstStyle/>
          <a:p>
            <a:r>
              <a:rPr lang="en-US" sz="1600" dirty="0"/>
              <a:t>Your company or employer should already have a program in place for communicating hazards to employees to comply with the federal hazard communication standard (HCS)  </a:t>
            </a:r>
            <a:r>
              <a:rPr lang="en-US" sz="1600" dirty="0">
                <a:hlinkClick r:id="rId3"/>
              </a:rPr>
              <a:t>1900.1200</a:t>
            </a:r>
            <a:r>
              <a:rPr lang="en-US" sz="1600" dirty="0"/>
              <a:t>.</a:t>
            </a:r>
            <a:endParaRPr lang="en-US" sz="1600" baseline="30000" dirty="0"/>
          </a:p>
          <a:p>
            <a:br>
              <a:rPr lang="en-US" sz="1600" dirty="0"/>
            </a:br>
            <a:r>
              <a:rPr lang="en-US" sz="1600" dirty="0"/>
              <a:t>The Oregon-OSHA Silica standard requires that silica hazards are included in your existing HCS program. Each employee must have access to safety data sheets (we’ll cover this in an upcoming slide), container labels, and training to comply with the HCS and Silica requirements, and the following four hazards, at minimum, must be addressed: </a:t>
            </a:r>
            <a:br>
              <a:rPr lang="en-US" sz="1600" dirty="0"/>
            </a:br>
            <a:endParaRPr lang="en-US" sz="1600" dirty="0"/>
          </a:p>
          <a:p>
            <a:pPr marL="285750" indent="-285750">
              <a:buFont typeface="Arial" panose="020B0604020202020204" pitchFamily="34" charset="0"/>
              <a:buChar char="•"/>
            </a:pPr>
            <a:r>
              <a:rPr lang="en-US" sz="1600" dirty="0"/>
              <a:t>Cancer </a:t>
            </a:r>
          </a:p>
          <a:p>
            <a:pPr marL="285750" indent="-285750">
              <a:buFont typeface="Arial" panose="020B0604020202020204" pitchFamily="34" charset="0"/>
              <a:buChar char="•"/>
            </a:pPr>
            <a:r>
              <a:rPr lang="en-US" sz="1600" dirty="0"/>
              <a:t>Lung effects </a:t>
            </a:r>
          </a:p>
          <a:p>
            <a:pPr marL="285750" indent="-285750">
              <a:buFont typeface="Arial" panose="020B0604020202020204" pitchFamily="34" charset="0"/>
              <a:buChar char="•"/>
            </a:pPr>
            <a:r>
              <a:rPr lang="en-US" sz="1600" dirty="0"/>
              <a:t>Immune system effects</a:t>
            </a:r>
          </a:p>
          <a:p>
            <a:pPr marL="285750" indent="-285750">
              <a:buFont typeface="Arial" panose="020B0604020202020204" pitchFamily="34" charset="0"/>
              <a:buChar char="•"/>
            </a:pPr>
            <a:r>
              <a:rPr lang="en-US" sz="1600" dirty="0"/>
              <a:t>Kidney effects</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20FF5015-F713-4D35-AEA3-1DA99F41A4D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24800"/>
            <a:ext cx="5509527" cy="5918200"/>
          </a:xfrm>
          <a:prstGeom prst="rect">
            <a:avLst/>
          </a:prstGeom>
        </p:spPr>
      </p:pic>
    </p:spTree>
    <p:extLst>
      <p:ext uri="{BB962C8B-B14F-4D97-AF65-F5344CB8AC3E}">
        <p14:creationId xmlns:p14="http://schemas.microsoft.com/office/powerpoint/2010/main" val="192683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C787C08-CCDA-3439-701F-9257768D79D8}"/>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9. Communication of Silica Hazards (II)</a:t>
            </a:r>
          </a:p>
        </p:txBody>
      </p:sp>
      <p:sp>
        <p:nvSpPr>
          <p:cNvPr id="104" name="Google Shape;104;p2"/>
          <p:cNvSpPr txBox="1"/>
          <p:nvPr/>
        </p:nvSpPr>
        <p:spPr>
          <a:xfrm>
            <a:off x="5719156" y="1530373"/>
            <a:ext cx="6274351" cy="3693278"/>
          </a:xfrm>
          <a:prstGeom prst="rect">
            <a:avLst/>
          </a:prstGeom>
          <a:noFill/>
          <a:ln>
            <a:noFill/>
          </a:ln>
        </p:spPr>
        <p:txBody>
          <a:bodyPr spcFirstLastPara="1" wrap="square" lIns="91425" tIns="45700" rIns="91425" bIns="45700" anchor="t" anchorCtr="0">
            <a:spAutoFit/>
          </a:bodyPr>
          <a:lstStyle/>
          <a:p>
            <a:r>
              <a:rPr lang="en-US" sz="1800" dirty="0"/>
              <a:t>In addition to the information discussed on the previous slide, each employee should have access to a copy of the Silica rule and be able to demonstrate knowledge and understanding of:</a:t>
            </a:r>
            <a:br>
              <a:rPr lang="en-US" sz="1800" dirty="0"/>
            </a:br>
            <a:endParaRPr lang="en-US" sz="1800" dirty="0"/>
          </a:p>
          <a:p>
            <a:pPr marL="285750" indent="-285750" fontAlgn="base">
              <a:buFont typeface="Arial" panose="020B0604020202020204" pitchFamily="34" charset="0"/>
              <a:buChar char="•"/>
            </a:pPr>
            <a:r>
              <a:rPr lang="en-US" sz="1800" dirty="0"/>
              <a:t>Health hazards associated with respirable crystalline silica exposure,</a:t>
            </a:r>
          </a:p>
          <a:p>
            <a:pPr marL="285750" indent="-285750" fontAlgn="base">
              <a:buFont typeface="Arial" panose="020B0604020202020204" pitchFamily="34" charset="0"/>
              <a:buChar char="•"/>
            </a:pPr>
            <a:r>
              <a:rPr lang="en-US" sz="1800" dirty="0"/>
              <a:t>Specific workplace tasks with silica exposure,</a:t>
            </a:r>
          </a:p>
          <a:p>
            <a:pPr marL="285750" indent="-285750" fontAlgn="base">
              <a:buFont typeface="Arial" panose="020B0604020202020204" pitchFamily="34" charset="0"/>
              <a:buChar char="•"/>
            </a:pPr>
            <a:r>
              <a:rPr lang="en-US" sz="1800" dirty="0"/>
              <a:t>Specific controls implemented by the employer, </a:t>
            </a:r>
          </a:p>
          <a:p>
            <a:pPr marL="285750" indent="-285750" fontAlgn="base">
              <a:buFont typeface="Arial" panose="020B0604020202020204" pitchFamily="34" charset="0"/>
              <a:buChar char="•"/>
            </a:pPr>
            <a:r>
              <a:rPr lang="en-US" sz="1800" dirty="0">
                <a:hlinkClick r:id="rId3"/>
              </a:rPr>
              <a:t>Subdivision Z Silica rule</a:t>
            </a:r>
            <a:r>
              <a:rPr lang="en-US" sz="1800" dirty="0"/>
              <a:t>, </a:t>
            </a:r>
            <a:endParaRPr lang="en-US" sz="1800" baseline="30000" dirty="0"/>
          </a:p>
          <a:p>
            <a:pPr marL="285750" indent="-285750" fontAlgn="base">
              <a:buFont typeface="Arial" panose="020B0604020202020204" pitchFamily="34" charset="0"/>
              <a:buChar char="•"/>
            </a:pPr>
            <a:r>
              <a:rPr lang="en-US" sz="1800" dirty="0"/>
              <a:t>Medical surveillance program, and</a:t>
            </a:r>
          </a:p>
          <a:p>
            <a:pPr marL="285750" indent="-285750">
              <a:buFont typeface="Arial" panose="020B0604020202020204" pitchFamily="34" charset="0"/>
              <a:buChar char="•"/>
            </a:pPr>
            <a:r>
              <a:rPr lang="en-US" sz="1800" dirty="0"/>
              <a:t>When a “</a:t>
            </a:r>
            <a:r>
              <a:rPr lang="en-US" sz="1800" dirty="0">
                <a:hlinkClick r:id="rId4"/>
              </a:rPr>
              <a:t>competent person</a:t>
            </a:r>
            <a:r>
              <a:rPr lang="en-US" sz="1800" dirty="0"/>
              <a:t>” is required and the identity of the designated competent person.</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6ED64DA7-7565-42AB-91E7-84D262E3489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92" y="1808"/>
            <a:ext cx="5173607" cy="5892932"/>
          </a:xfrm>
          <a:prstGeom prst="rect">
            <a:avLst/>
          </a:prstGeom>
        </p:spPr>
      </p:pic>
    </p:spTree>
    <p:extLst>
      <p:ext uri="{BB962C8B-B14F-4D97-AF65-F5344CB8AC3E}">
        <p14:creationId xmlns:p14="http://schemas.microsoft.com/office/powerpoint/2010/main" val="4112022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8097EF5-F681-CC17-62BB-2A9F7BFAB5A6}"/>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Safety Data Sheets</a:t>
            </a:r>
          </a:p>
        </p:txBody>
      </p:sp>
      <p:sp>
        <p:nvSpPr>
          <p:cNvPr id="104" name="Google Shape;104;p2"/>
          <p:cNvSpPr txBox="1"/>
          <p:nvPr/>
        </p:nvSpPr>
        <p:spPr>
          <a:xfrm>
            <a:off x="5655656" y="1073136"/>
            <a:ext cx="6274351" cy="4770496"/>
          </a:xfrm>
          <a:prstGeom prst="rect">
            <a:avLst/>
          </a:prstGeom>
          <a:noFill/>
          <a:ln>
            <a:noFill/>
          </a:ln>
        </p:spPr>
        <p:txBody>
          <a:bodyPr spcFirstLastPara="1" wrap="square" lIns="91425" tIns="45700" rIns="91425" bIns="45700" anchor="t" anchorCtr="0">
            <a:spAutoFit/>
          </a:bodyPr>
          <a:lstStyle/>
          <a:p>
            <a:r>
              <a:rPr lang="en-US" sz="1600" dirty="0"/>
              <a:t>A Safety Data Sheet (SDS) is required from the manufacturer, distributor, or importer of hazardous materials to communicate hazards to the users. SDS’s have 16 sections and follow a standard format for all materials; this makes it easy to locate the information quickly. To help you get familiar with it, here are four sections that are frequently referenced:</a:t>
            </a:r>
          </a:p>
          <a:p>
            <a:br>
              <a:rPr lang="en-US" sz="1600" dirty="0"/>
            </a:br>
            <a:r>
              <a:rPr lang="en-US" sz="1600" b="1" dirty="0"/>
              <a:t>Section 1</a:t>
            </a:r>
            <a:r>
              <a:rPr lang="en-US" sz="1600" dirty="0"/>
              <a:t>: Identifies the product, the usage recommendations and restrictions.</a:t>
            </a:r>
          </a:p>
          <a:p>
            <a:r>
              <a:rPr lang="en-US" sz="1600" b="1" dirty="0"/>
              <a:t>Section 2</a:t>
            </a:r>
            <a:r>
              <a:rPr lang="en-US" sz="1600" dirty="0"/>
              <a:t>: Provides precautionary and hazard statements including “May cause cancer (inhalation)”. </a:t>
            </a:r>
          </a:p>
          <a:p>
            <a:r>
              <a:rPr lang="en-US" sz="1600" b="1" dirty="0"/>
              <a:t>Section 3</a:t>
            </a:r>
            <a:r>
              <a:rPr lang="en-US" sz="1600" dirty="0"/>
              <a:t>: Lists the ingredients’ information and composition percentages. In the example to the left, the product has two types of silica listed: quartz and cristobalite.</a:t>
            </a:r>
          </a:p>
          <a:p>
            <a:r>
              <a:rPr lang="en-US" sz="1600" b="1" dirty="0"/>
              <a:t>Section 8</a:t>
            </a:r>
            <a:r>
              <a:rPr lang="en-US" sz="1600" dirty="0"/>
              <a:t>: Provides guidance for exposure controls and personal protective equipment.</a:t>
            </a:r>
          </a:p>
          <a:p>
            <a:br>
              <a:rPr lang="en-US" sz="1600" dirty="0"/>
            </a:br>
            <a:r>
              <a:rPr lang="en-US" sz="1600" dirty="0"/>
              <a:t>More information about each section of the safety data sheet can be found on the </a:t>
            </a:r>
            <a:r>
              <a:rPr lang="en-US" sz="1600" dirty="0">
                <a:hlinkClick r:id="rId3"/>
              </a:rPr>
              <a:t>SDS fact sheet</a:t>
            </a:r>
            <a:r>
              <a:rPr lang="en-US" sz="1600" dirty="0"/>
              <a:t>. </a:t>
            </a:r>
            <a:endParaRPr lang="en-US" sz="1600" baseline="30000" dirty="0"/>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8242B7F5-9A24-431B-B432-228955FB0F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130" y="0"/>
            <a:ext cx="5474616" cy="5880700"/>
          </a:xfrm>
          <a:prstGeom prst="rect">
            <a:avLst/>
          </a:prstGeom>
        </p:spPr>
      </p:pic>
    </p:spTree>
    <p:extLst>
      <p:ext uri="{BB962C8B-B14F-4D97-AF65-F5344CB8AC3E}">
        <p14:creationId xmlns:p14="http://schemas.microsoft.com/office/powerpoint/2010/main" val="4102512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E9D30FF-DC4E-F73D-7384-20D123C03260}"/>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10. Recordkeeping</a:t>
            </a:r>
          </a:p>
        </p:txBody>
      </p:sp>
      <p:sp>
        <p:nvSpPr>
          <p:cNvPr id="104" name="Google Shape;104;p2"/>
          <p:cNvSpPr txBox="1"/>
          <p:nvPr/>
        </p:nvSpPr>
        <p:spPr>
          <a:xfrm>
            <a:off x="5655656" y="1063992"/>
            <a:ext cx="6274351" cy="4555053"/>
          </a:xfrm>
          <a:prstGeom prst="rect">
            <a:avLst/>
          </a:prstGeom>
          <a:noFill/>
          <a:ln>
            <a:noFill/>
          </a:ln>
        </p:spPr>
        <p:txBody>
          <a:bodyPr spcFirstLastPara="1" wrap="square" lIns="91425" tIns="45700" rIns="91425" bIns="45700" anchor="t" anchorCtr="0">
            <a:spAutoFit/>
          </a:bodyPr>
          <a:lstStyle/>
          <a:p>
            <a:r>
              <a:rPr lang="en-US" sz="1800" dirty="0"/>
              <a:t>Employers must maintain accurate records of all exposure measurements and must include specific information such as date of measurement, tasks monitored, sampling methods used, the lab that performed the analysis, and names of all employees who were monitored.</a:t>
            </a:r>
            <a:br>
              <a:rPr lang="en-US" sz="1800" dirty="0"/>
            </a:br>
            <a:endParaRPr lang="en-US" sz="2000" dirty="0"/>
          </a:p>
          <a:p>
            <a:r>
              <a:rPr lang="en-US" sz="1800" dirty="0"/>
              <a:t>Records of </a:t>
            </a:r>
            <a:r>
              <a:rPr lang="en-US" sz="1800" dirty="0">
                <a:hlinkClick r:id="rId3"/>
              </a:rPr>
              <a:t>objective data</a:t>
            </a:r>
            <a:r>
              <a:rPr lang="en-US" sz="1800" dirty="0"/>
              <a:t> must include the crystalline silica-containing material, the source of the objective data, the testing protocol and results, a description of the process or task on which the data was based, and any other relevant information.</a:t>
            </a:r>
            <a:endParaRPr lang="en-US" sz="2000" dirty="0"/>
          </a:p>
          <a:p>
            <a:br>
              <a:rPr lang="en-US" sz="1800" dirty="0"/>
            </a:br>
            <a:r>
              <a:rPr lang="en-US" sz="1800" dirty="0"/>
              <a:t>Medical surveillance records must include the employee’s name, a copy of the information that was provided to the physician and specialist, and the written medical opinions from the physician and specialist.</a:t>
            </a:r>
            <a:endParaRPr lang="en-US" sz="1600" baseline="30000" dirty="0"/>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C7072F3F-8EB4-4ACD-988E-69AB3D2EFA3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00" y="-17238"/>
            <a:ext cx="5500100" cy="5908074"/>
          </a:xfrm>
          <a:prstGeom prst="rect">
            <a:avLst/>
          </a:prstGeom>
        </p:spPr>
      </p:pic>
    </p:spTree>
    <p:extLst>
      <p:ext uri="{BB962C8B-B14F-4D97-AF65-F5344CB8AC3E}">
        <p14:creationId xmlns:p14="http://schemas.microsoft.com/office/powerpoint/2010/main" val="1417097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61CA960-B05A-3708-4A1C-71DA2A695ACA}"/>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Enforcement</a:t>
            </a:r>
          </a:p>
        </p:txBody>
      </p:sp>
      <p:sp>
        <p:nvSpPr>
          <p:cNvPr id="104" name="Google Shape;104;p2"/>
          <p:cNvSpPr txBox="1"/>
          <p:nvPr/>
        </p:nvSpPr>
        <p:spPr>
          <a:xfrm>
            <a:off x="5655656" y="1045704"/>
            <a:ext cx="6274351" cy="4339609"/>
          </a:xfrm>
          <a:prstGeom prst="rect">
            <a:avLst/>
          </a:prstGeom>
          <a:noFill/>
          <a:ln>
            <a:noFill/>
          </a:ln>
        </p:spPr>
        <p:txBody>
          <a:bodyPr spcFirstLastPara="1" wrap="square" lIns="91425" tIns="45700" rIns="91425" bIns="45700" anchor="t" anchorCtr="0">
            <a:spAutoFit/>
          </a:bodyPr>
          <a:lstStyle/>
          <a:p>
            <a:r>
              <a:rPr lang="en-US" sz="1800" dirty="0"/>
              <a:t>Due to the severity of the health hazards caused by respirable crystalline silica exposure, Oregon OSHA has silica in its “</a:t>
            </a:r>
            <a:r>
              <a:rPr lang="en-US" sz="1800" dirty="0">
                <a:hlinkClick r:id="rId3"/>
              </a:rPr>
              <a:t>Local Emphasis Program</a:t>
            </a:r>
            <a:r>
              <a:rPr lang="en-US" sz="1800" dirty="0"/>
              <a:t>.” Compliance officers are always on the lookout to ensure worksites are following the silica standards so workplace incidents involving silicosis are reduced and eliminated.</a:t>
            </a:r>
            <a:endParaRPr lang="en-US" sz="2400" dirty="0"/>
          </a:p>
          <a:p>
            <a:br>
              <a:rPr lang="en-US" sz="2400" dirty="0"/>
            </a:br>
            <a:r>
              <a:rPr lang="en-US" sz="1800" dirty="0"/>
              <a:t>Oregon OSHA may inspect for silica hazards:</a:t>
            </a:r>
            <a:br>
              <a:rPr lang="en-US" sz="1800" dirty="0"/>
            </a:br>
            <a:endParaRPr lang="en-US" sz="1800" dirty="0"/>
          </a:p>
          <a:p>
            <a:pPr marL="285750" indent="-285750">
              <a:buFont typeface="Arial" panose="020B0604020202020204" pitchFamily="34" charset="0"/>
              <a:buChar char="•"/>
            </a:pPr>
            <a:r>
              <a:rPr lang="en-US" sz="1800" dirty="0"/>
              <a:t>When there is visible dust and employees appear to be inadequately protected (for example, during construction or demolition).</a:t>
            </a:r>
          </a:p>
          <a:p>
            <a:pPr marL="285750" indent="-285750" fontAlgn="base">
              <a:buFont typeface="Arial" panose="020B0604020202020204" pitchFamily="34" charset="0"/>
              <a:buChar char="•"/>
            </a:pPr>
            <a:r>
              <a:rPr lang="en-US" sz="1800" dirty="0"/>
              <a:t>During a scheduled inspection.</a:t>
            </a:r>
          </a:p>
          <a:p>
            <a:pPr marL="285750" indent="-285750" fontAlgn="base">
              <a:buFont typeface="Arial" panose="020B0604020202020204" pitchFamily="34" charset="0"/>
              <a:buChar char="•"/>
            </a:pPr>
            <a:r>
              <a:rPr lang="en-US" sz="1800" dirty="0"/>
              <a:t>During “Local Emphasis Program: Silicosis” inspections. </a:t>
            </a:r>
          </a:p>
          <a:p>
            <a:pPr marL="285750" indent="-285750" fontAlgn="base">
              <a:buFont typeface="Arial" panose="020B0604020202020204" pitchFamily="34" charset="0"/>
              <a:buChar char="•"/>
            </a:pPr>
            <a:r>
              <a:rPr lang="en-US" sz="1800" dirty="0"/>
              <a:t>Based on complaints or referrals.</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859" y="5918860"/>
            <a:ext cx="4603845" cy="943411"/>
          </a:xfrm>
          <a:prstGeom prst="rect">
            <a:avLst/>
          </a:prstGeom>
        </p:spPr>
      </p:pic>
      <p:pic>
        <p:nvPicPr>
          <p:cNvPr id="5" name="Picture 4">
            <a:extLst>
              <a:ext uri="{FF2B5EF4-FFF2-40B4-BE49-F238E27FC236}">
                <a16:creationId xmlns:a16="http://schemas.microsoft.com/office/drawing/2014/main" id="{20C81910-10D6-4053-B530-13054ABE4EC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398" cy="5893356"/>
          </a:xfrm>
          <a:prstGeom prst="rect">
            <a:avLst/>
          </a:prstGeom>
        </p:spPr>
      </p:pic>
    </p:spTree>
    <p:extLst>
      <p:ext uri="{BB962C8B-B14F-4D97-AF65-F5344CB8AC3E}">
        <p14:creationId xmlns:p14="http://schemas.microsoft.com/office/powerpoint/2010/main" val="567771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F900937-4F6C-A053-CFC4-95E207214614}"/>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Conclusion</a:t>
            </a:r>
          </a:p>
        </p:txBody>
      </p:sp>
      <p:sp>
        <p:nvSpPr>
          <p:cNvPr id="104" name="Google Shape;104;p2"/>
          <p:cNvSpPr txBox="1"/>
          <p:nvPr/>
        </p:nvSpPr>
        <p:spPr>
          <a:xfrm>
            <a:off x="5655656" y="1009128"/>
            <a:ext cx="6274351" cy="3139281"/>
          </a:xfrm>
          <a:prstGeom prst="rect">
            <a:avLst/>
          </a:prstGeom>
          <a:noFill/>
          <a:ln>
            <a:noFill/>
          </a:ln>
        </p:spPr>
        <p:txBody>
          <a:bodyPr spcFirstLastPara="1" wrap="square" lIns="91425" tIns="45700" rIns="91425" bIns="45700" anchor="t" anchorCtr="0">
            <a:spAutoFit/>
          </a:bodyPr>
          <a:lstStyle/>
          <a:p>
            <a:r>
              <a:rPr lang="en-US" sz="1800" dirty="0"/>
              <a:t>If you think you have contact with silica in your workplace, ask the following questions:</a:t>
            </a:r>
            <a:br>
              <a:rPr lang="en-US" sz="1800" dirty="0"/>
            </a:br>
            <a:endParaRPr lang="en-US" sz="1800" dirty="0"/>
          </a:p>
          <a:p>
            <a:pPr marL="285750" indent="-285750" fontAlgn="base">
              <a:buFont typeface="Arial" panose="020B0604020202020204" pitchFamily="34" charset="0"/>
              <a:buChar char="•"/>
            </a:pPr>
            <a:r>
              <a:rPr lang="en-US" sz="1800" dirty="0"/>
              <a:t>Has your workplace been evaluated?</a:t>
            </a:r>
          </a:p>
          <a:p>
            <a:pPr marL="285750" indent="-285750" fontAlgn="base">
              <a:buFont typeface="Arial" panose="020B0604020202020204" pitchFamily="34" charset="0"/>
              <a:buChar char="•"/>
            </a:pPr>
            <a:r>
              <a:rPr lang="en-US" sz="1800" dirty="0"/>
              <a:t>Has your work practice been evaluated?</a:t>
            </a:r>
          </a:p>
          <a:p>
            <a:pPr marL="285750" indent="-285750" fontAlgn="base">
              <a:buFont typeface="Arial" panose="020B0604020202020204" pitchFamily="34" charset="0"/>
              <a:buChar char="•"/>
            </a:pPr>
            <a:r>
              <a:rPr lang="en-US" sz="1800" dirty="0"/>
              <a:t>Do you have protections in place?</a:t>
            </a:r>
          </a:p>
          <a:p>
            <a:pPr marL="285750" indent="-285750" fontAlgn="base">
              <a:buFont typeface="Arial" panose="020B0604020202020204" pitchFamily="34" charset="0"/>
              <a:buChar char="•"/>
            </a:pPr>
            <a:r>
              <a:rPr lang="en-US" sz="1800" dirty="0"/>
              <a:t>Has your protection been assessed?</a:t>
            </a:r>
          </a:p>
          <a:p>
            <a:br>
              <a:rPr lang="en-US" sz="1800" dirty="0"/>
            </a:br>
            <a:r>
              <a:rPr lang="en-US" sz="1800" dirty="0"/>
              <a:t>Don’t know the answers to those questions? Call Oregon OSHA at 800-922-2689 or reach out to your workers compensation insurance carrier.</a:t>
            </a:r>
          </a:p>
        </p:txBody>
      </p:sp>
      <p:sp>
        <p:nvSpPr>
          <p:cNvPr id="102" name="Google Shape;102;p2"/>
          <p:cNvSpPr txBox="1"/>
          <p:nvPr/>
        </p:nvSpPr>
        <p:spPr>
          <a:xfrm>
            <a:off x="202630" y="6093788"/>
            <a:ext cx="614357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4: </a:t>
            </a:r>
            <a:r>
              <a:rPr lang="en-US" sz="2800" b="1" i="1" u="none" strike="noStrike" cap="none" dirty="0">
                <a:solidFill>
                  <a:schemeClr val="lt1"/>
                </a:solidFill>
                <a:latin typeface="Verdana"/>
                <a:ea typeface="Verdana"/>
                <a:cs typeface="Verdana"/>
                <a:sym typeface="Verdana"/>
              </a:rPr>
              <a:t>protecting workers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B96DC53-7D56-42F8-8BF4-1238096849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60859" y="5918860"/>
            <a:ext cx="4603845" cy="943411"/>
          </a:xfrm>
          <a:prstGeom prst="rect">
            <a:avLst/>
          </a:prstGeom>
        </p:spPr>
      </p:pic>
      <p:pic>
        <p:nvPicPr>
          <p:cNvPr id="4" name="Picture 3">
            <a:extLst>
              <a:ext uri="{FF2B5EF4-FFF2-40B4-BE49-F238E27FC236}">
                <a16:creationId xmlns:a16="http://schemas.microsoft.com/office/drawing/2014/main" id="{54556884-7434-45FB-BAC2-9BA46EAF84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42"/>
            <a:ext cx="5486400" cy="5893358"/>
          </a:xfrm>
          <a:prstGeom prst="rect">
            <a:avLst/>
          </a:prstGeom>
        </p:spPr>
      </p:pic>
    </p:spTree>
    <p:extLst>
      <p:ext uri="{BB962C8B-B14F-4D97-AF65-F5344CB8AC3E}">
        <p14:creationId xmlns:p14="http://schemas.microsoft.com/office/powerpoint/2010/main" val="3927978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5F55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566651" y="2799876"/>
            <a:ext cx="1332530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Verdana"/>
                <a:ea typeface="Verdana"/>
                <a:cs typeface="Verdana"/>
                <a:sym typeface="Verdana"/>
              </a:rPr>
              <a:t>SILICA SAFETY</a:t>
            </a:r>
            <a:endParaRPr sz="4000" b="1" i="0" u="none" strike="noStrike" cap="none" dirty="0">
              <a:solidFill>
                <a:schemeClr val="lt1"/>
              </a:solidFill>
              <a:latin typeface="Verdana"/>
              <a:ea typeface="Verdana"/>
              <a:cs typeface="Verdana"/>
              <a:sym typeface="Verdana"/>
            </a:endParaRPr>
          </a:p>
        </p:txBody>
      </p:sp>
      <p:sp>
        <p:nvSpPr>
          <p:cNvPr id="94" name="Google Shape;94;p1"/>
          <p:cNvSpPr txBox="1">
            <a:spLocks noGrp="1"/>
          </p:cNvSpPr>
          <p:nvPr>
            <p:ph type="title" idx="4294967295"/>
          </p:nvPr>
        </p:nvSpPr>
        <p:spPr>
          <a:xfrm>
            <a:off x="-566651" y="3569317"/>
            <a:ext cx="13325302"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5: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Conclusion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639820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37F1042-3AB7-C06A-337C-0F56182C791C}"/>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What is Crystalline Silica?</a:t>
            </a:r>
          </a:p>
        </p:txBody>
      </p:sp>
      <p:sp>
        <p:nvSpPr>
          <p:cNvPr id="104" name="Google Shape;104;p2"/>
          <p:cNvSpPr txBox="1"/>
          <p:nvPr/>
        </p:nvSpPr>
        <p:spPr>
          <a:xfrm>
            <a:off x="5719156" y="1033549"/>
            <a:ext cx="6274351" cy="3416279"/>
          </a:xfrm>
          <a:prstGeom prst="rect">
            <a:avLst/>
          </a:prstGeom>
          <a:noFill/>
          <a:ln>
            <a:noFill/>
          </a:ln>
        </p:spPr>
        <p:txBody>
          <a:bodyPr spcFirstLastPara="1" wrap="square" lIns="91425" tIns="45700" rIns="91425" bIns="45700" anchor="t" anchorCtr="0">
            <a:spAutoFit/>
          </a:bodyPr>
          <a:lstStyle/>
          <a:p>
            <a:r>
              <a:rPr lang="en-US" sz="1800" dirty="0"/>
              <a:t>Silica, or silicon dioxide, is one of the most common minerals on earth and there are different forms: crystalline and non-crystalline (amorphous type). Crystalline silica is a specific type of silicate and is found as a naturally occurring component of sand, rock, soil, clays, granite, certain minerals, and some living organisms. </a:t>
            </a:r>
          </a:p>
          <a:p>
            <a:endParaRPr lang="en-US" sz="1800" dirty="0"/>
          </a:p>
          <a:p>
            <a:r>
              <a:rPr lang="en-US" sz="1800" dirty="0"/>
              <a:t>The three types of crystalline silica that are of concern to human health are quartz (most common), cristobalite, and tridymite. These variations differ by their crystal formation pattern shown here and have differing toxicity levels, but all are hazardous to humans.</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8501F4CB-B086-4269-AF37-99EBAF58CA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790" y="0"/>
            <a:ext cx="5486398" cy="5893356"/>
          </a:xfrm>
          <a:prstGeom prst="rect">
            <a:avLst/>
          </a:prstGeom>
        </p:spPr>
      </p:pic>
    </p:spTree>
    <p:extLst>
      <p:ext uri="{BB962C8B-B14F-4D97-AF65-F5344CB8AC3E}">
        <p14:creationId xmlns:p14="http://schemas.microsoft.com/office/powerpoint/2010/main" val="4013923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5"/>
            <a:ext cx="11672700" cy="85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900" b="0" i="0" u="sng" strike="noStrike" cap="none" dirty="0">
                <a:solidFill>
                  <a:schemeClr val="dk1"/>
                </a:solidFill>
                <a:latin typeface="Calibri"/>
                <a:ea typeface="Calibri"/>
                <a:cs typeface="Calibri"/>
                <a:sym typeface="Calibri"/>
              </a:rPr>
              <a:t>SILICA </a:t>
            </a:r>
            <a:r>
              <a:rPr lang="en-US" sz="3900" u="sng" dirty="0">
                <a:solidFill>
                  <a:schemeClr val="dk1"/>
                </a:solidFill>
                <a:latin typeface="Calibri"/>
                <a:ea typeface="Calibri"/>
                <a:cs typeface="Calibri"/>
                <a:sym typeface="Calibri"/>
              </a:rPr>
              <a:t>SAFETY Quiz</a:t>
            </a:r>
            <a:endParaRPr sz="39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400" b="0" i="0"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1: What does PEL stand for?</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Protective Emission Limit</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Preserved Exposure Level</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Permissible Exposure Limit</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Provisional Emission Layer</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2: What is the unit of measure for the silica PEL?</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Millimeters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Minutes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Milligrams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Micrograms</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2" name="Google Shape;622;gb3e8f5dbd0_0_48"/>
          <p:cNvSpPr txBox="1">
            <a:spLocks noGrp="1"/>
          </p:cNvSpPr>
          <p:nvPr>
            <p:ph type="title" idx="4294967295"/>
          </p:nvPr>
        </p:nvSpPr>
        <p:spPr>
          <a:xfrm>
            <a:off x="202630" y="6093788"/>
            <a:ext cx="5798700" cy="5232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Module 5: </a:t>
            </a:r>
            <a:r>
              <a:rPr kumimoji="0" lang="en-US" sz="2800" b="1" i="1" u="none" strike="noStrike" kern="0" cap="none" spc="0" normalizeH="0" baseline="0" noProof="0" dirty="0">
                <a:ln>
                  <a:noFill/>
                </a:ln>
                <a:solidFill>
                  <a:schemeClr val="lt1"/>
                </a:solidFill>
                <a:effectLst/>
                <a:uLnTx/>
                <a:uFillTx/>
                <a:latin typeface="Verdana"/>
                <a:ea typeface="Verdana"/>
                <a:cs typeface="Verdana"/>
                <a:sym typeface="Verdana"/>
              </a:rPr>
              <a:t>conclusion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842E0243-3468-42A6-93A9-E552514356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5655" y="5898139"/>
            <a:ext cx="4487492" cy="91956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900" b="0" i="0" u="sng" strike="noStrike" kern="0" cap="none" spc="0" normalizeH="0" baseline="0" noProof="0" dirty="0">
                <a:ln>
                  <a:noFill/>
                </a:ln>
                <a:solidFill>
                  <a:schemeClr val="dk1"/>
                </a:solidFill>
                <a:effectLst/>
                <a:uLnTx/>
                <a:uFillTx/>
                <a:latin typeface="Calibri"/>
                <a:ea typeface="Calibri"/>
                <a:cs typeface="Calibri"/>
                <a:sym typeface="Calibri"/>
              </a:rPr>
              <a:t>SILICA SAFETY Quiz</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4400" b="0" i="0" u="sng"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21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3: What is the action level for silica exposure in an 8-hour day?</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25 micrograms/cubic meter of air</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35 micrograms/cubic meter of air</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50 micrograms/cubic meter of air</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75 micrograms/cubic meter of air</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4: What is the permissible exposure limit for crystalline respirable silica?</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75 µg/m3 in an 8-hour TWA day</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50 µg/m3 in an 8-hour TWA day</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25 µg/m3 in an 8-hour TWA day</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10 µg/m3 in an 8-hour TWA day</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42E0243-3468-42A6-93A9-E552514356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5655" y="5898139"/>
            <a:ext cx="4487492" cy="919568"/>
          </a:xfrm>
          <a:prstGeom prst="rect">
            <a:avLst/>
          </a:prstGeom>
        </p:spPr>
      </p:pic>
    </p:spTree>
    <p:extLst>
      <p:ext uri="{BB962C8B-B14F-4D97-AF65-F5344CB8AC3E}">
        <p14:creationId xmlns:p14="http://schemas.microsoft.com/office/powerpoint/2010/main" val="815215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900" b="0" i="0" u="sng" strike="noStrike" kern="0" cap="none" spc="0" normalizeH="0" baseline="0" noProof="0" dirty="0">
                <a:ln>
                  <a:noFill/>
                </a:ln>
                <a:solidFill>
                  <a:schemeClr val="dk1"/>
                </a:solidFill>
                <a:effectLst/>
                <a:uLnTx/>
                <a:uFillTx/>
                <a:latin typeface="Calibri"/>
                <a:ea typeface="Calibri"/>
                <a:cs typeface="Calibri"/>
                <a:sym typeface="Calibri"/>
              </a:rPr>
              <a:t>SILICA SAFETY Quiz</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4400" b="0" i="0" u="sng"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21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5: What are three common forms of silica?</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Quartz</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Gold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Tridymite</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Cristobalite</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6: What are some of the health hazards associated with respirable crystalline silica dust exposure that were discussed in this training?</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Silicosis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Tuberculosis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COPD</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Kidney disease</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42E0243-3468-42A6-93A9-E552514356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5655" y="5898139"/>
            <a:ext cx="4487492" cy="919568"/>
          </a:xfrm>
          <a:prstGeom prst="rect">
            <a:avLst/>
          </a:prstGeom>
        </p:spPr>
      </p:pic>
    </p:spTree>
    <p:extLst>
      <p:ext uri="{BB962C8B-B14F-4D97-AF65-F5344CB8AC3E}">
        <p14:creationId xmlns:p14="http://schemas.microsoft.com/office/powerpoint/2010/main" val="3380171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900" b="0" i="0" u="sng" strike="noStrike" kern="0" cap="none" spc="0" normalizeH="0" baseline="0" noProof="0" dirty="0">
                <a:ln>
                  <a:noFill/>
                </a:ln>
                <a:solidFill>
                  <a:schemeClr val="dk1"/>
                </a:solidFill>
                <a:effectLst/>
                <a:uLnTx/>
                <a:uFillTx/>
                <a:latin typeface="Calibri"/>
                <a:ea typeface="Calibri"/>
                <a:cs typeface="Calibri"/>
                <a:sym typeface="Calibri"/>
              </a:rPr>
              <a:t>SILICA SAFETY Quiz</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4400" b="0" i="0" u="sng"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21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7: Symptoms of silicosis may include: (select all that apply)</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Difficulty breathing</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Coughing</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Weight loss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Weakness</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8: Hazard controls help minimize or eliminate respirable crystalline silica dust exposure. Which of the choices would minimize or eliminate silica dust exposure?</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Using shears instead of power saws to cut fibrous cement siding.</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Using power tools with integrated water delivery systems.</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Dry sweeping.</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Using materials which do not contain silica.</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42E0243-3468-42A6-93A9-E552514356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5655" y="5898139"/>
            <a:ext cx="4487492" cy="919568"/>
          </a:xfrm>
          <a:prstGeom prst="rect">
            <a:avLst/>
          </a:prstGeom>
        </p:spPr>
      </p:pic>
    </p:spTree>
    <p:extLst>
      <p:ext uri="{BB962C8B-B14F-4D97-AF65-F5344CB8AC3E}">
        <p14:creationId xmlns:p14="http://schemas.microsoft.com/office/powerpoint/2010/main" val="21708919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900" b="0" i="0" u="sng" strike="noStrike" kern="0" cap="none" spc="0" normalizeH="0" baseline="0" noProof="0" dirty="0">
                <a:ln>
                  <a:noFill/>
                </a:ln>
                <a:solidFill>
                  <a:schemeClr val="dk1"/>
                </a:solidFill>
                <a:effectLst/>
                <a:uLnTx/>
                <a:uFillTx/>
                <a:latin typeface="Calibri"/>
                <a:ea typeface="Calibri"/>
                <a:cs typeface="Calibri"/>
                <a:sym typeface="Calibri"/>
              </a:rPr>
              <a:t>SILICA SAFETY Quiz</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4400" b="0" i="0" u="sng"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21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9: Common building materials that can contain silica are: (select all that apply)</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Lumber</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Bricks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Granite</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Ceramic tile</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10: If you are unsure if the material you are working with contains silica, you should check the label and the __________. </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safety data sheet (SDS)</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shipping receipt </a:t>
            </a:r>
          </a:p>
          <a:p>
            <a:pPr marL="457200" lvl="0" indent="-342900">
              <a:buClr>
                <a:schemeClr val="dk1"/>
              </a:buClr>
              <a:buSzPts val="1800"/>
              <a:buFont typeface="+mj-lt"/>
              <a:buAutoNum type="alphaUcPeriod"/>
            </a:pP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manufacturer’s warranty</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billing invoice</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42E0243-3468-42A6-93A9-E552514356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5655" y="5898139"/>
            <a:ext cx="4487492" cy="919568"/>
          </a:xfrm>
          <a:prstGeom prst="rect">
            <a:avLst/>
          </a:prstGeom>
        </p:spPr>
      </p:pic>
    </p:spTree>
    <p:extLst>
      <p:ext uri="{BB962C8B-B14F-4D97-AF65-F5344CB8AC3E}">
        <p14:creationId xmlns:p14="http://schemas.microsoft.com/office/powerpoint/2010/main" val="3707304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900" b="0" i="0" u="sng" strike="noStrike" kern="0" cap="none" spc="0" normalizeH="0" baseline="0" noProof="0" dirty="0">
                <a:ln>
                  <a:noFill/>
                </a:ln>
                <a:solidFill>
                  <a:schemeClr val="dk1"/>
                </a:solidFill>
                <a:effectLst/>
                <a:uLnTx/>
                <a:uFillTx/>
                <a:latin typeface="Calibri"/>
                <a:ea typeface="Calibri"/>
                <a:cs typeface="Calibri"/>
                <a:sym typeface="Calibri"/>
              </a:rPr>
              <a:t>SILICA SAFETY Quiz</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4400" b="0" i="0" u="sng"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21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alibri"/>
                <a:ea typeface="Calibri"/>
                <a:cs typeface="Calibri"/>
                <a:sym typeface="Calibri"/>
              </a:rPr>
              <a:t>Question 11: Oregon OSHA has qualified people who can provide silica exposure assessments at your workplace.</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Calibri"/>
                <a:ea typeface="Calibri"/>
                <a:cs typeface="Calibri"/>
                <a:sym typeface="Calibri"/>
              </a:rPr>
              <a:t>True</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Calibri"/>
              <a:ea typeface="Calibri"/>
              <a:cs typeface="Calibri"/>
              <a:sym typeface="Calibri"/>
            </a:endParaRPr>
          </a:p>
          <a:p>
            <a:pPr marL="457200" lvl="0" indent="-342900">
              <a:buClr>
                <a:schemeClr val="dk1"/>
              </a:buClr>
              <a:buSzPts val="1800"/>
              <a:buFont typeface="+mj-lt"/>
              <a:buAutoNum type="alphaUcPeriod"/>
            </a:pPr>
            <a:r>
              <a:rPr lang="en-US" sz="1800" dirty="0">
                <a:solidFill>
                  <a:schemeClr val="dk1"/>
                </a:solidFill>
                <a:latin typeface="Calibri"/>
                <a:ea typeface="Calibri"/>
                <a:cs typeface="Calibri"/>
                <a:sym typeface="Calibri"/>
              </a:rPr>
              <a:t>False</a:t>
            </a:r>
            <a:endParaRPr dirty="0">
              <a:latin typeface="Calibri"/>
              <a:ea typeface="Calibri"/>
              <a:cs typeface="Calibri"/>
              <a:sym typeface="Calibri"/>
            </a:endParaRPr>
          </a:p>
        </p:txBody>
      </p:sp>
      <p:sp>
        <p:nvSpPr>
          <p:cNvPr id="622" name="Google Shape;622;gb3e8f5dbd0_0_4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842E0243-3468-42A6-93A9-E552514356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5655" y="5898139"/>
            <a:ext cx="4487492" cy="919568"/>
          </a:xfrm>
          <a:prstGeom prst="rect">
            <a:avLst/>
          </a:prstGeom>
        </p:spPr>
      </p:pic>
    </p:spTree>
    <p:extLst>
      <p:ext uri="{BB962C8B-B14F-4D97-AF65-F5344CB8AC3E}">
        <p14:creationId xmlns:p14="http://schemas.microsoft.com/office/powerpoint/2010/main" val="307749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a:spLocks noGrp="1"/>
          </p:cNvSpPr>
          <p:nvPr>
            <p:ph type="title" idx="4294967295"/>
          </p:nvPr>
        </p:nvSpPr>
        <p:spPr>
          <a:xfrm>
            <a:off x="475575" y="-16625"/>
            <a:ext cx="1167270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900" b="0" i="0" u="sng" strike="noStrike" kern="0" cap="none" spc="0" normalizeH="0" baseline="0" noProof="0" dirty="0">
                <a:ln>
                  <a:noFill/>
                </a:ln>
                <a:solidFill>
                  <a:schemeClr val="dk1"/>
                </a:solidFill>
                <a:effectLst/>
                <a:uLnTx/>
                <a:uFillTx/>
                <a:latin typeface="Calibri"/>
                <a:ea typeface="Calibri"/>
                <a:cs typeface="Calibri"/>
                <a:sym typeface="Calibri"/>
              </a:rPr>
              <a:t>SILICA SAFETY Quiz - Answers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4400" b="0" i="0" u="sng"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21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79" name="Google Shape;679;gafa52f6668_0_0"/>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C</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B</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 C, 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 B, C, 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 B, C, D</a:t>
            </a:r>
            <a:endParaRPr sz="1800" dirty="0">
              <a:solidFill>
                <a:schemeClr val="dk1"/>
              </a:solidFill>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Calibri"/>
                <a:ea typeface="Calibri"/>
                <a:cs typeface="Calibri"/>
                <a:sym typeface="Calibri"/>
              </a:rPr>
              <a:t>A, B, D</a:t>
            </a:r>
            <a:endParaRPr sz="1800" dirty="0">
              <a:solidFill>
                <a:schemeClr val="dk1"/>
              </a:solidFill>
              <a:latin typeface="Calibri"/>
              <a:ea typeface="Calibri"/>
              <a:cs typeface="Calibri"/>
              <a:sym typeface="Calibri"/>
            </a:endParaRPr>
          </a:p>
        </p:txBody>
      </p:sp>
      <p:sp>
        <p:nvSpPr>
          <p:cNvPr id="680" name="Google Shape;680;gafa52f6668_0_0"/>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Calibri"/>
                <a:ea typeface="Calibri"/>
                <a:cs typeface="Calibri"/>
                <a:sym typeface="Calibri"/>
              </a:rPr>
              <a:t>9)  B, C, D</a:t>
            </a:r>
            <a:endParaRPr sz="1800" dirty="0">
              <a:latin typeface="Calibri"/>
              <a:ea typeface="Calibri"/>
              <a:cs typeface="Calibri"/>
              <a:sym typeface="Calibri"/>
            </a:endParaRPr>
          </a:p>
          <a:p>
            <a:pPr marL="342900" lvl="0" indent="-342900" algn="l" rtl="0">
              <a:spcBef>
                <a:spcPts val="0"/>
              </a:spcBef>
              <a:spcAft>
                <a:spcPts val="0"/>
              </a:spcAft>
              <a:buFont typeface="+mj-lt"/>
              <a:buAutoNum type="arabicParenR"/>
            </a:pPr>
            <a:endParaRPr sz="1800" dirty="0">
              <a:latin typeface="Calibri"/>
              <a:ea typeface="Calibri"/>
              <a:cs typeface="Calibri"/>
              <a:sym typeface="Calibri"/>
            </a:endParaRPr>
          </a:p>
          <a:p>
            <a:pPr lvl="0" algn="l" rtl="0">
              <a:spcBef>
                <a:spcPts val="0"/>
              </a:spcBef>
              <a:spcAft>
                <a:spcPts val="0"/>
              </a:spcAft>
            </a:pPr>
            <a:r>
              <a:rPr lang="en-US" sz="1800" dirty="0">
                <a:latin typeface="Calibri"/>
                <a:ea typeface="Calibri"/>
                <a:cs typeface="Calibri"/>
                <a:sym typeface="Calibri"/>
              </a:rPr>
              <a:t>10) A </a:t>
            </a:r>
          </a:p>
          <a:p>
            <a:pPr lvl="0" algn="l" rtl="0">
              <a:spcBef>
                <a:spcPts val="0"/>
              </a:spcBef>
              <a:spcAft>
                <a:spcPts val="0"/>
              </a:spcAft>
            </a:pPr>
            <a:endParaRPr lang="en-US" sz="1800" dirty="0">
              <a:latin typeface="Calibri"/>
              <a:ea typeface="Calibri"/>
              <a:cs typeface="Calibri"/>
              <a:sym typeface="Calibri"/>
            </a:endParaRPr>
          </a:p>
          <a:p>
            <a:pPr lvl="0" algn="l" rtl="0">
              <a:spcBef>
                <a:spcPts val="0"/>
              </a:spcBef>
              <a:spcAft>
                <a:spcPts val="0"/>
              </a:spcAft>
            </a:pPr>
            <a:r>
              <a:rPr lang="en-US" sz="1800" dirty="0">
                <a:latin typeface="Calibri"/>
                <a:ea typeface="Calibri"/>
                <a:cs typeface="Calibri"/>
                <a:sym typeface="Calibri"/>
              </a:rPr>
              <a:t>11) A </a:t>
            </a:r>
            <a:endParaRPr sz="1800" dirty="0">
              <a:latin typeface="Calibri"/>
              <a:ea typeface="Calibri"/>
              <a:cs typeface="Calibri"/>
              <a:sym typeface="Calibri"/>
            </a:endParaRPr>
          </a:p>
        </p:txBody>
      </p:sp>
      <p:sp>
        <p:nvSpPr>
          <p:cNvPr id="677" name="Google Shape;677;gafa52f6668_0_0"/>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9" name="Picture 8">
            <a:extLst>
              <a:ext uri="{FF2B5EF4-FFF2-40B4-BE49-F238E27FC236}">
                <a16:creationId xmlns:a16="http://schemas.microsoft.com/office/drawing/2014/main" id="{80B7A0BF-46B0-4169-82D3-E14DE37121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5655" y="5898139"/>
            <a:ext cx="4487492" cy="91956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EF43F12B-6F28-7131-7300-96BA41E2DD2C}"/>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Where To Go From Here</a:t>
            </a:r>
          </a:p>
        </p:txBody>
      </p:sp>
      <p:sp>
        <p:nvSpPr>
          <p:cNvPr id="687" name="Google Shape;687;gaabb6530bf_0_8"/>
          <p:cNvSpPr txBox="1"/>
          <p:nvPr/>
        </p:nvSpPr>
        <p:spPr>
          <a:xfrm>
            <a:off x="5602800" y="869917"/>
            <a:ext cx="6589200" cy="28285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hlinkClick r:id="rId3"/>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4"/>
              </a:rPr>
              <a:t>free and confidential consultation service.</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Our consultants in workplace health and safety can help you reduce accidents, related costs, and help you develop a comprehensive program to manage safety and health. For more information, please visit the consultation page.</a:t>
            </a:r>
            <a:endParaRPr sz="1600" b="0" i="0" u="none" strike="noStrike" cap="none" dirty="0">
              <a:solidFill>
                <a:schemeClr val="dk1"/>
              </a:solidFill>
              <a:latin typeface="+mj-lt"/>
              <a:ea typeface="Calibri"/>
              <a:cs typeface="Calibri"/>
              <a:sym typeface="Calibri"/>
            </a:endParaRPr>
          </a:p>
        </p:txBody>
      </p:sp>
      <p:pic>
        <p:nvPicPr>
          <p:cNvPr id="690" name="Google Shape;690;gaabb6530bf_0_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0"/>
            <a:ext cx="5453381" cy="5857874"/>
          </a:xfrm>
          <a:prstGeom prst="rect">
            <a:avLst/>
          </a:prstGeom>
          <a:noFill/>
          <a:ln>
            <a:noFill/>
          </a:ln>
        </p:spPr>
      </p:pic>
      <p:sp>
        <p:nvSpPr>
          <p:cNvPr id="691" name="Google Shape;691;gaabb6530bf_0_8">
            <a:hlinkClick r:id="rId6"/>
          </p:cNvPr>
          <p:cNvSpPr/>
          <p:nvPr/>
        </p:nvSpPr>
        <p:spPr>
          <a:xfrm>
            <a:off x="5708175" y="3401600"/>
            <a:ext cx="5996700" cy="523200"/>
          </a:xfrm>
          <a:prstGeom prst="rect">
            <a:avLst/>
          </a:prstGeom>
          <a:solidFill>
            <a:srgbClr val="5F557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692" name="Google Shape;692;gaabb6530bf_0_8">
            <a:hlinkClick r:id="rId3"/>
          </p:cNvPr>
          <p:cNvSpPr/>
          <p:nvPr/>
        </p:nvSpPr>
        <p:spPr>
          <a:xfrm>
            <a:off x="5708175" y="4046063"/>
            <a:ext cx="5996700" cy="523200"/>
          </a:xfrm>
          <a:prstGeom prst="rect">
            <a:avLst/>
          </a:prstGeom>
          <a:solidFill>
            <a:srgbClr val="5F557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solidFill>
                  <a:srgbClr val="FFFFFF"/>
                </a:solidFill>
              </a:rPr>
              <a:t>A-Z Topic Index</a:t>
            </a:r>
            <a:endParaRPr sz="300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5F557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7"/>
          </p:cNvPr>
          <p:cNvSpPr/>
          <p:nvPr/>
        </p:nvSpPr>
        <p:spPr>
          <a:xfrm>
            <a:off x="5708175" y="5260713"/>
            <a:ext cx="5996700" cy="523200"/>
          </a:xfrm>
          <a:prstGeom prst="rect">
            <a:avLst/>
          </a:prstGeom>
          <a:solidFill>
            <a:srgbClr val="5F557D">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Silica Resources</a:t>
            </a:r>
            <a:endParaRPr sz="3000" dirty="0">
              <a:solidFill>
                <a:srgbClr val="FFFFFF"/>
              </a:solidFill>
            </a:endParaRPr>
          </a:p>
        </p:txBody>
      </p:sp>
      <p:sp>
        <p:nvSpPr>
          <p:cNvPr id="688" name="Google Shape;688;gaabb6530bf_0_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545D314F-54B3-4C1A-915A-55AB8CCCD72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665655" y="5898139"/>
            <a:ext cx="4487492" cy="91956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p15"/>
          <p:cNvSpPr txBox="1">
            <a:spLocks noGrp="1"/>
          </p:cNvSpPr>
          <p:nvPr>
            <p:ph type="title" idx="4294967295"/>
          </p:nvPr>
        </p:nvSpPr>
        <p:spPr>
          <a:xfrm>
            <a:off x="202630" y="6093788"/>
            <a:ext cx="5798675" cy="52322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chemeClr val="lt1"/>
                </a:solidFill>
                <a:effectLst/>
                <a:uLnTx/>
                <a:uFillTx/>
                <a:latin typeface="Verdana"/>
                <a:ea typeface="Verdana"/>
                <a:cs typeface="Verdana"/>
                <a:sym typeface="Verdana"/>
              </a:rPr>
              <a:t>Module 5: </a:t>
            </a:r>
            <a:r>
              <a:rPr kumimoji="0" lang="en-US" sz="2800" b="1" i="1" u="none" strike="noStrike" kern="0" cap="none" spc="0" normalizeH="0" baseline="0" noProof="0" dirty="0">
                <a:ln>
                  <a:noFill/>
                </a:ln>
                <a:solidFill>
                  <a:schemeClr val="lt1"/>
                </a:solidFill>
                <a:effectLst/>
                <a:uLnTx/>
                <a:uFillTx/>
                <a:latin typeface="Verdana"/>
                <a:ea typeface="Verdana"/>
                <a:cs typeface="Verdana"/>
                <a:sym typeface="Verdana"/>
              </a:rPr>
              <a:t>conclusion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 name="Picture 5">
            <a:extLst>
              <a:ext uri="{FF2B5EF4-FFF2-40B4-BE49-F238E27FC236}">
                <a16:creationId xmlns:a16="http://schemas.microsoft.com/office/drawing/2014/main" id="{E520E276-8505-4F93-86A2-64600129FB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5655" y="5898139"/>
            <a:ext cx="4487492" cy="919568"/>
          </a:xfrm>
          <a:prstGeom prst="rect">
            <a:avLst/>
          </a:prstGeom>
        </p:spPr>
      </p:pic>
      <p:pic>
        <p:nvPicPr>
          <p:cNvPr id="2" name="Picture 1">
            <a:extLst>
              <a:ext uri="{FF2B5EF4-FFF2-40B4-BE49-F238E27FC236}">
                <a16:creationId xmlns:a16="http://schemas.microsoft.com/office/drawing/2014/main" id="{AD0A6F4F-3201-45DC-A394-170949C65A57}"/>
              </a:ext>
              <a:ext uri="{C183D7F6-B498-43B3-948B-1728B52AA6E4}">
                <adec:decorative xmlns:adec="http://schemas.microsoft.com/office/drawing/2017/decorative" val="1"/>
              </a:ext>
            </a:extLst>
          </p:cNvPr>
          <p:cNvPicPr>
            <a:picLocks noChangeAspect="1"/>
          </p:cNvPicPr>
          <p:nvPr/>
        </p:nvPicPr>
        <p:blipFill rotWithShape="1">
          <a:blip r:embed="rId4"/>
          <a:srcRect t="8208"/>
          <a:stretch/>
        </p:blipFill>
        <p:spPr>
          <a:xfrm>
            <a:off x="573817" y="135805"/>
            <a:ext cx="10960293" cy="564730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E0143E0A-F71F-64B3-475A-69E6F9E58615}"/>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Credits</a:t>
            </a:r>
          </a:p>
        </p:txBody>
      </p:sp>
      <p:sp>
        <p:nvSpPr>
          <p:cNvPr id="701" name="Google Shape;701;gaabb6530bf_0_18"/>
          <p:cNvSpPr txBox="1"/>
          <p:nvPr/>
        </p:nvSpPr>
        <p:spPr>
          <a:xfrm>
            <a:off x="5558950" y="1263535"/>
            <a:ext cx="6589200" cy="25495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dirty="0">
                <a:solidFill>
                  <a:schemeClr val="dk1"/>
                </a:solidFill>
                <a:latin typeface="+mj-lt"/>
                <a:ea typeface="Calibri"/>
                <a:cs typeface="Calibri"/>
                <a:sym typeface="Calibri"/>
              </a:rPr>
              <a:t>You’ve completed the Silica Safety course! </a:t>
            </a: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Produced by the Public Education Team of Oregon OSHA</a:t>
            </a:r>
            <a:r>
              <a:rPr lang="en-US" sz="1800" i="1" dirty="0">
                <a:solidFill>
                  <a:schemeClr val="dk1"/>
                </a:solidFill>
                <a:latin typeface="+mj-lt"/>
                <a:ea typeface="Calibri"/>
                <a:cs typeface="Calibri"/>
                <a:sym typeface="Calibri"/>
              </a:rPr>
              <a:t>:</a:t>
            </a: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i="1" dirty="0">
                <a:solidFill>
                  <a:schemeClr val="dk1"/>
                </a:solidFill>
                <a:latin typeface="+mj-lt"/>
                <a:ea typeface="Calibri"/>
                <a:cs typeface="Calibri"/>
                <a:sym typeface="Calibri"/>
              </a:rPr>
              <a:t>Roy Kroker, Tammi Stevens, Phillip Wade, Ricardo Rodríguez, Angelina Cox, and Tim Wade</a:t>
            </a:r>
            <a:endParaRPr sz="18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800" b="1" i="1" dirty="0">
                <a:solidFill>
                  <a:schemeClr val="dk1"/>
                </a:solidFill>
                <a:latin typeface="+mj-lt"/>
                <a:ea typeface="Calibri"/>
                <a:cs typeface="Calibri"/>
                <a:sym typeface="Calibri"/>
              </a:rPr>
              <a:t>Stock Images provided by</a:t>
            </a:r>
            <a:r>
              <a:rPr lang="en-US" sz="1800" i="1" dirty="0">
                <a:solidFill>
                  <a:schemeClr val="dk1"/>
                </a:solidFill>
                <a:latin typeface="+mj-lt"/>
                <a:ea typeface="Calibri"/>
                <a:cs typeface="Calibri"/>
                <a:sym typeface="Calibri"/>
              </a:rPr>
              <a:t>: </a:t>
            </a:r>
            <a:br>
              <a:rPr lang="en-US" sz="1800" i="1" dirty="0">
                <a:solidFill>
                  <a:schemeClr val="dk1"/>
                </a:solidFill>
                <a:latin typeface="+mj-lt"/>
                <a:ea typeface="Calibri"/>
                <a:cs typeface="Calibri"/>
                <a:sym typeface="Calibri"/>
              </a:rPr>
            </a:br>
            <a:r>
              <a:rPr lang="en-US" sz="1800" i="1" dirty="0">
                <a:solidFill>
                  <a:schemeClr val="dk1"/>
                </a:solidFill>
                <a:latin typeface="+mj-lt"/>
                <a:ea typeface="Calibri"/>
                <a:cs typeface="Calibri"/>
                <a:sym typeface="Calibri"/>
              </a:rPr>
              <a:t>Getty Images Inc.</a:t>
            </a:r>
            <a:endParaRPr sz="2100" b="0" i="1" u="none" strike="noStrike" cap="none" dirty="0">
              <a:solidFill>
                <a:schemeClr val="dk1"/>
              </a:solidFill>
              <a:latin typeface="+mj-lt"/>
              <a:ea typeface="Calibri"/>
              <a:cs typeface="Calibri"/>
              <a:sym typeface="Calibri"/>
            </a:endParaRPr>
          </a:p>
        </p:txBody>
      </p:sp>
      <p:sp>
        <p:nvSpPr>
          <p:cNvPr id="702" name="Google Shape;702;gaabb6530bf_0_18"/>
          <p:cNvSpPr txBox="1"/>
          <p:nvPr/>
        </p:nvSpPr>
        <p:spPr>
          <a:xfrm>
            <a:off x="202630" y="6093788"/>
            <a:ext cx="5798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Module 5: </a:t>
            </a:r>
            <a:r>
              <a:rPr lang="en-US" sz="2800" b="1" i="1" u="none" strike="noStrike" cap="none" dirty="0">
                <a:solidFill>
                  <a:schemeClr val="lt1"/>
                </a:solidFill>
                <a:latin typeface="Verdana"/>
                <a:ea typeface="Verdana"/>
                <a:cs typeface="Verdana"/>
                <a:sym typeface="Verdana"/>
              </a:rPr>
              <a:t>conclusion</a:t>
            </a:r>
            <a:endParaRPr sz="1400" b="0" i="0" u="none" strike="noStrike" cap="none" dirty="0">
              <a:solidFill>
                <a:srgbClr val="000000"/>
              </a:solidFill>
              <a:latin typeface="Arial"/>
              <a:ea typeface="Arial"/>
              <a:cs typeface="Arial"/>
              <a:sym typeface="Arial"/>
            </a:endParaRPr>
          </a:p>
        </p:txBody>
      </p:sp>
      <p:pic>
        <p:nvPicPr>
          <p:cNvPr id="704" name="Google Shape;704;gaabb6530bf_0_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325"/>
            <a:ext cx="5425300" cy="5869199"/>
          </a:xfrm>
          <a:prstGeom prst="rect">
            <a:avLst/>
          </a:prstGeom>
          <a:noFill/>
          <a:ln>
            <a:noFill/>
          </a:ln>
        </p:spPr>
      </p:pic>
      <p:pic>
        <p:nvPicPr>
          <p:cNvPr id="7" name="Picture 6">
            <a:extLst>
              <a:ext uri="{FF2B5EF4-FFF2-40B4-BE49-F238E27FC236}">
                <a16:creationId xmlns:a16="http://schemas.microsoft.com/office/drawing/2014/main" id="{20E5576A-F56C-4EF9-AC71-783A2E8A8E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65655" y="5898139"/>
            <a:ext cx="4487492" cy="9195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225B886-E2A2-2AA8-212F-C781121151D9}"/>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Amorphous Silica</a:t>
            </a:r>
          </a:p>
        </p:txBody>
      </p:sp>
      <p:sp>
        <p:nvSpPr>
          <p:cNvPr id="104" name="Google Shape;104;p2"/>
          <p:cNvSpPr txBox="1"/>
          <p:nvPr/>
        </p:nvSpPr>
        <p:spPr>
          <a:xfrm>
            <a:off x="5719156" y="1033549"/>
            <a:ext cx="6274351" cy="2308284"/>
          </a:xfrm>
          <a:prstGeom prst="rect">
            <a:avLst/>
          </a:prstGeom>
          <a:noFill/>
          <a:ln>
            <a:noFill/>
          </a:ln>
        </p:spPr>
        <p:txBody>
          <a:bodyPr spcFirstLastPara="1" wrap="square" lIns="91425" tIns="45700" rIns="91425" bIns="45700" anchor="t" anchorCtr="0">
            <a:spAutoFit/>
          </a:bodyPr>
          <a:lstStyle/>
          <a:p>
            <a:r>
              <a:rPr lang="en-US" sz="1800" dirty="0"/>
              <a:t>Amorphous silica is found in many materials, including glass and diatomaceous earth. It does not cause silicosis. However, high heat and pressure can change non-hazardous amorphous silica to hazardous, crystalline silica.  This occurs in foundry operations where the casting shell is amorphous silica and can be converted to cristobalite during the pouring process due to the high temperature and long cooling time.</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97E6CCD3-2D1F-4539-8980-B28142FA50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021" y="0"/>
            <a:ext cx="5486398" cy="5893356"/>
          </a:xfrm>
          <a:prstGeom prst="rect">
            <a:avLst/>
          </a:prstGeom>
        </p:spPr>
      </p:pic>
    </p:spTree>
    <p:extLst>
      <p:ext uri="{BB962C8B-B14F-4D97-AF65-F5344CB8AC3E}">
        <p14:creationId xmlns:p14="http://schemas.microsoft.com/office/powerpoint/2010/main" val="1773031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F14D1DB-C81A-F661-B9B2-8D8D32F4A8D8}"/>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Standard Glass</a:t>
            </a:r>
          </a:p>
        </p:txBody>
      </p:sp>
      <p:sp>
        <p:nvSpPr>
          <p:cNvPr id="104" name="Google Shape;104;p2"/>
          <p:cNvSpPr txBox="1"/>
          <p:nvPr/>
        </p:nvSpPr>
        <p:spPr>
          <a:xfrm>
            <a:off x="5719156" y="1048789"/>
            <a:ext cx="6274351" cy="1754286"/>
          </a:xfrm>
          <a:prstGeom prst="rect">
            <a:avLst/>
          </a:prstGeom>
          <a:noFill/>
          <a:ln>
            <a:noFill/>
          </a:ln>
        </p:spPr>
        <p:txBody>
          <a:bodyPr spcFirstLastPara="1" wrap="square" lIns="91425" tIns="45700" rIns="91425" bIns="45700" anchor="t" anchorCtr="0">
            <a:spAutoFit/>
          </a:bodyPr>
          <a:lstStyle/>
          <a:p>
            <a:r>
              <a:rPr lang="en-US" sz="1800" dirty="0"/>
              <a:t>Standard glass is the most common form of amorphous silica. Very finely powdered crystalline silica sand is used to manufacture glass, which means that the process of glass making can be hazardous before it is heated. The heating process melts the crystalline silica crystals and changes the form to amorphous silica (non-crystalline silica)</a:t>
            </a:r>
            <a:endParaRPr sz="1800" b="0" i="0" u="none" strike="noStrike" cap="none" dirty="0">
              <a:solidFill>
                <a:srgbClr val="000000"/>
              </a:solidFill>
              <a:latin typeface="Arial"/>
              <a:ea typeface="Arial"/>
              <a:cs typeface="Arial"/>
              <a:sym typeface="Arial"/>
            </a:endParaRPr>
          </a:p>
        </p:txBody>
      </p:sp>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50261" y="5898819"/>
            <a:ext cx="4595521" cy="941704"/>
          </a:xfrm>
          <a:prstGeom prst="rect">
            <a:avLst/>
          </a:prstGeom>
        </p:spPr>
      </p:pic>
      <p:pic>
        <p:nvPicPr>
          <p:cNvPr id="3" name="Picture 2">
            <a:extLst>
              <a:ext uri="{FF2B5EF4-FFF2-40B4-BE49-F238E27FC236}">
                <a16:creationId xmlns:a16="http://schemas.microsoft.com/office/drawing/2014/main" id="{D58AF96E-0F4A-422F-8AFF-D7C03ADA65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042" y="16042"/>
            <a:ext cx="5470358" cy="5876126"/>
          </a:xfrm>
          <a:prstGeom prst="rect">
            <a:avLst/>
          </a:prstGeom>
        </p:spPr>
      </p:pic>
    </p:spTree>
    <p:extLst>
      <p:ext uri="{BB962C8B-B14F-4D97-AF65-F5344CB8AC3E}">
        <p14:creationId xmlns:p14="http://schemas.microsoft.com/office/powerpoint/2010/main" val="3476708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3326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D46B279-E0F2-CB60-0A91-105C651D6CA5}"/>
              </a:ext>
            </a:extLst>
          </p:cNvPr>
          <p:cNvSpPr txBox="1">
            <a:spLocks noGrp="1"/>
          </p:cNvSpPr>
          <p:nvPr>
            <p:ph type="title" idx="4294967295"/>
          </p:nvPr>
        </p:nvSpPr>
        <p:spPr>
          <a:xfrm>
            <a:off x="5719156" y="258445"/>
            <a:ext cx="6274350" cy="10826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3600" b="0" i="0" u="none" strike="noStrike" kern="0" cap="none" spc="0" normalizeH="0" baseline="0" noProof="0" dirty="0">
                <a:ln>
                  <a:noFill/>
                </a:ln>
                <a:solidFill>
                  <a:schemeClr val="dk1"/>
                </a:solidFill>
                <a:effectLst/>
                <a:uLnTx/>
                <a:uFillTx/>
                <a:latin typeface="+mj-lt"/>
                <a:ea typeface="Calibri"/>
                <a:cs typeface="Calibri"/>
                <a:sym typeface="Calibri"/>
              </a:rPr>
              <a:t>Diatomaceous Earth</a:t>
            </a:r>
          </a:p>
        </p:txBody>
      </p:sp>
      <p:sp>
        <p:nvSpPr>
          <p:cNvPr id="104" name="Google Shape;104;p2"/>
          <p:cNvSpPr txBox="1"/>
          <p:nvPr/>
        </p:nvSpPr>
        <p:spPr>
          <a:xfrm>
            <a:off x="5719156" y="1048789"/>
            <a:ext cx="6274351" cy="4662775"/>
          </a:xfrm>
          <a:prstGeom prst="rect">
            <a:avLst/>
          </a:prstGeom>
          <a:noFill/>
          <a:ln>
            <a:noFill/>
          </a:ln>
        </p:spPr>
        <p:txBody>
          <a:bodyPr spcFirstLastPara="1" wrap="square" lIns="91425" tIns="45700" rIns="91425" bIns="45700" anchor="t" anchorCtr="0">
            <a:spAutoFit/>
          </a:bodyPr>
          <a:lstStyle/>
          <a:p>
            <a:r>
              <a:rPr lang="en-US" sz="1650" dirty="0"/>
              <a:t>Diatomaceous earth produced naturally is mainly made up of amorphous silica, but some diatomaceous earth products can contain high concentrations of cristobalite (30%). Different grades of diatomaceous earth contain more or less crystalline silica, depending on the treatment applied. </a:t>
            </a:r>
            <a:br>
              <a:rPr lang="en-US" sz="1650" dirty="0"/>
            </a:br>
            <a:endParaRPr lang="en-US" sz="1650" dirty="0"/>
          </a:p>
          <a:p>
            <a:r>
              <a:rPr lang="en-US" sz="1650" dirty="0"/>
              <a:t>Natural-grade products, such as animal or human food supplements, are dried at relatively low temperatures. These products remain in their natural state of amorphous silica, and are not considered harmful, but they may contain up to 3% natural crystalline silica. </a:t>
            </a:r>
          </a:p>
          <a:p>
            <a:br>
              <a:rPr lang="en-US" sz="1650" dirty="0"/>
            </a:br>
            <a:r>
              <a:rPr lang="en-US" sz="1650" dirty="0"/>
              <a:t>Calcinated products, such as pool filtering aids, are dried at very high temperatures - usually higher than 1000°C. Under the high heat, the amorphous silica transforms into crystalline silica, mainly in the form of cristobalite, which is twice as toxic as quartz. Consequently, calcinated diatomite can contain up to 70% crystalline silica!</a:t>
            </a:r>
          </a:p>
        </p:txBody>
      </p:sp>
      <p:pic>
        <p:nvPicPr>
          <p:cNvPr id="3" name="Picture 2" descr="Magnified image of diatomaceous earth.">
            <a:extLst>
              <a:ext uri="{FF2B5EF4-FFF2-40B4-BE49-F238E27FC236}">
                <a16:creationId xmlns:a16="http://schemas.microsoft.com/office/drawing/2014/main" id="{77C9BE83-24CB-4FA1-BAC1-E8B09D752917}"/>
              </a:ext>
            </a:extLst>
          </p:cNvPr>
          <p:cNvPicPr>
            <a:picLocks noChangeAspect="1"/>
          </p:cNvPicPr>
          <p:nvPr/>
        </p:nvPicPr>
        <p:blipFill>
          <a:blip r:embed="rId3"/>
          <a:stretch>
            <a:fillRect/>
          </a:stretch>
        </p:blipFill>
        <p:spPr>
          <a:xfrm>
            <a:off x="25647" y="16043"/>
            <a:ext cx="5467774" cy="5873350"/>
          </a:xfrm>
          <a:prstGeom prst="rect">
            <a:avLst/>
          </a:prstGeom>
        </p:spPr>
      </p:pic>
      <p:sp>
        <p:nvSpPr>
          <p:cNvPr id="102" name="Google Shape;102;p2"/>
          <p:cNvSpPr txBox="1"/>
          <p:nvPr/>
        </p:nvSpPr>
        <p:spPr>
          <a:xfrm>
            <a:off x="202630" y="6093788"/>
            <a:ext cx="5798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Module 1: </a:t>
            </a:r>
            <a:r>
              <a:rPr lang="en-US" sz="2800" b="1" i="1" u="none" strike="noStrike" cap="none">
                <a:solidFill>
                  <a:schemeClr val="lt1"/>
                </a:solidFill>
                <a:latin typeface="Verdana"/>
                <a:ea typeface="Verdana"/>
                <a:cs typeface="Verdana"/>
                <a:sym typeface="Verdana"/>
              </a:rPr>
              <a:t>introduction</a:t>
            </a:r>
            <a:endParaRPr sz="1400" b="0" i="0" u="none" strike="noStrike" cap="none">
              <a:solidFill>
                <a:srgbClr val="000000"/>
              </a:solidFill>
              <a:latin typeface="Arial"/>
              <a:ea typeface="Arial"/>
              <a:cs typeface="Arial"/>
              <a:sym typeface="Arial"/>
            </a:endParaRPr>
          </a:p>
        </p:txBody>
      </p:sp>
      <p:pic>
        <p:nvPicPr>
          <p:cNvPr id="10" name="Picture 9">
            <a:extLst>
              <a:ext uri="{FF2B5EF4-FFF2-40B4-BE49-F238E27FC236}">
                <a16:creationId xmlns:a16="http://schemas.microsoft.com/office/drawing/2014/main" id="{EE1A596A-79C6-4506-97F1-A0ED47F474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50261" y="5898819"/>
            <a:ext cx="4595521" cy="941704"/>
          </a:xfrm>
          <a:prstGeom prst="rect">
            <a:avLst/>
          </a:prstGeom>
        </p:spPr>
      </p:pic>
    </p:spTree>
    <p:extLst>
      <p:ext uri="{BB962C8B-B14F-4D97-AF65-F5344CB8AC3E}">
        <p14:creationId xmlns:p14="http://schemas.microsoft.com/office/powerpoint/2010/main" val="160420205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3586</TotalTime>
  <Words>6272</Words>
  <Application>Microsoft Office PowerPoint</Application>
  <PresentationFormat>Widescreen</PresentationFormat>
  <Paragraphs>567</Paragraphs>
  <Slides>69</Slides>
  <Notes>69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Verdana</vt:lpstr>
      <vt:lpstr>Office Theme</vt:lpstr>
      <vt:lpstr>Module 1: Introduction</vt:lpstr>
      <vt:lpstr>Completing this course will help you understand the rules and some of the hazards related to silica. It is your employer’s responsibility to further your training where it is specific to your organization, such as permits, policies, and practices.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vt:lpstr>
      <vt:lpstr>Welcome!</vt:lpstr>
      <vt:lpstr>Video: STOP SILICOSIS</vt:lpstr>
      <vt:lpstr>Silica: It’s Not Just Dust</vt:lpstr>
      <vt:lpstr>What is Crystalline Silica?</vt:lpstr>
      <vt:lpstr>Amorphous Silica</vt:lpstr>
      <vt:lpstr>Standard Glass</vt:lpstr>
      <vt:lpstr>Diatomaceous Earth</vt:lpstr>
      <vt:lpstr>Oregon OSHA Silica Standard</vt:lpstr>
      <vt:lpstr>Silica Standard Exemptions</vt:lpstr>
      <vt:lpstr>Overview</vt:lpstr>
      <vt:lpstr>Module 2: Silica Illnesses</vt:lpstr>
      <vt:lpstr>Welcome to Module 2</vt:lpstr>
      <vt:lpstr>History of Silica</vt:lpstr>
      <vt:lpstr>Silica Exposure</vt:lpstr>
      <vt:lpstr>Respirable Crystalline Silica</vt:lpstr>
      <vt:lpstr>Respirable Size Particles</vt:lpstr>
      <vt:lpstr>Small Amount is Too Much</vt:lpstr>
      <vt:lpstr>Health Hazards</vt:lpstr>
      <vt:lpstr>Silicosis</vt:lpstr>
      <vt:lpstr>Video: SILICA EXPOSURE</vt:lpstr>
      <vt:lpstr>Tuberculosis</vt:lpstr>
      <vt:lpstr>Cancer</vt:lpstr>
      <vt:lpstr>Kidney and Immune System Diseases</vt:lpstr>
      <vt:lpstr>Other Respiratory Diseases</vt:lpstr>
      <vt:lpstr>Overview</vt:lpstr>
      <vt:lpstr>Module 3: Silica Exposure</vt:lpstr>
      <vt:lpstr>Welcome to Module 3</vt:lpstr>
      <vt:lpstr>Building Materials Containing Silica</vt:lpstr>
      <vt:lpstr>Video: DEADLY DUST - A BRICKLAYER’S JOB  NEARLY KILLS HIM</vt:lpstr>
      <vt:lpstr>Other Materials Containing Silica</vt:lpstr>
      <vt:lpstr>Construction Activities</vt:lpstr>
      <vt:lpstr>General Industry Exposures</vt:lpstr>
      <vt:lpstr>Agriculture Exposure</vt:lpstr>
      <vt:lpstr>Mining Exposure</vt:lpstr>
      <vt:lpstr>Overview</vt:lpstr>
      <vt:lpstr>Module 4: Protecting Workers</vt:lpstr>
      <vt:lpstr>Welcome to Module 4</vt:lpstr>
      <vt:lpstr>Oregon OSHA Silica Rule Overview</vt:lpstr>
      <vt:lpstr>1. Permissible Exposure Limit</vt:lpstr>
      <vt:lpstr>2. Exposure Assessment</vt:lpstr>
      <vt:lpstr>3. Exposure Control Methods</vt:lpstr>
      <vt:lpstr>Video: EXAMPLE OF JACKHAMMER  WITH CONTINUOUS WATER STREAM</vt:lpstr>
      <vt:lpstr>4. Regulated and Restricted Access</vt:lpstr>
      <vt:lpstr>5. Methods of Compliance</vt:lpstr>
      <vt:lpstr>Examples of Engineering Controls</vt:lpstr>
      <vt:lpstr> Video: EXAMPLE OF MASONRY SAW WITH  INTEGRATED WATER DELIVERY SYSTEM</vt:lpstr>
      <vt:lpstr>Examples of Work Practice Controls</vt:lpstr>
      <vt:lpstr>6. Respiratory Protection</vt:lpstr>
      <vt:lpstr>7. Housekeeping</vt:lpstr>
      <vt:lpstr>8. Medical Surveillance</vt:lpstr>
      <vt:lpstr>9. Communication of Silica Hazards (I)</vt:lpstr>
      <vt:lpstr>9. Communication of Silica Hazards (II)</vt:lpstr>
      <vt:lpstr>Safety Data Sheets</vt:lpstr>
      <vt:lpstr>10. Recordkeeping</vt:lpstr>
      <vt:lpstr>Enforcement</vt:lpstr>
      <vt:lpstr>Conclusion</vt:lpstr>
      <vt:lpstr>Module 5: Conclusion</vt:lpstr>
      <vt:lpstr>Module 5: conclusion</vt:lpstr>
      <vt:lpstr>SILICA SAFETY Quiz     </vt:lpstr>
      <vt:lpstr>SILICA SAFETY Quiz     </vt:lpstr>
      <vt:lpstr>SILICA SAFETY Quiz     </vt:lpstr>
      <vt:lpstr>SILICA SAFETY Quiz     </vt:lpstr>
      <vt:lpstr>SILICA SAFETY Quiz     </vt:lpstr>
      <vt:lpstr>SILICA SAFETY Quiz - Answers     </vt:lpstr>
      <vt:lpstr>Where To Go From Here</vt:lpstr>
      <vt:lpstr>Module 5: conclusion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125</cp:revision>
  <dcterms:created xsi:type="dcterms:W3CDTF">2018-12-06T15:15:36Z</dcterms:created>
  <dcterms:modified xsi:type="dcterms:W3CDTF">2025-04-18T17:30:31Z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2025-04-17T13:01:37Z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dac242fb-1217-47c0-99a2-4aec0f1e8ef2</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