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93"/>
  </p:notesMasterIdLst>
  <p:sldIdLst>
    <p:sldId id="256" r:id="rId2"/>
    <p:sldId id="257" r:id="rId3"/>
    <p:sldId id="394" r:id="rId4"/>
    <p:sldId id="393" r:id="rId5"/>
    <p:sldId id="259" r:id="rId6"/>
    <p:sldId id="395" r:id="rId7"/>
    <p:sldId id="396" r:id="rId8"/>
    <p:sldId id="397" r:id="rId9"/>
    <p:sldId id="399" r:id="rId10"/>
    <p:sldId id="398" r:id="rId11"/>
    <p:sldId id="400" r:id="rId12"/>
    <p:sldId id="401" r:id="rId13"/>
    <p:sldId id="402" r:id="rId14"/>
    <p:sldId id="404" r:id="rId15"/>
    <p:sldId id="319" r:id="rId16"/>
    <p:sldId id="323" r:id="rId17"/>
    <p:sldId id="405" r:id="rId18"/>
    <p:sldId id="383" r:id="rId19"/>
    <p:sldId id="406" r:id="rId20"/>
    <p:sldId id="407" r:id="rId21"/>
    <p:sldId id="408" r:id="rId22"/>
    <p:sldId id="409" r:id="rId23"/>
    <p:sldId id="410" r:id="rId24"/>
    <p:sldId id="411" r:id="rId25"/>
    <p:sldId id="412" r:id="rId26"/>
    <p:sldId id="413" r:id="rId27"/>
    <p:sldId id="414" r:id="rId28"/>
    <p:sldId id="415" r:id="rId29"/>
    <p:sldId id="416" r:id="rId30"/>
    <p:sldId id="417" r:id="rId31"/>
    <p:sldId id="418" r:id="rId32"/>
    <p:sldId id="419" r:id="rId33"/>
    <p:sldId id="420" r:id="rId34"/>
    <p:sldId id="421" r:id="rId35"/>
    <p:sldId id="422" r:id="rId36"/>
    <p:sldId id="423" r:id="rId37"/>
    <p:sldId id="424" r:id="rId38"/>
    <p:sldId id="425" r:id="rId39"/>
    <p:sldId id="426" r:id="rId40"/>
    <p:sldId id="427" r:id="rId41"/>
    <p:sldId id="428" r:id="rId42"/>
    <p:sldId id="430" r:id="rId43"/>
    <p:sldId id="322" r:id="rId44"/>
    <p:sldId id="431" r:id="rId45"/>
    <p:sldId id="432" r:id="rId46"/>
    <p:sldId id="433" r:id="rId47"/>
    <p:sldId id="434" r:id="rId48"/>
    <p:sldId id="435" r:id="rId49"/>
    <p:sldId id="436" r:id="rId50"/>
    <p:sldId id="437" r:id="rId51"/>
    <p:sldId id="438" r:id="rId52"/>
    <p:sldId id="439" r:id="rId53"/>
    <p:sldId id="440" r:id="rId54"/>
    <p:sldId id="441" r:id="rId55"/>
    <p:sldId id="442" r:id="rId56"/>
    <p:sldId id="443" r:id="rId57"/>
    <p:sldId id="444" r:id="rId58"/>
    <p:sldId id="445" r:id="rId59"/>
    <p:sldId id="446" r:id="rId60"/>
    <p:sldId id="447" r:id="rId61"/>
    <p:sldId id="448" r:id="rId62"/>
    <p:sldId id="449" r:id="rId63"/>
    <p:sldId id="450" r:id="rId64"/>
    <p:sldId id="451" r:id="rId65"/>
    <p:sldId id="452" r:id="rId66"/>
    <p:sldId id="453" r:id="rId67"/>
    <p:sldId id="454" r:id="rId68"/>
    <p:sldId id="455" r:id="rId69"/>
    <p:sldId id="456" r:id="rId70"/>
    <p:sldId id="457" r:id="rId71"/>
    <p:sldId id="458" r:id="rId72"/>
    <p:sldId id="459" r:id="rId73"/>
    <p:sldId id="461" r:id="rId74"/>
    <p:sldId id="321" r:id="rId75"/>
    <p:sldId id="462" r:id="rId76"/>
    <p:sldId id="463" r:id="rId77"/>
    <p:sldId id="464" r:id="rId78"/>
    <p:sldId id="465" r:id="rId79"/>
    <p:sldId id="466" r:id="rId80"/>
    <p:sldId id="467" r:id="rId81"/>
    <p:sldId id="468" r:id="rId82"/>
    <p:sldId id="469" r:id="rId83"/>
    <p:sldId id="470" r:id="rId84"/>
    <p:sldId id="471" r:id="rId85"/>
    <p:sldId id="472" r:id="rId86"/>
    <p:sldId id="473" r:id="rId87"/>
    <p:sldId id="474" r:id="rId88"/>
    <p:sldId id="475" r:id="rId89"/>
    <p:sldId id="476" r:id="rId90"/>
    <p:sldId id="477" r:id="rId91"/>
    <p:sldId id="478" r:id="rId92"/>
    <p:sldId id="479" r:id="rId93"/>
    <p:sldId id="480" r:id="rId94"/>
    <p:sldId id="481" r:id="rId95"/>
    <p:sldId id="482" r:id="rId96"/>
    <p:sldId id="483" r:id="rId97"/>
    <p:sldId id="484" r:id="rId98"/>
    <p:sldId id="485" r:id="rId99"/>
    <p:sldId id="486" r:id="rId100"/>
    <p:sldId id="487" r:id="rId101"/>
    <p:sldId id="488" r:id="rId102"/>
    <p:sldId id="489" r:id="rId103"/>
    <p:sldId id="490" r:id="rId104"/>
    <p:sldId id="492" r:id="rId105"/>
    <p:sldId id="320" r:id="rId106"/>
    <p:sldId id="493" r:id="rId107"/>
    <p:sldId id="494" r:id="rId108"/>
    <p:sldId id="495" r:id="rId109"/>
    <p:sldId id="578" r:id="rId110"/>
    <p:sldId id="497" r:id="rId111"/>
    <p:sldId id="498" r:id="rId112"/>
    <p:sldId id="499" r:id="rId113"/>
    <p:sldId id="500" r:id="rId114"/>
    <p:sldId id="501" r:id="rId115"/>
    <p:sldId id="502" r:id="rId116"/>
    <p:sldId id="503" r:id="rId117"/>
    <p:sldId id="504" r:id="rId118"/>
    <p:sldId id="505" r:id="rId119"/>
    <p:sldId id="506" r:id="rId120"/>
    <p:sldId id="507" r:id="rId121"/>
    <p:sldId id="508" r:id="rId122"/>
    <p:sldId id="509" r:id="rId123"/>
    <p:sldId id="510" r:id="rId124"/>
    <p:sldId id="511" r:id="rId125"/>
    <p:sldId id="512" r:id="rId126"/>
    <p:sldId id="513" r:id="rId127"/>
    <p:sldId id="514" r:id="rId128"/>
    <p:sldId id="515" r:id="rId129"/>
    <p:sldId id="516" r:id="rId130"/>
    <p:sldId id="517" r:id="rId131"/>
    <p:sldId id="518" r:id="rId132"/>
    <p:sldId id="519" r:id="rId133"/>
    <p:sldId id="520" r:id="rId134"/>
    <p:sldId id="521" r:id="rId135"/>
    <p:sldId id="522" r:id="rId136"/>
    <p:sldId id="523" r:id="rId137"/>
    <p:sldId id="524" r:id="rId138"/>
    <p:sldId id="525" r:id="rId139"/>
    <p:sldId id="526" r:id="rId140"/>
    <p:sldId id="527" r:id="rId141"/>
    <p:sldId id="528" r:id="rId142"/>
    <p:sldId id="530" r:id="rId143"/>
    <p:sldId id="385" r:id="rId144"/>
    <p:sldId id="531" r:id="rId145"/>
    <p:sldId id="532" r:id="rId146"/>
    <p:sldId id="533" r:id="rId147"/>
    <p:sldId id="534" r:id="rId148"/>
    <p:sldId id="535" r:id="rId149"/>
    <p:sldId id="536" r:id="rId150"/>
    <p:sldId id="537" r:id="rId151"/>
    <p:sldId id="538" r:id="rId152"/>
    <p:sldId id="539" r:id="rId153"/>
    <p:sldId id="540" r:id="rId154"/>
    <p:sldId id="541" r:id="rId155"/>
    <p:sldId id="542" r:id="rId156"/>
    <p:sldId id="543" r:id="rId157"/>
    <p:sldId id="544" r:id="rId158"/>
    <p:sldId id="545" r:id="rId159"/>
    <p:sldId id="546" r:id="rId160"/>
    <p:sldId id="547" r:id="rId161"/>
    <p:sldId id="548" r:id="rId162"/>
    <p:sldId id="549" r:id="rId163"/>
    <p:sldId id="550" r:id="rId164"/>
    <p:sldId id="551" r:id="rId165"/>
    <p:sldId id="552" r:id="rId166"/>
    <p:sldId id="553" r:id="rId167"/>
    <p:sldId id="554" r:id="rId168"/>
    <p:sldId id="555" r:id="rId169"/>
    <p:sldId id="556" r:id="rId170"/>
    <p:sldId id="557" r:id="rId171"/>
    <p:sldId id="558" r:id="rId172"/>
    <p:sldId id="559" r:id="rId173"/>
    <p:sldId id="561" r:id="rId174"/>
    <p:sldId id="391" r:id="rId175"/>
    <p:sldId id="562" r:id="rId176"/>
    <p:sldId id="563" r:id="rId177"/>
    <p:sldId id="564" r:id="rId178"/>
    <p:sldId id="565" r:id="rId179"/>
    <p:sldId id="566" r:id="rId180"/>
    <p:sldId id="567" r:id="rId181"/>
    <p:sldId id="568" r:id="rId182"/>
    <p:sldId id="569" r:id="rId183"/>
    <p:sldId id="570" r:id="rId184"/>
    <p:sldId id="572" r:id="rId185"/>
    <p:sldId id="573" r:id="rId186"/>
    <p:sldId id="574" r:id="rId187"/>
    <p:sldId id="575" r:id="rId188"/>
    <p:sldId id="576" r:id="rId189"/>
    <p:sldId id="577" r:id="rId190"/>
    <p:sldId id="315" r:id="rId191"/>
    <p:sldId id="316" r:id="rId19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94" roundtripDataSignature="AMtx7mhcinHJO4xHeFPu+6163RVrGzjWu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CFC"/>
    <a:srgbClr val="F2F5F5"/>
    <a:srgbClr val="00577D"/>
    <a:srgbClr val="DFDFDF"/>
    <a:srgbClr val="08523C"/>
    <a:srgbClr val="F9EBDF"/>
    <a:srgbClr val="D2572A"/>
    <a:srgbClr val="AB9E3E"/>
    <a:srgbClr val="5F557D"/>
    <a:srgbClr val="3326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3668"/>
    <p:restoredTop sz="86438" autoAdjust="0"/>
  </p:normalViewPr>
  <p:slideViewPr>
    <p:cSldViewPr snapToGrid="0">
      <p:cViewPr varScale="1">
        <p:scale>
          <a:sx n="62" d="100"/>
          <a:sy n="62" d="100"/>
        </p:scale>
        <p:origin x="232" y="120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notesMaster" Target="notesMasters/notesMaster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customschemas.google.com/relationships/presentationmetadata" Target="meta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presProps" Target="pres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theme" Target="theme/theme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tableStyles" Target="tableStyle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vimeo.com/1047335647/99ff4f389a"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vimeo.com/864569783/035f0e1fdd"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ls.gov/iif/latest-numbers.ht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vimeo.com/994225613/fceb3d9ff5"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8" name="Google Shape;9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0E111387-7C90-909A-F589-05B952CAEEEC}"/>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D2554549-E3B0-A673-C90C-EA7C18D053B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F8A2485F-D35C-89A4-7461-5C66C9D9474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arenR"/>
            </a:pPr>
            <a:r>
              <a:rPr lang="en-US" sz="1200" b="0" i="0" u="none" strike="noStrike" cap="none" dirty="0">
                <a:solidFill>
                  <a:schemeClr val="dk1"/>
                </a:solidFill>
                <a:effectLst/>
                <a:latin typeface="Calibri"/>
                <a:ea typeface="Calibri"/>
                <a:cs typeface="Calibri"/>
                <a:sym typeface="Calibri"/>
              </a:rPr>
              <a:t>https://</a:t>
            </a:r>
            <a:r>
              <a:rPr lang="en-US" sz="1200" b="0" i="0" u="none" strike="noStrike" cap="none" dirty="0" err="1">
                <a:solidFill>
                  <a:schemeClr val="dk1"/>
                </a:solidFill>
                <a:effectLst/>
                <a:latin typeface="Calibri"/>
                <a:ea typeface="Calibri"/>
                <a:cs typeface="Calibri"/>
                <a:sym typeface="Calibri"/>
              </a:rPr>
              <a:t>osha.oregon.gov</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OSHARules</a:t>
            </a:r>
            <a:r>
              <a:rPr lang="en-US" sz="1200" b="0" i="0" u="none" strike="noStrike" cap="none" dirty="0">
                <a:solidFill>
                  <a:schemeClr val="dk1"/>
                </a:solidFill>
                <a:effectLst/>
                <a:latin typeface="Calibri"/>
                <a:ea typeface="Calibri"/>
                <a:cs typeface="Calibri"/>
                <a:sym typeface="Calibri"/>
              </a:rPr>
              <a:t>/div2/div2D.pdf</a:t>
            </a:r>
          </a:p>
        </p:txBody>
      </p:sp>
      <p:sp>
        <p:nvSpPr>
          <p:cNvPr id="98" name="Google Shape;98;p2:notes">
            <a:extLst>
              <a:ext uri="{FF2B5EF4-FFF2-40B4-BE49-F238E27FC236}">
                <a16:creationId xmlns:a16="http://schemas.microsoft.com/office/drawing/2014/main" id="{433BEA5B-C1AE-F2AC-533A-402CA99C385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extLst>
      <p:ext uri="{BB962C8B-B14F-4D97-AF65-F5344CB8AC3E}">
        <p14:creationId xmlns:p14="http://schemas.microsoft.com/office/powerpoint/2010/main" val="2665226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176E2290-6CD7-8AE9-9D2B-2B1D7172E901}"/>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10B77EAF-C6CB-8966-D706-E68804CA6F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F4A6B50D-C518-E33D-B0AF-A142346D418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r>
              <a:rPr lang="en-US" sz="1200" b="0" i="0" u="none" strike="noStrike" cap="none" dirty="0">
                <a:solidFill>
                  <a:schemeClr val="dk1"/>
                </a:solidFill>
                <a:effectLst/>
                <a:latin typeface="Calibri"/>
                <a:ea typeface="Calibri"/>
                <a:cs typeface="Calibri"/>
                <a:sym typeface="Calibri"/>
              </a:rPr>
              <a:t>https://</a:t>
            </a:r>
            <a:r>
              <a:rPr lang="en-US" sz="1200" b="0" i="0" u="none" strike="noStrike" cap="none" dirty="0" err="1">
                <a:solidFill>
                  <a:schemeClr val="dk1"/>
                </a:solidFill>
                <a:effectLst/>
                <a:latin typeface="Calibri"/>
                <a:ea typeface="Calibri"/>
                <a:cs typeface="Calibri"/>
                <a:sym typeface="Calibri"/>
              </a:rPr>
              <a:t>osha.oregon.gov</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OSHARules</a:t>
            </a:r>
            <a:r>
              <a:rPr lang="en-US" sz="1200" b="0" i="0" u="none" strike="noStrike" cap="none" dirty="0">
                <a:solidFill>
                  <a:schemeClr val="dk1"/>
                </a:solidFill>
                <a:effectLst/>
                <a:latin typeface="Calibri"/>
                <a:ea typeface="Calibri"/>
                <a:cs typeface="Calibri"/>
                <a:sym typeface="Calibri"/>
              </a:rPr>
              <a:t>/div3/div3m.pdf</a:t>
            </a:r>
          </a:p>
          <a:p>
            <a:pPr marL="228600" lvl="0" indent="-228600" algn="l" rtl="0">
              <a:lnSpc>
                <a:spcPct val="100000"/>
              </a:lnSpc>
              <a:spcBef>
                <a:spcPts val="0"/>
              </a:spcBef>
              <a:spcAft>
                <a:spcPts val="0"/>
              </a:spcAft>
              <a:buSzPts val="1400"/>
              <a:buAutoNum type="arabicPeriod"/>
            </a:pPr>
            <a:r>
              <a:rPr lang="en-US" sz="1200" b="0" i="0" u="none" strike="noStrike" cap="none" dirty="0">
                <a:solidFill>
                  <a:schemeClr val="dk1"/>
                </a:solidFill>
                <a:effectLst/>
                <a:latin typeface="Calibri"/>
                <a:ea typeface="Calibri"/>
                <a:cs typeface="Calibri"/>
                <a:sym typeface="Calibri"/>
              </a:rPr>
              <a:t>https://</a:t>
            </a:r>
            <a:r>
              <a:rPr lang="en-US" sz="1200" b="0" i="0" u="none" strike="noStrike" cap="none" dirty="0" err="1">
                <a:solidFill>
                  <a:schemeClr val="dk1"/>
                </a:solidFill>
                <a:effectLst/>
                <a:latin typeface="Calibri"/>
                <a:ea typeface="Calibri"/>
                <a:cs typeface="Calibri"/>
                <a:sym typeface="Calibri"/>
              </a:rPr>
              <a:t>osha.oregon.gov</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edu</a:t>
            </a:r>
            <a:r>
              <a:rPr lang="en-US" sz="1200" b="0" i="0" u="none" strike="noStrike" cap="none" dirty="0">
                <a:solidFill>
                  <a:schemeClr val="dk1"/>
                </a:solidFill>
                <a:effectLst/>
                <a:latin typeface="Calibri"/>
                <a:ea typeface="Calibri"/>
                <a:cs typeface="Calibri"/>
                <a:sym typeface="Calibri"/>
              </a:rPr>
              <a:t>/courses/Pages/fall-protection-</a:t>
            </a:r>
            <a:r>
              <a:rPr lang="en-US" sz="1200" b="0" i="0" u="none" strike="noStrike" cap="none" dirty="0" err="1">
                <a:solidFill>
                  <a:schemeClr val="dk1"/>
                </a:solidFill>
                <a:effectLst/>
                <a:latin typeface="Calibri"/>
                <a:ea typeface="Calibri"/>
                <a:cs typeface="Calibri"/>
                <a:sym typeface="Calibri"/>
              </a:rPr>
              <a:t>construction.aspx</a:t>
            </a:r>
            <a:endParaRPr lang="en-US" sz="1200" b="0" i="0" u="none" strike="noStrike" cap="none" dirty="0">
              <a:solidFill>
                <a:schemeClr val="dk1"/>
              </a:solidFill>
              <a:effectLst/>
              <a:latin typeface="Calibri"/>
              <a:ea typeface="Calibri"/>
              <a:cs typeface="Calibri"/>
              <a:sym typeface="Calibri"/>
            </a:endParaRPr>
          </a:p>
          <a:p>
            <a:pPr marL="228600" lvl="0" indent="-228600" algn="l" rtl="0">
              <a:lnSpc>
                <a:spcPct val="100000"/>
              </a:lnSpc>
              <a:spcBef>
                <a:spcPts val="0"/>
              </a:spcBef>
              <a:spcAft>
                <a:spcPts val="0"/>
              </a:spcAft>
              <a:buSzPts val="1400"/>
              <a:buAutoNum type="arabicPeriod"/>
            </a:pPr>
            <a:endParaRPr dirty="0"/>
          </a:p>
        </p:txBody>
      </p:sp>
      <p:sp>
        <p:nvSpPr>
          <p:cNvPr id="98" name="Google Shape;98;p2:notes">
            <a:extLst>
              <a:ext uri="{FF2B5EF4-FFF2-40B4-BE49-F238E27FC236}">
                <a16:creationId xmlns:a16="http://schemas.microsoft.com/office/drawing/2014/main" id="{02DCCA97-50FB-FC53-9E14-EBF2E868026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extLst>
      <p:ext uri="{BB962C8B-B14F-4D97-AF65-F5344CB8AC3E}">
        <p14:creationId xmlns:p14="http://schemas.microsoft.com/office/powerpoint/2010/main" val="3220496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u="sng" strike="noStrike" cap="none" dirty="0">
                <a:solidFill>
                  <a:schemeClr val="dk1"/>
                </a:solidFill>
                <a:effectLst/>
                <a:latin typeface="Calibri"/>
                <a:ea typeface="Calibri"/>
                <a:cs typeface="Calibri"/>
                <a:sym typeface="Calibri"/>
                <a:hlinkClick r:id="rId3"/>
              </a:rPr>
              <a:t>https://vimeo.com/1047335647/99ff4f389a</a:t>
            </a:r>
            <a:r>
              <a:rPr lang="en-US" sz="1200" b="0" i="0" u="none" strike="noStrike" cap="none" dirty="0">
                <a:solidFill>
                  <a:schemeClr val="dk1"/>
                </a:solidFill>
                <a:effectLst/>
                <a:latin typeface="Calibri"/>
                <a:ea typeface="Calibri"/>
                <a:cs typeface="Calibri"/>
                <a:sym typeface="Calibri"/>
              </a:rPr>
              <a:t> </a:t>
            </a:r>
            <a:endParaRPr lang="en-US" dirty="0"/>
          </a:p>
        </p:txBody>
      </p:sp>
      <p:sp>
        <p:nvSpPr>
          <p:cNvPr id="118" name="Google Shape;11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8B177D2C-ED19-8DC5-F17B-C97F4280A0F9}"/>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4E46765E-204B-05EB-3EF3-A4D61D53040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B3BFFD19-CE0D-B5D1-E623-78CDBE72DBA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endParaRPr dirty="0"/>
          </a:p>
        </p:txBody>
      </p:sp>
      <p:sp>
        <p:nvSpPr>
          <p:cNvPr id="98" name="Google Shape;98;p2:notes">
            <a:extLst>
              <a:ext uri="{FF2B5EF4-FFF2-40B4-BE49-F238E27FC236}">
                <a16:creationId xmlns:a16="http://schemas.microsoft.com/office/drawing/2014/main" id="{A9A92548-41A7-7FE8-B60E-938FBD18DDD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extLst>
      <p:ext uri="{BB962C8B-B14F-4D97-AF65-F5344CB8AC3E}">
        <p14:creationId xmlns:p14="http://schemas.microsoft.com/office/powerpoint/2010/main" val="3762563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DC8BCC35-464D-E64C-AEF8-1F70054B7053}"/>
            </a:ext>
          </a:extLst>
        </p:cNvPr>
        <p:cNvGrpSpPr/>
        <p:nvPr/>
      </p:nvGrpSpPr>
      <p:grpSpPr>
        <a:xfrm>
          <a:off x="0" y="0"/>
          <a:ext cx="0" cy="0"/>
          <a:chOff x="0" y="0"/>
          <a:chExt cx="0" cy="0"/>
        </a:xfrm>
      </p:grpSpPr>
      <p:sp>
        <p:nvSpPr>
          <p:cNvPr id="116" name="Google Shape;116;p4:notes">
            <a:extLst>
              <a:ext uri="{FF2B5EF4-FFF2-40B4-BE49-F238E27FC236}">
                <a16:creationId xmlns:a16="http://schemas.microsoft.com/office/drawing/2014/main" id="{4646CADC-A75D-A336-11B5-2E026873446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a:extLst>
              <a:ext uri="{FF2B5EF4-FFF2-40B4-BE49-F238E27FC236}">
                <a16:creationId xmlns:a16="http://schemas.microsoft.com/office/drawing/2014/main" id="{7B231573-3774-E6A8-1096-7AF9D88434F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u="sng" strike="noStrike" cap="none" dirty="0">
                <a:solidFill>
                  <a:schemeClr val="dk1"/>
                </a:solidFill>
                <a:effectLst/>
                <a:latin typeface="Calibri"/>
                <a:ea typeface="Calibri"/>
                <a:cs typeface="Calibri"/>
                <a:sym typeface="Calibri"/>
                <a:hlinkClick r:id="rId3"/>
              </a:rPr>
              <a:t>https://vimeo.com/864569783/035f0e1fdd</a:t>
            </a:r>
            <a:endParaRPr lang="en-US" dirty="0"/>
          </a:p>
        </p:txBody>
      </p:sp>
      <p:sp>
        <p:nvSpPr>
          <p:cNvPr id="118" name="Google Shape;118;p4:notes">
            <a:extLst>
              <a:ext uri="{FF2B5EF4-FFF2-40B4-BE49-F238E27FC236}">
                <a16:creationId xmlns:a16="http://schemas.microsoft.com/office/drawing/2014/main" id="{9A4AF275-4B5F-86E0-C04B-505DF45E65F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extLst>
      <p:ext uri="{BB962C8B-B14F-4D97-AF65-F5344CB8AC3E}">
        <p14:creationId xmlns:p14="http://schemas.microsoft.com/office/powerpoint/2010/main" val="1157802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F701EC29-A1C9-CF95-B304-33B71193958D}"/>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E864FA07-C114-75E8-C521-069138F5212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298E5CCA-5B5A-B6E7-2D3C-1D57ACED7BB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r>
              <a:rPr lang="en-US" dirty="0"/>
              <a:t> </a:t>
            </a:r>
            <a:r>
              <a:rPr lang="en-US" sz="1200" b="0" i="0" u="sng" strike="noStrike" cap="none" dirty="0">
                <a:solidFill>
                  <a:schemeClr val="dk1"/>
                </a:solidFill>
                <a:effectLst/>
                <a:latin typeface="Calibri"/>
                <a:ea typeface="Calibri"/>
                <a:cs typeface="Calibri"/>
                <a:sym typeface="Calibri"/>
                <a:hlinkClick r:id="rId3"/>
              </a:rPr>
              <a:t>https://www.bls.gov/iif/latest-numbers.htm</a:t>
            </a:r>
            <a:endParaRPr dirty="0"/>
          </a:p>
        </p:txBody>
      </p:sp>
      <p:sp>
        <p:nvSpPr>
          <p:cNvPr id="98" name="Google Shape;98;p2:notes">
            <a:extLst>
              <a:ext uri="{FF2B5EF4-FFF2-40B4-BE49-F238E27FC236}">
                <a16:creationId xmlns:a16="http://schemas.microsoft.com/office/drawing/2014/main" id="{6EC084BB-0422-EFCE-BC84-350D34313AB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extLst>
      <p:ext uri="{BB962C8B-B14F-4D97-AF65-F5344CB8AC3E}">
        <p14:creationId xmlns:p14="http://schemas.microsoft.com/office/powerpoint/2010/main" val="1716927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5EBA38B8-0310-C513-5C33-0A63A2DD7716}"/>
            </a:ext>
          </a:extLst>
        </p:cNvPr>
        <p:cNvGrpSpPr/>
        <p:nvPr/>
      </p:nvGrpSpPr>
      <p:grpSpPr>
        <a:xfrm>
          <a:off x="0" y="0"/>
          <a:ext cx="0" cy="0"/>
          <a:chOff x="0" y="0"/>
          <a:chExt cx="0" cy="0"/>
        </a:xfrm>
      </p:grpSpPr>
      <p:sp>
        <p:nvSpPr>
          <p:cNvPr id="116" name="Google Shape;116;p4:notes">
            <a:extLst>
              <a:ext uri="{FF2B5EF4-FFF2-40B4-BE49-F238E27FC236}">
                <a16:creationId xmlns:a16="http://schemas.microsoft.com/office/drawing/2014/main" id="{230E9F11-BD3E-79B0-102E-6EA4CA8DA2D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a:extLst>
              <a:ext uri="{FF2B5EF4-FFF2-40B4-BE49-F238E27FC236}">
                <a16:creationId xmlns:a16="http://schemas.microsoft.com/office/drawing/2014/main" id="{EF53C26C-3684-97CF-D9BE-553B95BD1E7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1. </a:t>
            </a:r>
            <a:r>
              <a:rPr lang="en-US" sz="1200" b="0" i="0" u="sng" strike="noStrike" cap="none" dirty="0">
                <a:solidFill>
                  <a:schemeClr val="dk1"/>
                </a:solidFill>
                <a:effectLst/>
                <a:latin typeface="Calibri"/>
                <a:ea typeface="Calibri"/>
                <a:cs typeface="Calibri"/>
                <a:sym typeface="Calibri"/>
                <a:hlinkClick r:id="rId3"/>
              </a:rPr>
              <a:t>https://vimeo.com/994225613/fceb3d9ff5</a:t>
            </a:r>
            <a:endParaRPr lang="en-US" dirty="0"/>
          </a:p>
        </p:txBody>
      </p:sp>
      <p:sp>
        <p:nvSpPr>
          <p:cNvPr id="118" name="Google Shape;118;p4:notes">
            <a:extLst>
              <a:ext uri="{FF2B5EF4-FFF2-40B4-BE49-F238E27FC236}">
                <a16:creationId xmlns:a16="http://schemas.microsoft.com/office/drawing/2014/main" id="{7AB61115-9215-EDE5-AB31-7083512072F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extLst>
      <p:ext uri="{BB962C8B-B14F-4D97-AF65-F5344CB8AC3E}">
        <p14:creationId xmlns:p14="http://schemas.microsoft.com/office/powerpoint/2010/main" val="1947391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BA0B9693-F95F-4703-84D2-73C08C8A959E}"/>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DA00035F-69E3-F0FE-C58A-8DA0BA56C8C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B8623A00-8F17-CB17-0D95-78688A0E955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endParaRPr dirty="0"/>
          </a:p>
        </p:txBody>
      </p:sp>
      <p:sp>
        <p:nvSpPr>
          <p:cNvPr id="98" name="Google Shape;98;p2:notes">
            <a:extLst>
              <a:ext uri="{FF2B5EF4-FFF2-40B4-BE49-F238E27FC236}">
                <a16:creationId xmlns:a16="http://schemas.microsoft.com/office/drawing/2014/main" id="{97B93EB9-7359-E923-F5E2-A975CE22FA8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extLst>
      <p:ext uri="{BB962C8B-B14F-4D97-AF65-F5344CB8AC3E}">
        <p14:creationId xmlns:p14="http://schemas.microsoft.com/office/powerpoint/2010/main" val="3601081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6B3CE3FA-75C9-9EA6-7BA8-4395D1B3C4C2}"/>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D9AC0658-13F5-C9F1-B729-9848D771356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2425045-F7E9-B248-4676-FFD9BDECF66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r>
              <a:rPr lang="en-US" dirty="0"/>
              <a:t> </a:t>
            </a:r>
            <a:r>
              <a:rPr lang="en-US" sz="1200" b="0" i="0" u="sng" strike="noStrike" cap="none" dirty="0">
                <a:solidFill>
                  <a:schemeClr val="dk1"/>
                </a:solidFill>
                <a:effectLst/>
                <a:latin typeface="Calibri"/>
                <a:ea typeface="Calibri"/>
                <a:cs typeface="Calibri"/>
                <a:sym typeface="Calibri"/>
              </a:rPr>
              <a:t>https://</a:t>
            </a:r>
            <a:r>
              <a:rPr lang="en-US" sz="1200" b="0" i="0" u="sng" strike="noStrike" cap="none" dirty="0" err="1">
                <a:solidFill>
                  <a:schemeClr val="dk1"/>
                </a:solidFill>
                <a:effectLst/>
                <a:latin typeface="Calibri"/>
                <a:ea typeface="Calibri"/>
                <a:cs typeface="Calibri"/>
                <a:sym typeface="Calibri"/>
              </a:rPr>
              <a:t>osha.oregon.gov</a:t>
            </a:r>
            <a:r>
              <a:rPr lang="en-US" sz="1200" b="0" i="0" u="sng" strike="noStrike" cap="none" dirty="0">
                <a:solidFill>
                  <a:schemeClr val="dk1"/>
                </a:solidFill>
                <a:effectLst/>
                <a:latin typeface="Calibri"/>
                <a:ea typeface="Calibri"/>
                <a:cs typeface="Calibri"/>
                <a:sym typeface="Calibri"/>
              </a:rPr>
              <a:t>/</a:t>
            </a:r>
            <a:r>
              <a:rPr lang="en-US" sz="1200" b="0" i="0" u="sng" strike="noStrike" cap="none" dirty="0" err="1">
                <a:solidFill>
                  <a:schemeClr val="dk1"/>
                </a:solidFill>
                <a:effectLst/>
                <a:latin typeface="Calibri"/>
                <a:ea typeface="Calibri"/>
                <a:cs typeface="Calibri"/>
                <a:sym typeface="Calibri"/>
              </a:rPr>
              <a:t>OSHARules</a:t>
            </a:r>
            <a:r>
              <a:rPr lang="en-US" sz="1200" b="0" i="0" u="sng" strike="noStrike" cap="none" dirty="0">
                <a:solidFill>
                  <a:schemeClr val="dk1"/>
                </a:solidFill>
                <a:effectLst/>
                <a:latin typeface="Calibri"/>
                <a:ea typeface="Calibri"/>
                <a:cs typeface="Calibri"/>
                <a:sym typeface="Calibri"/>
              </a:rPr>
              <a:t>/div2/div2D.pdf</a:t>
            </a:r>
            <a:endParaRPr dirty="0"/>
          </a:p>
        </p:txBody>
      </p:sp>
      <p:sp>
        <p:nvSpPr>
          <p:cNvPr id="98" name="Google Shape;98;p2:notes">
            <a:extLst>
              <a:ext uri="{FF2B5EF4-FFF2-40B4-BE49-F238E27FC236}">
                <a16:creationId xmlns:a16="http://schemas.microsoft.com/office/drawing/2014/main" id="{598312DC-25B3-0AEF-AF8E-404F6B75828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extLst>
      <p:ext uri="{BB962C8B-B14F-4D97-AF65-F5344CB8AC3E}">
        <p14:creationId xmlns:p14="http://schemas.microsoft.com/office/powerpoint/2010/main" val="2526934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03AB0DF7-2036-1C44-E005-73DECB116D1A}"/>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47142828-C512-3784-A8A6-6EB57F06F73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01B2E56E-C24E-57D6-5BAE-D44AB2B65DD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dirty="0"/>
              <a:t>https://</a:t>
            </a:r>
            <a:r>
              <a:rPr lang="en-US" dirty="0" err="1"/>
              <a:t>osha.oregon.gov</a:t>
            </a:r>
            <a:r>
              <a:rPr lang="en-US" dirty="0"/>
              <a:t>/</a:t>
            </a:r>
            <a:r>
              <a:rPr lang="en-US" dirty="0" err="1"/>
              <a:t>OSHARules</a:t>
            </a:r>
            <a:r>
              <a:rPr lang="en-US" dirty="0"/>
              <a:t>/div2/div2D.pdf#page=13</a:t>
            </a: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dirty="0"/>
              <a:t>https://</a:t>
            </a:r>
            <a:r>
              <a:rPr lang="en-US" dirty="0" err="1"/>
              <a:t>osha.oregon.gov</a:t>
            </a:r>
            <a:r>
              <a:rPr lang="en-US" dirty="0"/>
              <a:t>/</a:t>
            </a:r>
            <a:r>
              <a:rPr lang="en-US" dirty="0" err="1"/>
              <a:t>OSHARules</a:t>
            </a:r>
            <a:r>
              <a:rPr lang="en-US" dirty="0"/>
              <a:t>/div2/div2D.pdf#page=14</a:t>
            </a: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dirty="0"/>
              <a:t>https://</a:t>
            </a:r>
            <a:r>
              <a:rPr lang="en-US" dirty="0" err="1"/>
              <a:t>osha.oregon.gov</a:t>
            </a:r>
            <a:r>
              <a:rPr lang="en-US" dirty="0"/>
              <a:t>/</a:t>
            </a:r>
            <a:r>
              <a:rPr lang="en-US" dirty="0" err="1"/>
              <a:t>OSHARules</a:t>
            </a:r>
            <a:r>
              <a:rPr lang="en-US" dirty="0"/>
              <a:t>/div2/div2D.pdf#page=15 </a:t>
            </a:r>
            <a:br>
              <a:rPr lang="en-US" dirty="0"/>
            </a:br>
            <a:endParaRPr dirty="0"/>
          </a:p>
        </p:txBody>
      </p:sp>
      <p:sp>
        <p:nvSpPr>
          <p:cNvPr id="98" name="Google Shape;98;p2:notes">
            <a:extLst>
              <a:ext uri="{FF2B5EF4-FFF2-40B4-BE49-F238E27FC236}">
                <a16:creationId xmlns:a16="http://schemas.microsoft.com/office/drawing/2014/main" id="{763DF68C-E8FD-DC48-D8BC-B9C8E6FF4B4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extLst>
      <p:ext uri="{BB962C8B-B14F-4D97-AF65-F5344CB8AC3E}">
        <p14:creationId xmlns:p14="http://schemas.microsoft.com/office/powerpoint/2010/main" val="3066829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B984B2DA-10BA-8A32-8349-84F9127CB21B}"/>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72D6F8E3-B300-355E-7395-C6D1C7702F9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4CA2A952-0654-FC08-D323-2151C73E118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dirty="0"/>
          </a:p>
        </p:txBody>
      </p:sp>
      <p:sp>
        <p:nvSpPr>
          <p:cNvPr id="98" name="Google Shape;98;p2:notes">
            <a:extLst>
              <a:ext uri="{FF2B5EF4-FFF2-40B4-BE49-F238E27FC236}">
                <a16:creationId xmlns:a16="http://schemas.microsoft.com/office/drawing/2014/main" id="{D10A433D-BBAB-5D0C-6DFA-958E37DFC0A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extLst>
      <p:ext uri="{BB962C8B-B14F-4D97-AF65-F5344CB8AC3E}">
        <p14:creationId xmlns:p14="http://schemas.microsoft.com/office/powerpoint/2010/main" val="4062918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3B2E4F87-2748-C236-3ED6-96CA11FF292E}"/>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B80EF370-EC4D-7D0D-C0F1-B59F078732F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75305671-CCC8-B07C-11AE-C480F4F3D2A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r>
              <a:rPr lang="en-US" sz="1200" b="0" i="0" u="none" strike="noStrike" cap="none" dirty="0">
                <a:solidFill>
                  <a:schemeClr val="dk1"/>
                </a:solidFill>
                <a:effectLst/>
                <a:latin typeface="Calibri"/>
                <a:ea typeface="Calibri"/>
                <a:cs typeface="Calibri"/>
                <a:sym typeface="Calibri"/>
              </a:rPr>
              <a:t>https://</a:t>
            </a:r>
            <a:r>
              <a:rPr lang="en-US" sz="1200" b="0" i="0" u="none" strike="noStrike" cap="none" dirty="0" err="1">
                <a:solidFill>
                  <a:schemeClr val="dk1"/>
                </a:solidFill>
                <a:effectLst/>
                <a:latin typeface="Calibri"/>
                <a:ea typeface="Calibri"/>
                <a:cs typeface="Calibri"/>
                <a:sym typeface="Calibri"/>
              </a:rPr>
              <a:t>osha.oregon.gov</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OSHARules</a:t>
            </a:r>
            <a:r>
              <a:rPr lang="en-US" sz="1200" b="0" i="0" u="none" strike="noStrike" cap="none" dirty="0">
                <a:solidFill>
                  <a:schemeClr val="dk1"/>
                </a:solidFill>
                <a:effectLst/>
                <a:latin typeface="Calibri"/>
                <a:ea typeface="Calibri"/>
                <a:cs typeface="Calibri"/>
                <a:sym typeface="Calibri"/>
              </a:rPr>
              <a:t>/div2/div2D.pdf</a:t>
            </a:r>
            <a:endParaRPr dirty="0"/>
          </a:p>
        </p:txBody>
      </p:sp>
      <p:sp>
        <p:nvSpPr>
          <p:cNvPr id="98" name="Google Shape;98;p2:notes">
            <a:extLst>
              <a:ext uri="{FF2B5EF4-FFF2-40B4-BE49-F238E27FC236}">
                <a16:creationId xmlns:a16="http://schemas.microsoft.com/office/drawing/2014/main" id="{3C84E0A8-FD0B-F254-12A6-31E4C6EDE7C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extLst>
      <p:ext uri="{BB962C8B-B14F-4D97-AF65-F5344CB8AC3E}">
        <p14:creationId xmlns:p14="http://schemas.microsoft.com/office/powerpoint/2010/main" val="2103551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extLst>
      <p:ext uri="{BB962C8B-B14F-4D97-AF65-F5344CB8AC3E}">
        <p14:creationId xmlns:p14="http://schemas.microsoft.com/office/powerpoint/2010/main" val="1703337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 name="Google Shape;9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extLst>
      <p:ext uri="{BB962C8B-B14F-4D97-AF65-F5344CB8AC3E}">
        <p14:creationId xmlns:p14="http://schemas.microsoft.com/office/powerpoint/2010/main" val="2148540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FCC3DDDF-C2A5-F562-28D0-1D7762DF178D}"/>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6F0CDBB2-0B96-B8E3-F288-E95299A968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759B67A3-04C6-6059-3938-6CEE25D1D0A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 name="Google Shape;98;p2:notes">
            <a:extLst>
              <a:ext uri="{FF2B5EF4-FFF2-40B4-BE49-F238E27FC236}">
                <a16:creationId xmlns:a16="http://schemas.microsoft.com/office/drawing/2014/main" id="{5091F9DB-FA18-2AFB-9128-0FFA250E913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extLst>
      <p:ext uri="{BB962C8B-B14F-4D97-AF65-F5344CB8AC3E}">
        <p14:creationId xmlns:p14="http://schemas.microsoft.com/office/powerpoint/2010/main" val="4217897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8" name="Google Shape;9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extLst>
      <p:ext uri="{BB962C8B-B14F-4D97-AF65-F5344CB8AC3E}">
        <p14:creationId xmlns:p14="http://schemas.microsoft.com/office/powerpoint/2010/main" val="22534555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E567BDD2-D2AC-54FE-5FEF-0EE27CE8B62C}"/>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EF92C09A-C750-F34E-0351-76A46EA254E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F136EF07-83E4-58FE-C9FD-9E635DA6DFF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8" name="Google Shape;98;p2:notes">
            <a:extLst>
              <a:ext uri="{FF2B5EF4-FFF2-40B4-BE49-F238E27FC236}">
                <a16:creationId xmlns:a16="http://schemas.microsoft.com/office/drawing/2014/main" id="{6BC5C28C-2800-4B3B-8F20-FAB0E060076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extLst>
      <p:ext uri="{BB962C8B-B14F-4D97-AF65-F5344CB8AC3E}">
        <p14:creationId xmlns:p14="http://schemas.microsoft.com/office/powerpoint/2010/main" val="28925246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E1558F1C-A940-45F2-161D-575BB53194AA}"/>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2EF338EB-D86C-6CE3-58EB-B2992311695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5BB9F2DD-3090-067E-CF15-49E5873D6AB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dirty="0"/>
              <a:t>https://</a:t>
            </a:r>
            <a:r>
              <a:rPr lang="en-US" dirty="0" err="1"/>
              <a:t>osha.oregon.gov</a:t>
            </a:r>
            <a:r>
              <a:rPr lang="en-US" dirty="0"/>
              <a:t>/</a:t>
            </a:r>
            <a:r>
              <a:rPr lang="en-US" dirty="0" err="1"/>
              <a:t>OSHARules</a:t>
            </a:r>
            <a:r>
              <a:rPr lang="en-US" dirty="0"/>
              <a:t>/div2/div2D.pdf#page=53</a:t>
            </a: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dirty="0"/>
              <a:t>https://</a:t>
            </a:r>
            <a:r>
              <a:rPr lang="en-US" dirty="0" err="1"/>
              <a:t>osha.oregon.gov</a:t>
            </a:r>
            <a:r>
              <a:rPr lang="en-US" dirty="0"/>
              <a:t>/</a:t>
            </a:r>
            <a:r>
              <a:rPr lang="en-US" dirty="0" err="1"/>
              <a:t>OSHAPubs</a:t>
            </a:r>
            <a:r>
              <a:rPr lang="en-US" dirty="0"/>
              <a:t>/factsheets/fs58.pdf</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dirty="0"/>
          </a:p>
        </p:txBody>
      </p:sp>
      <p:sp>
        <p:nvSpPr>
          <p:cNvPr id="98" name="Google Shape;98;p2:notes">
            <a:extLst>
              <a:ext uri="{FF2B5EF4-FFF2-40B4-BE49-F238E27FC236}">
                <a16:creationId xmlns:a16="http://schemas.microsoft.com/office/drawing/2014/main" id="{DCE0900F-4A3D-4C33-A147-097AC51615D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extLst>
      <p:ext uri="{BB962C8B-B14F-4D97-AF65-F5344CB8AC3E}">
        <p14:creationId xmlns:p14="http://schemas.microsoft.com/office/powerpoint/2010/main" val="3223593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sz="1200" b="0" i="0" u="none" strike="noStrike" cap="none" dirty="0">
                <a:solidFill>
                  <a:schemeClr val="dk1"/>
                </a:solidFill>
                <a:effectLst/>
                <a:latin typeface="Calibri"/>
                <a:ea typeface="Calibri"/>
                <a:cs typeface="Calibri"/>
                <a:sym typeface="Calibri"/>
              </a:rPr>
              <a:t>https://</a:t>
            </a:r>
            <a:r>
              <a:rPr lang="en-US" sz="1200" b="0" i="0" u="none" strike="noStrike" cap="none" dirty="0" err="1">
                <a:solidFill>
                  <a:schemeClr val="dk1"/>
                </a:solidFill>
                <a:effectLst/>
                <a:latin typeface="Calibri"/>
                <a:ea typeface="Calibri"/>
                <a:cs typeface="Calibri"/>
                <a:sym typeface="Calibri"/>
              </a:rPr>
              <a:t>osha.oregon.gov</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OSHARules</a:t>
            </a:r>
            <a:r>
              <a:rPr lang="en-US" sz="1200" b="0" i="0" u="none" strike="noStrike" cap="none" dirty="0">
                <a:solidFill>
                  <a:schemeClr val="dk1"/>
                </a:solidFill>
                <a:effectLst/>
                <a:latin typeface="Calibri"/>
                <a:ea typeface="Calibri"/>
                <a:cs typeface="Calibri"/>
                <a:sym typeface="Calibri"/>
              </a:rPr>
              <a:t>/div2/div2D.pdf#page=44</a:t>
            </a:r>
            <a:endParaRPr dirty="0"/>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C9412FEB-AE3F-74F7-0005-547B609DC13D}"/>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7E4FE4D1-ADCE-70E4-B02E-FC1ACDA66E5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5682353D-B3D2-7E87-4AE1-BE85B600B92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8" name="Google Shape;98;p2:notes">
            <a:extLst>
              <a:ext uri="{FF2B5EF4-FFF2-40B4-BE49-F238E27FC236}">
                <a16:creationId xmlns:a16="http://schemas.microsoft.com/office/drawing/2014/main" id="{C3AC1036-F49D-F8CA-F8F8-C8D923193EC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extLst>
      <p:ext uri="{BB962C8B-B14F-4D97-AF65-F5344CB8AC3E}">
        <p14:creationId xmlns:p14="http://schemas.microsoft.com/office/powerpoint/2010/main" val="1048036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811497CD-2413-C7DE-577E-A5BE7B40671C}"/>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4FBF25C0-DC34-EDFD-CB26-EBC9B554D1C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FE6E8D29-ED81-E640-4189-101C00E8D49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dirty="0"/>
          </a:p>
        </p:txBody>
      </p:sp>
      <p:sp>
        <p:nvSpPr>
          <p:cNvPr id="98" name="Google Shape;98;p2:notes">
            <a:extLst>
              <a:ext uri="{FF2B5EF4-FFF2-40B4-BE49-F238E27FC236}">
                <a16:creationId xmlns:a16="http://schemas.microsoft.com/office/drawing/2014/main" id="{793CD300-B1EB-1818-5289-93AB6D9E149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extLst>
      <p:ext uri="{BB962C8B-B14F-4D97-AF65-F5344CB8AC3E}">
        <p14:creationId xmlns:p14="http://schemas.microsoft.com/office/powerpoint/2010/main" val="22260515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9D6774E2-F8B9-7850-44DE-C872F6DDB024}"/>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3D881BB9-466E-5E91-9774-7B0C435139C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3ECD949-E5A5-71B7-5FDC-7616CA01868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sz="1200" b="0" i="0" u="none" strike="noStrike" cap="none" dirty="0">
                <a:solidFill>
                  <a:schemeClr val="dk1"/>
                </a:solidFill>
                <a:effectLst/>
                <a:latin typeface="Calibri"/>
                <a:ea typeface="Calibri"/>
                <a:cs typeface="Calibri"/>
                <a:sym typeface="Calibri"/>
              </a:rPr>
              <a:t>https://</a:t>
            </a:r>
            <a:r>
              <a:rPr lang="en-US" sz="1200" b="0" i="0" u="none" strike="noStrike" cap="none" dirty="0" err="1">
                <a:solidFill>
                  <a:schemeClr val="dk1"/>
                </a:solidFill>
                <a:effectLst/>
                <a:latin typeface="Calibri"/>
                <a:ea typeface="Calibri"/>
                <a:cs typeface="Calibri"/>
                <a:sym typeface="Calibri"/>
              </a:rPr>
              <a:t>osha.oregon.gov</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OSHARules</a:t>
            </a:r>
            <a:r>
              <a:rPr lang="en-US" sz="1200" b="0" i="0" u="none" strike="noStrike" cap="none" dirty="0">
                <a:solidFill>
                  <a:schemeClr val="dk1"/>
                </a:solidFill>
                <a:effectLst/>
                <a:latin typeface="Calibri"/>
                <a:ea typeface="Calibri"/>
                <a:cs typeface="Calibri"/>
                <a:sym typeface="Calibri"/>
              </a:rPr>
              <a:t>/div2/div2D.pdf#page=53</a:t>
            </a: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sz="1200" b="0" i="0" u="none" strike="noStrike" cap="none" dirty="0">
                <a:solidFill>
                  <a:schemeClr val="dk1"/>
                </a:solidFill>
                <a:effectLst/>
                <a:latin typeface="Calibri"/>
                <a:ea typeface="Calibri"/>
                <a:cs typeface="Calibri"/>
                <a:sym typeface="Calibri"/>
              </a:rPr>
              <a:t>https://</a:t>
            </a:r>
            <a:r>
              <a:rPr lang="en-US" sz="1200" b="0" i="0" u="none" strike="noStrike" cap="none" dirty="0" err="1">
                <a:solidFill>
                  <a:schemeClr val="dk1"/>
                </a:solidFill>
                <a:effectLst/>
                <a:latin typeface="Calibri"/>
                <a:ea typeface="Calibri"/>
                <a:cs typeface="Calibri"/>
                <a:sym typeface="Calibri"/>
              </a:rPr>
              <a:t>osha.oregon.gov</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OSHAPubs</a:t>
            </a:r>
            <a:r>
              <a:rPr lang="en-US" sz="1200" b="0" i="0" u="none" strike="noStrike" cap="none" dirty="0">
                <a:solidFill>
                  <a:schemeClr val="dk1"/>
                </a:solidFill>
                <a:effectLst/>
                <a:latin typeface="Calibri"/>
                <a:ea typeface="Calibri"/>
                <a:cs typeface="Calibri"/>
                <a:sym typeface="Calibri"/>
              </a:rPr>
              <a:t>/factsheets/fs04.pdf</a:t>
            </a:r>
            <a:endParaRPr dirty="0"/>
          </a:p>
        </p:txBody>
      </p:sp>
      <p:sp>
        <p:nvSpPr>
          <p:cNvPr id="98" name="Google Shape;98;p2:notes">
            <a:extLst>
              <a:ext uri="{FF2B5EF4-FFF2-40B4-BE49-F238E27FC236}">
                <a16:creationId xmlns:a16="http://schemas.microsoft.com/office/drawing/2014/main" id="{FB363044-A036-0816-9760-81549EE95E1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extLst>
      <p:ext uri="{BB962C8B-B14F-4D97-AF65-F5344CB8AC3E}">
        <p14:creationId xmlns:p14="http://schemas.microsoft.com/office/powerpoint/2010/main" val="29555851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163A5DC0-F462-F402-BB99-38CAF7C2F706}"/>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4706EA01-6584-AFA7-4DA2-D2E2C443030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5E849D78-1F50-EA06-E697-6186F7D1E91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dirty="0"/>
          </a:p>
        </p:txBody>
      </p:sp>
      <p:sp>
        <p:nvSpPr>
          <p:cNvPr id="98" name="Google Shape;98;p2:notes">
            <a:extLst>
              <a:ext uri="{FF2B5EF4-FFF2-40B4-BE49-F238E27FC236}">
                <a16:creationId xmlns:a16="http://schemas.microsoft.com/office/drawing/2014/main" id="{AD6A9CB3-50CA-0C8C-E187-3FB262929F1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extLst>
      <p:ext uri="{BB962C8B-B14F-4D97-AF65-F5344CB8AC3E}">
        <p14:creationId xmlns:p14="http://schemas.microsoft.com/office/powerpoint/2010/main" val="435989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8A2C05AC-132E-3E6A-34A3-FE82E8D3E24C}"/>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A54D5C32-E82F-7B78-3F96-DDAD3C5CAF8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B2E3FC0-DAE1-E9FA-3E5E-C21FB40B0DB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dirty="0"/>
          </a:p>
        </p:txBody>
      </p:sp>
      <p:sp>
        <p:nvSpPr>
          <p:cNvPr id="98" name="Google Shape;98;p2:notes">
            <a:extLst>
              <a:ext uri="{FF2B5EF4-FFF2-40B4-BE49-F238E27FC236}">
                <a16:creationId xmlns:a16="http://schemas.microsoft.com/office/drawing/2014/main" id="{1D922E4C-7584-1DEF-0306-7F0C8003188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extLst>
      <p:ext uri="{BB962C8B-B14F-4D97-AF65-F5344CB8AC3E}">
        <p14:creationId xmlns:p14="http://schemas.microsoft.com/office/powerpoint/2010/main" val="6357253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183666EA-092B-BAEB-C522-0AA264DD038C}"/>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2F9A3D82-C94D-D84A-4979-0053883D2A6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30CB29BC-72B4-3F48-2090-B481FE81858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dirty="0"/>
          </a:p>
        </p:txBody>
      </p:sp>
      <p:sp>
        <p:nvSpPr>
          <p:cNvPr id="98" name="Google Shape;98;p2:notes">
            <a:extLst>
              <a:ext uri="{FF2B5EF4-FFF2-40B4-BE49-F238E27FC236}">
                <a16:creationId xmlns:a16="http://schemas.microsoft.com/office/drawing/2014/main" id="{C253AAA0-4B85-F7D5-52A6-523EFFD57AA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extLst>
      <p:ext uri="{BB962C8B-B14F-4D97-AF65-F5344CB8AC3E}">
        <p14:creationId xmlns:p14="http://schemas.microsoft.com/office/powerpoint/2010/main" val="17499243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A74358EB-819F-5E75-6FC7-A5143D5857C7}"/>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4D8115CF-9EE9-2144-804B-631C4124751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CEBF2FB3-70CD-B1CF-1B07-45D8C56C170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dirty="0"/>
          </a:p>
        </p:txBody>
      </p:sp>
      <p:sp>
        <p:nvSpPr>
          <p:cNvPr id="98" name="Google Shape;98;p2:notes">
            <a:extLst>
              <a:ext uri="{FF2B5EF4-FFF2-40B4-BE49-F238E27FC236}">
                <a16:creationId xmlns:a16="http://schemas.microsoft.com/office/drawing/2014/main" id="{38FD01E8-EC7B-56AB-8F1D-2E9004E40A8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extLst>
      <p:ext uri="{BB962C8B-B14F-4D97-AF65-F5344CB8AC3E}">
        <p14:creationId xmlns:p14="http://schemas.microsoft.com/office/powerpoint/2010/main" val="29953146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3AC1CA79-8FC9-5C1B-6D5D-698F00856BDD}"/>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822143DE-6A90-4F07-7CC5-DE6C5D84BB6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FC5E4F61-C171-F0EC-B7D8-762F8C9AE74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dirty="0"/>
          </a:p>
        </p:txBody>
      </p:sp>
      <p:sp>
        <p:nvSpPr>
          <p:cNvPr id="98" name="Google Shape;98;p2:notes">
            <a:extLst>
              <a:ext uri="{FF2B5EF4-FFF2-40B4-BE49-F238E27FC236}">
                <a16:creationId xmlns:a16="http://schemas.microsoft.com/office/drawing/2014/main" id="{1013A5DE-FAE8-EE7E-AC72-456CEF01A63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extLst>
      <p:ext uri="{BB962C8B-B14F-4D97-AF65-F5344CB8AC3E}">
        <p14:creationId xmlns:p14="http://schemas.microsoft.com/office/powerpoint/2010/main" val="36298758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680A9E4E-049F-AB99-30C6-73BEA7A8238C}"/>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7EA15E70-3817-12E7-29BE-1840FB3AA7B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6975F35B-F9B4-CAF1-185E-AEDE5197588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sz="1200" b="0" i="0" u="none" strike="noStrike" cap="none" dirty="0">
                <a:solidFill>
                  <a:schemeClr val="dk1"/>
                </a:solidFill>
                <a:effectLst/>
                <a:latin typeface="Calibri"/>
                <a:ea typeface="Calibri"/>
                <a:cs typeface="Calibri"/>
                <a:sym typeface="Calibri"/>
              </a:rPr>
              <a:t>https://</a:t>
            </a:r>
            <a:r>
              <a:rPr lang="en-US" sz="1200" b="0" i="0" u="none" strike="noStrike" cap="none" dirty="0" err="1">
                <a:solidFill>
                  <a:schemeClr val="dk1"/>
                </a:solidFill>
                <a:effectLst/>
                <a:latin typeface="Calibri"/>
                <a:ea typeface="Calibri"/>
                <a:cs typeface="Calibri"/>
                <a:sym typeface="Calibri"/>
              </a:rPr>
              <a:t>osha.oregon.gov</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OSHARules</a:t>
            </a:r>
            <a:r>
              <a:rPr lang="en-US" sz="1200" b="0" i="0" u="none" strike="noStrike" cap="none" dirty="0">
                <a:solidFill>
                  <a:schemeClr val="dk1"/>
                </a:solidFill>
                <a:effectLst/>
                <a:latin typeface="Calibri"/>
                <a:ea typeface="Calibri"/>
                <a:cs typeface="Calibri"/>
                <a:sym typeface="Calibri"/>
              </a:rPr>
              <a:t>/div3/div3M.pdf#page=19</a:t>
            </a:r>
            <a:endParaRPr dirty="0"/>
          </a:p>
        </p:txBody>
      </p:sp>
      <p:sp>
        <p:nvSpPr>
          <p:cNvPr id="98" name="Google Shape;98;p2:notes">
            <a:extLst>
              <a:ext uri="{FF2B5EF4-FFF2-40B4-BE49-F238E27FC236}">
                <a16:creationId xmlns:a16="http://schemas.microsoft.com/office/drawing/2014/main" id="{E1848C5B-843D-17E6-0DEE-48D59B6F26F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extLst>
      <p:ext uri="{BB962C8B-B14F-4D97-AF65-F5344CB8AC3E}">
        <p14:creationId xmlns:p14="http://schemas.microsoft.com/office/powerpoint/2010/main" val="13541796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0EB5D6E5-B49E-5155-D62C-A78D46AC7496}"/>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3AECDB6C-4942-3CFC-D510-E0B2A85E8F0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9FB16B85-AF8B-4367-9728-49F2AC82C2E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8" name="Google Shape;98;p2:notes">
            <a:extLst>
              <a:ext uri="{FF2B5EF4-FFF2-40B4-BE49-F238E27FC236}">
                <a16:creationId xmlns:a16="http://schemas.microsoft.com/office/drawing/2014/main" id="{A24676EF-4595-5334-4810-69104482E5B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Tree>
    <p:extLst>
      <p:ext uri="{BB962C8B-B14F-4D97-AF65-F5344CB8AC3E}">
        <p14:creationId xmlns:p14="http://schemas.microsoft.com/office/powerpoint/2010/main" val="40028706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0D161D2A-4264-9387-B0FA-4A8BD721EE5D}"/>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4E2727A7-6826-4C57-E5CC-B90B150D97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2134AF46-A6B0-D3A7-3933-89B47722192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dirty="0"/>
          </a:p>
        </p:txBody>
      </p:sp>
      <p:sp>
        <p:nvSpPr>
          <p:cNvPr id="98" name="Google Shape;98;p2:notes">
            <a:extLst>
              <a:ext uri="{FF2B5EF4-FFF2-40B4-BE49-F238E27FC236}">
                <a16:creationId xmlns:a16="http://schemas.microsoft.com/office/drawing/2014/main" id="{17E34F30-4C51-D7B8-A88F-E8752FE4292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extLst>
      <p:ext uri="{BB962C8B-B14F-4D97-AF65-F5344CB8AC3E}">
        <p14:creationId xmlns:p14="http://schemas.microsoft.com/office/powerpoint/2010/main" val="40576819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F4F97C81-2905-FC55-4CF8-3FAA81B2614C}"/>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1D838D5F-EF3F-89D3-A551-7F05459A310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97BB5995-6002-D0DA-F311-A28477E4EB6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sz="1200" b="0" i="0" u="none" strike="noStrike" cap="none" dirty="0">
                <a:solidFill>
                  <a:schemeClr val="dk1"/>
                </a:solidFill>
                <a:effectLst/>
                <a:latin typeface="Calibri"/>
                <a:ea typeface="Calibri"/>
                <a:cs typeface="Calibri"/>
                <a:sym typeface="Calibri"/>
              </a:rPr>
              <a:t>https://</a:t>
            </a:r>
            <a:r>
              <a:rPr lang="en-US" sz="1200" b="0" i="0" u="none" strike="noStrike" cap="none" dirty="0" err="1">
                <a:solidFill>
                  <a:schemeClr val="dk1"/>
                </a:solidFill>
                <a:effectLst/>
                <a:latin typeface="Calibri"/>
                <a:ea typeface="Calibri"/>
                <a:cs typeface="Calibri"/>
                <a:sym typeface="Calibri"/>
              </a:rPr>
              <a:t>osha.oregon.gov</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OSHARules</a:t>
            </a:r>
            <a:r>
              <a:rPr lang="en-US" sz="1200" b="0" i="0" u="none" strike="noStrike" cap="none" dirty="0">
                <a:solidFill>
                  <a:schemeClr val="dk1"/>
                </a:solidFill>
                <a:effectLst/>
                <a:latin typeface="Calibri"/>
                <a:ea typeface="Calibri"/>
                <a:cs typeface="Calibri"/>
                <a:sym typeface="Calibri"/>
              </a:rPr>
              <a:t>/div3/div3M.pdf#page=19</a:t>
            </a:r>
            <a:endParaRPr dirty="0"/>
          </a:p>
        </p:txBody>
      </p:sp>
      <p:sp>
        <p:nvSpPr>
          <p:cNvPr id="98" name="Google Shape;98;p2:notes">
            <a:extLst>
              <a:ext uri="{FF2B5EF4-FFF2-40B4-BE49-F238E27FC236}">
                <a16:creationId xmlns:a16="http://schemas.microsoft.com/office/drawing/2014/main" id="{F9A4D792-A586-D1FF-8C3B-6FC6A21BB43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extLst>
      <p:ext uri="{BB962C8B-B14F-4D97-AF65-F5344CB8AC3E}">
        <p14:creationId xmlns:p14="http://schemas.microsoft.com/office/powerpoint/2010/main" val="38965320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DC1009A9-9075-225D-1239-FAD1571AEC9B}"/>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98E89F92-5FBC-6B2E-F65F-8D197C27A0A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F55CCF93-974D-CB68-078B-DD80BD4B678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sz="1200" b="0" i="0" u="none" strike="noStrike" cap="none" dirty="0">
                <a:solidFill>
                  <a:schemeClr val="dk1"/>
                </a:solidFill>
                <a:effectLst/>
                <a:latin typeface="Calibri"/>
                <a:ea typeface="Calibri"/>
                <a:cs typeface="Calibri"/>
                <a:sym typeface="Calibri"/>
              </a:rPr>
              <a:t>https://</a:t>
            </a:r>
            <a:r>
              <a:rPr lang="en-US" sz="1200" b="0" i="0" u="none" strike="noStrike" cap="none" dirty="0" err="1">
                <a:solidFill>
                  <a:schemeClr val="dk1"/>
                </a:solidFill>
                <a:effectLst/>
                <a:latin typeface="Calibri"/>
                <a:ea typeface="Calibri"/>
                <a:cs typeface="Calibri"/>
                <a:sym typeface="Calibri"/>
              </a:rPr>
              <a:t>osha.oregon.gov</a:t>
            </a:r>
            <a:r>
              <a:rPr lang="en-US" sz="1200" b="0" i="0" u="none" strike="noStrike" cap="none" dirty="0">
                <a:solidFill>
                  <a:schemeClr val="dk1"/>
                </a:solidFill>
                <a:effectLst/>
                <a:latin typeface="Calibri"/>
                <a:ea typeface="Calibri"/>
                <a:cs typeface="Calibri"/>
                <a:sym typeface="Calibri"/>
              </a:rPr>
              <a:t>/</a:t>
            </a:r>
            <a:r>
              <a:rPr lang="en-US" sz="1200" b="0" i="0" u="none" strike="noStrike" cap="none" dirty="0" err="1">
                <a:solidFill>
                  <a:schemeClr val="dk1"/>
                </a:solidFill>
                <a:effectLst/>
                <a:latin typeface="Calibri"/>
                <a:ea typeface="Calibri"/>
                <a:cs typeface="Calibri"/>
                <a:sym typeface="Calibri"/>
              </a:rPr>
              <a:t>OSHAPubs</a:t>
            </a:r>
            <a:r>
              <a:rPr lang="en-US" sz="1200" b="0" i="0" u="none" strike="noStrike" cap="none" dirty="0">
                <a:solidFill>
                  <a:schemeClr val="dk1"/>
                </a:solidFill>
                <a:effectLst/>
                <a:latin typeface="Calibri"/>
                <a:ea typeface="Calibri"/>
                <a:cs typeface="Calibri"/>
                <a:sym typeface="Calibri"/>
              </a:rPr>
              <a:t>/factsheets/fs75.pdf</a:t>
            </a:r>
            <a:endParaRPr dirty="0"/>
          </a:p>
        </p:txBody>
      </p:sp>
      <p:sp>
        <p:nvSpPr>
          <p:cNvPr id="98" name="Google Shape;98;p2:notes">
            <a:extLst>
              <a:ext uri="{FF2B5EF4-FFF2-40B4-BE49-F238E27FC236}">
                <a16:creationId xmlns:a16="http://schemas.microsoft.com/office/drawing/2014/main" id="{3FBC7126-9FC0-E1DD-1C32-F2706EECE58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extLst>
      <p:ext uri="{BB962C8B-B14F-4D97-AF65-F5344CB8AC3E}">
        <p14:creationId xmlns:p14="http://schemas.microsoft.com/office/powerpoint/2010/main" val="26393729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sz="1200" b="0" i="0" u="none" strike="noStrike" cap="none" dirty="0">
                <a:solidFill>
                  <a:schemeClr val="dk1"/>
                </a:solidFill>
                <a:effectLst/>
                <a:latin typeface="Calibri"/>
                <a:ea typeface="Calibri"/>
                <a:cs typeface="Calibri"/>
                <a:sym typeface="Calibri"/>
              </a:rPr>
              <a:t>https://osha.oregon.gov/OSHARules/div2/div2D.pdf#page=56</a:t>
            </a:r>
            <a:endParaRPr dirty="0"/>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sz="1200" b="0" i="0" u="none" strike="noStrike" cap="none" dirty="0">
                <a:solidFill>
                  <a:schemeClr val="dk1"/>
                </a:solidFill>
                <a:effectLst/>
                <a:latin typeface="Calibri"/>
                <a:ea typeface="Calibri"/>
                <a:cs typeface="Calibri"/>
                <a:sym typeface="Calibri"/>
              </a:rPr>
              <a:t>https://osha.oregon.gov/OSHARules/div2/div2D.pdf#page=61</a:t>
            </a:r>
            <a:endParaRPr dirty="0"/>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sz="1200" b="0" i="0" u="none" strike="noStrike" cap="none" dirty="0">
                <a:solidFill>
                  <a:schemeClr val="dk1"/>
                </a:solidFill>
                <a:effectLst/>
                <a:latin typeface="Calibri"/>
                <a:ea typeface="Calibri"/>
                <a:cs typeface="Calibri"/>
                <a:sym typeface="Calibri"/>
              </a:rPr>
              <a:t>https://osha.oregon.gov/OSHARules/div2/div2i.pdf#page=89</a:t>
            </a:r>
            <a:endParaRPr dirty="0"/>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sz="1200" b="0" i="0" u="none" strike="noStrike" cap="none" dirty="0">
                <a:solidFill>
                  <a:schemeClr val="dk1"/>
                </a:solidFill>
                <a:effectLst/>
                <a:latin typeface="Calibri"/>
                <a:ea typeface="Calibri"/>
                <a:cs typeface="Calibri"/>
                <a:sym typeface="Calibri"/>
              </a:rPr>
              <a:t>https://osha.oregon.gov/edu/courses/pages/fall-protection-online-course.aspx</a:t>
            </a:r>
            <a:endParaRPr dirty="0"/>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sz="1200" b="0" i="0" u="none" strike="noStrike" cap="none" dirty="0">
                <a:solidFill>
                  <a:schemeClr val="dk1"/>
                </a:solidFill>
                <a:effectLst/>
                <a:latin typeface="Calibri"/>
                <a:ea typeface="Calibri"/>
                <a:cs typeface="Calibri"/>
                <a:sym typeface="Calibri"/>
              </a:rPr>
              <a:t>https://osha.oregon.gov/OSHARules/div2/div2D.pdf#page=62</a:t>
            </a:r>
            <a:endParaRPr dirty="0"/>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43</a:t>
            </a:fld>
            <a:endParaRPr/>
          </a:p>
        </p:txBody>
      </p:sp>
    </p:spTree>
    <p:extLst>
      <p:ext uri="{BB962C8B-B14F-4D97-AF65-F5344CB8AC3E}">
        <p14:creationId xmlns:p14="http://schemas.microsoft.com/office/powerpoint/2010/main" val="6985837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https://osha.oregon.gov/OSHARules/div2/div2D.pdf#page=43</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44</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https://osha.oregon.gov/OSHARules/div2/div2D.pdf#page=43</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https://osha.oregon.gov/OSHARules/div2/div2D.pdf#page=63</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https://osha.oregon.gov/OSHARules/div2/div2D.pdf#page=62</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50</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94165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https://osha.oregon.gov/OSHARules/div2/div2D.pdf#page=56</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53</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https://osha.oregon.gov/OSHARules/div2/div2D.pdf#page=56</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55</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https://osha.oregon.gov/OSHARules/div2/div2D.pdf#page=63</a:t>
            </a:r>
          </a:p>
          <a:p>
            <a:pPr>
              <a:buNone/>
            </a:pPr>
            <a:r>
              <a:rPr lang="en-US"/>
              <a:t>https://osha.oregon.gov/OSHARules/div2/div2D.pdf#page=47</a:t>
            </a:r>
          </a:p>
          <a:p>
            <a:pPr>
              <a:buNone/>
            </a:pPr>
            <a:r>
              <a:rPr lang="en-US"/>
              <a:t>https://osha.oregon.gov/osharules/div2/div2j.pdf</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57</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https://osha.oregon.gov/OSHARules/div2/div2D.pdf#page=60</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58</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https://osha.oregon.gov/OSHAPubs/factsheets/fs75.pdf</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61</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https://osha.oregon.gov/OSHARules/div2/div2I.pdf</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67</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453524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74</a:t>
            </a:fld>
            <a:endParaRPr/>
          </a:p>
        </p:txBody>
      </p:sp>
    </p:spTree>
    <p:extLst>
      <p:ext uri="{BB962C8B-B14F-4D97-AF65-F5344CB8AC3E}">
        <p14:creationId xmlns:p14="http://schemas.microsoft.com/office/powerpoint/2010/main" val="13376179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126236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https://osha.oregon.gov/OSHARules/div2/div2D.pdf#page=26</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77</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https://osha.oregon.gov/OSHARules/div2/div2D.pdf#page=12</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79</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https://osha.oregon.gov/OSHARules/div2/div2D.pdf#page=28</a:t>
            </a:r>
          </a:p>
          <a:p>
            <a:pPr>
              <a:buNone/>
            </a:pPr>
            <a:r>
              <a:rPr lang="en-US"/>
              <a:t>https://osha.oregon.gov/OSHARules/div2/div2D.pdf#page=12</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80</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https://osha.oregon.gov/Pages/topics/confined-spaces.aspx</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82</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https://osha.oregon.gov/OSHARules/div2/div2D.pdf#page=43</a:t>
            </a:r>
          </a:p>
          <a:p>
            <a:pPr>
              <a:buNone/>
            </a:pPr>
            <a:r>
              <a:rPr lang="en-US"/>
              <a:t>https://osha.oregon.gov/OSHARules/div2/div2D.pdf#page=32</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86</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089517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dirty="0"/>
              <a:t>https://</a:t>
            </a:r>
            <a:r>
              <a:rPr lang="en-US" dirty="0" err="1"/>
              <a:t>osha.oregon.gov</a:t>
            </a:r>
            <a:r>
              <a:rPr lang="en-US" dirty="0"/>
              <a:t>/</a:t>
            </a:r>
            <a:r>
              <a:rPr lang="en-US" dirty="0" err="1"/>
              <a:t>OSHARules</a:t>
            </a:r>
            <a:r>
              <a:rPr lang="en-US" dirty="0"/>
              <a:t>/div2/div2D.pdf#page=31</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90</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91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81492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https://osha.oregon.gov/OSHARules/div2/div2D.pdf#page=50</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94</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https://osha.oregon.gov/OSHARules/div2/div2D.pdf#page=34</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96</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99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554951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105</a:t>
            </a:fld>
            <a:endParaRPr/>
          </a:p>
        </p:txBody>
      </p:sp>
    </p:spTree>
    <p:extLst>
      <p:ext uri="{BB962C8B-B14F-4D97-AF65-F5344CB8AC3E}">
        <p14:creationId xmlns:p14="http://schemas.microsoft.com/office/powerpoint/2010/main" val="20958466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https://osha.oregon.gov/OSHARules/div2/div2D.pdf#page=34</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106</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https://osha.oregon.gov/OSHARules/div3/div3L.pdf</a:t>
            </a:r>
          </a:p>
          <a:p>
            <a:pPr>
              <a:buNone/>
            </a:pPr>
            <a:r>
              <a:rPr lang="en-US"/>
              <a:t>https://osha.oregon.gov/Pages/topics/scaffolds.aspx</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107</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109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54002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https://osha.oregon.gov/OSHARules/div2/div2D.pdf#page=35</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110</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https://osha.oregon.gov/OSHARules/div2/div2I.pdf</a:t>
            </a:r>
          </a:p>
          <a:p>
            <a:pPr>
              <a:buNone/>
            </a:pPr>
            <a:r>
              <a:rPr lang="en-US"/>
              <a:t>https://osha.oregon.gov/Pages/topics/personal-protective-equipment.aspx</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113</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https://osha.oregon.gov/OSHARules/div2/div2D.pdf#page=63</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117</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https://osha.oregon.gov/OSHARules/div2/div2I.pdf#page=89</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119</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https://osha.oregon.gov/OSHARules/div2/div2R.pdf#page=7</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124</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653959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https://osha.oregon.gov/OSHARules/div2/div2D.pdf#page=63</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129</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https://osha.oregon.gov/OSHARules/div2/div2D.pdf#page=63</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130</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https://osha.oregon.gov/OSHARules/div2/div2I.pdf#page=89</a:t>
            </a:r>
          </a:p>
          <a:p>
            <a:pPr>
              <a:buNone/>
            </a:pPr>
            <a:r>
              <a:rPr lang="en-US"/>
              <a:t>https://osha.oregon.gov/OSHARules/div2/div2D.pdf#page=41</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133</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https://osha.oregon.gov/OSHARules/div3/div3L.pdf</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142</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143</a:t>
            </a:fld>
            <a:endParaRPr/>
          </a:p>
        </p:txBody>
      </p:sp>
    </p:spTree>
    <p:extLst>
      <p:ext uri="{BB962C8B-B14F-4D97-AF65-F5344CB8AC3E}">
        <p14:creationId xmlns:p14="http://schemas.microsoft.com/office/powerpoint/2010/main" val="406530001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https://osha.oregon.gov/edu/courses/Pages/portable-ladder-safety-online-course.aspx</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145</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https://osha.oregon.gov/OSHARules/div2/div2D.pdf#page=15</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147</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https://osha.oregon.gov/OSHARules/div2/div2D.pdf#page=24</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152</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https://osha.oregon.gov/OSHARules/div2/div2D.pdf#page=10</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156</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https://osha.oregon.gov/OSHARules/div2/div2D.pdf#page=10</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157</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160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0243481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a:t>https://osha.oregon.gov/OSHARules/div2/div2D.pdf#page=22</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169</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90A3D26E-6B1B-D99B-B7DF-BE3A03F22D52}"/>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AC84FD4B-8FD2-DEA5-DE6C-9325AD798F1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a:extLst>
              <a:ext uri="{FF2B5EF4-FFF2-40B4-BE49-F238E27FC236}">
                <a16:creationId xmlns:a16="http://schemas.microsoft.com/office/drawing/2014/main" id="{554A5F93-7D94-EAF1-AAA6-DCBB08AF308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a:extLst>
              <a:ext uri="{FF2B5EF4-FFF2-40B4-BE49-F238E27FC236}">
                <a16:creationId xmlns:a16="http://schemas.microsoft.com/office/drawing/2014/main" id="{63C36FF7-67FA-0A96-DF70-F533CC719F0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174</a:t>
            </a:fld>
            <a:endParaRPr/>
          </a:p>
        </p:txBody>
      </p:sp>
    </p:spTree>
    <p:extLst>
      <p:ext uri="{BB962C8B-B14F-4D97-AF65-F5344CB8AC3E}">
        <p14:creationId xmlns:p14="http://schemas.microsoft.com/office/powerpoint/2010/main" val="11198702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179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679797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77E8E66C-F545-80B6-AB23-065FD85DB0D0}"/>
            </a:ext>
          </a:extLst>
        </p:cNvPr>
        <p:cNvGrpSpPr/>
        <p:nvPr/>
      </p:nvGrpSpPr>
      <p:grpSpPr>
        <a:xfrm>
          <a:off x="0" y="0"/>
          <a:ext cx="0" cy="0"/>
          <a:chOff x="0" y="0"/>
          <a:chExt cx="0" cy="0"/>
        </a:xfrm>
      </p:grpSpPr>
      <p:sp>
        <p:nvSpPr>
          <p:cNvPr id="96" name="Google Shape;96;p2:notes">
            <a:extLst>
              <a:ext uri="{FF2B5EF4-FFF2-40B4-BE49-F238E27FC236}">
                <a16:creationId xmlns:a16="http://schemas.microsoft.com/office/drawing/2014/main" id="{50FE4B74-B1F2-F61C-4DA3-45837FABF5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a:extLst>
              <a:ext uri="{FF2B5EF4-FFF2-40B4-BE49-F238E27FC236}">
                <a16:creationId xmlns:a16="http://schemas.microsoft.com/office/drawing/2014/main" id="{15DA6178-FA81-3212-83BA-DAE8B162FC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buNone/>
            </a:pPr>
            <a:r>
              <a:rPr lang="en-US" dirty="0"/>
              <a:t>https://</a:t>
            </a:r>
            <a:r>
              <a:rPr lang="en-US" dirty="0" err="1"/>
              <a:t>osha.oregon.gov</a:t>
            </a:r>
            <a:r>
              <a:rPr lang="en-US" dirty="0"/>
              <a:t>/Pages/</a:t>
            </a:r>
            <a:r>
              <a:rPr lang="en-US" dirty="0" err="1"/>
              <a:t>az-index.aspx</a:t>
            </a:r>
            <a:endParaRPr lang="en-US" dirty="0"/>
          </a:p>
          <a:p>
            <a:pPr>
              <a:buNone/>
            </a:pPr>
            <a:r>
              <a:rPr lang="en-US" dirty="0"/>
              <a:t>https://</a:t>
            </a:r>
            <a:r>
              <a:rPr lang="en-US" dirty="0" err="1"/>
              <a:t>osha.oregon.gov</a:t>
            </a:r>
            <a:r>
              <a:rPr lang="en-US" dirty="0"/>
              <a:t>/</a:t>
            </a:r>
            <a:r>
              <a:rPr lang="en-US" dirty="0" err="1"/>
              <a:t>OSHARules</a:t>
            </a:r>
            <a:r>
              <a:rPr lang="en-US" dirty="0"/>
              <a:t>/div2/div2D.pdf</a:t>
            </a:r>
          </a:p>
        </p:txBody>
      </p:sp>
      <p:sp>
        <p:nvSpPr>
          <p:cNvPr id="98" name="Google Shape;98;p2:notes">
            <a:extLst>
              <a:ext uri="{FF2B5EF4-FFF2-40B4-BE49-F238E27FC236}">
                <a16:creationId xmlns:a16="http://schemas.microsoft.com/office/drawing/2014/main" id="{3721C010-F570-A6E4-3576-F8A8ED9766F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183</a:t>
            </a:fld>
            <a:endParaRPr/>
          </a:p>
        </p:txBody>
      </p:sp>
    </p:spTree>
    <p:extLst>
      <p:ext uri="{BB962C8B-B14F-4D97-AF65-F5344CB8AC3E}">
        <p14:creationId xmlns:p14="http://schemas.microsoft.com/office/powerpoint/2010/main" val="261044127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aabb6530bf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3" name="Google Shape;683;gaabb6530bf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r>
              <a:rPr lang="en-US" dirty="0"/>
              <a:t>https://</a:t>
            </a:r>
            <a:r>
              <a:rPr lang="en-US" dirty="0" err="1"/>
              <a:t>osha.oregon.gov</a:t>
            </a:r>
            <a:r>
              <a:rPr lang="en-US" dirty="0"/>
              <a:t>/Pages/</a:t>
            </a:r>
            <a:r>
              <a:rPr lang="en-US" dirty="0" err="1"/>
              <a:t>az-index.aspx</a:t>
            </a:r>
            <a:endParaRPr lang="en-US" dirty="0"/>
          </a:p>
          <a:p>
            <a:pPr marL="228600" lvl="0" indent="-228600" algn="l" rtl="0">
              <a:lnSpc>
                <a:spcPct val="100000"/>
              </a:lnSpc>
              <a:spcBef>
                <a:spcPts val="0"/>
              </a:spcBef>
              <a:spcAft>
                <a:spcPts val="0"/>
              </a:spcAft>
              <a:buSzPts val="1400"/>
              <a:buAutoNum type="arabicPeriod"/>
            </a:pPr>
            <a:r>
              <a:rPr lang="en-US" dirty="0"/>
              <a:t>https://</a:t>
            </a:r>
            <a:r>
              <a:rPr lang="en-US" dirty="0" err="1"/>
              <a:t>osha.oregon.gov</a:t>
            </a:r>
            <a:r>
              <a:rPr lang="en-US" dirty="0"/>
              <a:t>/consult/Pages/</a:t>
            </a:r>
            <a:r>
              <a:rPr lang="en-US" dirty="0" err="1"/>
              <a:t>index.aspx</a:t>
            </a:r>
            <a:endParaRPr dirty="0"/>
          </a:p>
        </p:txBody>
      </p:sp>
      <p:sp>
        <p:nvSpPr>
          <p:cNvPr id="684" name="Google Shape;684;gaabb6530bf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190</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gaabb6530bf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7" name="Google Shape;697;gaabb6530bf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98" name="Google Shape;698;gaabb6530bf_0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5"/>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CFC"/>
        </a:soli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osha.oregon.gov/OSHARules/div2/div2D.pdf"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osha.oregon.gov/edu/courses/Pages/fall-protection-construction.aspx" TargetMode="External"/><Relationship Id="rId5" Type="http://schemas.openxmlformats.org/officeDocument/2006/relationships/hyperlink" Target="https://osha.oregon.gov/OSHARules/div3/div3m.pdf" TargetMode="Externa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https://vimeo.com/1047335647/99ff4f389a"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s://vimeo.com/864569783/035f0e1fdd"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https://www.bls.gov/iif/latest-numbers.htm"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hyperlink" Target="https://vimeo.com/994225613/fceb3d9ff5"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hyperlink" Target="https://osha.oregon.gov/OSHARules/div2/div2D.pdf"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hyperlink" Target="https://osha.oregon.gov/OSHARules/div2/div2D.pdf#page=13" TargetMode="External"/><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hyperlink" Target="https://osha.oregon.gov/OSHARules/div2/div2D.pdf#page=15" TargetMode="External"/><Relationship Id="rId4" Type="http://schemas.openxmlformats.org/officeDocument/2006/relationships/hyperlink" Target="https://osha.oregon.gov/OSHARules/div2/div2D.pdf#page=14"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osha.oregon.gov/OSHARules/div2/div2D.pdf"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hyperlink" Target="https://osha.oregon.gov/OSHARules/div2/div2D.pdf#page=53"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hyperlink" Target="https://vimeo.com/1093239339/28513e5d25"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hyperlink" Target="https://vimeo.com/864569394/740f93f527"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hyperlink" Target="https://osha.oregon.gov/OSHARules/div2/div2D.pdf#page=53"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7.png"/><Relationship Id="rId4" Type="http://schemas.openxmlformats.org/officeDocument/2006/relationships/hyperlink" Target="https://osha.oregon.gov/OSHAPubs/factsheets/fs58.pdf"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osha.oregon.gov/OSHARules/div2/div2D.pdf#page=44"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hyperlink" Target="https://vimeo.com/864578073/b7e0cc5bd7"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hyperlink" Target="https://osha.oregon.gov/OSHARules/div2/div2D.pdf#page=53"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20.png"/><Relationship Id="rId4" Type="http://schemas.openxmlformats.org/officeDocument/2006/relationships/hyperlink" Target="https://osha.oregon.gov/OSHAPubs/factsheets/fs04.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hyperlink" Target="https://osha.oregon.gov/OSHARules/div2/div2D.pdf#page=56"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hyperlink" Target="https://osha.oregon.gov/OSHARules/div3/div3M.pdf#page=19"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hyperlink" Target="https://vimeo.com/993847442/46359f62a7"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hyperlink" Target="https://osha.oregon.gov/OSHARules/div2/div2D.pdf#page=55"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hyperlink" Target="https://osha.oregon.gov/OSHAPubs/factsheets/fs75.pdf"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hyperlink" Target="https://osha.oregon.gov/OSHARules/div2/div2D.pdf#page=56"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s://osha.oregon.gov/OSHARules/div2/div2D.pdf#page=61" TargetMode="External"/><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hyperlink" Target="https://osha.oregon.gov/OSHARules/div2/div2i.pdf#page=89"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34.png"/><Relationship Id="rId4" Type="http://schemas.openxmlformats.org/officeDocument/2006/relationships/hyperlink" Target="https://osha.oregon.gov/edu/courses/pages/fall-protection-online-course.aspx"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osha.oregon.gov/OSHARules/div2/div2D.pdf#page=62"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hyperlink" Target="https://osha.oregon.gov/OSHARules/div2/div2D.pdf#page=43" TargetMode="External"/><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3" Type="http://schemas.openxmlformats.org/officeDocument/2006/relationships/hyperlink" Target="https://osha.oregon.gov/OSHARules/div2/div2D.pdf#page=43" TargetMode="External"/><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hyperlink" Target="https://osha.oregon.gov/OSHARules/div2/div2D.pdf#page=63" TargetMode="External"/><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hyperlink" Target="https://osha.oregon.gov/OSHARules/div2/div2D.pdf#page=62" TargetMode="External"/><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44.png"/></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vimeo.com/970156218/aece536aa5"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3" Type="http://schemas.openxmlformats.org/officeDocument/2006/relationships/hyperlink" Target="https://osha.oregon.gov/OSHARules/div2/div2D.pdf#page=56" TargetMode="External"/><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hyperlink" Target="https://osha.oregon.gov/OSHARules/div2/div2D.pdf#page=56" TargetMode="External"/><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hyperlink" Target="https://osha.oregon.gov/OSHARules/div2/div2D.pdf#page=63" TargetMode="External"/><Relationship Id="rId7" Type="http://schemas.openxmlformats.org/officeDocument/2006/relationships/image" Target="../media/image38.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hyperlink" Target="https://osha.oregon.gov/osharules/div2/div2j.pdf" TargetMode="External"/><Relationship Id="rId4" Type="http://schemas.openxmlformats.org/officeDocument/2006/relationships/hyperlink" Target="https://osha.oregon.gov/OSHARules/div2/div2D.pdf#page=47"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osha.oregon.gov/OSHARules/div2/div2D.pdf#page=60" TargetMode="External"/><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51.png"/></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vimeo.com/910158125/456a36bbd6" TargetMode="Externa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hyperlink" Target="https://osha.oregon.gov/OSHAPubs/factsheets/fs75.pdf" TargetMode="External"/><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53.png"/></Relationships>
</file>

<file path=ppt/slides/_rels/slide6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hyperlink" Target="https://osha.oregon.gov/OSHARules/div2/div2I.pdf" TargetMode="External"/><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59.png"/></Relationships>
</file>

<file path=ppt/slides/_rels/slide6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7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hyperlink" Target="https://vimeo.com/927680870/125bb239df" TargetMode="External"/><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77.xml.rels><?xml version="1.0" encoding="UTF-8" standalone="yes"?>
<Relationships xmlns="http://schemas.openxmlformats.org/package/2006/relationships"><Relationship Id="rId3" Type="http://schemas.openxmlformats.org/officeDocument/2006/relationships/hyperlink" Target="https://osha.oregon.gov/OSHARules/div2/div2D.pdf#page=26" TargetMode="External"/><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6.png"/></Relationships>
</file>

<file path=ppt/slides/_rels/slide7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hyperlink" Target="https://osha.oregon.gov/OSHARules/div2/div2D.pdf#page=12" TargetMode="External"/><Relationship Id="rId2" Type="http://schemas.openxmlformats.org/officeDocument/2006/relationships/notesSlide" Target="../notesSlides/notesSlide55.xml"/><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69.png"/></Relationships>
</file>

<file path=ppt/slides/_rels/slide80.xml.rels><?xml version="1.0" encoding="UTF-8" standalone="yes"?>
<Relationships xmlns="http://schemas.openxmlformats.org/package/2006/relationships"><Relationship Id="rId3" Type="http://schemas.openxmlformats.org/officeDocument/2006/relationships/hyperlink" Target="https://osha.oregon.gov/OSHARules/div2/div2D.pdf#page=28" TargetMode="External"/><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70.png"/><Relationship Id="rId4" Type="http://schemas.openxmlformats.org/officeDocument/2006/relationships/hyperlink" Target="https://osha.oregon.gov/OSHARules/div2/div2D.pdf#page=12"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hyperlink" Target="https://osha.oregon.gov/Pages/topics/confined-spaces.aspx" TargetMode="External"/><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72.png"/></Relationships>
</file>

<file path=ppt/slides/_rels/slide8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vimeo.com/923413624/9dc2800355" TargetMode="Externa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hyperlink" Target="https://osha.oregon.gov/OSHARules/div2/div2D.pdf#page=43" TargetMode="External"/><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75.png"/><Relationship Id="rId4" Type="http://schemas.openxmlformats.org/officeDocument/2006/relationships/hyperlink" Target="https://osha.oregon.gov/OSHARules/div2/div2D.pdf#page=32"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90.xml.rels><?xml version="1.0" encoding="UTF-8" standalone="yes"?>
<Relationships xmlns="http://schemas.openxmlformats.org/package/2006/relationships"><Relationship Id="rId3" Type="http://schemas.openxmlformats.org/officeDocument/2006/relationships/hyperlink" Target="https://osha.oregon.gov/OSHARules/div2/div2D.pdf#page=31" TargetMode="External"/><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79.png"/></Relationships>
</file>

<file path=ppt/slides/_rels/slide9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9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hyperlink" Target="https://osha.oregon.gov/OSHARules/div2/div2D.pdf#page=50" TargetMode="External"/><Relationship Id="rId2" Type="http://schemas.openxmlformats.org/officeDocument/2006/relationships/notesSlide" Target="../notesSlides/notesSlide62.xml"/><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83.png"/></Relationships>
</file>

<file path=ppt/slides/_rels/slide9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vimeo.com/1007901628/e7b1283092" TargetMode="Externa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hyperlink" Target="https://osha.oregon.gov/OSHARules/div2/div2D.pdf#page=34" TargetMode="External"/><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84.png"/></Relationships>
</file>

<file path=ppt/slides/_rels/slide9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10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vimeo.com/943807834/9333dabfba" TargetMode="Externa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89.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106.xml.rels><?xml version="1.0" encoding="UTF-8" standalone="yes"?>
<Relationships xmlns="http://schemas.openxmlformats.org/package/2006/relationships"><Relationship Id="rId3" Type="http://schemas.openxmlformats.org/officeDocument/2006/relationships/hyperlink" Target="https://osha.oregon.gov/OSHARules/div2/div2D.pdf#page=34" TargetMode="External"/><Relationship Id="rId2" Type="http://schemas.openxmlformats.org/officeDocument/2006/relationships/notesSlide" Target="../notesSlides/notesSlide66.xml"/><Relationship Id="rId1" Type="http://schemas.openxmlformats.org/officeDocument/2006/relationships/slideLayout" Target="../slideLayouts/slideLayout1.xml"/><Relationship Id="rId5" Type="http://schemas.openxmlformats.org/officeDocument/2006/relationships/image" Target="../media/image92.png"/><Relationship Id="rId4" Type="http://schemas.openxmlformats.org/officeDocument/2006/relationships/image" Target="../media/image91.png"/></Relationships>
</file>

<file path=ppt/slides/_rels/slide107.xml.rels><?xml version="1.0" encoding="UTF-8" standalone="yes"?>
<Relationships xmlns="http://schemas.openxmlformats.org/package/2006/relationships"><Relationship Id="rId3" Type="http://schemas.openxmlformats.org/officeDocument/2006/relationships/hyperlink" Target="https://osha.oregon.gov/OSHARules/div3/div3L.pdf" TargetMode="External"/><Relationship Id="rId2" Type="http://schemas.openxmlformats.org/officeDocument/2006/relationships/notesSlide" Target="../notesSlides/notesSlide67.xml"/><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93.png"/><Relationship Id="rId4" Type="http://schemas.openxmlformats.org/officeDocument/2006/relationships/hyperlink" Target="https://osha.oregon.gov/Pages/topics/scaffolds.aspx"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4.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hyperlink" Target="https://vimeo.com/914874532/31e014cf22" TargetMode="External"/><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110.xml.rels><?xml version="1.0" encoding="UTF-8" standalone="yes"?>
<Relationships xmlns="http://schemas.openxmlformats.org/package/2006/relationships"><Relationship Id="rId3" Type="http://schemas.openxmlformats.org/officeDocument/2006/relationships/hyperlink" Target="https://osha.oregon.gov/OSHARules/div2/div2D.pdf#page=35" TargetMode="External"/><Relationship Id="rId2" Type="http://schemas.openxmlformats.org/officeDocument/2006/relationships/notesSlide" Target="../notesSlides/notesSlide69.xml"/><Relationship Id="rId1" Type="http://schemas.openxmlformats.org/officeDocument/2006/relationships/slideLayout" Target="../slideLayouts/slideLayout1.xml"/><Relationship Id="rId5" Type="http://schemas.openxmlformats.org/officeDocument/2006/relationships/image" Target="../media/image92.png"/><Relationship Id="rId4" Type="http://schemas.openxmlformats.org/officeDocument/2006/relationships/image" Target="../media/image95.png"/></Relationships>
</file>

<file path=ppt/slides/_rels/slide11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6.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7.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hyperlink" Target="https://osha.oregon.gov/OSHARules/div2/div2I.pdf" TargetMode="External"/><Relationship Id="rId2" Type="http://schemas.openxmlformats.org/officeDocument/2006/relationships/notesSlide" Target="../notesSlides/notesSlide70.xml"/><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98.png"/><Relationship Id="rId4" Type="http://schemas.openxmlformats.org/officeDocument/2006/relationships/hyperlink" Target="https://osha.oregon.gov/Pages/topics/personal-protective-equipment.aspx"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2.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2.pn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01.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hyperlink" Target="https://osha.oregon.gov/OSHARules/div2/div2D.pdf#page=63" TargetMode="External"/><Relationship Id="rId2" Type="http://schemas.openxmlformats.org/officeDocument/2006/relationships/notesSlide" Target="../notesSlides/notesSlide71.xml"/><Relationship Id="rId1" Type="http://schemas.openxmlformats.org/officeDocument/2006/relationships/slideLayout" Target="../slideLayouts/slideLayout1.xml"/><Relationship Id="rId5" Type="http://schemas.openxmlformats.org/officeDocument/2006/relationships/image" Target="../media/image92.png"/><Relationship Id="rId4" Type="http://schemas.openxmlformats.org/officeDocument/2006/relationships/image" Target="../media/image102.png"/></Relationships>
</file>

<file path=ppt/slides/_rels/slide11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03.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2.xml"/><Relationship Id="rId1" Type="http://schemas.openxmlformats.org/officeDocument/2006/relationships/slideLayout" Target="../slideLayouts/slideLayout1.xml"/><Relationship Id="rId5" Type="http://schemas.openxmlformats.org/officeDocument/2006/relationships/hyperlink" Target="https://osha.oregon.gov/OSHARules/div2/div2I.pdf#page=89" TargetMode="External"/><Relationship Id="rId4" Type="http://schemas.openxmlformats.org/officeDocument/2006/relationships/image" Target="../media/image92.png"/></Relationships>
</file>

<file path=ppt/slides/_rels/slide12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05.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06.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07.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08.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hyperlink" Target="https://osha.oregon.gov/OSHARules/div2/div2R.pdf#page=7" TargetMode="External"/><Relationship Id="rId2" Type="http://schemas.openxmlformats.org/officeDocument/2006/relationships/notesSlide" Target="../notesSlides/notesSlide73.xml"/><Relationship Id="rId1" Type="http://schemas.openxmlformats.org/officeDocument/2006/relationships/slideLayout" Target="../slideLayouts/slideLayout1.xml"/><Relationship Id="rId5" Type="http://schemas.openxmlformats.org/officeDocument/2006/relationships/image" Target="../media/image92.png"/><Relationship Id="rId4" Type="http://schemas.openxmlformats.org/officeDocument/2006/relationships/image" Target="../media/image109.png"/></Relationships>
</file>

<file path=ppt/slides/_rels/slide12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s://vimeo.com/864578628/db4b7d78a6" TargetMode="Externa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10.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1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s://vimeo.com/864580869/cc42fd5c77" TargetMode="Externa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hyperlink" Target="https://osha.oregon.gov/OSHARules/div2/div2D.pdf#page=63" TargetMode="External"/><Relationship Id="rId2" Type="http://schemas.openxmlformats.org/officeDocument/2006/relationships/notesSlide" Target="../notesSlides/notesSlide75.xml"/><Relationship Id="rId1" Type="http://schemas.openxmlformats.org/officeDocument/2006/relationships/slideLayout" Target="../slideLayouts/slideLayout1.xml"/><Relationship Id="rId5" Type="http://schemas.openxmlformats.org/officeDocument/2006/relationships/image" Target="../media/image92.png"/><Relationship Id="rId4" Type="http://schemas.openxmlformats.org/officeDocument/2006/relationships/image" Target="../media/image112.png"/></Relationships>
</file>

<file path=ppt/slides/_rels/slide130.xml.rels><?xml version="1.0" encoding="UTF-8" standalone="yes"?>
<Relationships xmlns="http://schemas.openxmlformats.org/package/2006/relationships"><Relationship Id="rId3" Type="http://schemas.openxmlformats.org/officeDocument/2006/relationships/hyperlink" Target="https://osha.oregon.gov/OSHARules/div2/div2D.pdf#page=63" TargetMode="External"/><Relationship Id="rId2" Type="http://schemas.openxmlformats.org/officeDocument/2006/relationships/notesSlide" Target="../notesSlides/notesSlide76.xml"/><Relationship Id="rId1" Type="http://schemas.openxmlformats.org/officeDocument/2006/relationships/slideLayout" Target="../slideLayouts/slideLayout1.xml"/><Relationship Id="rId5" Type="http://schemas.openxmlformats.org/officeDocument/2006/relationships/image" Target="../media/image92.png"/><Relationship Id="rId4" Type="http://schemas.openxmlformats.org/officeDocument/2006/relationships/image" Target="../media/image113.png"/></Relationships>
</file>

<file path=ppt/slides/_rels/slide13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14.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15.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hyperlink" Target="https://osha.oregon.gov/OSHARules/div2/div2I.pdf#page=89" TargetMode="External"/><Relationship Id="rId2" Type="http://schemas.openxmlformats.org/officeDocument/2006/relationships/notesSlide" Target="../notesSlides/notesSlide77.xml"/><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116.png"/><Relationship Id="rId4" Type="http://schemas.openxmlformats.org/officeDocument/2006/relationships/hyperlink" Target="https://osha.oregon.gov/OSHARules/div2/div2D.pdf#page=41" TargetMode="External"/></Relationships>
</file>

<file path=ppt/slides/_rels/slide13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17.pn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18.pn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19.pn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20.pn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21.png"/><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22.png"/><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23.png"/><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1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14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hyperlink" Target="https://osha.oregon.gov/edu/courses/Pages/portable-ladder-safety-online-course.aspx" TargetMode="External"/><Relationship Id="rId2" Type="http://schemas.openxmlformats.org/officeDocument/2006/relationships/notesSlide" Target="../notesSlides/notesSlide80.xml"/><Relationship Id="rId1" Type="http://schemas.openxmlformats.org/officeDocument/2006/relationships/slideLayout" Target="../slideLayouts/slideLayout1.xml"/><Relationship Id="rId5" Type="http://schemas.openxmlformats.org/officeDocument/2006/relationships/image" Target="../media/image126.png"/><Relationship Id="rId4" Type="http://schemas.openxmlformats.org/officeDocument/2006/relationships/image" Target="../media/image127.png"/></Relationships>
</file>

<file path=ppt/slides/_rels/slide14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8.png"/><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openxmlformats.org/officeDocument/2006/relationships/hyperlink" Target="https://osha.oregon.gov/OSHARules/div2/div2D.pdf#page=15" TargetMode="External"/><Relationship Id="rId2" Type="http://schemas.openxmlformats.org/officeDocument/2006/relationships/notesSlide" Target="../notesSlides/notesSlide81.xml"/><Relationship Id="rId1" Type="http://schemas.openxmlformats.org/officeDocument/2006/relationships/slideLayout" Target="../slideLayouts/slideLayout1.xml"/><Relationship Id="rId5" Type="http://schemas.openxmlformats.org/officeDocument/2006/relationships/image" Target="../media/image126.png"/><Relationship Id="rId4" Type="http://schemas.openxmlformats.org/officeDocument/2006/relationships/image" Target="../media/image129.png"/></Relationships>
</file>

<file path=ppt/slides/_rels/slide14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hyperlink" Target="https://vimeo.com/1103664943/2e0621d3db" TargetMode="External"/><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30.png"/><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31.png"/><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32.png"/><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hyperlink" Target="https://osha.oregon.gov/OSHARules/div2/div2D.pdf#page=24" TargetMode="External"/><Relationship Id="rId2" Type="http://schemas.openxmlformats.org/officeDocument/2006/relationships/notesSlide" Target="../notesSlides/notesSlide82.xml"/><Relationship Id="rId1" Type="http://schemas.openxmlformats.org/officeDocument/2006/relationships/slideLayout" Target="../slideLayouts/slideLayout1.xml"/><Relationship Id="rId5" Type="http://schemas.openxmlformats.org/officeDocument/2006/relationships/image" Target="../media/image126.png"/><Relationship Id="rId4" Type="http://schemas.openxmlformats.org/officeDocument/2006/relationships/image" Target="../media/image133.png"/></Relationships>
</file>

<file path=ppt/slides/_rels/slide15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hyperlink" Target="https://vimeo.com/1103299111/07f4d5e3d3" TargetMode="External"/><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35.png"/><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3" Type="http://schemas.openxmlformats.org/officeDocument/2006/relationships/hyperlink" Target="https://osha.oregon.gov/OSHARules/div2/div2D.pdf#page=10" TargetMode="External"/><Relationship Id="rId2" Type="http://schemas.openxmlformats.org/officeDocument/2006/relationships/notesSlide" Target="../notesSlides/notesSlide83.xml"/><Relationship Id="rId1" Type="http://schemas.openxmlformats.org/officeDocument/2006/relationships/slideLayout" Target="../slideLayouts/slideLayout1.xml"/><Relationship Id="rId5" Type="http://schemas.openxmlformats.org/officeDocument/2006/relationships/image" Target="../media/image126.png"/><Relationship Id="rId4" Type="http://schemas.openxmlformats.org/officeDocument/2006/relationships/image" Target="../media/image136.png"/></Relationships>
</file>

<file path=ppt/slides/_rels/slide157.xml.rels><?xml version="1.0" encoding="UTF-8" standalone="yes"?>
<Relationships xmlns="http://schemas.openxmlformats.org/package/2006/relationships"><Relationship Id="rId3" Type="http://schemas.openxmlformats.org/officeDocument/2006/relationships/hyperlink" Target="https://osha.oregon.gov/OSHARules/div2/div2D.pdf#page=10" TargetMode="External"/><Relationship Id="rId2" Type="http://schemas.openxmlformats.org/officeDocument/2006/relationships/notesSlide" Target="../notesSlides/notesSlide84.xml"/><Relationship Id="rId1" Type="http://schemas.openxmlformats.org/officeDocument/2006/relationships/slideLayout" Target="../slideLayouts/slideLayout1.xml"/><Relationship Id="rId5" Type="http://schemas.openxmlformats.org/officeDocument/2006/relationships/image" Target="../media/image126.png"/><Relationship Id="rId4" Type="http://schemas.openxmlformats.org/officeDocument/2006/relationships/image" Target="../media/image137.png"/></Relationships>
</file>

<file path=ppt/slides/_rels/slide15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38.png"/><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39.png"/><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85.xml"/><Relationship Id="rId1" Type="http://schemas.openxmlformats.org/officeDocument/2006/relationships/slideLayout" Target="../slideLayouts/slideLayout1.xml"/><Relationship Id="rId4" Type="http://schemas.openxmlformats.org/officeDocument/2006/relationships/image" Target="../media/image126.png"/></Relationships>
</file>

<file path=ppt/slides/_rels/slide16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hyperlink" Target="https://vimeo.com/608459409" TargetMode="External"/><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41.png"/><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42.png"/><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43.png"/><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44.png"/><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45.png"/><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46.png"/><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hyperlink" Target="https://vimeo.com/608456276" TargetMode="External"/><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3" Type="http://schemas.openxmlformats.org/officeDocument/2006/relationships/hyperlink" Target="https://osha.oregon.gov/OSHARules/div2/div2D.pdf#page=22" TargetMode="External"/><Relationship Id="rId2" Type="http://schemas.openxmlformats.org/officeDocument/2006/relationships/notesSlide" Target="../notesSlides/notesSlide86.xml"/><Relationship Id="rId1" Type="http://schemas.openxmlformats.org/officeDocument/2006/relationships/slideLayout" Target="../slideLayouts/slideLayout1.xml"/><Relationship Id="rId5" Type="http://schemas.openxmlformats.org/officeDocument/2006/relationships/image" Target="../media/image126.png"/><Relationship Id="rId4" Type="http://schemas.openxmlformats.org/officeDocument/2006/relationships/image" Target="../media/image147.png"/></Relationships>
</file>

<file path=ppt/slides/_rels/slide17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48.png"/><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49.png"/><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50.png"/><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175.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hyperlink" Target="https://vimeo.com/864581237/7ab1b118d3" TargetMode="External"/><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3.png"/><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4.png"/><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88.xml"/><Relationship Id="rId1" Type="http://schemas.openxmlformats.org/officeDocument/2006/relationships/slideLayout" Target="../slideLayouts/slideLayout1.xml"/><Relationship Id="rId4" Type="http://schemas.openxmlformats.org/officeDocument/2006/relationships/image" Target="../media/image152.png"/></Relationships>
</file>

<file path=ppt/slides/_rels/slide18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6.png"/><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7.png"/><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8.png"/><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3" Type="http://schemas.openxmlformats.org/officeDocument/2006/relationships/hyperlink" Target="https://osha.oregon.gov/Pages/az-index.aspx" TargetMode="External"/><Relationship Id="rId2" Type="http://schemas.openxmlformats.org/officeDocument/2006/relationships/notesSlide" Target="../notesSlides/notesSlide89.xml"/><Relationship Id="rId1" Type="http://schemas.openxmlformats.org/officeDocument/2006/relationships/slideLayout" Target="../slideLayouts/slideLayout1.xml"/><Relationship Id="rId6" Type="http://schemas.openxmlformats.org/officeDocument/2006/relationships/image" Target="../media/image152.png"/><Relationship Id="rId5" Type="http://schemas.openxmlformats.org/officeDocument/2006/relationships/image" Target="../media/image159.png"/><Relationship Id="rId4" Type="http://schemas.openxmlformats.org/officeDocument/2006/relationships/hyperlink" Target="https://osha.oregon.gov/OSHARules/div2/div2D.pdf" TargetMode="External"/></Relationships>
</file>

<file path=ppt/slides/_rels/slide184.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hyperlink" Target="https://osha.oregon.gov/Pages/az-index.aspx" TargetMode="External"/><Relationship Id="rId7" Type="http://schemas.openxmlformats.org/officeDocument/2006/relationships/hyperlink" Target="https://osha.oregon.gov/workers/Pages/index.aspx" TargetMode="External"/><Relationship Id="rId2" Type="http://schemas.openxmlformats.org/officeDocument/2006/relationships/notesSlide" Target="../notesSlides/notesSlide90.xml"/><Relationship Id="rId1" Type="http://schemas.openxmlformats.org/officeDocument/2006/relationships/slideLayout" Target="../slideLayouts/slideLayout1.xml"/><Relationship Id="rId6" Type="http://schemas.openxmlformats.org/officeDocument/2006/relationships/hyperlink" Target="https://osha.oregon.gov/edu/courses/Pages/default.aspx" TargetMode="External"/><Relationship Id="rId5" Type="http://schemas.openxmlformats.org/officeDocument/2006/relationships/hyperlink" Target="https://osha.oregon.gov/Pages/topics/walking-working-surfaces.aspx" TargetMode="External"/><Relationship Id="rId4" Type="http://schemas.openxmlformats.org/officeDocument/2006/relationships/hyperlink" Target="https://osha.oregon.gov/consult/Pages/index.aspx" TargetMode="External"/><Relationship Id="rId9" Type="http://schemas.openxmlformats.org/officeDocument/2006/relationships/image" Target="../media/image152.png"/></Relationships>
</file>

<file path=ppt/slides/_rels/slide191.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91.xml"/><Relationship Id="rId1" Type="http://schemas.openxmlformats.org/officeDocument/2006/relationships/slideLayout" Target="../slideLayouts/slideLayout1.xml"/><Relationship Id="rId4" Type="http://schemas.openxmlformats.org/officeDocument/2006/relationships/image" Target="../media/image1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a:extLst>
              <a:ext uri="{C183D7F6-B498-43B3-948B-1728B52AA6E4}">
                <adec:decorative xmlns:adec="http://schemas.microsoft.com/office/drawing/2017/decorative" val="1"/>
              </a:ext>
            </a:extLst>
          </p:cNvPr>
          <p:cNvPicPr preferRelativeResize="0"/>
          <p:nvPr/>
        </p:nvPicPr>
        <p:blipFill rotWithShape="1">
          <a:blip r:embed="rId3">
            <a:alphaModFix/>
          </a:blip>
          <a:srcRect t="11228"/>
          <a:stretch/>
        </p:blipFill>
        <p:spPr>
          <a:xfrm>
            <a:off x="0" y="0"/>
            <a:ext cx="12169791" cy="6857998"/>
          </a:xfrm>
          <a:prstGeom prst="rect">
            <a:avLst/>
          </a:prstGeom>
          <a:noFill/>
          <a:ln>
            <a:noFill/>
          </a:ln>
        </p:spPr>
      </p:pic>
      <p:sp>
        <p:nvSpPr>
          <p:cNvPr id="92" name="Google Shape;92;p1">
            <a:extLst>
              <a:ext uri="{C183D7F6-B498-43B3-948B-1728B52AA6E4}">
                <adec:decorative xmlns:adec="http://schemas.microsoft.com/office/drawing/2017/decorative" val="1"/>
              </a:ext>
            </a:extLst>
          </p:cNvPr>
          <p:cNvSpPr/>
          <p:nvPr/>
        </p:nvSpPr>
        <p:spPr>
          <a:xfrm>
            <a:off x="0" y="2542903"/>
            <a:ext cx="12192000" cy="2272938"/>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3" name="Google Shape;93;p1">
            <a:extLst>
              <a:ext uri="{C183D7F6-B498-43B3-948B-1728B52AA6E4}">
                <adec:decorative xmlns:adec="http://schemas.microsoft.com/office/drawing/2017/decorative" val="0"/>
              </a:ext>
            </a:extLst>
          </p:cNvPr>
          <p:cNvSpPr txBox="1">
            <a:spLocks noGrp="1"/>
          </p:cNvSpPr>
          <p:nvPr>
            <p:ph type="title" idx="4294967295"/>
          </p:nvPr>
        </p:nvSpPr>
        <p:spPr>
          <a:xfrm>
            <a:off x="22209" y="2799876"/>
            <a:ext cx="12192000" cy="707886"/>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4000" b="1" i="0" u="none" strike="noStrike" kern="0" cap="none" spc="0" normalizeH="0" baseline="0" noProof="0" dirty="0">
                <a:ln>
                  <a:noFill/>
                </a:ln>
                <a:solidFill>
                  <a:schemeClr val="lt1"/>
                </a:solidFill>
                <a:effectLst/>
                <a:uLnTx/>
                <a:uFillTx/>
                <a:latin typeface="Verdana"/>
                <a:ea typeface="Verdana"/>
                <a:cs typeface="Verdana"/>
                <a:sym typeface="Verdana"/>
              </a:rPr>
              <a:t>WALKING-WORKING SURFACES</a:t>
            </a:r>
          </a:p>
        </p:txBody>
      </p:sp>
      <p:sp>
        <p:nvSpPr>
          <p:cNvPr id="94" name="Google Shape;94;p1"/>
          <p:cNvSpPr txBox="1"/>
          <p:nvPr/>
        </p:nvSpPr>
        <p:spPr>
          <a:xfrm>
            <a:off x="0" y="3569317"/>
            <a:ext cx="12169792"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en-US" sz="3600" b="1" i="0" u="none" strike="noStrike" cap="none" dirty="0">
                <a:solidFill>
                  <a:schemeClr val="lt1"/>
                </a:solidFill>
                <a:latin typeface="Verdana"/>
                <a:ea typeface="Verdana"/>
                <a:cs typeface="Verdana"/>
                <a:sym typeface="Verdana"/>
              </a:rPr>
              <a:t>Module 1: </a:t>
            </a:r>
            <a:r>
              <a:rPr lang="en-US" sz="3600" b="1" dirty="0">
                <a:solidFill>
                  <a:schemeClr val="lt1"/>
                </a:solidFill>
                <a:latin typeface="Verdana"/>
                <a:ea typeface="Verdana"/>
                <a:cs typeface="Verdana"/>
                <a:sym typeface="Verdana"/>
              </a:rPr>
              <a:t>Introduction</a:t>
            </a:r>
            <a:endParaRPr sz="3600" b="0" u="none" strike="noStrike" cap="none" dirty="0">
              <a:solidFill>
                <a:srgbClr val="000000"/>
              </a:solidFill>
              <a:latin typeface="Arial"/>
              <a:ea typeface="Arial"/>
              <a:cs typeface="Arial"/>
              <a:sym typeface="Arial"/>
            </a:endParaRPr>
          </a:p>
        </p:txBody>
      </p:sp>
      <p:sp>
        <p:nvSpPr>
          <p:cNvPr id="8" name="Google Shape;92;p1">
            <a:extLst>
              <a:ext uri="{FF2B5EF4-FFF2-40B4-BE49-F238E27FC236}">
                <a16:creationId xmlns:a16="http://schemas.microsoft.com/office/drawing/2014/main" id="{0DDB95E3-4C5A-46BC-9A1B-EA19B1C94235}"/>
              </a:ext>
              <a:ext uri="{C183D7F6-B498-43B3-948B-1728B52AA6E4}">
                <adec:decorative xmlns:adec="http://schemas.microsoft.com/office/drawing/2017/decorative" val="0"/>
              </a:ext>
            </a:extLst>
          </p:cNvPr>
          <p:cNvSpPr/>
          <p:nvPr/>
        </p:nvSpPr>
        <p:spPr>
          <a:xfrm>
            <a:off x="992195" y="5689600"/>
            <a:ext cx="10185400" cy="1168398"/>
          </a:xfrm>
          <a:prstGeom prst="rect">
            <a:avLst/>
          </a:prstGeom>
          <a:solidFill>
            <a:schemeClr val="tx1">
              <a:lumMod val="75000"/>
              <a:lumOff val="25000"/>
            </a:schemeClr>
          </a:solidFill>
          <a:ln>
            <a:solidFill>
              <a:srgbClr val="00577D"/>
            </a:solidFill>
          </a:ln>
        </p:spPr>
        <p:txBody>
          <a:bodyPr spcFirstLastPara="1" wrap="square" lIns="91425" tIns="45700" rIns="91425" bIns="45700" anchor="ctr" anchorCtr="0">
            <a:noAutofit/>
          </a:bodyPr>
          <a:lstStyle/>
          <a:p>
            <a:pPr lvl="0" algn="ctr">
              <a:buSzPts val="1800"/>
            </a:pPr>
            <a:r>
              <a:rPr lang="en-US" sz="2000" b="0" i="0" u="none" strike="noStrike" cap="none" dirty="0">
                <a:solidFill>
                  <a:schemeClr val="lt1"/>
                </a:solidFill>
                <a:latin typeface="Calibri"/>
                <a:ea typeface="Calibri"/>
                <a:cs typeface="Calibri"/>
                <a:sym typeface="Calibri"/>
              </a:rPr>
              <a:t>Please note: If the online course contains videos, the video </a:t>
            </a:r>
            <a:r>
              <a:rPr lang="en-US" sz="2000" b="0" i="1" u="none" strike="noStrike" cap="none" dirty="0">
                <a:solidFill>
                  <a:schemeClr val="lt1"/>
                </a:solidFill>
                <a:latin typeface="Calibri"/>
                <a:ea typeface="Calibri"/>
                <a:cs typeface="Calibri"/>
                <a:sym typeface="Calibri"/>
              </a:rPr>
              <a:t>links</a:t>
            </a:r>
            <a:r>
              <a:rPr lang="en-US" sz="2000" b="0" i="0" u="none" strike="noStrike" cap="none" dirty="0">
                <a:solidFill>
                  <a:schemeClr val="lt1"/>
                </a:solidFill>
                <a:latin typeface="Calibri"/>
                <a:ea typeface="Calibri"/>
                <a:cs typeface="Calibri"/>
                <a:sym typeface="Calibri"/>
              </a:rPr>
              <a:t> are included in this PPT. </a:t>
            </a:r>
          </a:p>
          <a:p>
            <a:pPr lvl="0" algn="ctr">
              <a:buSzPts val="1800"/>
            </a:pPr>
            <a:r>
              <a:rPr lang="en-US" sz="2000" b="1" i="0" u="none" strike="noStrike" cap="none" dirty="0">
                <a:solidFill>
                  <a:schemeClr val="bg1"/>
                </a:solidFill>
                <a:latin typeface="Calibri"/>
                <a:ea typeface="Calibri"/>
                <a:cs typeface="Calibri"/>
                <a:sym typeface="Calibri"/>
              </a:rPr>
              <a:t>You will need to have an internet connection to play the videos  </a:t>
            </a:r>
            <a:r>
              <a:rPr lang="en-US" sz="2000" b="1" i="1" u="none" strike="noStrike" cap="none" dirty="0">
                <a:solidFill>
                  <a:schemeClr val="bg1"/>
                </a:solidFill>
                <a:latin typeface="Calibri"/>
                <a:ea typeface="Calibri"/>
                <a:cs typeface="Calibri"/>
                <a:sym typeface="Calibri"/>
              </a:rPr>
              <a:t> </a:t>
            </a:r>
            <a:r>
              <a:rPr lang="en-US" sz="2000" b="1" i="1" u="sng" strike="noStrike" cap="none" dirty="0">
                <a:solidFill>
                  <a:schemeClr val="bg1"/>
                </a:solidFill>
                <a:latin typeface="Calibri"/>
                <a:ea typeface="Calibri"/>
                <a:cs typeface="Calibri"/>
                <a:sym typeface="Calibri"/>
              </a:rPr>
              <a:t>or</a:t>
            </a:r>
            <a:r>
              <a:rPr lang="en-US" sz="2000" b="1" i="1" u="none" strike="noStrike" cap="none" dirty="0">
                <a:solidFill>
                  <a:schemeClr val="bg1"/>
                </a:solidFill>
                <a:latin typeface="Calibri"/>
                <a:ea typeface="Calibri"/>
                <a:cs typeface="Calibri"/>
                <a:sym typeface="Calibri"/>
              </a:rPr>
              <a:t>   </a:t>
            </a:r>
          </a:p>
          <a:p>
            <a:pPr lvl="0" algn="ctr">
              <a:buSzPts val="1800"/>
            </a:pPr>
            <a:r>
              <a:rPr lang="en-US" sz="2000" b="1" i="0" u="none" strike="noStrike" cap="none" dirty="0">
                <a:solidFill>
                  <a:schemeClr val="bg1"/>
                </a:solidFill>
                <a:latin typeface="Calibri"/>
                <a:ea typeface="Calibri"/>
                <a:cs typeface="Calibri"/>
                <a:sym typeface="Calibri"/>
              </a:rPr>
              <a:t>you can download the videos and </a:t>
            </a:r>
            <a:r>
              <a:rPr lang="en-US" sz="2000" b="1" dirty="0">
                <a:solidFill>
                  <a:schemeClr val="bg1"/>
                </a:solidFill>
                <a:latin typeface="Calibri"/>
                <a:ea typeface="Calibri"/>
                <a:cs typeface="Calibri"/>
                <a:sym typeface="Calibri"/>
              </a:rPr>
              <a:t>embed them into your copy of this PPT presentation</a:t>
            </a:r>
            <a:r>
              <a:rPr lang="en-US" sz="1600" b="1" dirty="0">
                <a:solidFill>
                  <a:schemeClr val="bg1"/>
                </a:solidFill>
                <a:latin typeface="Calibri"/>
                <a:ea typeface="Calibri"/>
                <a:cs typeface="Calibri"/>
                <a:sym typeface="Calibri"/>
              </a:rPr>
              <a:t>.</a:t>
            </a:r>
            <a:endParaRPr sz="1600" b="1" i="0" u="none" strike="noStrike" cap="none" dirty="0">
              <a:solidFill>
                <a:schemeClr val="bg1"/>
              </a:solidFill>
              <a:latin typeface="Calibri"/>
              <a:ea typeface="Calibri"/>
              <a:cs typeface="Calibri"/>
              <a:sym typeface="Calibri"/>
            </a:endParaRPr>
          </a:p>
        </p:txBody>
      </p:sp>
      <p:pic>
        <p:nvPicPr>
          <p:cNvPr id="7" name="Picture 6" descr="DCBS logo">
            <a:extLst>
              <a:ext uri="{FF2B5EF4-FFF2-40B4-BE49-F238E27FC236}">
                <a16:creationId xmlns:a16="http://schemas.microsoft.com/office/drawing/2014/main" id="{ACE971AB-E729-4034-872A-F6C4B6767D01}"/>
              </a:ext>
            </a:extLst>
          </p:cNvPr>
          <p:cNvPicPr>
            <a:picLocks noChangeAspect="1"/>
          </p:cNvPicPr>
          <p:nvPr/>
        </p:nvPicPr>
        <p:blipFill>
          <a:blip r:embed="rId4"/>
          <a:stretch>
            <a:fillRect/>
          </a:stretch>
        </p:blipFill>
        <p:spPr>
          <a:xfrm>
            <a:off x="269066" y="260296"/>
            <a:ext cx="3119159" cy="1011156"/>
          </a:xfrm>
          <a:prstGeom prst="rect">
            <a:avLst/>
          </a:prstGeom>
        </p:spPr>
      </p:pic>
      <p:pic>
        <p:nvPicPr>
          <p:cNvPr id="3" name="Picture 2" descr="Oregon OSHA logo">
            <a:extLst>
              <a:ext uri="{FF2B5EF4-FFF2-40B4-BE49-F238E27FC236}">
                <a16:creationId xmlns:a16="http://schemas.microsoft.com/office/drawing/2014/main" id="{30E31546-B882-42B9-8004-73C162EC3DC8}"/>
              </a:ext>
            </a:extLst>
          </p:cNvPr>
          <p:cNvPicPr>
            <a:picLocks noChangeAspect="1"/>
          </p:cNvPicPr>
          <p:nvPr/>
        </p:nvPicPr>
        <p:blipFill>
          <a:blip r:embed="rId5"/>
          <a:stretch>
            <a:fillRect/>
          </a:stretch>
        </p:blipFill>
        <p:spPr>
          <a:xfrm>
            <a:off x="9111317" y="125950"/>
            <a:ext cx="2596877" cy="10777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4" name="Google Shape;104;p2">
            <a:extLst>
              <a:ext uri="{C183D7F6-B498-43B3-948B-1728B52AA6E4}">
                <adec:decorative xmlns:adec="http://schemas.microsoft.com/office/drawing/2017/decorative" val="0"/>
              </a:ext>
            </a:extLst>
          </p:cNvPr>
          <p:cNvSpPr txBox="1">
            <a:spLocks noGrp="1"/>
          </p:cNvSpPr>
          <p:nvPr>
            <p:ph type="title" idx="4294967295"/>
          </p:nvPr>
        </p:nvSpPr>
        <p:spPr>
          <a:xfrm>
            <a:off x="5719156" y="332509"/>
            <a:ext cx="6274351" cy="5231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uLnTx/>
                <a:uFillTx/>
                <a:latin typeface="+mj-lt"/>
                <a:ea typeface="Calibri"/>
                <a:cs typeface="Calibri"/>
                <a:sym typeface="Calibri"/>
              </a:rPr>
              <a:t>Disclaimer</a:t>
            </a:r>
          </a:p>
        </p:txBody>
      </p:sp>
      <p:sp>
        <p:nvSpPr>
          <p:cNvPr id="2" name="TextBox 1">
            <a:extLst>
              <a:ext uri="{FF2B5EF4-FFF2-40B4-BE49-F238E27FC236}">
                <a16:creationId xmlns:a16="http://schemas.microsoft.com/office/drawing/2014/main" id="{C3925781-679D-B96E-B7B1-08DD65493A3E}"/>
              </a:ext>
            </a:extLst>
          </p:cNvPr>
          <p:cNvSpPr txBox="1"/>
          <p:nvPr/>
        </p:nvSpPr>
        <p:spPr>
          <a:xfrm>
            <a:off x="5871990" y="1200839"/>
            <a:ext cx="6026227" cy="2960875"/>
          </a:xfrm>
          <a:prstGeom prst="rect">
            <a:avLst/>
          </a:prstGeom>
          <a:noFill/>
        </p:spPr>
        <p:txBody>
          <a:bodyPr wrap="square" rtlCol="0">
            <a:spAutoFit/>
          </a:bodyPr>
          <a:lstStyle/>
          <a:p>
            <a:pPr>
              <a:lnSpc>
                <a:spcPct val="150000"/>
              </a:lnSpc>
            </a:pPr>
            <a:r>
              <a:rPr lang="en-US" dirty="0"/>
              <a:t>Completing this course will help you understand the rules and some of the hazards related to walking-working surfaces. However, it is your employer’s responsibility to further your training where it is specific to your organization, such as permits, policies, and practices. This material should not be considered a substitute for any provisions of the Oregon Safe Employment Act, or for any standards issued by Oregon OSHA. Manufacturers, products, or services displayed in this material are for informational purposes only and do not constitute an endorsement by Oregon OSHA.</a:t>
            </a:r>
          </a:p>
        </p:txBody>
      </p:sp>
      <p:pic>
        <p:nvPicPr>
          <p:cNvPr id="5" name="Picture 4" descr="A worker in safety glasses and hearing protection standing in an industrial facility.">
            <a:extLst>
              <a:ext uri="{FF2B5EF4-FFF2-40B4-BE49-F238E27FC236}">
                <a16:creationId xmlns:a16="http://schemas.microsoft.com/office/drawing/2014/main" id="{4C444ACC-30DD-4F65-8632-D8758BA7C548}"/>
              </a:ext>
            </a:extLst>
          </p:cNvPr>
          <p:cNvPicPr>
            <a:picLocks noChangeAspect="1"/>
          </p:cNvPicPr>
          <p:nvPr/>
        </p:nvPicPr>
        <p:blipFill>
          <a:blip r:embed="rId3"/>
          <a:stretch>
            <a:fillRect/>
          </a:stretch>
        </p:blipFill>
        <p:spPr>
          <a:xfrm>
            <a:off x="32084" y="48126"/>
            <a:ext cx="5415537" cy="5817239"/>
          </a:xfrm>
          <a:prstGeom prst="rect">
            <a:avLst/>
          </a:prstGeom>
        </p:spPr>
      </p:pic>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2" name="Google Shape;102;p2"/>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introduction</a:t>
            </a:r>
            <a:endParaRPr sz="1400" b="0" i="0" u="none" strike="noStrike" cap="none" dirty="0">
              <a:solidFill>
                <a:srgbClr val="000000"/>
              </a:solidFill>
              <a:latin typeface="Arial"/>
              <a:ea typeface="Arial"/>
              <a:cs typeface="Arial"/>
              <a:sym typeface="Arial"/>
            </a:endParaRPr>
          </a:p>
        </p:txBody>
      </p:sp>
      <p:pic>
        <p:nvPicPr>
          <p:cNvPr id="3" name="Picture 2" descr="Progress indicator: Module 1 of 7">
            <a:extLst>
              <a:ext uri="{FF2B5EF4-FFF2-40B4-BE49-F238E27FC236}">
                <a16:creationId xmlns:a16="http://schemas.microsoft.com/office/drawing/2014/main" id="{5949BDE2-AE08-0F58-F712-0DD229521723}"/>
              </a:ext>
            </a:extLst>
          </p:cNvPr>
          <p:cNvPicPr>
            <a:picLocks noChangeAspect="1"/>
          </p:cNvPicPr>
          <p:nvPr/>
        </p:nvPicPr>
        <p:blipFill>
          <a:blip r:embed="rId4"/>
          <a:stretch>
            <a:fillRect/>
          </a:stretch>
        </p:blipFill>
        <p:spPr>
          <a:xfrm>
            <a:off x="7083846" y="5925775"/>
            <a:ext cx="5108154" cy="9271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CFC"/>
        </a:solidFill>
        <a:effectLst/>
      </p:bgPr>
    </p:bg>
    <p:spTree>
      <p:nvGrpSpPr>
        <p:cNvPr id="1" name="Shape 99">
          <a:extLst>
            <a:ext uri="{FF2B5EF4-FFF2-40B4-BE49-F238E27FC236}">
              <a16:creationId xmlns:a16="http://schemas.microsoft.com/office/drawing/2014/main" id="{5502DEA6-E785-E389-6427-2A2779FB2A19}"/>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672398EB-950C-D6BC-EADA-D136F3480F0D}"/>
              </a:ext>
              <a:ext uri="{C183D7F6-B498-43B3-948B-1728B52AA6E4}">
                <adec:decorative xmlns:adec="http://schemas.microsoft.com/office/drawing/2017/decorative" val="0"/>
              </a:ext>
            </a:extLst>
          </p:cNvPr>
          <p:cNvSpPr txBox="1">
            <a:spLocks noGrp="1"/>
          </p:cNvSpPr>
          <p:nvPr>
            <p:ph type="title" idx="4294967295"/>
          </p:nvPr>
        </p:nvSpPr>
        <p:spPr>
          <a:xfrm>
            <a:off x="5719156" y="332509"/>
            <a:ext cx="6274351" cy="5231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uLnTx/>
                <a:uFillTx/>
                <a:latin typeface="+mj-lt"/>
                <a:ea typeface="Calibri"/>
                <a:cs typeface="Calibri"/>
                <a:sym typeface="Calibri"/>
              </a:rPr>
              <a:t>Introduction</a:t>
            </a:r>
          </a:p>
        </p:txBody>
      </p:sp>
      <p:sp>
        <p:nvSpPr>
          <p:cNvPr id="2" name="TextBox 1">
            <a:extLst>
              <a:ext uri="{FF2B5EF4-FFF2-40B4-BE49-F238E27FC236}">
                <a16:creationId xmlns:a16="http://schemas.microsoft.com/office/drawing/2014/main" id="{B94965B6-FE11-5F70-1189-A853629D753F}"/>
              </a:ext>
            </a:extLst>
          </p:cNvPr>
          <p:cNvSpPr txBox="1"/>
          <p:nvPr/>
        </p:nvSpPr>
        <p:spPr>
          <a:xfrm>
            <a:off x="5871990" y="1200839"/>
            <a:ext cx="6026227" cy="3930371"/>
          </a:xfrm>
          <a:prstGeom prst="rect">
            <a:avLst/>
          </a:prstGeom>
          <a:noFill/>
        </p:spPr>
        <p:txBody>
          <a:bodyPr wrap="square" rtlCol="0">
            <a:spAutoFit/>
          </a:bodyPr>
          <a:lstStyle/>
          <a:p>
            <a:pPr>
              <a:lnSpc>
                <a:spcPct val="150000"/>
              </a:lnSpc>
            </a:pPr>
            <a:r>
              <a:rPr lang="en-US" dirty="0"/>
              <a:t>Welcome to Walking-Working Surfaces! A walking-working surface is any horizontal or vertical surface on or through which an employee walks, works, or gains access to a work area or workplace location. This course provides a comprehensive overview of key aspects of the walking-working surfaces rules and solutions to alleviate related hazards. Oregon OSHA adopted Federal OSHA’s national rules for walking-working surfaces in the Division 2 General Industry standard (</a:t>
            </a:r>
            <a:r>
              <a:rPr lang="en-US" dirty="0">
                <a:hlinkClick r:id="rId3"/>
              </a:rPr>
              <a:t>Division 2, Subdivision D</a:t>
            </a:r>
            <a:r>
              <a:rPr lang="en-US" dirty="0"/>
              <a:t>) in May of 2017. These rules apply to walking-working surfaces (WWS) in all general industry workplaces in Oregon and cover a wide range of requirements. This includes ladders, ramps and runways, step bolts, manhole steps, stairways, </a:t>
            </a:r>
            <a:r>
              <a:rPr lang="en-US" dirty="0" err="1"/>
              <a:t>dockboards</a:t>
            </a:r>
            <a:r>
              <a:rPr lang="en-US" dirty="0"/>
              <a:t>, scaffolding, and fall protection systems.</a:t>
            </a:r>
          </a:p>
        </p:txBody>
      </p:sp>
      <p:pic>
        <p:nvPicPr>
          <p:cNvPr id="5" name="Picture 4" descr="Cover of the Oregon Administrative Rules, Chapter 437, Division 2, Subdivision D: Walking-Working Surfaces.">
            <a:extLst>
              <a:ext uri="{FF2B5EF4-FFF2-40B4-BE49-F238E27FC236}">
                <a16:creationId xmlns:a16="http://schemas.microsoft.com/office/drawing/2014/main" id="{C93852E9-0FFC-8168-CDE7-CD21A94522D8}"/>
              </a:ext>
            </a:extLst>
          </p:cNvPr>
          <p:cNvPicPr>
            <a:picLocks noChangeAspect="1"/>
          </p:cNvPicPr>
          <p:nvPr/>
        </p:nvPicPr>
        <p:blipFill>
          <a:blip r:embed="rId4"/>
          <a:stretch>
            <a:fillRect/>
          </a:stretch>
        </p:blipFill>
        <p:spPr>
          <a:xfrm>
            <a:off x="32084" y="48126"/>
            <a:ext cx="5415537" cy="5817239"/>
          </a:xfrm>
          <a:prstGeom prst="rect">
            <a:avLst/>
          </a:prstGeom>
        </p:spPr>
      </p:pic>
      <p:sp>
        <p:nvSpPr>
          <p:cNvPr id="101" name="Google Shape;101;p2">
            <a:extLst>
              <a:ext uri="{FF2B5EF4-FFF2-40B4-BE49-F238E27FC236}">
                <a16:creationId xmlns:a16="http://schemas.microsoft.com/office/drawing/2014/main" id="{1A126E6C-90F8-ECAE-DADE-B4A7DE2804D4}"/>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2" name="Google Shape;102;p2">
            <a:extLst>
              <a:ext uri="{FF2B5EF4-FFF2-40B4-BE49-F238E27FC236}">
                <a16:creationId xmlns:a16="http://schemas.microsoft.com/office/drawing/2014/main" id="{DD222E68-2D30-D977-0F56-11924A6DBD80}"/>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introduction</a:t>
            </a:r>
            <a:endParaRPr sz="1400" b="0" i="0" u="none" strike="noStrike" cap="none" dirty="0">
              <a:solidFill>
                <a:srgbClr val="000000"/>
              </a:solidFill>
              <a:latin typeface="Arial"/>
              <a:ea typeface="Arial"/>
              <a:cs typeface="Arial"/>
              <a:sym typeface="Arial"/>
            </a:endParaRPr>
          </a:p>
        </p:txBody>
      </p:sp>
      <p:pic>
        <p:nvPicPr>
          <p:cNvPr id="3" name="Picture 2" descr="Progress indicator: Module 1 of 7">
            <a:extLst>
              <a:ext uri="{FF2B5EF4-FFF2-40B4-BE49-F238E27FC236}">
                <a16:creationId xmlns:a16="http://schemas.microsoft.com/office/drawing/2014/main" id="{89F1CBB9-7074-9E78-E152-B96CFA304069}"/>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973078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EAA05A96-33D9-A10C-4385-2E760F177FBE}"/>
            </a:ext>
          </a:extLst>
        </p:cNvPr>
        <p:cNvGrpSpPr/>
        <p:nvPr/>
      </p:nvGrpSpPr>
      <p:grpSpPr>
        <a:xfrm>
          <a:off x="0" y="0"/>
          <a:ext cx="0" cy="0"/>
          <a:chOff x="0" y="0"/>
          <a:chExt cx="0" cy="0"/>
        </a:xfrm>
      </p:grpSpPr>
      <p:sp>
        <p:nvSpPr>
          <p:cNvPr id="101" name="Google Shape;101;p2">
            <a:extLst>
              <a:ext uri="{FF2B5EF4-FFF2-40B4-BE49-F238E27FC236}">
                <a16:creationId xmlns:a16="http://schemas.microsoft.com/office/drawing/2014/main" id="{09E5FC94-3A4B-DAB5-3E0C-0D15098372BF}"/>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4" name="Google Shape;104;p2">
            <a:extLst>
              <a:ext uri="{FF2B5EF4-FFF2-40B4-BE49-F238E27FC236}">
                <a16:creationId xmlns:a16="http://schemas.microsoft.com/office/drawing/2014/main" id="{77CD6F08-0A71-6648-AAFB-288FDBF90971}"/>
              </a:ext>
            </a:extLst>
          </p:cNvPr>
          <p:cNvSpPr txBox="1">
            <a:spLocks noGrp="1"/>
          </p:cNvSpPr>
          <p:nvPr>
            <p:ph type="title" idx="4294967295"/>
          </p:nvPr>
        </p:nvSpPr>
        <p:spPr>
          <a:xfrm>
            <a:off x="5719156" y="332509"/>
            <a:ext cx="6274351" cy="5231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lang="en-US" sz="2800" dirty="0">
                <a:latin typeface="+mj-lt"/>
              </a:rPr>
              <a:t>Construction Activities</a:t>
            </a:r>
            <a:endParaRPr kumimoji="0" lang="en-US" sz="2800" b="0" i="0" u="none" strike="noStrike" kern="0" cap="none" spc="0" normalizeH="0" baseline="0" noProof="0" dirty="0">
              <a:ln>
                <a:noFill/>
              </a:ln>
              <a:solidFill>
                <a:schemeClr val="dk1"/>
              </a:solidFill>
              <a:uLnTx/>
              <a:uFillTx/>
              <a:latin typeface="+mj-lt"/>
              <a:ea typeface="Calibri"/>
              <a:cs typeface="Calibri"/>
              <a:sym typeface="Calibri"/>
            </a:endParaRPr>
          </a:p>
        </p:txBody>
      </p:sp>
      <p:pic>
        <p:nvPicPr>
          <p:cNvPr id="5" name="Picture 4" descr="A construction worker wearing a fall-arrest harness while working on wood framing at a building site.">
            <a:extLst>
              <a:ext uri="{FF2B5EF4-FFF2-40B4-BE49-F238E27FC236}">
                <a16:creationId xmlns:a16="http://schemas.microsoft.com/office/drawing/2014/main" id="{083C6576-58E1-7D32-CA47-59ECF1D6FD51}"/>
              </a:ext>
            </a:extLst>
          </p:cNvPr>
          <p:cNvPicPr>
            <a:picLocks noChangeAspect="1"/>
          </p:cNvPicPr>
          <p:nvPr/>
        </p:nvPicPr>
        <p:blipFill>
          <a:blip r:embed="rId3"/>
          <a:stretch>
            <a:fillRect/>
          </a:stretch>
        </p:blipFill>
        <p:spPr>
          <a:xfrm>
            <a:off x="32084" y="48126"/>
            <a:ext cx="5415537" cy="5817239"/>
          </a:xfrm>
          <a:prstGeom prst="rect">
            <a:avLst/>
          </a:prstGeom>
        </p:spPr>
      </p:pic>
      <p:sp>
        <p:nvSpPr>
          <p:cNvPr id="102" name="Google Shape;102;p2">
            <a:extLst>
              <a:ext uri="{FF2B5EF4-FFF2-40B4-BE49-F238E27FC236}">
                <a16:creationId xmlns:a16="http://schemas.microsoft.com/office/drawing/2014/main" id="{F443502A-798C-EFEF-672E-2D74A675D215}"/>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introduction</a:t>
            </a:r>
            <a:endParaRPr sz="1400" b="0" i="0" u="none" strike="noStrike" cap="none" dirty="0">
              <a:solidFill>
                <a:srgbClr val="000000"/>
              </a:solidFill>
              <a:latin typeface="Arial"/>
              <a:ea typeface="Arial"/>
              <a:cs typeface="Arial"/>
              <a:sym typeface="Arial"/>
            </a:endParaRPr>
          </a:p>
        </p:txBody>
      </p:sp>
      <p:pic>
        <p:nvPicPr>
          <p:cNvPr id="3" name="Picture 2" descr="Progress indicator: Module 1 of 7">
            <a:extLst>
              <a:ext uri="{FF2B5EF4-FFF2-40B4-BE49-F238E27FC236}">
                <a16:creationId xmlns:a16="http://schemas.microsoft.com/office/drawing/2014/main" id="{086C115B-9F46-7339-80DF-E942E24366EC}"/>
              </a:ext>
            </a:extLst>
          </p:cNvPr>
          <p:cNvPicPr>
            <a:picLocks noChangeAspect="1"/>
          </p:cNvPicPr>
          <p:nvPr/>
        </p:nvPicPr>
        <p:blipFill>
          <a:blip r:embed="rId4"/>
          <a:stretch>
            <a:fillRect/>
          </a:stretch>
        </p:blipFill>
        <p:spPr>
          <a:xfrm>
            <a:off x="7083846" y="5925775"/>
            <a:ext cx="5108154" cy="927100"/>
          </a:xfrm>
          <a:prstGeom prst="rect">
            <a:avLst/>
          </a:prstGeom>
        </p:spPr>
      </p:pic>
      <p:sp>
        <p:nvSpPr>
          <p:cNvPr id="2" name="TextBox 1">
            <a:extLst>
              <a:ext uri="{FF2B5EF4-FFF2-40B4-BE49-F238E27FC236}">
                <a16:creationId xmlns:a16="http://schemas.microsoft.com/office/drawing/2014/main" id="{413B1198-B1BB-2522-07C4-4F4EC2862E25}"/>
              </a:ext>
            </a:extLst>
          </p:cNvPr>
          <p:cNvSpPr txBox="1"/>
          <p:nvPr/>
        </p:nvSpPr>
        <p:spPr>
          <a:xfrm>
            <a:off x="5871990" y="1200839"/>
            <a:ext cx="6026227" cy="4576702"/>
          </a:xfrm>
          <a:prstGeom prst="rect">
            <a:avLst/>
          </a:prstGeom>
          <a:noFill/>
        </p:spPr>
        <p:txBody>
          <a:bodyPr wrap="square" rtlCol="0">
            <a:spAutoFit/>
          </a:bodyPr>
          <a:lstStyle/>
          <a:p>
            <a:pPr>
              <a:lnSpc>
                <a:spcPct val="150000"/>
              </a:lnSpc>
            </a:pPr>
            <a:r>
              <a:rPr lang="en-US" dirty="0"/>
              <a:t>It’s important to note that WWS rules adopted in May of 2017 do not cover construction activities, as those requirements are housed in the Division 3 Construction standard (</a:t>
            </a:r>
            <a:r>
              <a:rPr lang="en-US" dirty="0">
                <a:hlinkClick r:id="rId5"/>
              </a:rPr>
              <a:t>Division 3, Subdivision M, Subdivision L, and Subdivision X</a:t>
            </a:r>
            <a:r>
              <a:rPr lang="en-US" dirty="0"/>
              <a:t>). There are differences between the requirements for general industry and construction activities. If you would like to learn more about this, we recommend taking another online course titled “Fall </a:t>
            </a:r>
            <a:r>
              <a:rPr lang="en-US" dirty="0">
                <a:hlinkClick r:id="rId6"/>
              </a:rPr>
              <a:t>Protection in Construction</a:t>
            </a:r>
            <a:r>
              <a:rPr lang="en-US" dirty="0"/>
              <a:t>”. Finally, the WWS rules for agricultural operation in Division 4 were not amended by the May 2017 general industry WWS rule adoption.</a:t>
            </a:r>
          </a:p>
          <a:p>
            <a:pPr>
              <a:lnSpc>
                <a:spcPct val="150000"/>
              </a:lnSpc>
            </a:pPr>
            <a:endParaRPr lang="en-US" dirty="0"/>
          </a:p>
          <a:p>
            <a:pPr>
              <a:lnSpc>
                <a:spcPct val="150000"/>
              </a:lnSpc>
            </a:pPr>
            <a:r>
              <a:rPr lang="en-US" dirty="0"/>
              <a:t>In this first module we’ll cover who is affected, fall protection trigger heights, and the general requirements. </a:t>
            </a:r>
          </a:p>
          <a:p>
            <a:pPr>
              <a:lnSpc>
                <a:spcPct val="150000"/>
              </a:lnSpc>
            </a:pPr>
            <a:endParaRPr lang="en-US" dirty="0"/>
          </a:p>
          <a:p>
            <a:pPr>
              <a:lnSpc>
                <a:spcPct val="150000"/>
              </a:lnSpc>
            </a:pPr>
            <a:r>
              <a:rPr lang="en-US" dirty="0"/>
              <a:t> Let’s get started!</a:t>
            </a:r>
          </a:p>
        </p:txBody>
      </p:sp>
    </p:spTree>
    <p:extLst>
      <p:ext uri="{BB962C8B-B14F-4D97-AF65-F5344CB8AC3E}">
        <p14:creationId xmlns:p14="http://schemas.microsoft.com/office/powerpoint/2010/main" val="1534818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3" name="Title 2">
            <a:extLst>
              <a:ext uri="{FF2B5EF4-FFF2-40B4-BE49-F238E27FC236}">
                <a16:creationId xmlns:a16="http://schemas.microsoft.com/office/drawing/2014/main" id="{A49D5436-BD26-4DE8-B1B3-0C62F0176845}"/>
              </a:ext>
            </a:extLst>
          </p:cNvPr>
          <p:cNvSpPr>
            <a:spLocks noGrp="1"/>
          </p:cNvSpPr>
          <p:nvPr>
            <p:ph type="title" idx="4294967295"/>
          </p:nvPr>
        </p:nvSpPr>
        <p:spPr>
          <a:xfrm>
            <a:off x="0" y="17477"/>
            <a:ext cx="12192000" cy="5822921"/>
          </a:xfrm>
          <a:prstGeom prst="rect">
            <a:avLst/>
          </a:prstGeom>
          <a:solidFill>
            <a:schemeClr val="tx1"/>
          </a:solidFill>
          <a:ln w="25400" cap="flat" cmpd="sng" algn="ctr">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chemeClr val="lt1"/>
                </a:solidFill>
                <a:effectLst/>
                <a:uLnTx/>
                <a:uFillTx/>
                <a:latin typeface="+mn-lt"/>
                <a:ea typeface="+mn-ea"/>
                <a:cs typeface="+mn-cs"/>
                <a:sym typeface="Arial"/>
              </a:rPr>
              <a:t>Video: </a:t>
            </a:r>
            <a:r>
              <a:rPr kumimoji="0" lang="en-US" sz="3200" b="0" i="0" u="none" strike="noStrike" kern="0" cap="none" spc="0" normalizeH="0" baseline="0" noProof="0" dirty="0">
                <a:ln>
                  <a:noFill/>
                </a:ln>
                <a:solidFill>
                  <a:schemeClr val="lt1"/>
                </a:solidFill>
                <a:effectLst/>
                <a:uLnTx/>
                <a:uFillTx/>
                <a:latin typeface="+mn-lt"/>
                <a:ea typeface="+mn-ea"/>
                <a:cs typeface="+mn-cs"/>
                <a:sym typeface="Arial"/>
                <a:hlinkClick r:id="rId3"/>
              </a:rPr>
              <a:t>What is a WWS?</a:t>
            </a:r>
            <a:endParaRPr kumimoji="0" lang="en-US" sz="3200" b="0" i="0" u="none" strike="noStrike" kern="0" cap="none" spc="0" normalizeH="0" baseline="0" noProof="0" dirty="0">
              <a:ln>
                <a:noFill/>
              </a:ln>
              <a:solidFill>
                <a:schemeClr val="lt1"/>
              </a:solidFill>
              <a:effectLst/>
              <a:uLnTx/>
              <a:uFillTx/>
              <a:latin typeface="+mn-lt"/>
              <a:ea typeface="+mn-ea"/>
              <a:cs typeface="+mn-cs"/>
              <a:sym typeface="Arial"/>
            </a:endParaRPr>
          </a:p>
        </p:txBody>
      </p:sp>
      <p:sp>
        <p:nvSpPr>
          <p:cNvPr id="120" name="Google Shape;120;p4">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 name="Google Shape;102;p2">
            <a:extLst>
              <a:ext uri="{FF2B5EF4-FFF2-40B4-BE49-F238E27FC236}">
                <a16:creationId xmlns:a16="http://schemas.microsoft.com/office/drawing/2014/main" id="{FA858921-631F-4D95-88C6-9E1D22C16527}"/>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introduction</a:t>
            </a:r>
            <a:endParaRPr sz="1400" b="0" i="0" u="none" strike="noStrike" cap="none" dirty="0">
              <a:solidFill>
                <a:srgbClr val="000000"/>
              </a:solidFill>
              <a:latin typeface="Arial"/>
              <a:ea typeface="Arial"/>
              <a:cs typeface="Arial"/>
              <a:sym typeface="Arial"/>
            </a:endParaRPr>
          </a:p>
        </p:txBody>
      </p:sp>
      <p:pic>
        <p:nvPicPr>
          <p:cNvPr id="2" name="Picture 1" descr="Progress indicator: Module 1 of 7">
            <a:extLst>
              <a:ext uri="{FF2B5EF4-FFF2-40B4-BE49-F238E27FC236}">
                <a16:creationId xmlns:a16="http://schemas.microsoft.com/office/drawing/2014/main" id="{3987CC17-3289-36E2-1D11-C41C10095F7D}"/>
              </a:ext>
            </a:extLst>
          </p:cNvPr>
          <p:cNvPicPr>
            <a:picLocks noChangeAspect="1"/>
          </p:cNvPicPr>
          <p:nvPr/>
        </p:nvPicPr>
        <p:blipFill>
          <a:blip r:embed="rId4"/>
          <a:stretch>
            <a:fillRect/>
          </a:stretch>
        </p:blipFill>
        <p:spPr>
          <a:xfrm>
            <a:off x="7083846" y="5925775"/>
            <a:ext cx="5108154" cy="9271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14BBD5E7-5936-9A68-D8CA-811515C2090A}"/>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6EB4855B-8D92-2B84-60D0-37FB06011ED9}"/>
              </a:ext>
            </a:extLst>
          </p:cNvPr>
          <p:cNvSpPr txBox="1">
            <a:spLocks noGrp="1"/>
          </p:cNvSpPr>
          <p:nvPr>
            <p:ph type="title" idx="4294967295"/>
          </p:nvPr>
        </p:nvSpPr>
        <p:spPr>
          <a:xfrm>
            <a:off x="5719156" y="332509"/>
            <a:ext cx="6274351" cy="5231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lang="en-US" sz="2800" dirty="0">
                <a:latin typeface="+mj-lt"/>
              </a:rPr>
              <a:t>Surface Conditions</a:t>
            </a:r>
            <a:endParaRPr kumimoji="0" lang="en-US" sz="2800" b="0" i="0" u="none" strike="noStrike" kern="0" cap="none" spc="0" normalizeH="0" baseline="0" noProof="0" dirty="0">
              <a:ln>
                <a:noFill/>
              </a:ln>
              <a:solidFill>
                <a:schemeClr val="dk1"/>
              </a:solidFill>
              <a:uLnTx/>
              <a:uFillTx/>
              <a:latin typeface="+mj-lt"/>
              <a:ea typeface="Calibri"/>
              <a:cs typeface="Calibri"/>
              <a:sym typeface="Calibri"/>
            </a:endParaRPr>
          </a:p>
        </p:txBody>
      </p:sp>
      <p:sp>
        <p:nvSpPr>
          <p:cNvPr id="2" name="TextBox 1">
            <a:extLst>
              <a:ext uri="{FF2B5EF4-FFF2-40B4-BE49-F238E27FC236}">
                <a16:creationId xmlns:a16="http://schemas.microsoft.com/office/drawing/2014/main" id="{841EFDBE-4F5D-A32C-2786-1D9DE29B0F82}"/>
              </a:ext>
            </a:extLst>
          </p:cNvPr>
          <p:cNvSpPr txBox="1"/>
          <p:nvPr/>
        </p:nvSpPr>
        <p:spPr>
          <a:xfrm>
            <a:off x="5871990" y="1200839"/>
            <a:ext cx="6026227" cy="3930371"/>
          </a:xfrm>
          <a:prstGeom prst="rect">
            <a:avLst/>
          </a:prstGeom>
          <a:noFill/>
        </p:spPr>
        <p:txBody>
          <a:bodyPr wrap="square" rtlCol="0">
            <a:spAutoFit/>
          </a:bodyPr>
          <a:lstStyle/>
          <a:p>
            <a:pPr>
              <a:lnSpc>
                <a:spcPct val="150000"/>
              </a:lnSpc>
            </a:pPr>
            <a:r>
              <a:rPr lang="en-US" dirty="0"/>
              <a:t>The employer must ensure: </a:t>
            </a:r>
            <a:br>
              <a:rPr lang="en-US" dirty="0"/>
            </a:br>
            <a:endParaRPr lang="en-US" dirty="0"/>
          </a:p>
          <a:p>
            <a:pPr marL="342900" indent="-342900">
              <a:lnSpc>
                <a:spcPct val="150000"/>
              </a:lnSpc>
              <a:buFont typeface="+mj-lt"/>
              <a:buAutoNum type="arabicPeriod"/>
            </a:pPr>
            <a:r>
              <a:rPr lang="en-US" dirty="0"/>
              <a:t>All places of employment, passageways, storerooms, service rooms, and walking-working surfaces are kept in a clean, orderly, and sanitary condition.</a:t>
            </a:r>
          </a:p>
          <a:p>
            <a:pPr marL="342900" indent="-342900">
              <a:lnSpc>
                <a:spcPct val="150000"/>
              </a:lnSpc>
              <a:buFont typeface="+mj-lt"/>
              <a:buAutoNum type="arabicPeriod"/>
            </a:pPr>
            <a:r>
              <a:rPr lang="en-US" dirty="0"/>
              <a:t>The floor of each workroom is maintained in a clean and, to the extent feasible, in a dry condition. When wet processes are used, drainage must be maintained and, to the extent feasible, dry standing places, such as false floors, platforms, and mats must be provided.</a:t>
            </a:r>
          </a:p>
          <a:p>
            <a:pPr marL="342900" indent="-342900">
              <a:lnSpc>
                <a:spcPct val="150000"/>
              </a:lnSpc>
              <a:buFont typeface="+mj-lt"/>
              <a:buAutoNum type="arabicPeriod"/>
            </a:pPr>
            <a:r>
              <a:rPr lang="en-US" dirty="0"/>
              <a:t>Walking-working surfaces are maintained free of hazards such as sharp or protruding objects, loose boards, corrosion, leaks, spills, snow, and ice.</a:t>
            </a:r>
          </a:p>
        </p:txBody>
      </p:sp>
      <p:pic>
        <p:nvPicPr>
          <p:cNvPr id="5" name="Picture 4" descr="A long elevated metal walkway with yellow guardrails running through an industrial plant.">
            <a:extLst>
              <a:ext uri="{FF2B5EF4-FFF2-40B4-BE49-F238E27FC236}">
                <a16:creationId xmlns:a16="http://schemas.microsoft.com/office/drawing/2014/main" id="{0E1FB6AE-EA24-42B7-8D48-43329E2697AF}"/>
              </a:ext>
            </a:extLst>
          </p:cNvPr>
          <p:cNvPicPr>
            <a:picLocks noChangeAspect="1"/>
          </p:cNvPicPr>
          <p:nvPr/>
        </p:nvPicPr>
        <p:blipFill>
          <a:blip r:embed="rId3"/>
          <a:stretch>
            <a:fillRect/>
          </a:stretch>
        </p:blipFill>
        <p:spPr>
          <a:xfrm>
            <a:off x="32084" y="48126"/>
            <a:ext cx="5415537" cy="5817239"/>
          </a:xfrm>
          <a:prstGeom prst="rect">
            <a:avLst/>
          </a:prstGeom>
        </p:spPr>
      </p:pic>
      <p:sp>
        <p:nvSpPr>
          <p:cNvPr id="101" name="Google Shape;101;p2">
            <a:extLst>
              <a:ext uri="{FF2B5EF4-FFF2-40B4-BE49-F238E27FC236}">
                <a16:creationId xmlns:a16="http://schemas.microsoft.com/office/drawing/2014/main" id="{51E9EBE6-6D72-1E8E-C425-DE518F10B7C9}"/>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2" name="Google Shape;102;p2">
            <a:extLst>
              <a:ext uri="{FF2B5EF4-FFF2-40B4-BE49-F238E27FC236}">
                <a16:creationId xmlns:a16="http://schemas.microsoft.com/office/drawing/2014/main" id="{37B195AE-238F-D010-F186-231561DF2E2E}"/>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introduction</a:t>
            </a:r>
            <a:endParaRPr sz="1400" b="0" i="0" u="none" strike="noStrike" cap="none" dirty="0">
              <a:solidFill>
                <a:srgbClr val="000000"/>
              </a:solidFill>
              <a:latin typeface="Arial"/>
              <a:ea typeface="Arial"/>
              <a:cs typeface="Arial"/>
              <a:sym typeface="Arial"/>
            </a:endParaRPr>
          </a:p>
        </p:txBody>
      </p:sp>
      <p:pic>
        <p:nvPicPr>
          <p:cNvPr id="3" name="Picture 2" descr="Progress indicator: Module 1 of 7">
            <a:extLst>
              <a:ext uri="{FF2B5EF4-FFF2-40B4-BE49-F238E27FC236}">
                <a16:creationId xmlns:a16="http://schemas.microsoft.com/office/drawing/2014/main" id="{8B5D223B-60B4-684D-1B1E-DC67E9778758}"/>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273668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a:extLst>
            <a:ext uri="{FF2B5EF4-FFF2-40B4-BE49-F238E27FC236}">
              <a16:creationId xmlns:a16="http://schemas.microsoft.com/office/drawing/2014/main" id="{2F2B38E2-3909-A27B-2143-EB5C909752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9309427-DB9F-0F70-A3DE-871981BFF126}"/>
              </a:ext>
            </a:extLst>
          </p:cNvPr>
          <p:cNvSpPr>
            <a:spLocks noGrp="1"/>
          </p:cNvSpPr>
          <p:nvPr>
            <p:ph type="title" idx="4294967295"/>
          </p:nvPr>
        </p:nvSpPr>
        <p:spPr>
          <a:xfrm>
            <a:off x="0" y="17477"/>
            <a:ext cx="12192000" cy="5822921"/>
          </a:xfrm>
          <a:prstGeom prst="rect">
            <a:avLst/>
          </a:prstGeom>
          <a:solidFill>
            <a:schemeClr val="tx1"/>
          </a:solidFill>
          <a:ln w="25400" cap="flat" cmpd="sng" algn="ctr">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chemeClr val="lt1"/>
                </a:solidFill>
                <a:effectLst/>
                <a:uLnTx/>
                <a:uFillTx/>
                <a:latin typeface="+mn-lt"/>
                <a:ea typeface="+mn-ea"/>
                <a:cs typeface="+mn-cs"/>
                <a:sym typeface="Arial"/>
              </a:rPr>
              <a:t>Video: </a:t>
            </a:r>
            <a:r>
              <a:rPr kumimoji="0" lang="en-US" sz="3200" b="0" i="0" u="none" strike="noStrike" kern="0" cap="none" spc="0" normalizeH="0" baseline="0" noProof="0" dirty="0">
                <a:ln>
                  <a:noFill/>
                </a:ln>
                <a:solidFill>
                  <a:schemeClr val="lt1"/>
                </a:solidFill>
                <a:effectLst/>
                <a:uLnTx/>
                <a:uFillTx/>
                <a:latin typeface="+mn-lt"/>
                <a:ea typeface="+mn-ea"/>
                <a:cs typeface="+mn-cs"/>
                <a:sym typeface="Arial"/>
                <a:hlinkClick r:id="rId3"/>
              </a:rPr>
              <a:t>Who is Affected</a:t>
            </a:r>
            <a:endParaRPr kumimoji="0" lang="en-US" sz="3200" b="0" i="0" u="none" strike="noStrike" kern="0" cap="none" spc="0" normalizeH="0" baseline="0" noProof="0" dirty="0">
              <a:ln>
                <a:noFill/>
              </a:ln>
              <a:solidFill>
                <a:schemeClr val="lt1"/>
              </a:solidFill>
              <a:effectLst/>
              <a:uLnTx/>
              <a:uFillTx/>
              <a:latin typeface="+mn-lt"/>
              <a:ea typeface="+mn-ea"/>
              <a:cs typeface="+mn-cs"/>
              <a:sym typeface="Arial"/>
            </a:endParaRPr>
          </a:p>
        </p:txBody>
      </p:sp>
      <p:sp>
        <p:nvSpPr>
          <p:cNvPr id="120" name="Google Shape;120;p4">
            <a:extLst>
              <a:ext uri="{FF2B5EF4-FFF2-40B4-BE49-F238E27FC236}">
                <a16:creationId xmlns:a16="http://schemas.microsoft.com/office/drawing/2014/main" id="{B0F8230A-FEC6-A67B-E279-015AF85393E9}"/>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 name="Google Shape;102;p2">
            <a:extLst>
              <a:ext uri="{FF2B5EF4-FFF2-40B4-BE49-F238E27FC236}">
                <a16:creationId xmlns:a16="http://schemas.microsoft.com/office/drawing/2014/main" id="{27370FEB-E70E-F344-34D9-3FAAAAAB48F9}"/>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introduction</a:t>
            </a:r>
            <a:endParaRPr sz="1400" b="0" i="0" u="none" strike="noStrike" cap="none" dirty="0">
              <a:solidFill>
                <a:srgbClr val="000000"/>
              </a:solidFill>
              <a:latin typeface="Arial"/>
              <a:ea typeface="Arial"/>
              <a:cs typeface="Arial"/>
              <a:sym typeface="Arial"/>
            </a:endParaRPr>
          </a:p>
        </p:txBody>
      </p:sp>
      <p:pic>
        <p:nvPicPr>
          <p:cNvPr id="2" name="Picture 1" descr="Progress indicator: Module 1 of 7">
            <a:extLst>
              <a:ext uri="{FF2B5EF4-FFF2-40B4-BE49-F238E27FC236}">
                <a16:creationId xmlns:a16="http://schemas.microsoft.com/office/drawing/2014/main" id="{F20F6E07-18B6-F3DE-B39F-676F2DC46BD4}"/>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2195295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A41DB412-E783-1543-715F-7A345E915376}"/>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3795342A-1B10-EE47-77E8-8A1E82C7A262}"/>
              </a:ext>
            </a:extLst>
          </p:cNvPr>
          <p:cNvSpPr txBox="1">
            <a:spLocks noGrp="1"/>
          </p:cNvSpPr>
          <p:nvPr>
            <p:ph type="title" idx="4294967295"/>
          </p:nvPr>
        </p:nvSpPr>
        <p:spPr>
          <a:xfrm>
            <a:off x="5719156" y="332509"/>
            <a:ext cx="6274351" cy="5231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lang="en-US" sz="2800" dirty="0">
                <a:latin typeface="+mj-lt"/>
              </a:rPr>
              <a:t>Surface Conditions</a:t>
            </a:r>
            <a:endParaRPr kumimoji="0" lang="en-US" sz="2800" b="0" i="0" u="none" strike="noStrike" kern="0" cap="none" spc="0" normalizeH="0" baseline="0" noProof="0" dirty="0">
              <a:ln>
                <a:noFill/>
              </a:ln>
              <a:solidFill>
                <a:schemeClr val="dk1"/>
              </a:solidFill>
              <a:uLnTx/>
              <a:uFillTx/>
              <a:latin typeface="+mj-lt"/>
              <a:ea typeface="Calibri"/>
              <a:cs typeface="Calibri"/>
              <a:sym typeface="Calibri"/>
            </a:endParaRPr>
          </a:p>
        </p:txBody>
      </p:sp>
      <p:sp>
        <p:nvSpPr>
          <p:cNvPr id="2" name="TextBox 1">
            <a:extLst>
              <a:ext uri="{FF2B5EF4-FFF2-40B4-BE49-F238E27FC236}">
                <a16:creationId xmlns:a16="http://schemas.microsoft.com/office/drawing/2014/main" id="{14EC2E65-D65D-CD98-E09C-CB7C1C5BE84E}"/>
              </a:ext>
            </a:extLst>
          </p:cNvPr>
          <p:cNvSpPr txBox="1"/>
          <p:nvPr/>
        </p:nvSpPr>
        <p:spPr>
          <a:xfrm>
            <a:off x="5871990" y="1200839"/>
            <a:ext cx="6026227" cy="1991379"/>
          </a:xfrm>
          <a:prstGeom prst="rect">
            <a:avLst/>
          </a:prstGeom>
          <a:noFill/>
        </p:spPr>
        <p:txBody>
          <a:bodyPr wrap="square" rtlCol="0">
            <a:spAutoFit/>
          </a:bodyPr>
          <a:lstStyle/>
          <a:p>
            <a:pPr>
              <a:lnSpc>
                <a:spcPct val="150000"/>
              </a:lnSpc>
            </a:pPr>
            <a:r>
              <a:rPr lang="en-US" dirty="0"/>
              <a:t>Falls from heights and to the same level (a working surface) are among the leading causes of serious work-related injuries and deaths. The Bureau of Labor Statistics reported that in 2021-2022, approximately 450,540 serious injuries (lost-workday) occurred to U.S. workers directly affected by the rules for walking-working surfaces. For more information, please visit the </a:t>
            </a:r>
            <a:r>
              <a:rPr lang="en-US" dirty="0">
                <a:hlinkClick r:id="rId3"/>
              </a:rPr>
              <a:t>Bureau of Labor Statistics </a:t>
            </a:r>
            <a:r>
              <a:rPr lang="en-US" dirty="0"/>
              <a:t>webpage.</a:t>
            </a:r>
          </a:p>
        </p:txBody>
      </p:sp>
      <p:pic>
        <p:nvPicPr>
          <p:cNvPr id="5" name="Picture 4" descr="Two warehouse workers assisting a coworker who has fallen to the floor.">
            <a:extLst>
              <a:ext uri="{FF2B5EF4-FFF2-40B4-BE49-F238E27FC236}">
                <a16:creationId xmlns:a16="http://schemas.microsoft.com/office/drawing/2014/main" id="{AE3901D2-0EAF-0626-2A0D-CDC3E0FE5FFC}"/>
              </a:ext>
            </a:extLst>
          </p:cNvPr>
          <p:cNvPicPr>
            <a:picLocks noChangeAspect="1"/>
          </p:cNvPicPr>
          <p:nvPr/>
        </p:nvPicPr>
        <p:blipFill>
          <a:blip r:embed="rId4"/>
          <a:stretch>
            <a:fillRect/>
          </a:stretch>
        </p:blipFill>
        <p:spPr>
          <a:xfrm>
            <a:off x="32084" y="48126"/>
            <a:ext cx="5415537" cy="5817239"/>
          </a:xfrm>
          <a:prstGeom prst="rect">
            <a:avLst/>
          </a:prstGeom>
        </p:spPr>
      </p:pic>
      <p:sp>
        <p:nvSpPr>
          <p:cNvPr id="101" name="Google Shape;101;p2">
            <a:extLst>
              <a:ext uri="{FF2B5EF4-FFF2-40B4-BE49-F238E27FC236}">
                <a16:creationId xmlns:a16="http://schemas.microsoft.com/office/drawing/2014/main" id="{5A212F1F-3B23-7778-09EB-C3DEB8339E49}"/>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2" name="Google Shape;102;p2">
            <a:extLst>
              <a:ext uri="{FF2B5EF4-FFF2-40B4-BE49-F238E27FC236}">
                <a16:creationId xmlns:a16="http://schemas.microsoft.com/office/drawing/2014/main" id="{64BB0DCC-EB93-B6F1-1681-FDA47CBA00DE}"/>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introduction</a:t>
            </a:r>
            <a:endParaRPr sz="1400" b="0" i="0" u="none" strike="noStrike" cap="none" dirty="0">
              <a:solidFill>
                <a:srgbClr val="000000"/>
              </a:solidFill>
              <a:latin typeface="Arial"/>
              <a:ea typeface="Arial"/>
              <a:cs typeface="Arial"/>
              <a:sym typeface="Arial"/>
            </a:endParaRPr>
          </a:p>
        </p:txBody>
      </p:sp>
      <p:pic>
        <p:nvPicPr>
          <p:cNvPr id="3" name="Picture 2" descr="Progress indicator: Module 1 of 7">
            <a:extLst>
              <a:ext uri="{FF2B5EF4-FFF2-40B4-BE49-F238E27FC236}">
                <a16:creationId xmlns:a16="http://schemas.microsoft.com/office/drawing/2014/main" id="{E83CFB1E-42F0-5576-97C2-7BA832F02095}"/>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292442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a:extLst>
            <a:ext uri="{FF2B5EF4-FFF2-40B4-BE49-F238E27FC236}">
              <a16:creationId xmlns:a16="http://schemas.microsoft.com/office/drawing/2014/main" id="{93330E56-9CE9-7089-4072-737DC0AC884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12C7913-2C19-7B19-50D7-FB2C001D7709}"/>
              </a:ext>
            </a:extLst>
          </p:cNvPr>
          <p:cNvSpPr>
            <a:spLocks noGrp="1"/>
          </p:cNvSpPr>
          <p:nvPr>
            <p:ph type="title" idx="4294967295"/>
          </p:nvPr>
        </p:nvSpPr>
        <p:spPr>
          <a:xfrm>
            <a:off x="0" y="17477"/>
            <a:ext cx="12192000" cy="5822921"/>
          </a:xfrm>
          <a:prstGeom prst="rect">
            <a:avLst/>
          </a:prstGeom>
          <a:solidFill>
            <a:schemeClr val="tx1"/>
          </a:solidFill>
          <a:ln w="25400" cap="flat" cmpd="sng" algn="ctr">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chemeClr val="lt1"/>
                </a:solidFill>
                <a:effectLst/>
                <a:uLnTx/>
                <a:uFillTx/>
                <a:latin typeface="+mn-lt"/>
                <a:ea typeface="+mn-ea"/>
                <a:cs typeface="+mn-cs"/>
                <a:sym typeface="Arial"/>
              </a:rPr>
              <a:t>Video: </a:t>
            </a:r>
            <a:r>
              <a:rPr kumimoji="0" lang="en-US" sz="3200" b="0" i="0" u="none" strike="noStrike" kern="0" cap="none" spc="0" normalizeH="0" baseline="0" noProof="0" dirty="0">
                <a:ln>
                  <a:noFill/>
                </a:ln>
                <a:solidFill>
                  <a:schemeClr val="lt1"/>
                </a:solidFill>
                <a:effectLst/>
                <a:uLnTx/>
                <a:uFillTx/>
                <a:latin typeface="+mn-lt"/>
                <a:ea typeface="+mn-ea"/>
                <a:cs typeface="+mn-cs"/>
                <a:sym typeface="Arial"/>
                <a:hlinkClick r:id="rId3"/>
              </a:rPr>
              <a:t>Inspection/Maintenance</a:t>
            </a:r>
            <a:endParaRPr kumimoji="0" lang="en-US" sz="3200" b="0" i="0" u="none" strike="noStrike" kern="0" cap="none" spc="0" normalizeH="0" baseline="0" noProof="0" dirty="0">
              <a:ln>
                <a:noFill/>
              </a:ln>
              <a:solidFill>
                <a:schemeClr val="lt1"/>
              </a:solidFill>
              <a:effectLst/>
              <a:uLnTx/>
              <a:uFillTx/>
              <a:latin typeface="+mn-lt"/>
              <a:ea typeface="+mn-ea"/>
              <a:cs typeface="+mn-cs"/>
              <a:sym typeface="Arial"/>
            </a:endParaRPr>
          </a:p>
        </p:txBody>
      </p:sp>
      <p:sp>
        <p:nvSpPr>
          <p:cNvPr id="120" name="Google Shape;120;p4">
            <a:extLst>
              <a:ext uri="{FF2B5EF4-FFF2-40B4-BE49-F238E27FC236}">
                <a16:creationId xmlns:a16="http://schemas.microsoft.com/office/drawing/2014/main" id="{C28FCA51-054D-F1A1-EF79-9E5509EFDE31}"/>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 name="Google Shape;102;p2">
            <a:extLst>
              <a:ext uri="{FF2B5EF4-FFF2-40B4-BE49-F238E27FC236}">
                <a16:creationId xmlns:a16="http://schemas.microsoft.com/office/drawing/2014/main" id="{787EA18E-07B5-CE8F-C6FE-BD4C51DCFA36}"/>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introduction</a:t>
            </a:r>
            <a:endParaRPr sz="1400" b="0" i="0" u="none" strike="noStrike" cap="none" dirty="0">
              <a:solidFill>
                <a:srgbClr val="000000"/>
              </a:solidFill>
              <a:latin typeface="Arial"/>
              <a:ea typeface="Arial"/>
              <a:cs typeface="Arial"/>
              <a:sym typeface="Arial"/>
            </a:endParaRPr>
          </a:p>
        </p:txBody>
      </p:sp>
      <p:pic>
        <p:nvPicPr>
          <p:cNvPr id="2" name="Picture 1" descr="Progress indicator: Module 1 of 7">
            <a:extLst>
              <a:ext uri="{FF2B5EF4-FFF2-40B4-BE49-F238E27FC236}">
                <a16:creationId xmlns:a16="http://schemas.microsoft.com/office/drawing/2014/main" id="{8697E0F8-6730-DA10-13A8-31B19966B3E6}"/>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2916979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AE39EFF4-40E4-5B3E-ABC9-B18A78D8E3AD}"/>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A7301E09-AB4D-AB83-9FF3-C19061AD0781}"/>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lang="en-US" sz="2800" dirty="0">
                <a:latin typeface="+mj-lt"/>
              </a:rPr>
              <a:t>Inspection, Maintenance, &amp; Repair</a:t>
            </a:r>
            <a:endParaRPr kumimoji="0" lang="en-US" sz="2800" b="0" i="0" u="none" strike="noStrike" kern="0" cap="none" spc="0" normalizeH="0" baseline="0" noProof="0" dirty="0">
              <a:ln>
                <a:noFill/>
              </a:ln>
              <a:solidFill>
                <a:schemeClr val="dk1"/>
              </a:solidFill>
              <a:uLnTx/>
              <a:uFillTx/>
              <a:latin typeface="+mj-lt"/>
              <a:ea typeface="Calibri"/>
              <a:cs typeface="Calibri"/>
              <a:sym typeface="Calibri"/>
            </a:endParaRPr>
          </a:p>
        </p:txBody>
      </p:sp>
      <p:sp>
        <p:nvSpPr>
          <p:cNvPr id="2" name="TextBox 1">
            <a:extLst>
              <a:ext uri="{FF2B5EF4-FFF2-40B4-BE49-F238E27FC236}">
                <a16:creationId xmlns:a16="http://schemas.microsoft.com/office/drawing/2014/main" id="{D9DAA432-7AA9-CBE7-C280-884ED9461A4B}"/>
              </a:ext>
            </a:extLst>
          </p:cNvPr>
          <p:cNvSpPr txBox="1"/>
          <p:nvPr/>
        </p:nvSpPr>
        <p:spPr>
          <a:xfrm>
            <a:off x="5871990" y="1414549"/>
            <a:ext cx="6026227" cy="3930371"/>
          </a:xfrm>
          <a:prstGeom prst="rect">
            <a:avLst/>
          </a:prstGeom>
          <a:noFill/>
        </p:spPr>
        <p:txBody>
          <a:bodyPr wrap="square" rtlCol="0">
            <a:spAutoFit/>
          </a:bodyPr>
          <a:lstStyle/>
          <a:p>
            <a:pPr>
              <a:lnSpc>
                <a:spcPct val="150000"/>
              </a:lnSpc>
            </a:pPr>
            <a:r>
              <a:rPr lang="en-US" dirty="0"/>
              <a:t>Employers must ensure: </a:t>
            </a:r>
          </a:p>
          <a:p>
            <a:pPr>
              <a:lnSpc>
                <a:spcPct val="150000"/>
              </a:lnSpc>
            </a:pPr>
            <a:endParaRPr lang="en-US" dirty="0"/>
          </a:p>
          <a:p>
            <a:pPr marL="342900" indent="-342900">
              <a:lnSpc>
                <a:spcPct val="150000"/>
              </a:lnSpc>
              <a:buFont typeface="+mj-lt"/>
              <a:buAutoNum type="arabicPeriod"/>
            </a:pPr>
            <a:r>
              <a:rPr lang="en-US" dirty="0"/>
              <a:t>Walking-working surfaces are inspected, regularly and as necessary, and maintained in a safe condition.</a:t>
            </a:r>
          </a:p>
          <a:p>
            <a:pPr marL="342900" indent="-342900">
              <a:lnSpc>
                <a:spcPct val="150000"/>
              </a:lnSpc>
              <a:buFont typeface="+mj-lt"/>
              <a:buAutoNum type="arabicPeriod"/>
            </a:pPr>
            <a:r>
              <a:rPr lang="en-US" dirty="0"/>
              <a:t>Hazardous conditions on walking-working surfaces are corrected or repaired before an employee uses the walking-working surface again. If the correction or repair cannot be made immediately, the hazard must be guarded to prevent employees from using the walking-working surface until the hazard is corrected or repaired.</a:t>
            </a:r>
          </a:p>
          <a:p>
            <a:pPr marL="342900" indent="-342900">
              <a:lnSpc>
                <a:spcPct val="150000"/>
              </a:lnSpc>
              <a:buFont typeface="+mj-lt"/>
              <a:buAutoNum type="arabicPeriod"/>
            </a:pPr>
            <a:r>
              <a:rPr lang="en-US" dirty="0"/>
              <a:t>When any correction or repair involves the structural integrity of the walking-working surface, a qualified person performs or supervises the correction or repair.</a:t>
            </a:r>
          </a:p>
        </p:txBody>
      </p:sp>
      <p:pic>
        <p:nvPicPr>
          <p:cNvPr id="5" name="Picture 4" descr="Close-up of a split, splintered wooden plank in a walking surface.">
            <a:extLst>
              <a:ext uri="{FF2B5EF4-FFF2-40B4-BE49-F238E27FC236}">
                <a16:creationId xmlns:a16="http://schemas.microsoft.com/office/drawing/2014/main" id="{A9965AF9-A33A-A214-B275-A92A39CA1B63}"/>
              </a:ext>
            </a:extLst>
          </p:cNvPr>
          <p:cNvPicPr>
            <a:picLocks noChangeAspect="1"/>
          </p:cNvPicPr>
          <p:nvPr/>
        </p:nvPicPr>
        <p:blipFill>
          <a:blip r:embed="rId3"/>
          <a:stretch>
            <a:fillRect/>
          </a:stretch>
        </p:blipFill>
        <p:spPr>
          <a:xfrm>
            <a:off x="32084" y="48126"/>
            <a:ext cx="5415537" cy="5817239"/>
          </a:xfrm>
          <a:prstGeom prst="rect">
            <a:avLst/>
          </a:prstGeom>
        </p:spPr>
      </p:pic>
      <p:sp>
        <p:nvSpPr>
          <p:cNvPr id="101" name="Google Shape;101;p2">
            <a:extLst>
              <a:ext uri="{FF2B5EF4-FFF2-40B4-BE49-F238E27FC236}">
                <a16:creationId xmlns:a16="http://schemas.microsoft.com/office/drawing/2014/main" id="{AE56ABF5-2926-95A6-CAF9-FD8B294DE619}"/>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2" name="Google Shape;102;p2">
            <a:extLst>
              <a:ext uri="{FF2B5EF4-FFF2-40B4-BE49-F238E27FC236}">
                <a16:creationId xmlns:a16="http://schemas.microsoft.com/office/drawing/2014/main" id="{0478C664-7CC9-9CC7-5EC8-70563B6D679D}"/>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introduction</a:t>
            </a:r>
            <a:endParaRPr sz="1400" b="0" i="0" u="none" strike="noStrike" cap="none" dirty="0">
              <a:solidFill>
                <a:srgbClr val="000000"/>
              </a:solidFill>
              <a:latin typeface="Arial"/>
              <a:ea typeface="Arial"/>
              <a:cs typeface="Arial"/>
              <a:sym typeface="Arial"/>
            </a:endParaRPr>
          </a:p>
        </p:txBody>
      </p:sp>
      <p:pic>
        <p:nvPicPr>
          <p:cNvPr id="3" name="Picture 2" descr="Progress indicator: Module 1 of 7">
            <a:extLst>
              <a:ext uri="{FF2B5EF4-FFF2-40B4-BE49-F238E27FC236}">
                <a16:creationId xmlns:a16="http://schemas.microsoft.com/office/drawing/2014/main" id="{69AA1FD2-A1B3-E871-0376-1B6BF2C43F95}"/>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734368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15B4CD4C-9084-4DE9-9F8C-89BF21BD0595}"/>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D9EE7EF4-3A2D-C7FE-D022-B91E793E97E5}"/>
              </a:ext>
            </a:extLst>
          </p:cNvPr>
          <p:cNvSpPr txBox="1">
            <a:spLocks noGrp="1"/>
          </p:cNvSpPr>
          <p:nvPr>
            <p:ph type="title" idx="4294967295"/>
          </p:nvPr>
        </p:nvSpPr>
        <p:spPr>
          <a:xfrm>
            <a:off x="5719156" y="332509"/>
            <a:ext cx="6274351" cy="5231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lang="en-US" sz="2800" dirty="0">
                <a:latin typeface="+mj-lt"/>
              </a:rPr>
              <a:t>Additional Oregon Requirements</a:t>
            </a:r>
            <a:endParaRPr kumimoji="0" lang="en-US" sz="2800" b="0" i="0" u="none" strike="noStrike" kern="0" cap="none" spc="0" normalizeH="0" baseline="0" noProof="0" dirty="0">
              <a:ln>
                <a:noFill/>
              </a:ln>
              <a:solidFill>
                <a:schemeClr val="dk1"/>
              </a:solidFill>
              <a:uLnTx/>
              <a:uFillTx/>
              <a:latin typeface="+mj-lt"/>
              <a:ea typeface="Calibri"/>
              <a:cs typeface="Calibri"/>
              <a:sym typeface="Calibri"/>
            </a:endParaRPr>
          </a:p>
        </p:txBody>
      </p:sp>
      <p:sp>
        <p:nvSpPr>
          <p:cNvPr id="2" name="TextBox 1">
            <a:extLst>
              <a:ext uri="{FF2B5EF4-FFF2-40B4-BE49-F238E27FC236}">
                <a16:creationId xmlns:a16="http://schemas.microsoft.com/office/drawing/2014/main" id="{9DB4C6F1-DBB2-EEF4-CD40-245BF0656B20}"/>
              </a:ext>
            </a:extLst>
          </p:cNvPr>
          <p:cNvSpPr txBox="1"/>
          <p:nvPr/>
        </p:nvSpPr>
        <p:spPr>
          <a:xfrm>
            <a:off x="5871990" y="1200839"/>
            <a:ext cx="6026227" cy="2960875"/>
          </a:xfrm>
          <a:prstGeom prst="rect">
            <a:avLst/>
          </a:prstGeom>
          <a:noFill/>
        </p:spPr>
        <p:txBody>
          <a:bodyPr wrap="square" rtlCol="0">
            <a:spAutoFit/>
          </a:bodyPr>
          <a:lstStyle/>
          <a:p>
            <a:pPr>
              <a:lnSpc>
                <a:spcPct val="150000"/>
              </a:lnSpc>
            </a:pPr>
            <a:r>
              <a:rPr lang="en-US" dirty="0"/>
              <a:t>Employers must ensure:</a:t>
            </a:r>
          </a:p>
          <a:p>
            <a:pPr>
              <a:lnSpc>
                <a:spcPct val="150000"/>
              </a:lnSpc>
            </a:pPr>
            <a:endParaRPr lang="en-US" dirty="0"/>
          </a:p>
          <a:p>
            <a:pPr marL="342900" indent="-342900">
              <a:lnSpc>
                <a:spcPct val="150000"/>
              </a:lnSpc>
              <a:buFont typeface="+mj-lt"/>
              <a:buAutoNum type="arabicPeriod"/>
            </a:pPr>
            <a:r>
              <a:rPr lang="en-US" dirty="0">
                <a:hlinkClick r:id="rId3"/>
              </a:rPr>
              <a:t>Aisles, passageways, and walkways </a:t>
            </a:r>
            <a:r>
              <a:rPr lang="en-US" dirty="0"/>
              <a:t>are of adequate width for their intended or actual use, and in no event shall they be less than 22 inches wide.</a:t>
            </a:r>
          </a:p>
          <a:p>
            <a:pPr marL="342900" indent="-342900">
              <a:lnSpc>
                <a:spcPct val="150000"/>
              </a:lnSpc>
              <a:buFont typeface="+mj-lt"/>
              <a:buAutoNum type="arabicPeriod"/>
            </a:pPr>
            <a:endParaRPr lang="en-US" dirty="0"/>
          </a:p>
          <a:p>
            <a:pPr marL="342900" indent="-342900">
              <a:lnSpc>
                <a:spcPct val="150000"/>
              </a:lnSpc>
              <a:buFont typeface="+mj-lt"/>
              <a:buAutoNum type="arabicPeriod"/>
            </a:pPr>
            <a:r>
              <a:rPr lang="en-US" dirty="0"/>
              <a:t>Aisles, passageways, walkways, and inclines are maintained free of holes, unevenness, or any unnecessary obstructions or debris that may create a hazard.</a:t>
            </a:r>
          </a:p>
        </p:txBody>
      </p:sp>
      <p:pic>
        <p:nvPicPr>
          <p:cNvPr id="5" name="Picture 4" descr="A worker walking along a factory aisle marked by painted yellow floor lines.">
            <a:extLst>
              <a:ext uri="{FF2B5EF4-FFF2-40B4-BE49-F238E27FC236}">
                <a16:creationId xmlns:a16="http://schemas.microsoft.com/office/drawing/2014/main" id="{979CF938-ECF1-D5CC-6315-E9BA58955BD9}"/>
              </a:ext>
            </a:extLst>
          </p:cNvPr>
          <p:cNvPicPr>
            <a:picLocks noChangeAspect="1"/>
          </p:cNvPicPr>
          <p:nvPr/>
        </p:nvPicPr>
        <p:blipFill>
          <a:blip r:embed="rId4"/>
          <a:stretch>
            <a:fillRect/>
          </a:stretch>
        </p:blipFill>
        <p:spPr>
          <a:xfrm>
            <a:off x="32084" y="48126"/>
            <a:ext cx="5415537" cy="5817239"/>
          </a:xfrm>
          <a:prstGeom prst="rect">
            <a:avLst/>
          </a:prstGeom>
        </p:spPr>
      </p:pic>
      <p:sp>
        <p:nvSpPr>
          <p:cNvPr id="101" name="Google Shape;101;p2">
            <a:extLst>
              <a:ext uri="{FF2B5EF4-FFF2-40B4-BE49-F238E27FC236}">
                <a16:creationId xmlns:a16="http://schemas.microsoft.com/office/drawing/2014/main" id="{10C99CA1-8C85-1FD8-6DF5-BABA4361F5D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2" name="Google Shape;102;p2">
            <a:extLst>
              <a:ext uri="{FF2B5EF4-FFF2-40B4-BE49-F238E27FC236}">
                <a16:creationId xmlns:a16="http://schemas.microsoft.com/office/drawing/2014/main" id="{B2540556-C174-444E-7851-EDBCFCF59679}"/>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introduction</a:t>
            </a:r>
            <a:endParaRPr sz="1400" b="0" i="0" u="none" strike="noStrike" cap="none" dirty="0">
              <a:solidFill>
                <a:srgbClr val="000000"/>
              </a:solidFill>
              <a:latin typeface="Arial"/>
              <a:ea typeface="Arial"/>
              <a:cs typeface="Arial"/>
              <a:sym typeface="Arial"/>
            </a:endParaRPr>
          </a:p>
        </p:txBody>
      </p:sp>
      <p:pic>
        <p:nvPicPr>
          <p:cNvPr id="3" name="Picture 2" descr="Progress indicator: Module 1 of 7">
            <a:extLst>
              <a:ext uri="{FF2B5EF4-FFF2-40B4-BE49-F238E27FC236}">
                <a16:creationId xmlns:a16="http://schemas.microsoft.com/office/drawing/2014/main" id="{829007E9-43DC-3DBD-5FCB-83DF99AB3C7B}"/>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4233258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EA194B81-6567-B69B-C791-ABCB7C3DE5F2}"/>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1D7AD31B-2748-9711-5734-5B4B601936E4}"/>
              </a:ext>
            </a:extLst>
          </p:cNvPr>
          <p:cNvSpPr txBox="1">
            <a:spLocks noGrp="1"/>
          </p:cNvSpPr>
          <p:nvPr>
            <p:ph type="title" idx="4294967295"/>
          </p:nvPr>
        </p:nvSpPr>
        <p:spPr>
          <a:xfrm>
            <a:off x="5719156" y="332509"/>
            <a:ext cx="6274351" cy="5231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lang="en-US" sz="2800" dirty="0">
                <a:latin typeface="+mj-lt"/>
              </a:rPr>
              <a:t>Additional Oregon Requirements</a:t>
            </a:r>
            <a:endParaRPr kumimoji="0" lang="en-US" sz="2800" b="0" i="0" u="none" strike="noStrike" kern="0" cap="none" spc="0" normalizeH="0" baseline="0" noProof="0" dirty="0">
              <a:ln>
                <a:noFill/>
              </a:ln>
              <a:solidFill>
                <a:schemeClr val="dk1"/>
              </a:solidFill>
              <a:uLnTx/>
              <a:uFillTx/>
              <a:latin typeface="+mj-lt"/>
              <a:ea typeface="Calibri"/>
              <a:cs typeface="Calibri"/>
              <a:sym typeface="Calibri"/>
            </a:endParaRPr>
          </a:p>
        </p:txBody>
      </p:sp>
      <p:sp>
        <p:nvSpPr>
          <p:cNvPr id="2" name="TextBox 1">
            <a:extLst>
              <a:ext uri="{FF2B5EF4-FFF2-40B4-BE49-F238E27FC236}">
                <a16:creationId xmlns:a16="http://schemas.microsoft.com/office/drawing/2014/main" id="{E4CF0012-F286-40B3-246B-9200FF9E46FA}"/>
              </a:ext>
            </a:extLst>
          </p:cNvPr>
          <p:cNvSpPr txBox="1"/>
          <p:nvPr/>
        </p:nvSpPr>
        <p:spPr>
          <a:xfrm>
            <a:off x="5871990" y="1200839"/>
            <a:ext cx="6026227" cy="3284041"/>
          </a:xfrm>
          <a:prstGeom prst="rect">
            <a:avLst/>
          </a:prstGeom>
          <a:noFill/>
        </p:spPr>
        <p:txBody>
          <a:bodyPr wrap="square" rtlCol="0">
            <a:spAutoFit/>
          </a:bodyPr>
          <a:lstStyle/>
          <a:p>
            <a:pPr>
              <a:lnSpc>
                <a:spcPct val="150000"/>
              </a:lnSpc>
            </a:pPr>
            <a:r>
              <a:rPr lang="en-US" dirty="0"/>
              <a:t>Additional Oregon requirements for walking-working surfaces include:</a:t>
            </a:r>
          </a:p>
          <a:p>
            <a:pPr>
              <a:lnSpc>
                <a:spcPct val="150000"/>
              </a:lnSpc>
            </a:pPr>
            <a:endParaRPr lang="en-US" dirty="0"/>
          </a:p>
          <a:p>
            <a:pPr marL="285750" indent="-285750">
              <a:lnSpc>
                <a:spcPct val="150000"/>
              </a:lnSpc>
              <a:buFont typeface="Arial" panose="020B0604020202020204" pitchFamily="34" charset="0"/>
              <a:buChar char="•"/>
            </a:pPr>
            <a:r>
              <a:rPr lang="en-US" dirty="0"/>
              <a:t>(</a:t>
            </a:r>
            <a:r>
              <a:rPr lang="en-US" dirty="0">
                <a:hlinkClick r:id="rId3"/>
              </a:rPr>
              <a:t>437-002-0022</a:t>
            </a:r>
            <a:r>
              <a:rPr lang="en-US" dirty="0"/>
              <a:t>) Protective barriers; provisions for safety in plant design, layout, and operation; and requirements for aisles, passageways, walkways, and inclines.</a:t>
            </a:r>
          </a:p>
          <a:p>
            <a:pPr marL="285750" indent="-285750">
              <a:lnSpc>
                <a:spcPct val="150000"/>
              </a:lnSpc>
              <a:buFont typeface="Arial" panose="020B0604020202020204" pitchFamily="34" charset="0"/>
              <a:buChar char="•"/>
            </a:pPr>
            <a:r>
              <a:rPr lang="en-US" dirty="0"/>
              <a:t>(</a:t>
            </a:r>
            <a:r>
              <a:rPr lang="en-US" dirty="0">
                <a:hlinkClick r:id="rId4"/>
              </a:rPr>
              <a:t>437-002-0032</a:t>
            </a:r>
            <a:r>
              <a:rPr lang="en-US" dirty="0"/>
              <a:t>) Ramp and runway requirements for vehicles. This is covered in the next module.</a:t>
            </a:r>
          </a:p>
          <a:p>
            <a:pPr marL="285750" indent="-285750">
              <a:lnSpc>
                <a:spcPct val="150000"/>
              </a:lnSpc>
              <a:buFont typeface="Arial" panose="020B0604020202020204" pitchFamily="34" charset="0"/>
              <a:buChar char="•"/>
            </a:pPr>
            <a:r>
              <a:rPr lang="en-US" dirty="0"/>
              <a:t>(</a:t>
            </a:r>
            <a:r>
              <a:rPr lang="en-US" dirty="0">
                <a:hlinkClick r:id="rId5"/>
              </a:rPr>
              <a:t>437-002-0033</a:t>
            </a:r>
            <a:r>
              <a:rPr lang="en-US" dirty="0"/>
              <a:t>) Piers and wharves requirements. </a:t>
            </a:r>
          </a:p>
          <a:p>
            <a:pPr>
              <a:lnSpc>
                <a:spcPct val="150000"/>
              </a:lnSpc>
            </a:pPr>
            <a:endParaRPr lang="en-US" dirty="0"/>
          </a:p>
          <a:p>
            <a:pPr>
              <a:lnSpc>
                <a:spcPct val="150000"/>
              </a:lnSpc>
            </a:pPr>
            <a:r>
              <a:rPr lang="en-US" dirty="0"/>
              <a:t>Please take a moment to review these Oregon-specific requirements.</a:t>
            </a:r>
          </a:p>
        </p:txBody>
      </p:sp>
      <p:pic>
        <p:nvPicPr>
          <p:cNvPr id="5" name="Picture 4" descr="A forklift driving up a ramp beside a loading dock.">
            <a:extLst>
              <a:ext uri="{FF2B5EF4-FFF2-40B4-BE49-F238E27FC236}">
                <a16:creationId xmlns:a16="http://schemas.microsoft.com/office/drawing/2014/main" id="{3144F778-757B-CED2-DF5F-28E46429A700}"/>
              </a:ext>
            </a:extLst>
          </p:cNvPr>
          <p:cNvPicPr>
            <a:picLocks noChangeAspect="1"/>
          </p:cNvPicPr>
          <p:nvPr/>
        </p:nvPicPr>
        <p:blipFill>
          <a:blip r:embed="rId6"/>
          <a:stretch>
            <a:fillRect/>
          </a:stretch>
        </p:blipFill>
        <p:spPr>
          <a:xfrm>
            <a:off x="32084" y="48126"/>
            <a:ext cx="5415537" cy="5817239"/>
          </a:xfrm>
          <a:prstGeom prst="rect">
            <a:avLst/>
          </a:prstGeom>
        </p:spPr>
      </p:pic>
      <p:sp>
        <p:nvSpPr>
          <p:cNvPr id="101" name="Google Shape;101;p2">
            <a:extLst>
              <a:ext uri="{FF2B5EF4-FFF2-40B4-BE49-F238E27FC236}">
                <a16:creationId xmlns:a16="http://schemas.microsoft.com/office/drawing/2014/main" id="{0FC3B926-0964-D103-F893-134DB6BC66F4}"/>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2" name="Google Shape;102;p2">
            <a:extLst>
              <a:ext uri="{FF2B5EF4-FFF2-40B4-BE49-F238E27FC236}">
                <a16:creationId xmlns:a16="http://schemas.microsoft.com/office/drawing/2014/main" id="{364626E9-194F-B8A8-9C0F-63AA32E79869}"/>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introduction</a:t>
            </a:r>
            <a:endParaRPr sz="1400" b="0" i="0" u="none" strike="noStrike" cap="none" dirty="0">
              <a:solidFill>
                <a:srgbClr val="000000"/>
              </a:solidFill>
              <a:latin typeface="Arial"/>
              <a:ea typeface="Arial"/>
              <a:cs typeface="Arial"/>
              <a:sym typeface="Arial"/>
            </a:endParaRPr>
          </a:p>
        </p:txBody>
      </p:sp>
      <p:pic>
        <p:nvPicPr>
          <p:cNvPr id="3" name="Picture 2" descr="Progress indicator: Module 1 of 7">
            <a:extLst>
              <a:ext uri="{FF2B5EF4-FFF2-40B4-BE49-F238E27FC236}">
                <a16:creationId xmlns:a16="http://schemas.microsoft.com/office/drawing/2014/main" id="{C5EF9288-E857-CE30-AA12-C1648F349FF8}"/>
              </a:ext>
            </a:extLst>
          </p:cNvPr>
          <p:cNvPicPr>
            <a:picLocks noChangeAspect="1"/>
          </p:cNvPicPr>
          <p:nvPr/>
        </p:nvPicPr>
        <p:blipFill>
          <a:blip r:embed="rId7"/>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209322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0685114B-4596-4AEC-7AEF-02A1C3D4BC05}"/>
            </a:ext>
          </a:extLst>
        </p:cNvPr>
        <p:cNvGrpSpPr/>
        <p:nvPr/>
      </p:nvGrpSpPr>
      <p:grpSpPr>
        <a:xfrm>
          <a:off x="0" y="0"/>
          <a:ext cx="0" cy="0"/>
          <a:chOff x="0" y="0"/>
          <a:chExt cx="0" cy="0"/>
        </a:xfrm>
      </p:grpSpPr>
      <p:sp>
        <p:nvSpPr>
          <p:cNvPr id="4" name="Google Shape;621;gb3e8f5dbd0_0_48">
            <a:extLst>
              <a:ext uri="{FF2B5EF4-FFF2-40B4-BE49-F238E27FC236}">
                <a16:creationId xmlns:a16="http://schemas.microsoft.com/office/drawing/2014/main" id="{279B5AB0-07FB-6BC2-544E-336A17A48CCE}"/>
              </a:ext>
            </a:extLst>
          </p:cNvPr>
          <p:cNvSpPr txBox="1">
            <a:spLocks noGrp="1"/>
          </p:cNvSpPr>
          <p:nvPr>
            <p:ph type="title" idx="4294967295"/>
          </p:nvPr>
        </p:nvSpPr>
        <p:spPr>
          <a:xfrm>
            <a:off x="-173620" y="309145"/>
            <a:ext cx="12148275" cy="76393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2800" b="0" i="0" u="none" strike="noStrike" kern="0" cap="none" spc="0" normalizeH="0" baseline="0" noProof="0" dirty="0">
                <a:ln>
                  <a:noFill/>
                </a:ln>
                <a:solidFill>
                  <a:schemeClr val="dk1"/>
                </a:solidFill>
                <a:effectLst/>
                <a:uLnTx/>
                <a:uFillTx/>
                <a:latin typeface="Arial"/>
                <a:ea typeface="Calibri"/>
                <a:cs typeface="Calibri"/>
                <a:sym typeface="Calibri"/>
              </a:rPr>
              <a:t>Knowledge Check -  Module 1</a:t>
            </a: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6" name="Google Shape;624;gb3e8f5dbd0_0_48">
            <a:extLst>
              <a:ext uri="{FF2B5EF4-FFF2-40B4-BE49-F238E27FC236}">
                <a16:creationId xmlns:a16="http://schemas.microsoft.com/office/drawing/2014/main" id="{52EF0E8F-962C-E45E-265A-DB47E138D043}"/>
              </a:ext>
            </a:extLst>
          </p:cNvPr>
          <p:cNvSpPr txBox="1"/>
          <p:nvPr/>
        </p:nvSpPr>
        <p:spPr>
          <a:xfrm>
            <a:off x="393700" y="1073075"/>
            <a:ext cx="5798700" cy="44316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US" sz="1800" dirty="0">
                <a:solidFill>
                  <a:schemeClr val="dk1"/>
                </a:solidFill>
                <a:latin typeface="+mj-lt"/>
                <a:ea typeface="Calibri"/>
                <a:cs typeface="Calibri"/>
                <a:sym typeface="Calibri"/>
              </a:rPr>
              <a:t>Question 1: A walking-working surface is defined as “... any horizontal or vertical surface on or through which an employee walks, works, or gains access to a work area or workplace location.”</a:t>
            </a:r>
          </a:p>
          <a:p>
            <a:pPr marL="0" lvl="0" indent="0" algn="l" rtl="0">
              <a:spcBef>
                <a:spcPts val="0"/>
              </a:spcBef>
              <a:spcAft>
                <a:spcPts val="0"/>
              </a:spcAft>
              <a:buClr>
                <a:schemeClr val="dk1"/>
              </a:buClr>
              <a:buSzPts val="1100"/>
              <a:buFont typeface="Arial"/>
              <a:buNone/>
            </a:pPr>
            <a:endParaRPr sz="1800" dirty="0">
              <a:solidFill>
                <a:schemeClr val="dk1"/>
              </a:solidFill>
              <a:latin typeface="+mj-lt"/>
              <a:ea typeface="Calibri"/>
              <a:cs typeface="Calibri"/>
              <a:sym typeface="Calibri"/>
            </a:endParaRPr>
          </a:p>
          <a:p>
            <a:pPr marL="457200" lvl="0" indent="-342900" algn="l" rtl="0">
              <a:lnSpc>
                <a:spcPct val="150000"/>
              </a:lnSpc>
              <a:spcBef>
                <a:spcPts val="0"/>
              </a:spcBef>
              <a:spcAft>
                <a:spcPts val="0"/>
              </a:spcAft>
              <a:buClr>
                <a:schemeClr val="dk1"/>
              </a:buClr>
              <a:buSzPts val="1800"/>
              <a:buFont typeface="+mj-lt"/>
              <a:buAutoNum type="alphaUcPeriod"/>
            </a:pPr>
            <a:r>
              <a:rPr lang="en-US" sz="1800" b="1" dirty="0">
                <a:solidFill>
                  <a:schemeClr val="dk1"/>
                </a:solidFill>
                <a:latin typeface="+mj-lt"/>
                <a:ea typeface="Calibri"/>
                <a:cs typeface="Calibri"/>
                <a:sym typeface="Calibri"/>
              </a:rPr>
              <a:t>True</a:t>
            </a:r>
            <a:endParaRPr sz="1800" b="1" dirty="0">
              <a:solidFill>
                <a:schemeClr val="dk1"/>
              </a:solidFill>
              <a:latin typeface="+mj-lt"/>
              <a:ea typeface="Calibri"/>
              <a:cs typeface="Calibri"/>
              <a:sym typeface="Calibri"/>
            </a:endParaRPr>
          </a:p>
          <a:p>
            <a:pPr marL="342900" lvl="0" indent="-342900" algn="l" rtl="0">
              <a:spcBef>
                <a:spcPts val="0"/>
              </a:spcBef>
              <a:spcAft>
                <a:spcPts val="0"/>
              </a:spcAft>
              <a:buClr>
                <a:schemeClr val="dk1"/>
              </a:buClr>
              <a:buSzPts val="1100"/>
              <a:buFont typeface="+mj-lt"/>
              <a:buAutoNum type="alphaUcPeriod"/>
            </a:pPr>
            <a:endParaRPr sz="1800" dirty="0">
              <a:solidFill>
                <a:schemeClr val="dk1"/>
              </a:solidFill>
              <a:latin typeface="+mj-lt"/>
              <a:ea typeface="Calibri"/>
              <a:cs typeface="Calibri"/>
              <a:sym typeface="Calibri"/>
            </a:endParaRPr>
          </a:p>
          <a:p>
            <a:pPr marL="457200" lvl="0" indent="-342900" algn="l" rtl="0">
              <a:lnSpc>
                <a:spcPct val="150000"/>
              </a:lnSpc>
              <a:spcBef>
                <a:spcPts val="0"/>
              </a:spcBef>
              <a:spcAft>
                <a:spcPts val="0"/>
              </a:spcAft>
              <a:buClr>
                <a:schemeClr val="dk1"/>
              </a:buClr>
              <a:buSzPts val="1800"/>
              <a:buFont typeface="+mj-lt"/>
              <a:buAutoNum type="alphaUcPeriod"/>
            </a:pPr>
            <a:r>
              <a:rPr lang="en-US" sz="1800" dirty="0">
                <a:solidFill>
                  <a:schemeClr val="dk1"/>
                </a:solidFill>
                <a:latin typeface="+mj-lt"/>
                <a:ea typeface="Calibri"/>
                <a:cs typeface="Calibri"/>
                <a:sym typeface="Calibri"/>
              </a:rPr>
              <a:t>False</a:t>
            </a:r>
            <a:endParaRPr sz="1800" dirty="0">
              <a:solidFill>
                <a:schemeClr val="dk1"/>
              </a:solidFill>
              <a:latin typeface="+mj-lt"/>
              <a:ea typeface="Calibri"/>
              <a:cs typeface="Calibri"/>
              <a:sym typeface="Calibri"/>
            </a:endParaRPr>
          </a:p>
        </p:txBody>
      </p:sp>
      <p:sp>
        <p:nvSpPr>
          <p:cNvPr id="7" name="Google Shape;625;gb3e8f5dbd0_0_48">
            <a:extLst>
              <a:ext uri="{FF2B5EF4-FFF2-40B4-BE49-F238E27FC236}">
                <a16:creationId xmlns:a16="http://schemas.microsoft.com/office/drawing/2014/main" id="{46FCB63A-C90E-B64E-1986-F37B1344A5F1}"/>
              </a:ext>
            </a:extLst>
          </p:cNvPr>
          <p:cNvSpPr txBox="1"/>
          <p:nvPr/>
        </p:nvSpPr>
        <p:spPr>
          <a:xfrm>
            <a:off x="6688450" y="1073075"/>
            <a:ext cx="5133000" cy="43896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US" sz="1800" dirty="0">
                <a:solidFill>
                  <a:schemeClr val="dk1"/>
                </a:solidFill>
                <a:latin typeface="+mj-lt"/>
                <a:ea typeface="Calibri"/>
                <a:cs typeface="Calibri"/>
                <a:sym typeface="Calibri"/>
              </a:rPr>
              <a:t>Question 2: All places of employment, passageways, storerooms, service rooms, and walking-working surfaces must be kept in a:</a:t>
            </a:r>
          </a:p>
          <a:p>
            <a:pPr marL="0" lvl="0" indent="0" algn="l" rtl="0">
              <a:spcBef>
                <a:spcPts val="0"/>
              </a:spcBef>
              <a:spcAft>
                <a:spcPts val="0"/>
              </a:spcAft>
              <a:buClr>
                <a:schemeClr val="dk1"/>
              </a:buClr>
              <a:buSzPts val="1100"/>
              <a:buFont typeface="Arial"/>
              <a:buNone/>
            </a:pPr>
            <a:endParaRPr sz="1800" dirty="0">
              <a:solidFill>
                <a:schemeClr val="dk1"/>
              </a:solidFill>
              <a:latin typeface="+mj-lt"/>
              <a:ea typeface="Calibri"/>
              <a:cs typeface="Calibri"/>
              <a:sym typeface="Calibri"/>
            </a:endParaRPr>
          </a:p>
          <a:p>
            <a:pPr marL="457200" lvl="0" indent="-342900" algn="l" rtl="0">
              <a:lnSpc>
                <a:spcPct val="150000"/>
              </a:lnSpc>
              <a:spcBef>
                <a:spcPts val="0"/>
              </a:spcBef>
              <a:spcAft>
                <a:spcPts val="0"/>
              </a:spcAft>
              <a:buClr>
                <a:schemeClr val="dk1"/>
              </a:buClr>
              <a:buSzPts val="1800"/>
              <a:buFont typeface="+mj-lt"/>
              <a:buAutoNum type="alphaUcPeriod"/>
            </a:pPr>
            <a:r>
              <a:rPr lang="en-US" sz="1800" b="1" dirty="0">
                <a:solidFill>
                  <a:schemeClr val="dk1"/>
                </a:solidFill>
                <a:latin typeface="+mj-lt"/>
                <a:ea typeface="Calibri"/>
                <a:cs typeface="Calibri"/>
                <a:sym typeface="Calibri"/>
              </a:rPr>
              <a:t>clean, orderly, and sanitary condition.</a:t>
            </a:r>
            <a:endParaRPr sz="1800" b="1" dirty="0">
              <a:solidFill>
                <a:schemeClr val="dk1"/>
              </a:solidFill>
              <a:latin typeface="+mj-lt"/>
              <a:ea typeface="Calibri"/>
              <a:cs typeface="Calibri"/>
              <a:sym typeface="Calibri"/>
            </a:endParaRPr>
          </a:p>
          <a:p>
            <a:pPr marL="342900" lvl="0" indent="-342900" algn="l" rtl="0">
              <a:spcBef>
                <a:spcPts val="0"/>
              </a:spcBef>
              <a:spcAft>
                <a:spcPts val="0"/>
              </a:spcAft>
              <a:buClr>
                <a:schemeClr val="dk1"/>
              </a:buClr>
              <a:buSzPts val="1100"/>
              <a:buFont typeface="+mj-lt"/>
              <a:buAutoNum type="alphaUcPeriod"/>
            </a:pPr>
            <a:endParaRPr sz="1800" dirty="0">
              <a:solidFill>
                <a:schemeClr val="dk1"/>
              </a:solidFill>
              <a:latin typeface="+mj-lt"/>
              <a:ea typeface="Calibri"/>
              <a:cs typeface="Calibri"/>
              <a:sym typeface="Calibri"/>
            </a:endParaRPr>
          </a:p>
          <a:p>
            <a:pPr marL="457200" lvl="0" indent="-342900" algn="l" rtl="0">
              <a:lnSpc>
                <a:spcPct val="150000"/>
              </a:lnSpc>
              <a:spcBef>
                <a:spcPts val="0"/>
              </a:spcBef>
              <a:spcAft>
                <a:spcPts val="0"/>
              </a:spcAft>
              <a:buClr>
                <a:schemeClr val="dk1"/>
              </a:buClr>
              <a:buSzPts val="1800"/>
              <a:buFont typeface="+mj-lt"/>
              <a:buAutoNum type="alphaUcPeriod"/>
            </a:pPr>
            <a:r>
              <a:rPr lang="en-US" sz="1800" dirty="0">
                <a:solidFill>
                  <a:schemeClr val="dk1"/>
                </a:solidFill>
                <a:latin typeface="+mj-lt"/>
                <a:ea typeface="Calibri"/>
                <a:cs typeface="Calibri"/>
                <a:sym typeface="Calibri"/>
              </a:rPr>
              <a:t>Clean and standard fashion.</a:t>
            </a:r>
            <a:br>
              <a:rPr lang="en-US" sz="1800" dirty="0">
                <a:solidFill>
                  <a:schemeClr val="dk1"/>
                </a:solidFill>
                <a:latin typeface="+mj-lt"/>
                <a:ea typeface="Calibri"/>
                <a:cs typeface="Calibri"/>
                <a:sym typeface="Calibri"/>
              </a:rPr>
            </a:br>
            <a:endParaRPr lang="en-US" sz="1800" dirty="0">
              <a:solidFill>
                <a:schemeClr val="dk1"/>
              </a:solidFill>
              <a:latin typeface="+mj-lt"/>
              <a:ea typeface="Calibri"/>
              <a:cs typeface="Calibri"/>
              <a:sym typeface="Calibri"/>
            </a:endParaRPr>
          </a:p>
          <a:p>
            <a:pPr marL="457200" lvl="0" indent="-342900" algn="l" rtl="0">
              <a:lnSpc>
                <a:spcPct val="150000"/>
              </a:lnSpc>
              <a:spcBef>
                <a:spcPts val="0"/>
              </a:spcBef>
              <a:spcAft>
                <a:spcPts val="0"/>
              </a:spcAft>
              <a:buClr>
                <a:schemeClr val="dk1"/>
              </a:buClr>
              <a:buSzPts val="1800"/>
              <a:buFont typeface="+mj-lt"/>
              <a:buAutoNum type="alphaUcPeriod"/>
            </a:pPr>
            <a:r>
              <a:rPr lang="en-US" sz="1800" dirty="0">
                <a:solidFill>
                  <a:schemeClr val="dk1"/>
                </a:solidFill>
                <a:latin typeface="+mj-lt"/>
                <a:ea typeface="Calibri"/>
                <a:cs typeface="Calibri"/>
                <a:sym typeface="Calibri"/>
              </a:rPr>
              <a:t>Clean and marked area.</a:t>
            </a:r>
            <a:endParaRPr sz="1800" dirty="0">
              <a:solidFill>
                <a:schemeClr val="dk1"/>
              </a:solidFill>
              <a:latin typeface="+mj-lt"/>
              <a:ea typeface="Calibri"/>
              <a:cs typeface="Calibri"/>
              <a:sym typeface="Calibri"/>
            </a:endParaRPr>
          </a:p>
          <a:p>
            <a:pPr marL="0" lvl="0" indent="0" algn="l" rtl="0">
              <a:spcBef>
                <a:spcPts val="0"/>
              </a:spcBef>
              <a:spcAft>
                <a:spcPts val="0"/>
              </a:spcAft>
              <a:buClr>
                <a:schemeClr val="dk1"/>
              </a:buClr>
              <a:buSzPts val="1100"/>
              <a:buFont typeface="Arial"/>
              <a:buNone/>
            </a:pPr>
            <a:endParaRPr sz="1800" dirty="0">
              <a:solidFill>
                <a:schemeClr val="dk1"/>
              </a:solidFill>
              <a:latin typeface="+mj-lt"/>
              <a:ea typeface="Calibri"/>
              <a:cs typeface="Calibri"/>
              <a:sym typeface="Calibri"/>
            </a:endParaRPr>
          </a:p>
          <a:p>
            <a:pPr marL="0" lvl="0" indent="0" algn="l" rtl="0">
              <a:spcBef>
                <a:spcPts val="0"/>
              </a:spcBef>
              <a:spcAft>
                <a:spcPts val="0"/>
              </a:spcAft>
              <a:buClr>
                <a:schemeClr val="dk1"/>
              </a:buClr>
              <a:buSzPts val="1100"/>
              <a:buFont typeface="Arial"/>
              <a:buNone/>
            </a:pPr>
            <a:endParaRPr sz="1800" dirty="0">
              <a:solidFill>
                <a:schemeClr val="dk1"/>
              </a:solidFill>
              <a:latin typeface="+mj-lt"/>
              <a:ea typeface="Calibri"/>
              <a:cs typeface="Calibri"/>
              <a:sym typeface="Calibri"/>
            </a:endParaRPr>
          </a:p>
          <a:p>
            <a:pPr marL="0" lvl="0" indent="0" algn="l" rtl="0">
              <a:spcBef>
                <a:spcPts val="0"/>
              </a:spcBef>
              <a:spcAft>
                <a:spcPts val="0"/>
              </a:spcAft>
              <a:buClr>
                <a:schemeClr val="dk1"/>
              </a:buClr>
              <a:buSzPts val="1100"/>
              <a:buFont typeface="Arial"/>
              <a:buNone/>
            </a:pPr>
            <a:endParaRPr sz="1800" dirty="0">
              <a:solidFill>
                <a:schemeClr val="dk1"/>
              </a:solidFill>
              <a:latin typeface="+mj-lt"/>
              <a:ea typeface="Calibri"/>
              <a:cs typeface="Calibri"/>
              <a:sym typeface="Calibri"/>
            </a:endParaRPr>
          </a:p>
          <a:p>
            <a:pPr marL="0" lvl="0" indent="0" algn="l" rtl="0">
              <a:spcBef>
                <a:spcPts val="0"/>
              </a:spcBef>
              <a:spcAft>
                <a:spcPts val="0"/>
              </a:spcAft>
              <a:buNone/>
            </a:pPr>
            <a:endParaRPr dirty="0">
              <a:latin typeface="+mj-lt"/>
              <a:ea typeface="Calibri"/>
              <a:cs typeface="Calibri"/>
              <a:sym typeface="Calibri"/>
            </a:endParaRPr>
          </a:p>
        </p:txBody>
      </p:sp>
      <p:sp>
        <p:nvSpPr>
          <p:cNvPr id="101" name="Google Shape;101;p2">
            <a:extLst>
              <a:ext uri="{FF2B5EF4-FFF2-40B4-BE49-F238E27FC236}">
                <a16:creationId xmlns:a16="http://schemas.microsoft.com/office/drawing/2014/main" id="{8E93F36A-272C-3A74-7082-1510720EEF2A}"/>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2" name="Google Shape;102;p2">
            <a:extLst>
              <a:ext uri="{FF2B5EF4-FFF2-40B4-BE49-F238E27FC236}">
                <a16:creationId xmlns:a16="http://schemas.microsoft.com/office/drawing/2014/main" id="{EBFC71CE-8186-9F5C-C0AB-CF1F2A165815}"/>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introduction</a:t>
            </a:r>
            <a:endParaRPr sz="1400" b="0" i="0" u="none" strike="noStrike" cap="none" dirty="0">
              <a:solidFill>
                <a:srgbClr val="000000"/>
              </a:solidFill>
              <a:latin typeface="Arial"/>
              <a:ea typeface="Arial"/>
              <a:cs typeface="Arial"/>
              <a:sym typeface="Arial"/>
            </a:endParaRPr>
          </a:p>
        </p:txBody>
      </p:sp>
      <p:pic>
        <p:nvPicPr>
          <p:cNvPr id="3" name="Picture 2" descr="Progress indicator: Module 1 of 7">
            <a:extLst>
              <a:ext uri="{FF2B5EF4-FFF2-40B4-BE49-F238E27FC236}">
                <a16:creationId xmlns:a16="http://schemas.microsoft.com/office/drawing/2014/main" id="{87B4570F-74B6-A9FF-9703-F28C34678634}"/>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91054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C3C84BF8-7176-0894-5124-D219F9C58323}"/>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385E3F61-09E5-4C46-1320-69CA0C5398A5}"/>
              </a:ext>
            </a:extLst>
          </p:cNvPr>
          <p:cNvSpPr txBox="1">
            <a:spLocks noGrp="1"/>
          </p:cNvSpPr>
          <p:nvPr>
            <p:ph type="title" idx="4294967295"/>
          </p:nvPr>
        </p:nvSpPr>
        <p:spPr>
          <a:xfrm>
            <a:off x="5719156" y="332509"/>
            <a:ext cx="6274351" cy="5231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lang="en-US" sz="2800" dirty="0">
                <a:latin typeface="+mj-lt"/>
              </a:rPr>
              <a:t>Conclusion</a:t>
            </a:r>
            <a:endParaRPr kumimoji="0" lang="en-US" sz="2800" b="0" i="0" u="none" strike="noStrike" kern="0" cap="none" spc="0" normalizeH="0" baseline="0" noProof="0" dirty="0">
              <a:ln>
                <a:noFill/>
              </a:ln>
              <a:solidFill>
                <a:schemeClr val="dk1"/>
              </a:solidFill>
              <a:uLnTx/>
              <a:uFillTx/>
              <a:latin typeface="+mj-lt"/>
              <a:ea typeface="Calibri"/>
              <a:cs typeface="Calibri"/>
              <a:sym typeface="Calibri"/>
            </a:endParaRPr>
          </a:p>
        </p:txBody>
      </p:sp>
      <p:sp>
        <p:nvSpPr>
          <p:cNvPr id="2" name="TextBox 1">
            <a:extLst>
              <a:ext uri="{FF2B5EF4-FFF2-40B4-BE49-F238E27FC236}">
                <a16:creationId xmlns:a16="http://schemas.microsoft.com/office/drawing/2014/main" id="{83A5963E-0D71-BC6C-E2EA-D8321B0BF4DE}"/>
              </a:ext>
            </a:extLst>
          </p:cNvPr>
          <p:cNvSpPr txBox="1"/>
          <p:nvPr/>
        </p:nvSpPr>
        <p:spPr>
          <a:xfrm>
            <a:off x="5871990" y="1200839"/>
            <a:ext cx="6026227" cy="1345048"/>
          </a:xfrm>
          <a:prstGeom prst="rect">
            <a:avLst/>
          </a:prstGeom>
          <a:noFill/>
        </p:spPr>
        <p:txBody>
          <a:bodyPr wrap="square" rtlCol="0">
            <a:spAutoFit/>
          </a:bodyPr>
          <a:lstStyle/>
          <a:p>
            <a:pPr>
              <a:lnSpc>
                <a:spcPct val="150000"/>
              </a:lnSpc>
            </a:pPr>
            <a:r>
              <a:rPr lang="en-US" dirty="0"/>
              <a:t>You’ve completed module 1! The general industry Walking-Working Surfaces rules cover a wide range of employers and workplaces. In addition to this course, we recommend that you review the rules (</a:t>
            </a:r>
            <a:r>
              <a:rPr lang="en-US" dirty="0">
                <a:hlinkClick r:id="rId3"/>
              </a:rPr>
              <a:t>Division 2, Subdivision D</a:t>
            </a:r>
            <a:r>
              <a:rPr lang="en-US" dirty="0"/>
              <a:t>) for a complete understanding of the requirements.</a:t>
            </a:r>
          </a:p>
        </p:txBody>
      </p:sp>
      <p:pic>
        <p:nvPicPr>
          <p:cNvPr id="5" name="Picture 4" descr="An industrial metal stairway with yellow handrails leading upward.">
            <a:extLst>
              <a:ext uri="{FF2B5EF4-FFF2-40B4-BE49-F238E27FC236}">
                <a16:creationId xmlns:a16="http://schemas.microsoft.com/office/drawing/2014/main" id="{31680B1B-5FDC-3834-FFE5-8352171E5CC4}"/>
              </a:ext>
            </a:extLst>
          </p:cNvPr>
          <p:cNvPicPr>
            <a:picLocks noChangeAspect="1"/>
          </p:cNvPicPr>
          <p:nvPr/>
        </p:nvPicPr>
        <p:blipFill>
          <a:blip r:embed="rId4"/>
          <a:stretch>
            <a:fillRect/>
          </a:stretch>
        </p:blipFill>
        <p:spPr>
          <a:xfrm>
            <a:off x="32084" y="48126"/>
            <a:ext cx="5415537" cy="5817239"/>
          </a:xfrm>
          <a:prstGeom prst="rect">
            <a:avLst/>
          </a:prstGeom>
        </p:spPr>
      </p:pic>
      <p:sp>
        <p:nvSpPr>
          <p:cNvPr id="101" name="Google Shape;101;p2">
            <a:extLst>
              <a:ext uri="{FF2B5EF4-FFF2-40B4-BE49-F238E27FC236}">
                <a16:creationId xmlns:a16="http://schemas.microsoft.com/office/drawing/2014/main" id="{1ADFA081-1FEA-017D-5BB4-CEF02AB97C4A}"/>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2" name="Google Shape;102;p2">
            <a:extLst>
              <a:ext uri="{FF2B5EF4-FFF2-40B4-BE49-F238E27FC236}">
                <a16:creationId xmlns:a16="http://schemas.microsoft.com/office/drawing/2014/main" id="{DA3E57D9-26C6-E978-BC02-B7A97EC4B46F}"/>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introduction</a:t>
            </a:r>
            <a:endParaRPr sz="1400" b="0" i="0" u="none" strike="noStrike" cap="none" dirty="0">
              <a:solidFill>
                <a:srgbClr val="000000"/>
              </a:solidFill>
              <a:latin typeface="Arial"/>
              <a:ea typeface="Arial"/>
              <a:cs typeface="Arial"/>
              <a:sym typeface="Arial"/>
            </a:endParaRPr>
          </a:p>
        </p:txBody>
      </p:sp>
      <p:pic>
        <p:nvPicPr>
          <p:cNvPr id="3" name="Picture 2" descr="Progress indicator: Module 1 of 7">
            <a:extLst>
              <a:ext uri="{FF2B5EF4-FFF2-40B4-BE49-F238E27FC236}">
                <a16:creationId xmlns:a16="http://schemas.microsoft.com/office/drawing/2014/main" id="{3C93E224-57B5-5B99-9338-118C757A1698}"/>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348456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a:extLst>
              <a:ext uri="{C183D7F6-B498-43B3-948B-1728B52AA6E4}">
                <adec:decorative xmlns:adec="http://schemas.microsoft.com/office/drawing/2017/decorative" val="1"/>
              </a:ext>
            </a:extLst>
          </p:cNvPr>
          <p:cNvPicPr preferRelativeResize="0"/>
          <p:nvPr/>
        </p:nvPicPr>
        <p:blipFill rotWithShape="1">
          <a:blip r:embed="rId3">
            <a:alphaModFix/>
          </a:blip>
          <a:srcRect t="11228"/>
          <a:stretch/>
        </p:blipFill>
        <p:spPr>
          <a:xfrm>
            <a:off x="0" y="0"/>
            <a:ext cx="12169791" cy="6857998"/>
          </a:xfrm>
          <a:prstGeom prst="rect">
            <a:avLst/>
          </a:prstGeom>
          <a:noFill/>
          <a:ln>
            <a:noFill/>
          </a:ln>
        </p:spPr>
      </p:pic>
      <p:sp>
        <p:nvSpPr>
          <p:cNvPr id="92" name="Google Shape;92;p1">
            <a:extLst>
              <a:ext uri="{C183D7F6-B498-43B3-948B-1728B52AA6E4}">
                <adec:decorative xmlns:adec="http://schemas.microsoft.com/office/drawing/2017/decorative" val="1"/>
              </a:ext>
            </a:extLst>
          </p:cNvPr>
          <p:cNvSpPr/>
          <p:nvPr/>
        </p:nvSpPr>
        <p:spPr>
          <a:xfrm>
            <a:off x="0" y="2542903"/>
            <a:ext cx="12192000" cy="2272938"/>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4" name="Google Shape;94;p1"/>
          <p:cNvSpPr txBox="1">
            <a:spLocks noGrp="1"/>
          </p:cNvSpPr>
          <p:nvPr>
            <p:ph type="title" idx="4294967295"/>
          </p:nvPr>
        </p:nvSpPr>
        <p:spPr>
          <a:xfrm>
            <a:off x="0" y="3569317"/>
            <a:ext cx="12192000" cy="64629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en-US" sz="3600" b="1" i="0" u="none" strike="noStrike" kern="0" cap="none" spc="0" normalizeH="0" baseline="0" noProof="0" dirty="0">
                <a:ln>
                  <a:noFill/>
                </a:ln>
                <a:solidFill>
                  <a:schemeClr val="lt1"/>
                </a:solidFill>
                <a:effectLst/>
                <a:uLnTx/>
                <a:uFillTx/>
                <a:latin typeface="Verdana"/>
                <a:ea typeface="Verdana"/>
                <a:cs typeface="Verdana"/>
                <a:sym typeface="Verdana"/>
              </a:rPr>
              <a:t>Module 2: Fall Protection Systems</a:t>
            </a:r>
            <a:endParaRPr kumimoji="0" lang="en-US" sz="3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3" name="Google Shape;93;p1"/>
          <p:cNvSpPr txBox="1"/>
          <p:nvPr/>
        </p:nvSpPr>
        <p:spPr>
          <a:xfrm>
            <a:off x="22209" y="2799876"/>
            <a:ext cx="12147582"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dirty="0">
                <a:solidFill>
                  <a:schemeClr val="lt1"/>
                </a:solidFill>
                <a:latin typeface="Verdana"/>
                <a:ea typeface="Verdana"/>
                <a:cs typeface="Verdana"/>
                <a:sym typeface="Verdana"/>
              </a:rPr>
              <a:t>WALKING-WORKING SURFACES</a:t>
            </a:r>
            <a:endParaRPr sz="4000" b="1" i="0" u="none" strike="noStrike" cap="none" dirty="0">
              <a:solidFill>
                <a:schemeClr val="lt1"/>
              </a:solidFill>
              <a:latin typeface="Verdana"/>
              <a:ea typeface="Verdana"/>
              <a:cs typeface="Verdana"/>
              <a:sym typeface="Verdana"/>
            </a:endParaRPr>
          </a:p>
        </p:txBody>
      </p:sp>
      <p:pic>
        <p:nvPicPr>
          <p:cNvPr id="3" name="Picture 2" descr="Oregon OSHA logo.">
            <a:extLst>
              <a:ext uri="{FF2B5EF4-FFF2-40B4-BE49-F238E27FC236}">
                <a16:creationId xmlns:a16="http://schemas.microsoft.com/office/drawing/2014/main" id="{30E31546-B882-42B9-8004-73C162EC3DC8}"/>
              </a:ext>
            </a:extLst>
          </p:cNvPr>
          <p:cNvPicPr>
            <a:picLocks noChangeAspect="1"/>
          </p:cNvPicPr>
          <p:nvPr/>
        </p:nvPicPr>
        <p:blipFill>
          <a:blip r:embed="rId4"/>
          <a:stretch>
            <a:fillRect/>
          </a:stretch>
        </p:blipFill>
        <p:spPr>
          <a:xfrm>
            <a:off x="9111317" y="125950"/>
            <a:ext cx="2596877" cy="1077704"/>
          </a:xfrm>
          <a:prstGeom prst="rect">
            <a:avLst/>
          </a:prstGeom>
        </p:spPr>
      </p:pic>
      <p:pic>
        <p:nvPicPr>
          <p:cNvPr id="7" name="Picture 6" descr="Oregon Department of Consumer and Business Services logo.">
            <a:extLst>
              <a:ext uri="{FF2B5EF4-FFF2-40B4-BE49-F238E27FC236}">
                <a16:creationId xmlns:a16="http://schemas.microsoft.com/office/drawing/2014/main" id="{ACE971AB-E729-4034-872A-F6C4B6767D01}"/>
              </a:ext>
            </a:extLst>
          </p:cNvPr>
          <p:cNvPicPr>
            <a:picLocks noChangeAspect="1"/>
          </p:cNvPicPr>
          <p:nvPr/>
        </p:nvPicPr>
        <p:blipFill>
          <a:blip r:embed="rId5"/>
          <a:stretch>
            <a:fillRect/>
          </a:stretch>
        </p:blipFill>
        <p:spPr>
          <a:xfrm>
            <a:off x="269066" y="260296"/>
            <a:ext cx="3119159" cy="1011156"/>
          </a:xfrm>
          <a:prstGeom prst="rect">
            <a:avLst/>
          </a:prstGeom>
        </p:spPr>
      </p:pic>
    </p:spTree>
    <p:extLst>
      <p:ext uri="{BB962C8B-B14F-4D97-AF65-F5344CB8AC3E}">
        <p14:creationId xmlns:p14="http://schemas.microsoft.com/office/powerpoint/2010/main" val="3009360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4" name="Google Shape;104;p2"/>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Introduction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C758ED27-0CA8-CB19-1665-B550088C09A1}"/>
              </a:ext>
            </a:extLst>
          </p:cNvPr>
          <p:cNvSpPr txBox="1"/>
          <p:nvPr/>
        </p:nvSpPr>
        <p:spPr>
          <a:xfrm>
            <a:off x="5916058" y="1071132"/>
            <a:ext cx="6077449" cy="4576702"/>
          </a:xfrm>
          <a:prstGeom prst="rect">
            <a:avLst/>
          </a:prstGeom>
          <a:noFill/>
        </p:spPr>
        <p:txBody>
          <a:bodyPr wrap="square" rtlCol="0">
            <a:spAutoFit/>
          </a:bodyPr>
          <a:lstStyle/>
          <a:p>
            <a:pPr>
              <a:lnSpc>
                <a:spcPct val="150000"/>
              </a:lnSpc>
            </a:pPr>
            <a:r>
              <a:rPr lang="en-US" dirty="0"/>
              <a:t>Welcome to module 2! In this section we will cover fall protection systems. These items include:</a:t>
            </a:r>
          </a:p>
          <a:p>
            <a:pPr>
              <a:lnSpc>
                <a:spcPct val="150000"/>
              </a:lnSpc>
            </a:pPr>
            <a:endParaRPr lang="en-US" dirty="0"/>
          </a:p>
          <a:p>
            <a:pPr marL="285750" indent="-285750">
              <a:lnSpc>
                <a:spcPct val="150000"/>
              </a:lnSpc>
              <a:buFont typeface="Arial" panose="020B0604020202020204" pitchFamily="34" charset="0"/>
              <a:buChar char="•"/>
            </a:pPr>
            <a:r>
              <a:rPr lang="en-US" dirty="0"/>
              <a:t>General requirements</a:t>
            </a:r>
          </a:p>
          <a:p>
            <a:pPr marL="285750" indent="-285750">
              <a:lnSpc>
                <a:spcPct val="150000"/>
              </a:lnSpc>
              <a:buFont typeface="Arial" panose="020B0604020202020204" pitchFamily="34" charset="0"/>
              <a:buChar char="•"/>
            </a:pPr>
            <a:r>
              <a:rPr lang="en-US" dirty="0"/>
              <a:t>Guardrail systems</a:t>
            </a:r>
          </a:p>
          <a:p>
            <a:pPr marL="285750" indent="-285750">
              <a:lnSpc>
                <a:spcPct val="150000"/>
              </a:lnSpc>
              <a:buFont typeface="Arial" panose="020B0604020202020204" pitchFamily="34" charset="0"/>
              <a:buChar char="•"/>
            </a:pPr>
            <a:r>
              <a:rPr lang="en-US" dirty="0"/>
              <a:t>Handrail and stair rail systems</a:t>
            </a:r>
          </a:p>
          <a:p>
            <a:pPr marL="285750" indent="-285750">
              <a:lnSpc>
                <a:spcPct val="150000"/>
              </a:lnSpc>
              <a:buFont typeface="Arial" panose="020B0604020202020204" pitchFamily="34" charset="0"/>
              <a:buChar char="•"/>
            </a:pPr>
            <a:r>
              <a:rPr lang="en-US" dirty="0"/>
              <a:t>Safety net systems</a:t>
            </a:r>
          </a:p>
          <a:p>
            <a:pPr marL="285750" indent="-285750">
              <a:lnSpc>
                <a:spcPct val="150000"/>
              </a:lnSpc>
              <a:buFont typeface="Arial" panose="020B0604020202020204" pitchFamily="34" charset="0"/>
              <a:buChar char="•"/>
            </a:pPr>
            <a:r>
              <a:rPr lang="en-US" dirty="0"/>
              <a:t>Designated areas</a:t>
            </a:r>
          </a:p>
          <a:p>
            <a:pPr marL="285750" indent="-285750">
              <a:lnSpc>
                <a:spcPct val="150000"/>
              </a:lnSpc>
              <a:buFont typeface="Arial" panose="020B0604020202020204" pitchFamily="34" charset="0"/>
              <a:buChar char="•"/>
            </a:pPr>
            <a:r>
              <a:rPr lang="en-US" dirty="0"/>
              <a:t>Covers</a:t>
            </a:r>
          </a:p>
          <a:p>
            <a:pPr marL="285750" indent="-285750">
              <a:lnSpc>
                <a:spcPct val="150000"/>
              </a:lnSpc>
              <a:buFont typeface="Arial" panose="020B0604020202020204" pitchFamily="34" charset="0"/>
              <a:buChar char="•"/>
            </a:pPr>
            <a:r>
              <a:rPr lang="en-US" dirty="0"/>
              <a:t>Ladder safety systems</a:t>
            </a:r>
          </a:p>
          <a:p>
            <a:pPr marL="285750" indent="-285750">
              <a:lnSpc>
                <a:spcPct val="150000"/>
              </a:lnSpc>
              <a:buFont typeface="Arial" panose="020B0604020202020204" pitchFamily="34" charset="0"/>
              <a:buChar char="•"/>
            </a:pPr>
            <a:r>
              <a:rPr lang="en-US" dirty="0"/>
              <a:t>Personal fall protection systems</a:t>
            </a:r>
          </a:p>
          <a:p>
            <a:pPr marL="285750" indent="-285750">
              <a:lnSpc>
                <a:spcPct val="150000"/>
              </a:lnSpc>
              <a:buFont typeface="Arial" panose="020B0604020202020204" pitchFamily="34" charset="0"/>
              <a:buChar char="•"/>
            </a:pPr>
            <a:r>
              <a:rPr lang="en-US" dirty="0"/>
              <a:t>Grab handles</a:t>
            </a:r>
          </a:p>
          <a:p>
            <a:pPr>
              <a:lnSpc>
                <a:spcPct val="150000"/>
              </a:lnSpc>
            </a:pPr>
            <a:endParaRPr lang="en-US" dirty="0"/>
          </a:p>
          <a:p>
            <a:pPr>
              <a:lnSpc>
                <a:spcPct val="150000"/>
              </a:lnSpc>
            </a:pPr>
            <a:r>
              <a:rPr lang="en-US" dirty="0"/>
              <a:t>Let’s get started!</a:t>
            </a:r>
          </a:p>
        </p:txBody>
      </p:sp>
      <p:pic>
        <p:nvPicPr>
          <p:cNvPr id="7" name="Picture 6" descr="Decorative image">
            <a:extLst>
              <a:ext uri="{FF2B5EF4-FFF2-40B4-BE49-F238E27FC236}">
                <a16:creationId xmlns:a16="http://schemas.microsoft.com/office/drawing/2014/main" id="{2EC4E101-7D50-445C-9C9C-DE514EF2F8C6}"/>
              </a:ext>
            </a:extLst>
          </p:cNvPr>
          <p:cNvPicPr>
            <a:picLocks noChangeAspect="1"/>
          </p:cNvPicPr>
          <p:nvPr/>
        </p:nvPicPr>
        <p:blipFill>
          <a:blip r:embed="rId3"/>
          <a:stretch>
            <a:fillRect/>
          </a:stretch>
        </p:blipFill>
        <p:spPr>
          <a:xfrm>
            <a:off x="54114" y="25687"/>
            <a:ext cx="5432285" cy="5835230"/>
          </a:xfrm>
          <a:prstGeom prst="rect">
            <a:avLst/>
          </a:prstGeom>
        </p:spPr>
      </p:pic>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EB8EC392-65FC-493A-820A-98F08DC34B6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C75FED1E-1512-4110-0FDB-24D1202128D6}"/>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2762302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B8F26EF4-AD82-DF28-0839-0824B038AB2F}"/>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48D1F4F1-255B-F3EE-FADF-8F1B4C87F7F2}"/>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Fall Protection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5B8F67BC-9756-FD28-3B6B-F4B8C1311FD7}"/>
              </a:ext>
            </a:extLst>
          </p:cNvPr>
          <p:cNvSpPr txBox="1"/>
          <p:nvPr/>
        </p:nvSpPr>
        <p:spPr>
          <a:xfrm>
            <a:off x="5916058" y="1071132"/>
            <a:ext cx="6077449" cy="1991379"/>
          </a:xfrm>
          <a:prstGeom prst="rect">
            <a:avLst/>
          </a:prstGeom>
          <a:noFill/>
        </p:spPr>
        <p:txBody>
          <a:bodyPr wrap="square" rtlCol="0">
            <a:spAutoFit/>
          </a:bodyPr>
          <a:lstStyle/>
          <a:p>
            <a:pPr>
              <a:lnSpc>
                <a:spcPct val="150000"/>
              </a:lnSpc>
            </a:pPr>
            <a:r>
              <a:rPr lang="en-US" dirty="0"/>
              <a:t>Oregon OSHA’s general industry standards require employers to identify the potential for falls in the workplace and establish appropriate fall protection when they identify fall hazards. These measures and equipment are designed to prevent injuries or fatalities caused by falls, particularly in workplaces where people work at heights. If you would like to follow along in the rule, please </a:t>
            </a:r>
            <a:r>
              <a:rPr lang="en-US" dirty="0">
                <a:hlinkClick r:id="rId3"/>
              </a:rPr>
              <a:t>reference 1910.29</a:t>
            </a:r>
            <a:r>
              <a:rPr lang="en-US" dirty="0"/>
              <a:t>.</a:t>
            </a:r>
          </a:p>
        </p:txBody>
      </p:sp>
      <p:pic>
        <p:nvPicPr>
          <p:cNvPr id="7" name="Picture 6">
            <a:extLst>
              <a:ext uri="{FF2B5EF4-FFF2-40B4-BE49-F238E27FC236}">
                <a16:creationId xmlns:a16="http://schemas.microsoft.com/office/drawing/2014/main" id="{B32FDF9F-5222-C20B-6E5A-D30D77E5BDC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993BBB90-58FC-CAFD-DF90-520A1CE2D07F}"/>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4C05F9C4-60B5-EBDD-FFA7-FAB5762C90A5}"/>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9D52613A-B991-B73A-AADC-159259C348E6}"/>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99628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Rectangle 1">
            <a:extLst>
              <a:ext uri="{FF2B5EF4-FFF2-40B4-BE49-F238E27FC236}">
                <a16:creationId xmlns:a16="http://schemas.microsoft.com/office/drawing/2014/main" id="{24A01A04-E476-4946-83C8-942818EF32A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p:cNvSpPr txBox="1">
            <a:spLocks noGrp="1"/>
          </p:cNvSpPr>
          <p:nvPr>
            <p:ph type="title" idx="4294967295"/>
          </p:nvPr>
        </p:nvSpPr>
        <p:spPr>
          <a:xfrm>
            <a:off x="2743200" y="2531200"/>
            <a:ext cx="6570961"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3"/>
              </a:rPr>
              <a:t>What is Fall Protection?</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BCE91968-7481-4F74-B62F-ED59C649A7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2 of 7">
            <a:extLst>
              <a:ext uri="{FF2B5EF4-FFF2-40B4-BE49-F238E27FC236}">
                <a16:creationId xmlns:a16="http://schemas.microsoft.com/office/drawing/2014/main" id="{BF47FE9D-597A-1E0B-4CDE-CC4EEFD7376B}"/>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79254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1857AA6C-3841-84F6-9EB4-07588A308E5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58C2C17-C8EF-8B62-9E6C-C96989F600BF}"/>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a:extLst>
              <a:ext uri="{FF2B5EF4-FFF2-40B4-BE49-F238E27FC236}">
                <a16:creationId xmlns:a16="http://schemas.microsoft.com/office/drawing/2014/main" id="{62E94461-A31D-BDD4-2436-E0498C655B62}"/>
              </a:ext>
            </a:extLst>
          </p:cNvPr>
          <p:cNvSpPr txBox="1">
            <a:spLocks noGrp="1"/>
          </p:cNvSpPr>
          <p:nvPr>
            <p:ph type="title" idx="4294967295"/>
          </p:nvPr>
        </p:nvSpPr>
        <p:spPr>
          <a:xfrm>
            <a:off x="2743200" y="2531200"/>
            <a:ext cx="6570961"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3"/>
              </a:rPr>
              <a:t>Trigger Heights</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FF2B5EF4-FFF2-40B4-BE49-F238E27FC236}">
                <a16:creationId xmlns:a16="http://schemas.microsoft.com/office/drawing/2014/main" id="{E7875BBF-9E53-3543-9B7F-9E196166AC10}"/>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AAB547BE-0409-E0CF-BE44-397C8D3EEBD2}"/>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2 of 7">
            <a:extLst>
              <a:ext uri="{FF2B5EF4-FFF2-40B4-BE49-F238E27FC236}">
                <a16:creationId xmlns:a16="http://schemas.microsoft.com/office/drawing/2014/main" id="{64A25109-E8F7-F6EC-839B-7887FAD2B90F}"/>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2373367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9B244593-E7D3-39DB-70FA-48C522153831}"/>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9FBE9674-6CE8-0AFD-52A3-DD4510155B62}"/>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Trigger Heights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139AF7C6-7957-2D05-3998-F9E8D9EBC2E5}"/>
              </a:ext>
            </a:extLst>
          </p:cNvPr>
          <p:cNvSpPr txBox="1"/>
          <p:nvPr/>
        </p:nvSpPr>
        <p:spPr>
          <a:xfrm>
            <a:off x="5916058" y="1071132"/>
            <a:ext cx="6077449" cy="3607206"/>
          </a:xfrm>
          <a:prstGeom prst="rect">
            <a:avLst/>
          </a:prstGeom>
          <a:noFill/>
        </p:spPr>
        <p:txBody>
          <a:bodyPr wrap="square" rtlCol="0">
            <a:spAutoFit/>
          </a:bodyPr>
          <a:lstStyle/>
          <a:p>
            <a:pPr>
              <a:lnSpc>
                <a:spcPct val="150000"/>
              </a:lnSpc>
            </a:pPr>
            <a:r>
              <a:rPr lang="en-US" dirty="0"/>
              <a:t>Four feet above the ground or a lower level is widely recognized among general industry employers as the “trigger height” that requires you to take action to protect your employees from fall hazards.</a:t>
            </a:r>
          </a:p>
          <a:p>
            <a:pPr>
              <a:lnSpc>
                <a:spcPct val="150000"/>
              </a:lnSpc>
            </a:pPr>
            <a:endParaRPr lang="en-US" dirty="0"/>
          </a:p>
          <a:p>
            <a:pPr>
              <a:lnSpc>
                <a:spcPct val="150000"/>
              </a:lnSpc>
            </a:pPr>
            <a:r>
              <a:rPr lang="en-US" dirty="0"/>
              <a:t>Please note that many general industry site specific situations have trigger heights that differ from four feet. Working above or adjacent to dangerous equipment requires action to protect employees from falls onto that equipment, regardless of height, while scaffolds have fall protection trigger heights above four feet. To learn more about trigger heights for your specific environment, please reference </a:t>
            </a:r>
            <a:r>
              <a:rPr lang="en-US" dirty="0">
                <a:hlinkClick r:id="rId3"/>
              </a:rPr>
              <a:t>1910.28</a:t>
            </a:r>
            <a:r>
              <a:rPr lang="en-US" dirty="0"/>
              <a:t> and this </a:t>
            </a:r>
            <a:r>
              <a:rPr lang="en-US" dirty="0">
                <a:hlinkClick r:id="rId4"/>
              </a:rPr>
              <a:t>Oregon OSHA fact sheet</a:t>
            </a:r>
            <a:r>
              <a:rPr lang="en-US" dirty="0"/>
              <a:t>.</a:t>
            </a:r>
          </a:p>
        </p:txBody>
      </p:sp>
      <p:pic>
        <p:nvPicPr>
          <p:cNvPr id="7" name="Picture 6">
            <a:extLst>
              <a:ext uri="{FF2B5EF4-FFF2-40B4-BE49-F238E27FC236}">
                <a16:creationId xmlns:a16="http://schemas.microsoft.com/office/drawing/2014/main" id="{A007E28B-C5DB-CFEE-60C8-C7C0F8B421A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84CAD9E2-D41B-70A8-7AD4-FC6D33A40B4E}"/>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9C5BC321-EE0D-A443-00FC-940F37C7E80F}"/>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2A43DCE7-B9F0-E0A7-A499-4BA747D3C893}"/>
              </a:ext>
            </a:extLst>
          </p:cNvPr>
          <p:cNvPicPr>
            <a:picLocks noChangeAspect="1"/>
          </p:cNvPicPr>
          <p:nvPr/>
        </p:nvPicPr>
        <p:blipFill>
          <a:blip r:embed="rId6"/>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721375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General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pPr>
            <a:r>
              <a:rPr lang="en-US" dirty="0"/>
              <a:t>The employer must:</a:t>
            </a:r>
          </a:p>
          <a:p>
            <a:pPr>
              <a:lnSpc>
                <a:spcPct val="150000"/>
              </a:lnSpc>
            </a:pPr>
            <a:endParaRPr lang="en-US" dirty="0"/>
          </a:p>
          <a:p>
            <a:pPr marL="342900" indent="-342900">
              <a:lnSpc>
                <a:spcPct val="150000"/>
              </a:lnSpc>
              <a:buFont typeface="+mj-lt"/>
              <a:buAutoNum type="arabicPeriod"/>
            </a:pPr>
            <a:r>
              <a:rPr lang="en-US" dirty="0"/>
              <a:t>Ensure that all required fall protection systems identified in </a:t>
            </a:r>
            <a:r>
              <a:rPr lang="en-US" dirty="0">
                <a:hlinkClick r:id="rId3"/>
              </a:rPr>
              <a:t>1910.28(b)(1) through 1910.28(b)(15) </a:t>
            </a:r>
            <a:r>
              <a:rPr lang="en-US" dirty="0"/>
              <a:t>meet the specified requirements found in 1910.29. </a:t>
            </a:r>
          </a:p>
          <a:p>
            <a:pPr marL="342900" indent="-342900">
              <a:lnSpc>
                <a:spcPct val="150000"/>
              </a:lnSpc>
              <a:buFont typeface="+mj-lt"/>
              <a:buAutoNum type="arabicPeriod"/>
            </a:pPr>
            <a:r>
              <a:rPr lang="en-US" dirty="0"/>
              <a:t>Be responsible for providing, installing, and adhering to all fall protection systems and requirements before any employee starts work that involves fall or falling object risks.</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ECF4DC94-2144-01E1-EE98-2AE8D1B50F5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CABB0B7-242A-3610-2F04-9C14D1C07BF8}"/>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a:extLst>
              <a:ext uri="{FF2B5EF4-FFF2-40B4-BE49-F238E27FC236}">
                <a16:creationId xmlns:a16="http://schemas.microsoft.com/office/drawing/2014/main" id="{BA5A2FED-5BEB-4256-01DE-86BCEA8AECFB}"/>
              </a:ext>
            </a:extLst>
          </p:cNvPr>
          <p:cNvSpPr txBox="1">
            <a:spLocks noGrp="1"/>
          </p:cNvSpPr>
          <p:nvPr>
            <p:ph type="title" idx="4294967295"/>
          </p:nvPr>
        </p:nvSpPr>
        <p:spPr>
          <a:xfrm>
            <a:off x="1365813" y="2531200"/>
            <a:ext cx="8831483"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3"/>
              </a:rPr>
              <a:t>Guardrails, Handrails, and Stair Rails </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FF2B5EF4-FFF2-40B4-BE49-F238E27FC236}">
                <a16:creationId xmlns:a16="http://schemas.microsoft.com/office/drawing/2014/main" id="{88CF4F5F-084E-B4D9-7FED-E0271BC9B48A}"/>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F254B525-2E10-6EE2-E19E-AF350FB6BC8C}"/>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2 of 7">
            <a:extLst>
              <a:ext uri="{FF2B5EF4-FFF2-40B4-BE49-F238E27FC236}">
                <a16:creationId xmlns:a16="http://schemas.microsoft.com/office/drawing/2014/main" id="{586D9D6A-12EC-2CC5-3A1E-A544E4135430}"/>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3710499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ED552B46-7CAC-E836-9DE6-4F44DC549268}"/>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10E0A12A-65BE-D1E5-1A74-F8C9EE35B2E8}"/>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Guardrail Systems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7" name="Picture 6">
            <a:extLst>
              <a:ext uri="{FF2B5EF4-FFF2-40B4-BE49-F238E27FC236}">
                <a16:creationId xmlns:a16="http://schemas.microsoft.com/office/drawing/2014/main" id="{51C7CE0C-A41A-2AAC-E15C-0F4D97071B5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405F20F9-7D83-E362-BA5B-BB03F9648890}"/>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0B5261B8-A255-EF7D-9835-31E243053E67}"/>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0BBD73A5-8265-B02A-3AEA-9F9037CF477B}"/>
              </a:ext>
            </a:extLst>
          </p:cNvPr>
          <p:cNvPicPr>
            <a:picLocks noChangeAspect="1"/>
          </p:cNvPicPr>
          <p:nvPr/>
        </p:nvPicPr>
        <p:blipFill>
          <a:blip r:embed="rId4"/>
          <a:stretch>
            <a:fillRect/>
          </a:stretch>
        </p:blipFill>
        <p:spPr>
          <a:xfrm>
            <a:off x="7083846" y="5925775"/>
            <a:ext cx="5108154" cy="927100"/>
          </a:xfrm>
          <a:prstGeom prst="rect">
            <a:avLst/>
          </a:prstGeom>
        </p:spPr>
      </p:pic>
      <p:sp>
        <p:nvSpPr>
          <p:cNvPr id="2" name="TextBox 1">
            <a:extLst>
              <a:ext uri="{FF2B5EF4-FFF2-40B4-BE49-F238E27FC236}">
                <a16:creationId xmlns:a16="http://schemas.microsoft.com/office/drawing/2014/main" id="{82533F4B-987A-6DF5-8903-DC360A3456D1}"/>
              </a:ext>
            </a:extLst>
          </p:cNvPr>
          <p:cNvSpPr txBox="1"/>
          <p:nvPr/>
        </p:nvSpPr>
        <p:spPr>
          <a:xfrm>
            <a:off x="5916058" y="1071132"/>
            <a:ext cx="6077449" cy="4899868"/>
          </a:xfrm>
          <a:prstGeom prst="rect">
            <a:avLst/>
          </a:prstGeom>
          <a:noFill/>
        </p:spPr>
        <p:txBody>
          <a:bodyPr wrap="square" rtlCol="0">
            <a:spAutoFit/>
          </a:bodyPr>
          <a:lstStyle/>
          <a:p>
            <a:pPr>
              <a:lnSpc>
                <a:spcPct val="150000"/>
              </a:lnSpc>
            </a:pPr>
            <a:r>
              <a:rPr lang="en-US" dirty="0"/>
              <a:t>In general industry environments, guardrail systems are a primary form of fall protection used to prevent workers from falling off elevated surfaces such as platforms, walkways, and openings. Guardrail systems are defined as:</a:t>
            </a:r>
          </a:p>
          <a:p>
            <a:pPr>
              <a:lnSpc>
                <a:spcPct val="150000"/>
              </a:lnSpc>
            </a:pPr>
            <a:endParaRPr lang="en-US" dirty="0"/>
          </a:p>
          <a:p>
            <a:pPr>
              <a:lnSpc>
                <a:spcPct val="150000"/>
              </a:lnSpc>
            </a:pPr>
            <a:r>
              <a:rPr lang="en-US" dirty="0"/>
              <a:t>“...</a:t>
            </a:r>
            <a:r>
              <a:rPr lang="en-US" i="1" dirty="0"/>
              <a:t>a barrier erected along an unprotected or exposed side, edge, or other area of a walking-working surface to prevent employees from falling to a lower level.” </a:t>
            </a:r>
          </a:p>
          <a:p>
            <a:pPr>
              <a:lnSpc>
                <a:spcPct val="150000"/>
              </a:lnSpc>
            </a:pPr>
            <a:endParaRPr lang="en-US" dirty="0"/>
          </a:p>
          <a:p>
            <a:pPr>
              <a:lnSpc>
                <a:spcPct val="150000"/>
              </a:lnSpc>
            </a:pPr>
            <a:r>
              <a:rPr lang="en-US" dirty="0"/>
              <a:t>These systems consist of top rails, </a:t>
            </a:r>
            <a:r>
              <a:rPr lang="en-US" dirty="0" err="1"/>
              <a:t>midrails</a:t>
            </a:r>
            <a:r>
              <a:rPr lang="en-US" dirty="0"/>
              <a:t>, and sometimes </a:t>
            </a:r>
            <a:r>
              <a:rPr lang="en-US" dirty="0" err="1"/>
              <a:t>toeboards</a:t>
            </a:r>
            <a:r>
              <a:rPr lang="en-US" dirty="0"/>
              <a:t>, designed to withstand specific force requirements. Guardrails are a preferred method of fall protection as they offer passive safety without requiring worker interaction. In the next slide we’ll briefly summarize some of the requirements found in the rules.</a:t>
            </a:r>
          </a:p>
          <a:p>
            <a:pPr>
              <a:lnSpc>
                <a:spcPct val="150000"/>
              </a:lnSpc>
            </a:pPr>
            <a:endParaRPr lang="en-US" dirty="0"/>
          </a:p>
        </p:txBody>
      </p:sp>
    </p:spTree>
    <p:extLst>
      <p:ext uri="{BB962C8B-B14F-4D97-AF65-F5344CB8AC3E}">
        <p14:creationId xmlns:p14="http://schemas.microsoft.com/office/powerpoint/2010/main" val="133616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C621ACF1-876B-3204-76E0-F142A03612B0}"/>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57FACA7F-D4B6-B133-8B8A-3AC13CBAAD7E}"/>
              </a:ext>
            </a:extLst>
          </p:cNvPr>
          <p:cNvSpPr txBox="1">
            <a:spLocks noGrp="1"/>
          </p:cNvSpPr>
          <p:nvPr>
            <p:ph type="title" idx="4294967295"/>
          </p:nvPr>
        </p:nvSpPr>
        <p:spPr>
          <a:xfrm>
            <a:off x="3923818" y="332509"/>
            <a:ext cx="8069689"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Guardrail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CAC87C67-C4EE-F2E1-065C-4FD45A861EE9}"/>
              </a:ext>
            </a:extLst>
          </p:cNvPr>
          <p:cNvSpPr txBox="1"/>
          <p:nvPr/>
        </p:nvSpPr>
        <p:spPr>
          <a:xfrm>
            <a:off x="3801772" y="1002356"/>
            <a:ext cx="8191736" cy="4767074"/>
          </a:xfrm>
          <a:prstGeom prst="rect">
            <a:avLst/>
          </a:prstGeom>
          <a:noFill/>
        </p:spPr>
        <p:txBody>
          <a:bodyPr wrap="square" rtlCol="0">
            <a:spAutoFit/>
          </a:bodyPr>
          <a:lstStyle/>
          <a:p>
            <a:pPr>
              <a:lnSpc>
                <a:spcPct val="150000"/>
              </a:lnSpc>
            </a:pPr>
            <a:r>
              <a:rPr lang="en-US" sz="1200" dirty="0"/>
              <a:t>Under </a:t>
            </a:r>
            <a:r>
              <a:rPr lang="en-US" sz="1200" dirty="0">
                <a:hlinkClick r:id="rId3"/>
              </a:rPr>
              <a:t>1910.29(b)</a:t>
            </a:r>
            <a:r>
              <a:rPr lang="en-US" sz="1200" dirty="0"/>
              <a:t>, employers must ensure guardrail systems meet the following general standards, which have been summarized below:</a:t>
            </a:r>
          </a:p>
          <a:p>
            <a:pPr>
              <a:lnSpc>
                <a:spcPct val="150000"/>
              </a:lnSpc>
            </a:pPr>
            <a:endParaRPr lang="en-US" sz="1200" dirty="0"/>
          </a:p>
          <a:p>
            <a:pPr marL="171450" indent="-171450">
              <a:lnSpc>
                <a:spcPct val="150000"/>
              </a:lnSpc>
              <a:buFont typeface="Arial" panose="020B0604020202020204" pitchFamily="34" charset="0"/>
              <a:buChar char="•"/>
            </a:pPr>
            <a:r>
              <a:rPr lang="en-US" sz="1200" dirty="0"/>
              <a:t>Height (b)(1). Top rails must be installed at least 39 inches above the walking-working surface.</a:t>
            </a:r>
          </a:p>
          <a:p>
            <a:pPr marL="171450" indent="-171450">
              <a:lnSpc>
                <a:spcPct val="150000"/>
              </a:lnSpc>
              <a:buFont typeface="Arial" panose="020B0604020202020204" pitchFamily="34" charset="0"/>
              <a:buChar char="•"/>
            </a:pPr>
            <a:r>
              <a:rPr lang="en-US" sz="1200" dirty="0"/>
              <a:t>Intermediate protection (b)(2). Where no sufficiently tall wall or parapet exists, </a:t>
            </a:r>
            <a:r>
              <a:rPr lang="en-US" sz="1200" dirty="0" err="1"/>
              <a:t>midrails</a:t>
            </a:r>
            <a:r>
              <a:rPr lang="en-US" sz="1200" dirty="0"/>
              <a:t>, screens, mesh, balusters, or equivalent members must close the gap between the top rail and the surface, spaced within set limits.</a:t>
            </a:r>
          </a:p>
          <a:p>
            <a:pPr marL="171450" indent="-171450">
              <a:lnSpc>
                <a:spcPct val="150000"/>
              </a:lnSpc>
              <a:buFont typeface="Arial" panose="020B0604020202020204" pitchFamily="34" charset="0"/>
              <a:buChar char="•"/>
            </a:pPr>
            <a:r>
              <a:rPr lang="en-US" sz="1200" dirty="0"/>
              <a:t>Strength (b)(3)–(5). Guardrails and intermediate members must withstand specified minimum forces without failing or dropping below 39 inches.</a:t>
            </a:r>
          </a:p>
          <a:p>
            <a:pPr marL="171450" indent="-171450">
              <a:lnSpc>
                <a:spcPct val="150000"/>
              </a:lnSpc>
              <a:buFont typeface="Arial" panose="020B0604020202020204" pitchFamily="34" charset="0"/>
              <a:buChar char="•"/>
            </a:pPr>
            <a:r>
              <a:rPr lang="en-US" sz="1200" dirty="0"/>
              <a:t>Construction (b)(6)–(9). Rails must be smooth, free of hazardous projections, sufficiently thick, and not made of banding material.</a:t>
            </a:r>
          </a:p>
          <a:p>
            <a:pPr marL="171450" indent="-171450">
              <a:lnSpc>
                <a:spcPct val="150000"/>
              </a:lnSpc>
              <a:buFont typeface="Arial" panose="020B0604020202020204" pitchFamily="34" charset="0"/>
              <a:buChar char="•"/>
            </a:pPr>
            <a:r>
              <a:rPr lang="en-US" sz="1200" dirty="0"/>
              <a:t>Special locations (b)(10)–(14). Additional requirements apply to guardrails at hoist areas, around holes, and along ramps and runways.</a:t>
            </a:r>
          </a:p>
          <a:p>
            <a:pPr marL="171450" indent="-171450">
              <a:lnSpc>
                <a:spcPct val="150000"/>
              </a:lnSpc>
              <a:buFont typeface="Arial" panose="020B0604020202020204" pitchFamily="34" charset="0"/>
              <a:buChar char="•"/>
            </a:pPr>
            <a:r>
              <a:rPr lang="en-US" sz="1200" dirty="0"/>
              <a:t>Inspection (b)(15). Rope-based rails must be periodically inspected to confirm they still meet strength requirements. </a:t>
            </a:r>
          </a:p>
          <a:p>
            <a:pPr>
              <a:lnSpc>
                <a:spcPct val="150000"/>
              </a:lnSpc>
            </a:pPr>
            <a:endParaRPr lang="en-US" sz="1200" dirty="0"/>
          </a:p>
          <a:p>
            <a:pPr>
              <a:lnSpc>
                <a:spcPct val="150000"/>
              </a:lnSpc>
            </a:pPr>
            <a:r>
              <a:rPr lang="en-US" sz="1200" dirty="0"/>
              <a:t>For more information about these requirements for guardrail systems in general industry workplaces, please reference this </a:t>
            </a:r>
            <a:r>
              <a:rPr lang="en-US" sz="1200" dirty="0">
                <a:hlinkClick r:id="rId4"/>
              </a:rPr>
              <a:t>Oregon OSHA factsheet</a:t>
            </a:r>
            <a:r>
              <a:rPr lang="en-US" sz="1200" dirty="0"/>
              <a:t>.</a:t>
            </a:r>
          </a:p>
          <a:p>
            <a:pPr>
              <a:lnSpc>
                <a:spcPct val="150000"/>
              </a:lnSpc>
            </a:pPr>
            <a:endParaRPr lang="en-US" sz="1200" dirty="0"/>
          </a:p>
        </p:txBody>
      </p:sp>
      <p:pic>
        <p:nvPicPr>
          <p:cNvPr id="3" name="Picture 2" descr="Figure D-11, Guardrail Systems: diagram of a guardrail with the top rail 42 inches (107 cm), plus or minus 3 inches, above the walking surface, a mid rail below it, and an intermediate vertical member spaced no more than 19 inches (48 cm) apart.">
            <a:extLst>
              <a:ext uri="{FF2B5EF4-FFF2-40B4-BE49-F238E27FC236}">
                <a16:creationId xmlns:a16="http://schemas.microsoft.com/office/drawing/2014/main" id="{9533A43C-04C4-294B-B267-F58074E717E9}"/>
              </a:ext>
            </a:extLst>
          </p:cNvPr>
          <p:cNvPicPr>
            <a:picLocks noChangeAspect="1"/>
          </p:cNvPicPr>
          <p:nvPr/>
        </p:nvPicPr>
        <p:blipFill>
          <a:blip r:embed="rId5"/>
          <a:stretch>
            <a:fillRect/>
          </a:stretch>
        </p:blipFill>
        <p:spPr>
          <a:xfrm>
            <a:off x="198492" y="1555635"/>
            <a:ext cx="3407743" cy="3660515"/>
          </a:xfrm>
          <a:prstGeom prst="rect">
            <a:avLst/>
          </a:prstGeom>
        </p:spPr>
      </p:pic>
      <p:sp>
        <p:nvSpPr>
          <p:cNvPr id="101" name="Google Shape;101;p2">
            <a:extLst>
              <a:ext uri="{FF2B5EF4-FFF2-40B4-BE49-F238E27FC236}">
                <a16:creationId xmlns:a16="http://schemas.microsoft.com/office/drawing/2014/main" id="{BA6EA743-CF27-A5A2-87C8-461ECD7E6319}"/>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01F8FA61-6559-F758-F023-D3D7606626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5D792368-786E-4D83-9163-39E3E5790BA2}"/>
              </a:ext>
            </a:extLst>
          </p:cNvPr>
          <p:cNvPicPr>
            <a:picLocks noChangeAspect="1"/>
          </p:cNvPicPr>
          <p:nvPr/>
        </p:nvPicPr>
        <p:blipFill>
          <a:blip r:embed="rId6"/>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2580669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122E49CC-243C-90AC-B21E-C7391D00740A}"/>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7107D70C-85CA-F9C8-129E-643450B93679}"/>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Handrail and Stair Rail Systems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90A88CFB-861D-C34E-4C8B-0B3761A286CB}"/>
              </a:ext>
            </a:extLst>
          </p:cNvPr>
          <p:cNvSpPr txBox="1"/>
          <p:nvPr/>
        </p:nvSpPr>
        <p:spPr>
          <a:xfrm>
            <a:off x="5916058" y="1071132"/>
            <a:ext cx="6077449" cy="2960875"/>
          </a:xfrm>
          <a:prstGeom prst="rect">
            <a:avLst/>
          </a:prstGeom>
          <a:noFill/>
        </p:spPr>
        <p:txBody>
          <a:bodyPr wrap="square" rtlCol="0">
            <a:spAutoFit/>
          </a:bodyPr>
          <a:lstStyle/>
          <a:p>
            <a:pPr>
              <a:lnSpc>
                <a:spcPct val="150000"/>
              </a:lnSpc>
            </a:pPr>
            <a:r>
              <a:rPr lang="en-US" dirty="0"/>
              <a:t>1910.29 of Division 2, Subdivision D of the Oregon OSHA Walking-Working Surfaces rules outlines specific requirements for handrails and stair rail systems to ensure their safe use. Let’s start with the definitions:</a:t>
            </a:r>
          </a:p>
          <a:p>
            <a:pPr>
              <a:lnSpc>
                <a:spcPct val="150000"/>
              </a:lnSpc>
            </a:pPr>
            <a:endParaRPr lang="en-US" dirty="0"/>
          </a:p>
          <a:p>
            <a:pPr>
              <a:lnSpc>
                <a:spcPct val="150000"/>
              </a:lnSpc>
            </a:pPr>
            <a:r>
              <a:rPr lang="en-US" dirty="0"/>
              <a:t>“</a:t>
            </a:r>
            <a:r>
              <a:rPr lang="en-US" b="1" i="1" dirty="0"/>
              <a:t>Stair rail </a:t>
            </a:r>
            <a:r>
              <a:rPr lang="en-US" i="1" dirty="0"/>
              <a:t>or stair rail system means a barrier erected along the exposed or open side of stairways to prevent employees from falling to a lower level.”</a:t>
            </a:r>
          </a:p>
          <a:p>
            <a:pPr>
              <a:lnSpc>
                <a:spcPct val="150000"/>
              </a:lnSpc>
            </a:pPr>
            <a:endParaRPr lang="en-US" dirty="0"/>
          </a:p>
          <a:p>
            <a:pPr>
              <a:lnSpc>
                <a:spcPct val="150000"/>
              </a:lnSpc>
            </a:pPr>
            <a:r>
              <a:rPr lang="en-US" dirty="0"/>
              <a:t>“</a:t>
            </a:r>
            <a:r>
              <a:rPr lang="en-US" b="1" i="1" dirty="0"/>
              <a:t>Handrail </a:t>
            </a:r>
            <a:r>
              <a:rPr lang="en-US" i="1" dirty="0"/>
              <a:t>means a rail used to provide employees with a handhold for support.”</a:t>
            </a:r>
          </a:p>
        </p:txBody>
      </p:sp>
      <p:pic>
        <p:nvPicPr>
          <p:cNvPr id="7" name="Picture 6">
            <a:extLst>
              <a:ext uri="{FF2B5EF4-FFF2-40B4-BE49-F238E27FC236}">
                <a16:creationId xmlns:a16="http://schemas.microsoft.com/office/drawing/2014/main" id="{0B35FC3A-2497-CE8A-6408-7524D897802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A7C1DE62-10B1-00FD-FF30-A5558E29FAC4}"/>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9EAF6360-B03D-F2E7-17FA-99A139F5A013}"/>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C6A0392F-3F32-5516-2215-0F2DF650FC66}"/>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873089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5508BE7C-5E9C-73B7-9ABC-9CCF7D974D3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6CAB5075-F782-5FC1-813E-56A436BD3D65}"/>
              </a:ext>
            </a:extLst>
          </p:cNvPr>
          <p:cNvSpPr txBox="1">
            <a:spLocks noGrp="1"/>
          </p:cNvSpPr>
          <p:nvPr>
            <p:ph type="title" idx="4294967295"/>
          </p:nvPr>
        </p:nvSpPr>
        <p:spPr>
          <a:xfrm>
            <a:off x="5719156" y="332509"/>
            <a:ext cx="6274351" cy="1169511"/>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Handrails and Stair Rails System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8ECF1C2-2BD7-BA7A-5B1B-BCB296303EA9}"/>
              </a:ext>
            </a:extLst>
          </p:cNvPr>
          <p:cNvSpPr txBox="1"/>
          <p:nvPr/>
        </p:nvSpPr>
        <p:spPr>
          <a:xfrm>
            <a:off x="5916058" y="1414549"/>
            <a:ext cx="6077449" cy="4253537"/>
          </a:xfrm>
          <a:prstGeom prst="rect">
            <a:avLst/>
          </a:prstGeom>
          <a:noFill/>
        </p:spPr>
        <p:txBody>
          <a:bodyPr wrap="square" rtlCol="0">
            <a:spAutoFit/>
          </a:bodyPr>
          <a:lstStyle/>
          <a:p>
            <a:pPr>
              <a:lnSpc>
                <a:spcPct val="150000"/>
              </a:lnSpc>
            </a:pPr>
            <a:r>
              <a:rPr lang="en-US" dirty="0"/>
              <a:t>The fall protection requirements in 1910.29(f) for handrails and stair rail systems are divided into 7 areas:</a:t>
            </a:r>
          </a:p>
          <a:p>
            <a:pPr>
              <a:lnSpc>
                <a:spcPct val="150000"/>
              </a:lnSpc>
            </a:pPr>
            <a:endParaRPr lang="en-US" dirty="0"/>
          </a:p>
          <a:p>
            <a:pPr marL="342900" indent="-342900">
              <a:lnSpc>
                <a:spcPct val="150000"/>
              </a:lnSpc>
              <a:buFont typeface="+mj-lt"/>
              <a:buAutoNum type="arabicPeriod"/>
            </a:pPr>
            <a:r>
              <a:rPr lang="en-US" dirty="0"/>
              <a:t>Height requirements</a:t>
            </a:r>
          </a:p>
          <a:p>
            <a:pPr marL="342900" indent="-342900">
              <a:lnSpc>
                <a:spcPct val="150000"/>
              </a:lnSpc>
              <a:buFont typeface="+mj-lt"/>
              <a:buAutoNum type="arabicPeriod"/>
            </a:pPr>
            <a:r>
              <a:rPr lang="en-US" dirty="0"/>
              <a:t>Finger clearance</a:t>
            </a:r>
          </a:p>
          <a:p>
            <a:pPr marL="342900" indent="-342900">
              <a:lnSpc>
                <a:spcPct val="150000"/>
              </a:lnSpc>
              <a:buFont typeface="+mj-lt"/>
              <a:buAutoNum type="arabicPeriod"/>
            </a:pPr>
            <a:r>
              <a:rPr lang="en-US" dirty="0"/>
              <a:t>Surface smoothness</a:t>
            </a:r>
          </a:p>
          <a:p>
            <a:pPr marL="342900" indent="-342900">
              <a:lnSpc>
                <a:spcPct val="150000"/>
              </a:lnSpc>
              <a:buFont typeface="+mj-lt"/>
              <a:buAutoNum type="arabicPeriod"/>
            </a:pPr>
            <a:r>
              <a:rPr lang="en-US" dirty="0"/>
              <a:t>Opening restrictions</a:t>
            </a:r>
          </a:p>
          <a:p>
            <a:pPr marL="342900" indent="-342900">
              <a:lnSpc>
                <a:spcPct val="150000"/>
              </a:lnSpc>
              <a:buFont typeface="+mj-lt"/>
              <a:buAutoNum type="arabicPeriod"/>
            </a:pPr>
            <a:r>
              <a:rPr lang="en-US" dirty="0"/>
              <a:t>Handhold design</a:t>
            </a:r>
          </a:p>
          <a:p>
            <a:pPr marL="342900" indent="-342900">
              <a:lnSpc>
                <a:spcPct val="150000"/>
              </a:lnSpc>
              <a:buFont typeface="+mj-lt"/>
              <a:buAutoNum type="arabicPeriod"/>
            </a:pPr>
            <a:r>
              <a:rPr lang="en-US" dirty="0"/>
              <a:t>Projection hazards</a:t>
            </a:r>
          </a:p>
          <a:p>
            <a:pPr marL="342900" indent="-342900">
              <a:lnSpc>
                <a:spcPct val="150000"/>
              </a:lnSpc>
              <a:buFont typeface="+mj-lt"/>
              <a:buAutoNum type="arabicPeriod"/>
            </a:pPr>
            <a:r>
              <a:rPr lang="en-US" dirty="0"/>
              <a:t>Strength criteria</a:t>
            </a:r>
          </a:p>
          <a:p>
            <a:pPr>
              <a:lnSpc>
                <a:spcPct val="150000"/>
              </a:lnSpc>
            </a:pPr>
            <a:endParaRPr lang="en-US" dirty="0"/>
          </a:p>
          <a:p>
            <a:pPr>
              <a:lnSpc>
                <a:spcPct val="150000"/>
              </a:lnSpc>
            </a:pPr>
            <a:r>
              <a:rPr lang="en-US" dirty="0"/>
              <a:t>We’ll take a closer look at these topics over the next few slides.</a:t>
            </a:r>
          </a:p>
          <a:p>
            <a:pPr>
              <a:lnSpc>
                <a:spcPct val="150000"/>
              </a:lnSpc>
            </a:pPr>
            <a:endParaRPr lang="en-US" i="1" dirty="0"/>
          </a:p>
        </p:txBody>
      </p:sp>
      <p:pic>
        <p:nvPicPr>
          <p:cNvPr id="7" name="Picture 6">
            <a:extLst>
              <a:ext uri="{FF2B5EF4-FFF2-40B4-BE49-F238E27FC236}">
                <a16:creationId xmlns:a16="http://schemas.microsoft.com/office/drawing/2014/main" id="{1A39895B-C6FA-2EED-EDD2-7BD16808528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599B3275-4B07-8F1F-00CF-39C4BF21631F}"/>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A4ABB494-DA86-F9CB-9667-094540E4E09E}"/>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952E2F2E-DC69-D515-A757-6DE449F58443}"/>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4713517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A89C3B73-C8C3-A565-D6D1-A60715D3446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E6D188C-B207-79EB-9AB6-B7A414343048}"/>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Height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8A3225C9-7D83-3523-A89E-737011DE5FD5}"/>
              </a:ext>
            </a:extLst>
          </p:cNvPr>
          <p:cNvSpPr txBox="1"/>
          <p:nvPr/>
        </p:nvSpPr>
        <p:spPr>
          <a:xfrm>
            <a:off x="5916058" y="1002083"/>
            <a:ext cx="6077449" cy="4253537"/>
          </a:xfrm>
          <a:prstGeom prst="rect">
            <a:avLst/>
          </a:prstGeom>
          <a:noFill/>
        </p:spPr>
        <p:txBody>
          <a:bodyPr wrap="square" rtlCol="0">
            <a:spAutoFit/>
          </a:bodyPr>
          <a:lstStyle/>
          <a:p>
            <a:pPr>
              <a:lnSpc>
                <a:spcPct val="150000"/>
              </a:lnSpc>
            </a:pPr>
            <a:r>
              <a:rPr lang="en-US" dirty="0"/>
              <a:t>The employer must ensure: </a:t>
            </a:r>
          </a:p>
          <a:p>
            <a:pPr>
              <a:lnSpc>
                <a:spcPct val="150000"/>
              </a:lnSpc>
            </a:pPr>
            <a:endParaRPr lang="en-US" dirty="0"/>
          </a:p>
          <a:p>
            <a:pPr marL="342900" indent="-342900">
              <a:lnSpc>
                <a:spcPct val="150000"/>
              </a:lnSpc>
              <a:buFont typeface="Arial" panose="020B0604020202020204" pitchFamily="34" charset="0"/>
              <a:buChar char="•"/>
            </a:pPr>
            <a:r>
              <a:rPr lang="en-US" dirty="0"/>
              <a:t>Handrails are not less than 30 inches (76 cm) and not more than 38 inches (97 cm), as measured from the leading edge of the stair tread to the top surface of the handrail (see Figure D–12). </a:t>
            </a:r>
          </a:p>
          <a:p>
            <a:pPr marL="342900" indent="-342900">
              <a:lnSpc>
                <a:spcPct val="150000"/>
              </a:lnSpc>
              <a:buFont typeface="Arial" panose="020B0604020202020204" pitchFamily="34" charset="0"/>
              <a:buChar char="•"/>
            </a:pPr>
            <a:endParaRPr lang="en-US" dirty="0"/>
          </a:p>
          <a:p>
            <a:pPr marL="342900" indent="-342900">
              <a:lnSpc>
                <a:spcPct val="150000"/>
              </a:lnSpc>
              <a:buFont typeface="Arial" panose="020B0604020202020204" pitchFamily="34" charset="0"/>
              <a:buChar char="•"/>
            </a:pPr>
            <a:r>
              <a:rPr lang="en-US" dirty="0"/>
              <a:t>The height of stair rail systems installed before January 1, 2018, is not less than 30 inches (76 cm) from the leading edge of the stair tread to the top surface of the top rail; and </a:t>
            </a:r>
          </a:p>
          <a:p>
            <a:pPr marL="342900" indent="-342900">
              <a:lnSpc>
                <a:spcPct val="150000"/>
              </a:lnSpc>
              <a:buFont typeface="Arial" panose="020B0604020202020204" pitchFamily="34" charset="0"/>
              <a:buChar char="•"/>
            </a:pPr>
            <a:endParaRPr lang="en-US" dirty="0"/>
          </a:p>
          <a:p>
            <a:pPr marL="342900" indent="-342900">
              <a:lnSpc>
                <a:spcPct val="150000"/>
              </a:lnSpc>
              <a:buFont typeface="Arial" panose="020B0604020202020204" pitchFamily="34" charset="0"/>
              <a:buChar char="•"/>
            </a:pPr>
            <a:r>
              <a:rPr lang="en-US" dirty="0"/>
              <a:t>The height of stair rail systems installed on or after January 1, 2018, is not less than 42 inches (107 cm) from the leading edge of the stair tread to the top surface of the top rail. </a:t>
            </a:r>
          </a:p>
        </p:txBody>
      </p:sp>
      <p:pic>
        <p:nvPicPr>
          <p:cNvPr id="7" name="Picture 6" descr="Decorative image">
            <a:extLst>
              <a:ext uri="{FF2B5EF4-FFF2-40B4-BE49-F238E27FC236}">
                <a16:creationId xmlns:a16="http://schemas.microsoft.com/office/drawing/2014/main" id="{4CB48F02-31BD-79C8-147E-C8252CAD8310}"/>
              </a:ext>
            </a:extLst>
          </p:cNvPr>
          <p:cNvPicPr>
            <a:picLocks noChangeAspect="1"/>
          </p:cNvPicPr>
          <p:nvPr/>
        </p:nvPicPr>
        <p:blipFill>
          <a:blip r:embed="rId3"/>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6B1761AD-3607-1152-F7CD-C543FB016FEC}"/>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C21C647C-3671-C716-6AAC-4A4E0D4D6756}"/>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376C7B74-B503-EACF-B62C-DFF06A29F603}"/>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61497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CD0A84A5-1DD6-48B9-F5BA-E9A70FD70B21}"/>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EDCE2685-84E5-AC87-F673-C04959B94371}"/>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Height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63D1F4A2-101E-A0B9-C577-FF935A40E3B1}"/>
              </a:ext>
            </a:extLst>
          </p:cNvPr>
          <p:cNvSpPr txBox="1"/>
          <p:nvPr/>
        </p:nvSpPr>
        <p:spPr>
          <a:xfrm>
            <a:off x="5916058" y="1002083"/>
            <a:ext cx="6077449" cy="3607206"/>
          </a:xfrm>
          <a:prstGeom prst="rect">
            <a:avLst/>
          </a:prstGeom>
          <a:noFill/>
        </p:spPr>
        <p:txBody>
          <a:bodyPr wrap="square" rtlCol="0">
            <a:spAutoFit/>
          </a:bodyPr>
          <a:lstStyle/>
          <a:p>
            <a:pPr>
              <a:lnSpc>
                <a:spcPct val="150000"/>
              </a:lnSpc>
            </a:pPr>
            <a:r>
              <a:rPr lang="en-US" dirty="0"/>
              <a:t>The employer must ensure: </a:t>
            </a:r>
          </a:p>
          <a:p>
            <a:pPr>
              <a:lnSpc>
                <a:spcPct val="150000"/>
              </a:lnSpc>
            </a:pPr>
            <a:endParaRPr lang="en-US" dirty="0"/>
          </a:p>
          <a:p>
            <a:pPr>
              <a:lnSpc>
                <a:spcPct val="150000"/>
              </a:lnSpc>
            </a:pPr>
            <a:r>
              <a:rPr lang="en-US" dirty="0"/>
              <a:t>The top rail of a stair rail system may serve as a handrail only when:</a:t>
            </a:r>
          </a:p>
          <a:p>
            <a:pPr>
              <a:lnSpc>
                <a:spcPct val="150000"/>
              </a:lnSpc>
            </a:pPr>
            <a:endParaRPr lang="en-US" dirty="0"/>
          </a:p>
          <a:p>
            <a:pPr>
              <a:lnSpc>
                <a:spcPct val="150000"/>
              </a:lnSpc>
            </a:pPr>
            <a:r>
              <a:rPr lang="en-US" dirty="0"/>
              <a:t>(A) The height of the stair rail system is not less than 36 inches (91 cm) and not more than 38 inches (97 cm) as measured at the leading edge of the stair tread to the top surface of the top rail (see Figure D–13); and </a:t>
            </a:r>
          </a:p>
          <a:p>
            <a:pPr>
              <a:lnSpc>
                <a:spcPct val="150000"/>
              </a:lnSpc>
            </a:pPr>
            <a:endParaRPr lang="en-US" dirty="0"/>
          </a:p>
          <a:p>
            <a:pPr>
              <a:lnSpc>
                <a:spcPct val="150000"/>
              </a:lnSpc>
            </a:pPr>
            <a:r>
              <a:rPr lang="en-US" dirty="0"/>
              <a:t>(B) The top rail of the stair rail system meets the other handrail requirements in </a:t>
            </a:r>
            <a:r>
              <a:rPr lang="en-US" dirty="0">
                <a:hlinkClick r:id="rId3"/>
              </a:rPr>
              <a:t>paragraph (f)</a:t>
            </a:r>
            <a:r>
              <a:rPr lang="en-US" dirty="0"/>
              <a:t> of this section.</a:t>
            </a:r>
          </a:p>
          <a:p>
            <a:pPr>
              <a:lnSpc>
                <a:spcPct val="150000"/>
              </a:lnSpc>
            </a:pPr>
            <a:endParaRPr lang="en-US" dirty="0"/>
          </a:p>
        </p:txBody>
      </p:sp>
      <p:pic>
        <p:nvPicPr>
          <p:cNvPr id="7" name="Picture 6" descr="Decorative image">
            <a:extLst>
              <a:ext uri="{FF2B5EF4-FFF2-40B4-BE49-F238E27FC236}">
                <a16:creationId xmlns:a16="http://schemas.microsoft.com/office/drawing/2014/main" id="{FD822DE8-0246-9B22-4D73-1A564C262FEB}"/>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ED0D7E4A-9F70-19F3-288D-C174AC229A5B}"/>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755222A9-09BC-05B1-14A0-36C7F19675B8}"/>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22C8613A-B2B5-F3A8-D74F-19427B521CD0}"/>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4115819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457D9F53-974F-3AEF-9732-4CBB48B2DE21}"/>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B8EA030C-D6A3-052A-8D66-4C2941C147EB}"/>
              </a:ext>
            </a:extLst>
          </p:cNvPr>
          <p:cNvSpPr txBox="1">
            <a:spLocks noGrp="1"/>
          </p:cNvSpPr>
          <p:nvPr>
            <p:ph type="title" idx="4294967295"/>
          </p:nvPr>
        </p:nvSpPr>
        <p:spPr>
          <a:xfrm>
            <a:off x="5719156" y="332509"/>
            <a:ext cx="6274351" cy="61551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000" b="0" i="0" u="none" strike="noStrike" kern="0" cap="none" spc="0" normalizeH="0" baseline="0" noProof="0" dirty="0">
                <a:ln>
                  <a:noFill/>
                </a:ln>
                <a:solidFill>
                  <a:schemeClr val="dk1"/>
                </a:solidFill>
                <a:effectLst/>
                <a:uLnTx/>
                <a:uFillTx/>
                <a:latin typeface="+mj-lt"/>
                <a:ea typeface="Calibri"/>
                <a:cs typeface="Calibri"/>
                <a:sym typeface="Calibri"/>
              </a:rPr>
              <a:t>Handrails and Stair Rail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7" name="Picture 6">
            <a:extLst>
              <a:ext uri="{FF2B5EF4-FFF2-40B4-BE49-F238E27FC236}">
                <a16:creationId xmlns:a16="http://schemas.microsoft.com/office/drawing/2014/main" id="{790065AF-3161-E35A-7B32-F0825256C4CD}"/>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55470" y="25687"/>
            <a:ext cx="5429572" cy="5835230"/>
          </a:xfrm>
          <a:prstGeom prst="rect">
            <a:avLst/>
          </a:prstGeom>
        </p:spPr>
      </p:pic>
      <p:sp>
        <p:nvSpPr>
          <p:cNvPr id="101" name="Google Shape;101;p2">
            <a:extLst>
              <a:ext uri="{FF2B5EF4-FFF2-40B4-BE49-F238E27FC236}">
                <a16:creationId xmlns:a16="http://schemas.microsoft.com/office/drawing/2014/main" id="{69A49721-8F85-6EDD-0778-D24ACDF63965}"/>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D107B8E2-FA8E-B774-0583-CC613854A118}"/>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3984AAEE-10C2-13A2-1F8B-E36CFE15F98A}"/>
              </a:ext>
            </a:extLst>
          </p:cNvPr>
          <p:cNvPicPr>
            <a:picLocks noChangeAspect="1"/>
          </p:cNvPicPr>
          <p:nvPr/>
        </p:nvPicPr>
        <p:blipFill>
          <a:blip r:embed="rId4"/>
          <a:stretch>
            <a:fillRect/>
          </a:stretch>
        </p:blipFill>
        <p:spPr>
          <a:xfrm>
            <a:off x="7083846" y="5925775"/>
            <a:ext cx="5108154" cy="927100"/>
          </a:xfrm>
          <a:prstGeom prst="rect">
            <a:avLst/>
          </a:prstGeom>
        </p:spPr>
      </p:pic>
      <p:sp>
        <p:nvSpPr>
          <p:cNvPr id="2" name="TextBox 1">
            <a:extLst>
              <a:ext uri="{FF2B5EF4-FFF2-40B4-BE49-F238E27FC236}">
                <a16:creationId xmlns:a16="http://schemas.microsoft.com/office/drawing/2014/main" id="{4673D274-B48F-5A6A-528F-946243714B1F}"/>
              </a:ext>
            </a:extLst>
          </p:cNvPr>
          <p:cNvSpPr txBox="1"/>
          <p:nvPr/>
        </p:nvSpPr>
        <p:spPr>
          <a:xfrm>
            <a:off x="5916058" y="1002083"/>
            <a:ext cx="6077449" cy="5044073"/>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US" sz="1200" b="1" dirty="0"/>
              <a:t>Finger clearance</a:t>
            </a:r>
            <a:r>
              <a:rPr lang="en-US" sz="1200" dirty="0"/>
              <a:t>. The minimum clearance between handrails and any other object is 2.25 inches (5.7 cm). </a:t>
            </a:r>
          </a:p>
          <a:p>
            <a:pPr marL="171450" indent="-171450">
              <a:lnSpc>
                <a:spcPct val="150000"/>
              </a:lnSpc>
              <a:buFont typeface="Arial" panose="020B0604020202020204" pitchFamily="34" charset="0"/>
              <a:buChar char="•"/>
            </a:pPr>
            <a:r>
              <a:rPr lang="en-US" sz="1200" b="1" dirty="0"/>
              <a:t>Surfaces. </a:t>
            </a:r>
            <a:r>
              <a:rPr lang="en-US" sz="1200" dirty="0"/>
              <a:t>Handrails and stair rail systems are smooth-surfaced to protect employees from injury, such as punctures or lacerations, and to prevent catching or snagging of clothing. </a:t>
            </a:r>
          </a:p>
          <a:p>
            <a:pPr marL="171450" indent="-171450">
              <a:lnSpc>
                <a:spcPct val="150000"/>
              </a:lnSpc>
              <a:buFont typeface="Arial" panose="020B0604020202020204" pitchFamily="34" charset="0"/>
              <a:buChar char="•"/>
            </a:pPr>
            <a:r>
              <a:rPr lang="en-US" sz="1200" b="1" dirty="0"/>
              <a:t>Openings in stair rails</a:t>
            </a:r>
            <a:r>
              <a:rPr lang="en-US" sz="1200" dirty="0"/>
              <a:t>. No opening in a stair rail system exceeds 19 inches (48 cm) at its least dimension. </a:t>
            </a:r>
          </a:p>
          <a:p>
            <a:pPr marL="171450" indent="-171450">
              <a:lnSpc>
                <a:spcPct val="150000"/>
              </a:lnSpc>
              <a:buFont typeface="Arial" panose="020B0604020202020204" pitchFamily="34" charset="0"/>
              <a:buChar char="•"/>
            </a:pPr>
            <a:r>
              <a:rPr lang="en-US" sz="1200" b="1" dirty="0"/>
              <a:t>Handhold.</a:t>
            </a:r>
            <a:r>
              <a:rPr lang="en-US" sz="1200" dirty="0"/>
              <a:t> Handrails have the shape and dimension necessary so that employees can grasp the handrail firmly. </a:t>
            </a:r>
          </a:p>
          <a:p>
            <a:pPr marL="171450" indent="-171450">
              <a:lnSpc>
                <a:spcPct val="150000"/>
              </a:lnSpc>
              <a:buFont typeface="Arial" panose="020B0604020202020204" pitchFamily="34" charset="0"/>
              <a:buChar char="•"/>
            </a:pPr>
            <a:r>
              <a:rPr lang="en-US" sz="1200" b="1" dirty="0"/>
              <a:t>Projection hazards</a:t>
            </a:r>
            <a:r>
              <a:rPr lang="en-US" sz="1200" dirty="0"/>
              <a:t>. The ends of handrails and stair rail systems do not present any projection hazards.</a:t>
            </a:r>
          </a:p>
          <a:p>
            <a:pPr marL="171450" indent="-171450">
              <a:lnSpc>
                <a:spcPct val="150000"/>
              </a:lnSpc>
              <a:buFont typeface="Arial" panose="020B0604020202020204" pitchFamily="34" charset="0"/>
              <a:buChar char="•"/>
            </a:pPr>
            <a:r>
              <a:rPr lang="en-US" sz="1200" b="1" dirty="0"/>
              <a:t>Strength criteria</a:t>
            </a:r>
            <a:r>
              <a:rPr lang="en-US" sz="1200" dirty="0"/>
              <a:t>. Handrails and the top rails of stair rail systems are capable of withstanding, without failure, a force of at least 200 pounds (890 N) applied in any downward or outward direction within 2 inches (5 cm) of any point along the top edge of the rail. </a:t>
            </a:r>
          </a:p>
          <a:p>
            <a:pPr>
              <a:lnSpc>
                <a:spcPct val="150000"/>
              </a:lnSpc>
            </a:pPr>
            <a:endParaRPr lang="en-US" sz="1200" dirty="0"/>
          </a:p>
          <a:p>
            <a:pPr>
              <a:lnSpc>
                <a:spcPct val="150000"/>
              </a:lnSpc>
            </a:pPr>
            <a:r>
              <a:rPr lang="en-US" sz="1200" dirty="0"/>
              <a:t>We’ve completed the handrail and stair rail systems section! </a:t>
            </a:r>
          </a:p>
          <a:p>
            <a:pPr>
              <a:lnSpc>
                <a:spcPct val="150000"/>
              </a:lnSpc>
            </a:pPr>
            <a:endParaRPr lang="en-US" sz="1200" dirty="0"/>
          </a:p>
        </p:txBody>
      </p:sp>
    </p:spTree>
    <p:extLst>
      <p:ext uri="{BB962C8B-B14F-4D97-AF65-F5344CB8AC3E}">
        <p14:creationId xmlns:p14="http://schemas.microsoft.com/office/powerpoint/2010/main" val="2494720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5E707367-6D68-6A53-FA13-EC4AC03C2986}"/>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28D1B9DB-001D-0D1F-CAF5-A191D6EE3661}"/>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Safety Net Systems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2014E5BD-8E59-A568-9448-2717D4599F90}"/>
              </a:ext>
            </a:extLst>
          </p:cNvPr>
          <p:cNvSpPr txBox="1"/>
          <p:nvPr/>
        </p:nvSpPr>
        <p:spPr>
          <a:xfrm>
            <a:off x="5916058" y="1002083"/>
            <a:ext cx="6077449" cy="2960875"/>
          </a:xfrm>
          <a:prstGeom prst="rect">
            <a:avLst/>
          </a:prstGeom>
          <a:noFill/>
        </p:spPr>
        <p:txBody>
          <a:bodyPr wrap="square" rtlCol="0">
            <a:spAutoFit/>
          </a:bodyPr>
          <a:lstStyle/>
          <a:p>
            <a:pPr>
              <a:lnSpc>
                <a:spcPct val="150000"/>
              </a:lnSpc>
            </a:pPr>
            <a:r>
              <a:rPr lang="en-US" dirty="0"/>
              <a:t>Safety net systems are a form of fall protection designed to catch workers who fall from elevated work surfaces, preventing them from hitting the ground or other dangerous surfaces. These nets are installed below or around work areas at heights, such as on construction sites, bridges, or scaffolding. Safety nets are particularly useful in environments where guardrails or personal fall arrest systems are impractical. They must meet specific strength, durability, and installation standards to ensure they can effectively prevent injuries. For more information on this topic, please refer to </a:t>
            </a:r>
            <a:r>
              <a:rPr lang="en-US" dirty="0">
                <a:hlinkClick r:id="rId3"/>
              </a:rPr>
              <a:t>29 CFR part 1926, subpart M</a:t>
            </a:r>
            <a:r>
              <a:rPr lang="en-US" dirty="0"/>
              <a:t>.</a:t>
            </a:r>
          </a:p>
        </p:txBody>
      </p:sp>
      <p:pic>
        <p:nvPicPr>
          <p:cNvPr id="7" name="Picture 6">
            <a:extLst>
              <a:ext uri="{FF2B5EF4-FFF2-40B4-BE49-F238E27FC236}">
                <a16:creationId xmlns:a16="http://schemas.microsoft.com/office/drawing/2014/main" id="{BF176A8E-85AB-6A02-1467-7C4481E81D7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19A4F45D-923B-27B1-39B9-37A77F42B183}"/>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2B0AC768-FA0D-0ABE-E904-48D337618AFC}"/>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828D437D-604D-7831-C107-A33A1ECD469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6740725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56C8AC94-A8FA-523F-232C-116267003ED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DAF3BD6-53D5-5F87-1B02-95343747DAE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a:extLst>
              <a:ext uri="{FF2B5EF4-FFF2-40B4-BE49-F238E27FC236}">
                <a16:creationId xmlns:a16="http://schemas.microsoft.com/office/drawing/2014/main" id="{F48038AF-F0A7-D4F5-DBE1-85EFD37BDA8A}"/>
              </a:ext>
            </a:extLst>
          </p:cNvPr>
          <p:cNvSpPr txBox="1">
            <a:spLocks noGrp="1"/>
          </p:cNvSpPr>
          <p:nvPr>
            <p:ph type="title" idx="4294967295"/>
          </p:nvPr>
        </p:nvSpPr>
        <p:spPr>
          <a:xfrm>
            <a:off x="1365813" y="2531200"/>
            <a:ext cx="8831483"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3"/>
              </a:rPr>
              <a:t>Designated Area</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FF2B5EF4-FFF2-40B4-BE49-F238E27FC236}">
                <a16:creationId xmlns:a16="http://schemas.microsoft.com/office/drawing/2014/main" id="{95213FAF-23A9-27B3-932C-8F08DA7C88C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01A569FE-45CC-28C9-7CEC-B874DA08E0C5}"/>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2 of 7">
            <a:extLst>
              <a:ext uri="{FF2B5EF4-FFF2-40B4-BE49-F238E27FC236}">
                <a16:creationId xmlns:a16="http://schemas.microsoft.com/office/drawing/2014/main" id="{9DF5EA9E-1577-61A9-BABA-BD58967F497C}"/>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1166814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34F25A00-6EC9-A2EB-336A-67ACFA6A8B2C}"/>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252B4057-A771-F6E8-701D-082938321256}"/>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Designated Area</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D4B1A385-B375-043D-F025-2C39FE5173E9}"/>
              </a:ext>
            </a:extLst>
          </p:cNvPr>
          <p:cNvSpPr txBox="1"/>
          <p:nvPr/>
        </p:nvSpPr>
        <p:spPr>
          <a:xfrm>
            <a:off x="5916058" y="1002083"/>
            <a:ext cx="6077449" cy="2637710"/>
          </a:xfrm>
          <a:prstGeom prst="rect">
            <a:avLst/>
          </a:prstGeom>
          <a:noFill/>
        </p:spPr>
        <p:txBody>
          <a:bodyPr wrap="square" rtlCol="0">
            <a:spAutoFit/>
          </a:bodyPr>
          <a:lstStyle/>
          <a:p>
            <a:pPr>
              <a:lnSpc>
                <a:spcPct val="150000"/>
              </a:lnSpc>
            </a:pPr>
            <a:r>
              <a:rPr lang="en-US" dirty="0"/>
              <a:t>When employees work on a low-slope roof (a roof with a pitch of 2 in 12 or less), a non-traditional type of fall protection (the designated area) can be used in special situations. A designated area is a distinct portion of a walking-working surface delineated by a warning line in which employees may work without additional fall protection when performing work on low-slope roofs. A warning line is a rope, wire, tape, or chain that warns the employees that they are approaching an unprotected side or edge. Let’s take a look at the requirements for designated areas.</a:t>
            </a:r>
          </a:p>
        </p:txBody>
      </p:sp>
      <p:pic>
        <p:nvPicPr>
          <p:cNvPr id="7" name="Picture 6">
            <a:extLst>
              <a:ext uri="{FF2B5EF4-FFF2-40B4-BE49-F238E27FC236}">
                <a16:creationId xmlns:a16="http://schemas.microsoft.com/office/drawing/2014/main" id="{022B0EAB-D626-BBC2-902D-E6173A2C5EC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E54F6199-A669-1535-FCAC-4D2E5C3FF9D7}"/>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961422D8-D23E-1ED2-968D-1EF8E272B9D7}"/>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C20B15FE-CF8B-631D-9C21-E9126FC1CCFA}"/>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782663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65AE0B50-202B-6318-8B0B-7F6B5FA6289E}"/>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202C5F8D-BF3D-309A-DBCA-B21E323B80CA}"/>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Designated Area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46FD11F9-0CBE-6B56-099F-E2648E4D9027}"/>
              </a:ext>
            </a:extLst>
          </p:cNvPr>
          <p:cNvSpPr txBox="1"/>
          <p:nvPr/>
        </p:nvSpPr>
        <p:spPr>
          <a:xfrm>
            <a:off x="5916058" y="1002083"/>
            <a:ext cx="6077449" cy="2314544"/>
          </a:xfrm>
          <a:prstGeom prst="rect">
            <a:avLst/>
          </a:prstGeom>
          <a:noFill/>
        </p:spPr>
        <p:txBody>
          <a:bodyPr wrap="square" rtlCol="0">
            <a:spAutoFit/>
          </a:bodyPr>
          <a:lstStyle/>
          <a:p>
            <a:pPr>
              <a:lnSpc>
                <a:spcPct val="150000"/>
              </a:lnSpc>
            </a:pPr>
            <a:r>
              <a:rPr lang="en-US" dirty="0"/>
              <a:t>When the employer uses a designated area, they must ensure:</a:t>
            </a:r>
          </a:p>
          <a:p>
            <a:pPr>
              <a:lnSpc>
                <a:spcPct val="150000"/>
              </a:lnSpc>
            </a:pPr>
            <a:endParaRPr lang="en-US" dirty="0"/>
          </a:p>
          <a:p>
            <a:pPr marL="342900" indent="-342900">
              <a:lnSpc>
                <a:spcPct val="150000"/>
              </a:lnSpc>
              <a:buFont typeface="+mj-lt"/>
              <a:buAutoNum type="arabicPeriod"/>
            </a:pPr>
            <a:r>
              <a:rPr lang="en-US" dirty="0"/>
              <a:t>Employees remain within the designated area while work operations are underway; and</a:t>
            </a:r>
          </a:p>
          <a:p>
            <a:pPr marL="342900" indent="-342900">
              <a:lnSpc>
                <a:spcPct val="150000"/>
              </a:lnSpc>
              <a:buFont typeface="+mj-lt"/>
              <a:buAutoNum type="arabicPeriod"/>
            </a:pPr>
            <a:r>
              <a:rPr lang="en-US" dirty="0"/>
              <a:t>The perimeter of the designated area is delineated with a warning line consisting of a rope, wire, tape, or chain that meets the requirements of </a:t>
            </a:r>
            <a:r>
              <a:rPr lang="en-US" dirty="0">
                <a:hlinkClick r:id="rId3"/>
              </a:rPr>
              <a:t>paragraphs 1910.29 (d)(2) and (3)</a:t>
            </a:r>
            <a:r>
              <a:rPr lang="en-US" dirty="0"/>
              <a:t> of this section of the rule. </a:t>
            </a:r>
          </a:p>
        </p:txBody>
      </p:sp>
      <p:pic>
        <p:nvPicPr>
          <p:cNvPr id="7" name="Picture 6" descr="A warning sign reading: Danger, Fall Hazard, Do Not Cross Without Fall Protection.">
            <a:extLst>
              <a:ext uri="{FF2B5EF4-FFF2-40B4-BE49-F238E27FC236}">
                <a16:creationId xmlns:a16="http://schemas.microsoft.com/office/drawing/2014/main" id="{7A3259BC-EF80-F414-FE0C-5F1B6AD72B82}"/>
              </a:ext>
            </a:extLst>
          </p:cNvPr>
          <p:cNvPicPr>
            <a:picLocks noChangeAspect="1"/>
          </p:cNvPicPr>
          <p:nvPr/>
        </p:nvPicPr>
        <p:blipFill>
          <a:blip r:embed="rId4"/>
          <a:srcRect/>
          <a:stretch/>
        </p:blipFill>
        <p:spPr>
          <a:xfrm>
            <a:off x="55470" y="25687"/>
            <a:ext cx="5429572" cy="5835230"/>
          </a:xfrm>
          <a:prstGeom prst="rect">
            <a:avLst/>
          </a:prstGeom>
        </p:spPr>
      </p:pic>
      <p:sp>
        <p:nvSpPr>
          <p:cNvPr id="101" name="Google Shape;101;p2">
            <a:extLst>
              <a:ext uri="{FF2B5EF4-FFF2-40B4-BE49-F238E27FC236}">
                <a16:creationId xmlns:a16="http://schemas.microsoft.com/office/drawing/2014/main" id="{1477F73B-9D72-2D9A-EDA3-5BAF6C00F48C}"/>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D97635E4-FEF9-A222-719F-F47185485320}"/>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06A81E10-776C-2562-D09B-54173604818E}"/>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40207816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90F8566F-A5E5-E0A5-4715-AF74A7D60176}"/>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313DBD0C-40AD-B87B-7D0C-F19F89CFD6F4}"/>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a:ln>
                  <a:noFill/>
                </a:ln>
                <a:solidFill>
                  <a:schemeClr val="dk1"/>
                </a:solidFill>
                <a:effectLst/>
                <a:uLnTx/>
                <a:uFillTx/>
                <a:latin typeface="+mj-lt"/>
                <a:ea typeface="Calibri"/>
                <a:cs typeface="Calibri"/>
                <a:sym typeface="Calibri"/>
              </a:rPr>
              <a:t>Designated Areas </a:t>
            </a: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 Mobile Equipment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4EE37ED4-0AD4-74C0-67DB-9A5074A5F62F}"/>
              </a:ext>
            </a:extLst>
          </p:cNvPr>
          <p:cNvSpPr txBox="1"/>
          <p:nvPr/>
        </p:nvSpPr>
        <p:spPr>
          <a:xfrm>
            <a:off x="5916058" y="1002083"/>
            <a:ext cx="6077449" cy="3284041"/>
          </a:xfrm>
          <a:prstGeom prst="rect">
            <a:avLst/>
          </a:prstGeom>
          <a:noFill/>
        </p:spPr>
        <p:txBody>
          <a:bodyPr wrap="square" rtlCol="0">
            <a:spAutoFit/>
          </a:bodyPr>
          <a:lstStyle/>
          <a:p>
            <a:pPr>
              <a:lnSpc>
                <a:spcPct val="150000"/>
              </a:lnSpc>
            </a:pPr>
            <a:r>
              <a:rPr lang="en-US" dirty="0"/>
              <a:t>When mobile mechanical equipment is used to perform work that is both temporary and infrequent in a designated area, the employer must ensure the warning line is erected not less than 6 feet (1.8 m) from the unprotected side or edge that is parallel to the direction in which the mechanical equipment is operated, and not less than 10 feet (3 m) from the unprotected side or edge that is perpendicular to the direction in which the mechanical equipment is operated.</a:t>
            </a:r>
          </a:p>
          <a:p>
            <a:pPr>
              <a:lnSpc>
                <a:spcPct val="150000"/>
              </a:lnSpc>
            </a:pPr>
            <a:endParaRPr lang="en-US" dirty="0"/>
          </a:p>
          <a:p>
            <a:pPr>
              <a:lnSpc>
                <a:spcPct val="150000"/>
              </a:lnSpc>
            </a:pPr>
            <a:r>
              <a:rPr lang="en-US" dirty="0"/>
              <a:t>If you would like to learn more about designated areas, please reference the </a:t>
            </a:r>
            <a:r>
              <a:rPr lang="en-US" dirty="0">
                <a:hlinkClick r:id="rId3"/>
              </a:rPr>
              <a:t>Oregon OSHA factsheet here</a:t>
            </a:r>
            <a:r>
              <a:rPr lang="en-US" dirty="0"/>
              <a:t>.</a:t>
            </a:r>
          </a:p>
        </p:txBody>
      </p:sp>
      <p:pic>
        <p:nvPicPr>
          <p:cNvPr id="7" name="Picture 6" descr="Oregon OSHA fact sheet titled Walking-Working Surfaces: Designated areas.">
            <a:extLst>
              <a:ext uri="{FF2B5EF4-FFF2-40B4-BE49-F238E27FC236}">
                <a16:creationId xmlns:a16="http://schemas.microsoft.com/office/drawing/2014/main" id="{3068C9E2-76E1-B531-BFE8-8A4394C751B6}"/>
              </a:ext>
            </a:extLst>
          </p:cNvPr>
          <p:cNvPicPr>
            <a:picLocks noChangeAspect="1"/>
          </p:cNvPicPr>
          <p:nvPr/>
        </p:nvPicPr>
        <p:blipFill>
          <a:blip r:embed="rId4"/>
          <a:srcRect/>
          <a:stretch/>
        </p:blipFill>
        <p:spPr>
          <a:xfrm>
            <a:off x="54114" y="25687"/>
            <a:ext cx="5432285" cy="5835229"/>
          </a:xfrm>
          <a:prstGeom prst="rect">
            <a:avLst/>
          </a:prstGeom>
        </p:spPr>
      </p:pic>
      <p:sp>
        <p:nvSpPr>
          <p:cNvPr id="101" name="Google Shape;101;p2">
            <a:extLst>
              <a:ext uri="{FF2B5EF4-FFF2-40B4-BE49-F238E27FC236}">
                <a16:creationId xmlns:a16="http://schemas.microsoft.com/office/drawing/2014/main" id="{9C6F6FD1-55CC-A2B5-3D4A-959D4485183E}"/>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AE9D4B1C-8FF2-6302-99FE-BD4FAEE2E547}"/>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96843005-4DE6-3B1C-45FE-31657F4B594D}"/>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40895749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Covers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pPr>
            <a:r>
              <a:rPr lang="en-US" dirty="0"/>
              <a:t>The employer must ensure each cover for a hole in a walking-working surface meets the requirements of </a:t>
            </a:r>
            <a:r>
              <a:rPr lang="en-US" dirty="0">
                <a:hlinkClick r:id="rId3"/>
              </a:rPr>
              <a:t>1910.29(e)</a:t>
            </a:r>
            <a:r>
              <a:rPr lang="en-US" dirty="0"/>
              <a:t>:</a:t>
            </a:r>
          </a:p>
          <a:p>
            <a:pPr>
              <a:lnSpc>
                <a:spcPct val="150000"/>
              </a:lnSpc>
            </a:pPr>
            <a:endParaRPr lang="en-US" dirty="0"/>
          </a:p>
          <a:p>
            <a:pPr marL="342900" indent="-342900">
              <a:lnSpc>
                <a:spcPct val="150000"/>
              </a:lnSpc>
              <a:buFont typeface="+mj-lt"/>
              <a:buAutoNum type="arabicPeriod"/>
            </a:pPr>
            <a:r>
              <a:rPr lang="en-US" dirty="0"/>
              <a:t>Is capable of supporting without failure, at least twice the maximum intended load that may be imposed on the cover at any one time; and</a:t>
            </a:r>
          </a:p>
          <a:p>
            <a:pPr marL="342900" indent="-342900">
              <a:lnSpc>
                <a:spcPct val="150000"/>
              </a:lnSpc>
              <a:buFont typeface="+mj-lt"/>
              <a:buAutoNum type="arabicPeriod"/>
            </a:pPr>
            <a:r>
              <a:rPr lang="en-US" dirty="0"/>
              <a:t>Is secured to prevent accidental displacement.</a:t>
            </a:r>
          </a:p>
          <a:p>
            <a:pPr>
              <a:lnSpc>
                <a:spcPct val="150000"/>
              </a:lnSpc>
            </a:pPr>
            <a:endParaRPr lang="en-US" dirty="0"/>
          </a:p>
          <a:p>
            <a:pPr>
              <a:lnSpc>
                <a:spcPct val="150000"/>
              </a:lnSpc>
            </a:pPr>
            <a:r>
              <a:rPr lang="en-US" dirty="0"/>
              <a:t>We’ll explain more about holes in the next module.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Ladder Safety Systems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pPr>
            <a:r>
              <a:rPr lang="en-US" dirty="0"/>
              <a:t>Our next topic is ladder safety systems. These are defined as:</a:t>
            </a:r>
          </a:p>
          <a:p>
            <a:pPr>
              <a:lnSpc>
                <a:spcPct val="150000"/>
              </a:lnSpc>
            </a:pPr>
            <a:endParaRPr lang="en-US" dirty="0"/>
          </a:p>
          <a:p>
            <a:pPr>
              <a:lnSpc>
                <a:spcPct val="150000"/>
              </a:lnSpc>
            </a:pPr>
            <a:r>
              <a:rPr lang="en-US" i="1" dirty="0"/>
              <a:t>“...a system designed to eliminate or reduce the possibility of falling from a ladder. A ladder safety system usually consists of a carrier, safety sleeve, lanyard, connectors, and body harness. Cages and wells are not ladder safety systems.”</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Ladder Safety Systems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pPr>
            <a:r>
              <a:rPr lang="en-US" sz="1200" dirty="0"/>
              <a:t>The employer must ensure ladder safety systems meet the requirements in </a:t>
            </a:r>
            <a:r>
              <a:rPr lang="en-US" sz="1200" dirty="0">
                <a:hlinkClick r:id="rId3"/>
              </a:rPr>
              <a:t>1910.29(i)</a:t>
            </a:r>
            <a:r>
              <a:rPr lang="en-US" sz="1200" dirty="0"/>
              <a:t>:</a:t>
            </a:r>
          </a:p>
          <a:p>
            <a:pPr>
              <a:lnSpc>
                <a:spcPct val="150000"/>
              </a:lnSpc>
            </a:pPr>
            <a:endParaRPr lang="en-US" sz="1200" dirty="0"/>
          </a:p>
          <a:p>
            <a:pPr marL="342900" indent="-342900">
              <a:lnSpc>
                <a:spcPct val="150000"/>
              </a:lnSpc>
              <a:buFont typeface="+mj-lt"/>
              <a:buAutoNum type="arabicPeriod"/>
            </a:pPr>
            <a:r>
              <a:rPr lang="en-US" sz="1200" dirty="0"/>
              <a:t>Each ladder safety system allows the employee to climb up and down using both hands and does not require that the employee continuously hold, push, or pull any part of the system while climbing;</a:t>
            </a:r>
          </a:p>
          <a:p>
            <a:pPr marL="342900" indent="-342900">
              <a:lnSpc>
                <a:spcPct val="150000"/>
              </a:lnSpc>
              <a:buFont typeface="+mj-lt"/>
              <a:buAutoNum type="arabicPeriod"/>
            </a:pPr>
            <a:r>
              <a:rPr lang="en-US" sz="1200" dirty="0"/>
              <a:t>The connection between the carrier or lifeline and the point of attachment to the body harness or belt does not exceed 9 inches (23 cm);</a:t>
            </a:r>
          </a:p>
          <a:p>
            <a:pPr marL="342900" indent="-342900">
              <a:lnSpc>
                <a:spcPct val="150000"/>
              </a:lnSpc>
              <a:buFont typeface="+mj-lt"/>
              <a:buAutoNum type="arabicPeriod"/>
            </a:pPr>
            <a:r>
              <a:rPr lang="en-US" sz="1200" dirty="0"/>
              <a:t>Mountings for rigid carriers are attached at each end of the carrier, with intermediate mountings spaced, as necessary, along the entire length of the carrier so the system has the strength to stop employee falls;</a:t>
            </a:r>
          </a:p>
          <a:p>
            <a:pPr>
              <a:lnSpc>
                <a:spcPct val="150000"/>
              </a:lnSpc>
            </a:pPr>
            <a:endParaRPr lang="en-US" sz="1200" dirty="0"/>
          </a:p>
          <a:p>
            <a:pPr>
              <a:lnSpc>
                <a:spcPct val="150000"/>
              </a:lnSpc>
            </a:pPr>
            <a:r>
              <a:rPr lang="en-US" sz="12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Ladder Safety Systems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pPr>
            <a:r>
              <a:rPr lang="en-US" sz="1200" dirty="0"/>
              <a:t>The employer must ensure:</a:t>
            </a:r>
          </a:p>
          <a:p>
            <a:pPr>
              <a:lnSpc>
                <a:spcPct val="150000"/>
              </a:lnSpc>
            </a:pPr>
            <a:endParaRPr lang="en-US" sz="1200" dirty="0"/>
          </a:p>
          <a:p>
            <a:pPr marL="342900" indent="-342900">
              <a:lnSpc>
                <a:spcPct val="150000"/>
              </a:lnSpc>
              <a:buFont typeface="+mj-lt"/>
              <a:buAutoNum type="arabicPeriod" startAt="4"/>
            </a:pPr>
            <a:r>
              <a:rPr lang="en-US" sz="1200" dirty="0"/>
              <a:t>Mountings for flexible carriers are attached at each end of the carrier and cable guides for flexible carriers are installed at least 25 feet (7.6 m) apart but not more than 40 feet (12.2 m) apart along the entire length of the carrier;</a:t>
            </a:r>
          </a:p>
          <a:p>
            <a:pPr marL="342900" indent="-342900">
              <a:lnSpc>
                <a:spcPct val="150000"/>
              </a:lnSpc>
              <a:buFont typeface="+mj-lt"/>
              <a:buAutoNum type="arabicPeriod"/>
            </a:pPr>
            <a:r>
              <a:rPr lang="en-US" sz="1200" dirty="0"/>
              <a:t>The design and installation of mountings and cable guides does not reduce the design strength of the ladder; and</a:t>
            </a:r>
          </a:p>
          <a:p>
            <a:pPr marL="342900" indent="-342900">
              <a:lnSpc>
                <a:spcPct val="150000"/>
              </a:lnSpc>
              <a:buFont typeface="+mj-lt"/>
              <a:buAutoNum type="arabicPeriod"/>
            </a:pPr>
            <a:r>
              <a:rPr lang="en-US" sz="1200" dirty="0"/>
              <a:t>Ladder safety systems and their support systems are capable of withstanding, without failure, a drop test consisting of an 18-inch (41-cm) drop of a 500-pound (227-kg) weight.</a:t>
            </a:r>
          </a:p>
          <a:p>
            <a:pPr>
              <a:lnSpc>
                <a:spcPct val="150000"/>
              </a:lnSpc>
            </a:pPr>
            <a:endParaRPr lang="en-US" sz="1200" dirty="0"/>
          </a:p>
          <a:p>
            <a:pPr>
              <a:lnSpc>
                <a:spcPct val="150000"/>
              </a:lnSpc>
            </a:pPr>
            <a:r>
              <a:rPr lang="en-US" sz="1200" dirty="0"/>
              <a:t>We’ll discuss fixed ladders further in module 6.</a:t>
            </a:r>
          </a:p>
        </p:txBody>
      </p:sp>
      <p:pic>
        <p:nvPicPr>
          <p:cNvPr id="7" name="Picture 6" descr="A fall-arrest carrier cable and connector attached to a fixed ladder.">
            <a:extLst>
              <a:ext uri="{FF2B5EF4-FFF2-40B4-BE49-F238E27FC236}">
                <a16:creationId xmlns:a16="http://schemas.microsoft.com/office/drawing/2014/main" id="{90DBCFB1-AA80-DF73-62BA-915C91B6FD30}"/>
              </a:ext>
            </a:extLst>
          </p:cNvPr>
          <p:cNvPicPr>
            <a:picLocks noChangeAspect="1"/>
          </p:cNvPicPr>
          <p:nvPr/>
        </p:nvPicPr>
        <p:blipFill>
          <a:blip r:embed="rId2"/>
          <a:srcRect/>
          <a:stretch/>
        </p:blipFill>
        <p:spPr>
          <a:xfrm>
            <a:off x="54114" y="26854"/>
            <a:ext cx="5432285" cy="5832895"/>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Personal Fall Protection Systems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pPr>
            <a:r>
              <a:rPr lang="en-US" dirty="0"/>
              <a:t>Body belts, fully body harnesses, and other components used in personal fall arrest systems, work positioning systems, and travel restraint systems must meet the requirements of 1910.140 in the </a:t>
            </a:r>
            <a:r>
              <a:rPr lang="en-US" dirty="0">
                <a:hlinkClick r:id="rId3"/>
              </a:rPr>
              <a:t>Personal Protective Equipment standard</a:t>
            </a:r>
            <a:r>
              <a:rPr lang="en-US" dirty="0"/>
              <a:t> found in Division 2, Subdivision I.</a:t>
            </a:r>
          </a:p>
          <a:p>
            <a:pPr>
              <a:lnSpc>
                <a:spcPct val="150000"/>
              </a:lnSpc>
            </a:pPr>
            <a:endParaRPr lang="en-US" dirty="0"/>
          </a:p>
          <a:p>
            <a:pPr>
              <a:lnSpc>
                <a:spcPct val="150000"/>
              </a:lnSpc>
            </a:pPr>
            <a:r>
              <a:rPr lang="en-US" dirty="0"/>
              <a:t>For more information on personal fall protection systems, please visit our online course, </a:t>
            </a:r>
            <a:r>
              <a:rPr lang="en-US" dirty="0">
                <a:hlinkClick r:id="rId4"/>
              </a:rPr>
              <a:t>Fundamentals of Fall Protection</a:t>
            </a:r>
            <a:r>
              <a:rPr lang="en-US" dirty="0"/>
              <a:t>.</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F411A62D-D912-0B35-7555-AC5BE0312CAC}"/>
              </a:ext>
            </a:extLst>
          </p:cNvPr>
          <p:cNvPicPr>
            <a:picLocks noChangeAspect="1"/>
          </p:cNvPicPr>
          <p:nvPr/>
        </p:nvPicPr>
        <p:blipFill>
          <a:blip r:embed="rId6"/>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Grab Handles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pPr>
            <a:r>
              <a:rPr lang="en-US" dirty="0"/>
              <a:t>Grab handles are individual horizontal or vertical handholds installed to provide access above the height of the ladder. The employer must ensure each grab handle meets the requirements in </a:t>
            </a:r>
            <a:r>
              <a:rPr lang="en-US" dirty="0">
                <a:hlinkClick r:id="rId3"/>
              </a:rPr>
              <a:t>1910.29(l)</a:t>
            </a:r>
            <a:r>
              <a:rPr lang="en-US" dirty="0"/>
              <a:t>:</a:t>
            </a:r>
          </a:p>
          <a:p>
            <a:pPr>
              <a:lnSpc>
                <a:spcPct val="150000"/>
              </a:lnSpc>
            </a:pPr>
            <a:endParaRPr lang="en-US" dirty="0"/>
          </a:p>
          <a:p>
            <a:pPr marL="342900" indent="-342900">
              <a:lnSpc>
                <a:spcPct val="150000"/>
              </a:lnSpc>
              <a:buFont typeface="+mj-lt"/>
              <a:buAutoNum type="arabicPeriod"/>
            </a:pPr>
            <a:r>
              <a:rPr lang="en-US" dirty="0"/>
              <a:t>Is not less than 12 inches (30 cm) long;</a:t>
            </a:r>
          </a:p>
          <a:p>
            <a:pPr marL="342900" indent="-342900">
              <a:lnSpc>
                <a:spcPct val="150000"/>
              </a:lnSpc>
              <a:buFont typeface="+mj-lt"/>
              <a:buAutoNum type="arabicPeriod"/>
            </a:pPr>
            <a:r>
              <a:rPr lang="en-US" dirty="0"/>
              <a:t>Is mounted to provide at least 3 inches (8 cm) of clearance from the framing or opening; and</a:t>
            </a:r>
          </a:p>
          <a:p>
            <a:pPr marL="342900" indent="-342900">
              <a:lnSpc>
                <a:spcPct val="150000"/>
              </a:lnSpc>
              <a:buFont typeface="+mj-lt"/>
              <a:buAutoNum type="arabicPeriod"/>
            </a:pPr>
            <a:r>
              <a:rPr lang="en-US" dirty="0"/>
              <a:t>Is capable of withstanding a maximum horizontal pull-out force equal to two times the maximum intended load or 200 pounds (890 N), whichever is greater.</a:t>
            </a:r>
          </a:p>
        </p:txBody>
      </p:sp>
      <p:pic>
        <p:nvPicPr>
          <p:cNvPr id="7" name="Picture 6" descr="A metal grab handle mounted on brackets at each end.">
            <a:extLst>
              <a:ext uri="{FF2B5EF4-FFF2-40B4-BE49-F238E27FC236}">
                <a16:creationId xmlns:a16="http://schemas.microsoft.com/office/drawing/2014/main" id="{90DBCFB1-AA80-DF73-62BA-915C91B6FD30}"/>
              </a:ext>
            </a:extLst>
          </p:cNvPr>
          <p:cNvPicPr>
            <a:picLocks noChangeAspect="1"/>
          </p:cNvPicPr>
          <p:nvPr/>
        </p:nvPicPr>
        <p:blipFill>
          <a:blip r:embed="rId4"/>
          <a:srcRect/>
          <a:stretch/>
        </p:blipFill>
        <p:spPr>
          <a:xfrm>
            <a:off x="54114" y="25687"/>
            <a:ext cx="5432285" cy="5835229"/>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02920" y="365760"/>
            <a:ext cx="5349240" cy="77724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Knowledge Check 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6355080" y="365760"/>
            <a:ext cx="5349240" cy="77724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Knowledge Check 2</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02920" y="1188720"/>
            <a:ext cx="5349240" cy="4526280"/>
          </a:xfrm>
          <a:prstGeom prst="rect">
            <a:avLst/>
          </a:prstGeom>
          <a:noFill/>
        </p:spPr>
        <p:txBody>
          <a:bodyPr wrap="square" rtlCol="0">
            <a:spAutoFit/>
          </a:bodyPr>
          <a:lstStyle/>
          <a:p>
            <a:pPr>
              <a:lnSpc>
                <a:spcPct val="150000"/>
              </a:lnSpc>
            </a:pPr>
            <a:r>
              <a:rPr lang="en-US" dirty="0"/>
              <a:t>Which of the following are fall protection systems (check all that apply)?</a:t>
            </a:r>
          </a:p>
          <a:p>
            <a:pPr>
              <a:lnSpc>
                <a:spcPct val="150000"/>
              </a:lnSpc>
            </a:pPr>
            <a:endParaRPr lang="en-US" dirty="0"/>
          </a:p>
          <a:p>
            <a:pPr marL="342900" indent="-342900">
              <a:lnSpc>
                <a:spcPct val="150000"/>
              </a:lnSpc>
              <a:buFont typeface="+mj-lt"/>
              <a:buAutoNum type="alphaUcPeriod"/>
            </a:pPr>
            <a:r>
              <a:rPr lang="en-US" b="1" dirty="0"/>
              <a:t>Guardrails</a:t>
            </a:r>
          </a:p>
          <a:p>
            <a:pPr marL="342900" indent="-342900">
              <a:lnSpc>
                <a:spcPct val="150000"/>
              </a:lnSpc>
              <a:buFont typeface="+mj-lt"/>
              <a:buAutoNum type="alphaUcPeriod"/>
            </a:pPr>
            <a:r>
              <a:rPr lang="en-US" b="1" dirty="0"/>
              <a:t>Covers</a:t>
            </a:r>
          </a:p>
          <a:p>
            <a:pPr marL="342900" indent="-342900">
              <a:lnSpc>
                <a:spcPct val="150000"/>
              </a:lnSpc>
              <a:buFont typeface="+mj-lt"/>
              <a:buAutoNum type="alphaUcPeriod"/>
            </a:pPr>
            <a:r>
              <a:rPr lang="en-US" b="1" dirty="0"/>
              <a:t>Personal Fall Arrest</a:t>
            </a:r>
          </a:p>
          <a:p>
            <a:pPr marL="342900" indent="-342900">
              <a:lnSpc>
                <a:spcPct val="150000"/>
              </a:lnSpc>
              <a:buFont typeface="+mj-lt"/>
              <a:buAutoNum type="alphaUcPeriod"/>
            </a:pPr>
            <a:r>
              <a:rPr lang="en-US" dirty="0"/>
              <a:t>Hoist Areas</a:t>
            </a:r>
          </a:p>
          <a:p>
            <a:pPr marL="342900" indent="-342900">
              <a:lnSpc>
                <a:spcPct val="150000"/>
              </a:lnSpc>
              <a:buFont typeface="+mj-lt"/>
              <a:buAutoNum type="alphaUcPeriod"/>
            </a:pPr>
            <a:r>
              <a:rPr lang="en-US" dirty="0"/>
              <a:t>Low-slope Roofs</a:t>
            </a:r>
          </a:p>
        </p:txBody>
      </p:sp>
      <p:sp>
        <p:nvSpPr>
          <p:cNvPr id="9002" name="TextBox 1">
            <a:extLst>
              <a:ext uri="{FF2B5EF4-FFF2-40B4-BE49-F238E27FC236}">
                <a16:creationId xmlns:a16="http://schemas.microsoft.com/office/drawing/2014/main" id="{E2BFFF64-AF83-EEEE-4A41-D87F7E87BD74}"/>
              </a:ext>
            </a:extLst>
          </p:cNvPr>
          <p:cNvSpPr txBox="1"/>
          <p:nvPr/>
        </p:nvSpPr>
        <p:spPr>
          <a:xfrm>
            <a:off x="6355080" y="1188720"/>
            <a:ext cx="5349240" cy="4526280"/>
          </a:xfrm>
          <a:prstGeom prst="rect">
            <a:avLst/>
          </a:prstGeom>
          <a:noFill/>
        </p:spPr>
        <p:txBody>
          <a:bodyPr wrap="square" rtlCol="0">
            <a:spAutoFit/>
          </a:bodyPr>
          <a:lstStyle/>
          <a:p>
            <a:pPr>
              <a:lnSpc>
                <a:spcPct val="150000"/>
              </a:lnSpc>
            </a:pPr>
            <a:r>
              <a:rPr lang="en-US" dirty="0"/>
              <a:t>In general industry, the most common trigger height where fall protection is required above a lower level is:</a:t>
            </a:r>
          </a:p>
          <a:p>
            <a:pPr>
              <a:lnSpc>
                <a:spcPct val="150000"/>
              </a:lnSpc>
            </a:pPr>
            <a:endParaRPr lang="en-US" dirty="0"/>
          </a:p>
          <a:p>
            <a:pPr marL="342900" indent="-342900">
              <a:lnSpc>
                <a:spcPct val="150000"/>
              </a:lnSpc>
              <a:buFont typeface="+mj-lt"/>
              <a:buAutoNum type="alphaUcPeriod"/>
            </a:pPr>
            <a:r>
              <a:rPr lang="en-US" dirty="0"/>
              <a:t>2 feet</a:t>
            </a:r>
          </a:p>
          <a:p>
            <a:pPr marL="342900" indent="-342900">
              <a:lnSpc>
                <a:spcPct val="150000"/>
              </a:lnSpc>
              <a:buFont typeface="+mj-lt"/>
              <a:buAutoNum type="alphaUcPeriod"/>
            </a:pPr>
            <a:r>
              <a:rPr lang="en-US" b="1" dirty="0"/>
              <a:t>4 feet</a:t>
            </a:r>
          </a:p>
          <a:p>
            <a:pPr marL="342900" indent="-342900">
              <a:lnSpc>
                <a:spcPct val="150000"/>
              </a:lnSpc>
              <a:buFont typeface="+mj-lt"/>
              <a:buAutoNum type="alphaUcPeriod"/>
            </a:pPr>
            <a:r>
              <a:rPr lang="en-US" dirty="0"/>
              <a:t>6 feet</a:t>
            </a:r>
          </a:p>
          <a:p>
            <a:pPr marL="342900" indent="-342900">
              <a:lnSpc>
                <a:spcPct val="150000"/>
              </a:lnSpc>
              <a:buFont typeface="+mj-lt"/>
              <a:buAutoNum type="alphaUcPeriod"/>
            </a:pPr>
            <a:r>
              <a:rPr lang="en-US" dirty="0"/>
              <a:t>10 feet</a:t>
            </a:r>
          </a:p>
        </p:txBody>
      </p:sp>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F411A62D-D912-0B35-7555-AC5BE0312CAC}"/>
              </a:ext>
            </a:extLst>
          </p:cNvPr>
          <p:cNvPicPr>
            <a:picLocks noChangeAspect="1"/>
          </p:cNvPicPr>
          <p:nvPr/>
        </p:nvPicPr>
        <p:blipFill>
          <a:blip r:embed="rId2"/>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Module 2 Conclusion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pPr>
            <a:r>
              <a:rPr lang="en-US" dirty="0"/>
              <a:t>You’ve completed module 2! Fall protection systems are designed to prevent workers from falling from elevated surfaces and typically include guardrails, personal fall protection systems such as personal fall arrest systems, travel restraint systems or positioning systems, covers, and handrails. Together, these protective strategies create a safer work environment, reducing the risk of serious injuries from falls to the same level or lower level.</a:t>
            </a:r>
          </a:p>
          <a:p>
            <a:pPr>
              <a:lnSpc>
                <a:spcPct val="150000"/>
              </a:lnSpc>
            </a:pPr>
            <a:endParaRPr lang="en-US" dirty="0"/>
          </a:p>
          <a:p>
            <a:pPr>
              <a:lnSpc>
                <a:spcPct val="150000"/>
              </a:lnSpc>
            </a:pPr>
            <a:r>
              <a:rPr lang="en-US" dirty="0"/>
              <a:t>In the next module, we’ll examine situations where these fall protection systems can be used to protect workers.</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protection systems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2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a:extLst>
              <a:ext uri="{C183D7F6-B498-43B3-948B-1728B52AA6E4}">
                <adec:decorative xmlns:adec="http://schemas.microsoft.com/office/drawing/2017/decorative" val="1"/>
              </a:ext>
            </a:extLst>
          </p:cNvPr>
          <p:cNvPicPr preferRelativeResize="0"/>
          <p:nvPr/>
        </p:nvPicPr>
        <p:blipFill rotWithShape="1">
          <a:blip r:embed="rId3">
            <a:alphaModFix/>
          </a:blip>
          <a:srcRect t="11228"/>
          <a:stretch/>
        </p:blipFill>
        <p:spPr>
          <a:xfrm>
            <a:off x="0" y="0"/>
            <a:ext cx="12169791" cy="6857998"/>
          </a:xfrm>
          <a:prstGeom prst="rect">
            <a:avLst/>
          </a:prstGeom>
          <a:noFill/>
          <a:ln>
            <a:noFill/>
          </a:ln>
        </p:spPr>
      </p:pic>
      <p:sp>
        <p:nvSpPr>
          <p:cNvPr id="92" name="Google Shape;92;p1">
            <a:extLst>
              <a:ext uri="{C183D7F6-B498-43B3-948B-1728B52AA6E4}">
                <adec:decorative xmlns:adec="http://schemas.microsoft.com/office/drawing/2017/decorative" val="1"/>
              </a:ext>
            </a:extLst>
          </p:cNvPr>
          <p:cNvSpPr/>
          <p:nvPr/>
        </p:nvSpPr>
        <p:spPr>
          <a:xfrm>
            <a:off x="0" y="2542903"/>
            <a:ext cx="12192000" cy="2272938"/>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4" name="Google Shape;94;p1"/>
          <p:cNvSpPr txBox="1">
            <a:spLocks noGrp="1"/>
          </p:cNvSpPr>
          <p:nvPr>
            <p:ph type="title" idx="4294967295"/>
          </p:nvPr>
        </p:nvSpPr>
        <p:spPr>
          <a:xfrm>
            <a:off x="-1" y="3569317"/>
            <a:ext cx="12192001" cy="64629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en-US" sz="3600" b="1" i="0" u="none" strike="noStrike" kern="0" cap="none" spc="0" normalizeH="0" baseline="0" noProof="0" dirty="0">
                <a:ln>
                  <a:noFill/>
                </a:ln>
                <a:solidFill>
                  <a:schemeClr val="lt1"/>
                </a:solidFill>
                <a:effectLst/>
                <a:uLnTx/>
                <a:uFillTx/>
                <a:latin typeface="Verdana"/>
                <a:ea typeface="Verdana"/>
                <a:cs typeface="Verdana"/>
                <a:sym typeface="Verdana"/>
              </a:rPr>
              <a:t>Module 3: Fall Hazards</a:t>
            </a:r>
            <a:endParaRPr kumimoji="0" lang="en-US" sz="3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3" name="Google Shape;93;p1"/>
          <p:cNvSpPr txBox="1"/>
          <p:nvPr/>
        </p:nvSpPr>
        <p:spPr>
          <a:xfrm>
            <a:off x="0" y="2799876"/>
            <a:ext cx="12192000" cy="707886"/>
          </a:xfrm>
          <a:prstGeom prst="rect">
            <a:avLst/>
          </a:prstGeom>
          <a:noFill/>
          <a:ln>
            <a:noFill/>
          </a:ln>
        </p:spPr>
        <p:txBody>
          <a:bodyPr spcFirstLastPara="1" wrap="square" lIns="91425" tIns="45700" rIns="91425" bIns="45700" anchor="t" anchorCtr="0">
            <a:spAutoFit/>
          </a:bodyPr>
          <a:lstStyle/>
          <a:p>
            <a:pPr lvl="0" algn="ctr">
              <a:buSzPts val="4000"/>
            </a:pPr>
            <a:r>
              <a:rPr lang="en-US" sz="4000" b="1" dirty="0">
                <a:solidFill>
                  <a:schemeClr val="lt1"/>
                </a:solidFill>
                <a:latin typeface="Verdana"/>
                <a:ea typeface="Verdana"/>
                <a:cs typeface="Verdana"/>
                <a:sym typeface="Verdana"/>
              </a:rPr>
              <a:t>WALKING-WORKING SURFACES</a:t>
            </a:r>
          </a:p>
        </p:txBody>
      </p:sp>
      <p:pic>
        <p:nvPicPr>
          <p:cNvPr id="3" name="Picture 2" descr="Oregon OSHA logo.">
            <a:extLst>
              <a:ext uri="{FF2B5EF4-FFF2-40B4-BE49-F238E27FC236}">
                <a16:creationId xmlns:a16="http://schemas.microsoft.com/office/drawing/2014/main" id="{30E31546-B882-42B9-8004-73C162EC3DC8}"/>
              </a:ext>
            </a:extLst>
          </p:cNvPr>
          <p:cNvPicPr>
            <a:picLocks noChangeAspect="1"/>
          </p:cNvPicPr>
          <p:nvPr/>
        </p:nvPicPr>
        <p:blipFill>
          <a:blip r:embed="rId4"/>
          <a:stretch>
            <a:fillRect/>
          </a:stretch>
        </p:blipFill>
        <p:spPr>
          <a:xfrm>
            <a:off x="9111317" y="125950"/>
            <a:ext cx="2596877" cy="1077704"/>
          </a:xfrm>
          <a:prstGeom prst="rect">
            <a:avLst/>
          </a:prstGeom>
        </p:spPr>
      </p:pic>
      <p:pic>
        <p:nvPicPr>
          <p:cNvPr id="7" name="Picture 6" descr="Oregon Department of Consumer and Business Services logo.">
            <a:extLst>
              <a:ext uri="{FF2B5EF4-FFF2-40B4-BE49-F238E27FC236}">
                <a16:creationId xmlns:a16="http://schemas.microsoft.com/office/drawing/2014/main" id="{ACE971AB-E729-4034-872A-F6C4B6767D01}"/>
              </a:ext>
            </a:extLst>
          </p:cNvPr>
          <p:cNvPicPr>
            <a:picLocks noChangeAspect="1"/>
          </p:cNvPicPr>
          <p:nvPr/>
        </p:nvPicPr>
        <p:blipFill>
          <a:blip r:embed="rId5"/>
          <a:stretch>
            <a:fillRect/>
          </a:stretch>
        </p:blipFill>
        <p:spPr>
          <a:xfrm>
            <a:off x="269066" y="260296"/>
            <a:ext cx="3119159" cy="1011156"/>
          </a:xfrm>
          <a:prstGeom prst="rect">
            <a:avLst/>
          </a:prstGeom>
        </p:spPr>
      </p:pic>
    </p:spTree>
    <p:extLst>
      <p:ext uri="{BB962C8B-B14F-4D97-AF65-F5344CB8AC3E}">
        <p14:creationId xmlns:p14="http://schemas.microsoft.com/office/powerpoint/2010/main" val="34040280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Fall Protection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114" y="25687"/>
            <a:ext cx="5432285" cy="5835230"/>
          </a:xfrm>
          <a:prstGeom prst="rect">
            <a:avLst/>
          </a:prstGeom>
        </p:spPr>
      </p:pic>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4"/>
          <a:stretch>
            <a:fillRect/>
          </a:stretch>
        </p:blipFill>
        <p:spPr>
          <a:xfrm>
            <a:off x="7083846" y="5925775"/>
            <a:ext cx="5108154" cy="927100"/>
          </a:xfrm>
          <a:prstGeom prst="rect">
            <a:avLst/>
          </a:prstGeom>
        </p:spPr>
      </p:pic>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200" dirty="0"/>
              <a:t>In the previous module we explained the available fall protection systems for protecting workers. In this module we’ll discuss situations where employers are required to install these systems and ensure that they use them. These include:</a:t>
            </a:r>
          </a:p>
          <a:p>
            <a:pPr>
              <a:lnSpc>
                <a:spcPct val="150000"/>
              </a:lnSpc>
            </a:pPr>
            <a:endParaRPr lang="en-US" sz="1200" dirty="0"/>
          </a:p>
          <a:p>
            <a:pPr marL="285750" indent="-285750">
              <a:lnSpc>
                <a:spcPct val="150000"/>
              </a:lnSpc>
              <a:buFont typeface="Arial"/>
              <a:buChar char="•"/>
            </a:pPr>
            <a:r>
              <a:rPr lang="en-US" sz="1200" dirty="0"/>
              <a:t>General requirements</a:t>
            </a:r>
          </a:p>
          <a:p>
            <a:pPr marL="285750" indent="-285750">
              <a:lnSpc>
                <a:spcPct val="150000"/>
              </a:lnSpc>
              <a:buFont typeface="Arial"/>
              <a:buChar char="•"/>
            </a:pPr>
            <a:r>
              <a:rPr lang="en-US" sz="1200" dirty="0"/>
              <a:t>Unprotected sides and edges</a:t>
            </a:r>
          </a:p>
          <a:p>
            <a:pPr marL="285750" indent="-285750">
              <a:lnSpc>
                <a:spcPct val="150000"/>
              </a:lnSpc>
              <a:buFont typeface="Arial"/>
              <a:buChar char="•"/>
            </a:pPr>
            <a:r>
              <a:rPr lang="en-US" sz="1200" dirty="0"/>
              <a:t>Hoist areas</a:t>
            </a:r>
          </a:p>
          <a:p>
            <a:pPr marL="285750" indent="-285750">
              <a:lnSpc>
                <a:spcPct val="150000"/>
              </a:lnSpc>
              <a:buFont typeface="Arial"/>
              <a:buChar char="•"/>
            </a:pPr>
            <a:r>
              <a:rPr lang="en-US" sz="1200" dirty="0"/>
              <a:t>Holes</a:t>
            </a:r>
          </a:p>
          <a:p>
            <a:pPr marL="285750" indent="-285750">
              <a:lnSpc>
                <a:spcPct val="150000"/>
              </a:lnSpc>
              <a:buFont typeface="Arial"/>
              <a:buChar char="•"/>
            </a:pPr>
            <a:r>
              <a:rPr lang="en-US" sz="1200" dirty="0"/>
              <a:t>Openings</a:t>
            </a:r>
          </a:p>
          <a:p>
            <a:pPr marL="285750" indent="-285750">
              <a:lnSpc>
                <a:spcPct val="150000"/>
              </a:lnSpc>
              <a:buFont typeface="Arial"/>
              <a:buChar char="•"/>
            </a:pPr>
            <a:r>
              <a:rPr lang="en-US" sz="1200" dirty="0"/>
              <a:t>Repair pits</a:t>
            </a:r>
          </a:p>
          <a:p>
            <a:pPr marL="285750" indent="-285750">
              <a:lnSpc>
                <a:spcPct val="150000"/>
              </a:lnSpc>
              <a:buFont typeface="Arial"/>
              <a:buChar char="•"/>
            </a:pPr>
            <a:r>
              <a:rPr lang="en-US" sz="1200" dirty="0"/>
              <a:t>Outdoor advertising</a:t>
            </a:r>
          </a:p>
          <a:p>
            <a:pPr marL="285750" indent="-285750">
              <a:lnSpc>
                <a:spcPct val="150000"/>
              </a:lnSpc>
              <a:buFont typeface="Arial"/>
              <a:buChar char="•"/>
            </a:pPr>
            <a:r>
              <a:rPr lang="en-US" sz="1200" dirty="0"/>
              <a:t>Slaughtering facility platforms</a:t>
            </a:r>
          </a:p>
          <a:p>
            <a:pPr marL="285750" indent="-285750">
              <a:lnSpc>
                <a:spcPct val="150000"/>
              </a:lnSpc>
              <a:buFont typeface="Arial"/>
              <a:buChar char="•"/>
            </a:pPr>
            <a:r>
              <a:rPr lang="en-US" sz="1200" dirty="0"/>
              <a:t>Low-slope roofs</a:t>
            </a:r>
          </a:p>
          <a:p>
            <a:pPr marL="285750" indent="-285750">
              <a:lnSpc>
                <a:spcPct val="150000"/>
              </a:lnSpc>
              <a:buFont typeface="Arial"/>
              <a:buChar char="•"/>
            </a:pPr>
            <a:r>
              <a:rPr lang="en-US" sz="1200" dirty="0"/>
              <a:t>Dangerous equipment</a:t>
            </a:r>
          </a:p>
          <a:p>
            <a:pPr marL="285750" indent="-285750">
              <a:lnSpc>
                <a:spcPct val="150000"/>
              </a:lnSpc>
              <a:buFont typeface="Arial"/>
              <a:buChar char="•"/>
            </a:pPr>
            <a:r>
              <a:rPr lang="en-US" sz="1200" dirty="0"/>
              <a:t>Walking-working surfaces not otherwise addressed</a:t>
            </a:r>
          </a:p>
          <a:p>
            <a:pPr marL="285750" indent="-285750">
              <a:lnSpc>
                <a:spcPct val="150000"/>
              </a:lnSpc>
              <a:buFont typeface="Arial"/>
              <a:buChar char="•"/>
            </a:pPr>
            <a:r>
              <a:rPr lang="en-US" sz="1200" dirty="0"/>
              <a:t>Falling object protection</a:t>
            </a:r>
          </a:p>
          <a:p>
            <a:pPr>
              <a:lnSpc>
                <a:spcPct val="150000"/>
              </a:lnSpc>
            </a:pPr>
            <a:endParaRPr lang="en-US" sz="1200" dirty="0"/>
          </a:p>
          <a:p>
            <a:pPr>
              <a:lnSpc>
                <a:spcPct val="150000"/>
              </a:lnSpc>
              <a:buNone/>
            </a:pPr>
            <a:r>
              <a:rPr lang="en-US" sz="1200" dirty="0"/>
              <a:t>There are additional places where fall protection is required, which will be covered in the next few modules. If you’re following along in the rule, please </a:t>
            </a:r>
            <a:r>
              <a:rPr lang="en-US" sz="1200" dirty="0">
                <a:hlinkClick r:id="rId5"/>
              </a:rPr>
              <a:t>reference 1910.28</a:t>
            </a:r>
            <a:r>
              <a:rPr lang="en-US" sz="1200" dirty="0"/>
              <a:t>.</a:t>
            </a:r>
          </a:p>
        </p:txBody>
      </p:sp>
    </p:spTree>
    <p:extLst>
      <p:ext uri="{BB962C8B-B14F-4D97-AF65-F5344CB8AC3E}">
        <p14:creationId xmlns:p14="http://schemas.microsoft.com/office/powerpoint/2010/main" val="1966700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General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The Walking-Working Surfaces rule requires employers to provide protection for each employee exposed to falls and falling object hazards. The employer must ensure that all fall protection and falling object protection meets the criteria from the Walking-Working Surfaces rule.</a:t>
            </a:r>
          </a:p>
          <a:p>
            <a:pPr>
              <a:lnSpc>
                <a:spcPct val="150000"/>
              </a:lnSpc>
            </a:pPr>
            <a:endParaRPr lang="en-US" dirty="0"/>
          </a:p>
          <a:p>
            <a:pPr>
              <a:lnSpc>
                <a:spcPct val="150000"/>
              </a:lnSpc>
              <a:buNone/>
            </a:pPr>
            <a:r>
              <a:rPr lang="en-US" dirty="0"/>
              <a:t>It’s important to note that there are exceptions to these requirements, which are </a:t>
            </a:r>
            <a:r>
              <a:rPr lang="en-US" dirty="0">
                <a:hlinkClick r:id="rId3"/>
              </a:rPr>
              <a:t>outlined here</a:t>
            </a:r>
            <a:r>
              <a:rPr lang="en-US" dirty="0"/>
              <a:t>.</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Unprotected Sides and Edges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Employers must ensure that each employee on a walking-working surface with an unprotected side or edge that is 4 feet (1.2 m) or more above a lower level is protected from falling by one or more of the following: </a:t>
            </a:r>
          </a:p>
          <a:p>
            <a:pPr>
              <a:lnSpc>
                <a:spcPct val="150000"/>
              </a:lnSpc>
            </a:pPr>
            <a:endParaRPr lang="en-US" dirty="0"/>
          </a:p>
          <a:p>
            <a:pPr marL="342900" indent="-342900">
              <a:lnSpc>
                <a:spcPct val="150000"/>
              </a:lnSpc>
              <a:buNone/>
            </a:pPr>
            <a:r>
              <a:rPr lang="en-US" dirty="0"/>
              <a:t>(A) Guardrail systems; </a:t>
            </a:r>
          </a:p>
          <a:p>
            <a:pPr marL="342900" indent="-342900">
              <a:lnSpc>
                <a:spcPct val="150000"/>
              </a:lnSpc>
              <a:buNone/>
            </a:pPr>
            <a:r>
              <a:rPr lang="en-US" dirty="0"/>
              <a:t>(B) Safety net systems; or </a:t>
            </a:r>
          </a:p>
          <a:p>
            <a:pPr marL="342900" indent="-342900">
              <a:lnSpc>
                <a:spcPct val="150000"/>
              </a:lnSpc>
              <a:buNone/>
            </a:pPr>
            <a:r>
              <a:rPr lang="en-US" dirty="0"/>
              <a:t>(C) Personal fall protection systems, such as personal fall arrest, travel restraint, or positioning systems.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Fall Protection Exceptions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When the employer can demonstrate that the use of fall protection systems is not feasible on the working side of a platform used at a loading rack, loading dock, or teeming platform, the work may be done without a fall protection system, provided: </a:t>
            </a:r>
          </a:p>
          <a:p>
            <a:pPr>
              <a:lnSpc>
                <a:spcPct val="150000"/>
              </a:lnSpc>
            </a:pPr>
            <a:endParaRPr lang="en-US" sz="1600" dirty="0"/>
          </a:p>
          <a:p>
            <a:pPr marL="342900" indent="-342900">
              <a:lnSpc>
                <a:spcPct val="150000"/>
              </a:lnSpc>
              <a:buNone/>
            </a:pPr>
            <a:r>
              <a:rPr lang="en-US" sz="1600" dirty="0"/>
              <a:t>(A) The work operation for which fall protection is infeasible is in process; </a:t>
            </a:r>
          </a:p>
          <a:p>
            <a:pPr marL="342900" indent="-342900">
              <a:lnSpc>
                <a:spcPct val="150000"/>
              </a:lnSpc>
              <a:buNone/>
            </a:pPr>
            <a:r>
              <a:rPr lang="en-US" sz="1600" dirty="0"/>
              <a:t>(B) Access to the platform is limited to authorized employees; and, </a:t>
            </a:r>
          </a:p>
          <a:p>
            <a:pPr marL="342900" indent="-342900">
              <a:lnSpc>
                <a:spcPct val="150000"/>
              </a:lnSpc>
              <a:buNone/>
            </a:pPr>
            <a:r>
              <a:rPr lang="en-US" sz="1600" dirty="0"/>
              <a:t>(C) The authorized employees are trained in accordance with </a:t>
            </a:r>
            <a:r>
              <a:rPr lang="en-US" sz="1600" dirty="0">
                <a:hlinkClick r:id="rId3"/>
              </a:rPr>
              <a:t>1910.30 (Training Requirements)</a:t>
            </a:r>
            <a:r>
              <a:rPr lang="en-US" sz="1600" dirty="0"/>
              <a:t>.</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Equipment Hazards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marL="342900" indent="-342900">
              <a:lnSpc>
                <a:spcPct val="150000"/>
              </a:lnSpc>
              <a:buNone/>
            </a:pPr>
            <a:r>
              <a:rPr lang="en-US" dirty="0"/>
              <a:t>(1) The employer must train each employee in the proper care, inspection, storage, and use of equipment covered in this module before an employee uses the equipment. </a:t>
            </a:r>
          </a:p>
          <a:p>
            <a:pPr marL="342900" indent="-342900">
              <a:lnSpc>
                <a:spcPct val="150000"/>
              </a:lnSpc>
              <a:buNone/>
            </a:pPr>
            <a:r>
              <a:rPr lang="en-US" dirty="0"/>
              <a:t>(2) The employer must train each employee who uses a dockboard to properly place and secure it to prevent unintentional movement. </a:t>
            </a:r>
          </a:p>
          <a:p>
            <a:pPr marL="342900" indent="-342900">
              <a:lnSpc>
                <a:spcPct val="150000"/>
              </a:lnSpc>
              <a:buNone/>
            </a:pPr>
            <a:r>
              <a:rPr lang="en-US" dirty="0"/>
              <a:t>(3) The employer must train each employee who uses a rope descent system in proper rigging and use of the equipment. These requirements are discussed in module 5.</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Hoist Areas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Hoist area means “any elevated access opening to a walking-working surface through which equipment or materials are loaded or received.” This is typically a designated space where lifting operations take place, requiring specific safety measures to protect workers from falls. </a:t>
            </a:r>
          </a:p>
          <a:p>
            <a:pPr>
              <a:lnSpc>
                <a:spcPct val="150000"/>
              </a:lnSpc>
            </a:pPr>
            <a:endParaRPr lang="en-US" sz="1400" dirty="0"/>
          </a:p>
          <a:p>
            <a:pPr marL="342900" indent="-342900">
              <a:lnSpc>
                <a:spcPct val="150000"/>
              </a:lnSpc>
              <a:buNone/>
            </a:pPr>
            <a:r>
              <a:rPr lang="en-US" sz="1400" dirty="0"/>
              <a:t>1. The employer must ensure that each employee in a hoist area is protected from falling 4 feet (1.2 m) or more to a lower level by: </a:t>
            </a:r>
          </a:p>
          <a:p>
            <a:pPr>
              <a:lnSpc>
                <a:spcPct val="150000"/>
              </a:lnSpc>
            </a:pPr>
            <a:endParaRPr lang="en-US" sz="1400" dirty="0"/>
          </a:p>
          <a:p>
            <a:pPr marL="342900" indent="-342900">
              <a:lnSpc>
                <a:spcPct val="150000"/>
              </a:lnSpc>
              <a:buNone/>
            </a:pPr>
            <a:r>
              <a:rPr lang="en-US" sz="1400" dirty="0"/>
              <a:t>(A) A guardrail system; </a:t>
            </a:r>
          </a:p>
          <a:p>
            <a:pPr marL="342900" indent="-342900">
              <a:lnSpc>
                <a:spcPct val="150000"/>
              </a:lnSpc>
              <a:buNone/>
            </a:pPr>
            <a:r>
              <a:rPr lang="en-US" sz="1400" dirty="0"/>
              <a:t>(B) A personal fall arrest system; or </a:t>
            </a:r>
          </a:p>
          <a:p>
            <a:pPr marL="342900" indent="-342900">
              <a:lnSpc>
                <a:spcPct val="150000"/>
              </a:lnSpc>
              <a:buNone/>
            </a:pPr>
            <a:r>
              <a:rPr lang="en-US" sz="1400" dirty="0"/>
              <a:t>(C) A travel restraint system. </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Hoist Areas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marL="342900" indent="-342900">
              <a:lnSpc>
                <a:spcPct val="150000"/>
              </a:lnSpc>
              <a:buNone/>
            </a:pPr>
            <a:r>
              <a:rPr lang="en-US" dirty="0"/>
              <a:t>2. When any portion of a guardrail system, gate, or chains is removed, and an employee must lean through or over the edge of the access opening to facilitate hoisting, the employee must be protected from falling by a personal fall arrest system. </a:t>
            </a:r>
          </a:p>
          <a:p>
            <a:pPr>
              <a:lnSpc>
                <a:spcPct val="150000"/>
              </a:lnSpc>
            </a:pPr>
            <a:endParaRPr lang="en-US" dirty="0"/>
          </a:p>
          <a:p>
            <a:pPr marL="342900" indent="-342900">
              <a:lnSpc>
                <a:spcPct val="150000"/>
              </a:lnSpc>
              <a:buNone/>
            </a:pPr>
            <a:r>
              <a:rPr lang="en-US" dirty="0"/>
              <a:t>3. If grab handles are installed at hoist areas, they meet the requirements of </a:t>
            </a:r>
            <a:r>
              <a:rPr lang="en-US" dirty="0">
                <a:hlinkClick r:id="rId3"/>
              </a:rPr>
              <a:t>1910.29(l)</a:t>
            </a:r>
            <a:r>
              <a:rPr lang="en-US" dirty="0"/>
              <a:t>, which were discussed in the previous module.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Rectangle 1">
            <a:extLst>
              <a:ext uri="{FF2B5EF4-FFF2-40B4-BE49-F238E27FC236}">
                <a16:creationId xmlns:a16="http://schemas.microsoft.com/office/drawing/2014/main" id="{24A01A04-E476-4946-83C8-942818EF32A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p:cNvSpPr txBox="1">
            <a:spLocks noGrp="1"/>
          </p:cNvSpPr>
          <p:nvPr>
            <p:ph type="title" idx="4294967295"/>
          </p:nvPr>
        </p:nvSpPr>
        <p:spPr>
          <a:xfrm>
            <a:off x="2743200" y="2531200"/>
            <a:ext cx="6570961"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2"/>
              </a:rPr>
              <a:t>Holes and Openings</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BCE91968-7481-4F74-B62F-ED59C649A7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3 of 7">
            <a:extLst>
              <a:ext uri="{FF2B5EF4-FFF2-40B4-BE49-F238E27FC236}">
                <a16:creationId xmlns:a16="http://schemas.microsoft.com/office/drawing/2014/main" id="{BF47FE9D-597A-1E0B-4CDE-CC4EEFD7376B}"/>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792543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Fall Protection for Holes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3930371"/>
          </a:xfrm>
          <a:prstGeom prst="rect">
            <a:avLst/>
          </a:prstGeom>
          <a:noFill/>
        </p:spPr>
        <p:txBody>
          <a:bodyPr wrap="square" rtlCol="0">
            <a:spAutoFit/>
          </a:bodyPr>
          <a:lstStyle/>
          <a:p>
            <a:pPr marL="342900" indent="-342900">
              <a:lnSpc>
                <a:spcPct val="150000"/>
              </a:lnSpc>
              <a:buNone/>
            </a:pPr>
            <a:r>
              <a:rPr lang="en-US" sz="1400" dirty="0"/>
              <a:t>1. Each employee must be protected from falling through any hole (including skylights) that is 4 feet (1.2 m) or more above a lower level by one or more of the following: </a:t>
            </a:r>
          </a:p>
          <a:p>
            <a:pPr>
              <a:lnSpc>
                <a:spcPct val="150000"/>
              </a:lnSpc>
            </a:pPr>
            <a:endParaRPr lang="en-US" sz="1400" dirty="0"/>
          </a:p>
          <a:p>
            <a:pPr marL="342900" lvl="7" indent="-342900">
              <a:lnSpc>
                <a:spcPct val="150000"/>
              </a:lnSpc>
            </a:pPr>
            <a:r>
              <a:rPr lang="en-US" dirty="0"/>
              <a:t>(A) Covers; </a:t>
            </a:r>
          </a:p>
          <a:p>
            <a:pPr marL="342900" lvl="7" indent="-342900">
              <a:lnSpc>
                <a:spcPct val="150000"/>
              </a:lnSpc>
            </a:pPr>
            <a:r>
              <a:rPr lang="en-US" dirty="0"/>
              <a:t>(B) Guardrail systems; </a:t>
            </a:r>
          </a:p>
          <a:p>
            <a:pPr marL="342900" lvl="7" indent="-342900">
              <a:lnSpc>
                <a:spcPct val="150000"/>
              </a:lnSpc>
            </a:pPr>
            <a:r>
              <a:rPr lang="en-US" dirty="0"/>
              <a:t>(C) Travel restraint systems; or </a:t>
            </a:r>
          </a:p>
          <a:p>
            <a:pPr marL="342900" lvl="7" indent="-342900">
              <a:lnSpc>
                <a:spcPct val="150000"/>
              </a:lnSpc>
            </a:pPr>
            <a:r>
              <a:rPr lang="en-US" dirty="0"/>
              <a:t>(D) Personal fall arrest systems. </a:t>
            </a:r>
          </a:p>
          <a:p>
            <a:pPr>
              <a:lnSpc>
                <a:spcPct val="150000"/>
              </a:lnSpc>
            </a:pPr>
            <a:endParaRPr lang="en-US" sz="1400" dirty="0"/>
          </a:p>
          <a:p>
            <a:pPr marL="342900" indent="-342900">
              <a:lnSpc>
                <a:spcPct val="150000"/>
              </a:lnSpc>
              <a:buNone/>
            </a:pPr>
            <a:r>
              <a:rPr lang="en-US" sz="1400" dirty="0"/>
              <a:t>2. Each employee must be protected from tripping into or stepping into or through any hole that is less than 4 feet (1.2 m) above a lower level by covers or guardrail systems.</a:t>
            </a:r>
          </a:p>
        </p:txBody>
      </p:sp>
      <p:pic>
        <p:nvPicPr>
          <p:cNvPr id="7" name="Picture 6" descr="A broken skylight dome on a roof with flexible ducting running through the open hole. A caption notes the photograph was taken at the scene of an accident.">
            <a:extLst>
              <a:ext uri="{FF2B5EF4-FFF2-40B4-BE49-F238E27FC236}">
                <a16:creationId xmlns:a16="http://schemas.microsoft.com/office/drawing/2014/main" id="{90DBCFB1-AA80-DF73-62BA-915C91B6FD30}"/>
              </a:ext>
            </a:extLst>
          </p:cNvPr>
          <p:cNvPicPr>
            <a:picLocks noChangeAspect="1"/>
          </p:cNvPicPr>
          <p:nvPr/>
        </p:nvPicPr>
        <p:blipFill>
          <a:blip r:embed="rId3"/>
          <a:srcRect/>
          <a:stretch/>
        </p:blipFill>
        <p:spPr>
          <a:xfrm>
            <a:off x="54114" y="27443"/>
            <a:ext cx="5432285" cy="5831717"/>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Hole Safety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Each employee must be protected from falling into a stairway floor hole by a fixed guardrail system on all exposed sides, except at the stairway entrance. However, for any stairway used less than once per day where traffic across the stairway floor hole prevents the use of a fixed guardrail system (e.g., holes located in aisle spaces), the employer may protect employees from falling into the hole by using a hinged floor hole cover that meets the criteria in </a:t>
            </a:r>
            <a:r>
              <a:rPr lang="en-US" sz="1600" dirty="0">
                <a:hlinkClick r:id="rId3"/>
              </a:rPr>
              <a:t>1910.29</a:t>
            </a:r>
            <a:r>
              <a:rPr lang="en-US" sz="1600" dirty="0"/>
              <a:t> and a removable guardrail system on all exposed sides, except at the entrance to the stairway.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Hole Safety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Each employee must be protected from falling into a ladderway floor hole or ladderway platform hole by a guardrail system and toeboards erected on all exposed sides, except at the entrance to the hole, where a self-closing gate or an offset must be used. </a:t>
            </a:r>
          </a:p>
          <a:p>
            <a:pPr>
              <a:lnSpc>
                <a:spcPct val="150000"/>
              </a:lnSpc>
            </a:pPr>
            <a:endParaRPr lang="en-US" dirty="0"/>
          </a:p>
          <a:p>
            <a:pPr>
              <a:lnSpc>
                <a:spcPct val="150000"/>
              </a:lnSpc>
              <a:buNone/>
            </a:pPr>
            <a:r>
              <a:rPr lang="en-US" dirty="0"/>
              <a:t>Toeboards are defined as a vertical barrier at floor level along exposed edges of a floor opening, wall opening, platform, runway, or ramp to prevent things from falling.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Hole Safety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Each employee must be protected from falling through a hatchway and chute floor hole by: </a:t>
            </a:r>
          </a:p>
          <a:p>
            <a:pPr>
              <a:lnSpc>
                <a:spcPct val="150000"/>
              </a:lnSpc>
            </a:pPr>
            <a:endParaRPr lang="en-US" sz="1400" dirty="0"/>
          </a:p>
          <a:p>
            <a:pPr marL="342900" indent="-342900">
              <a:lnSpc>
                <a:spcPct val="150000"/>
              </a:lnSpc>
              <a:buNone/>
            </a:pPr>
            <a:r>
              <a:rPr lang="en-US" sz="1400" dirty="0"/>
              <a:t>(A) A hinged floor-hole cover that meets the criteria in </a:t>
            </a:r>
            <a:r>
              <a:rPr lang="en-US" sz="1400" dirty="0">
                <a:hlinkClick r:id="rId3"/>
              </a:rPr>
              <a:t>1910.29</a:t>
            </a:r>
            <a:r>
              <a:rPr lang="en-US" sz="1400" dirty="0"/>
              <a:t> and a fixed guardrail system that leaves only one exposed side. When the hole is not in use, the employer must ensure the cover is closed or a removable guardrail system is provided on the exposed sides; </a:t>
            </a:r>
          </a:p>
          <a:p>
            <a:pPr marL="342900" indent="-342900">
              <a:lnSpc>
                <a:spcPct val="150000"/>
              </a:lnSpc>
              <a:buNone/>
            </a:pPr>
            <a:r>
              <a:rPr lang="en-US" sz="1400" dirty="0"/>
              <a:t>(B) A removable guardrail system and toeboards on not more than two sides of the hole and a fixed guardrail system on all other exposed sides. The employer must ensure the removable guardrail system is kept in place when the hole is not in use; or </a:t>
            </a:r>
          </a:p>
          <a:p>
            <a:pPr marL="342900" indent="-342900">
              <a:lnSpc>
                <a:spcPct val="150000"/>
              </a:lnSpc>
              <a:buNone/>
            </a:pPr>
            <a:r>
              <a:rPr lang="en-US" sz="1400" dirty="0"/>
              <a:t>(C) A guardrail system or a travel restraint system when a work operation necessitates passing material through a hatchway or chute floor hole.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Openings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As you may recall, openings are found in vertical surfaces. Employers are required to protect their workers around these openings when certain conditions are met. When the inside bottom edge of the opening is less than 39 inches (99 cm) above that walking-working surface and the outside bottom edge of the opening is 4 feet (1.2 m) or more above a lower level, workers must be protected from falling by the use of: </a:t>
            </a:r>
          </a:p>
          <a:p>
            <a:pPr marL="342900" indent="-342900">
              <a:lnSpc>
                <a:spcPct val="150000"/>
              </a:lnSpc>
              <a:buNone/>
            </a:pPr>
            <a:r>
              <a:rPr lang="en-US" sz="1600" dirty="0"/>
              <a:t>(i) Guardrail systems; </a:t>
            </a:r>
          </a:p>
          <a:p>
            <a:pPr marL="342900" indent="-342900">
              <a:lnSpc>
                <a:spcPct val="150000"/>
              </a:lnSpc>
              <a:buNone/>
            </a:pPr>
            <a:r>
              <a:rPr lang="en-US" sz="1600" dirty="0"/>
              <a:t>(ii) Safety net systems; </a:t>
            </a:r>
          </a:p>
          <a:p>
            <a:pPr marL="342900" indent="-342900">
              <a:lnSpc>
                <a:spcPct val="150000"/>
              </a:lnSpc>
              <a:buNone/>
            </a:pPr>
            <a:r>
              <a:rPr lang="en-US" sz="1600" dirty="0"/>
              <a:t>(iii) Travel restraint systems; or, </a:t>
            </a:r>
          </a:p>
          <a:p>
            <a:pPr marL="342900" indent="-342900">
              <a:lnSpc>
                <a:spcPct val="150000"/>
              </a:lnSpc>
              <a:buNone/>
            </a:pPr>
            <a:r>
              <a:rPr lang="en-US" sz="1600" dirty="0"/>
              <a:t>(iv) Personal fall arrest systems. </a:t>
            </a:r>
          </a:p>
        </p:txBody>
      </p:sp>
      <p:pic>
        <p:nvPicPr>
          <p:cNvPr id="7" name="Picture 6" descr="Diagram of an opening in a wall: a person stands on the inside surface, the drop to the outside lower level is labeled 4 feet or more, and the height from the inside surface to the bottom edge of the opening is labeled 39 inches or less.">
            <a:extLst>
              <a:ext uri="{FF2B5EF4-FFF2-40B4-BE49-F238E27FC236}">
                <a16:creationId xmlns:a16="http://schemas.microsoft.com/office/drawing/2014/main" id="{90DBCFB1-AA80-DF73-62BA-915C91B6FD30}"/>
              </a:ext>
            </a:extLst>
          </p:cNvPr>
          <p:cNvPicPr>
            <a:picLocks noChangeAspect="1"/>
          </p:cNvPicPr>
          <p:nvPr/>
        </p:nvPicPr>
        <p:blipFill>
          <a:blip r:embed="rId2"/>
          <a:srcRect/>
          <a:stretch/>
        </p:blipFill>
        <p:spPr>
          <a:xfrm>
            <a:off x="54114" y="25964"/>
            <a:ext cx="5432285" cy="5834676"/>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Repair Pits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Repair pits are designed to allow easy working access of an underside vehicle for inspection, maintenance, and repair. The use of a fall protection system is not required for a repair pit, service pit, or assembly pit that is less than 10 feet (3 m) deep, provided the employer does all of the following: </a:t>
            </a:r>
          </a:p>
          <a:p>
            <a:pPr>
              <a:lnSpc>
                <a:spcPct val="150000"/>
              </a:lnSpc>
            </a:pPr>
            <a:endParaRPr lang="en-US" sz="1400" dirty="0"/>
          </a:p>
          <a:p>
            <a:pPr marL="285750" indent="-285750">
              <a:lnSpc>
                <a:spcPct val="150000"/>
              </a:lnSpc>
              <a:buFont typeface="Arial"/>
              <a:buChar char="•"/>
            </a:pPr>
            <a:r>
              <a:rPr lang="en-US" sz="1400" dirty="0"/>
              <a:t>Limits access within 6 feet (1.8 m) of the edge of the pit to authorized employees trained in accordance with </a:t>
            </a:r>
            <a:r>
              <a:rPr lang="en-US" sz="1400" dirty="0">
                <a:hlinkClick r:id="rId3"/>
              </a:rPr>
              <a:t>1910.30 Training Requirements</a:t>
            </a:r>
            <a:r>
              <a:rPr lang="en-US" sz="1400" dirty="0"/>
              <a:t>;</a:t>
            </a:r>
          </a:p>
          <a:p>
            <a:pPr marL="285750" indent="-285750">
              <a:lnSpc>
                <a:spcPct val="150000"/>
              </a:lnSpc>
              <a:buFont typeface="Arial"/>
              <a:buChar char="•"/>
            </a:pPr>
            <a:r>
              <a:rPr lang="en-US" sz="1400" dirty="0"/>
              <a:t>Applies floor markings that meet the requirements found in  </a:t>
            </a:r>
            <a:r>
              <a:rPr lang="en-US" sz="1400" dirty="0">
                <a:hlinkClick r:id="rId4"/>
              </a:rPr>
              <a:t>1910.28 (b)(8)(ii)</a:t>
            </a:r>
            <a:r>
              <a:rPr lang="en-US" sz="1400" dirty="0"/>
              <a:t>; and</a:t>
            </a:r>
          </a:p>
          <a:p>
            <a:pPr marL="285750" indent="-285750">
              <a:lnSpc>
                <a:spcPct val="150000"/>
              </a:lnSpc>
              <a:buFont typeface="Arial"/>
              <a:buChar char="•"/>
            </a:pPr>
            <a:r>
              <a:rPr lang="en-US" sz="1400" dirty="0"/>
              <a:t>Posts readily visible caution signs that meet the requirements of </a:t>
            </a:r>
            <a:r>
              <a:rPr lang="en-US" sz="1400" dirty="0">
                <a:hlinkClick r:id="rId5"/>
              </a:rPr>
              <a:t>1910.145</a:t>
            </a:r>
            <a:r>
              <a:rPr lang="en-US" sz="1400" dirty="0"/>
              <a:t> and state ‘‘Caution—Open Pit.’’</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7"/>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Outdoor Advertising (billboards)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300" dirty="0"/>
              <a:t>Oregon OSHA requires employers to protect employees from fall hazards while working on billboards. These requirements include:</a:t>
            </a:r>
          </a:p>
          <a:p>
            <a:pPr>
              <a:lnSpc>
                <a:spcPct val="150000"/>
              </a:lnSpc>
            </a:pPr>
            <a:endParaRPr lang="en-US" sz="1300" dirty="0"/>
          </a:p>
          <a:p>
            <a:pPr marL="342900" indent="-342900">
              <a:lnSpc>
                <a:spcPct val="150000"/>
              </a:lnSpc>
              <a:buNone/>
            </a:pPr>
            <a:r>
              <a:rPr lang="en-US" sz="1300" dirty="0"/>
              <a:t>1. Fixed ladders must comply with Oregon OSHA requirements (see module 6).</a:t>
            </a:r>
          </a:p>
          <a:p>
            <a:pPr marL="342900" indent="-342900">
              <a:lnSpc>
                <a:spcPct val="150000"/>
              </a:lnSpc>
              <a:buNone/>
            </a:pPr>
            <a:r>
              <a:rPr lang="en-US" sz="1300" dirty="0"/>
              <a:t>2. When an employee climbs a fixed ladder that is not equipped with a cage, well, personal fall arrest system, or a ladder safety system the employer must ensure the employee:</a:t>
            </a:r>
          </a:p>
          <a:p>
            <a:pPr>
              <a:lnSpc>
                <a:spcPct val="150000"/>
              </a:lnSpc>
            </a:pPr>
            <a:endParaRPr lang="en-US" sz="1300" dirty="0"/>
          </a:p>
          <a:p>
            <a:pPr marL="285750" indent="-285750">
              <a:lnSpc>
                <a:spcPct val="150000"/>
              </a:lnSpc>
              <a:buFont typeface="Arial"/>
              <a:buChar char="•"/>
            </a:pPr>
            <a:r>
              <a:rPr lang="en-US" sz="1300" dirty="0"/>
              <a:t>Receives training and demonstrates the physical capability to perform the necessary climbs in accordance with </a:t>
            </a:r>
            <a:r>
              <a:rPr lang="en-US" sz="1300" dirty="0">
                <a:hlinkClick r:id="rId3"/>
              </a:rPr>
              <a:t>1910.29(h)</a:t>
            </a:r>
            <a:r>
              <a:rPr lang="en-US" sz="1300" dirty="0"/>
              <a:t>; </a:t>
            </a:r>
          </a:p>
          <a:p>
            <a:pPr marL="285750" indent="-285750">
              <a:lnSpc>
                <a:spcPct val="150000"/>
              </a:lnSpc>
              <a:buFont typeface="Arial"/>
              <a:buChar char="•"/>
            </a:pPr>
            <a:r>
              <a:rPr lang="en-US" sz="1300" dirty="0"/>
              <a:t>Wears a body harness equipped with an 18-inch (46 cm) rest lanyard;</a:t>
            </a:r>
          </a:p>
          <a:p>
            <a:pPr marL="285750" indent="-285750">
              <a:lnSpc>
                <a:spcPct val="150000"/>
              </a:lnSpc>
              <a:buFont typeface="Arial"/>
              <a:buChar char="•"/>
            </a:pPr>
            <a:r>
              <a:rPr lang="en-US" sz="1300" dirty="0"/>
              <a:t>Keeps both hands free of tools or material when climbing on the ladder; and</a:t>
            </a:r>
          </a:p>
          <a:p>
            <a:pPr marL="285750" indent="-285750">
              <a:lnSpc>
                <a:spcPct val="150000"/>
              </a:lnSpc>
              <a:buFont typeface="Arial"/>
              <a:buChar char="•"/>
            </a:pPr>
            <a:r>
              <a:rPr lang="en-US" sz="1300" dirty="0"/>
              <a:t>Is protected by a fall protection system upon reaching the work position.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Outdoor Advertising Fixed Ladders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Employers must ensure that each employee engaged in outdoor advertising who climbs a fixed ladder without fall protection:</a:t>
            </a:r>
          </a:p>
          <a:p>
            <a:pPr marL="285750" indent="-285750">
              <a:lnSpc>
                <a:spcPct val="150000"/>
              </a:lnSpc>
              <a:buFont typeface="Arial"/>
              <a:buChar char="•"/>
            </a:pPr>
            <a:r>
              <a:rPr lang="en-US" sz="1400" dirty="0"/>
              <a:t>Is physically capable, as demonstrated through observations of actual climbing activities or by a physical examination, to perform the duties that may be assigned, including climbing fixed ladders without fall protection; </a:t>
            </a:r>
          </a:p>
          <a:p>
            <a:pPr marL="285750" indent="-285750">
              <a:lnSpc>
                <a:spcPct val="150000"/>
              </a:lnSpc>
              <a:buFont typeface="Arial"/>
              <a:buChar char="•"/>
            </a:pPr>
            <a:r>
              <a:rPr lang="en-US" sz="1400" dirty="0"/>
              <a:t>Has successfully completed a training or apprenticeship program that includes hands-on training on the safe climbing of ladders and is retrained as necessary to maintain the necessary skills; </a:t>
            </a:r>
          </a:p>
          <a:p>
            <a:pPr marL="285750" indent="-285750">
              <a:lnSpc>
                <a:spcPct val="150000"/>
              </a:lnSpc>
              <a:buFont typeface="Arial"/>
              <a:buChar char="•"/>
            </a:pPr>
            <a:r>
              <a:rPr lang="en-US" sz="1400" dirty="0"/>
              <a:t>Has the skill to climb ladders safely, as demonstrated through formal classroom training or on-the-job training, and performance observation; and </a:t>
            </a:r>
          </a:p>
          <a:p>
            <a:pPr marL="285750" indent="-285750">
              <a:lnSpc>
                <a:spcPct val="150000"/>
              </a:lnSpc>
              <a:buFont typeface="Arial"/>
              <a:buChar char="•"/>
            </a:pPr>
            <a:r>
              <a:rPr lang="en-US" sz="1400" dirty="0"/>
              <a:t>Performs climbing duties as a part of routine work activity.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Rectangle 1">
            <a:extLst>
              <a:ext uri="{FF2B5EF4-FFF2-40B4-BE49-F238E27FC236}">
                <a16:creationId xmlns:a16="http://schemas.microsoft.com/office/drawing/2014/main" id="{24A01A04-E476-4946-83C8-942818EF32A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p:cNvSpPr txBox="1">
            <a:spLocks noGrp="1"/>
          </p:cNvSpPr>
          <p:nvPr>
            <p:ph type="title" idx="4294967295"/>
          </p:nvPr>
        </p:nvSpPr>
        <p:spPr>
          <a:xfrm>
            <a:off x="2743200" y="2531200"/>
            <a:ext cx="6570961"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2"/>
              </a:rPr>
              <a:t>Low-Slope Roofs</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BCE91968-7481-4F74-B62F-ED59C649A7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3 of 7">
            <a:extLst>
              <a:ext uri="{FF2B5EF4-FFF2-40B4-BE49-F238E27FC236}">
                <a16:creationId xmlns:a16="http://schemas.microsoft.com/office/drawing/2014/main" id="{BF47FE9D-597A-1E0B-4CDE-CC4EEFD7376B}"/>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792543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Low-Slope Roofs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There are specific requirements for working on low-slope roofs as  outlined in the next few slides:</a:t>
            </a:r>
          </a:p>
          <a:p>
            <a:pPr>
              <a:lnSpc>
                <a:spcPct val="150000"/>
              </a:lnSpc>
            </a:pPr>
            <a:endParaRPr lang="en-US" sz="1400" dirty="0"/>
          </a:p>
          <a:p>
            <a:pPr marL="342900" indent="-342900">
              <a:lnSpc>
                <a:spcPct val="150000"/>
              </a:lnSpc>
              <a:buNone/>
            </a:pPr>
            <a:r>
              <a:rPr lang="en-US" sz="1400" dirty="0"/>
              <a:t>1. When work is performed less than 6 feet (1.8 m) from the roof edge, the employer must ensure each employee is protected from falling by a guardrail system, safety net system, travel restraint system, or personal fall arrest system. </a:t>
            </a:r>
          </a:p>
          <a:p>
            <a:pPr marL="342900" indent="-342900">
              <a:lnSpc>
                <a:spcPct val="150000"/>
              </a:lnSpc>
              <a:buNone/>
            </a:pPr>
            <a:r>
              <a:rPr lang="en-US" sz="1400" dirty="0"/>
              <a:t>2. When work is performed at least 6 feet (1.6 m) but less than 15 feet (4.6 m) from the roof edge, the employer must ensure each employee is protected from falling by using a guardrail system, safety net system, travel restraint system, or personal fall arrest system. The employer may use a</a:t>
            </a:r>
            <a:r>
              <a:rPr lang="en-US" sz="1400" dirty="0">
                <a:hlinkClick r:id="rId3"/>
              </a:rPr>
              <a:t> designated area</a:t>
            </a:r>
            <a:r>
              <a:rPr lang="en-US" sz="1400" dirty="0"/>
              <a:t> when performing work that is both infrequent and temporary.</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Low-Slope Roofs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marL="342900" indent="-342900">
              <a:lnSpc>
                <a:spcPct val="150000"/>
              </a:lnSpc>
              <a:buNone/>
            </a:pPr>
            <a:r>
              <a:rPr lang="en-US" sz="1600" dirty="0"/>
              <a:t>3. When work is performed 15 feet (4.6 m) or more from the edge of the low-sloped roof, the employer must: </a:t>
            </a:r>
          </a:p>
          <a:p>
            <a:pPr>
              <a:lnSpc>
                <a:spcPct val="150000"/>
              </a:lnSpc>
            </a:pPr>
            <a:endParaRPr lang="en-US" sz="1600" dirty="0"/>
          </a:p>
          <a:p>
            <a:pPr marL="285750" indent="-285750">
              <a:lnSpc>
                <a:spcPct val="150000"/>
              </a:lnSpc>
              <a:buFont typeface="Arial"/>
              <a:buChar char="•"/>
            </a:pPr>
            <a:r>
              <a:rPr lang="en-US" sz="1600" dirty="0"/>
              <a:t>Protect each employee from falling by a guardrail system, safety net system, travel restraint system, or personal fall arrest system or a designated area. The employer is not required to provide any fall protection, provided the work is both infrequent and temporary; and </a:t>
            </a:r>
          </a:p>
          <a:p>
            <a:pPr marL="285750" indent="-285750">
              <a:lnSpc>
                <a:spcPct val="150000"/>
              </a:lnSpc>
              <a:buFont typeface="Arial"/>
              <a:buChar char="•"/>
            </a:pPr>
            <a:r>
              <a:rPr lang="en-US" sz="1600" dirty="0"/>
              <a:t>Implement and enforce a work rule prohibiting employees from going within 15 feet (4.6 m) of the roof edge without using appropriate fall protection.</a:t>
            </a:r>
          </a:p>
        </p:txBody>
      </p:sp>
      <p:pic>
        <p:nvPicPr>
          <p:cNvPr id="7" name="Picture 6">
            <a:extLst>
              <a:ext uri="{FF2B5EF4-FFF2-40B4-BE49-F238E27FC236}">
                <a16:creationId xmlns:a16="http://schemas.microsoft.com/office/drawing/2014/main" id="{90DBCFB1-AA80-DF73-62BA-915C91B6FD30}"/>
              </a:ext>
            </a:extLst>
          </p:cNvPr>
          <p:cNvPicPr>
            <a:picLocks noChangeAspect="1"/>
          </p:cNvPicPr>
          <p:nvPr/>
        </p:nvPicPr>
        <p:blipFill>
          <a:blip r:embed="rId2"/>
          <a:srcRect/>
          <a:stretch/>
        </p:blipFill>
        <p:spPr>
          <a:xfrm>
            <a:off x="54114" y="28175"/>
            <a:ext cx="5432285" cy="5830254"/>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Slaughtering Facility Platforms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A slaughtering facility platform is a raised area in a slaughterhouse where personnel stand to inspect carcasses and perform other tasks. Employers must protect each employee on the unprotected working side of a slaughtering facility platform that is 4 feet (1.2 m) or more above a lower level from falling by using:</a:t>
            </a:r>
          </a:p>
          <a:p>
            <a:pPr>
              <a:lnSpc>
                <a:spcPct val="150000"/>
              </a:lnSpc>
            </a:pPr>
            <a:endParaRPr lang="en-US" sz="1600" dirty="0"/>
          </a:p>
          <a:p>
            <a:pPr marL="285750" indent="-285750">
              <a:lnSpc>
                <a:spcPct val="150000"/>
              </a:lnSpc>
              <a:buFont typeface="Arial"/>
              <a:buChar char="•"/>
            </a:pPr>
            <a:r>
              <a:rPr lang="en-US" sz="1600" dirty="0"/>
              <a:t>Guardrail systems; or  </a:t>
            </a:r>
          </a:p>
          <a:p>
            <a:pPr marL="285750" indent="-285750">
              <a:lnSpc>
                <a:spcPct val="150000"/>
              </a:lnSpc>
              <a:buFont typeface="Arial"/>
              <a:buChar char="•"/>
            </a:pPr>
            <a:r>
              <a:rPr lang="en-US" sz="1600" dirty="0"/>
              <a:t>Travel restraint systems. </a:t>
            </a:r>
          </a:p>
          <a:p>
            <a:pPr>
              <a:lnSpc>
                <a:spcPct val="150000"/>
              </a:lnSpc>
            </a:pPr>
            <a:endParaRPr lang="en-US" sz="1600" dirty="0"/>
          </a:p>
          <a:p>
            <a:pPr>
              <a:lnSpc>
                <a:spcPct val="150000"/>
              </a:lnSpc>
              <a:buNone/>
            </a:pPr>
            <a:r>
              <a:rPr lang="en-US" sz="1600" dirty="0"/>
              <a:t>In the next slide, we’ll talk about situations where fall protection isn’t required.</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Slaughtering Facility Platforms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a:lnSpc>
                <a:spcPct val="150000"/>
              </a:lnSpc>
              <a:buNone/>
            </a:pPr>
            <a:r>
              <a:rPr lang="en-US" dirty="0"/>
              <a:t>When the employer can demonstrate the use of a guardrail or travel restraint system is not feasible, the work may be done without those systems, provided: </a:t>
            </a:r>
          </a:p>
          <a:p>
            <a:pPr>
              <a:lnSpc>
                <a:spcPct val="150000"/>
              </a:lnSpc>
            </a:pPr>
            <a:endParaRPr lang="en-US" dirty="0"/>
          </a:p>
          <a:p>
            <a:pPr marL="285750" indent="-285750">
              <a:lnSpc>
                <a:spcPct val="150000"/>
              </a:lnSpc>
              <a:buFont typeface="Arial"/>
              <a:buChar char="•"/>
            </a:pPr>
            <a:r>
              <a:rPr lang="en-US" dirty="0"/>
              <a:t>The work operation for which fall protection is infeasible is in process;</a:t>
            </a:r>
          </a:p>
          <a:p>
            <a:pPr marL="285750" indent="-285750">
              <a:lnSpc>
                <a:spcPct val="150000"/>
              </a:lnSpc>
              <a:buFont typeface="Arial"/>
              <a:buChar char="•"/>
            </a:pPr>
            <a:r>
              <a:rPr lang="en-US" dirty="0"/>
              <a:t>Access to the platform is limited to authorized employees; and </a:t>
            </a:r>
          </a:p>
          <a:p>
            <a:pPr marL="285750" indent="-285750">
              <a:lnSpc>
                <a:spcPct val="150000"/>
              </a:lnSpc>
              <a:buFont typeface="Arial"/>
              <a:buChar char="•"/>
            </a:pPr>
            <a:r>
              <a:rPr lang="en-US" dirty="0"/>
              <a:t>The authorized employees are trained in accordance with § 1910.30.</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Dangerous Equipment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Dangerous equipment may include items such as vats, tanks, electrical equipment, or machinery with protruding parts. Because of the function or design, this type of equipment can cause harm to an employee who falls into or onto it.</a:t>
            </a:r>
          </a:p>
          <a:p>
            <a:pPr>
              <a:lnSpc>
                <a:spcPct val="150000"/>
              </a:lnSpc>
            </a:pPr>
            <a:endParaRPr lang="en-US" sz="1400" dirty="0"/>
          </a:p>
          <a:p>
            <a:pPr>
              <a:lnSpc>
                <a:spcPct val="150000"/>
              </a:lnSpc>
              <a:buNone/>
            </a:pPr>
            <a:r>
              <a:rPr lang="en-US" sz="1400" dirty="0"/>
              <a:t>Each employee less than 4 feet (1.2 m) above dangerous equipment must be protected from falling into or onto the dangerous equipment by a guardrail system or a travel restraint system, unless the equipment is covered or guarded to eliminate the hazard.</a:t>
            </a:r>
          </a:p>
          <a:p>
            <a:pPr>
              <a:lnSpc>
                <a:spcPct val="150000"/>
              </a:lnSpc>
            </a:pPr>
            <a:endParaRPr lang="en-US" sz="1400" dirty="0"/>
          </a:p>
          <a:p>
            <a:pPr>
              <a:lnSpc>
                <a:spcPct val="150000"/>
              </a:lnSpc>
              <a:buNone/>
            </a:pPr>
            <a:r>
              <a:rPr lang="en-US" sz="1400" dirty="0"/>
              <a:t>If an employee is 4 feet or more above dangerous equipment, they must be protected from falling by: guardrails systems, safety net systems, travel restraint systems, or personal fall arrest systems.</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Other Walking-Working Surfaces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In other situations not covered by this rule, the employer must still ensure each employee on a walking-working surface 4 feet (1.2 m) or more above a lower level is protected from falling by:</a:t>
            </a:r>
          </a:p>
          <a:p>
            <a:pPr marL="342900" indent="-342900">
              <a:lnSpc>
                <a:spcPct val="150000"/>
              </a:lnSpc>
              <a:buNone/>
            </a:pPr>
            <a:r>
              <a:rPr lang="en-US" dirty="0"/>
              <a:t>(i) Guardrail systems; </a:t>
            </a:r>
          </a:p>
          <a:p>
            <a:pPr marL="342900" indent="-342900">
              <a:lnSpc>
                <a:spcPct val="150000"/>
              </a:lnSpc>
              <a:buNone/>
            </a:pPr>
            <a:r>
              <a:rPr lang="en-US" dirty="0"/>
              <a:t>(ii) Safety net systems; or</a:t>
            </a:r>
          </a:p>
          <a:p>
            <a:pPr marL="342900" indent="-342900">
              <a:lnSpc>
                <a:spcPct val="150000"/>
              </a:lnSpc>
              <a:buNone/>
            </a:pPr>
            <a:r>
              <a:rPr lang="en-US" dirty="0"/>
              <a:t>(iii) Personal fall protection systems, such as personal fall arrest, travel restraint, or positioning systems.</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Protection from Falling Objects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300" dirty="0"/>
              <a:t>When an employee is exposed to falling objects, the employer must ensure that each employee wears head protection that meets </a:t>
            </a:r>
            <a:r>
              <a:rPr lang="en-US" sz="1300" dirty="0">
                <a:hlinkClick r:id="rId3"/>
              </a:rPr>
              <a:t>Oregon OSHA requirements</a:t>
            </a:r>
            <a:r>
              <a:rPr lang="en-US" sz="1300" dirty="0"/>
              <a:t>. In addition, the employer must protect employees from falling objects by implementing one or more of the following:</a:t>
            </a:r>
          </a:p>
          <a:p>
            <a:pPr>
              <a:lnSpc>
                <a:spcPct val="150000"/>
              </a:lnSpc>
            </a:pPr>
            <a:endParaRPr lang="en-US" sz="1300" dirty="0"/>
          </a:p>
          <a:p>
            <a:pPr marL="285750" indent="-285750">
              <a:lnSpc>
                <a:spcPct val="150000"/>
              </a:lnSpc>
              <a:buFont typeface="Arial"/>
              <a:buChar char="•"/>
            </a:pPr>
            <a:r>
              <a:rPr lang="en-US" sz="1300" dirty="0"/>
              <a:t>Erecting toeboards, screens, or guardrail systems to prevent objects from falling to a lower level; </a:t>
            </a:r>
          </a:p>
          <a:p>
            <a:pPr marL="285750" indent="-285750">
              <a:lnSpc>
                <a:spcPct val="150000"/>
              </a:lnSpc>
              <a:buFont typeface="Arial"/>
              <a:buChar char="•"/>
            </a:pPr>
            <a:r>
              <a:rPr lang="en-US" sz="1300" dirty="0"/>
              <a:t>Erecting canopy structures and keeping potential falling objects far enough from an edge, hole, or opening to prevent them from falling to a lower level; or </a:t>
            </a:r>
          </a:p>
          <a:p>
            <a:pPr marL="285750" indent="-285750">
              <a:lnSpc>
                <a:spcPct val="150000"/>
              </a:lnSpc>
              <a:buFont typeface="Arial"/>
              <a:buChar char="•"/>
            </a:pPr>
            <a:r>
              <a:rPr lang="en-US" sz="1300" dirty="0"/>
              <a:t>Barricading the area into which objects could fall, prohibiting employees from entering the barricaded area, and keeping objects far enough from an edge or opening to prevent them from falling to a lower level.  </a:t>
            </a:r>
          </a:p>
          <a:p>
            <a:pPr>
              <a:lnSpc>
                <a:spcPct val="150000"/>
              </a:lnSpc>
            </a:pPr>
            <a:endParaRPr lang="en-US" sz="1300" dirty="0"/>
          </a:p>
          <a:p>
            <a:pPr>
              <a:lnSpc>
                <a:spcPct val="150000"/>
              </a:lnSpc>
              <a:buNone/>
            </a:pPr>
            <a:r>
              <a:rPr lang="en-US" sz="1300" dirty="0"/>
              <a:t>We’ll discuss toeboards in the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Toeboard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Employers must ensure toeboards used for falling object protection:</a:t>
            </a:r>
          </a:p>
          <a:p>
            <a:pPr>
              <a:lnSpc>
                <a:spcPct val="150000"/>
              </a:lnSpc>
            </a:pPr>
            <a:endParaRPr lang="en-US" sz="1400" dirty="0"/>
          </a:p>
          <a:p>
            <a:pPr marL="342900" indent="-342900">
              <a:lnSpc>
                <a:spcPct val="150000"/>
              </a:lnSpc>
              <a:buNone/>
            </a:pPr>
            <a:r>
              <a:rPr lang="en-US" sz="1400" dirty="0"/>
              <a:t>1. Are erected along the exposed edge of the overhead walking-working surface for a length that is sufficient to protect employees below.</a:t>
            </a:r>
          </a:p>
          <a:p>
            <a:pPr marL="342900" indent="-342900">
              <a:lnSpc>
                <a:spcPct val="150000"/>
              </a:lnSpc>
              <a:buNone/>
            </a:pPr>
            <a:r>
              <a:rPr lang="en-US" sz="1400" dirty="0"/>
              <a:t>2. Have a minimum vertical height of 3.5 inches (9 cm) as measured from the top edge of the toeboard to the level of the walking-working surface. </a:t>
            </a:r>
          </a:p>
          <a:p>
            <a:pPr marL="342900" indent="-342900">
              <a:lnSpc>
                <a:spcPct val="150000"/>
              </a:lnSpc>
              <a:buNone/>
            </a:pPr>
            <a:r>
              <a:rPr lang="en-US" sz="1400" dirty="0"/>
              <a:t>3. Do not have more than a 0.25 inch (0.5-cm) clearance or opening above the walking-working surface. </a:t>
            </a:r>
          </a:p>
          <a:p>
            <a:pPr marL="342900" indent="-342900">
              <a:lnSpc>
                <a:spcPct val="150000"/>
              </a:lnSpc>
              <a:buNone/>
            </a:pPr>
            <a:r>
              <a:rPr lang="en-US" sz="1400" dirty="0"/>
              <a:t>4. Are solid or do not have any opening that exceeds 1 inch (3 cm) at its greatest dimension. </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Toeboard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Employers must ensure toeboards used for falling object protection:</a:t>
            </a:r>
          </a:p>
          <a:p>
            <a:pPr>
              <a:lnSpc>
                <a:spcPct val="150000"/>
              </a:lnSpc>
            </a:pPr>
            <a:endParaRPr lang="en-US" sz="1600" dirty="0"/>
          </a:p>
          <a:p>
            <a:pPr marL="342900" indent="-342900">
              <a:lnSpc>
                <a:spcPct val="150000"/>
              </a:lnSpc>
              <a:buNone/>
            </a:pPr>
            <a:r>
              <a:rPr lang="en-US" sz="1600" dirty="0"/>
              <a:t>5. Have a minimum height of 2.5 inches (6 cm) when used around vehicle repair, service, or assembly pits. Toeboards may be omitted around vehicle repair, service, or assembly pits when the employer can demonstrate that a toeboard would prevent access to a vehicle that is over the pit. </a:t>
            </a:r>
          </a:p>
          <a:p>
            <a:pPr marL="342900" indent="-342900">
              <a:lnSpc>
                <a:spcPct val="150000"/>
              </a:lnSpc>
              <a:buNone/>
            </a:pPr>
            <a:r>
              <a:rPr lang="en-US" sz="1600" dirty="0"/>
              <a:t>6. Are capable of withstanding, without failure, a force of at least 50 pounds (222 N) applied in any downward or outward direction at any point along the toeboard.</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Guardrail Systems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To help protect workers from falling objects, the employer must ensure: </a:t>
            </a:r>
          </a:p>
          <a:p>
            <a:pPr>
              <a:lnSpc>
                <a:spcPct val="150000"/>
              </a:lnSpc>
            </a:pPr>
            <a:endParaRPr lang="en-US" sz="1400" dirty="0"/>
          </a:p>
          <a:p>
            <a:pPr marL="285750" indent="-285750">
              <a:lnSpc>
                <a:spcPct val="150000"/>
              </a:lnSpc>
              <a:buFont typeface="Arial"/>
              <a:buChar char="•"/>
            </a:pPr>
            <a:r>
              <a:rPr lang="en-US" sz="1400" dirty="0"/>
              <a:t>Where tools, equipment, or materials are piled higher than the top of the toeboard, paneling or screening is installed from the toeboard to the midrail of the guardrail system and for a length that is sufficient to protect employees below. If the items are piled higher than the midrail, the employer also must install paneling or screening to the top rail and for a length that is sufficient to protect employees below; and </a:t>
            </a:r>
          </a:p>
          <a:p>
            <a:pPr>
              <a:lnSpc>
                <a:spcPct val="150000"/>
              </a:lnSpc>
            </a:pPr>
            <a:endParaRPr lang="en-US" sz="1400" dirty="0"/>
          </a:p>
          <a:p>
            <a:pPr marL="285750" indent="-285750">
              <a:lnSpc>
                <a:spcPct val="150000"/>
              </a:lnSpc>
              <a:buFont typeface="Arial"/>
              <a:buChar char="•"/>
            </a:pPr>
            <a:r>
              <a:rPr lang="en-US" sz="1400" dirty="0"/>
              <a:t>All openings in guardrail systems are small enough to prevent objects from falling through the opening.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Canopies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1668214"/>
          </a:xfrm>
          <a:prstGeom prst="rect">
            <a:avLst/>
          </a:prstGeom>
          <a:noFill/>
        </p:spPr>
        <p:txBody>
          <a:bodyPr wrap="square" rtlCol="0">
            <a:spAutoFit/>
          </a:bodyPr>
          <a:lstStyle/>
          <a:p>
            <a:pPr>
              <a:lnSpc>
                <a:spcPct val="150000"/>
              </a:lnSpc>
              <a:buNone/>
            </a:pPr>
            <a:r>
              <a:rPr lang="en-US" dirty="0"/>
              <a:t>Canopies can be used as a structure designed to rest over an area that are  capable of withstanding the impact force of dropped objects or tools. The employer must ensure canopies used for falling object protection are strong enough to prevent collapse and to prevent penetration by falling objects. </a:t>
            </a:r>
          </a:p>
        </p:txBody>
      </p:sp>
      <p:pic>
        <p:nvPicPr>
          <p:cNvPr id="3" name="Picture 2" descr="A covered scaffold walkway running alongside a building, with overhead protection above the passage.">
            <a:extLst>
              <a:ext uri="{FF2B5EF4-FFF2-40B4-BE49-F238E27FC236}">
                <a16:creationId xmlns:a16="http://schemas.microsoft.com/office/drawing/2014/main" id="{92C74994-7088-9B73-6975-B1780B3C0224}"/>
              </a:ext>
            </a:extLst>
          </p:cNvPr>
          <p:cNvPicPr>
            <a:picLocks noChangeAspect="1"/>
          </p:cNvPicPr>
          <p:nvPr/>
        </p:nvPicPr>
        <p:blipFill>
          <a:blip r:embed="rId3"/>
          <a:stretch>
            <a:fillRect/>
          </a:stretch>
        </p:blipFill>
        <p:spPr>
          <a:xfrm>
            <a:off x="0" y="-1"/>
            <a:ext cx="5501399" cy="5909469"/>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02920" y="365760"/>
            <a:ext cx="5349240" cy="77724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Knowledge Check 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6355080" y="365760"/>
            <a:ext cx="5349240" cy="77724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Knowledge Check 2</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02920" y="1188720"/>
            <a:ext cx="5349240" cy="4526280"/>
          </a:xfrm>
          <a:prstGeom prst="rect">
            <a:avLst/>
          </a:prstGeom>
          <a:noFill/>
        </p:spPr>
        <p:txBody>
          <a:bodyPr wrap="square" rtlCol="0">
            <a:spAutoFit/>
          </a:bodyPr>
          <a:lstStyle/>
          <a:p>
            <a:pPr>
              <a:lnSpc>
                <a:spcPct val="150000"/>
              </a:lnSpc>
              <a:buNone/>
            </a:pPr>
            <a:r>
              <a:rPr lang="en-US" dirty="0"/>
              <a:t>The trigger height for fall protection while working above dangerous equipment is:</a:t>
            </a:r>
          </a:p>
          <a:p>
            <a:pPr>
              <a:lnSpc>
                <a:spcPct val="150000"/>
              </a:lnSpc>
            </a:pPr>
            <a:endParaRPr lang="en-US" dirty="0"/>
          </a:p>
          <a:p>
            <a:pPr marL="342900" indent="-342900">
              <a:lnSpc>
                <a:spcPct val="150000"/>
              </a:lnSpc>
              <a:buFont typeface="+mj-lt"/>
              <a:buAutoNum type="alphaUcPeriod"/>
            </a:pPr>
            <a:r>
              <a:rPr lang="en-US" dirty="0"/>
              <a:t>4 feet</a:t>
            </a:r>
          </a:p>
          <a:p>
            <a:pPr marL="342900" indent="-342900">
              <a:lnSpc>
                <a:spcPct val="150000"/>
              </a:lnSpc>
              <a:buFont typeface="+mj-lt"/>
              <a:buAutoNum type="alphaUcPeriod"/>
            </a:pPr>
            <a:r>
              <a:rPr lang="en-US" dirty="0"/>
              <a:t>6 feet</a:t>
            </a:r>
          </a:p>
          <a:p>
            <a:pPr marL="342900" indent="-342900">
              <a:lnSpc>
                <a:spcPct val="150000"/>
              </a:lnSpc>
              <a:buFont typeface="+mj-lt"/>
              <a:buAutoNum type="alphaUcPeriod"/>
            </a:pPr>
            <a:r>
              <a:rPr lang="en-US" b="1" dirty="0"/>
              <a:t>Any height</a:t>
            </a:r>
          </a:p>
          <a:p>
            <a:pPr marL="342900" indent="-342900">
              <a:lnSpc>
                <a:spcPct val="150000"/>
              </a:lnSpc>
              <a:buFont typeface="+mj-lt"/>
              <a:buAutoNum type="alphaUcPeriod"/>
            </a:pPr>
            <a:r>
              <a:rPr lang="en-US" dirty="0"/>
              <a:t>8 feet*</a:t>
            </a:r>
          </a:p>
        </p:txBody>
      </p:sp>
      <p:sp>
        <p:nvSpPr>
          <p:cNvPr id="9002" name="TextBox 1">
            <a:extLst>
              <a:ext uri="{FF2B5EF4-FFF2-40B4-BE49-F238E27FC236}">
                <a16:creationId xmlns:a16="http://schemas.microsoft.com/office/drawing/2014/main" id="{E2BFFF64-AF83-EEEE-4A41-D87F7E87BD74}"/>
              </a:ext>
            </a:extLst>
          </p:cNvPr>
          <p:cNvSpPr txBox="1"/>
          <p:nvPr/>
        </p:nvSpPr>
        <p:spPr>
          <a:xfrm>
            <a:off x="6355080" y="1188720"/>
            <a:ext cx="5349240" cy="4526280"/>
          </a:xfrm>
          <a:prstGeom prst="rect">
            <a:avLst/>
          </a:prstGeom>
          <a:noFill/>
        </p:spPr>
        <p:txBody>
          <a:bodyPr wrap="square" rtlCol="0">
            <a:spAutoFit/>
          </a:bodyPr>
          <a:lstStyle/>
          <a:p>
            <a:pPr>
              <a:lnSpc>
                <a:spcPct val="150000"/>
              </a:lnSpc>
              <a:buNone/>
            </a:pPr>
            <a:r>
              <a:rPr lang="en-US" dirty="0"/>
              <a:t>When an employee is exposed to falling objects, they must wear head protection.</a:t>
            </a:r>
          </a:p>
          <a:p>
            <a:pPr>
              <a:lnSpc>
                <a:spcPct val="150000"/>
              </a:lnSpc>
            </a:pPr>
            <a:endParaRPr lang="en-US" dirty="0"/>
          </a:p>
          <a:p>
            <a:pPr marL="342900" indent="-342900">
              <a:lnSpc>
                <a:spcPct val="150000"/>
              </a:lnSpc>
              <a:buFont typeface="+mj-lt"/>
              <a:buAutoNum type="alphaUcPeriod"/>
            </a:pPr>
            <a:r>
              <a:rPr lang="en-US" b="1" dirty="0"/>
              <a:t>True</a:t>
            </a:r>
          </a:p>
          <a:p>
            <a:pPr marL="342900" indent="-342900">
              <a:lnSpc>
                <a:spcPct val="150000"/>
              </a:lnSpc>
              <a:buFont typeface="+mj-lt"/>
              <a:buAutoNum type="alphaUcPeriod"/>
            </a:pPr>
            <a:r>
              <a:rPr lang="en-US" dirty="0"/>
              <a:t>False</a:t>
            </a:r>
          </a:p>
        </p:txBody>
      </p:sp>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2"/>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Module 3 Conclusion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You’ve completed module 3! This module covered various situations where employers must select a compliant fall protection system and ensure it is installed in where it is required by the walking-working surfaces rule. This includes unprotected sides and edges, hoist areas, holes, openings, outdoor advertising, slaughtering facility platforms, low-slope roofs, and walking-working surfaces not otherwise specified. Specific guidelines are provided for each situation, such as for holes, ladderways, and roof edges. In rare cases, fall protection can be waived if it’s proven infeasible, and workers are properly trained and authorized. Complementing these systems, falling object protection aims to safeguard workers below from tools or materials that may accidentally drop, utilizing measures like head protection, toe boards, canopies, and guardrail screens.</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fall hazards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3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a:extLst>
              <a:ext uri="{C183D7F6-B498-43B3-948B-1728B52AA6E4}">
                <adec:decorative xmlns:adec="http://schemas.microsoft.com/office/drawing/2017/decorative" val="1"/>
              </a:ext>
            </a:extLst>
          </p:cNvPr>
          <p:cNvPicPr preferRelativeResize="0"/>
          <p:nvPr/>
        </p:nvPicPr>
        <p:blipFill rotWithShape="1">
          <a:blip r:embed="rId3">
            <a:alphaModFix/>
          </a:blip>
          <a:srcRect t="11228"/>
          <a:stretch/>
        </p:blipFill>
        <p:spPr>
          <a:xfrm>
            <a:off x="0" y="0"/>
            <a:ext cx="12169791" cy="6857998"/>
          </a:xfrm>
          <a:prstGeom prst="rect">
            <a:avLst/>
          </a:prstGeom>
          <a:noFill/>
          <a:ln>
            <a:noFill/>
          </a:ln>
        </p:spPr>
      </p:pic>
      <p:sp>
        <p:nvSpPr>
          <p:cNvPr id="92" name="Google Shape;92;p1">
            <a:extLst>
              <a:ext uri="{C183D7F6-B498-43B3-948B-1728B52AA6E4}">
                <adec:decorative xmlns:adec="http://schemas.microsoft.com/office/drawing/2017/decorative" val="1"/>
              </a:ext>
            </a:extLst>
          </p:cNvPr>
          <p:cNvSpPr/>
          <p:nvPr/>
        </p:nvSpPr>
        <p:spPr>
          <a:xfrm>
            <a:off x="0" y="2542903"/>
            <a:ext cx="12192000" cy="2272938"/>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4" name="Google Shape;94;p1"/>
          <p:cNvSpPr txBox="1">
            <a:spLocks noGrp="1"/>
          </p:cNvSpPr>
          <p:nvPr>
            <p:ph type="title" idx="4294967295"/>
          </p:nvPr>
        </p:nvSpPr>
        <p:spPr>
          <a:xfrm>
            <a:off x="-1" y="3569317"/>
            <a:ext cx="12169791" cy="64629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en-US" sz="3600" b="1" i="0" u="none" strike="noStrike" kern="0" cap="none" spc="0" normalizeH="0" baseline="0" noProof="0" dirty="0">
                <a:ln>
                  <a:noFill/>
                </a:ln>
                <a:solidFill>
                  <a:schemeClr val="lt1"/>
                </a:solidFill>
                <a:effectLst/>
                <a:uLnTx/>
                <a:uFillTx/>
                <a:latin typeface="Verdana"/>
                <a:ea typeface="Verdana"/>
                <a:cs typeface="Verdana"/>
                <a:sym typeface="Verdana"/>
              </a:rPr>
              <a:t>Module 4: Step bolts, Stairways, and More</a:t>
            </a:r>
            <a:endParaRPr kumimoji="0" lang="en-US" sz="3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3" name="Google Shape;93;p1"/>
          <p:cNvSpPr txBox="1"/>
          <p:nvPr/>
        </p:nvSpPr>
        <p:spPr>
          <a:xfrm>
            <a:off x="-1" y="2799876"/>
            <a:ext cx="12192001" cy="707886"/>
          </a:xfrm>
          <a:prstGeom prst="rect">
            <a:avLst/>
          </a:prstGeom>
          <a:noFill/>
          <a:ln>
            <a:noFill/>
          </a:ln>
        </p:spPr>
        <p:txBody>
          <a:bodyPr spcFirstLastPara="1" wrap="square" lIns="91425" tIns="45700" rIns="91425" bIns="45700" anchor="t" anchorCtr="0">
            <a:spAutoFit/>
          </a:bodyPr>
          <a:lstStyle/>
          <a:p>
            <a:pPr lvl="0" algn="ctr">
              <a:buSzPts val="4000"/>
            </a:pPr>
            <a:r>
              <a:rPr lang="en-US" sz="4000" b="1" dirty="0">
                <a:solidFill>
                  <a:schemeClr val="lt1"/>
                </a:solidFill>
                <a:latin typeface="Verdana"/>
                <a:ea typeface="Verdana"/>
                <a:cs typeface="Verdana"/>
                <a:sym typeface="Verdana"/>
              </a:rPr>
              <a:t>WALKING-WORKING SURFACES</a:t>
            </a:r>
          </a:p>
        </p:txBody>
      </p:sp>
      <p:pic>
        <p:nvPicPr>
          <p:cNvPr id="3" name="Picture 2" descr="Oregon OSHA logo.">
            <a:extLst>
              <a:ext uri="{FF2B5EF4-FFF2-40B4-BE49-F238E27FC236}">
                <a16:creationId xmlns:a16="http://schemas.microsoft.com/office/drawing/2014/main" id="{30E31546-B882-42B9-8004-73C162EC3DC8}"/>
              </a:ext>
            </a:extLst>
          </p:cNvPr>
          <p:cNvPicPr>
            <a:picLocks noChangeAspect="1"/>
          </p:cNvPicPr>
          <p:nvPr/>
        </p:nvPicPr>
        <p:blipFill>
          <a:blip r:embed="rId4"/>
          <a:stretch>
            <a:fillRect/>
          </a:stretch>
        </p:blipFill>
        <p:spPr>
          <a:xfrm>
            <a:off x="9111317" y="125950"/>
            <a:ext cx="2596877" cy="1077704"/>
          </a:xfrm>
          <a:prstGeom prst="rect">
            <a:avLst/>
          </a:prstGeom>
        </p:spPr>
      </p:pic>
      <p:pic>
        <p:nvPicPr>
          <p:cNvPr id="7" name="Picture 6" descr="Oregon Department of Consumer and Business Services logo.">
            <a:extLst>
              <a:ext uri="{FF2B5EF4-FFF2-40B4-BE49-F238E27FC236}">
                <a16:creationId xmlns:a16="http://schemas.microsoft.com/office/drawing/2014/main" id="{ACE971AB-E729-4034-872A-F6C4B6767D01}"/>
              </a:ext>
            </a:extLst>
          </p:cNvPr>
          <p:cNvPicPr>
            <a:picLocks noChangeAspect="1"/>
          </p:cNvPicPr>
          <p:nvPr/>
        </p:nvPicPr>
        <p:blipFill>
          <a:blip r:embed="rId5"/>
          <a:stretch>
            <a:fillRect/>
          </a:stretch>
        </p:blipFill>
        <p:spPr>
          <a:xfrm>
            <a:off x="269066" y="260296"/>
            <a:ext cx="3119159" cy="1011156"/>
          </a:xfrm>
          <a:prstGeom prst="rect">
            <a:avLst/>
          </a:prstGeom>
        </p:spPr>
      </p:pic>
    </p:spTree>
    <p:extLst>
      <p:ext uri="{BB962C8B-B14F-4D97-AF65-F5344CB8AC3E}">
        <p14:creationId xmlns:p14="http://schemas.microsoft.com/office/powerpoint/2010/main" val="1544141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Introduction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Welcome to Module 4! In this section we will cover WWS requirements for the following topics:</a:t>
            </a:r>
          </a:p>
          <a:p>
            <a:pPr>
              <a:lnSpc>
                <a:spcPct val="150000"/>
              </a:lnSpc>
            </a:pPr>
            <a:endParaRPr lang="en-US" dirty="0"/>
          </a:p>
          <a:p>
            <a:pPr marL="285750" indent="-285750">
              <a:lnSpc>
                <a:spcPct val="150000"/>
              </a:lnSpc>
              <a:buFont typeface="Arial"/>
              <a:buChar char="•"/>
            </a:pPr>
            <a:r>
              <a:rPr lang="en-US" dirty="0"/>
              <a:t>Step bolts</a:t>
            </a:r>
          </a:p>
          <a:p>
            <a:pPr marL="285750" indent="-285750">
              <a:lnSpc>
                <a:spcPct val="150000"/>
              </a:lnSpc>
              <a:buFont typeface="Arial"/>
              <a:buChar char="•"/>
            </a:pPr>
            <a:r>
              <a:rPr lang="en-US" dirty="0"/>
              <a:t>Manhole steps</a:t>
            </a:r>
          </a:p>
          <a:p>
            <a:pPr marL="285750" indent="-285750">
              <a:lnSpc>
                <a:spcPct val="150000"/>
              </a:lnSpc>
              <a:buFont typeface="Arial"/>
              <a:buChar char="•"/>
            </a:pPr>
            <a:r>
              <a:rPr lang="en-US" dirty="0"/>
              <a:t>Stairways</a:t>
            </a:r>
          </a:p>
          <a:p>
            <a:pPr marL="285750" indent="-285750">
              <a:lnSpc>
                <a:spcPct val="150000"/>
              </a:lnSpc>
              <a:buFont typeface="Arial"/>
              <a:buChar char="•"/>
            </a:pPr>
            <a:r>
              <a:rPr lang="en-US" dirty="0"/>
              <a:t>Dockboards</a:t>
            </a:r>
          </a:p>
          <a:p>
            <a:pPr marL="285750" indent="-285750">
              <a:lnSpc>
                <a:spcPct val="150000"/>
              </a:lnSpc>
              <a:buFont typeface="Arial"/>
              <a:buChar char="•"/>
            </a:pPr>
            <a:r>
              <a:rPr lang="en-US" dirty="0"/>
              <a:t>Ramps/runways</a:t>
            </a:r>
          </a:p>
          <a:p>
            <a:pPr>
              <a:lnSpc>
                <a:spcPct val="150000"/>
              </a:lnSpc>
            </a:pPr>
            <a:endParaRPr lang="en-US" dirty="0"/>
          </a:p>
          <a:p>
            <a:pPr>
              <a:lnSpc>
                <a:spcPct val="150000"/>
              </a:lnSpc>
              <a:buNone/>
            </a:pPr>
            <a:r>
              <a:rPr lang="en-US" dirty="0"/>
              <a:t>Let’s get started!</a:t>
            </a:r>
          </a:p>
          <a:p>
            <a:pPr>
              <a:lnSpc>
                <a:spcPct val="150000"/>
              </a:lnSpc>
            </a:pPr>
            <a:endParaRPr lang="en-US" dirty="0"/>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Rectangle 1">
            <a:extLst>
              <a:ext uri="{FF2B5EF4-FFF2-40B4-BE49-F238E27FC236}">
                <a16:creationId xmlns:a16="http://schemas.microsoft.com/office/drawing/2014/main" id="{24A01A04-E476-4946-83C8-942818EF32A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p:cNvSpPr txBox="1">
            <a:spLocks noGrp="1"/>
          </p:cNvSpPr>
          <p:nvPr>
            <p:ph type="title" idx="4294967295"/>
          </p:nvPr>
        </p:nvSpPr>
        <p:spPr>
          <a:xfrm>
            <a:off x="2743200" y="2531200"/>
            <a:ext cx="7559899"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3"/>
              </a:rPr>
              <a:t>Step Bolts and Manhole Steps</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BCE91968-7481-4F74-B62F-ED59C649A7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4 of 7">
            <a:extLst>
              <a:ext uri="{FF2B5EF4-FFF2-40B4-BE49-F238E27FC236}">
                <a16:creationId xmlns:a16="http://schemas.microsoft.com/office/drawing/2014/main" id="{BF47FE9D-597A-1E0B-4CDE-CC4EEFD7376B}"/>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792543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Step Bolts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WWS rule addresses nine specific requirements for step bolts, which can be referenced in </a:t>
            </a:r>
            <a:r>
              <a:rPr lang="en-US" sz="1400" dirty="0">
                <a:hlinkClick r:id="rId3"/>
              </a:rPr>
              <a:t>1910.24 (a)(1)-(9)</a:t>
            </a:r>
            <a:r>
              <a:rPr lang="en-US" sz="1400" dirty="0"/>
              <a:t>. The employer must ensure that:</a:t>
            </a:r>
          </a:p>
          <a:p>
            <a:pPr>
              <a:lnSpc>
                <a:spcPct val="150000"/>
              </a:lnSpc>
            </a:pPr>
            <a:endParaRPr lang="en-US" sz="1400" dirty="0"/>
          </a:p>
          <a:p>
            <a:pPr marL="285750" indent="-285750">
              <a:lnSpc>
                <a:spcPct val="150000"/>
              </a:lnSpc>
              <a:buFont typeface="Arial"/>
              <a:buChar char="•"/>
            </a:pPr>
            <a:r>
              <a:rPr lang="en-US" sz="1400" dirty="0"/>
              <a:t>Each step bolt installed on or after January 1, 2018 in an environment where corrosion may occur is constructed of, or coated with, material that protects against corrosion; </a:t>
            </a:r>
          </a:p>
          <a:p>
            <a:pPr marL="285750" indent="-285750">
              <a:lnSpc>
                <a:spcPct val="150000"/>
              </a:lnSpc>
              <a:buFont typeface="Arial"/>
              <a:buChar char="•"/>
            </a:pPr>
            <a:r>
              <a:rPr lang="en-US" sz="1400" dirty="0"/>
              <a:t>Each step bolt is designed, constructed, and maintained to prevent the employee’s foot from slipping off the end of the step bolt;</a:t>
            </a:r>
          </a:p>
          <a:p>
            <a:pPr>
              <a:lnSpc>
                <a:spcPct val="150000"/>
              </a:lnSpc>
            </a:pPr>
            <a:endParaRPr lang="en-US" sz="1400" dirty="0"/>
          </a:p>
          <a:p>
            <a:pPr>
              <a:lnSpc>
                <a:spcPct val="150000"/>
              </a:lnSpc>
              <a:buNone/>
            </a:pPr>
            <a:r>
              <a:rPr lang="en-US" sz="1400" dirty="0"/>
              <a:t>(Continued on next slide)</a:t>
            </a:r>
          </a:p>
        </p:txBody>
      </p:sp>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4"/>
          <a:stretch>
            <a:fillRect/>
          </a:stretch>
        </p:blipFill>
        <p:spPr>
          <a:xfrm>
            <a:off x="7083846" y="5925775"/>
            <a:ext cx="5108154" cy="927100"/>
          </a:xfrm>
          <a:prstGeom prst="rect">
            <a:avLst/>
          </a:prstGeom>
        </p:spPr>
      </p:pic>
      <p:pic>
        <p:nvPicPr>
          <p:cNvPr id="3" name="Picture 2">
            <a:extLst>
              <a:ext uri="{FF2B5EF4-FFF2-40B4-BE49-F238E27FC236}">
                <a16:creationId xmlns:a16="http://schemas.microsoft.com/office/drawing/2014/main" id="{D414F5E1-8E01-0BED-9AA0-A74E71ED6E0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114" y="25687"/>
            <a:ext cx="5432285" cy="583523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Step Bolt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ensure that:</a:t>
            </a:r>
          </a:p>
          <a:p>
            <a:pPr>
              <a:lnSpc>
                <a:spcPct val="150000"/>
              </a:lnSpc>
            </a:pPr>
            <a:endParaRPr lang="en-US" sz="1400" dirty="0"/>
          </a:p>
          <a:p>
            <a:pPr marL="285750" indent="-285750">
              <a:lnSpc>
                <a:spcPct val="150000"/>
              </a:lnSpc>
              <a:buFont typeface="Arial"/>
              <a:buChar char="•"/>
            </a:pPr>
            <a:r>
              <a:rPr lang="en-US" sz="1400" dirty="0"/>
              <a:t>Step bolts are uniformly spaced at a vertical distance of not less than 12 inches (30 cm) and not more than 18 inches (46 cm) apart, measured center to center (see Figure D–6). The spacing from the entry and exit surface to the first step bolt may differ from the spacing between the other step bolts; </a:t>
            </a:r>
          </a:p>
          <a:p>
            <a:pPr marL="285750" indent="-285750">
              <a:lnSpc>
                <a:spcPct val="150000"/>
              </a:lnSpc>
              <a:buFont typeface="Arial"/>
              <a:buChar char="•"/>
            </a:pPr>
            <a:r>
              <a:rPr lang="en-US" sz="1400" dirty="0"/>
              <a:t>Each step bolt has a minimum clear width of 4.5 inches (11 cm);</a:t>
            </a:r>
          </a:p>
          <a:p>
            <a:pPr marL="285750" indent="-285750">
              <a:lnSpc>
                <a:spcPct val="150000"/>
              </a:lnSpc>
              <a:buFont typeface="Arial"/>
              <a:buChar char="•"/>
            </a:pPr>
            <a:r>
              <a:rPr lang="en-US" sz="1400" dirty="0"/>
              <a:t>The minimum perpendicular distance between the centerline of each step bolt to the nearest permanent object in back of the step bolt is 7 inches (18 cm). When the employer demonstrates that an obstruction cannot be avoided, the distance must be at least 4.5 inches (11 cm); </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rcRect/>
          <a:stretch/>
        </p:blipFill>
        <p:spPr>
          <a:xfrm>
            <a:off x="54114" y="293260"/>
            <a:ext cx="5432285" cy="5300083"/>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Step Bolts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ensure that:</a:t>
            </a:r>
          </a:p>
          <a:p>
            <a:pPr>
              <a:lnSpc>
                <a:spcPct val="150000"/>
              </a:lnSpc>
            </a:pPr>
            <a:endParaRPr lang="en-US" sz="1400" dirty="0"/>
          </a:p>
          <a:p>
            <a:pPr marL="285750" indent="-285750">
              <a:lnSpc>
                <a:spcPct val="150000"/>
              </a:lnSpc>
              <a:buFont typeface="Arial"/>
              <a:buChar char="•"/>
            </a:pPr>
            <a:r>
              <a:rPr lang="en-US" sz="1400" dirty="0"/>
              <a:t>Each step bolt installed before January 1, 2018 is capable of supporting its maximum intended load; </a:t>
            </a:r>
          </a:p>
          <a:p>
            <a:pPr marL="285750" indent="-285750">
              <a:lnSpc>
                <a:spcPct val="150000"/>
              </a:lnSpc>
              <a:buFont typeface="Arial"/>
              <a:buChar char="•"/>
            </a:pPr>
            <a:r>
              <a:rPr lang="en-US" sz="1400" dirty="0"/>
              <a:t>Each step bolt installed on or after January 1, 2018 is capable of supporting at least four times its maximum intended load; </a:t>
            </a:r>
          </a:p>
          <a:p>
            <a:pPr marL="285750" indent="-285750">
              <a:lnSpc>
                <a:spcPct val="150000"/>
              </a:lnSpc>
              <a:buFont typeface="Arial"/>
              <a:buChar char="•"/>
            </a:pPr>
            <a:r>
              <a:rPr lang="en-US" sz="1400" dirty="0"/>
              <a:t>Each step bolt is inspected at the start of the work shift and maintained in accordance with </a:t>
            </a:r>
            <a:r>
              <a:rPr lang="en-US" sz="1400" dirty="0">
                <a:hlinkClick r:id="rId3"/>
              </a:rPr>
              <a:t>§ 1910.22</a:t>
            </a:r>
            <a:r>
              <a:rPr lang="en-US" sz="1400" dirty="0"/>
              <a:t>; and </a:t>
            </a:r>
          </a:p>
          <a:p>
            <a:pPr marL="285750" indent="-285750">
              <a:lnSpc>
                <a:spcPct val="150000"/>
              </a:lnSpc>
              <a:buFont typeface="Arial"/>
              <a:buChar char="•"/>
            </a:pPr>
            <a:r>
              <a:rPr lang="en-US" sz="1400" dirty="0"/>
              <a:t>Any step bolt that is bent more than 15 degrees from the perpendicular in any direction is removed and replaced with a step bolt that meets the requirements of this section before an employee uses it. </a:t>
            </a:r>
          </a:p>
          <a:p>
            <a:pPr>
              <a:lnSpc>
                <a:spcPct val="150000"/>
              </a:lnSpc>
            </a:pPr>
            <a:endParaRPr lang="en-US" sz="1400" dirty="0"/>
          </a:p>
          <a:p>
            <a:pPr>
              <a:lnSpc>
                <a:spcPct val="150000"/>
              </a:lnSpc>
              <a:buNone/>
            </a:pPr>
            <a:r>
              <a:rPr lang="en-US" sz="1400" dirty="0"/>
              <a:t>It’s time to move on to manhole steps!</a:t>
            </a:r>
          </a:p>
        </p:txBody>
      </p:sp>
      <p:pic>
        <p:nvPicPr>
          <p:cNvPr id="7" name="Picture 6" descr="A tall pole fitted with a row of step bolts, viewed from below against the sky.">
            <a:extLst>
              <a:ext uri="{FF2B5EF4-FFF2-40B4-BE49-F238E27FC236}">
                <a16:creationId xmlns:a16="http://schemas.microsoft.com/office/drawing/2014/main" id="{90DBCFB1-AA80-DF73-62BA-915C91B6FD30}"/>
              </a:ext>
            </a:extLst>
          </p:cNvPr>
          <p:cNvPicPr>
            <a:picLocks noChangeAspect="1"/>
          </p:cNvPicPr>
          <p:nvPr/>
        </p:nvPicPr>
        <p:blipFill>
          <a:blip r:embed="rId4"/>
          <a:srcRect/>
          <a:stretch/>
        </p:blipFill>
        <p:spPr>
          <a:xfrm>
            <a:off x="63148" y="51242"/>
            <a:ext cx="5432285" cy="5835229"/>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Manhole Steps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WWS rule addresses several requirements for manhole steps, which can be referenced in </a:t>
            </a:r>
            <a:r>
              <a:rPr lang="en-US" sz="1400" dirty="0">
                <a:hlinkClick r:id="rId3"/>
              </a:rPr>
              <a:t>1910.24 (b)(1)-(3)</a:t>
            </a:r>
            <a:r>
              <a:rPr lang="en-US" sz="1400" dirty="0"/>
              <a:t>. The employer must ensure that:</a:t>
            </a:r>
          </a:p>
          <a:p>
            <a:pPr>
              <a:lnSpc>
                <a:spcPct val="150000"/>
              </a:lnSpc>
            </a:pPr>
            <a:endParaRPr lang="en-US" sz="1400" dirty="0"/>
          </a:p>
          <a:p>
            <a:pPr marL="285750" indent="-285750">
              <a:lnSpc>
                <a:spcPct val="150000"/>
              </a:lnSpc>
              <a:buFont typeface="Arial"/>
              <a:buChar char="•"/>
            </a:pPr>
            <a:r>
              <a:rPr lang="en-US" sz="1400" dirty="0"/>
              <a:t>Each manhole step is capable of supporting its maximum intended load. </a:t>
            </a:r>
          </a:p>
          <a:p>
            <a:pPr marL="285750" indent="-285750">
              <a:lnSpc>
                <a:spcPct val="150000"/>
              </a:lnSpc>
              <a:buFont typeface="Arial"/>
              <a:buChar char="•"/>
            </a:pPr>
            <a:r>
              <a:rPr lang="en-US" sz="1400" dirty="0"/>
              <a:t>If installed after Jan. 1, 2018, they must meet specific requirements for slip resistance, corrosion resistance, width, and vertical spacing. We’ll go into this on the next slide.</a:t>
            </a:r>
          </a:p>
          <a:p>
            <a:pPr marL="285750" indent="-285750">
              <a:lnSpc>
                <a:spcPct val="150000"/>
              </a:lnSpc>
              <a:buFont typeface="Arial"/>
              <a:buChar char="•"/>
            </a:pPr>
            <a:r>
              <a:rPr lang="en-US" sz="1400" dirty="0"/>
              <a:t>Each manhole step is inspected at the start of the work shift and maintained in accordance with </a:t>
            </a:r>
            <a:r>
              <a:rPr lang="en-US" sz="1400" dirty="0">
                <a:hlinkClick r:id="rId4"/>
              </a:rPr>
              <a:t>1910.22</a:t>
            </a:r>
            <a:r>
              <a:rPr lang="en-US" sz="1400" dirty="0"/>
              <a:t>. </a:t>
            </a:r>
          </a:p>
          <a:p>
            <a:pPr>
              <a:lnSpc>
                <a:spcPct val="150000"/>
              </a:lnSpc>
            </a:pPr>
            <a:endParaRPr lang="en-US" sz="1400" dirty="0"/>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6"/>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Manhole Steps Specific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Let’s dive into the specific requirements for manhole steps installed on or after January 1, 2018. Employers must ensure that each manhole step:</a:t>
            </a:r>
          </a:p>
          <a:p>
            <a:pPr>
              <a:lnSpc>
                <a:spcPct val="150000"/>
              </a:lnSpc>
            </a:pPr>
            <a:endParaRPr lang="en-US" sz="1400" dirty="0"/>
          </a:p>
          <a:p>
            <a:pPr marL="285750" indent="-285750">
              <a:lnSpc>
                <a:spcPct val="150000"/>
              </a:lnSpc>
              <a:buFont typeface="Arial"/>
              <a:buChar char="•"/>
            </a:pPr>
            <a:r>
              <a:rPr lang="en-US" sz="1400" dirty="0"/>
              <a:t>Has a corrugated, knurled, dimpled, or other surface that minimizes the possibility of an employee slipping;</a:t>
            </a:r>
          </a:p>
          <a:p>
            <a:pPr marL="285750" indent="-285750">
              <a:lnSpc>
                <a:spcPct val="150000"/>
              </a:lnSpc>
              <a:buFont typeface="Arial"/>
              <a:buChar char="•"/>
            </a:pPr>
            <a:r>
              <a:rPr lang="en-US" sz="1400" dirty="0"/>
              <a:t>Is constructed of, or coated with, material that protects against corrosion if the manhole step is located in an environment where corrosion may occur; </a:t>
            </a:r>
          </a:p>
          <a:p>
            <a:pPr marL="285750" indent="-285750">
              <a:lnSpc>
                <a:spcPct val="150000"/>
              </a:lnSpc>
              <a:buFont typeface="Arial"/>
              <a:buChar char="•"/>
            </a:pPr>
            <a:r>
              <a:rPr lang="en-US" sz="1400" dirty="0"/>
              <a:t>Has a minimum clear step width of 10 inches (25 cm); </a:t>
            </a:r>
          </a:p>
          <a:p>
            <a:pPr marL="285750" indent="-285750">
              <a:lnSpc>
                <a:spcPct val="150000"/>
              </a:lnSpc>
              <a:buFont typeface="Arial"/>
              <a:buChar char="•"/>
            </a:pPr>
            <a:r>
              <a:rPr lang="en-US" sz="1400" dirty="0"/>
              <a:t>Is uniformly spaced at a vertical distance not more than 16 inches (41cm) apart, measured center to center between steps. The spacing from the entry and exit surface to the first manhole step may differ from the spacing between the other steps;</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Manhole Steps Specific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a:lnSpc>
                <a:spcPct val="150000"/>
              </a:lnSpc>
              <a:buNone/>
            </a:pPr>
            <a:r>
              <a:rPr lang="en-US" sz="1400" dirty="0"/>
              <a:t>Employers must ensure that each manhole step:</a:t>
            </a:r>
          </a:p>
          <a:p>
            <a:pPr>
              <a:lnSpc>
                <a:spcPct val="150000"/>
              </a:lnSpc>
            </a:pPr>
            <a:endParaRPr lang="en-US" sz="1400" dirty="0"/>
          </a:p>
          <a:p>
            <a:pPr marL="285750" indent="-285750">
              <a:lnSpc>
                <a:spcPct val="150000"/>
              </a:lnSpc>
              <a:buFont typeface="Arial"/>
              <a:buChar char="•"/>
            </a:pPr>
            <a:r>
              <a:rPr lang="en-US" sz="1400" dirty="0"/>
              <a:t>Has a minimum perpendicular distance between the centerline of the manhole step to the nearest permanent object in back of the step of at least 4.5 inches (11 cm); and </a:t>
            </a:r>
          </a:p>
          <a:p>
            <a:pPr marL="285750" indent="-285750">
              <a:lnSpc>
                <a:spcPct val="150000"/>
              </a:lnSpc>
              <a:buFont typeface="Arial"/>
              <a:buChar char="•"/>
            </a:pPr>
            <a:r>
              <a:rPr lang="en-US" sz="1400" dirty="0"/>
              <a:t>Is designed, constructed, and maintained to prevent the employee’s foot from slipping or sliding off the end. </a:t>
            </a:r>
          </a:p>
          <a:p>
            <a:pPr>
              <a:lnSpc>
                <a:spcPct val="150000"/>
              </a:lnSpc>
            </a:pPr>
            <a:endParaRPr lang="en-US" sz="1400" dirty="0"/>
          </a:p>
          <a:p>
            <a:pPr>
              <a:lnSpc>
                <a:spcPct val="150000"/>
              </a:lnSpc>
              <a:buNone/>
            </a:pPr>
            <a:r>
              <a:rPr lang="en-US" sz="1400" dirty="0"/>
              <a:t>Additionally, it’s important to note that some manholes are confined spaces, which can present conditions that are immediately dangerous to workers if such conditions are not properly identified, evaluated, tested, and controlled. To learn more about confined spaces, please visit the </a:t>
            </a:r>
            <a:r>
              <a:rPr lang="en-US" sz="1400" dirty="0">
                <a:hlinkClick r:id="rId3"/>
              </a:rPr>
              <a:t>Oregon OSHA Topic Page</a:t>
            </a:r>
            <a:r>
              <a:rPr lang="en-US" sz="1400" dirty="0"/>
              <a:t>.</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Introduction to Stairways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300" dirty="0"/>
              <a:t>In this section, we’ll discuss requirements for stairways (stairs). Let’s start with two important definitions. </a:t>
            </a:r>
          </a:p>
          <a:p>
            <a:pPr>
              <a:lnSpc>
                <a:spcPct val="150000"/>
              </a:lnSpc>
            </a:pPr>
            <a:endParaRPr lang="en-US" sz="1300" dirty="0"/>
          </a:p>
          <a:p>
            <a:pPr>
              <a:lnSpc>
                <a:spcPct val="150000"/>
              </a:lnSpc>
              <a:buNone/>
            </a:pPr>
            <a:r>
              <a:rPr lang="en-US" sz="1300" dirty="0"/>
              <a:t>Stairways are defined as:</a:t>
            </a:r>
          </a:p>
          <a:p>
            <a:pPr>
              <a:lnSpc>
                <a:spcPct val="150000"/>
              </a:lnSpc>
            </a:pPr>
            <a:endParaRPr lang="en-US" sz="1300" dirty="0"/>
          </a:p>
          <a:p>
            <a:pPr>
              <a:lnSpc>
                <a:spcPct val="150000"/>
              </a:lnSpc>
              <a:buNone/>
            </a:pPr>
            <a:r>
              <a:rPr lang="en-US" sz="1300" i="1" dirty="0"/>
              <a:t>“...risers and treads that connect one level with another, and includes any landings and platforms in between those levels. Stairways include standard, spiral, alternating tread-type, and ship stairs.”</a:t>
            </a:r>
          </a:p>
          <a:p>
            <a:pPr>
              <a:lnSpc>
                <a:spcPct val="150000"/>
              </a:lnSpc>
            </a:pPr>
            <a:endParaRPr lang="en-US" sz="1300" dirty="0"/>
          </a:p>
          <a:p>
            <a:pPr>
              <a:lnSpc>
                <a:spcPct val="150000"/>
              </a:lnSpc>
              <a:buNone/>
            </a:pPr>
            <a:r>
              <a:rPr lang="en-US" sz="1300" dirty="0"/>
              <a:t>Standard stairs are defined as:</a:t>
            </a:r>
          </a:p>
          <a:p>
            <a:pPr>
              <a:lnSpc>
                <a:spcPct val="150000"/>
              </a:lnSpc>
            </a:pPr>
            <a:endParaRPr lang="en-US" sz="1300" dirty="0"/>
          </a:p>
          <a:p>
            <a:pPr>
              <a:lnSpc>
                <a:spcPct val="150000"/>
              </a:lnSpc>
              <a:buNone/>
            </a:pPr>
            <a:r>
              <a:rPr lang="en-US" sz="1300" i="1" dirty="0"/>
              <a:t>“…a fixed or permanently installed stairway. Ship, spiral, and alternating tread-type stairs are not considered standard stairs.”</a:t>
            </a:r>
          </a:p>
          <a:p>
            <a:pPr>
              <a:lnSpc>
                <a:spcPct val="150000"/>
              </a:lnSpc>
            </a:pPr>
            <a:endParaRPr lang="en-US" sz="1300" dirty="0"/>
          </a:p>
          <a:p>
            <a:pPr>
              <a:lnSpc>
                <a:spcPct val="150000"/>
              </a:lnSpc>
              <a:buNone/>
            </a:pPr>
            <a:r>
              <a:rPr lang="en-US" sz="1300" dirty="0"/>
              <a:t>In the next slide, let’s watch a video providing a brief summary and examples of different types of stairs.</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Rectangle 1">
            <a:extLst>
              <a:ext uri="{FF2B5EF4-FFF2-40B4-BE49-F238E27FC236}">
                <a16:creationId xmlns:a16="http://schemas.microsoft.com/office/drawing/2014/main" id="{24A01A04-E476-4946-83C8-942818EF32A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p:cNvSpPr txBox="1">
            <a:spLocks noGrp="1"/>
          </p:cNvSpPr>
          <p:nvPr>
            <p:ph type="title" idx="4294967295"/>
          </p:nvPr>
        </p:nvSpPr>
        <p:spPr>
          <a:xfrm>
            <a:off x="2743200" y="2531200"/>
            <a:ext cx="6570961"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2"/>
              </a:rPr>
              <a:t>Stairways</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BCE91968-7481-4F74-B62F-ED59C649A7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4 of 7">
            <a:extLst>
              <a:ext uri="{FF2B5EF4-FFF2-40B4-BE49-F238E27FC236}">
                <a16:creationId xmlns:a16="http://schemas.microsoft.com/office/drawing/2014/main" id="{BF47FE9D-597A-1E0B-4CDE-CC4EEFD7376B}"/>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792543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Stairways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WWS rule covers all stairways, except those serving floating roof tanks, stairs on scaffolds, stairs designed into machines or equipment, and stairs on self-propelled motorized equipment. The rule divides the requirements into sections and we will discuss:</a:t>
            </a:r>
          </a:p>
          <a:p>
            <a:pPr>
              <a:lnSpc>
                <a:spcPct val="150000"/>
              </a:lnSpc>
            </a:pPr>
            <a:endParaRPr lang="en-US" sz="1400" dirty="0"/>
          </a:p>
          <a:p>
            <a:pPr marL="285750" indent="-285750">
              <a:lnSpc>
                <a:spcPct val="150000"/>
              </a:lnSpc>
              <a:buFont typeface="Arial"/>
              <a:buChar char="•"/>
            </a:pPr>
            <a:r>
              <a:rPr lang="en-US" sz="1400" dirty="0"/>
              <a:t>General requirements</a:t>
            </a:r>
          </a:p>
          <a:p>
            <a:pPr marL="285750" indent="-285750">
              <a:lnSpc>
                <a:spcPct val="150000"/>
              </a:lnSpc>
              <a:buFont typeface="Arial"/>
              <a:buChar char="•"/>
            </a:pPr>
            <a:r>
              <a:rPr lang="en-US" sz="1400" dirty="0"/>
              <a:t>Standard stairs</a:t>
            </a:r>
          </a:p>
          <a:p>
            <a:pPr marL="285750" indent="-285750">
              <a:lnSpc>
                <a:spcPct val="150000"/>
              </a:lnSpc>
              <a:buFont typeface="Arial"/>
              <a:buChar char="•"/>
            </a:pPr>
            <a:r>
              <a:rPr lang="en-US" sz="1400" dirty="0"/>
              <a:t>Spiral stairs</a:t>
            </a:r>
          </a:p>
          <a:p>
            <a:pPr marL="285750" indent="-285750">
              <a:lnSpc>
                <a:spcPct val="150000"/>
              </a:lnSpc>
              <a:buFont typeface="Arial"/>
              <a:buChar char="•"/>
            </a:pPr>
            <a:r>
              <a:rPr lang="en-US" sz="1400" dirty="0"/>
              <a:t>Ship stairs</a:t>
            </a:r>
          </a:p>
          <a:p>
            <a:pPr marL="285750" indent="-285750">
              <a:lnSpc>
                <a:spcPct val="150000"/>
              </a:lnSpc>
              <a:buFont typeface="Arial"/>
              <a:buChar char="•"/>
            </a:pPr>
            <a:r>
              <a:rPr lang="en-US" sz="1400" dirty="0"/>
              <a:t>Alternating tread-type stairs</a:t>
            </a:r>
          </a:p>
          <a:p>
            <a:pPr>
              <a:lnSpc>
                <a:spcPct val="150000"/>
              </a:lnSpc>
            </a:pPr>
            <a:endParaRPr lang="en-US" sz="1400" dirty="0"/>
          </a:p>
          <a:p>
            <a:pPr>
              <a:lnSpc>
                <a:spcPct val="150000"/>
              </a:lnSpc>
              <a:buNone/>
            </a:pPr>
            <a:r>
              <a:rPr lang="en-US" sz="1400" dirty="0"/>
              <a:t>Let’s start with the general requirements!</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Stairways General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ensure that:</a:t>
            </a:r>
          </a:p>
          <a:p>
            <a:pPr>
              <a:lnSpc>
                <a:spcPct val="150000"/>
              </a:lnSpc>
            </a:pPr>
            <a:endParaRPr lang="en-US" sz="1400" dirty="0"/>
          </a:p>
          <a:p>
            <a:pPr marL="285750" indent="-285750">
              <a:lnSpc>
                <a:spcPct val="150000"/>
              </a:lnSpc>
              <a:buFont typeface="Arial"/>
              <a:buChar char="•"/>
            </a:pPr>
            <a:r>
              <a:rPr lang="en-US" sz="1400" dirty="0"/>
              <a:t>Handrails, stair rail systems, and guardrail systems are provided in accordance with </a:t>
            </a:r>
            <a:r>
              <a:rPr lang="en-US" sz="1400" dirty="0">
                <a:hlinkClick r:id="rId3"/>
              </a:rPr>
              <a:t>1910.25 and 1910.28</a:t>
            </a:r>
            <a:r>
              <a:rPr lang="en-US" sz="1400" dirty="0"/>
              <a:t>(11).</a:t>
            </a:r>
          </a:p>
          <a:p>
            <a:pPr marL="285750" indent="-285750">
              <a:lnSpc>
                <a:spcPct val="150000"/>
              </a:lnSpc>
              <a:buFont typeface="Arial"/>
              <a:buChar char="•"/>
            </a:pPr>
            <a:r>
              <a:rPr lang="en-US" sz="1400" dirty="0"/>
              <a:t>Vertical clearance above any stair tread to any overhead obstruction is at least 6 feet, 8 inches (203 cm), as measured from the leading edge of the tread. Spiral stairs must meet the vertical clearance requirements in </a:t>
            </a:r>
            <a:r>
              <a:rPr lang="en-US" sz="1400" dirty="0">
                <a:hlinkClick r:id="rId4"/>
              </a:rPr>
              <a:t>paragraph (d)(3)</a:t>
            </a:r>
            <a:r>
              <a:rPr lang="en-US" sz="1400" dirty="0"/>
              <a:t> of this section (1910.25).</a:t>
            </a:r>
          </a:p>
          <a:p>
            <a:pPr marL="285750" indent="-285750">
              <a:lnSpc>
                <a:spcPct val="150000"/>
              </a:lnSpc>
              <a:buFont typeface="Arial"/>
              <a:buChar char="•"/>
            </a:pPr>
            <a:r>
              <a:rPr lang="en-US" sz="1400" dirty="0"/>
              <a:t>Stairs have uniform riser heights and tread depths between landings.</a:t>
            </a:r>
          </a:p>
          <a:p>
            <a:pPr marL="285750" indent="-285750">
              <a:lnSpc>
                <a:spcPct val="150000"/>
              </a:lnSpc>
              <a:buFont typeface="Arial"/>
              <a:buChar char="•"/>
            </a:pPr>
            <a:r>
              <a:rPr lang="en-US" sz="1400" dirty="0"/>
              <a:t>Stairway landings and platforms are at least the width of the stair and at least 30 inches (76 cm) in depth, as measured in the direction of travel. </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6"/>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Stairways General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marL="342900" indent="-342900">
              <a:lnSpc>
                <a:spcPct val="150000"/>
              </a:lnSpc>
              <a:buNone/>
            </a:pPr>
            <a:r>
              <a:rPr lang="en-US" sz="1600" dirty="0"/>
              <a:t>5. The employer must ensure that when a door or a gate opens directly on a stairway, a platform is provided, and the swing of the door or gate does not reduce the platform’s effective usable depth to: </a:t>
            </a:r>
          </a:p>
          <a:p>
            <a:pPr>
              <a:lnSpc>
                <a:spcPct val="150000"/>
              </a:lnSpc>
            </a:pPr>
            <a:endParaRPr lang="en-US" sz="1600" dirty="0"/>
          </a:p>
          <a:p>
            <a:pPr marL="285750" indent="-285750">
              <a:lnSpc>
                <a:spcPct val="150000"/>
              </a:lnSpc>
              <a:buFont typeface="Arial"/>
              <a:buChar char="•"/>
            </a:pPr>
            <a:r>
              <a:rPr lang="en-US" sz="1600" dirty="0"/>
              <a:t>Less than 20 inches (51 cm) for platforms installed before January 1, 2018. </a:t>
            </a:r>
          </a:p>
          <a:p>
            <a:pPr marL="285750" indent="-285750">
              <a:lnSpc>
                <a:spcPct val="150000"/>
              </a:lnSpc>
              <a:buFont typeface="Arial"/>
              <a:buChar char="•"/>
            </a:pPr>
            <a:r>
              <a:rPr lang="en-US" sz="1600" dirty="0"/>
              <a:t>Less than 22 inches (56 cm) for platforms installed on or after January 1, 2018 (see Figure D–7). </a:t>
            </a:r>
          </a:p>
          <a:p>
            <a:pPr>
              <a:lnSpc>
                <a:spcPct val="150000"/>
              </a:lnSpc>
            </a:pPr>
            <a:endParaRPr lang="en-US" sz="1600" dirty="0"/>
          </a:p>
          <a:p>
            <a:pPr>
              <a:lnSpc>
                <a:spcPct val="150000"/>
              </a:lnSpc>
              <a:buNone/>
            </a:pPr>
            <a:r>
              <a:rPr lang="en-US" sz="1600" dirty="0"/>
              <a:t>(Continued on next slide)</a:t>
            </a:r>
          </a:p>
          <a:p>
            <a:pPr>
              <a:lnSpc>
                <a:spcPct val="150000"/>
              </a:lnSpc>
            </a:pPr>
            <a:endParaRPr lang="en-US" sz="1600" dirty="0"/>
          </a:p>
        </p:txBody>
      </p:sp>
      <p:pic>
        <p:nvPicPr>
          <p:cNvPr id="7" name="Picture 6" descr="Diagram shows door or gate opening on stairway with a platform and stairs layout. Door swings open 22 inches into platform area, illustrating clearance needed for safe stairway access.">
            <a:extLst>
              <a:ext uri="{FF2B5EF4-FFF2-40B4-BE49-F238E27FC236}">
                <a16:creationId xmlns:a16="http://schemas.microsoft.com/office/drawing/2014/main" id="{90DBCFB1-AA80-DF73-62BA-915C91B6FD30}"/>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Stairways General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7320"/>
            <a:ext cx="6077449" cy="4389120"/>
          </a:xfrm>
          <a:prstGeom prst="rect">
            <a:avLst/>
          </a:prstGeom>
          <a:noFill/>
        </p:spPr>
        <p:txBody>
          <a:bodyPr wrap="square" rtlCol="0">
            <a:spAutoFit/>
          </a:bodyPr>
          <a:lstStyle/>
          <a:p>
            <a:pPr>
              <a:lnSpc>
                <a:spcPct val="150000"/>
              </a:lnSpc>
              <a:buNone/>
            </a:pPr>
            <a:r>
              <a:rPr lang="en-US" sz="1300" dirty="0"/>
              <a:t>The employer must ensure that:</a:t>
            </a:r>
          </a:p>
          <a:p>
            <a:pPr>
              <a:lnSpc>
                <a:spcPct val="150000"/>
              </a:lnSpc>
            </a:pPr>
            <a:endParaRPr lang="en-US" sz="1300" dirty="0"/>
          </a:p>
          <a:p>
            <a:pPr marL="342900" indent="-342900">
              <a:lnSpc>
                <a:spcPct val="150000"/>
              </a:lnSpc>
              <a:buNone/>
            </a:pPr>
            <a:r>
              <a:rPr lang="en-US" sz="1300" dirty="0"/>
              <a:t>6. Each stair can support at least five times the normal anticipated live load, but never less than a concentrated load of 1,000 pounds (454 kg) applied at any point. </a:t>
            </a:r>
          </a:p>
          <a:p>
            <a:pPr>
              <a:lnSpc>
                <a:spcPct val="150000"/>
              </a:lnSpc>
            </a:pPr>
            <a:endParaRPr lang="en-US" sz="1300" dirty="0"/>
          </a:p>
          <a:p>
            <a:pPr marL="342900" indent="-342900">
              <a:lnSpc>
                <a:spcPct val="150000"/>
              </a:lnSpc>
              <a:buNone/>
            </a:pPr>
            <a:r>
              <a:rPr lang="en-US" sz="1300" dirty="0"/>
              <a:t>7. Standard stairs are used to provide access from one walking-working surface to another when operations necessitate regular and routine travel between levels, including access to operating platforms for equipment. Winding stairways may be used on tanks and similar round structures when the diameter of the tank or structure is at least 5 feet (1.5 m). </a:t>
            </a:r>
          </a:p>
          <a:p>
            <a:pPr>
              <a:lnSpc>
                <a:spcPct val="150000"/>
              </a:lnSpc>
            </a:pPr>
            <a:endParaRPr lang="en-US" sz="1300" dirty="0"/>
          </a:p>
          <a:p>
            <a:pPr>
              <a:lnSpc>
                <a:spcPct val="150000"/>
              </a:lnSpc>
              <a:buNone/>
            </a:pPr>
            <a:r>
              <a:rPr lang="en-US" sz="13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Stairways General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a:lnSpc>
                <a:spcPct val="150000"/>
              </a:lnSpc>
              <a:buNone/>
            </a:pPr>
            <a:r>
              <a:rPr lang="en-US" dirty="0"/>
              <a:t>The employer must ensure that:</a:t>
            </a:r>
          </a:p>
          <a:p>
            <a:pPr>
              <a:lnSpc>
                <a:spcPct val="150000"/>
              </a:lnSpc>
            </a:pPr>
            <a:endParaRPr lang="en-US" dirty="0"/>
          </a:p>
          <a:p>
            <a:pPr marL="342900" indent="-342900">
              <a:lnSpc>
                <a:spcPct val="150000"/>
              </a:lnSpc>
              <a:buNone/>
            </a:pPr>
            <a:r>
              <a:rPr lang="en-US" dirty="0"/>
              <a:t>8. Spiral, ship, or alternating tread-type stairs are used only when the employer can demonstrate that it is not feasible to provide standard stairs. They are required to be installed, used, and maintained in accordance with manufacturer’s instructions. </a:t>
            </a:r>
          </a:p>
          <a:p>
            <a:pPr>
              <a:lnSpc>
                <a:spcPct val="150000"/>
              </a:lnSpc>
            </a:pPr>
            <a:endParaRPr lang="en-US" dirty="0"/>
          </a:p>
          <a:p>
            <a:pPr>
              <a:lnSpc>
                <a:spcPct val="150000"/>
              </a:lnSpc>
              <a:buNone/>
            </a:pPr>
            <a:r>
              <a:rPr lang="en-US" dirty="0"/>
              <a:t>We’ve completed the general requirements, let’s move on to standard stairs.</a:t>
            </a:r>
          </a:p>
        </p:txBody>
      </p:sp>
      <p:pic>
        <p:nvPicPr>
          <p:cNvPr id="3" name="Picture 2">
            <a:extLst>
              <a:ext uri="{FF2B5EF4-FFF2-40B4-BE49-F238E27FC236}">
                <a16:creationId xmlns:a16="http://schemas.microsoft.com/office/drawing/2014/main" id="{9974B920-822D-6E73-9A2E-2F5F5B786CEC}"/>
              </a:ext>
              <a:ext uri="{C183D7F6-B498-43B3-948B-1728B52AA6E4}">
                <adec:decorative xmlns:adec="http://schemas.microsoft.com/office/drawing/2017/decorative" val="1"/>
              </a:ext>
            </a:extLst>
          </p:cNvPr>
          <p:cNvPicPr>
            <a:picLocks noChangeAspect="1"/>
          </p:cNvPicPr>
          <p:nvPr/>
        </p:nvPicPr>
        <p:blipFill>
          <a:blip r:embed="rId3"/>
          <a:srcRect r="55003"/>
          <a:stretch>
            <a:fillRect/>
          </a:stretch>
        </p:blipFill>
        <p:spPr>
          <a:xfrm>
            <a:off x="0" y="0"/>
            <a:ext cx="5444836" cy="588115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Standard Stair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In addition to the general requirements from the last few slides, the employer must ensure standard stairs:</a:t>
            </a:r>
          </a:p>
          <a:p>
            <a:pPr>
              <a:lnSpc>
                <a:spcPct val="150000"/>
              </a:lnSpc>
            </a:pPr>
            <a:endParaRPr lang="en-US" sz="1400" dirty="0"/>
          </a:p>
          <a:p>
            <a:pPr marL="285750" indent="-285750">
              <a:lnSpc>
                <a:spcPct val="150000"/>
              </a:lnSpc>
              <a:buFont typeface="Arial"/>
              <a:buChar char="•"/>
            </a:pPr>
            <a:r>
              <a:rPr lang="en-US" sz="1400" dirty="0"/>
              <a:t>Are installed at angles between 30 to 50 degrees from the horizontal;</a:t>
            </a:r>
          </a:p>
          <a:p>
            <a:pPr marL="285750" indent="-285750">
              <a:lnSpc>
                <a:spcPct val="150000"/>
              </a:lnSpc>
              <a:buFont typeface="Arial"/>
              <a:buChar char="•"/>
            </a:pPr>
            <a:r>
              <a:rPr lang="en-US" sz="1400" dirty="0"/>
              <a:t>Have a maximum riser height of 9.5 inches (24 cm);</a:t>
            </a:r>
          </a:p>
          <a:p>
            <a:pPr marL="285750" indent="-285750">
              <a:lnSpc>
                <a:spcPct val="150000"/>
              </a:lnSpc>
              <a:buFont typeface="Arial"/>
              <a:buChar char="•"/>
            </a:pPr>
            <a:r>
              <a:rPr lang="en-US" sz="1400" dirty="0"/>
              <a:t>Have a minimum tread depth of 9.5 inches (24 cm); and </a:t>
            </a:r>
          </a:p>
          <a:p>
            <a:pPr marL="285750" indent="-285750">
              <a:lnSpc>
                <a:spcPct val="150000"/>
              </a:lnSpc>
              <a:buFont typeface="Arial"/>
              <a:buChar char="•"/>
            </a:pPr>
            <a:r>
              <a:rPr lang="en-US" sz="1400" dirty="0"/>
              <a:t>Have a minimum width of 22 inches (56 cm) between vertical barriers (see Figure D–8). </a:t>
            </a:r>
          </a:p>
          <a:p>
            <a:pPr>
              <a:lnSpc>
                <a:spcPct val="150000"/>
              </a:lnSpc>
            </a:pPr>
            <a:endParaRPr lang="en-US" sz="1400" dirty="0"/>
          </a:p>
          <a:p>
            <a:pPr>
              <a:lnSpc>
                <a:spcPct val="150000"/>
              </a:lnSpc>
              <a:buNone/>
            </a:pPr>
            <a:r>
              <a:rPr lang="en-US" sz="1400" dirty="0"/>
              <a:t>There are some exceptions to these requirements for standard stairs that were installed before January 1, 2018. Please reference </a:t>
            </a:r>
            <a:r>
              <a:rPr lang="en-US" sz="1400" dirty="0">
                <a:hlinkClick r:id="rId3"/>
              </a:rPr>
              <a:t>1910.25 (c)(5)</a:t>
            </a:r>
            <a:r>
              <a:rPr lang="en-US" sz="1400" dirty="0"/>
              <a:t> for more information. </a:t>
            </a:r>
          </a:p>
        </p:txBody>
      </p:sp>
      <p:pic>
        <p:nvPicPr>
          <p:cNvPr id="3" name="Picture 2" descr="Figure D-8, Dimensions of Standard Stairs: diagram labeling the nosing, tread, and riser of a stairway, with a minimum tread width of 22 inches (56 cm), minimum tread depth of 9.5 inches (24 cm), and maximum riser height of 9.5 inches (24 cm).">
            <a:extLst>
              <a:ext uri="{FF2B5EF4-FFF2-40B4-BE49-F238E27FC236}">
                <a16:creationId xmlns:a16="http://schemas.microsoft.com/office/drawing/2014/main" id="{BA90DF0B-C612-6E22-06A6-D4CBACFD25F7}"/>
              </a:ext>
            </a:extLst>
          </p:cNvPr>
          <p:cNvPicPr>
            <a:picLocks noChangeAspect="1"/>
          </p:cNvPicPr>
          <p:nvPr/>
        </p:nvPicPr>
        <p:blipFill>
          <a:blip r:embed="rId4"/>
          <a:stretch>
            <a:fillRect/>
          </a:stretch>
        </p:blipFill>
        <p:spPr>
          <a:xfrm>
            <a:off x="198493" y="701820"/>
            <a:ext cx="5514892" cy="441960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Spiral Stair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In addition to the general requirements, the employer must ensure spiral stairs:</a:t>
            </a:r>
          </a:p>
          <a:p>
            <a:pPr>
              <a:lnSpc>
                <a:spcPct val="150000"/>
              </a:lnSpc>
            </a:pPr>
            <a:endParaRPr lang="en-US" sz="1600" dirty="0"/>
          </a:p>
          <a:p>
            <a:pPr marL="285750" indent="-285750">
              <a:lnSpc>
                <a:spcPct val="150000"/>
              </a:lnSpc>
              <a:buFont typeface="Arial"/>
              <a:buChar char="•"/>
            </a:pPr>
            <a:r>
              <a:rPr lang="en-US" sz="1600" dirty="0"/>
              <a:t>Have a minimum clear width of 26 inches (66 cm); </a:t>
            </a:r>
          </a:p>
          <a:p>
            <a:pPr marL="285750" indent="-285750">
              <a:lnSpc>
                <a:spcPct val="150000"/>
              </a:lnSpc>
              <a:buFont typeface="Arial"/>
              <a:buChar char="•"/>
            </a:pPr>
            <a:r>
              <a:rPr lang="en-US" sz="1600" dirty="0"/>
              <a:t>Have a maximum riser height of 9.5 inches (24 cm); </a:t>
            </a:r>
          </a:p>
          <a:p>
            <a:pPr marL="285750" indent="-285750">
              <a:lnSpc>
                <a:spcPct val="150000"/>
              </a:lnSpc>
              <a:buFont typeface="Arial"/>
              <a:buChar char="•"/>
            </a:pPr>
            <a:r>
              <a:rPr lang="en-US" sz="1600" dirty="0"/>
              <a:t>Have a minimum headroom above spiral stair treads of at least 6 feet, 6 inches (2 m), measured from the leading edge of the tread; </a:t>
            </a:r>
          </a:p>
          <a:p>
            <a:pPr marL="285750" indent="-285750">
              <a:lnSpc>
                <a:spcPct val="150000"/>
              </a:lnSpc>
              <a:buFont typeface="Arial"/>
              <a:buChar char="•"/>
            </a:pPr>
            <a:r>
              <a:rPr lang="en-US" sz="1600" dirty="0"/>
              <a:t>Have a minimum tread depth of 7.5 inches (19 cm), measured at a point 12 inches (30 cm) from the narrower edge; and</a:t>
            </a:r>
          </a:p>
          <a:p>
            <a:pPr marL="285750" indent="-285750">
              <a:lnSpc>
                <a:spcPct val="150000"/>
              </a:lnSpc>
              <a:buFont typeface="Arial"/>
              <a:buChar char="•"/>
            </a:pPr>
            <a:r>
              <a:rPr lang="en-US" sz="1600" dirty="0"/>
              <a:t>Have a uniform tread size.</a:t>
            </a:r>
          </a:p>
        </p:txBody>
      </p:sp>
      <p:pic>
        <p:nvPicPr>
          <p:cNvPr id="3" name="Picture 2" descr="A metal spiral staircase winding around a central column, with a handrail on the outer edge.">
            <a:extLst>
              <a:ext uri="{FF2B5EF4-FFF2-40B4-BE49-F238E27FC236}">
                <a16:creationId xmlns:a16="http://schemas.microsoft.com/office/drawing/2014/main" id="{9B2B4488-6E9D-85A8-8D2A-D8A1D782B6EF}"/>
              </a:ext>
            </a:extLst>
          </p:cNvPr>
          <p:cNvPicPr>
            <a:picLocks noChangeAspect="1"/>
          </p:cNvPicPr>
          <p:nvPr/>
        </p:nvPicPr>
        <p:blipFill>
          <a:blip r:embed="rId3"/>
          <a:stretch>
            <a:fillRect/>
          </a:stretch>
        </p:blipFill>
        <p:spPr>
          <a:xfrm>
            <a:off x="0" y="11182"/>
            <a:ext cx="5490988" cy="5898287"/>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Ship Stair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In addition to the general requirements, the employer must ensure ship stairs:</a:t>
            </a:r>
          </a:p>
          <a:p>
            <a:pPr>
              <a:lnSpc>
                <a:spcPct val="150000"/>
              </a:lnSpc>
            </a:pPr>
            <a:endParaRPr lang="en-US" dirty="0"/>
          </a:p>
          <a:p>
            <a:pPr marL="285750" indent="-285750">
              <a:lnSpc>
                <a:spcPct val="150000"/>
              </a:lnSpc>
              <a:buFont typeface="Arial"/>
              <a:buChar char="•"/>
            </a:pPr>
            <a:r>
              <a:rPr lang="en-US" dirty="0"/>
              <a:t>Are installed at a slope of 50 to 70 degrees from the horizontal; </a:t>
            </a:r>
          </a:p>
          <a:p>
            <a:pPr marL="285750" indent="-285750">
              <a:lnSpc>
                <a:spcPct val="150000"/>
              </a:lnSpc>
              <a:buFont typeface="Arial"/>
              <a:buChar char="•"/>
            </a:pPr>
            <a:r>
              <a:rPr lang="en-US" dirty="0"/>
              <a:t>Have open risers with a vertical rise between tread surfaces of 6.5 to 12 inches (17 to 30 cm); </a:t>
            </a:r>
          </a:p>
          <a:p>
            <a:pPr marL="285750" indent="-285750">
              <a:lnSpc>
                <a:spcPct val="150000"/>
              </a:lnSpc>
              <a:buFont typeface="Arial"/>
              <a:buChar char="•"/>
            </a:pPr>
            <a:r>
              <a:rPr lang="en-US" dirty="0"/>
              <a:t>Have minimum tread depth of 4 inches (10 cm); and </a:t>
            </a:r>
          </a:p>
          <a:p>
            <a:pPr marL="285750" indent="-285750">
              <a:lnSpc>
                <a:spcPct val="150000"/>
              </a:lnSpc>
              <a:buFont typeface="Arial"/>
              <a:buChar char="•"/>
            </a:pPr>
            <a:r>
              <a:rPr lang="en-US" dirty="0"/>
              <a:t>Have a minimum tread width of 18 inches (46 cm).</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Alternating Tread-Type Stairs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In addition to the general requirements, the employer must ensure that alternating tread-type stairs have:</a:t>
            </a:r>
          </a:p>
          <a:p>
            <a:pPr>
              <a:lnSpc>
                <a:spcPct val="150000"/>
              </a:lnSpc>
            </a:pPr>
            <a:endParaRPr lang="en-US" sz="1400" dirty="0"/>
          </a:p>
          <a:p>
            <a:pPr marL="285750" indent="-285750">
              <a:lnSpc>
                <a:spcPct val="150000"/>
              </a:lnSpc>
              <a:buFont typeface="Arial"/>
              <a:buChar char="•"/>
            </a:pPr>
            <a:r>
              <a:rPr lang="en-US" sz="1400" dirty="0"/>
              <a:t>A series of treads installed at a slope of 50 to 70 degrees from the horizontal;</a:t>
            </a:r>
          </a:p>
          <a:p>
            <a:pPr marL="285750" indent="-285750">
              <a:lnSpc>
                <a:spcPct val="150000"/>
              </a:lnSpc>
              <a:buFont typeface="Arial"/>
              <a:buChar char="•"/>
            </a:pPr>
            <a:r>
              <a:rPr lang="en-US" sz="1400" dirty="0"/>
              <a:t>A distance between handrails of 17 to 24 inches (51 to 61 cm);</a:t>
            </a:r>
          </a:p>
          <a:p>
            <a:pPr marL="285750" indent="-285750">
              <a:lnSpc>
                <a:spcPct val="150000"/>
              </a:lnSpc>
              <a:buFont typeface="Arial"/>
              <a:buChar char="•"/>
            </a:pPr>
            <a:r>
              <a:rPr lang="en-US" sz="1400" dirty="0"/>
              <a:t>A Minimum tread depth of 8.5 inches (22 cm); </a:t>
            </a:r>
          </a:p>
          <a:p>
            <a:pPr marL="285750" indent="-285750">
              <a:lnSpc>
                <a:spcPct val="150000"/>
              </a:lnSpc>
              <a:buFont typeface="Arial"/>
              <a:buChar char="•"/>
            </a:pPr>
            <a:r>
              <a:rPr lang="en-US" sz="1400" dirty="0"/>
              <a:t>Open risers if the tread depth is less than 9.5 inches (24 cm);</a:t>
            </a:r>
          </a:p>
          <a:p>
            <a:pPr marL="285750" indent="-285750">
              <a:lnSpc>
                <a:spcPct val="150000"/>
              </a:lnSpc>
              <a:buFont typeface="Arial"/>
              <a:buChar char="•"/>
            </a:pPr>
            <a:r>
              <a:rPr lang="en-US" sz="1400" dirty="0"/>
              <a:t>A minimum tread width of 7 inches (18 cm), measured at the leading edge of the tread (i.e., nosing). </a:t>
            </a:r>
          </a:p>
          <a:p>
            <a:pPr>
              <a:lnSpc>
                <a:spcPct val="150000"/>
              </a:lnSpc>
            </a:pPr>
            <a:endParaRPr lang="en-US" sz="1400" dirty="0"/>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Fall Protection for Stairways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ensure: </a:t>
            </a:r>
          </a:p>
          <a:p>
            <a:pPr marL="342900" indent="-342900">
              <a:lnSpc>
                <a:spcPct val="150000"/>
              </a:lnSpc>
              <a:buNone/>
            </a:pPr>
            <a:r>
              <a:rPr lang="en-US" sz="1400" dirty="0"/>
              <a:t>1. Each employee exposed to an unprotected side or edge of a stairway landing that is 4 feet (1.2 m) or more above a lower level is protected by a guardrail or stair rail system. </a:t>
            </a:r>
          </a:p>
          <a:p>
            <a:pPr>
              <a:lnSpc>
                <a:spcPct val="150000"/>
              </a:lnSpc>
            </a:pPr>
            <a:endParaRPr lang="en-US" sz="1400" dirty="0"/>
          </a:p>
          <a:p>
            <a:pPr marL="342900" indent="-342900">
              <a:lnSpc>
                <a:spcPct val="150000"/>
              </a:lnSpc>
              <a:buNone/>
            </a:pPr>
            <a:r>
              <a:rPr lang="en-US" sz="1400" dirty="0"/>
              <a:t>2.  Each flight of stairs has at least 3 treads and at least 4 risers, and is equipped with stair rail systems and handrails and follows the requirements in </a:t>
            </a:r>
            <a:r>
              <a:rPr lang="en-US" sz="1400" dirty="0">
                <a:hlinkClick r:id="rId3"/>
              </a:rPr>
              <a:t>Table D-2</a:t>
            </a:r>
            <a:r>
              <a:rPr lang="en-US" sz="1400" dirty="0"/>
              <a:t> of 1910.28(b)(11).</a:t>
            </a:r>
          </a:p>
          <a:p>
            <a:pPr>
              <a:lnSpc>
                <a:spcPct val="150000"/>
              </a:lnSpc>
            </a:pPr>
            <a:endParaRPr lang="en-US" sz="1400" dirty="0"/>
          </a:p>
          <a:p>
            <a:pPr marL="342900" indent="-342900">
              <a:lnSpc>
                <a:spcPct val="150000"/>
              </a:lnSpc>
              <a:buNone/>
            </a:pPr>
            <a:r>
              <a:rPr lang="en-US" sz="1400" dirty="0"/>
              <a:t>3. Each ship stair and alternating tread type stairs are equipped with handrails on both sides. </a:t>
            </a:r>
          </a:p>
          <a:p>
            <a:pPr>
              <a:lnSpc>
                <a:spcPct val="150000"/>
              </a:lnSpc>
            </a:pPr>
            <a:endParaRPr lang="en-US" sz="1400" dirty="0"/>
          </a:p>
          <a:p>
            <a:pPr>
              <a:lnSpc>
                <a:spcPct val="150000"/>
              </a:lnSpc>
              <a:buNone/>
            </a:pPr>
            <a:r>
              <a:rPr lang="en-US" sz="1400" dirty="0"/>
              <a:t>Our discussion of stairways is complete, it’s time to move on to dockboards!</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Rectangle 1">
            <a:extLst>
              <a:ext uri="{FF2B5EF4-FFF2-40B4-BE49-F238E27FC236}">
                <a16:creationId xmlns:a16="http://schemas.microsoft.com/office/drawing/2014/main" id="{24A01A04-E476-4946-83C8-942818EF32A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p:cNvSpPr txBox="1">
            <a:spLocks noGrp="1"/>
          </p:cNvSpPr>
          <p:nvPr>
            <p:ph type="title" idx="4294967295"/>
          </p:nvPr>
        </p:nvSpPr>
        <p:spPr>
          <a:xfrm>
            <a:off x="2743200" y="2531200"/>
            <a:ext cx="6570961"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2"/>
              </a:rPr>
              <a:t>Dockboards</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BCE91968-7481-4F74-B62F-ED59C649A7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4 of 7">
            <a:extLst>
              <a:ext uri="{FF2B5EF4-FFF2-40B4-BE49-F238E27FC236}">
                <a16:creationId xmlns:a16="http://schemas.microsoft.com/office/drawing/2014/main" id="{BF47FE9D-597A-1E0B-4CDE-CC4EEFD7376B}"/>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7925432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Dockboard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WWS rule outlines five requirements for dockboards in </a:t>
            </a:r>
            <a:r>
              <a:rPr lang="en-US" sz="1400" dirty="0">
                <a:hlinkClick r:id="rId3"/>
              </a:rPr>
              <a:t>1910.26 (a) - (e)</a:t>
            </a:r>
            <a:r>
              <a:rPr lang="en-US" sz="1400" dirty="0"/>
              <a:t>. Employers must ensure that:</a:t>
            </a:r>
          </a:p>
          <a:p>
            <a:pPr>
              <a:lnSpc>
                <a:spcPct val="150000"/>
              </a:lnSpc>
            </a:pPr>
            <a:endParaRPr lang="en-US" sz="1400" dirty="0"/>
          </a:p>
          <a:p>
            <a:pPr marL="285750" indent="-285750">
              <a:lnSpc>
                <a:spcPct val="150000"/>
              </a:lnSpc>
              <a:buFont typeface="Arial"/>
              <a:buChar char="•"/>
            </a:pPr>
            <a:r>
              <a:rPr lang="en-US" sz="1400" dirty="0"/>
              <a:t>Dockboards are capable of supporting the maximum intended load in accordance with 1910.22(b);</a:t>
            </a:r>
          </a:p>
          <a:p>
            <a:pPr marL="285750" indent="-285750">
              <a:lnSpc>
                <a:spcPct val="150000"/>
              </a:lnSpc>
              <a:buFont typeface="Arial"/>
              <a:buChar char="•"/>
            </a:pPr>
            <a:r>
              <a:rPr lang="en-US" sz="1400" dirty="0"/>
              <a:t>Dockboards put into initial service on or after January 1, 2018 are designed, constructed, and maintained to prevent transfer vehicles from running off the dockboard edge;</a:t>
            </a:r>
          </a:p>
          <a:p>
            <a:pPr>
              <a:lnSpc>
                <a:spcPct val="150000"/>
              </a:lnSpc>
              <a:buNone/>
            </a:pPr>
            <a:r>
              <a:rPr lang="en-US" sz="1400" dirty="0"/>
              <a:t>Exception to this requirement: When the employer demonstrates there is no hazard of transfer vehicles running off the dockboard edge, the employer may use dockboards that do not have runoff protection.</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54114" y="25687"/>
            <a:ext cx="5432285" cy="5835229"/>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Dockboard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Employers must ensure that:</a:t>
            </a:r>
          </a:p>
          <a:p>
            <a:pPr>
              <a:lnSpc>
                <a:spcPct val="150000"/>
              </a:lnSpc>
            </a:pPr>
            <a:endParaRPr lang="en-US" sz="1600" dirty="0"/>
          </a:p>
          <a:p>
            <a:pPr marL="342900" indent="-342900">
              <a:lnSpc>
                <a:spcPct val="150000"/>
              </a:lnSpc>
              <a:buNone/>
            </a:pPr>
            <a:r>
              <a:rPr lang="en-US" sz="1600" dirty="0"/>
              <a:t>(c) Portable dockboards are secured by anchoring them in place or using equipment or devices that prevent the dockboard from moving out of a safe position. When the employer demonstrates that securing the dockboard is not feasible, the employer must ensure there is sufficient contact between the dockboard and the surface to prevent the dockboard from moving out of a safe position;</a:t>
            </a:r>
          </a:p>
          <a:p>
            <a:pPr>
              <a:lnSpc>
                <a:spcPct val="150000"/>
              </a:lnSpc>
            </a:pPr>
            <a:endParaRPr lang="en-US" sz="1600" dirty="0"/>
          </a:p>
          <a:p>
            <a:pPr>
              <a:lnSpc>
                <a:spcPct val="150000"/>
              </a:lnSpc>
              <a:buNone/>
            </a:pPr>
            <a:r>
              <a:rPr lang="en-US" sz="16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rcRect/>
          <a:stretch/>
        </p:blipFill>
        <p:spPr>
          <a:xfrm>
            <a:off x="74896" y="47382"/>
            <a:ext cx="5432285" cy="5833403"/>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Dockboard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Employers must ensure that:</a:t>
            </a:r>
          </a:p>
          <a:p>
            <a:pPr>
              <a:lnSpc>
                <a:spcPct val="150000"/>
              </a:lnSpc>
            </a:pPr>
            <a:endParaRPr lang="en-US" dirty="0"/>
          </a:p>
          <a:p>
            <a:pPr marL="342900" indent="-342900">
              <a:lnSpc>
                <a:spcPct val="150000"/>
              </a:lnSpc>
              <a:buNone/>
            </a:pPr>
            <a:r>
              <a:rPr lang="en-US" dirty="0"/>
              <a:t>(d) Measures, such as wheel chocks or sand shoes, are used to prevent the transport vehicle (e.g. a truck, semitrailer, trailer, or rail car) on which a dockboard is placed, from moving while employees are on the dockboard; and</a:t>
            </a:r>
          </a:p>
          <a:p>
            <a:pPr>
              <a:lnSpc>
                <a:spcPct val="150000"/>
              </a:lnSpc>
            </a:pPr>
            <a:endParaRPr lang="en-US" dirty="0"/>
          </a:p>
          <a:p>
            <a:pPr marL="342900" indent="-342900">
              <a:lnSpc>
                <a:spcPct val="150000"/>
              </a:lnSpc>
              <a:buNone/>
            </a:pPr>
            <a:r>
              <a:rPr lang="en-US" dirty="0"/>
              <a:t>(e) Portable dockboards are equipped with handholds or other means to permit safe handling of dockboards.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rcRect/>
          <a:stretch/>
        </p:blipFill>
        <p:spPr>
          <a:xfrm>
            <a:off x="55470" y="25687"/>
            <a:ext cx="5429572"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Fall Protection for Dockboards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In 1910.28(b)(4), the employer must ensure that each employee on a dockboard is protected from falling 4 feet (1.2 m) or more to a lower level by a guardrail system or handrails. There are exceptions to this requirement when the following conditions are met:</a:t>
            </a:r>
          </a:p>
          <a:p>
            <a:pPr marL="285750" indent="-285750">
              <a:lnSpc>
                <a:spcPct val="150000"/>
              </a:lnSpc>
              <a:buFont typeface="Arial"/>
              <a:buChar char="•"/>
            </a:pPr>
            <a:r>
              <a:rPr lang="en-US" sz="1600" dirty="0"/>
              <a:t>Dockboards are being used solely for materials-handling operations using motorized equipment; </a:t>
            </a:r>
          </a:p>
          <a:p>
            <a:pPr marL="285750" indent="-285750">
              <a:lnSpc>
                <a:spcPct val="150000"/>
              </a:lnSpc>
              <a:buFont typeface="Arial"/>
              <a:buChar char="•"/>
            </a:pPr>
            <a:r>
              <a:rPr lang="en-US" sz="1600" dirty="0"/>
              <a:t>Employees engaged in these operations are not exposed to fall hazards greater than 10 feet (3 m); and</a:t>
            </a:r>
          </a:p>
          <a:p>
            <a:pPr marL="285750" indent="-285750">
              <a:lnSpc>
                <a:spcPct val="150000"/>
              </a:lnSpc>
              <a:buFont typeface="Arial"/>
              <a:buChar char="•"/>
            </a:pPr>
            <a:r>
              <a:rPr lang="en-US" sz="1600" dirty="0"/>
              <a:t>Those employees have been trained properly. We’ll discuss these requirements in an upcoming module.</a:t>
            </a:r>
          </a:p>
          <a:p>
            <a:pPr>
              <a:lnSpc>
                <a:spcPct val="150000"/>
              </a:lnSpc>
            </a:pPr>
            <a:endParaRPr lang="en-US" sz="1600" dirty="0"/>
          </a:p>
        </p:txBody>
      </p:sp>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1A5FBA7D-0478-1B0C-443B-0ECF9FF507E6}"/>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67" y="-4925"/>
            <a:ext cx="5504879" cy="5916164"/>
          </a:xfrm>
          <a:prstGeom prst="rect">
            <a:avLst/>
          </a:prstGeom>
        </p:spPr>
      </p:pic>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Rectangle 1">
            <a:extLst>
              <a:ext uri="{FF2B5EF4-FFF2-40B4-BE49-F238E27FC236}">
                <a16:creationId xmlns:a16="http://schemas.microsoft.com/office/drawing/2014/main" id="{24A01A04-E476-4946-83C8-942818EF32A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p:cNvSpPr txBox="1">
            <a:spLocks noGrp="1"/>
          </p:cNvSpPr>
          <p:nvPr>
            <p:ph type="title" idx="4294967295"/>
          </p:nvPr>
        </p:nvSpPr>
        <p:spPr>
          <a:xfrm>
            <a:off x="2743200" y="2531200"/>
            <a:ext cx="6570961"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2"/>
              </a:rPr>
              <a:t>Runways &amp; Ramps</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BCE91968-7481-4F74-B62F-ED59C649A7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4 of 7">
            <a:extLst>
              <a:ext uri="{FF2B5EF4-FFF2-40B4-BE49-F238E27FC236}">
                <a16:creationId xmlns:a16="http://schemas.microsoft.com/office/drawing/2014/main" id="{BF47FE9D-597A-1E0B-4CDE-CC4EEFD7376B}"/>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792543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Fall Protection for Runways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In this slide, we’ll cover the fall protection requirements for runways and similar walkways found in 1910.28(b)(5).</a:t>
            </a:r>
          </a:p>
          <a:p>
            <a:pPr>
              <a:lnSpc>
                <a:spcPct val="150000"/>
              </a:lnSpc>
            </a:pPr>
            <a:endParaRPr lang="en-US" sz="1400" dirty="0"/>
          </a:p>
          <a:p>
            <a:pPr marL="285750" indent="-285750">
              <a:lnSpc>
                <a:spcPct val="150000"/>
              </a:lnSpc>
              <a:buFont typeface="Arial"/>
              <a:buChar char="•"/>
            </a:pPr>
            <a:r>
              <a:rPr lang="en-US" sz="1400" dirty="0"/>
              <a:t>The employer must ensure each employee on a runway or similar walkway is protected from falling 4 feet (1.2 m) or more to a lower level by a guardrail system. </a:t>
            </a:r>
          </a:p>
          <a:p>
            <a:pPr>
              <a:lnSpc>
                <a:spcPct val="150000"/>
              </a:lnSpc>
            </a:pPr>
            <a:endParaRPr lang="en-US" sz="1400" dirty="0"/>
          </a:p>
          <a:p>
            <a:pPr marL="285750" indent="-285750">
              <a:lnSpc>
                <a:spcPct val="150000"/>
              </a:lnSpc>
              <a:buFont typeface="Arial"/>
              <a:buChar char="•"/>
            </a:pPr>
            <a:r>
              <a:rPr lang="en-US" sz="1400" dirty="0"/>
              <a:t>When the employer can demonstrate that it is not feasible to have guardrails on both sides of a runway used exclusively for a special purpose, the employer may omit the guardrail on one side of the runway, provided the employer ensures: </a:t>
            </a:r>
          </a:p>
          <a:p>
            <a:pPr marL="571500" indent="-285750">
              <a:lnSpc>
                <a:spcPct val="150000"/>
              </a:lnSpc>
              <a:buFont typeface="Arial"/>
              <a:buChar char="–"/>
            </a:pPr>
            <a:r>
              <a:rPr lang="en-US" sz="1400" dirty="0"/>
              <a:t>The runway is at least 18 inches (46 cm) wide; and</a:t>
            </a:r>
          </a:p>
          <a:p>
            <a:pPr marL="571500" indent="-285750">
              <a:lnSpc>
                <a:spcPct val="150000"/>
              </a:lnSpc>
              <a:buFont typeface="Arial"/>
              <a:buChar char="–"/>
            </a:pPr>
            <a:r>
              <a:rPr lang="en-US" sz="1400" dirty="0"/>
              <a:t>Each employee is provided with and uses a personal fall arrest system or travel restraint system.</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Vehicles on Ramps and Runways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The employer must ensure ramps and runways for vehicles:</a:t>
            </a:r>
          </a:p>
          <a:p>
            <a:pPr>
              <a:lnSpc>
                <a:spcPct val="150000"/>
              </a:lnSpc>
            </a:pPr>
            <a:endParaRPr lang="en-US" dirty="0"/>
          </a:p>
          <a:p>
            <a:pPr marL="342900" indent="-342900">
              <a:lnSpc>
                <a:spcPct val="150000"/>
              </a:lnSpc>
              <a:buNone/>
            </a:pPr>
            <a:r>
              <a:rPr lang="en-US" dirty="0"/>
              <a:t>(a) Have adequate width and evenness for safe operation of equipment. </a:t>
            </a:r>
          </a:p>
          <a:p>
            <a:pPr marL="342900" indent="-342900">
              <a:lnSpc>
                <a:spcPct val="150000"/>
              </a:lnSpc>
              <a:buNone/>
            </a:pPr>
            <a:r>
              <a:rPr lang="en-US" dirty="0"/>
              <a:t>(b) Are provided with timber guards (bull rails) of not less than nominal 6-inch by 6-inch material set on nominal 3-inch blocks, or the equivalent, placed parallel to and secured to the sides of the ramp or runway.</a:t>
            </a:r>
          </a:p>
        </p:txBody>
      </p:sp>
      <p:pic>
        <p:nvPicPr>
          <p:cNvPr id="3" name="Picture 2" descr="A forklift driving up a ramp to a raised loading platform.">
            <a:extLst>
              <a:ext uri="{FF2B5EF4-FFF2-40B4-BE49-F238E27FC236}">
                <a16:creationId xmlns:a16="http://schemas.microsoft.com/office/drawing/2014/main" id="{9CB483B3-3A6B-3A61-EC40-9AF6A8061F07}"/>
              </a:ext>
            </a:extLst>
          </p:cNvPr>
          <p:cNvPicPr>
            <a:picLocks noChangeAspect="1"/>
          </p:cNvPicPr>
          <p:nvPr/>
        </p:nvPicPr>
        <p:blipFill>
          <a:blip r:embed="rId2"/>
          <a:stretch>
            <a:fillRect/>
          </a:stretch>
        </p:blipFill>
        <p:spPr>
          <a:xfrm>
            <a:off x="-1951" y="0"/>
            <a:ext cx="5170786" cy="5909469"/>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02920" y="365760"/>
            <a:ext cx="5349240" cy="77724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Knowledge Check 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6355080" y="365760"/>
            <a:ext cx="5349240" cy="77724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Knowledge Check 2</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02920" y="1188720"/>
            <a:ext cx="5349240" cy="4526280"/>
          </a:xfrm>
          <a:prstGeom prst="rect">
            <a:avLst/>
          </a:prstGeom>
          <a:noFill/>
        </p:spPr>
        <p:txBody>
          <a:bodyPr wrap="square" rtlCol="0">
            <a:spAutoFit/>
          </a:bodyPr>
          <a:lstStyle/>
          <a:p>
            <a:pPr>
              <a:lnSpc>
                <a:spcPct val="150000"/>
              </a:lnSpc>
              <a:buNone/>
            </a:pPr>
            <a:r>
              <a:rPr lang="en-US" dirty="0"/>
              <a:t>When working with step bolts, each step bolt must be inspected at the start of the work shift.</a:t>
            </a:r>
          </a:p>
          <a:p>
            <a:pPr>
              <a:lnSpc>
                <a:spcPct val="150000"/>
              </a:lnSpc>
            </a:pPr>
            <a:endParaRPr lang="en-US" dirty="0"/>
          </a:p>
          <a:p>
            <a:pPr marL="342900" indent="-342900">
              <a:lnSpc>
                <a:spcPct val="150000"/>
              </a:lnSpc>
              <a:buFont typeface="+mj-lt"/>
              <a:buAutoNum type="alphaUcPeriod"/>
            </a:pPr>
            <a:r>
              <a:rPr lang="en-US" b="1" dirty="0"/>
              <a:t>True</a:t>
            </a:r>
          </a:p>
          <a:p>
            <a:pPr marL="342900" indent="-342900">
              <a:lnSpc>
                <a:spcPct val="150000"/>
              </a:lnSpc>
              <a:buFont typeface="+mj-lt"/>
              <a:buAutoNum type="alphaUcPeriod"/>
            </a:pPr>
            <a:r>
              <a:rPr lang="en-US" dirty="0"/>
              <a:t>False</a:t>
            </a:r>
          </a:p>
        </p:txBody>
      </p:sp>
      <p:sp>
        <p:nvSpPr>
          <p:cNvPr id="9002" name="TextBox 1">
            <a:extLst>
              <a:ext uri="{FF2B5EF4-FFF2-40B4-BE49-F238E27FC236}">
                <a16:creationId xmlns:a16="http://schemas.microsoft.com/office/drawing/2014/main" id="{E2BFFF64-AF83-EEEE-4A41-D87F7E87BD74}"/>
              </a:ext>
            </a:extLst>
          </p:cNvPr>
          <p:cNvSpPr txBox="1"/>
          <p:nvPr/>
        </p:nvSpPr>
        <p:spPr>
          <a:xfrm>
            <a:off x="6355080" y="1188720"/>
            <a:ext cx="5349240" cy="4526280"/>
          </a:xfrm>
          <a:prstGeom prst="rect">
            <a:avLst/>
          </a:prstGeom>
          <a:noFill/>
        </p:spPr>
        <p:txBody>
          <a:bodyPr wrap="square" rtlCol="0">
            <a:spAutoFit/>
          </a:bodyPr>
          <a:lstStyle/>
          <a:p>
            <a:pPr>
              <a:lnSpc>
                <a:spcPct val="150000"/>
              </a:lnSpc>
              <a:buNone/>
            </a:pPr>
            <a:r>
              <a:rPr lang="en-US" dirty="0"/>
              <a:t>Each employee exposed to an unprotected side or edge of a stairway landing that is 4 feet or more above a lower level must be protected by a guardrail or stair rail system.</a:t>
            </a:r>
          </a:p>
          <a:p>
            <a:pPr>
              <a:lnSpc>
                <a:spcPct val="150000"/>
              </a:lnSpc>
            </a:pPr>
            <a:endParaRPr lang="en-US" dirty="0"/>
          </a:p>
          <a:p>
            <a:pPr marL="342900" indent="-342900">
              <a:lnSpc>
                <a:spcPct val="150000"/>
              </a:lnSpc>
              <a:buFont typeface="+mj-lt"/>
              <a:buAutoNum type="alphaUcPeriod"/>
            </a:pPr>
            <a:r>
              <a:rPr lang="en-US" b="1" dirty="0"/>
              <a:t>True</a:t>
            </a:r>
          </a:p>
          <a:p>
            <a:pPr marL="342900" indent="-342900">
              <a:lnSpc>
                <a:spcPct val="150000"/>
              </a:lnSpc>
              <a:buFont typeface="+mj-lt"/>
              <a:buAutoNum type="alphaUcPeriod"/>
            </a:pPr>
            <a:r>
              <a:rPr lang="en-US" dirty="0"/>
              <a:t>False</a:t>
            </a:r>
          </a:p>
        </p:txBody>
      </p:sp>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2"/>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Module 4 Overview</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300" dirty="0"/>
              <a:t>You’ve completed module 4! In this module, we’ve covered:. </a:t>
            </a:r>
          </a:p>
          <a:p>
            <a:pPr>
              <a:lnSpc>
                <a:spcPct val="150000"/>
              </a:lnSpc>
            </a:pPr>
            <a:endParaRPr lang="en-US" sz="1300" dirty="0"/>
          </a:p>
          <a:p>
            <a:pPr marL="285750" indent="-285750">
              <a:lnSpc>
                <a:spcPct val="150000"/>
              </a:lnSpc>
              <a:buFont typeface="Arial"/>
              <a:buChar char="•"/>
            </a:pPr>
            <a:r>
              <a:rPr lang="en-US" sz="1300" dirty="0"/>
              <a:t>Step bolts must have corrosion resistance, slip prevention, uniform spacing, and load-bearing capacity, with additional standards for step bolts installed after January 1, 2018. </a:t>
            </a:r>
          </a:p>
          <a:p>
            <a:pPr marL="285750" indent="-285750">
              <a:lnSpc>
                <a:spcPct val="150000"/>
              </a:lnSpc>
              <a:buFont typeface="Arial"/>
              <a:buChar char="•"/>
            </a:pPr>
            <a:r>
              <a:rPr lang="en-US" sz="1300" dirty="0"/>
              <a:t>Manhole steps must have slip-resistant surfaces, be corrosion-resistant, meet width and spacing standards, and be inspected regularly. </a:t>
            </a:r>
          </a:p>
          <a:p>
            <a:pPr marL="285750" indent="-285750">
              <a:lnSpc>
                <a:spcPct val="150000"/>
              </a:lnSpc>
              <a:buFont typeface="Arial"/>
              <a:buChar char="•"/>
            </a:pPr>
            <a:r>
              <a:rPr lang="en-US" sz="1300" dirty="0"/>
              <a:t>Stairways must adhere to general requirements, including handrails, riser and tread uniformity, and specific rules for standard, spiral, ship, and alternating tread-type stairs. </a:t>
            </a:r>
          </a:p>
          <a:p>
            <a:pPr marL="285750" indent="-285750">
              <a:lnSpc>
                <a:spcPct val="150000"/>
              </a:lnSpc>
              <a:buFont typeface="Arial"/>
              <a:buChar char="•"/>
            </a:pPr>
            <a:r>
              <a:rPr lang="en-US" sz="1300" dirty="0"/>
              <a:t>Dockboards must be stable, have runoff protection, and ensure safety through secure placement and transport vehicle restraints. </a:t>
            </a:r>
          </a:p>
          <a:p>
            <a:pPr marL="285750" indent="-285750">
              <a:lnSpc>
                <a:spcPct val="150000"/>
              </a:lnSpc>
              <a:buFont typeface="Arial"/>
              <a:buChar char="•"/>
            </a:pPr>
            <a:r>
              <a:rPr lang="en-US" sz="1300" dirty="0"/>
              <a:t>Runways and walkways must incorporate fall protection if they are 4 feet or above a lower surface.</a:t>
            </a:r>
          </a:p>
          <a:p>
            <a:pPr>
              <a:lnSpc>
                <a:spcPct val="150000"/>
              </a:lnSpc>
            </a:pPr>
            <a:endParaRPr lang="en-US" sz="1300" dirty="0"/>
          </a:p>
          <a:p>
            <a:pPr>
              <a:lnSpc>
                <a:spcPct val="150000"/>
              </a:lnSpc>
              <a:buNone/>
            </a:pPr>
            <a:r>
              <a:rPr lang="en-US" sz="1300" dirty="0"/>
              <a:t>Let’s move on to the next module!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step bolts, stairways, and more</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4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a:extLst>
              <a:ext uri="{C183D7F6-B498-43B3-948B-1728B52AA6E4}">
                <adec:decorative xmlns:adec="http://schemas.microsoft.com/office/drawing/2017/decorative" val="1"/>
              </a:ext>
            </a:extLst>
          </p:cNvPr>
          <p:cNvPicPr preferRelativeResize="0"/>
          <p:nvPr/>
        </p:nvPicPr>
        <p:blipFill rotWithShape="1">
          <a:blip r:embed="rId3">
            <a:alphaModFix/>
          </a:blip>
          <a:srcRect t="11228"/>
          <a:stretch/>
        </p:blipFill>
        <p:spPr>
          <a:xfrm>
            <a:off x="0" y="0"/>
            <a:ext cx="12169791" cy="6857998"/>
          </a:xfrm>
          <a:prstGeom prst="rect">
            <a:avLst/>
          </a:prstGeom>
          <a:noFill/>
          <a:ln>
            <a:noFill/>
          </a:ln>
        </p:spPr>
      </p:pic>
      <p:sp>
        <p:nvSpPr>
          <p:cNvPr id="92" name="Google Shape;92;p1">
            <a:extLst>
              <a:ext uri="{C183D7F6-B498-43B3-948B-1728B52AA6E4}">
                <adec:decorative xmlns:adec="http://schemas.microsoft.com/office/drawing/2017/decorative" val="1"/>
              </a:ext>
            </a:extLst>
          </p:cNvPr>
          <p:cNvSpPr/>
          <p:nvPr/>
        </p:nvSpPr>
        <p:spPr>
          <a:xfrm>
            <a:off x="0" y="2542903"/>
            <a:ext cx="12192000" cy="2272938"/>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4" name="Google Shape;94;p1"/>
          <p:cNvSpPr txBox="1">
            <a:spLocks noGrp="1"/>
          </p:cNvSpPr>
          <p:nvPr>
            <p:ph type="title" idx="4294967295"/>
          </p:nvPr>
        </p:nvSpPr>
        <p:spPr>
          <a:xfrm>
            <a:off x="22209" y="3569317"/>
            <a:ext cx="12169791" cy="64629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en-US" sz="3600" b="1" i="0" u="none" strike="noStrike" kern="0" cap="none" spc="0" normalizeH="0" baseline="0" noProof="0" dirty="0">
                <a:ln>
                  <a:noFill/>
                </a:ln>
                <a:solidFill>
                  <a:schemeClr val="lt1"/>
                </a:solidFill>
                <a:effectLst/>
                <a:uLnTx/>
                <a:uFillTx/>
                <a:latin typeface="Verdana"/>
                <a:ea typeface="Verdana"/>
                <a:cs typeface="Verdana"/>
                <a:sym typeface="Verdana"/>
              </a:rPr>
              <a:t>Module 5: Scaffolds, Rope Descent and Access</a:t>
            </a:r>
            <a:endParaRPr kumimoji="0" lang="en-US" sz="3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3" name="Google Shape;93;p1"/>
          <p:cNvSpPr txBox="1"/>
          <p:nvPr/>
        </p:nvSpPr>
        <p:spPr>
          <a:xfrm>
            <a:off x="-1" y="2799876"/>
            <a:ext cx="12169791" cy="707886"/>
          </a:xfrm>
          <a:prstGeom prst="rect">
            <a:avLst/>
          </a:prstGeom>
          <a:noFill/>
          <a:ln>
            <a:noFill/>
          </a:ln>
        </p:spPr>
        <p:txBody>
          <a:bodyPr spcFirstLastPara="1" wrap="square" lIns="91425" tIns="45700" rIns="91425" bIns="45700" anchor="t" anchorCtr="0">
            <a:spAutoFit/>
          </a:bodyPr>
          <a:lstStyle/>
          <a:p>
            <a:pPr lvl="0" algn="ctr">
              <a:buSzPts val="4000"/>
            </a:pPr>
            <a:r>
              <a:rPr lang="en-US" sz="4000" b="1" dirty="0">
                <a:solidFill>
                  <a:schemeClr val="lt1"/>
                </a:solidFill>
                <a:latin typeface="Verdana"/>
                <a:ea typeface="Verdana"/>
                <a:cs typeface="Verdana"/>
                <a:sym typeface="Verdana"/>
              </a:rPr>
              <a:t>WALKING-WORKING SURFACES</a:t>
            </a:r>
          </a:p>
        </p:txBody>
      </p:sp>
      <p:pic>
        <p:nvPicPr>
          <p:cNvPr id="3" name="Picture 2" descr="Oregon OSHA logo.">
            <a:extLst>
              <a:ext uri="{FF2B5EF4-FFF2-40B4-BE49-F238E27FC236}">
                <a16:creationId xmlns:a16="http://schemas.microsoft.com/office/drawing/2014/main" id="{30E31546-B882-42B9-8004-73C162EC3DC8}"/>
              </a:ext>
            </a:extLst>
          </p:cNvPr>
          <p:cNvPicPr>
            <a:picLocks noChangeAspect="1"/>
          </p:cNvPicPr>
          <p:nvPr/>
        </p:nvPicPr>
        <p:blipFill>
          <a:blip r:embed="rId4"/>
          <a:stretch>
            <a:fillRect/>
          </a:stretch>
        </p:blipFill>
        <p:spPr>
          <a:xfrm>
            <a:off x="9111317" y="125950"/>
            <a:ext cx="2596877" cy="1077704"/>
          </a:xfrm>
          <a:prstGeom prst="rect">
            <a:avLst/>
          </a:prstGeom>
        </p:spPr>
      </p:pic>
      <p:pic>
        <p:nvPicPr>
          <p:cNvPr id="7" name="Picture 6" descr="Oregon Department of Consumer and Business Services logo.">
            <a:extLst>
              <a:ext uri="{FF2B5EF4-FFF2-40B4-BE49-F238E27FC236}">
                <a16:creationId xmlns:a16="http://schemas.microsoft.com/office/drawing/2014/main" id="{ACE971AB-E729-4034-872A-F6C4B6767D01}"/>
              </a:ext>
            </a:extLst>
          </p:cNvPr>
          <p:cNvPicPr>
            <a:picLocks noChangeAspect="1"/>
          </p:cNvPicPr>
          <p:nvPr/>
        </p:nvPicPr>
        <p:blipFill>
          <a:blip r:embed="rId5"/>
          <a:stretch>
            <a:fillRect/>
          </a:stretch>
        </p:blipFill>
        <p:spPr>
          <a:xfrm>
            <a:off x="269066" y="260296"/>
            <a:ext cx="3119159" cy="1011156"/>
          </a:xfrm>
          <a:prstGeom prst="rect">
            <a:avLst/>
          </a:prstGeom>
        </p:spPr>
      </p:pic>
    </p:spTree>
    <p:extLst>
      <p:ext uri="{BB962C8B-B14F-4D97-AF65-F5344CB8AC3E}">
        <p14:creationId xmlns:p14="http://schemas.microsoft.com/office/powerpoint/2010/main" val="163982093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Welcome to module 5!</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The focus of this module will be:</a:t>
            </a:r>
          </a:p>
          <a:p>
            <a:pPr>
              <a:lnSpc>
                <a:spcPct val="150000"/>
              </a:lnSpc>
            </a:pPr>
            <a:endParaRPr lang="en-US" dirty="0"/>
          </a:p>
          <a:p>
            <a:pPr marL="285750" indent="-285750">
              <a:lnSpc>
                <a:spcPct val="150000"/>
              </a:lnSpc>
              <a:buFont typeface="Arial"/>
              <a:buChar char="•"/>
            </a:pPr>
            <a:r>
              <a:rPr lang="en-US" dirty="0"/>
              <a:t>Scaffolds </a:t>
            </a:r>
          </a:p>
          <a:p>
            <a:pPr marL="285750" indent="-285750">
              <a:lnSpc>
                <a:spcPct val="150000"/>
              </a:lnSpc>
              <a:buFont typeface="Arial"/>
              <a:buChar char="•"/>
            </a:pPr>
            <a:r>
              <a:rPr lang="en-US" dirty="0"/>
              <a:t>Rope descent systems</a:t>
            </a:r>
          </a:p>
          <a:p>
            <a:pPr marL="285750" indent="-285750">
              <a:lnSpc>
                <a:spcPct val="150000"/>
              </a:lnSpc>
              <a:buFont typeface="Arial"/>
              <a:buChar char="•"/>
            </a:pPr>
            <a:r>
              <a:rPr lang="en-US" dirty="0"/>
              <a:t>Rope access systems</a:t>
            </a:r>
          </a:p>
          <a:p>
            <a:pPr>
              <a:lnSpc>
                <a:spcPct val="150000"/>
              </a:lnSpc>
            </a:pPr>
            <a:endParaRPr lang="en-US" dirty="0"/>
          </a:p>
          <a:p>
            <a:pPr>
              <a:lnSpc>
                <a:spcPct val="150000"/>
              </a:lnSpc>
              <a:buNone/>
            </a:pPr>
            <a:r>
              <a:rPr lang="en-US" dirty="0"/>
              <a:t>If you’re following along in the WWS rule, please reference </a:t>
            </a:r>
            <a:r>
              <a:rPr lang="en-US" dirty="0">
                <a:hlinkClick r:id="rId3"/>
              </a:rPr>
              <a:t>1910.27 (1)-(6)</a:t>
            </a:r>
            <a:r>
              <a:rPr lang="en-US" dirty="0"/>
              <a:t>.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Scaffolding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Scaffolds used in general industry settings must meet all the requirements found in </a:t>
            </a:r>
            <a:r>
              <a:rPr lang="en-US" sz="1400" dirty="0">
                <a:hlinkClick r:id="rId3"/>
              </a:rPr>
              <a:t>Division 3, Subdivision L (Scaffolding) </a:t>
            </a:r>
            <a:r>
              <a:rPr lang="en-US" sz="1400" dirty="0"/>
              <a:t>regulations for construction. Employees who erect, dismantle, move, or work from a scaffold must be trained according to the requirements in 1926.454, Scaffolding, Training requirements. Scaffolds are defined as:</a:t>
            </a:r>
          </a:p>
          <a:p>
            <a:pPr>
              <a:lnSpc>
                <a:spcPct val="150000"/>
              </a:lnSpc>
            </a:pPr>
            <a:endParaRPr lang="en-US" sz="1400" dirty="0"/>
          </a:p>
          <a:p>
            <a:pPr>
              <a:lnSpc>
                <a:spcPct val="150000"/>
              </a:lnSpc>
              <a:buNone/>
            </a:pPr>
            <a:r>
              <a:rPr lang="en-US" sz="1400" i="1" dirty="0"/>
              <a:t>“...any temporary elevated platform (supported or suspended) and its supporting structure (including points of anchorage), used for supporting employees or materials or both.”</a:t>
            </a:r>
          </a:p>
          <a:p>
            <a:pPr>
              <a:lnSpc>
                <a:spcPct val="150000"/>
              </a:lnSpc>
            </a:pPr>
            <a:endParaRPr lang="en-US" sz="1400" dirty="0"/>
          </a:p>
          <a:p>
            <a:pPr>
              <a:lnSpc>
                <a:spcPct val="150000"/>
              </a:lnSpc>
              <a:buNone/>
            </a:pPr>
            <a:r>
              <a:rPr lang="en-US" sz="1400" dirty="0"/>
              <a:t>For more information about scaffolding requirements, please visit the </a:t>
            </a:r>
            <a:r>
              <a:rPr lang="en-US" sz="1400" dirty="0">
                <a:hlinkClick r:id="rId4"/>
              </a:rPr>
              <a:t>Scaffolds A-Z Topic Index</a:t>
            </a:r>
            <a:r>
              <a:rPr lang="en-US" sz="1400" dirty="0"/>
              <a:t> page.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6"/>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Rope Descent and Rope Access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The WWS rule has requirements that apply to rope descent and rope access. This section is divided into the following topics:</a:t>
            </a:r>
          </a:p>
          <a:p>
            <a:pPr>
              <a:lnSpc>
                <a:spcPct val="150000"/>
              </a:lnSpc>
            </a:pPr>
            <a:endParaRPr lang="en-US" sz="1600" dirty="0"/>
          </a:p>
          <a:p>
            <a:pPr marL="285750" indent="-285750">
              <a:lnSpc>
                <a:spcPct val="150000"/>
              </a:lnSpc>
              <a:buFont typeface="Arial"/>
              <a:buChar char="•"/>
            </a:pPr>
            <a:r>
              <a:rPr lang="en-US" sz="1600" dirty="0"/>
              <a:t>Scope and application</a:t>
            </a:r>
          </a:p>
          <a:p>
            <a:pPr marL="285750" indent="-285750">
              <a:lnSpc>
                <a:spcPct val="150000"/>
              </a:lnSpc>
              <a:buFont typeface="Arial"/>
              <a:buChar char="•"/>
            </a:pPr>
            <a:r>
              <a:rPr lang="en-US" sz="1600" dirty="0"/>
              <a:t>Definitions</a:t>
            </a:r>
          </a:p>
          <a:p>
            <a:pPr marL="285750" indent="-285750">
              <a:lnSpc>
                <a:spcPct val="150000"/>
              </a:lnSpc>
              <a:buFont typeface="Arial"/>
              <a:buChar char="•"/>
            </a:pPr>
            <a:r>
              <a:rPr lang="en-US" sz="1600" dirty="0"/>
              <a:t>Personal protective equipment</a:t>
            </a:r>
          </a:p>
          <a:p>
            <a:pPr marL="285750" indent="-285750">
              <a:lnSpc>
                <a:spcPct val="150000"/>
              </a:lnSpc>
              <a:buFont typeface="Arial"/>
              <a:buChar char="•"/>
            </a:pPr>
            <a:r>
              <a:rPr lang="en-US" sz="1600" dirty="0"/>
              <a:t>Anchorage (permanent and temporary)</a:t>
            </a:r>
          </a:p>
          <a:p>
            <a:pPr marL="285750" indent="-285750">
              <a:lnSpc>
                <a:spcPct val="150000"/>
              </a:lnSpc>
              <a:buFont typeface="Arial"/>
              <a:buChar char="•"/>
            </a:pPr>
            <a:r>
              <a:rPr lang="en-US" sz="1600" dirty="0"/>
              <a:t>Rope descent </a:t>
            </a:r>
          </a:p>
          <a:p>
            <a:pPr marL="285750" indent="-285750">
              <a:lnSpc>
                <a:spcPct val="150000"/>
              </a:lnSpc>
              <a:buFont typeface="Arial"/>
              <a:buChar char="•"/>
            </a:pPr>
            <a:r>
              <a:rPr lang="en-US" sz="1600" dirty="0"/>
              <a:t>Rope access</a:t>
            </a:r>
          </a:p>
          <a:p>
            <a:pPr>
              <a:lnSpc>
                <a:spcPct val="150000"/>
              </a:lnSpc>
            </a:pPr>
            <a:endParaRPr lang="en-US" sz="1600" dirty="0"/>
          </a:p>
          <a:p>
            <a:pPr>
              <a:lnSpc>
                <a:spcPct val="150000"/>
              </a:lnSpc>
              <a:buNone/>
            </a:pPr>
            <a:r>
              <a:rPr lang="en-US" sz="1600" dirty="0"/>
              <a:t>Let’s get started with a video overview!</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AD0A2F3F-9896-BAA7-B1B0-6322793C482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DBE510C-7ED9-CA39-AC87-E368A7D33CFE}"/>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a:extLst>
              <a:ext uri="{FF2B5EF4-FFF2-40B4-BE49-F238E27FC236}">
                <a16:creationId xmlns:a16="http://schemas.microsoft.com/office/drawing/2014/main" id="{6A12E1AC-1AC5-96BD-8741-223026E3D7C1}"/>
              </a:ext>
            </a:extLst>
          </p:cNvPr>
          <p:cNvSpPr txBox="1">
            <a:spLocks noGrp="1"/>
          </p:cNvSpPr>
          <p:nvPr>
            <p:ph type="title" idx="4294967295"/>
          </p:nvPr>
        </p:nvSpPr>
        <p:spPr>
          <a:xfrm>
            <a:off x="2743200" y="2531200"/>
            <a:ext cx="7340958"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3"/>
              </a:rPr>
              <a:t>Rope Descent &amp; Rope Access</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FF2B5EF4-FFF2-40B4-BE49-F238E27FC236}">
                <a16:creationId xmlns:a16="http://schemas.microsoft.com/office/drawing/2014/main" id="{C5C6A38D-95DD-FB32-13B3-4EBEFA5B1747}"/>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6D5D0857-392A-49E5-3AFB-AA2BC1B380CC}"/>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5 of 7">
            <a:extLst>
              <a:ext uri="{FF2B5EF4-FFF2-40B4-BE49-F238E27FC236}">
                <a16:creationId xmlns:a16="http://schemas.microsoft.com/office/drawing/2014/main" id="{0D1F6A33-6069-1846-AF82-AF81D841DB30}"/>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241120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Scope and Application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OAR </a:t>
            </a:r>
            <a:r>
              <a:rPr lang="en-US" sz="1600" dirty="0">
                <a:hlinkClick r:id="rId3"/>
              </a:rPr>
              <a:t>437-002-2027</a:t>
            </a:r>
            <a:r>
              <a:rPr lang="en-US" sz="1600" dirty="0"/>
              <a:t> establishes safety requirements for rope descent and rope access systems, which are used for tasks such as cleaning buildings, inspecting dams and bridges, and reaching difficult areas. The requirements of this rule include the cleaning of buildings or structures, the inspection of dams and spillways, access to interior or exterior structural and architectural components of buildings, highway/bridge inspection and maintenance, powerplant penstocks and other difficult access areas.</a:t>
            </a:r>
          </a:p>
          <a:p>
            <a:pPr>
              <a:lnSpc>
                <a:spcPct val="150000"/>
              </a:lnSpc>
            </a:pPr>
            <a:endParaRPr lang="en-US" sz="1600" dirty="0"/>
          </a:p>
          <a:p>
            <a:pPr>
              <a:lnSpc>
                <a:spcPct val="150000"/>
              </a:lnSpc>
              <a:buNone/>
            </a:pPr>
            <a:r>
              <a:rPr lang="en-US" sz="1600" dirty="0"/>
              <a:t>Next, we’ll cover a few of the definitions for this topic.</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Definitions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i="1" dirty="0"/>
              <a:t>“</a:t>
            </a:r>
            <a:r>
              <a:rPr lang="en-US" sz="1400" b="1" i="1" dirty="0"/>
              <a:t>Access</a:t>
            </a:r>
            <a:r>
              <a:rPr lang="en-US" sz="1400" i="1" dirty="0"/>
              <a:t> is the means of reaching a workspace of a work area.” </a:t>
            </a:r>
          </a:p>
          <a:p>
            <a:pPr>
              <a:lnSpc>
                <a:spcPct val="150000"/>
              </a:lnSpc>
            </a:pPr>
            <a:endParaRPr lang="en-US" sz="1400" dirty="0"/>
          </a:p>
          <a:p>
            <a:pPr>
              <a:lnSpc>
                <a:spcPct val="150000"/>
              </a:lnSpc>
              <a:buNone/>
            </a:pPr>
            <a:r>
              <a:rPr lang="en-US" sz="1400" b="1" i="1" dirty="0"/>
              <a:t>“Anchorage</a:t>
            </a:r>
            <a:r>
              <a:rPr lang="en-US" sz="1400" i="1" dirty="0"/>
              <a:t> means a secure point of attachment for equipment such as lifelines, lanyards, deceleration devices, and rope descent systems.”</a:t>
            </a:r>
          </a:p>
          <a:p>
            <a:pPr>
              <a:lnSpc>
                <a:spcPct val="150000"/>
              </a:lnSpc>
            </a:pPr>
            <a:endParaRPr lang="en-US" sz="1400" dirty="0"/>
          </a:p>
          <a:p>
            <a:pPr>
              <a:lnSpc>
                <a:spcPct val="150000"/>
              </a:lnSpc>
              <a:buNone/>
            </a:pPr>
            <a:r>
              <a:rPr lang="en-US" sz="1400" i="1" dirty="0"/>
              <a:t>“</a:t>
            </a:r>
            <a:r>
              <a:rPr lang="en-US" sz="1400" b="1" i="1" dirty="0"/>
              <a:t>Rope access</a:t>
            </a:r>
            <a:r>
              <a:rPr lang="en-US" sz="1400" i="1" dirty="0"/>
              <a:t> means the use of rope access equipment where two ropes are used; one as the primary means of support and a second for fall arrest protection. The employee accesses the work area by ascending, descending, or traversing along both ropes by alternating connections and weight between the two ropes. Rope access may also be called industrial rope access but is not limited to industrial applications.”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Rope Descent System Definition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i="1" dirty="0"/>
              <a:t>“</a:t>
            </a:r>
            <a:r>
              <a:rPr lang="en-US" b="1" i="1" dirty="0"/>
              <a:t>Rope descent system</a:t>
            </a:r>
            <a:r>
              <a:rPr lang="en-US" i="1" dirty="0"/>
              <a:t> means a suspension system that allows an employee to descend in a controlled manner and, as needed, stop at any point during the descent. A rope descent system usually consists of a roof anchorage, support rope, a descent device, carabiner(s) or shackle(s), and a chair (seatboard). A rope descent system also is called controlled descent equipment or apparatus. Rope descent systems do not include industrial rope access systems.”</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Personal Protective Equipment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The employer must ensure personal protective equipment is meeting the requirements of </a:t>
            </a:r>
            <a:r>
              <a:rPr lang="en-US" sz="1600" dirty="0">
                <a:hlinkClick r:id="rId3"/>
              </a:rPr>
              <a:t>Division 2/I</a:t>
            </a:r>
            <a:r>
              <a:rPr lang="en-US" sz="1600" dirty="0"/>
              <a:t> when rope descent systems or rope access methods are used. Please visit the Oregon OSHA </a:t>
            </a:r>
            <a:r>
              <a:rPr lang="en-US" sz="1600" dirty="0">
                <a:hlinkClick r:id="rId4"/>
              </a:rPr>
              <a:t>Personal Protective Equipment Topic Page</a:t>
            </a:r>
            <a:r>
              <a:rPr lang="en-US" sz="1600" dirty="0"/>
              <a:t> for more information.</a:t>
            </a:r>
          </a:p>
          <a:p>
            <a:pPr>
              <a:lnSpc>
                <a:spcPct val="150000"/>
              </a:lnSpc>
            </a:pPr>
            <a:endParaRPr lang="en-US" sz="1600" dirty="0"/>
          </a:p>
          <a:p>
            <a:pPr>
              <a:lnSpc>
                <a:spcPct val="150000"/>
              </a:lnSpc>
              <a:buNone/>
            </a:pPr>
            <a:r>
              <a:rPr lang="en-US" sz="1600" dirty="0"/>
              <a:t>Over the next few slides, we’ll discuss anchors, so let’s start with the definition:</a:t>
            </a:r>
          </a:p>
          <a:p>
            <a:pPr>
              <a:lnSpc>
                <a:spcPct val="150000"/>
              </a:lnSpc>
            </a:pPr>
            <a:endParaRPr lang="en-US" sz="1600" dirty="0"/>
          </a:p>
          <a:p>
            <a:pPr>
              <a:lnSpc>
                <a:spcPct val="150000"/>
              </a:lnSpc>
              <a:buNone/>
            </a:pPr>
            <a:r>
              <a:rPr lang="en-US" sz="1600" i="1" dirty="0"/>
              <a:t>“Anchorage means a secure point of attachment for equipment such as lifelines, lanyards, deceleration devices, and rope descent systems.”</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6"/>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Anchorage (Permanent)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Requirements for permanent anchorages on buildings:</a:t>
            </a:r>
          </a:p>
          <a:p>
            <a:pPr marL="285750" indent="-285750">
              <a:lnSpc>
                <a:spcPct val="150000"/>
              </a:lnSpc>
              <a:buFont typeface="Arial"/>
              <a:buChar char="•"/>
            </a:pPr>
            <a:r>
              <a:rPr lang="en-US" sz="1600" dirty="0"/>
              <a:t>Before any rope descent or rope access system is used, the building owner must inform the employer, in writing, that the building owner has identified, tested, certified, and maintained each permanent anchorage so it is capable of supporting at least 5,000 pounds (22.24 kN), in any direction, for each employee attached. The information must be based on an annual inspection by a qualified person and certification of each anchorage by a qualified person, as necessary, and at least every 10 years. </a:t>
            </a:r>
          </a:p>
          <a:p>
            <a:pPr>
              <a:lnSpc>
                <a:spcPct val="150000"/>
              </a:lnSpc>
            </a:pPr>
            <a:endParaRPr lang="en-US" sz="1600" dirty="0"/>
          </a:p>
        </p:txBody>
      </p:sp>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2"/>
          <a:stretch>
            <a:fillRect/>
          </a:stretch>
        </p:blipFill>
        <p:spPr>
          <a:xfrm>
            <a:off x="7083846" y="5925775"/>
            <a:ext cx="5108154" cy="927100"/>
          </a:xfrm>
          <a:prstGeom prst="rect">
            <a:avLst/>
          </a:prstGeom>
        </p:spPr>
      </p:pic>
      <p:pic>
        <p:nvPicPr>
          <p:cNvPr id="3" name="Picture 2">
            <a:extLst>
              <a:ext uri="{FF2B5EF4-FFF2-40B4-BE49-F238E27FC236}">
                <a16:creationId xmlns:a16="http://schemas.microsoft.com/office/drawing/2014/main" id="{10AE6729-E914-B36E-20BE-6E10EA9E1B7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114" y="25687"/>
            <a:ext cx="5432285" cy="583523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Anchorage (Permanent)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Requirements for permanent anchorages on buildings.</a:t>
            </a:r>
          </a:p>
          <a:p>
            <a:pPr>
              <a:lnSpc>
                <a:spcPct val="150000"/>
              </a:lnSpc>
            </a:pPr>
            <a:endParaRPr lang="en-US" dirty="0"/>
          </a:p>
          <a:p>
            <a:pPr marL="342900" indent="-342900">
              <a:lnSpc>
                <a:spcPct val="150000"/>
              </a:lnSpc>
              <a:buNone/>
            </a:pPr>
            <a:r>
              <a:rPr lang="en-US" dirty="0"/>
              <a:t>B. The employer must ensure that no employee uses any permanent anchorage before the employer has obtained written information from the building owner that each anchorage meets the requirements discussed on the previous slide. The employer must keep the information for the duration of the job. </a:t>
            </a:r>
          </a:p>
        </p:txBody>
      </p:sp>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2"/>
          <a:stretch>
            <a:fillRect/>
          </a:stretch>
        </p:blipFill>
        <p:spPr>
          <a:xfrm>
            <a:off x="7083846" y="5925775"/>
            <a:ext cx="5108154" cy="927100"/>
          </a:xfrm>
          <a:prstGeom prst="rect">
            <a:avLst/>
          </a:prstGeom>
        </p:spPr>
      </p:pic>
      <p:pic>
        <p:nvPicPr>
          <p:cNvPr id="3" name="Picture 2">
            <a:extLst>
              <a:ext uri="{FF2B5EF4-FFF2-40B4-BE49-F238E27FC236}">
                <a16:creationId xmlns:a16="http://schemas.microsoft.com/office/drawing/2014/main" id="{6DF7D8BB-9412-8CCF-CC29-2D0A987C492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11182"/>
            <a:ext cx="5432285" cy="583523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Anchorage (Temporary)</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Anchorages for rope descent or rope access systems on structures or natural surroundings other than buildings must be independent from each other (primary support rope and secondary fall arrest system) and must be: </a:t>
            </a:r>
          </a:p>
          <a:p>
            <a:pPr>
              <a:lnSpc>
                <a:spcPct val="150000"/>
              </a:lnSpc>
            </a:pPr>
            <a:endParaRPr lang="en-US" sz="1400" dirty="0"/>
          </a:p>
          <a:p>
            <a:pPr marL="285750" indent="-285750">
              <a:lnSpc>
                <a:spcPct val="150000"/>
              </a:lnSpc>
              <a:buFont typeface="Arial"/>
              <a:buChar char="•"/>
            </a:pPr>
            <a:r>
              <a:rPr lang="en-US" sz="1400" dirty="0"/>
              <a:t>Capable of supporting at least 5,000 pounds (22.24 kN) for each employee attached; or </a:t>
            </a:r>
          </a:p>
          <a:p>
            <a:pPr marL="285750" indent="-285750">
              <a:lnSpc>
                <a:spcPct val="150000"/>
              </a:lnSpc>
              <a:buFont typeface="Arial"/>
              <a:buChar char="•"/>
            </a:pPr>
            <a:r>
              <a:rPr lang="en-US" sz="1400" dirty="0"/>
              <a:t>Designed, installed, and used, under the supervision of a qualified person, as part of a complete system that maintains a safety factor of at least two. </a:t>
            </a:r>
          </a:p>
          <a:p>
            <a:pPr>
              <a:lnSpc>
                <a:spcPct val="150000"/>
              </a:lnSpc>
            </a:pPr>
            <a:endParaRPr lang="en-US" sz="1400" dirty="0"/>
          </a:p>
          <a:p>
            <a:pPr>
              <a:lnSpc>
                <a:spcPct val="150000"/>
              </a:lnSpc>
              <a:buNone/>
            </a:pPr>
            <a:r>
              <a:rPr lang="en-US" sz="1400" dirty="0"/>
              <a:t>In the next section, we’ll discuss requirements that only apply to rope descent systems.</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Rope Descent Systems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 The employer must ensure: </a:t>
            </a:r>
          </a:p>
          <a:p>
            <a:pPr>
              <a:lnSpc>
                <a:spcPct val="150000"/>
              </a:lnSpc>
            </a:pPr>
            <a:endParaRPr lang="en-US" sz="1400" dirty="0"/>
          </a:p>
          <a:p>
            <a:pPr marL="285750" indent="-285750">
              <a:lnSpc>
                <a:spcPct val="150000"/>
              </a:lnSpc>
              <a:buFont typeface="Arial"/>
              <a:buChar char="•"/>
            </a:pPr>
            <a:r>
              <a:rPr lang="en-US" sz="1400" dirty="0"/>
              <a:t>No rope descent system is used for heights greater than 300 feet (91m) above grade unless the employer demonstrates that it is not feasible to access such heights by any other means or that those means pose a greater hazard than using a rope descent system; </a:t>
            </a:r>
          </a:p>
          <a:p>
            <a:pPr marL="285750" indent="-285750">
              <a:lnSpc>
                <a:spcPct val="150000"/>
              </a:lnSpc>
              <a:buFont typeface="Arial"/>
              <a:buChar char="•"/>
            </a:pPr>
            <a:r>
              <a:rPr lang="en-US" sz="1400" dirty="0"/>
              <a:t>The rope descent system is used in accordance with instructions, warnings, and design limitations set by the manufacturer or under the direction of a qualified person; </a:t>
            </a:r>
          </a:p>
          <a:p>
            <a:pPr marL="285750" indent="-285750">
              <a:lnSpc>
                <a:spcPct val="150000"/>
              </a:lnSpc>
              <a:buFont typeface="Arial"/>
              <a:buChar char="•"/>
            </a:pPr>
            <a:r>
              <a:rPr lang="en-US" sz="1400" dirty="0"/>
              <a:t>Each employee who uses the rope descent system is trained, following the requirements found in </a:t>
            </a:r>
            <a:r>
              <a:rPr lang="en-US" sz="1400" dirty="0">
                <a:hlinkClick r:id="rId3"/>
              </a:rPr>
              <a:t>1910.30</a:t>
            </a:r>
            <a:r>
              <a:rPr lang="en-US" sz="1400" dirty="0"/>
              <a:t>;</a:t>
            </a:r>
          </a:p>
          <a:p>
            <a:pPr>
              <a:lnSpc>
                <a:spcPct val="150000"/>
              </a:lnSpc>
            </a:pPr>
            <a:endParaRPr lang="en-US" sz="1400" dirty="0"/>
          </a:p>
          <a:p>
            <a:pPr>
              <a:lnSpc>
                <a:spcPct val="150000"/>
              </a:lnSpc>
              <a:buNone/>
            </a:pPr>
            <a:r>
              <a:rPr lang="en-US" sz="1400" dirty="0"/>
              <a:t>We’ll cover these training requirements later in this module.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Rope Descent Systems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ensure: </a:t>
            </a:r>
          </a:p>
          <a:p>
            <a:pPr>
              <a:lnSpc>
                <a:spcPct val="150000"/>
              </a:lnSpc>
            </a:pPr>
            <a:endParaRPr lang="en-US" sz="1400" dirty="0"/>
          </a:p>
          <a:p>
            <a:pPr marL="342900" indent="-342900">
              <a:lnSpc>
                <a:spcPct val="150000"/>
              </a:lnSpc>
              <a:buNone/>
            </a:pPr>
            <a:r>
              <a:rPr lang="en-US" sz="1400" dirty="0"/>
              <a:t>(d)  The rope descent system is inspected at the start of each workshift that it is to be used. The employer must ensure damaged or defective equipment is removed from service immediately and replaced;</a:t>
            </a:r>
          </a:p>
          <a:p>
            <a:pPr>
              <a:lnSpc>
                <a:spcPct val="150000"/>
              </a:lnSpc>
            </a:pPr>
            <a:endParaRPr lang="en-US" sz="1400" dirty="0"/>
          </a:p>
          <a:p>
            <a:pPr marL="342900" indent="-342900">
              <a:lnSpc>
                <a:spcPct val="150000"/>
              </a:lnSpc>
              <a:buNone/>
            </a:pPr>
            <a:r>
              <a:rPr lang="en-US" sz="1400" dirty="0"/>
              <a:t>(e) The rope descent system has proper rigging, including anchorages and tiebacks, with particular emphasis on providing tiebacks when counterweights, cornice hooks, or similar non-permanent anchorages are used;</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Rope Descent Systems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114" y="25687"/>
            <a:ext cx="5432285" cy="5835230"/>
          </a:xfrm>
          <a:prstGeom prst="rect">
            <a:avLst/>
          </a:prstGeom>
        </p:spPr>
      </p:pic>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4"/>
          <a:stretch>
            <a:fillRect/>
          </a:stretch>
        </p:blipFill>
        <p:spPr>
          <a:xfrm>
            <a:off x="7083846" y="5925775"/>
            <a:ext cx="5108154" cy="927100"/>
          </a:xfrm>
          <a:prstGeom prst="rect">
            <a:avLst/>
          </a:prstGeom>
        </p:spPr>
      </p:pic>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ensure:</a:t>
            </a:r>
          </a:p>
          <a:p>
            <a:pPr>
              <a:lnSpc>
                <a:spcPct val="150000"/>
              </a:lnSpc>
            </a:pPr>
            <a:endParaRPr lang="en-US" sz="1400" dirty="0"/>
          </a:p>
          <a:p>
            <a:pPr marL="342900" indent="-342900">
              <a:lnSpc>
                <a:spcPct val="150000"/>
              </a:lnSpc>
              <a:buNone/>
            </a:pPr>
            <a:r>
              <a:rPr lang="en-US" sz="1400" dirty="0"/>
              <a:t>(f)  Each employee uses a separate, independent personal fall arrest system that meets the requirements of 1910.140 in </a:t>
            </a:r>
            <a:r>
              <a:rPr lang="en-US" sz="1400" dirty="0">
                <a:hlinkClick r:id="rId5"/>
              </a:rPr>
              <a:t>Division 2, Subdivision I</a:t>
            </a:r>
            <a:r>
              <a:rPr lang="en-US" sz="1400" dirty="0"/>
              <a:t> (requirements for personal fall protection systems);</a:t>
            </a:r>
          </a:p>
          <a:p>
            <a:pPr>
              <a:lnSpc>
                <a:spcPct val="150000"/>
              </a:lnSpc>
            </a:pPr>
            <a:endParaRPr lang="en-US" sz="1400" dirty="0"/>
          </a:p>
          <a:p>
            <a:pPr marL="342900" indent="-342900">
              <a:lnSpc>
                <a:spcPct val="150000"/>
              </a:lnSpc>
              <a:buNone/>
            </a:pPr>
            <a:r>
              <a:rPr lang="en-US" sz="1400" dirty="0"/>
              <a:t>(g) All components of each rope descent system, except seat boards, are capable of sustaining a minimum rated load of 5,000 pounds (22.2 kN). Seat boards must be capable of supporting a live load of 300 pounds (136 kg); </a:t>
            </a:r>
          </a:p>
          <a:p>
            <a:pPr>
              <a:lnSpc>
                <a:spcPct val="150000"/>
              </a:lnSpc>
            </a:pPr>
            <a:endParaRPr lang="en-US" sz="1400" dirty="0"/>
          </a:p>
          <a:p>
            <a:pPr marL="342900" indent="-342900">
              <a:lnSpc>
                <a:spcPct val="150000"/>
              </a:lnSpc>
              <a:buNone/>
            </a:pPr>
            <a:r>
              <a:rPr lang="en-US" sz="1400" dirty="0"/>
              <a:t>(h) Prompt rescue of each employee is provided in the event of a fall, equipment malfunction or entanglement;</a:t>
            </a:r>
          </a:p>
          <a:p>
            <a:pPr>
              <a:lnSpc>
                <a:spcPct val="150000"/>
              </a:lnSpc>
            </a:pPr>
            <a:endParaRPr lang="en-US" sz="1400" dirty="0"/>
          </a:p>
          <a:p>
            <a:pPr>
              <a:lnSpc>
                <a:spcPct val="150000"/>
              </a:lnSpc>
              <a:buNone/>
            </a:pPr>
            <a:r>
              <a:rPr lang="en-US" sz="1400" dirty="0"/>
              <a:t>(Continued on next slide)</a:t>
            </a:r>
          </a:p>
        </p:txBody>
      </p:sp>
    </p:spTree>
    <p:extLst>
      <p:ext uri="{BB962C8B-B14F-4D97-AF65-F5344CB8AC3E}">
        <p14:creationId xmlns:p14="http://schemas.microsoft.com/office/powerpoint/2010/main" val="19667007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Rope Descent Systems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ensure:</a:t>
            </a:r>
          </a:p>
          <a:p>
            <a:pPr>
              <a:lnSpc>
                <a:spcPct val="150000"/>
              </a:lnSpc>
            </a:pPr>
            <a:endParaRPr lang="en-US" sz="1400" dirty="0"/>
          </a:p>
          <a:p>
            <a:pPr marL="342900" indent="-342900">
              <a:lnSpc>
                <a:spcPct val="150000"/>
              </a:lnSpc>
              <a:buNone/>
            </a:pPr>
            <a:r>
              <a:rPr lang="en-US" sz="1400" dirty="0"/>
              <a:t>(i) The ropes of each rope descent system are effectively padded or otherwise protected, where they can contact edges of the building, anchorage, obstructions, or other surfaces, to prevent them from being cut or weakened; </a:t>
            </a:r>
          </a:p>
          <a:p>
            <a:pPr>
              <a:lnSpc>
                <a:spcPct val="150000"/>
              </a:lnSpc>
            </a:pPr>
            <a:endParaRPr lang="en-US" sz="1400" dirty="0"/>
          </a:p>
          <a:p>
            <a:pPr marL="342900" indent="-342900">
              <a:lnSpc>
                <a:spcPct val="150000"/>
              </a:lnSpc>
              <a:buNone/>
            </a:pPr>
            <a:r>
              <a:rPr lang="en-US" sz="1400" dirty="0"/>
              <a:t>(j) Stabilization is provided at the specific work location when descents are greater than 130 feet (39.6 m); </a:t>
            </a:r>
          </a:p>
          <a:p>
            <a:pPr>
              <a:lnSpc>
                <a:spcPct val="150000"/>
              </a:lnSpc>
            </a:pPr>
            <a:endParaRPr lang="en-US" sz="1400" dirty="0"/>
          </a:p>
          <a:p>
            <a:pPr marL="342900" indent="-342900">
              <a:lnSpc>
                <a:spcPct val="150000"/>
              </a:lnSpc>
              <a:buNone/>
            </a:pPr>
            <a:r>
              <a:rPr lang="en-US" sz="1400" dirty="0"/>
              <a:t>(k) No employee uses a rope descent system when hazardous weather conditions, such as storms or gusty or excessive wind, are present;</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Rope Descent Systems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ensure:</a:t>
            </a:r>
          </a:p>
          <a:p>
            <a:pPr>
              <a:lnSpc>
                <a:spcPct val="150000"/>
              </a:lnSpc>
            </a:pPr>
            <a:endParaRPr lang="en-US" sz="1400" dirty="0"/>
          </a:p>
          <a:p>
            <a:pPr marL="342900" indent="-342900">
              <a:lnSpc>
                <a:spcPct val="150000"/>
              </a:lnSpc>
              <a:buNone/>
            </a:pPr>
            <a:r>
              <a:rPr lang="en-US" sz="1400" dirty="0"/>
              <a:t>(m) The ropes of each rope descent system are protected from exposure to open flames, hot work, corrosive chemicals, and other destructive conditions; </a:t>
            </a:r>
          </a:p>
          <a:p>
            <a:pPr>
              <a:lnSpc>
                <a:spcPct val="150000"/>
              </a:lnSpc>
            </a:pPr>
            <a:endParaRPr lang="en-US" sz="1400" dirty="0"/>
          </a:p>
          <a:p>
            <a:pPr marL="342900" indent="-342900">
              <a:lnSpc>
                <a:spcPct val="150000"/>
              </a:lnSpc>
              <a:buNone/>
            </a:pPr>
            <a:r>
              <a:rPr lang="en-US" sz="1400" dirty="0"/>
              <a:t>(n) The ropes of each rope descent system are made from industrial synthetic fibers and classified as life-safety rope. Ropes made from natural fibers and polypropylene cannot be used for rope descent; </a:t>
            </a:r>
          </a:p>
          <a:p>
            <a:pPr>
              <a:lnSpc>
                <a:spcPct val="150000"/>
              </a:lnSpc>
            </a:pPr>
            <a:endParaRPr lang="en-US" sz="1400" dirty="0"/>
          </a:p>
          <a:p>
            <a:pPr marL="342900" indent="-342900">
              <a:lnSpc>
                <a:spcPct val="150000"/>
              </a:lnSpc>
              <a:buNone/>
            </a:pPr>
            <a:r>
              <a:rPr lang="en-US" sz="1400" dirty="0"/>
              <a:t>(o) Descent control devices include automatic locks that will engage and prevent an uncontrolled descent in case the employee lets go or loses control of the device;</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Rope Descent Systems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ensure:</a:t>
            </a:r>
          </a:p>
          <a:p>
            <a:pPr>
              <a:lnSpc>
                <a:spcPct val="150000"/>
              </a:lnSpc>
            </a:pPr>
            <a:endParaRPr lang="en-US" sz="1400" dirty="0"/>
          </a:p>
          <a:p>
            <a:pPr marL="342900" indent="-342900">
              <a:lnSpc>
                <a:spcPct val="150000"/>
              </a:lnSpc>
              <a:buNone/>
            </a:pPr>
            <a:r>
              <a:rPr lang="en-US" sz="1400" dirty="0"/>
              <a:t>(p) Anchorages for rope descent systems meet the requirements for anchorages discussed earlier; and </a:t>
            </a:r>
          </a:p>
          <a:p>
            <a:pPr>
              <a:lnSpc>
                <a:spcPct val="150000"/>
              </a:lnSpc>
            </a:pPr>
            <a:endParaRPr lang="en-US" sz="1400" dirty="0"/>
          </a:p>
          <a:p>
            <a:pPr marL="342900" indent="-342900">
              <a:lnSpc>
                <a:spcPct val="150000"/>
              </a:lnSpc>
              <a:buNone/>
            </a:pPr>
            <a:r>
              <a:rPr lang="en-US" sz="1400" dirty="0"/>
              <a:t>(q) A pre-work briefing is conducted with each employee involved in rope descent to include, but is not limited to: </a:t>
            </a:r>
          </a:p>
          <a:p>
            <a:pPr>
              <a:lnSpc>
                <a:spcPct val="150000"/>
              </a:lnSpc>
            </a:pPr>
            <a:endParaRPr lang="en-US" sz="1400" dirty="0"/>
          </a:p>
          <a:p>
            <a:pPr marL="285750" indent="-285750">
              <a:lnSpc>
                <a:spcPct val="150000"/>
              </a:lnSpc>
              <a:buFont typeface="Arial"/>
              <a:buChar char="•"/>
            </a:pPr>
            <a:r>
              <a:rPr lang="en-US" sz="1400" dirty="0"/>
              <a:t>The objective(s) of the work to be performed. </a:t>
            </a:r>
          </a:p>
          <a:p>
            <a:pPr marL="285750" indent="-285750">
              <a:lnSpc>
                <a:spcPct val="150000"/>
              </a:lnSpc>
              <a:buFont typeface="Arial"/>
              <a:buChar char="•"/>
            </a:pPr>
            <a:r>
              <a:rPr lang="en-US" sz="1400" dirty="0"/>
              <a:t>Site-specific hazards. </a:t>
            </a:r>
          </a:p>
          <a:p>
            <a:pPr marL="285750" indent="-285750">
              <a:lnSpc>
                <a:spcPct val="150000"/>
              </a:lnSpc>
              <a:buFont typeface="Arial"/>
              <a:buChar char="•"/>
            </a:pPr>
            <a:r>
              <a:rPr lang="en-US" sz="1400" dirty="0"/>
              <a:t>Environmental conditions that could affect the safety of the employee using the system.</a:t>
            </a:r>
          </a:p>
          <a:p>
            <a:pPr marL="285750" indent="-285750">
              <a:lnSpc>
                <a:spcPct val="150000"/>
              </a:lnSpc>
              <a:buFont typeface="Arial"/>
              <a:buChar char="•"/>
            </a:pPr>
            <a:r>
              <a:rPr lang="en-US" sz="1400" dirty="0"/>
              <a:t>Emergency procedures to be followed (e.g., employee rescue).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Rope Access Systems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Our next topic covers the requirements that apply only to rope access systems. These items are divided into the following sections:</a:t>
            </a:r>
          </a:p>
          <a:p>
            <a:pPr>
              <a:lnSpc>
                <a:spcPct val="150000"/>
              </a:lnSpc>
            </a:pPr>
            <a:endParaRPr lang="en-US" dirty="0"/>
          </a:p>
          <a:p>
            <a:pPr marL="285750" indent="-285750">
              <a:lnSpc>
                <a:spcPct val="150000"/>
              </a:lnSpc>
              <a:buFont typeface="Arial"/>
              <a:buChar char="•"/>
            </a:pPr>
            <a:r>
              <a:rPr lang="en-US" dirty="0"/>
              <a:t>Exceptions</a:t>
            </a:r>
          </a:p>
          <a:p>
            <a:pPr marL="285750" indent="-285750">
              <a:lnSpc>
                <a:spcPct val="150000"/>
              </a:lnSpc>
              <a:buFont typeface="Arial"/>
              <a:buChar char="•"/>
            </a:pPr>
            <a:r>
              <a:rPr lang="en-US" dirty="0"/>
              <a:t>Written rope access program</a:t>
            </a:r>
          </a:p>
          <a:p>
            <a:pPr marL="285750" indent="-285750">
              <a:lnSpc>
                <a:spcPct val="150000"/>
              </a:lnSpc>
              <a:buFont typeface="Arial"/>
              <a:buChar char="•"/>
            </a:pPr>
            <a:r>
              <a:rPr lang="en-US" dirty="0"/>
              <a:t>Program administration</a:t>
            </a:r>
          </a:p>
          <a:p>
            <a:pPr marL="285750" indent="-285750">
              <a:lnSpc>
                <a:spcPct val="150000"/>
              </a:lnSpc>
              <a:buFont typeface="Arial"/>
              <a:buChar char="•"/>
            </a:pPr>
            <a:r>
              <a:rPr lang="en-US" dirty="0"/>
              <a:t>Training and evaluation</a:t>
            </a:r>
          </a:p>
          <a:p>
            <a:pPr marL="285750" indent="-285750">
              <a:lnSpc>
                <a:spcPct val="150000"/>
              </a:lnSpc>
              <a:buFont typeface="Arial"/>
              <a:buChar char="•"/>
            </a:pPr>
            <a:r>
              <a:rPr lang="en-US" dirty="0"/>
              <a:t>Rope access use</a:t>
            </a:r>
          </a:p>
          <a:p>
            <a:pPr>
              <a:lnSpc>
                <a:spcPct val="150000"/>
              </a:lnSpc>
            </a:pPr>
            <a:endParaRPr lang="en-US" dirty="0"/>
          </a:p>
          <a:p>
            <a:pPr>
              <a:lnSpc>
                <a:spcPct val="150000"/>
              </a:lnSpc>
              <a:buNone/>
            </a:pPr>
            <a:r>
              <a:rPr lang="en-US" dirty="0"/>
              <a:t>Let’s get started!</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Exceptions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Please keep in mind that the rope access requirements do not apply to the following:</a:t>
            </a:r>
          </a:p>
          <a:p>
            <a:pPr>
              <a:lnSpc>
                <a:spcPct val="150000"/>
              </a:lnSpc>
            </a:pPr>
            <a:endParaRPr lang="en-US" sz="1400" dirty="0"/>
          </a:p>
          <a:p>
            <a:pPr marL="285750" indent="-285750">
              <a:lnSpc>
                <a:spcPct val="150000"/>
              </a:lnSpc>
              <a:buFont typeface="Arial"/>
              <a:buChar char="•"/>
            </a:pPr>
            <a:r>
              <a:rPr lang="en-US" sz="1400" dirty="0"/>
              <a:t>Emergency search and rescue operations. </a:t>
            </a:r>
          </a:p>
          <a:p>
            <a:pPr marL="285750" indent="-285750">
              <a:lnSpc>
                <a:spcPct val="150000"/>
              </a:lnSpc>
              <a:buFont typeface="Arial"/>
              <a:buChar char="•"/>
            </a:pPr>
            <a:r>
              <a:rPr lang="en-US" sz="1400" dirty="0"/>
              <a:t>Entertainment performances and rehearsals. This exception does not apply to the set up, dismantling or operation of; stages, sound systems, lighting systems, pyrotechnics, associated supporting structures or props. </a:t>
            </a:r>
          </a:p>
          <a:p>
            <a:pPr marL="285750" indent="-285750">
              <a:lnSpc>
                <a:spcPct val="150000"/>
              </a:lnSpc>
              <a:buFont typeface="Arial"/>
              <a:buChar char="•"/>
            </a:pPr>
            <a:r>
              <a:rPr lang="en-US" sz="1400" dirty="0"/>
              <a:t>Tree and shrub service activities covered by</a:t>
            </a:r>
            <a:r>
              <a:rPr lang="en-US" sz="1400" dirty="0">
                <a:hlinkClick r:id="rId3"/>
              </a:rPr>
              <a:t> Division 2, Subdivision R</a:t>
            </a:r>
            <a:r>
              <a:rPr lang="en-US" sz="1400" dirty="0"/>
              <a:t>. </a:t>
            </a:r>
          </a:p>
          <a:p>
            <a:pPr>
              <a:lnSpc>
                <a:spcPct val="150000"/>
              </a:lnSpc>
            </a:pPr>
            <a:endParaRPr lang="en-US" sz="1400" dirty="0"/>
          </a:p>
          <a:p>
            <a:pPr>
              <a:lnSpc>
                <a:spcPct val="150000"/>
              </a:lnSpc>
              <a:buNone/>
            </a:pPr>
            <a:r>
              <a:rPr lang="en-US" sz="1400" dirty="0"/>
              <a:t>In the next slide, we’ll kick off this topic with a quick video overview!</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Rectangle 1">
            <a:extLst>
              <a:ext uri="{FF2B5EF4-FFF2-40B4-BE49-F238E27FC236}">
                <a16:creationId xmlns:a16="http://schemas.microsoft.com/office/drawing/2014/main" id="{24A01A04-E476-4946-83C8-942818EF32A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p:cNvSpPr txBox="1">
            <a:spLocks noGrp="1"/>
          </p:cNvSpPr>
          <p:nvPr>
            <p:ph type="title" idx="4294967295"/>
          </p:nvPr>
        </p:nvSpPr>
        <p:spPr>
          <a:xfrm>
            <a:off x="2743200" y="2531200"/>
            <a:ext cx="6570961"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2"/>
              </a:rPr>
              <a:t>Rope Access Program</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BCE91968-7481-4F74-B62F-ED59C649A7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5 of 7">
            <a:extLst>
              <a:ext uri="{FF2B5EF4-FFF2-40B4-BE49-F238E27FC236}">
                <a16:creationId xmlns:a16="http://schemas.microsoft.com/office/drawing/2014/main" id="{BF47FE9D-597A-1E0B-4CDE-CC4EEFD7376B}"/>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7925432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Written Rope Access Program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develop, implement and maintain a written Rope Access Program that includes, but not be limited to the following elements: </a:t>
            </a:r>
          </a:p>
          <a:p>
            <a:pPr>
              <a:lnSpc>
                <a:spcPct val="150000"/>
              </a:lnSpc>
            </a:pPr>
            <a:endParaRPr lang="en-US" sz="1400" dirty="0"/>
          </a:p>
          <a:p>
            <a:pPr marL="285750" indent="-285750">
              <a:lnSpc>
                <a:spcPct val="150000"/>
              </a:lnSpc>
              <a:buFont typeface="Arial"/>
              <a:buChar char="•"/>
            </a:pPr>
            <a:r>
              <a:rPr lang="en-US" sz="1400" dirty="0"/>
              <a:t>Identification of a program administrator responsible for the overall rope access program. </a:t>
            </a:r>
          </a:p>
          <a:p>
            <a:pPr marL="285750" indent="-285750">
              <a:lnSpc>
                <a:spcPct val="150000"/>
              </a:lnSpc>
              <a:buFont typeface="Arial"/>
              <a:buChar char="•"/>
            </a:pPr>
            <a:r>
              <a:rPr lang="en-US" sz="1400" dirty="0"/>
              <a:t>Methods of access and anchorage used by the employer. </a:t>
            </a:r>
          </a:p>
          <a:p>
            <a:pPr marL="285750" indent="-285750">
              <a:lnSpc>
                <a:spcPct val="150000"/>
              </a:lnSpc>
              <a:buFont typeface="Arial"/>
              <a:buChar char="•"/>
            </a:pPr>
            <a:r>
              <a:rPr lang="en-US" sz="1400" dirty="0"/>
              <a:t>Listing of specific rope skills (i.e. ascending, descending, traversing, aid climbing, etc.) necessary to complete the work.  </a:t>
            </a:r>
          </a:p>
          <a:p>
            <a:pPr marL="285750" indent="-285750">
              <a:lnSpc>
                <a:spcPct val="150000"/>
              </a:lnSpc>
              <a:buFont typeface="Arial"/>
              <a:buChar char="•"/>
            </a:pPr>
            <a:r>
              <a:rPr lang="en-US" sz="1400" dirty="0"/>
              <a:t>Employee selection criteria. </a:t>
            </a:r>
          </a:p>
          <a:p>
            <a:pPr marL="285750" indent="-285750">
              <a:lnSpc>
                <a:spcPct val="150000"/>
              </a:lnSpc>
              <a:buFont typeface="Arial"/>
              <a:buChar char="•"/>
            </a:pPr>
            <a:r>
              <a:rPr lang="en-US" sz="1400" dirty="0"/>
              <a:t>Equipment selection and inspection criteria. </a:t>
            </a:r>
          </a:p>
          <a:p>
            <a:pPr marL="285750" indent="-285750">
              <a:lnSpc>
                <a:spcPct val="150000"/>
              </a:lnSpc>
              <a:buFont typeface="Arial"/>
              <a:buChar char="•"/>
            </a:pPr>
            <a:r>
              <a:rPr lang="en-US" sz="1400" dirty="0"/>
              <a:t>Roles and responsibilities of rope access team members.</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19395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Written Rope Access Program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262144"/>
            <a:ext cx="6077449" cy="2637710"/>
          </a:xfrm>
          <a:prstGeom prst="rect">
            <a:avLst/>
          </a:prstGeom>
          <a:noFill/>
        </p:spPr>
        <p:txBody>
          <a:bodyPr wrap="square" rtlCol="0">
            <a:spAutoFit/>
          </a:bodyPr>
          <a:lstStyle/>
          <a:p>
            <a:pPr>
              <a:lnSpc>
                <a:spcPct val="150000"/>
              </a:lnSpc>
              <a:buNone/>
            </a:pPr>
            <a:r>
              <a:rPr lang="en-US" sz="1400" dirty="0"/>
              <a:t>The employer must develop, implement and maintain a written Rope Access Program that includes, but not be limited to the following elements: </a:t>
            </a:r>
          </a:p>
          <a:p>
            <a:pPr>
              <a:lnSpc>
                <a:spcPct val="150000"/>
              </a:lnSpc>
            </a:pPr>
            <a:endParaRPr lang="en-US" sz="1400" dirty="0"/>
          </a:p>
          <a:p>
            <a:pPr marL="285750" indent="-285750">
              <a:lnSpc>
                <a:spcPct val="150000"/>
              </a:lnSpc>
              <a:buFont typeface="Arial"/>
              <a:buChar char="•"/>
            </a:pPr>
            <a:r>
              <a:rPr lang="en-US" sz="1400" dirty="0"/>
              <a:t>Communication systems. </a:t>
            </a:r>
          </a:p>
          <a:p>
            <a:pPr marL="285750" indent="-285750">
              <a:lnSpc>
                <a:spcPct val="150000"/>
              </a:lnSpc>
              <a:buFont typeface="Arial"/>
              <a:buChar char="•"/>
            </a:pPr>
            <a:r>
              <a:rPr lang="en-US" sz="1400" dirty="0"/>
              <a:t>Employee training program. </a:t>
            </a:r>
          </a:p>
          <a:p>
            <a:pPr marL="285750" indent="-285750">
              <a:lnSpc>
                <a:spcPct val="150000"/>
              </a:lnSpc>
              <a:buFont typeface="Arial"/>
              <a:buChar char="•"/>
            </a:pPr>
            <a:r>
              <a:rPr lang="en-US" sz="1400" dirty="0"/>
              <a:t>Rescue and emergency protocol. </a:t>
            </a:r>
          </a:p>
          <a:p>
            <a:pPr marL="285750" indent="-285750">
              <a:lnSpc>
                <a:spcPct val="150000"/>
              </a:lnSpc>
              <a:buFont typeface="Arial"/>
              <a:buChar char="•"/>
            </a:pPr>
            <a:r>
              <a:rPr lang="en-US" sz="1400" dirty="0"/>
              <a:t>Identification of any unique site hazards that may affect the safety of employees using rope access equipment and methods. </a:t>
            </a:r>
          </a:p>
          <a:p>
            <a:pPr marL="285750" indent="-285750">
              <a:lnSpc>
                <a:spcPct val="150000"/>
              </a:lnSpc>
              <a:buFont typeface="Arial"/>
              <a:buChar char="•"/>
            </a:pPr>
            <a:r>
              <a:rPr lang="en-US" sz="1400" dirty="0"/>
              <a:t>Pre-work briefings. </a:t>
            </a:r>
          </a:p>
          <a:p>
            <a:pPr>
              <a:lnSpc>
                <a:spcPct val="150000"/>
              </a:lnSpc>
            </a:pPr>
            <a:endParaRPr lang="en-US" sz="1400" dirty="0"/>
          </a:p>
          <a:p>
            <a:pPr>
              <a:lnSpc>
                <a:spcPct val="150000"/>
              </a:lnSpc>
              <a:buNone/>
            </a:pPr>
            <a:r>
              <a:rPr lang="en-US" sz="1400" dirty="0"/>
              <a:t>The employer must ensure that the rope access program is administered by a program administrator knowledgeable in the elements of the written rope access program as required in the written rope access requirements mentioned earlier.</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Rectangle 1">
            <a:extLst>
              <a:ext uri="{FF2B5EF4-FFF2-40B4-BE49-F238E27FC236}">
                <a16:creationId xmlns:a16="http://schemas.microsoft.com/office/drawing/2014/main" id="{24A01A04-E476-4946-83C8-942818EF32A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p:cNvSpPr txBox="1">
            <a:spLocks noGrp="1"/>
          </p:cNvSpPr>
          <p:nvPr>
            <p:ph type="title" idx="4294967295"/>
          </p:nvPr>
        </p:nvSpPr>
        <p:spPr>
          <a:xfrm>
            <a:off x="2743200" y="2531200"/>
            <a:ext cx="6570961"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2"/>
              </a:rPr>
              <a:t>Training</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BCE91968-7481-4F74-B62F-ED59C649A7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5 of 7">
            <a:extLst>
              <a:ext uri="{FF2B5EF4-FFF2-40B4-BE49-F238E27FC236}">
                <a16:creationId xmlns:a16="http://schemas.microsoft.com/office/drawing/2014/main" id="{BF47FE9D-597A-1E0B-4CDE-CC4EEFD7376B}"/>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7925432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Training and Evaluation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conduct training according to the requirements of </a:t>
            </a:r>
            <a:r>
              <a:rPr lang="en-US" sz="1400" dirty="0">
                <a:hlinkClick r:id="rId3"/>
              </a:rPr>
              <a:t>1910.30</a:t>
            </a:r>
            <a:r>
              <a:rPr lang="en-US" sz="1400" dirty="0"/>
              <a:t>, and ensure: </a:t>
            </a:r>
          </a:p>
          <a:p>
            <a:pPr>
              <a:lnSpc>
                <a:spcPct val="150000"/>
              </a:lnSpc>
            </a:pPr>
            <a:endParaRPr lang="en-US" sz="1400" dirty="0"/>
          </a:p>
          <a:p>
            <a:pPr marL="285750" indent="-285750">
              <a:lnSpc>
                <a:spcPct val="150000"/>
              </a:lnSpc>
              <a:buFont typeface="Arial"/>
              <a:buChar char="•"/>
            </a:pPr>
            <a:r>
              <a:rPr lang="en-US" sz="1400" dirty="0"/>
              <a:t>Employees who use rope access equipment and/or are engaged in rope access activities are trained and evaluated by persons with the qualifications and experience necessary to effectively instruct the employee in the proper fundamentals of rope access, equipment, and techniques described in the written rope access requirements mentioned earlier;</a:t>
            </a:r>
          </a:p>
          <a:p>
            <a:pPr marL="285750" indent="-285750">
              <a:lnSpc>
                <a:spcPct val="150000"/>
              </a:lnSpc>
              <a:buFont typeface="Arial"/>
              <a:buChar char="•"/>
            </a:pPr>
            <a:r>
              <a:rPr lang="en-US" sz="1400" dirty="0"/>
              <a:t>Employees, prior to engaging in rope access activities, are trained in accordance with the written Rope Access Program, including applicable equipment, skills and rescue methods required of the work;  </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Training and Evaluation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conduct training according to the requirements of 1910.30, and ensure: </a:t>
            </a:r>
          </a:p>
          <a:p>
            <a:pPr>
              <a:lnSpc>
                <a:spcPct val="150000"/>
              </a:lnSpc>
            </a:pPr>
            <a:endParaRPr lang="en-US" sz="1400" dirty="0"/>
          </a:p>
          <a:p>
            <a:pPr marL="285750" indent="-285750">
              <a:lnSpc>
                <a:spcPct val="150000"/>
              </a:lnSpc>
              <a:buFont typeface="Arial"/>
              <a:buChar char="•"/>
            </a:pPr>
            <a:r>
              <a:rPr lang="en-US" sz="1400" dirty="0"/>
              <a:t>Employees, prior to engaging in rope access activities, are evaluated by a hands-on demonstration by the employee of his/her skills; </a:t>
            </a:r>
          </a:p>
          <a:p>
            <a:pPr marL="285750" indent="-285750">
              <a:lnSpc>
                <a:spcPct val="150000"/>
              </a:lnSpc>
              <a:buFont typeface="Arial"/>
              <a:buChar char="•"/>
            </a:pPr>
            <a:r>
              <a:rPr lang="en-US" sz="1400" dirty="0"/>
              <a:t>Employees, at a minimum, who perform rope access activities receive annual refresher training in accordance with</a:t>
            </a:r>
            <a:r>
              <a:rPr lang="en-US" sz="1400" dirty="0">
                <a:hlinkClick r:id="rId3"/>
              </a:rPr>
              <a:t> 1910.30 </a:t>
            </a:r>
            <a:r>
              <a:rPr lang="en-US" sz="1400" dirty="0"/>
              <a:t>and the written Rope Access Program; </a:t>
            </a:r>
          </a:p>
          <a:p>
            <a:pPr marL="285750" indent="-285750">
              <a:lnSpc>
                <a:spcPct val="150000"/>
              </a:lnSpc>
              <a:buFont typeface="Arial"/>
              <a:buChar char="•"/>
            </a:pPr>
            <a:r>
              <a:rPr lang="en-US" sz="1400" dirty="0"/>
              <a:t>Employees, at a minimum, who perform rope access activities are annually reevaluated (e.g., hands-on demonstration) of their ability to perform work in accordance with the written Rope Access Program; </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Training and Evaluation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conduct training according to the requirements of 1910.30, and ensure: </a:t>
            </a:r>
          </a:p>
          <a:p>
            <a:pPr>
              <a:lnSpc>
                <a:spcPct val="150000"/>
              </a:lnSpc>
            </a:pPr>
            <a:endParaRPr lang="en-US" sz="1400" dirty="0"/>
          </a:p>
          <a:p>
            <a:pPr marL="285750" indent="-285750">
              <a:lnSpc>
                <a:spcPct val="150000"/>
              </a:lnSpc>
              <a:buFont typeface="Arial"/>
              <a:buChar char="•"/>
            </a:pPr>
            <a:r>
              <a:rPr lang="en-US" sz="1400" dirty="0"/>
              <a:t>Employees who perform rope access are retrained and reevaluated before further engaging in rope access activities when the employer has reason to believe the employee does not have the understanding or skills required by 1910.30 and the written Rope Access Program. Additionally, when the employer has reason to believe the employee has violated a condition of the written Rope Access Program, the employee must be retrained and reevaluated. Retraining and reevaluation under this subsection may be limited to the specific topics, concepts or skills which the employer believes, or the employee has demonstrated, are deficient; </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Training and Evaluation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conduct training according to the requirements of 1910.30, and ensure: </a:t>
            </a:r>
          </a:p>
          <a:p>
            <a:pPr>
              <a:lnSpc>
                <a:spcPct val="150000"/>
              </a:lnSpc>
            </a:pPr>
            <a:endParaRPr lang="en-US" sz="1400" dirty="0"/>
          </a:p>
          <a:p>
            <a:pPr marL="285750" indent="-285750">
              <a:lnSpc>
                <a:spcPct val="150000"/>
              </a:lnSpc>
              <a:buFont typeface="Arial"/>
              <a:buChar char="•"/>
            </a:pPr>
            <a:r>
              <a:rPr lang="en-US" sz="1400" dirty="0"/>
              <a:t>All training, retraining, evaluation and reevaluation events are documented, and retained for three years; and </a:t>
            </a:r>
          </a:p>
          <a:p>
            <a:pPr marL="285750" indent="-285750">
              <a:lnSpc>
                <a:spcPct val="150000"/>
              </a:lnSpc>
              <a:buFont typeface="Arial"/>
              <a:buChar char="•"/>
            </a:pPr>
            <a:r>
              <a:rPr lang="en-US" sz="1400" dirty="0"/>
              <a:t>Documentation of employee training, retraining, evaluation and reevaluation include the following: </a:t>
            </a:r>
          </a:p>
          <a:p>
            <a:pPr marL="571500" indent="-285750">
              <a:lnSpc>
                <a:spcPct val="150000"/>
              </a:lnSpc>
              <a:buFont typeface="Arial"/>
              <a:buChar char="–"/>
            </a:pPr>
            <a:r>
              <a:rPr lang="en-US" sz="1400" dirty="0"/>
              <a:t>Name of the employee; </a:t>
            </a:r>
          </a:p>
          <a:p>
            <a:pPr marL="571500" indent="-285750">
              <a:lnSpc>
                <a:spcPct val="150000"/>
              </a:lnSpc>
              <a:buFont typeface="Arial"/>
              <a:buChar char="–"/>
            </a:pPr>
            <a:r>
              <a:rPr lang="en-US" sz="1400" dirty="0"/>
              <a:t>Skills included in the training or evaluation; </a:t>
            </a:r>
          </a:p>
          <a:p>
            <a:pPr marL="571500" indent="-285750">
              <a:lnSpc>
                <a:spcPct val="150000"/>
              </a:lnSpc>
              <a:buFont typeface="Arial"/>
              <a:buChar char="–"/>
            </a:pPr>
            <a:r>
              <a:rPr lang="en-US" sz="1400" dirty="0"/>
              <a:t>Date(s) of the training or retraining; </a:t>
            </a:r>
          </a:p>
          <a:p>
            <a:pPr marL="571500" indent="-285750">
              <a:lnSpc>
                <a:spcPct val="150000"/>
              </a:lnSpc>
              <a:buFont typeface="Arial"/>
              <a:buChar char="–"/>
            </a:pPr>
            <a:r>
              <a:rPr lang="en-US" sz="1400" dirty="0"/>
              <a:t>Date(s) of the evaluation or reevaluation; </a:t>
            </a:r>
          </a:p>
          <a:p>
            <a:pPr marL="571500" indent="-285750">
              <a:lnSpc>
                <a:spcPct val="150000"/>
              </a:lnSpc>
              <a:buFont typeface="Arial"/>
              <a:buChar char="–"/>
            </a:pPr>
            <a:r>
              <a:rPr lang="en-US" sz="1400" dirty="0"/>
              <a:t>Identity of the person(s) performing the training or evaluation.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Rope Access Use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When rope access is used, the employer must ensure: </a:t>
            </a:r>
          </a:p>
          <a:p>
            <a:pPr>
              <a:lnSpc>
                <a:spcPct val="150000"/>
              </a:lnSpc>
            </a:pPr>
            <a:endParaRPr lang="en-US" sz="1400" dirty="0"/>
          </a:p>
          <a:p>
            <a:pPr marL="285750" indent="-285750">
              <a:lnSpc>
                <a:spcPct val="150000"/>
              </a:lnSpc>
              <a:buFont typeface="Arial"/>
              <a:buChar char="•"/>
            </a:pPr>
            <a:r>
              <a:rPr lang="en-US" sz="1400" dirty="0"/>
              <a:t>There are at least two rope access trained employees present at the physical location where rope access is being performed; </a:t>
            </a:r>
          </a:p>
          <a:p>
            <a:pPr marL="285750" indent="-285750">
              <a:lnSpc>
                <a:spcPct val="150000"/>
              </a:lnSpc>
              <a:buFont typeface="Arial"/>
              <a:buChar char="•"/>
            </a:pPr>
            <a:r>
              <a:rPr lang="en-US" sz="1400" dirty="0"/>
              <a:t>No employee uses a rope access system when hazardous weather conditions, such as storms or excessive wind, are present; </a:t>
            </a:r>
          </a:p>
          <a:p>
            <a:pPr marL="285750" indent="-285750">
              <a:lnSpc>
                <a:spcPct val="150000"/>
              </a:lnSpc>
              <a:buFont typeface="Arial"/>
              <a:buChar char="•"/>
            </a:pPr>
            <a:r>
              <a:rPr lang="en-US" sz="1400" dirty="0"/>
              <a:t>Anchorages for rope access systems meet the anchorage requirements discussed earlier.</a:t>
            </a:r>
          </a:p>
          <a:p>
            <a:pPr marL="285750" indent="-285750">
              <a:lnSpc>
                <a:spcPct val="150000"/>
              </a:lnSpc>
              <a:buFont typeface="Arial"/>
              <a:buChar char="•"/>
            </a:pPr>
            <a:r>
              <a:rPr lang="en-US" sz="1400" dirty="0"/>
              <a:t>Each employee using a rope access system 4 feet (1.2 m) or more above a lower level is protected from falling by a personal fall arrest system in compliance with the </a:t>
            </a:r>
            <a:r>
              <a:rPr lang="en-US" sz="1400" dirty="0">
                <a:hlinkClick r:id="rId3"/>
              </a:rPr>
              <a:t>Personal Fall Protection Systems requirements section of 1910.140</a:t>
            </a:r>
            <a:r>
              <a:rPr lang="en-US" sz="1400" dirty="0"/>
              <a:t> in 2/I. However, there are 4 exceptions to this, </a:t>
            </a:r>
            <a:r>
              <a:rPr lang="en-US" sz="1400" dirty="0">
                <a:hlinkClick r:id="rId4"/>
              </a:rPr>
              <a:t>which can be viewed here</a:t>
            </a:r>
            <a:r>
              <a:rPr lang="en-US" sz="1400" dirty="0"/>
              <a:t>.</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6"/>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Requirements for Components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marL="342900" indent="-342900">
              <a:lnSpc>
                <a:spcPct val="150000"/>
              </a:lnSpc>
              <a:buNone/>
            </a:pPr>
            <a:r>
              <a:rPr lang="en-US" sz="1400" dirty="0"/>
              <a:t>E. Components used for rope access support, positioning, transfer and back-up (fall protection) must meet the following minimum requirements: </a:t>
            </a:r>
          </a:p>
          <a:p>
            <a:pPr>
              <a:lnSpc>
                <a:spcPct val="150000"/>
              </a:lnSpc>
            </a:pPr>
            <a:endParaRPr lang="en-US" sz="1400" dirty="0"/>
          </a:p>
          <a:p>
            <a:pPr marL="285750" indent="-285750">
              <a:lnSpc>
                <a:spcPct val="150000"/>
              </a:lnSpc>
              <a:buFont typeface="Arial"/>
              <a:buChar char="•"/>
            </a:pPr>
            <a:r>
              <a:rPr lang="en-US" sz="1400" dirty="0"/>
              <a:t>Primary support ropes and secondary fall arrest ropes are made from industrial synthetic fibers and classified as life-safety rope. Ropes made from natural fibers or polypropylene cannot be used for rope access. </a:t>
            </a:r>
          </a:p>
          <a:p>
            <a:pPr marL="285750" indent="-285750">
              <a:lnSpc>
                <a:spcPct val="150000"/>
              </a:lnSpc>
              <a:buFont typeface="Arial"/>
              <a:buChar char="•"/>
            </a:pPr>
            <a:r>
              <a:rPr lang="en-US" sz="1400" dirty="0"/>
              <a:t>Primary support ropes and secondary fall arrest ropes have a minimum rated breaking strength before being knotted, swaged or eye-spliced of 6,000 pounds (26.69 kN) as established by the rope manufacturer.  </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Requirements for Components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marL="342900" indent="-342900">
              <a:lnSpc>
                <a:spcPct val="150000"/>
              </a:lnSpc>
              <a:buNone/>
            </a:pPr>
            <a:r>
              <a:rPr lang="en-US" sz="1400" dirty="0"/>
              <a:t>E. Components used for rope access support, positioning, transfer and back-up (fall protection) must meet the following minimum requirements: </a:t>
            </a:r>
          </a:p>
          <a:p>
            <a:pPr>
              <a:lnSpc>
                <a:spcPct val="150000"/>
              </a:lnSpc>
            </a:pPr>
            <a:endParaRPr lang="en-US" sz="1400" dirty="0"/>
          </a:p>
          <a:p>
            <a:pPr marL="285750" indent="-285750">
              <a:lnSpc>
                <a:spcPct val="150000"/>
              </a:lnSpc>
              <a:buFont typeface="Arial"/>
              <a:buChar char="•"/>
            </a:pPr>
            <a:r>
              <a:rPr lang="en-US" sz="1400" dirty="0"/>
              <a:t>Combination harnesses (designed and manufactured for rope access positioning and employee fall protection) are capable of sustaining a minimum rated load of 3,600 pounds (16.01 kN). </a:t>
            </a:r>
          </a:p>
          <a:p>
            <a:pPr marL="285750" indent="-285750">
              <a:lnSpc>
                <a:spcPct val="150000"/>
              </a:lnSpc>
              <a:buFont typeface="Arial"/>
              <a:buChar char="•"/>
            </a:pPr>
            <a:r>
              <a:rPr lang="en-US" sz="1400" dirty="0"/>
              <a:t>Connectors must have an automatic locking feature and are capable of sustaining a minimum rated load of 5,000 pounds (22.24 kN). </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Requirements for Components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marL="342900" indent="-342900">
              <a:lnSpc>
                <a:spcPct val="150000"/>
              </a:lnSpc>
              <a:buNone/>
            </a:pPr>
            <a:r>
              <a:rPr lang="en-US" sz="1400" dirty="0"/>
              <a:t>E. Components used for rope access support, positioning, transfer and back-up (fall protection) must meet the following minimum requirements: </a:t>
            </a:r>
          </a:p>
          <a:p>
            <a:pPr>
              <a:lnSpc>
                <a:spcPct val="150000"/>
              </a:lnSpc>
            </a:pPr>
            <a:endParaRPr lang="en-US" sz="1400" dirty="0"/>
          </a:p>
          <a:p>
            <a:pPr marL="285750" indent="-285750">
              <a:lnSpc>
                <a:spcPct val="150000"/>
              </a:lnSpc>
              <a:buFont typeface="Arial"/>
              <a:buChar char="•"/>
            </a:pPr>
            <a:r>
              <a:rPr lang="en-US" sz="1400" dirty="0"/>
              <a:t>Descent control devices include automatic locks that will engage and prevent an uncontrolled descent in case the employee lets go or loses control of the device and are capable of sustaining a minimum rated load of 3,000 pounds (13.35 kN). </a:t>
            </a:r>
          </a:p>
          <a:p>
            <a:pPr marL="285750" indent="-285750">
              <a:lnSpc>
                <a:spcPct val="150000"/>
              </a:lnSpc>
              <a:buFont typeface="Arial"/>
              <a:buChar char="•"/>
            </a:pPr>
            <a:r>
              <a:rPr lang="en-US" sz="1400" dirty="0"/>
              <a:t>Manufactured lanyards (cowstails) are capable of sustaining a minimum rated load of 5,000 pounds (22.24 kN) as established by the manufacturer. </a:t>
            </a:r>
          </a:p>
          <a:p>
            <a:pPr marL="285750" indent="-285750">
              <a:lnSpc>
                <a:spcPct val="150000"/>
              </a:lnSpc>
              <a:buFont typeface="Arial"/>
              <a:buChar char="•"/>
            </a:pPr>
            <a:r>
              <a:rPr lang="en-US" sz="1400" dirty="0"/>
              <a:t>Job-made lanyards (cowstails), when constructed of rope, meet the first two requirements of this section.</a:t>
            </a:r>
          </a:p>
          <a:p>
            <a:pPr>
              <a:lnSpc>
                <a:spcPct val="150000"/>
              </a:lnSpc>
            </a:pPr>
            <a:endParaRPr lang="en-US" sz="1400" dirty="0"/>
          </a:p>
          <a:p>
            <a:pPr>
              <a:lnSpc>
                <a:spcPct val="150000"/>
              </a:lnSpc>
              <a:buNone/>
            </a:pPr>
            <a:r>
              <a:rPr lang="en-US" sz="1400" dirty="0"/>
              <a:t>(Continued on next slide)</a:t>
            </a:r>
          </a:p>
        </p:txBody>
      </p:sp>
    </p:spTree>
    <p:extLst>
      <p:ext uri="{BB962C8B-B14F-4D97-AF65-F5344CB8AC3E}">
        <p14:creationId xmlns:p14="http://schemas.microsoft.com/office/powerpoint/2010/main" val="19667007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Requirements for Components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marL="342900" indent="-342900">
              <a:lnSpc>
                <a:spcPct val="150000"/>
              </a:lnSpc>
              <a:buNone/>
            </a:pPr>
            <a:r>
              <a:rPr lang="en-US" sz="1400" dirty="0"/>
              <a:t>E. Components used for rope access support, positioning, transfer and back-up (fall protection) must meet the following minimum requirements: </a:t>
            </a:r>
          </a:p>
          <a:p>
            <a:pPr>
              <a:lnSpc>
                <a:spcPct val="150000"/>
              </a:lnSpc>
            </a:pPr>
            <a:endParaRPr lang="en-US" sz="1400" dirty="0"/>
          </a:p>
          <a:p>
            <a:pPr marL="285750" indent="-285750">
              <a:lnSpc>
                <a:spcPct val="150000"/>
              </a:lnSpc>
              <a:buFont typeface="Arial"/>
              <a:buChar char="•"/>
            </a:pPr>
            <a:r>
              <a:rPr lang="en-US" sz="1400" dirty="0"/>
              <a:t>Back-up devices (for arresting falls) must be capable of sustaining a minimum rated load of 3,600 pounds (16.01 kN). </a:t>
            </a:r>
          </a:p>
          <a:p>
            <a:pPr marL="285750" indent="-285750">
              <a:lnSpc>
                <a:spcPct val="150000"/>
              </a:lnSpc>
              <a:buFont typeface="Arial"/>
              <a:buChar char="•"/>
            </a:pPr>
            <a:r>
              <a:rPr lang="en-US" sz="1400" dirty="0"/>
              <a:t>Auxiliary equipment designed to allow an employee to move along a line (rope) such as rope clamps, rope grabs, chest ascenders, foot ascender and hand ascenders must be capable of sustaining a minimum rated load of 1,000 pounds (4.49 kN).  </a:t>
            </a:r>
          </a:p>
          <a:p>
            <a:pPr>
              <a:lnSpc>
                <a:spcPct val="150000"/>
              </a:lnSpc>
            </a:pPr>
            <a:endParaRPr lang="en-US" sz="1400" dirty="0"/>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Rope Access Use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When rope access is used, the employer must ensure: </a:t>
            </a:r>
          </a:p>
          <a:p>
            <a:pPr>
              <a:lnSpc>
                <a:spcPct val="150000"/>
              </a:lnSpc>
            </a:pPr>
            <a:endParaRPr lang="en-US" sz="1400" dirty="0"/>
          </a:p>
          <a:p>
            <a:pPr marL="342900" indent="-342900">
              <a:lnSpc>
                <a:spcPct val="150000"/>
              </a:lnSpc>
              <a:buNone/>
            </a:pPr>
            <a:r>
              <a:rPr lang="en-US" sz="1400" dirty="0"/>
              <a:t>F. Rope access system components are used in accordance with instructions, warnings, and design limitations set by the manufacturer or under the direction of a qualified person; </a:t>
            </a:r>
          </a:p>
          <a:p>
            <a:pPr>
              <a:lnSpc>
                <a:spcPct val="150000"/>
              </a:lnSpc>
            </a:pPr>
            <a:endParaRPr lang="en-US" sz="1400" dirty="0"/>
          </a:p>
          <a:p>
            <a:pPr marL="342900" indent="-342900">
              <a:lnSpc>
                <a:spcPct val="150000"/>
              </a:lnSpc>
              <a:buNone/>
            </a:pPr>
            <a:r>
              <a:rPr lang="en-US" sz="1400" dirty="0"/>
              <a:t>G. Rope access system components are inspected at the start of each workshift that it is to be used. The employer must ensure damaged or defective equipment is removed from service immediately and replaced; </a:t>
            </a:r>
          </a:p>
          <a:p>
            <a:pPr>
              <a:lnSpc>
                <a:spcPct val="150000"/>
              </a:lnSpc>
            </a:pPr>
            <a:endParaRPr lang="en-US" sz="1400" dirty="0"/>
          </a:p>
          <a:p>
            <a:pPr marL="342900" indent="-342900">
              <a:lnSpc>
                <a:spcPct val="150000"/>
              </a:lnSpc>
              <a:buNone/>
            </a:pPr>
            <a:r>
              <a:rPr lang="en-US" sz="1400" dirty="0"/>
              <a:t>H. Prompt rescue of each employee is provided in the event of a fall, equipment malfunction or entanglement, or assure employees are able to rescue themselves;</a:t>
            </a:r>
          </a:p>
          <a:p>
            <a:pPr>
              <a:lnSpc>
                <a:spcPct val="150000"/>
              </a:lnSpc>
            </a:pPr>
            <a:endParaRPr lang="en-US" sz="1400" dirty="0"/>
          </a:p>
          <a:p>
            <a:pPr>
              <a:lnSpc>
                <a:spcPct val="150000"/>
              </a:lnSpc>
              <a:buNone/>
            </a:pPr>
            <a:r>
              <a:rPr lang="en-US" sz="1400" dirty="0"/>
              <a:t>(Continues on next slide)</a:t>
            </a:r>
          </a:p>
        </p:txBody>
      </p:sp>
    </p:spTree>
    <p:extLst>
      <p:ext uri="{BB962C8B-B14F-4D97-AF65-F5344CB8AC3E}">
        <p14:creationId xmlns:p14="http://schemas.microsoft.com/office/powerpoint/2010/main" val="19667007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Rope Access Use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When rope access is used, the employer must ensure: </a:t>
            </a:r>
          </a:p>
          <a:p>
            <a:pPr>
              <a:lnSpc>
                <a:spcPct val="150000"/>
              </a:lnSpc>
            </a:pPr>
            <a:endParaRPr lang="en-US" sz="1400" dirty="0"/>
          </a:p>
          <a:p>
            <a:pPr marL="342900" indent="-342900">
              <a:lnSpc>
                <a:spcPct val="150000"/>
              </a:lnSpc>
              <a:buNone/>
            </a:pPr>
            <a:r>
              <a:rPr lang="en-US" sz="1400" dirty="0"/>
              <a:t>I. The ropes of each rope access system are effectively padded or otherwise protected, where they can contact edges of the building, anchorage, obstructions, structure, or other surfaces, to prevent them from being cut or weakened; </a:t>
            </a:r>
          </a:p>
          <a:p>
            <a:pPr>
              <a:lnSpc>
                <a:spcPct val="150000"/>
              </a:lnSpc>
            </a:pPr>
            <a:endParaRPr lang="en-US" sz="1400" dirty="0"/>
          </a:p>
          <a:p>
            <a:pPr marL="342900" indent="-342900">
              <a:lnSpc>
                <a:spcPct val="150000"/>
              </a:lnSpc>
              <a:buNone/>
            </a:pPr>
            <a:r>
              <a:rPr lang="en-US" sz="1400" dirty="0"/>
              <a:t>J. The ropes of each rope access system are protected from exposure to open flames, hot work, corrosive chemicals, and other destructive conditions; </a:t>
            </a:r>
          </a:p>
          <a:p>
            <a:pPr>
              <a:lnSpc>
                <a:spcPct val="150000"/>
              </a:lnSpc>
            </a:pPr>
            <a:endParaRPr lang="en-US" sz="1400" dirty="0"/>
          </a:p>
          <a:p>
            <a:pPr marL="342900" indent="-342900">
              <a:lnSpc>
                <a:spcPct val="150000"/>
              </a:lnSpc>
              <a:buNone/>
            </a:pPr>
            <a:r>
              <a:rPr lang="en-US" sz="1400" dirty="0"/>
              <a:t>K. Equipment, such as tools are secured by a tool lanyard or similar method to prevent it from falling where employees below are exposed to falling objects;</a:t>
            </a:r>
          </a:p>
          <a:p>
            <a:pPr>
              <a:lnSpc>
                <a:spcPct val="150000"/>
              </a:lnSpc>
            </a:pPr>
            <a:endParaRPr lang="en-US" sz="1400" dirty="0"/>
          </a:p>
          <a:p>
            <a:pPr>
              <a:lnSpc>
                <a:spcPct val="150000"/>
              </a:lnSpc>
              <a:buNone/>
            </a:pPr>
            <a:r>
              <a:rPr lang="en-US" sz="1400" dirty="0"/>
              <a:t>(Continued on next slide)</a:t>
            </a:r>
          </a:p>
        </p:txBody>
      </p:sp>
    </p:spTree>
    <p:extLst>
      <p:ext uri="{BB962C8B-B14F-4D97-AF65-F5344CB8AC3E}">
        <p14:creationId xmlns:p14="http://schemas.microsoft.com/office/powerpoint/2010/main" val="19667007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Rope Access Use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When rope access is used, the employer must ensure: </a:t>
            </a:r>
          </a:p>
          <a:p>
            <a:pPr>
              <a:lnSpc>
                <a:spcPct val="150000"/>
              </a:lnSpc>
            </a:pPr>
            <a:endParaRPr lang="en-US" sz="1600" dirty="0"/>
          </a:p>
          <a:p>
            <a:pPr marL="342900" indent="-342900">
              <a:lnSpc>
                <a:spcPct val="150000"/>
              </a:lnSpc>
              <a:buNone/>
            </a:pPr>
            <a:r>
              <a:rPr lang="en-US" sz="1600" dirty="0"/>
              <a:t>L. A pre-work briefing is conducted with each employee involved in rope access to include, but is not limited to: </a:t>
            </a:r>
          </a:p>
          <a:p>
            <a:pPr>
              <a:lnSpc>
                <a:spcPct val="150000"/>
              </a:lnSpc>
            </a:pPr>
            <a:endParaRPr lang="en-US" sz="1600" dirty="0"/>
          </a:p>
          <a:p>
            <a:pPr marL="285750" indent="-285750">
              <a:lnSpc>
                <a:spcPct val="150000"/>
              </a:lnSpc>
              <a:buFont typeface="Arial"/>
              <a:buChar char="•"/>
            </a:pPr>
            <a:r>
              <a:rPr lang="en-US" sz="1600" dirty="0"/>
              <a:t>The objective(s) of the work to be performed. </a:t>
            </a:r>
          </a:p>
          <a:p>
            <a:pPr marL="285750" indent="-285750">
              <a:lnSpc>
                <a:spcPct val="150000"/>
              </a:lnSpc>
              <a:buFont typeface="Arial"/>
              <a:buChar char="•"/>
            </a:pPr>
            <a:r>
              <a:rPr lang="en-US" sz="1600" dirty="0"/>
              <a:t>Site-specific hazards. </a:t>
            </a:r>
          </a:p>
          <a:p>
            <a:pPr marL="285750" indent="-285750">
              <a:lnSpc>
                <a:spcPct val="150000"/>
              </a:lnSpc>
              <a:buFont typeface="Arial"/>
              <a:buChar char="•"/>
            </a:pPr>
            <a:r>
              <a:rPr lang="en-US" sz="1600" dirty="0"/>
              <a:t>Environmental conditions that could affect the safety of the employee using the system. </a:t>
            </a:r>
          </a:p>
          <a:p>
            <a:pPr marL="285750" indent="-285750">
              <a:lnSpc>
                <a:spcPct val="150000"/>
              </a:lnSpc>
              <a:buFont typeface="Arial"/>
              <a:buChar char="•"/>
            </a:pPr>
            <a:r>
              <a:rPr lang="en-US" sz="1600" dirty="0"/>
              <a:t>Emergency procedures to be followed (e.g., employee rescue).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02920" y="365760"/>
            <a:ext cx="5349240" cy="77724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Knowledge Check 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6355080" y="365760"/>
            <a:ext cx="5349240" cy="77724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Knowledge Check 2</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02920" y="1188720"/>
            <a:ext cx="5349240" cy="4526280"/>
          </a:xfrm>
          <a:prstGeom prst="rect">
            <a:avLst/>
          </a:prstGeom>
          <a:noFill/>
        </p:spPr>
        <p:txBody>
          <a:bodyPr wrap="square" rtlCol="0">
            <a:spAutoFit/>
          </a:bodyPr>
          <a:lstStyle/>
          <a:p>
            <a:pPr>
              <a:lnSpc>
                <a:spcPct val="150000"/>
              </a:lnSpc>
              <a:buNone/>
            </a:pPr>
            <a:r>
              <a:rPr lang="en-US" dirty="0"/>
              <a:t>Employers must ensure that no employee uses a rope descent system during hazardous weather conditions.</a:t>
            </a:r>
          </a:p>
          <a:p>
            <a:pPr>
              <a:lnSpc>
                <a:spcPct val="150000"/>
              </a:lnSpc>
            </a:pPr>
            <a:endParaRPr lang="en-US" dirty="0"/>
          </a:p>
          <a:p>
            <a:pPr marL="342900" indent="-342900">
              <a:lnSpc>
                <a:spcPct val="150000"/>
              </a:lnSpc>
              <a:buFont typeface="+mj-lt"/>
              <a:buAutoNum type="alphaUcPeriod"/>
            </a:pPr>
            <a:r>
              <a:rPr lang="en-US" b="1" dirty="0"/>
              <a:t>True</a:t>
            </a:r>
          </a:p>
          <a:p>
            <a:pPr marL="342900" indent="-342900">
              <a:lnSpc>
                <a:spcPct val="150000"/>
              </a:lnSpc>
              <a:buFont typeface="+mj-lt"/>
              <a:buAutoNum type="alphaUcPeriod"/>
            </a:pPr>
            <a:r>
              <a:rPr lang="en-US" dirty="0"/>
              <a:t>False</a:t>
            </a:r>
          </a:p>
        </p:txBody>
      </p:sp>
      <p:sp>
        <p:nvSpPr>
          <p:cNvPr id="9002" name="TextBox 1">
            <a:extLst>
              <a:ext uri="{FF2B5EF4-FFF2-40B4-BE49-F238E27FC236}">
                <a16:creationId xmlns:a16="http://schemas.microsoft.com/office/drawing/2014/main" id="{E2BFFF64-AF83-EEEE-4A41-D87F7E87BD74}"/>
              </a:ext>
            </a:extLst>
          </p:cNvPr>
          <p:cNvSpPr txBox="1"/>
          <p:nvPr/>
        </p:nvSpPr>
        <p:spPr>
          <a:xfrm>
            <a:off x="6355080" y="1188720"/>
            <a:ext cx="5349240" cy="4526280"/>
          </a:xfrm>
          <a:prstGeom prst="rect">
            <a:avLst/>
          </a:prstGeom>
          <a:noFill/>
        </p:spPr>
        <p:txBody>
          <a:bodyPr wrap="square" rtlCol="0">
            <a:spAutoFit/>
          </a:bodyPr>
          <a:lstStyle/>
          <a:p>
            <a:pPr>
              <a:lnSpc>
                <a:spcPct val="150000"/>
              </a:lnSpc>
              <a:buNone/>
            </a:pPr>
            <a:r>
              <a:rPr lang="en-US" dirty="0"/>
              <a:t>Employees who perform rope access activities must receive refresher training and be re-evaluated in accordance to the Rope Access Program, at a minimum of: </a:t>
            </a:r>
          </a:p>
          <a:p>
            <a:pPr>
              <a:lnSpc>
                <a:spcPct val="150000"/>
              </a:lnSpc>
            </a:pPr>
            <a:endParaRPr lang="en-US" dirty="0"/>
          </a:p>
          <a:p>
            <a:pPr marL="342900" indent="-342900">
              <a:lnSpc>
                <a:spcPct val="150000"/>
              </a:lnSpc>
              <a:buFont typeface="+mj-lt"/>
              <a:buAutoNum type="alphaUcPeriod"/>
            </a:pPr>
            <a:r>
              <a:rPr lang="en-US" dirty="0"/>
              <a:t>Every 3 months</a:t>
            </a:r>
          </a:p>
          <a:p>
            <a:pPr marL="342900" indent="-342900">
              <a:lnSpc>
                <a:spcPct val="150000"/>
              </a:lnSpc>
              <a:buFont typeface="+mj-lt"/>
              <a:buAutoNum type="alphaUcPeriod"/>
            </a:pPr>
            <a:r>
              <a:rPr lang="en-US" b="1" dirty="0"/>
              <a:t>Once a year</a:t>
            </a:r>
          </a:p>
          <a:p>
            <a:pPr marL="342900" indent="-342900">
              <a:lnSpc>
                <a:spcPct val="150000"/>
              </a:lnSpc>
              <a:buFont typeface="+mj-lt"/>
              <a:buAutoNum type="alphaUcPeriod"/>
            </a:pPr>
            <a:r>
              <a:rPr lang="en-US" dirty="0"/>
              <a:t>Every 3 years</a:t>
            </a:r>
          </a:p>
        </p:txBody>
      </p:sp>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2"/>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Module 5 Conclusion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200" dirty="0"/>
              <a:t>You’ve completed module 5! This module covered the safety requirements for scaffolds, rope descent systems, and rope access systems. </a:t>
            </a:r>
          </a:p>
          <a:p>
            <a:pPr>
              <a:lnSpc>
                <a:spcPct val="150000"/>
              </a:lnSpc>
            </a:pPr>
            <a:endParaRPr lang="en-US" sz="1200" dirty="0"/>
          </a:p>
          <a:p>
            <a:pPr marL="285750" indent="-285750">
              <a:lnSpc>
                <a:spcPct val="150000"/>
              </a:lnSpc>
              <a:buFont typeface="Arial"/>
              <a:buChar char="•"/>
            </a:pPr>
            <a:r>
              <a:rPr lang="en-US" sz="1200" dirty="0"/>
              <a:t>Scaffolds are temporary platforms that have specific requirements  in Division 3, Subdivision L (Scaffolding).</a:t>
            </a:r>
          </a:p>
          <a:p>
            <a:pPr marL="285750" indent="-285750">
              <a:lnSpc>
                <a:spcPct val="150000"/>
              </a:lnSpc>
              <a:buFont typeface="Arial"/>
              <a:buChar char="•"/>
            </a:pPr>
            <a:r>
              <a:rPr lang="en-US" sz="1200" dirty="0"/>
              <a:t>Rope descent systems allow controlled descents from heights with specific requirements for anchorage, equipment inspection, and employee training. </a:t>
            </a:r>
          </a:p>
          <a:p>
            <a:pPr marL="285750" indent="-285750">
              <a:lnSpc>
                <a:spcPct val="150000"/>
              </a:lnSpc>
              <a:buFont typeface="Arial"/>
              <a:buChar char="•"/>
            </a:pPr>
            <a:r>
              <a:rPr lang="en-US" sz="1200" dirty="0"/>
              <a:t>Rope access systems require a comprehensive written program that includes employee training, equipment selection, and emergency protocols. </a:t>
            </a:r>
          </a:p>
          <a:p>
            <a:pPr>
              <a:lnSpc>
                <a:spcPct val="150000"/>
              </a:lnSpc>
            </a:pPr>
            <a:endParaRPr lang="en-US" sz="1200" dirty="0"/>
          </a:p>
          <a:p>
            <a:pPr>
              <a:lnSpc>
                <a:spcPct val="150000"/>
              </a:lnSpc>
              <a:buNone/>
            </a:pPr>
            <a:r>
              <a:rPr lang="en-US" sz="1200" dirty="0"/>
              <a:t>Both systems require the use of personal protective equipment (PPE) and regular inspections of anchorages, ropes, and other components. Employers must conduct hands-on training, annual reevaluations, and document all training and evaluations to comply with Oregon OSHA standards.</a:t>
            </a:r>
          </a:p>
          <a:p>
            <a:pPr>
              <a:lnSpc>
                <a:spcPct val="150000"/>
              </a:lnSpc>
            </a:pPr>
            <a:endParaRPr lang="en-US" sz="1200" dirty="0"/>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scaffolds, rope descent and access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5 of 7">
            <a:extLst>
              <a:ext uri="{FF2B5EF4-FFF2-40B4-BE49-F238E27FC236}">
                <a16:creationId xmlns:a16="http://schemas.microsoft.com/office/drawing/2014/main" id="{F411A62D-D912-0B35-7555-AC5BE0312CAC}"/>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a:extLst>
              <a:ext uri="{C183D7F6-B498-43B3-948B-1728B52AA6E4}">
                <adec:decorative xmlns:adec="http://schemas.microsoft.com/office/drawing/2017/decorative" val="1"/>
              </a:ext>
            </a:extLst>
          </p:cNvPr>
          <p:cNvPicPr preferRelativeResize="0"/>
          <p:nvPr/>
        </p:nvPicPr>
        <p:blipFill rotWithShape="1">
          <a:blip r:embed="rId3">
            <a:alphaModFix/>
          </a:blip>
          <a:srcRect t="11228"/>
          <a:stretch/>
        </p:blipFill>
        <p:spPr>
          <a:xfrm>
            <a:off x="0" y="0"/>
            <a:ext cx="12169791" cy="6857998"/>
          </a:xfrm>
          <a:prstGeom prst="rect">
            <a:avLst/>
          </a:prstGeom>
          <a:noFill/>
          <a:ln>
            <a:noFill/>
          </a:ln>
        </p:spPr>
      </p:pic>
      <p:sp>
        <p:nvSpPr>
          <p:cNvPr id="92" name="Google Shape;92;p1">
            <a:extLst>
              <a:ext uri="{C183D7F6-B498-43B3-948B-1728B52AA6E4}">
                <adec:decorative xmlns:adec="http://schemas.microsoft.com/office/drawing/2017/decorative" val="1"/>
              </a:ext>
            </a:extLst>
          </p:cNvPr>
          <p:cNvSpPr/>
          <p:nvPr/>
        </p:nvSpPr>
        <p:spPr>
          <a:xfrm>
            <a:off x="0" y="2542903"/>
            <a:ext cx="12192000" cy="2272938"/>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4" name="Google Shape;94;p1"/>
          <p:cNvSpPr txBox="1">
            <a:spLocks noGrp="1"/>
          </p:cNvSpPr>
          <p:nvPr>
            <p:ph type="title" idx="4294967295"/>
          </p:nvPr>
        </p:nvSpPr>
        <p:spPr>
          <a:xfrm>
            <a:off x="-1" y="3569317"/>
            <a:ext cx="12192001" cy="64629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en-US" sz="3600" b="1" i="0" u="none" strike="noStrike" kern="0" cap="none" spc="0" normalizeH="0" baseline="0" noProof="0" dirty="0">
                <a:ln>
                  <a:noFill/>
                </a:ln>
                <a:solidFill>
                  <a:schemeClr val="lt1"/>
                </a:solidFill>
                <a:effectLst/>
                <a:uLnTx/>
                <a:uFillTx/>
                <a:latin typeface="Verdana"/>
                <a:ea typeface="Verdana"/>
                <a:cs typeface="Verdana"/>
                <a:sym typeface="Verdana"/>
              </a:rPr>
              <a:t>Module 6: Ladder Requirements</a:t>
            </a:r>
            <a:endParaRPr kumimoji="0" lang="en-US" sz="3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3" name="Google Shape;93;p1"/>
          <p:cNvSpPr txBox="1"/>
          <p:nvPr/>
        </p:nvSpPr>
        <p:spPr>
          <a:xfrm>
            <a:off x="0" y="2799876"/>
            <a:ext cx="12169792" cy="707886"/>
          </a:xfrm>
          <a:prstGeom prst="rect">
            <a:avLst/>
          </a:prstGeom>
          <a:noFill/>
          <a:ln>
            <a:noFill/>
          </a:ln>
        </p:spPr>
        <p:txBody>
          <a:bodyPr spcFirstLastPara="1" wrap="square" lIns="91425" tIns="45700" rIns="91425" bIns="45700" anchor="t" anchorCtr="0">
            <a:spAutoFit/>
          </a:bodyPr>
          <a:lstStyle/>
          <a:p>
            <a:pPr lvl="0" algn="ctr">
              <a:buSzPts val="4000"/>
            </a:pPr>
            <a:r>
              <a:rPr lang="en-US" sz="4000" b="1" dirty="0">
                <a:solidFill>
                  <a:schemeClr val="lt1"/>
                </a:solidFill>
                <a:latin typeface="Verdana"/>
                <a:ea typeface="Verdana"/>
                <a:cs typeface="Verdana"/>
                <a:sym typeface="Verdana"/>
              </a:rPr>
              <a:t>WALKING-WORKING SURFACES</a:t>
            </a:r>
          </a:p>
        </p:txBody>
      </p:sp>
      <p:pic>
        <p:nvPicPr>
          <p:cNvPr id="3" name="Picture 2" descr="Oregon OSHA logo.">
            <a:extLst>
              <a:ext uri="{FF2B5EF4-FFF2-40B4-BE49-F238E27FC236}">
                <a16:creationId xmlns:a16="http://schemas.microsoft.com/office/drawing/2014/main" id="{30E31546-B882-42B9-8004-73C162EC3DC8}"/>
              </a:ext>
            </a:extLst>
          </p:cNvPr>
          <p:cNvPicPr>
            <a:picLocks noChangeAspect="1"/>
          </p:cNvPicPr>
          <p:nvPr/>
        </p:nvPicPr>
        <p:blipFill>
          <a:blip r:embed="rId4"/>
          <a:stretch>
            <a:fillRect/>
          </a:stretch>
        </p:blipFill>
        <p:spPr>
          <a:xfrm>
            <a:off x="9111317" y="125950"/>
            <a:ext cx="2596877" cy="1077704"/>
          </a:xfrm>
          <a:prstGeom prst="rect">
            <a:avLst/>
          </a:prstGeom>
        </p:spPr>
      </p:pic>
      <p:pic>
        <p:nvPicPr>
          <p:cNvPr id="7" name="Picture 6" descr="Oregon Department of Consumer and Business Services logo.">
            <a:extLst>
              <a:ext uri="{FF2B5EF4-FFF2-40B4-BE49-F238E27FC236}">
                <a16:creationId xmlns:a16="http://schemas.microsoft.com/office/drawing/2014/main" id="{ACE971AB-E729-4034-872A-F6C4B6767D01}"/>
              </a:ext>
            </a:extLst>
          </p:cNvPr>
          <p:cNvPicPr>
            <a:picLocks noChangeAspect="1"/>
          </p:cNvPicPr>
          <p:nvPr/>
        </p:nvPicPr>
        <p:blipFill>
          <a:blip r:embed="rId5"/>
          <a:stretch>
            <a:fillRect/>
          </a:stretch>
        </p:blipFill>
        <p:spPr>
          <a:xfrm>
            <a:off x="269066" y="260296"/>
            <a:ext cx="3119159" cy="1011156"/>
          </a:xfrm>
          <a:prstGeom prst="rect">
            <a:avLst/>
          </a:prstGeom>
        </p:spPr>
      </p:pic>
    </p:spTree>
    <p:extLst>
      <p:ext uri="{BB962C8B-B14F-4D97-AF65-F5344CB8AC3E}">
        <p14:creationId xmlns:p14="http://schemas.microsoft.com/office/powerpoint/2010/main" val="36781557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Welcome to Module 6</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In the previous module, we discussed scaffolds, rope access, and rope descent. In this module, we will discuss requirements for ladders. A ladder is defined as:</a:t>
            </a:r>
          </a:p>
          <a:p>
            <a:pPr>
              <a:lnSpc>
                <a:spcPct val="150000"/>
              </a:lnSpc>
            </a:pPr>
            <a:endParaRPr lang="en-US" dirty="0"/>
          </a:p>
          <a:p>
            <a:pPr>
              <a:lnSpc>
                <a:spcPct val="150000"/>
              </a:lnSpc>
              <a:buNone/>
            </a:pPr>
            <a:r>
              <a:rPr lang="en-US" i="1" dirty="0"/>
              <a:t>“...a device with rungs, steps, or cleats used to gain access to a different elevation.”</a:t>
            </a:r>
          </a:p>
          <a:p>
            <a:pPr>
              <a:lnSpc>
                <a:spcPct val="150000"/>
              </a:lnSpc>
            </a:pPr>
            <a:endParaRPr lang="en-US" dirty="0"/>
          </a:p>
          <a:p>
            <a:pPr>
              <a:lnSpc>
                <a:spcPct val="150000"/>
              </a:lnSpc>
              <a:buNone/>
            </a:pPr>
            <a:r>
              <a:rPr lang="en-US" dirty="0"/>
              <a:t>Let’s dive in!</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Ladder Safety Online Course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3607206"/>
          </a:xfrm>
          <a:prstGeom prst="rect">
            <a:avLst/>
          </a:prstGeom>
          <a:noFill/>
        </p:spPr>
        <p:txBody>
          <a:bodyPr wrap="square" rtlCol="0">
            <a:spAutoFit/>
          </a:bodyPr>
          <a:lstStyle/>
          <a:p>
            <a:pPr>
              <a:lnSpc>
                <a:spcPct val="150000"/>
              </a:lnSpc>
              <a:buNone/>
            </a:pPr>
            <a:r>
              <a:rPr lang="en-US" sz="1400" dirty="0"/>
              <a:t>Before we begin, please note that while this module covers the requirements for ladders found in the Walking-Working Surfaces rule, it is not a comprehensive guide to ladder safety. For example, this module doesn’t cover ladder inspection. Before using a ladder, always inspect it. A competent person must periodically inspect ladders for defects and after any occurrence that could make them unsafe. To learn more about ladder safety, we recommend that you take our </a:t>
            </a:r>
            <a:r>
              <a:rPr lang="en-US" sz="1400" dirty="0">
                <a:hlinkClick r:id="rId3"/>
              </a:rPr>
              <a:t>Ladder Safety online course</a:t>
            </a:r>
            <a:r>
              <a:rPr lang="en-US" sz="1400" dirty="0"/>
              <a:t> or review this topic page. Clicking these links will open a new window in your browser.</a:t>
            </a:r>
          </a:p>
          <a:p>
            <a:pPr>
              <a:lnSpc>
                <a:spcPct val="150000"/>
              </a:lnSpc>
            </a:pPr>
            <a:endParaRPr lang="en-US" sz="1400" dirty="0"/>
          </a:p>
          <a:p>
            <a:pPr>
              <a:lnSpc>
                <a:spcPct val="150000"/>
              </a:lnSpc>
              <a:buNone/>
            </a:pPr>
            <a:r>
              <a:rPr lang="en-US" sz="1400" dirty="0"/>
              <a:t>With that said, let’s continue!</a:t>
            </a:r>
          </a:p>
        </p:txBody>
      </p:sp>
      <p:pic>
        <p:nvPicPr>
          <p:cNvPr id="9" name="Picture 8">
            <a:extLst>
              <a:ext uri="{FF2B5EF4-FFF2-40B4-BE49-F238E27FC236}">
                <a16:creationId xmlns:a16="http://schemas.microsoft.com/office/drawing/2014/main" id="{C308724D-A3EA-16BC-4E72-C56DAD9F650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98493" y="-2946"/>
            <a:ext cx="5236392" cy="5906769"/>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Ladder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The Walking-Working Surfaces (WWS) rule covers all ladders, except ladders used in emergencies (such as firefighting, rescue, and law enforcement activities) and ladders that are an integral part of machines or equipment. In this module, we’ll cover the following topics:</a:t>
            </a:r>
          </a:p>
          <a:p>
            <a:pPr marL="285750" indent="-285750">
              <a:lnSpc>
                <a:spcPct val="150000"/>
              </a:lnSpc>
              <a:buFont typeface="Arial"/>
              <a:buChar char="•"/>
            </a:pPr>
            <a:r>
              <a:rPr lang="en-US" sz="1600" dirty="0"/>
              <a:t>General requirements</a:t>
            </a:r>
          </a:p>
          <a:p>
            <a:pPr marL="285750" indent="-285750">
              <a:lnSpc>
                <a:spcPct val="150000"/>
              </a:lnSpc>
              <a:buFont typeface="Arial"/>
              <a:buChar char="•"/>
            </a:pPr>
            <a:r>
              <a:rPr lang="en-US" sz="1600" dirty="0"/>
              <a:t>Portable ladders</a:t>
            </a:r>
          </a:p>
          <a:p>
            <a:pPr marL="285750" indent="-285750">
              <a:lnSpc>
                <a:spcPct val="150000"/>
              </a:lnSpc>
              <a:buFont typeface="Arial"/>
              <a:buChar char="•"/>
            </a:pPr>
            <a:r>
              <a:rPr lang="en-US" sz="1600" dirty="0"/>
              <a:t>Fixed ladders</a:t>
            </a:r>
          </a:p>
          <a:p>
            <a:pPr marL="285750" indent="-285750">
              <a:lnSpc>
                <a:spcPct val="150000"/>
              </a:lnSpc>
              <a:buFont typeface="Arial"/>
              <a:buChar char="•"/>
            </a:pPr>
            <a:r>
              <a:rPr lang="en-US" sz="1600" dirty="0"/>
              <a:t>Mobile ladder stands</a:t>
            </a:r>
          </a:p>
          <a:p>
            <a:pPr marL="285750" indent="-285750">
              <a:lnSpc>
                <a:spcPct val="150000"/>
              </a:lnSpc>
              <a:buFont typeface="Arial"/>
              <a:buChar char="•"/>
            </a:pPr>
            <a:r>
              <a:rPr lang="en-US" sz="1600" dirty="0"/>
              <a:t>Mobile ladder stand platforms</a:t>
            </a:r>
          </a:p>
          <a:p>
            <a:pPr>
              <a:lnSpc>
                <a:spcPct val="150000"/>
              </a:lnSpc>
            </a:pPr>
            <a:endParaRPr lang="en-US" sz="1600" dirty="0"/>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Ladder General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general requirements section from the rule applies to all ladders, (e.g. portable ladders, fixed ladders, and step stools). It lists</a:t>
            </a:r>
            <a:r>
              <a:rPr lang="en-US" sz="1400" dirty="0">
                <a:hlinkClick r:id="rId3"/>
              </a:rPr>
              <a:t> 11 requirements</a:t>
            </a:r>
            <a:r>
              <a:rPr lang="en-US" sz="1400" dirty="0"/>
              <a:t> that employers and manufacturers must follow, which include:</a:t>
            </a:r>
          </a:p>
          <a:p>
            <a:pPr>
              <a:lnSpc>
                <a:spcPct val="150000"/>
              </a:lnSpc>
            </a:pPr>
            <a:endParaRPr lang="en-US" sz="1400" dirty="0"/>
          </a:p>
          <a:p>
            <a:pPr marL="285750" indent="-285750">
              <a:lnSpc>
                <a:spcPct val="150000"/>
              </a:lnSpc>
              <a:buFont typeface="Arial"/>
              <a:buChar char="•"/>
            </a:pPr>
            <a:r>
              <a:rPr lang="en-US" sz="1400" dirty="0"/>
              <a:t>(1)-(4) Ladder rungs, steps, and cleats</a:t>
            </a:r>
          </a:p>
          <a:p>
            <a:pPr marL="571500" indent="-285750">
              <a:lnSpc>
                <a:spcPct val="150000"/>
              </a:lnSpc>
              <a:buFont typeface="Arial"/>
              <a:buChar char="–"/>
            </a:pPr>
            <a:r>
              <a:rPr lang="en-US" sz="1400" dirty="0"/>
              <a:t>Spacing, positioning, and size requirements</a:t>
            </a:r>
          </a:p>
          <a:p>
            <a:pPr marL="285750" indent="-285750">
              <a:lnSpc>
                <a:spcPct val="150000"/>
              </a:lnSpc>
              <a:buFont typeface="Arial"/>
              <a:buChar char="•"/>
            </a:pPr>
            <a:r>
              <a:rPr lang="en-US" sz="1400" dirty="0"/>
              <a:t>(5)-(7) Ladder condition </a:t>
            </a:r>
          </a:p>
          <a:p>
            <a:pPr marL="571500" indent="-285750">
              <a:lnSpc>
                <a:spcPct val="150000"/>
              </a:lnSpc>
              <a:buFont typeface="Arial"/>
              <a:buChar char="–"/>
            </a:pPr>
            <a:r>
              <a:rPr lang="en-US" sz="1400" dirty="0"/>
              <a:t>Structural defects, damage, and cut hazards </a:t>
            </a:r>
          </a:p>
          <a:p>
            <a:pPr marL="285750" indent="-285750">
              <a:lnSpc>
                <a:spcPct val="150000"/>
              </a:lnSpc>
              <a:buFont typeface="Arial"/>
              <a:buChar char="•"/>
            </a:pPr>
            <a:r>
              <a:rPr lang="en-US" sz="1400" dirty="0"/>
              <a:t>(8)-(13) Ladder usage</a:t>
            </a:r>
          </a:p>
          <a:p>
            <a:pPr marL="571500" indent="-285750">
              <a:lnSpc>
                <a:spcPct val="150000"/>
              </a:lnSpc>
              <a:buFont typeface="Arial"/>
              <a:buChar char="–"/>
            </a:pPr>
            <a:r>
              <a:rPr lang="en-US" sz="1400" dirty="0"/>
              <a:t>Design, inspections, tagging, removal, climbing, and loads</a:t>
            </a:r>
          </a:p>
          <a:p>
            <a:pPr>
              <a:lnSpc>
                <a:spcPct val="150000"/>
              </a:lnSpc>
            </a:pPr>
            <a:endParaRPr lang="en-US" sz="1400" dirty="0"/>
          </a:p>
          <a:p>
            <a:pPr>
              <a:lnSpc>
                <a:spcPct val="150000"/>
              </a:lnSpc>
              <a:buNone/>
            </a:pPr>
            <a:r>
              <a:rPr lang="en-US" sz="1400" dirty="0"/>
              <a:t>For more information on these topics, please click on the link above to review the corresponding section of the rule.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Rectangle 1">
            <a:extLst>
              <a:ext uri="{FF2B5EF4-FFF2-40B4-BE49-F238E27FC236}">
                <a16:creationId xmlns:a16="http://schemas.microsoft.com/office/drawing/2014/main" id="{24A01A04-E476-4946-83C8-942818EF32A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p:cNvSpPr txBox="1">
            <a:spLocks noGrp="1"/>
          </p:cNvSpPr>
          <p:nvPr>
            <p:ph type="title" idx="4294967295"/>
          </p:nvPr>
        </p:nvSpPr>
        <p:spPr>
          <a:xfrm>
            <a:off x="2743200" y="2531200"/>
            <a:ext cx="6570961"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2"/>
              </a:rPr>
              <a:t>Portable Ladder Overview</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BCE91968-7481-4F74-B62F-ED59C649A7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6 of 7">
            <a:extLst>
              <a:ext uri="{FF2B5EF4-FFF2-40B4-BE49-F238E27FC236}">
                <a16:creationId xmlns:a16="http://schemas.microsoft.com/office/drawing/2014/main" id="{BF47FE9D-597A-1E0B-4CDE-CC4EEFD7376B}"/>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7925432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Portable Ladder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200" dirty="0"/>
              <a:t>Over the next few slides, we’ll outline the requirements for portable ladders, which are defined as:</a:t>
            </a:r>
          </a:p>
          <a:p>
            <a:pPr>
              <a:lnSpc>
                <a:spcPct val="150000"/>
              </a:lnSpc>
            </a:pPr>
            <a:endParaRPr lang="en-US" sz="1200" dirty="0"/>
          </a:p>
          <a:p>
            <a:pPr>
              <a:lnSpc>
                <a:spcPct val="150000"/>
              </a:lnSpc>
              <a:buNone/>
            </a:pPr>
            <a:r>
              <a:rPr lang="en-US" sz="1200" i="1" dirty="0"/>
              <a:t>“… a ladder that can readily be moved or carried, and usually consists of side rails joined at intervals by steps, rungs, or cleats.”</a:t>
            </a:r>
          </a:p>
          <a:p>
            <a:pPr>
              <a:lnSpc>
                <a:spcPct val="150000"/>
              </a:lnSpc>
            </a:pPr>
            <a:endParaRPr lang="en-US" sz="1200" dirty="0"/>
          </a:p>
          <a:p>
            <a:pPr>
              <a:lnSpc>
                <a:spcPct val="150000"/>
              </a:lnSpc>
              <a:buNone/>
            </a:pPr>
            <a:r>
              <a:rPr lang="en-US" sz="1200" dirty="0"/>
              <a:t> Employers must ensure that:</a:t>
            </a:r>
          </a:p>
          <a:p>
            <a:pPr>
              <a:lnSpc>
                <a:spcPct val="150000"/>
              </a:lnSpc>
            </a:pPr>
            <a:endParaRPr lang="en-US" sz="1200" dirty="0"/>
          </a:p>
          <a:p>
            <a:pPr marL="285750" indent="-285750">
              <a:lnSpc>
                <a:spcPct val="150000"/>
              </a:lnSpc>
              <a:buFont typeface="Arial"/>
              <a:buChar char="•"/>
            </a:pPr>
            <a:r>
              <a:rPr lang="en-US" sz="1200" dirty="0"/>
              <a:t>Rungs and steps of portable metal ladders are corrugated, knurled, dimpled, coated with skid-resistant material, or otherwise treated to minimize the possibility of slipping;</a:t>
            </a:r>
          </a:p>
          <a:p>
            <a:pPr marL="285750" indent="-285750">
              <a:lnSpc>
                <a:spcPct val="150000"/>
              </a:lnSpc>
              <a:buFont typeface="Arial"/>
              <a:buChar char="•"/>
            </a:pPr>
            <a:r>
              <a:rPr lang="en-US" sz="1200" dirty="0"/>
              <a:t>Ladders are not loaded beyond the maximum intended load, which includes the weight of the employee and any tools, equipment, or materials being carried.</a:t>
            </a:r>
          </a:p>
          <a:p>
            <a:pPr marL="285750" indent="-285750">
              <a:lnSpc>
                <a:spcPct val="150000"/>
              </a:lnSpc>
              <a:buFont typeface="Arial"/>
              <a:buChar char="•"/>
            </a:pPr>
            <a:r>
              <a:rPr lang="en-US" sz="1200" dirty="0"/>
              <a:t>Ladders are used only on stable and level surfaces unless they are secured or stabilized to prevent accidental displacement;</a:t>
            </a:r>
          </a:p>
          <a:p>
            <a:pPr>
              <a:lnSpc>
                <a:spcPct val="150000"/>
              </a:lnSpc>
            </a:pPr>
            <a:endParaRPr lang="en-US" sz="1200" dirty="0"/>
          </a:p>
          <a:p>
            <a:pPr>
              <a:lnSpc>
                <a:spcPct val="150000"/>
              </a:lnSpc>
              <a:buNone/>
            </a:pPr>
            <a:r>
              <a:rPr lang="en-US" sz="1200" dirty="0"/>
              <a:t>(Continued on next slide)</a:t>
            </a:r>
          </a:p>
        </p:txBody>
      </p:sp>
      <p:pic>
        <p:nvPicPr>
          <p:cNvPr id="7" name="Picture 6" descr="Diagram illustrating parts of an extension ladder and a step ladder, labeled with key components in red and blue text respectively. Extension ladder features include fly section, pulley, lock assembly, and slip-resistant rungs, while step ladder highlights top cap, pail shelf, spreader bar, and slip-resistant steps with a note that top step is off limits.">
            <a:extLst>
              <a:ext uri="{FF2B5EF4-FFF2-40B4-BE49-F238E27FC236}">
                <a16:creationId xmlns:a16="http://schemas.microsoft.com/office/drawing/2014/main" id="{90DBCFB1-AA80-DF73-62BA-915C91B6FD30}"/>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Portable Ladder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a:lnSpc>
                <a:spcPct val="150000"/>
              </a:lnSpc>
              <a:buNone/>
            </a:pPr>
            <a:r>
              <a:rPr lang="en-US" sz="1300" dirty="0"/>
              <a:t>Employers must ensure that:</a:t>
            </a:r>
          </a:p>
          <a:p>
            <a:pPr>
              <a:lnSpc>
                <a:spcPct val="150000"/>
              </a:lnSpc>
            </a:pPr>
            <a:endParaRPr lang="en-US" sz="1300" dirty="0"/>
          </a:p>
          <a:p>
            <a:pPr marL="285750" indent="-285750">
              <a:lnSpc>
                <a:spcPct val="150000"/>
              </a:lnSpc>
              <a:buFont typeface="Arial"/>
              <a:buChar char="•"/>
            </a:pPr>
            <a:r>
              <a:rPr lang="en-US" sz="1300" dirty="0"/>
              <a:t>No portable single rail ladders are used; </a:t>
            </a:r>
          </a:p>
          <a:p>
            <a:pPr marL="285750" indent="-285750">
              <a:lnSpc>
                <a:spcPct val="150000"/>
              </a:lnSpc>
              <a:buFont typeface="Arial"/>
              <a:buChar char="•"/>
            </a:pPr>
            <a:r>
              <a:rPr lang="en-US" sz="1300" dirty="0"/>
              <a:t>No ladder is moved, shifted, or extended while an employee is on it;</a:t>
            </a:r>
          </a:p>
          <a:p>
            <a:pPr marL="285750" indent="-285750">
              <a:lnSpc>
                <a:spcPct val="150000"/>
              </a:lnSpc>
              <a:buFont typeface="Arial"/>
              <a:buChar char="•"/>
            </a:pPr>
            <a:r>
              <a:rPr lang="en-US" sz="1300" dirty="0"/>
              <a:t>Ladders placed in locations such as passageways, doorways, or driveways where they can be displaced by other activities or traffic: </a:t>
            </a:r>
          </a:p>
          <a:p>
            <a:pPr marL="571500" indent="-285750">
              <a:lnSpc>
                <a:spcPct val="150000"/>
              </a:lnSpc>
              <a:buFont typeface="Arial"/>
              <a:buChar char="–"/>
            </a:pPr>
            <a:r>
              <a:rPr lang="en-US" sz="1300" dirty="0"/>
              <a:t>(i) Are secured to prevent accidental displacement; </a:t>
            </a:r>
          </a:p>
          <a:p>
            <a:pPr marL="571500" indent="-285750">
              <a:lnSpc>
                <a:spcPct val="150000"/>
              </a:lnSpc>
              <a:buFont typeface="Arial"/>
              <a:buChar char="–"/>
            </a:pPr>
            <a:r>
              <a:rPr lang="en-US" sz="1300" dirty="0"/>
              <a:t>(ii) Are guarded by a temporary barricade, such as a row of traffic cones or caution tape, to keep the activities or traffic away from the ladder;</a:t>
            </a:r>
          </a:p>
          <a:p>
            <a:pPr marL="285750" indent="-285750">
              <a:lnSpc>
                <a:spcPct val="150000"/>
              </a:lnSpc>
              <a:buFont typeface="Arial"/>
              <a:buChar char="•"/>
            </a:pPr>
            <a:r>
              <a:rPr lang="en-US" sz="1300" dirty="0"/>
              <a:t>The cap (if equipped) and top step of a stepladder are not used as steps; </a:t>
            </a:r>
          </a:p>
          <a:p>
            <a:pPr marL="285750" indent="-285750">
              <a:lnSpc>
                <a:spcPct val="150000"/>
              </a:lnSpc>
              <a:buFont typeface="Arial"/>
              <a:buChar char="•"/>
            </a:pPr>
            <a:r>
              <a:rPr lang="en-US" sz="1300" dirty="0"/>
              <a:t>Portable ladders used on slippery surfaces are secured and stabilized; </a:t>
            </a:r>
          </a:p>
          <a:p>
            <a:pPr>
              <a:lnSpc>
                <a:spcPct val="150000"/>
              </a:lnSpc>
              <a:buNone/>
            </a:pPr>
            <a:r>
              <a:rPr lang="en-US" sz="1300" dirty="0"/>
              <a:t>(Continued on next slide)</a:t>
            </a:r>
          </a:p>
        </p:txBody>
      </p:sp>
      <p:pic>
        <p:nvPicPr>
          <p:cNvPr id="7" name="Picture 6" descr="Diagram of a step ladder highlighting unsafe areas for standing, with top cap and top step marked in red and labeled. A red &quot;X&quot; symbol indicates these steps should not be used for climbing to prevent accidents.">
            <a:extLst>
              <a:ext uri="{FF2B5EF4-FFF2-40B4-BE49-F238E27FC236}">
                <a16:creationId xmlns:a16="http://schemas.microsoft.com/office/drawing/2014/main" id="{90DBCFB1-AA80-DF73-62BA-915C91B6FD30}"/>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Portable Ladder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a:lnSpc>
                <a:spcPct val="150000"/>
              </a:lnSpc>
              <a:buNone/>
            </a:pPr>
            <a:r>
              <a:rPr lang="en-US" sz="1400" dirty="0"/>
              <a:t>Employers must ensure that:</a:t>
            </a:r>
          </a:p>
          <a:p>
            <a:pPr>
              <a:lnSpc>
                <a:spcPct val="150000"/>
              </a:lnSpc>
            </a:pPr>
            <a:endParaRPr lang="en-US" sz="1400" dirty="0"/>
          </a:p>
          <a:p>
            <a:pPr marL="285750" indent="-285750">
              <a:lnSpc>
                <a:spcPct val="150000"/>
              </a:lnSpc>
              <a:buFont typeface="Arial"/>
              <a:buChar char="•"/>
            </a:pPr>
            <a:r>
              <a:rPr lang="en-US" sz="1400" dirty="0"/>
              <a:t>The top of a non-self-supporting ladder is placed so that both side rails are supported, unless the ladder is equipped with a single support attachment; </a:t>
            </a:r>
          </a:p>
          <a:p>
            <a:pPr marL="285750" indent="-285750">
              <a:lnSpc>
                <a:spcPct val="150000"/>
              </a:lnSpc>
              <a:buFont typeface="Arial"/>
              <a:buChar char="•"/>
            </a:pPr>
            <a:r>
              <a:rPr lang="en-US" sz="1400" dirty="0"/>
              <a:t>Portable ladders used to gain access to an upper landing surface have side rails that extend at least 3 feet (0.9 m) above the upper landing surface (see Figure D–1); </a:t>
            </a:r>
          </a:p>
          <a:p>
            <a:pPr marL="285750" indent="-285750">
              <a:lnSpc>
                <a:spcPct val="150000"/>
              </a:lnSpc>
              <a:buFont typeface="Arial"/>
              <a:buChar char="•"/>
            </a:pPr>
            <a:r>
              <a:rPr lang="en-US" sz="1400" dirty="0"/>
              <a:t>Ladders and ladder sections are not tied or fastened together to provide added length unless they are specifically designed for such use;</a:t>
            </a:r>
          </a:p>
          <a:p>
            <a:pPr marL="285750" indent="-285750">
              <a:lnSpc>
                <a:spcPct val="150000"/>
              </a:lnSpc>
              <a:buFont typeface="Arial"/>
              <a:buChar char="•"/>
            </a:pPr>
            <a:r>
              <a:rPr lang="en-US" sz="1400" dirty="0"/>
              <a:t>Ladders are not placed on boxes, barrels, or other unstable bases to obtain additional height.  </a:t>
            </a:r>
          </a:p>
        </p:txBody>
      </p:sp>
      <p:pic>
        <p:nvPicPr>
          <p:cNvPr id="7" name="Picture 6" descr="Diagram illustrating proper portable ladder setup, showing ladder leaning against a platform with labeled measurements for safe positioning. Key details include a minimum 3-foot (0.9 m) distance from ground to top support and a horizontal base distance equal to one-fourth of ladder length (x/4).">
            <a:extLst>
              <a:ext uri="{FF2B5EF4-FFF2-40B4-BE49-F238E27FC236}">
                <a16:creationId xmlns:a16="http://schemas.microsoft.com/office/drawing/2014/main" id="{90DBCFB1-AA80-DF73-62BA-915C91B6FD30}"/>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Additional Oregon Rules for Portable Ladders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a:lnSpc>
                <a:spcPct val="150000"/>
              </a:lnSpc>
              <a:buNone/>
            </a:pPr>
            <a:r>
              <a:rPr lang="en-US" dirty="0"/>
              <a:t>There are Oregon-specific requirements that apply to portable ladders, including job-made ladders (temporary ladders constructed on-site). This section of the rule covers two main types of ladders: </a:t>
            </a:r>
          </a:p>
          <a:p>
            <a:pPr marL="342900" indent="-342900">
              <a:lnSpc>
                <a:spcPct val="150000"/>
              </a:lnSpc>
              <a:buNone/>
            </a:pPr>
            <a:r>
              <a:rPr lang="en-US" dirty="0"/>
              <a:t>1. Non-self-supporting ladders, which require external support (e.g., leaning against a wall)</a:t>
            </a:r>
          </a:p>
          <a:p>
            <a:pPr marL="342900" indent="-342900">
              <a:lnSpc>
                <a:spcPct val="150000"/>
              </a:lnSpc>
              <a:buNone/>
            </a:pPr>
            <a:r>
              <a:rPr lang="en-US" dirty="0"/>
              <a:t>2. Self-supporting ladders, which stand independently (e.g., stepladders) </a:t>
            </a:r>
          </a:p>
          <a:p>
            <a:pPr>
              <a:lnSpc>
                <a:spcPct val="150000"/>
              </a:lnSpc>
            </a:pPr>
            <a:endParaRPr lang="en-US" dirty="0"/>
          </a:p>
          <a:p>
            <a:pPr>
              <a:lnSpc>
                <a:spcPct val="150000"/>
              </a:lnSpc>
              <a:buNone/>
            </a:pPr>
            <a:r>
              <a:rPr lang="en-US" dirty="0"/>
              <a:t>For more information, please reference </a:t>
            </a:r>
            <a:r>
              <a:rPr lang="en-US" dirty="0">
                <a:hlinkClick r:id="rId3"/>
              </a:rPr>
              <a:t>437-002-0026</a:t>
            </a:r>
            <a:r>
              <a:rPr lang="en-US" dirty="0"/>
              <a:t>.</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Fixed Ladders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Our next topic is fixed ladders, which are ladders that are permanently attached to a structure, building, or piece of equipment. Unlike portable ladders, fixed ladders are stationary and typically used to access roofs, platforms, towers, or other elevated work areas that require regular maintenance or inspection. They are commonly found in industrial settings, such as factories, warehouses, and utilities. They must meet specific safety standards to ensure the safety of the users.</a:t>
            </a:r>
          </a:p>
          <a:p>
            <a:pPr>
              <a:lnSpc>
                <a:spcPct val="150000"/>
              </a:lnSpc>
            </a:pPr>
            <a:endParaRPr lang="en-US" sz="1400" dirty="0"/>
          </a:p>
          <a:p>
            <a:pPr>
              <a:lnSpc>
                <a:spcPct val="150000"/>
              </a:lnSpc>
              <a:buNone/>
            </a:pPr>
            <a:r>
              <a:rPr lang="en-US" sz="1400" dirty="0"/>
              <a:t>Over the next few slides, we’ll review requirements for fixed ladders, starting with an introductory video. Unlike portable ladders, there are fall protection requirements under certain circumstances.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Rectangle 1">
            <a:extLst>
              <a:ext uri="{FF2B5EF4-FFF2-40B4-BE49-F238E27FC236}">
                <a16:creationId xmlns:a16="http://schemas.microsoft.com/office/drawing/2014/main" id="{24A01A04-E476-4946-83C8-942818EF32A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p:cNvSpPr txBox="1">
            <a:spLocks noGrp="1"/>
          </p:cNvSpPr>
          <p:nvPr>
            <p:ph type="title" idx="4294967295"/>
          </p:nvPr>
        </p:nvSpPr>
        <p:spPr>
          <a:xfrm>
            <a:off x="2743200" y="2531200"/>
            <a:ext cx="6570961"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2"/>
              </a:rPr>
              <a:t>Fixed Ladders</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BCE91968-7481-4F74-B62F-ED59C649A7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6 of 7">
            <a:extLst>
              <a:ext uri="{FF2B5EF4-FFF2-40B4-BE49-F238E27FC236}">
                <a16:creationId xmlns:a16="http://schemas.microsoft.com/office/drawing/2014/main" id="{BF47FE9D-597A-1E0B-4CDE-CC4EEFD7376B}"/>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7925432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Fixed Ladder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Employers must ensure that:</a:t>
            </a:r>
          </a:p>
          <a:p>
            <a:pPr>
              <a:lnSpc>
                <a:spcPct val="150000"/>
              </a:lnSpc>
            </a:pPr>
            <a:endParaRPr lang="en-US" sz="1400" dirty="0"/>
          </a:p>
          <a:p>
            <a:pPr marL="285750" indent="-285750">
              <a:lnSpc>
                <a:spcPct val="150000"/>
              </a:lnSpc>
              <a:buFont typeface="Arial"/>
              <a:buChar char="•"/>
            </a:pPr>
            <a:r>
              <a:rPr lang="en-US" sz="1400" dirty="0"/>
              <a:t>Fixed ladders are capable of supporting their maximum intended load;</a:t>
            </a:r>
          </a:p>
          <a:p>
            <a:pPr marL="285750" indent="-285750">
              <a:lnSpc>
                <a:spcPct val="150000"/>
              </a:lnSpc>
              <a:buFont typeface="Arial"/>
              <a:buChar char="•"/>
            </a:pPr>
            <a:r>
              <a:rPr lang="en-US" sz="1400" dirty="0"/>
              <a:t>The minimum perpendicular distance from the centerline of the steps or rungs, or grab bars, or both, to the nearest permanent object in back of the ladder is 7 inches (18 cm), except for elevator pit ladders, which have a minimum perpendicular distance of 4.5 inches (11 cm);</a:t>
            </a:r>
          </a:p>
          <a:p>
            <a:pPr marL="285750" indent="-285750">
              <a:lnSpc>
                <a:spcPct val="150000"/>
              </a:lnSpc>
              <a:buFont typeface="Arial"/>
              <a:buChar char="•"/>
            </a:pPr>
            <a:r>
              <a:rPr lang="en-US" sz="1400" dirty="0"/>
              <a:t>Grab bars do not protrude on the climbing side beyond the rungs of the ladder that they serve;  </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Fixed Ladder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a:lnSpc>
                <a:spcPct val="150000"/>
              </a:lnSpc>
              <a:buNone/>
            </a:pPr>
            <a:r>
              <a:rPr lang="en-US" sz="1400" dirty="0"/>
              <a:t>Employers must ensure that:</a:t>
            </a:r>
          </a:p>
          <a:p>
            <a:pPr marL="285750" indent="-285750">
              <a:lnSpc>
                <a:spcPct val="150000"/>
              </a:lnSpc>
              <a:buFont typeface="Arial"/>
              <a:buChar char="•"/>
            </a:pPr>
            <a:r>
              <a:rPr lang="en-US" sz="1400" dirty="0"/>
              <a:t>The side rails of through or sidestep ladders extend 42 inches (1.1 m) above the top of the access level or landing platform served by the ladder. For parapet ladders, the access level is: </a:t>
            </a:r>
          </a:p>
          <a:p>
            <a:pPr marL="571500" indent="-285750">
              <a:lnSpc>
                <a:spcPct val="150000"/>
              </a:lnSpc>
              <a:buFont typeface="Arial"/>
              <a:buChar char="–"/>
            </a:pPr>
            <a:r>
              <a:rPr lang="en-US" sz="1400" dirty="0"/>
              <a:t>(i) The roof, if the parapet is cut to permit passage through the parapet; or </a:t>
            </a:r>
          </a:p>
          <a:p>
            <a:pPr marL="571500" indent="-285750">
              <a:lnSpc>
                <a:spcPct val="150000"/>
              </a:lnSpc>
              <a:buFont typeface="Arial"/>
              <a:buChar char="–"/>
            </a:pPr>
            <a:r>
              <a:rPr lang="en-US" sz="1400" dirty="0"/>
              <a:t>(ii) The top of the parapet, if the parapet is continuous; </a:t>
            </a:r>
          </a:p>
          <a:p>
            <a:pPr marL="285750" indent="-285750">
              <a:lnSpc>
                <a:spcPct val="150000"/>
              </a:lnSpc>
              <a:buFont typeface="Arial"/>
              <a:buChar char="•"/>
            </a:pPr>
            <a:r>
              <a:rPr lang="en-US" sz="1400" dirty="0"/>
              <a:t>For </a:t>
            </a:r>
            <a:r>
              <a:rPr lang="en-US" sz="1400" dirty="0">
                <a:hlinkClick r:id="rId3"/>
              </a:rPr>
              <a:t>through ladders</a:t>
            </a:r>
            <a:r>
              <a:rPr lang="en-US" sz="1400" dirty="0"/>
              <a:t>, the steps or rungs are omitted from the extensions, and the side rails are flared to provide not less than 24 inches (61cm) and not more than 30 inches (76 cm) of clearance. When a ladder safety system is provided, the maximum clearance between side rails of the extension must not exceed 36 inches (91 cm); </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Fixed Ladder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a:lnSpc>
                <a:spcPct val="150000"/>
              </a:lnSpc>
              <a:buNone/>
            </a:pPr>
            <a:r>
              <a:rPr lang="en-US" dirty="0"/>
              <a:t>Employers must ensure that:</a:t>
            </a:r>
          </a:p>
          <a:p>
            <a:pPr>
              <a:lnSpc>
                <a:spcPct val="150000"/>
              </a:lnSpc>
            </a:pPr>
            <a:endParaRPr lang="en-US" dirty="0"/>
          </a:p>
          <a:p>
            <a:pPr marL="285750" indent="-285750">
              <a:lnSpc>
                <a:spcPct val="150000"/>
              </a:lnSpc>
              <a:buFont typeface="Arial"/>
              <a:buChar char="•"/>
            </a:pPr>
            <a:r>
              <a:rPr lang="en-US" dirty="0"/>
              <a:t>For </a:t>
            </a:r>
            <a:r>
              <a:rPr lang="en-US" dirty="0">
                <a:hlinkClick r:id="rId3"/>
              </a:rPr>
              <a:t>side-step ladders</a:t>
            </a:r>
            <a:r>
              <a:rPr lang="en-US" dirty="0"/>
              <a:t>, the side rails, rungs, and steps must be continuous in the extension (see Figure D–2); </a:t>
            </a:r>
          </a:p>
          <a:p>
            <a:pPr marL="285750" indent="-285750">
              <a:lnSpc>
                <a:spcPct val="150000"/>
              </a:lnSpc>
              <a:buFont typeface="Arial"/>
              <a:buChar char="•"/>
            </a:pPr>
            <a:r>
              <a:rPr lang="en-US" dirty="0"/>
              <a:t>Grab bars extend 42 inches (1.1 m) above the access level or landing platforms served by the ladder; </a:t>
            </a:r>
          </a:p>
          <a:p>
            <a:pPr marL="285750" indent="-285750">
              <a:lnSpc>
                <a:spcPct val="150000"/>
              </a:lnSpc>
              <a:buFont typeface="Arial"/>
              <a:buChar char="•"/>
            </a:pPr>
            <a:r>
              <a:rPr lang="en-US" dirty="0"/>
              <a:t>The minimum size (cross-section) of grab bars is the same size as the rungs of the ladder; </a:t>
            </a:r>
          </a:p>
          <a:p>
            <a:pPr>
              <a:lnSpc>
                <a:spcPct val="150000"/>
              </a:lnSpc>
              <a:buNone/>
            </a:pPr>
            <a:r>
              <a:rPr lang="en-US" dirty="0"/>
              <a:t>(Continued on next slide)</a:t>
            </a:r>
          </a:p>
        </p:txBody>
      </p:sp>
      <p:pic>
        <p:nvPicPr>
          <p:cNvPr id="7" name="Picture 6" descr="Technical diagram showing fixed ladder dimensions and side clearances for safe use. It includes measurements for rung spacing (10-14 in), minimum clearance between side rails (16 in), clearance to obstructions (15 in), step-across distance (15-20 in), and minimum platform edge height (42 in), with labels and arrows indicating specific points.">
            <a:extLst>
              <a:ext uri="{FF2B5EF4-FFF2-40B4-BE49-F238E27FC236}">
                <a16:creationId xmlns:a16="http://schemas.microsoft.com/office/drawing/2014/main" id="{90DBCFB1-AA80-DF73-62BA-915C91B6FD30}"/>
              </a:ext>
            </a:extLst>
          </p:cNvPr>
          <p:cNvPicPr>
            <a:picLocks noChangeAspect="1"/>
          </p:cNvPicPr>
          <p:nvPr/>
        </p:nvPicPr>
        <p:blipFill>
          <a:blip r:embed="rId4"/>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Fixed Ladder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7320"/>
            <a:ext cx="6077449" cy="4389120"/>
          </a:xfrm>
          <a:prstGeom prst="rect">
            <a:avLst/>
          </a:prstGeom>
          <a:noFill/>
        </p:spPr>
        <p:txBody>
          <a:bodyPr wrap="square" rtlCol="0">
            <a:spAutoFit/>
          </a:bodyPr>
          <a:lstStyle/>
          <a:p>
            <a:pPr>
              <a:lnSpc>
                <a:spcPct val="150000"/>
              </a:lnSpc>
              <a:buNone/>
            </a:pPr>
            <a:r>
              <a:rPr lang="en-US" sz="1300" dirty="0"/>
              <a:t>Employers must ensure that:</a:t>
            </a:r>
          </a:p>
          <a:p>
            <a:pPr>
              <a:lnSpc>
                <a:spcPct val="150000"/>
              </a:lnSpc>
            </a:pPr>
            <a:endParaRPr lang="en-US" sz="1300" dirty="0"/>
          </a:p>
          <a:p>
            <a:pPr marL="285750" indent="-285750">
              <a:lnSpc>
                <a:spcPct val="150000"/>
              </a:lnSpc>
              <a:buFont typeface="Arial"/>
              <a:buChar char="•"/>
            </a:pPr>
            <a:r>
              <a:rPr lang="en-US" sz="1300" dirty="0"/>
              <a:t>When a fixed ladder terminates at a hatch (see Figure D–3), the hatch cover: </a:t>
            </a:r>
          </a:p>
          <a:p>
            <a:pPr marL="571500" indent="-285750">
              <a:lnSpc>
                <a:spcPct val="150000"/>
              </a:lnSpc>
              <a:buFont typeface="Arial"/>
              <a:buChar char="–"/>
            </a:pPr>
            <a:r>
              <a:rPr lang="en-US" sz="1300" dirty="0"/>
              <a:t>(i) Opens with sufficient clearance to provide easy access to or from the ladder; and </a:t>
            </a:r>
          </a:p>
          <a:p>
            <a:pPr marL="571500" indent="-285750">
              <a:lnSpc>
                <a:spcPct val="150000"/>
              </a:lnSpc>
              <a:buFont typeface="Arial"/>
              <a:buChar char="–"/>
            </a:pPr>
            <a:r>
              <a:rPr lang="en-US" sz="1300" dirty="0"/>
              <a:t>(ii) Opens at least 70 degrees from horizontal if the hatch is counterbalanced; </a:t>
            </a:r>
          </a:p>
          <a:p>
            <a:pPr marL="285750" indent="-285750">
              <a:lnSpc>
                <a:spcPct val="150000"/>
              </a:lnSpc>
              <a:buFont typeface="Arial"/>
              <a:buChar char="•"/>
            </a:pPr>
            <a:r>
              <a:rPr lang="en-US" sz="1300" dirty="0"/>
              <a:t>Individual-rung ladders are constructed to prevent the employee’s feet from sliding off the ends of the rungs (see Figure D–4);</a:t>
            </a:r>
          </a:p>
          <a:p>
            <a:pPr marL="285750" indent="-285750">
              <a:lnSpc>
                <a:spcPct val="150000"/>
              </a:lnSpc>
              <a:buFont typeface="Arial"/>
              <a:buChar char="•"/>
            </a:pPr>
            <a:r>
              <a:rPr lang="en-US" sz="1300" dirty="0"/>
              <a:t>Fixed ladders having a pitch greater than 90 degrees from the horizontal are not used; </a:t>
            </a:r>
          </a:p>
          <a:p>
            <a:pPr>
              <a:lnSpc>
                <a:spcPct val="150000"/>
              </a:lnSpc>
            </a:pPr>
            <a:endParaRPr lang="en-US" sz="1300" dirty="0"/>
          </a:p>
          <a:p>
            <a:pPr>
              <a:lnSpc>
                <a:spcPct val="150000"/>
              </a:lnSpc>
              <a:buNone/>
            </a:pPr>
            <a:r>
              <a:rPr lang="en-US" sz="1300" dirty="0"/>
              <a:t>(Continued on next slide)</a:t>
            </a:r>
          </a:p>
        </p:txBody>
      </p:sp>
      <p:pic>
        <p:nvPicPr>
          <p:cNvPr id="7" name="Picture 6" descr="Technical drawing showing a counterbalanced hatch cover at roof with side and front sectional views, including dimensions for clearance, counterweight, and locking device. Also features a detailed diagram of an individual rung ladder with specified minimum clearances and uniform spacing between rungs.">
            <a:extLst>
              <a:ext uri="{FF2B5EF4-FFF2-40B4-BE49-F238E27FC236}">
                <a16:creationId xmlns:a16="http://schemas.microsoft.com/office/drawing/2014/main" id="{90DBCFB1-AA80-DF73-62BA-915C91B6FD30}"/>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Fixed Ladder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a:lnSpc>
                <a:spcPct val="150000"/>
              </a:lnSpc>
              <a:buNone/>
            </a:pPr>
            <a:r>
              <a:rPr lang="en-US" sz="1600" dirty="0"/>
              <a:t>The employer must ensure that:</a:t>
            </a:r>
          </a:p>
          <a:p>
            <a:pPr>
              <a:lnSpc>
                <a:spcPct val="150000"/>
              </a:lnSpc>
            </a:pPr>
            <a:endParaRPr lang="en-US" sz="1600" dirty="0"/>
          </a:p>
          <a:p>
            <a:pPr marL="285750" indent="-285750">
              <a:lnSpc>
                <a:spcPct val="150000"/>
              </a:lnSpc>
              <a:buFont typeface="Arial"/>
              <a:buChar char="•"/>
            </a:pPr>
            <a:r>
              <a:rPr lang="en-US" sz="1600" dirty="0"/>
              <a:t>The step-across distance from the centerline of the rungs or steps is: </a:t>
            </a:r>
          </a:p>
          <a:p>
            <a:pPr marL="571500" indent="-285750">
              <a:lnSpc>
                <a:spcPct val="150000"/>
              </a:lnSpc>
              <a:buFont typeface="Arial"/>
              <a:buChar char="–"/>
            </a:pPr>
            <a:r>
              <a:rPr lang="en-US" sz="1600" dirty="0"/>
              <a:t>(i) For through ladders, not less than 7 inches (18 cm) and not more than 12 inches (30 cm) to the nearest edge of the structure, building, or equipment accessed from the ladders; </a:t>
            </a:r>
          </a:p>
          <a:p>
            <a:pPr marL="571500" indent="-285750">
              <a:lnSpc>
                <a:spcPct val="150000"/>
              </a:lnSpc>
              <a:buFont typeface="Arial"/>
              <a:buChar char="–"/>
            </a:pPr>
            <a:r>
              <a:rPr lang="en-US" sz="1600" dirty="0"/>
              <a:t>(ii) For side-step ladders, not less than 15 inches (38 cm) and not more than 20 inches (51 cm) to the access points of the platform edge; </a:t>
            </a:r>
          </a:p>
          <a:p>
            <a:pPr>
              <a:lnSpc>
                <a:spcPct val="150000"/>
              </a:lnSpc>
              <a:buNone/>
            </a:pPr>
            <a:r>
              <a:rPr lang="en-US" sz="16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Fixed Ladder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337123"/>
            <a:ext cx="6077449" cy="4389120"/>
          </a:xfrm>
          <a:prstGeom prst="rect">
            <a:avLst/>
          </a:prstGeom>
          <a:noFill/>
        </p:spPr>
        <p:txBody>
          <a:bodyPr wrap="square" rtlCol="0">
            <a:spAutoFit/>
          </a:bodyPr>
          <a:lstStyle/>
          <a:p>
            <a:pPr>
              <a:lnSpc>
                <a:spcPct val="150000"/>
              </a:lnSpc>
              <a:buNone/>
            </a:pPr>
            <a:r>
              <a:rPr lang="en-US" sz="1600" dirty="0"/>
              <a:t>The employer must ensure that:</a:t>
            </a:r>
          </a:p>
          <a:p>
            <a:pPr>
              <a:lnSpc>
                <a:spcPct val="150000"/>
              </a:lnSpc>
            </a:pPr>
            <a:endParaRPr lang="en-US" sz="1600" dirty="0"/>
          </a:p>
          <a:p>
            <a:pPr marL="285750" indent="-285750">
              <a:lnSpc>
                <a:spcPct val="150000"/>
              </a:lnSpc>
              <a:buFont typeface="Arial"/>
              <a:buChar char="•"/>
            </a:pPr>
            <a:r>
              <a:rPr lang="en-US" sz="1600" dirty="0"/>
              <a:t>Fixed ladders that do not have cages or wells have:</a:t>
            </a:r>
          </a:p>
          <a:p>
            <a:pPr marL="571500" indent="-285750">
              <a:lnSpc>
                <a:spcPct val="150000"/>
              </a:lnSpc>
              <a:buFont typeface="Arial"/>
              <a:buChar char="–"/>
            </a:pPr>
            <a:r>
              <a:rPr lang="en-US" sz="1600" dirty="0"/>
              <a:t>(i) A clear width of at least 15 inches (38 cm) on each side of the ladder centerline to the nearest permanent object; and </a:t>
            </a:r>
          </a:p>
          <a:p>
            <a:pPr marL="571500" indent="-285750">
              <a:lnSpc>
                <a:spcPct val="150000"/>
              </a:lnSpc>
              <a:buFont typeface="Arial"/>
              <a:buChar char="–"/>
            </a:pPr>
            <a:r>
              <a:rPr lang="en-US" sz="1600" dirty="0"/>
              <a:t>(ii) A minimum perpendicular distance of 30 inches (76 cm) from the centerline of the steps or rungs to the nearest object on the climbing side. When unavoidable obstructions are encountered, the minimum clearance at the obstruction may be reduced to 24 inches (61 cm), provided deflector plates are installed (see Figure D–5). </a:t>
            </a:r>
          </a:p>
        </p:txBody>
      </p:sp>
      <p:pic>
        <p:nvPicPr>
          <p:cNvPr id="7" name="Picture 6" descr="Diagram illustrating fixed ladder clearances for safety compliance, showing minimum and maximum spacing requirements for rungs and head clearance. It includes a side view of a person climbing, measurements in inches and centimeters, and a deflector plate angled at 60 degrees to reduce head hazards.">
            <a:extLst>
              <a:ext uri="{FF2B5EF4-FFF2-40B4-BE49-F238E27FC236}">
                <a16:creationId xmlns:a16="http://schemas.microsoft.com/office/drawing/2014/main" id="{90DBCFB1-AA80-DF73-62BA-915C91B6FD30}"/>
              </a:ext>
            </a:extLst>
          </p:cNvPr>
          <p:cNvPicPr>
            <a:picLocks noChangeAspect="1"/>
          </p:cNvPicPr>
          <p:nvPr/>
        </p:nvPicPr>
        <p:blipFill>
          <a:blip r:embed="rId3"/>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Rectangle 1">
            <a:extLst>
              <a:ext uri="{FF2B5EF4-FFF2-40B4-BE49-F238E27FC236}">
                <a16:creationId xmlns:a16="http://schemas.microsoft.com/office/drawing/2014/main" id="{24A01A04-E476-4946-83C8-942818EF32A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p:cNvSpPr txBox="1">
            <a:spLocks noGrp="1"/>
          </p:cNvSpPr>
          <p:nvPr>
            <p:ph type="title" idx="4294967295"/>
          </p:nvPr>
        </p:nvSpPr>
        <p:spPr>
          <a:xfrm>
            <a:off x="2743200" y="2531200"/>
            <a:ext cx="6570961"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2"/>
              </a:rPr>
              <a:t>Ladder Safety Systems</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BCE91968-7481-4F74-B62F-ED59C649A7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6 of 7">
            <a:extLst>
              <a:ext uri="{FF2B5EF4-FFF2-40B4-BE49-F238E27FC236}">
                <a16:creationId xmlns:a16="http://schemas.microsoft.com/office/drawing/2014/main" id="{BF47FE9D-597A-1E0B-4CDE-CC4EEFD7376B}"/>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7925432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Fixed Ladder Fall Protection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600" dirty="0"/>
              <a:t>For fixed ladders that extend more than 24 feet (7.3 m) above a lower level, the employer must ensure:</a:t>
            </a:r>
          </a:p>
          <a:p>
            <a:pPr>
              <a:lnSpc>
                <a:spcPct val="150000"/>
              </a:lnSpc>
            </a:pPr>
            <a:endParaRPr lang="en-US" sz="1600" dirty="0"/>
          </a:p>
          <a:p>
            <a:pPr marL="285750" indent="-285750">
              <a:lnSpc>
                <a:spcPct val="150000"/>
              </a:lnSpc>
              <a:buFont typeface="Arial"/>
              <a:buChar char="•"/>
            </a:pPr>
            <a:r>
              <a:rPr lang="en-US" sz="1600" dirty="0"/>
              <a:t>Existing fixed ladders. Each fixed ladder installed before November 1, 2019, is equipped with a personal fall arrest system, ladder safety system, cage, or well; </a:t>
            </a:r>
          </a:p>
          <a:p>
            <a:pPr marL="285750" indent="-285750">
              <a:lnSpc>
                <a:spcPct val="150000"/>
              </a:lnSpc>
              <a:buFont typeface="Arial"/>
              <a:buChar char="•"/>
            </a:pPr>
            <a:r>
              <a:rPr lang="en-US" sz="1600" dirty="0"/>
              <a:t>New fixed ladders. Each fixed ladder installed on and after November 1, 2019, is equipped with a personal fall arrest system or a ladder safety system; </a:t>
            </a:r>
          </a:p>
          <a:p>
            <a:pPr>
              <a:lnSpc>
                <a:spcPct val="150000"/>
              </a:lnSpc>
            </a:pPr>
            <a:endParaRPr lang="en-US" sz="1600" dirty="0"/>
          </a:p>
          <a:p>
            <a:pPr>
              <a:lnSpc>
                <a:spcPct val="150000"/>
              </a:lnSpc>
              <a:buNone/>
            </a:pPr>
            <a:r>
              <a:rPr lang="en-US" sz="16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Fixed Ladder Fall Protection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a:lnSpc>
                <a:spcPct val="150000"/>
              </a:lnSpc>
              <a:buNone/>
            </a:pPr>
            <a:r>
              <a:rPr lang="en-US" sz="1600" dirty="0"/>
              <a:t>For fixed ladders that extend more than 24 feet (7.3 m) above a lower level, the employer must ensure:</a:t>
            </a:r>
          </a:p>
          <a:p>
            <a:pPr>
              <a:lnSpc>
                <a:spcPct val="150000"/>
              </a:lnSpc>
            </a:pPr>
            <a:endParaRPr lang="en-US" sz="1600" dirty="0"/>
          </a:p>
          <a:p>
            <a:pPr marL="285750" indent="-285750">
              <a:lnSpc>
                <a:spcPct val="150000"/>
              </a:lnSpc>
              <a:buFont typeface="Arial"/>
              <a:buChar char="•"/>
            </a:pPr>
            <a:r>
              <a:rPr lang="en-US" sz="1600" dirty="0"/>
              <a:t>Replacement. When a fixed ladder, cage, or well, or any portion of a section thereof, is replaced, a personal fall arrest system or ladder safety system is installed in at least that section of the fixed ladder, cage, or well where the replacement is located;</a:t>
            </a:r>
          </a:p>
          <a:p>
            <a:pPr marL="285750" indent="-285750">
              <a:lnSpc>
                <a:spcPct val="150000"/>
              </a:lnSpc>
              <a:buFont typeface="Arial"/>
              <a:buChar char="•"/>
            </a:pPr>
            <a:r>
              <a:rPr lang="en-US" sz="1600" dirty="0"/>
              <a:t>Final deadline. On and after December 1, 2036, all fixed ladders are equipped with a personal fall arrest system or a ladder safety system.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Fixed Ladder Fall Protection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a:lnSpc>
                <a:spcPct val="150000"/>
              </a:lnSpc>
              <a:buNone/>
            </a:pPr>
            <a:r>
              <a:rPr lang="en-US" sz="1600" dirty="0"/>
              <a:t>When a one-section fixed ladder is equipped with a personal fall protection or a ladder safety system or a fixed ladder is equipped with a personal fall arrest or ladder safety system on more than one section, the employer must ensure:</a:t>
            </a:r>
          </a:p>
          <a:p>
            <a:pPr>
              <a:lnSpc>
                <a:spcPct val="150000"/>
              </a:lnSpc>
            </a:pPr>
            <a:endParaRPr lang="en-US" sz="1600" dirty="0"/>
          </a:p>
          <a:p>
            <a:pPr marL="285750" indent="-285750">
              <a:lnSpc>
                <a:spcPct val="150000"/>
              </a:lnSpc>
              <a:buFont typeface="Arial"/>
              <a:buChar char="•"/>
            </a:pPr>
            <a:r>
              <a:rPr lang="en-US" sz="1600" dirty="0"/>
              <a:t>The personal fall arrest system or ladder safety system provides protection throughout the entire vertical distance of the ladder, including all ladder sections; and </a:t>
            </a:r>
          </a:p>
          <a:p>
            <a:pPr marL="285750" indent="-285750">
              <a:lnSpc>
                <a:spcPct val="150000"/>
              </a:lnSpc>
              <a:buFont typeface="Arial"/>
              <a:buChar char="•"/>
            </a:pPr>
            <a:r>
              <a:rPr lang="en-US" sz="1600" dirty="0"/>
              <a:t>The ladder has rest platforms provided at maximum intervals of 150 feet (45.7 m).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9448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Fixed Ladder Fall Protection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414549"/>
            <a:ext cx="6077449" cy="2637710"/>
          </a:xfrm>
          <a:prstGeom prst="rect">
            <a:avLst/>
          </a:prstGeom>
          <a:noFill/>
        </p:spPr>
        <p:txBody>
          <a:bodyPr wrap="square" rtlCol="0">
            <a:spAutoFit/>
          </a:bodyPr>
          <a:lstStyle/>
          <a:p>
            <a:pPr>
              <a:lnSpc>
                <a:spcPct val="150000"/>
              </a:lnSpc>
              <a:buNone/>
            </a:pPr>
            <a:r>
              <a:rPr lang="en-US" dirty="0"/>
              <a:t>The employer must ensure ladder sections having a cage or well:</a:t>
            </a:r>
          </a:p>
          <a:p>
            <a:pPr>
              <a:lnSpc>
                <a:spcPct val="150000"/>
              </a:lnSpc>
            </a:pPr>
            <a:endParaRPr lang="en-US" dirty="0"/>
          </a:p>
          <a:p>
            <a:pPr marL="285750" indent="-285750">
              <a:lnSpc>
                <a:spcPct val="150000"/>
              </a:lnSpc>
              <a:buFont typeface="Arial"/>
              <a:buChar char="•"/>
            </a:pPr>
            <a:r>
              <a:rPr lang="en-US" dirty="0"/>
              <a:t>Are offset from adjacent sections; and </a:t>
            </a:r>
          </a:p>
          <a:p>
            <a:pPr marL="285750" indent="-285750">
              <a:lnSpc>
                <a:spcPct val="150000"/>
              </a:lnSpc>
              <a:buFont typeface="Arial"/>
              <a:buChar char="•"/>
            </a:pPr>
            <a:r>
              <a:rPr lang="en-US" dirty="0"/>
              <a:t>Have landing platforms provided at maximum intervals of 50 feet (15.2 m). </a:t>
            </a:r>
          </a:p>
          <a:p>
            <a:pPr>
              <a:lnSpc>
                <a:spcPct val="150000"/>
              </a:lnSpc>
            </a:pPr>
            <a:endParaRPr lang="en-US" dirty="0"/>
          </a:p>
          <a:p>
            <a:pPr>
              <a:lnSpc>
                <a:spcPct val="150000"/>
              </a:lnSpc>
              <a:buNone/>
            </a:pPr>
            <a:r>
              <a:rPr lang="en-US" dirty="0"/>
              <a:t>The employer may use a cage or well in combination with a personal fall arrest system or ladder safety system provided that the cage or well does not interfere with the operation of the system.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Cages, Wells, and Platforms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When cages, wells, and platforms are used with fixed ladders, the employer must ensure:</a:t>
            </a:r>
          </a:p>
          <a:p>
            <a:pPr>
              <a:lnSpc>
                <a:spcPct val="150000"/>
              </a:lnSpc>
            </a:pPr>
            <a:endParaRPr lang="en-US" sz="1400" dirty="0"/>
          </a:p>
          <a:p>
            <a:pPr marL="285750" indent="-285750">
              <a:lnSpc>
                <a:spcPct val="150000"/>
              </a:lnSpc>
              <a:buFont typeface="Arial"/>
              <a:buChar char="•"/>
            </a:pPr>
            <a:r>
              <a:rPr lang="en-US" sz="1400" dirty="0"/>
              <a:t>Cages and wells installed on fixed ladders are designed, constructed, and maintained to permit easy access to, and egress from, the ladder that they enclose (see Figures D–14 and D–15); </a:t>
            </a:r>
          </a:p>
          <a:p>
            <a:pPr marL="285750" indent="-285750">
              <a:lnSpc>
                <a:spcPct val="150000"/>
              </a:lnSpc>
              <a:buFont typeface="Arial"/>
              <a:buChar char="•"/>
            </a:pPr>
            <a:r>
              <a:rPr lang="en-US" sz="1400" dirty="0"/>
              <a:t>Cages and wells are continuous throughout the length of the fixed ladder, except for access, egress, and other transfer points; </a:t>
            </a:r>
          </a:p>
          <a:p>
            <a:pPr marL="285750" indent="-285750">
              <a:lnSpc>
                <a:spcPct val="150000"/>
              </a:lnSpc>
              <a:buFont typeface="Arial"/>
              <a:buChar char="•"/>
            </a:pPr>
            <a:r>
              <a:rPr lang="en-US" sz="1400" dirty="0"/>
              <a:t>Cages and wells are designed, constructed, and maintained to contain employees in the event of a fall, and to direct them to a lower landing; and </a:t>
            </a:r>
          </a:p>
          <a:p>
            <a:pPr marL="285750" indent="-285750">
              <a:lnSpc>
                <a:spcPct val="150000"/>
              </a:lnSpc>
              <a:buFont typeface="Arial"/>
              <a:buChar char="•"/>
            </a:pPr>
            <a:r>
              <a:rPr lang="en-US" sz="1400" dirty="0"/>
              <a:t>Platforms used with fixed ladders provide a horizontal surface of at least 24 inches by 30 inches (61 cm by 76 cm). </a:t>
            </a:r>
          </a:p>
        </p:txBody>
      </p:sp>
      <p:pic>
        <p:nvPicPr>
          <p:cNvPr id="7" name="Picture 6" descr="Technical diagram illustrating general construction specifications for ladder safety cages. It includes detailed measurements for through ladders, side-step ladders, and basket guard hoops with labeled dimensions, spacing, and structural components like hoops, bars, and rivets.">
            <a:extLst>
              <a:ext uri="{FF2B5EF4-FFF2-40B4-BE49-F238E27FC236}">
                <a16:creationId xmlns:a16="http://schemas.microsoft.com/office/drawing/2014/main" id="{90DBCFB1-AA80-DF73-62BA-915C91B6FD30}"/>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Mobile Ladder Stands and Platforms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Our final topic for ladders will cover mobile ladder stands and mobile ladder platforms. Let’s start by defining these terms:</a:t>
            </a:r>
          </a:p>
          <a:p>
            <a:pPr>
              <a:lnSpc>
                <a:spcPct val="150000"/>
              </a:lnSpc>
              <a:buNone/>
            </a:pPr>
            <a:r>
              <a:rPr lang="en-US" sz="1400" i="1" dirty="0"/>
              <a:t>“Mobile ladder stand (ladder stand) means a mobile, fixed-height, self supporting ladder that usually consists of wheels or casters on a rigid base and steps leading to a top step. A mobile ladder stand also may have handrails and is designed for use by one employee at a time.”</a:t>
            </a:r>
          </a:p>
          <a:p>
            <a:pPr>
              <a:lnSpc>
                <a:spcPct val="150000"/>
              </a:lnSpc>
              <a:buNone/>
            </a:pPr>
            <a:r>
              <a:rPr lang="en-US" sz="1400" i="1" dirty="0"/>
              <a:t>“Mobile ladder stand platform means a mobile, fixed-height, self-supporting unit having one or more standing platforms that are provided with means of access or egress.”</a:t>
            </a:r>
          </a:p>
          <a:p>
            <a:pPr>
              <a:lnSpc>
                <a:spcPct val="150000"/>
              </a:lnSpc>
            </a:pPr>
            <a:endParaRPr lang="en-US" sz="1400" dirty="0"/>
          </a:p>
        </p:txBody>
      </p:sp>
      <p:pic>
        <p:nvPicPr>
          <p:cNvPr id="3" name="Picture 2">
            <a:extLst>
              <a:ext uri="{FF2B5EF4-FFF2-40B4-BE49-F238E27FC236}">
                <a16:creationId xmlns:a16="http://schemas.microsoft.com/office/drawing/2014/main" id="{30F53299-E587-ED03-998D-D0085D2A3FD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125" y="11181"/>
            <a:ext cx="5490988" cy="5898287"/>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Rectangle 1">
            <a:extLst>
              <a:ext uri="{FF2B5EF4-FFF2-40B4-BE49-F238E27FC236}">
                <a16:creationId xmlns:a16="http://schemas.microsoft.com/office/drawing/2014/main" id="{24A01A04-E476-4946-83C8-942818EF32A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p:cNvSpPr txBox="1">
            <a:spLocks noGrp="1"/>
          </p:cNvSpPr>
          <p:nvPr>
            <p:ph type="title" idx="4294967295"/>
          </p:nvPr>
        </p:nvSpPr>
        <p:spPr>
          <a:xfrm>
            <a:off x="2743200" y="2531200"/>
            <a:ext cx="6570961"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2"/>
              </a:rPr>
              <a:t>Mobile Ladder Stands</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BCE91968-7481-4F74-B62F-ED59C649A7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6 of 7">
            <a:extLst>
              <a:ext uri="{FF2B5EF4-FFF2-40B4-BE49-F238E27FC236}">
                <a16:creationId xmlns:a16="http://schemas.microsoft.com/office/drawing/2014/main" id="{BF47FE9D-597A-1E0B-4CDE-CC4EEFD7376B}"/>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7925432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Mobile Ladder Stands and Platforms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The WWS rule divides the requirements for mobile ladder stands and mobile ladder platforms into three topics:</a:t>
            </a:r>
          </a:p>
          <a:p>
            <a:pPr>
              <a:lnSpc>
                <a:spcPct val="150000"/>
              </a:lnSpc>
            </a:pPr>
            <a:endParaRPr lang="en-US" dirty="0"/>
          </a:p>
          <a:p>
            <a:pPr marL="285750" indent="-285750">
              <a:lnSpc>
                <a:spcPct val="150000"/>
              </a:lnSpc>
              <a:buFont typeface="Arial"/>
              <a:buChar char="•"/>
            </a:pPr>
            <a:r>
              <a:rPr lang="en-US" dirty="0"/>
              <a:t>General requirements</a:t>
            </a:r>
          </a:p>
          <a:p>
            <a:pPr marL="285750" indent="-285750">
              <a:lnSpc>
                <a:spcPct val="150000"/>
              </a:lnSpc>
              <a:buFont typeface="Arial"/>
              <a:buChar char="•"/>
            </a:pPr>
            <a:r>
              <a:rPr lang="en-US" dirty="0"/>
              <a:t>Design requirements for mobile ladder stands</a:t>
            </a:r>
          </a:p>
          <a:p>
            <a:pPr marL="285750" indent="-285750">
              <a:lnSpc>
                <a:spcPct val="150000"/>
              </a:lnSpc>
              <a:buFont typeface="Arial"/>
              <a:buChar char="•"/>
            </a:pPr>
            <a:r>
              <a:rPr lang="en-US" dirty="0"/>
              <a:t>Design requirements for mobile ladder platforms</a:t>
            </a:r>
          </a:p>
          <a:p>
            <a:pPr>
              <a:lnSpc>
                <a:spcPct val="150000"/>
              </a:lnSpc>
            </a:pPr>
            <a:endParaRPr lang="en-US" dirty="0"/>
          </a:p>
          <a:p>
            <a:pPr>
              <a:lnSpc>
                <a:spcPct val="150000"/>
              </a:lnSpc>
              <a:buNone/>
            </a:pPr>
            <a:r>
              <a:rPr lang="en-US" dirty="0"/>
              <a:t>We’ll focus on the general requirements and if you would like to read the design requirements, please reference </a:t>
            </a:r>
            <a:r>
              <a:rPr lang="en-US" dirty="0">
                <a:hlinkClick r:id="rId3"/>
              </a:rPr>
              <a:t>1910.23 (e)</a:t>
            </a:r>
            <a:r>
              <a:rPr lang="en-US" dirty="0"/>
              <a:t>.</a:t>
            </a:r>
          </a:p>
        </p:txBody>
      </p:sp>
      <p:pic>
        <p:nvPicPr>
          <p:cNvPr id="3" name="Picture 2">
            <a:extLst>
              <a:ext uri="{FF2B5EF4-FFF2-40B4-BE49-F238E27FC236}">
                <a16:creationId xmlns:a16="http://schemas.microsoft.com/office/drawing/2014/main" id="{471D39DA-C7AF-017B-6C1C-233401A58BE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1"/>
            <a:ext cx="5501398" cy="5909469"/>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5"/>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General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ensure the following requirements for mobile ladder stands and platforms are met: </a:t>
            </a:r>
          </a:p>
          <a:p>
            <a:pPr>
              <a:lnSpc>
                <a:spcPct val="150000"/>
              </a:lnSpc>
            </a:pPr>
            <a:endParaRPr lang="en-US" sz="1400" dirty="0"/>
          </a:p>
          <a:p>
            <a:pPr marL="285750" indent="-285750">
              <a:lnSpc>
                <a:spcPct val="150000"/>
              </a:lnSpc>
              <a:buFont typeface="Arial"/>
              <a:buChar char="•"/>
            </a:pPr>
            <a:r>
              <a:rPr lang="en-US" sz="1400" b="1" dirty="0"/>
              <a:t>Step Width</a:t>
            </a:r>
            <a:r>
              <a:rPr lang="en-US" sz="1400" dirty="0"/>
              <a:t>: Must have a step width of at least 16 inches (41 cm).</a:t>
            </a:r>
          </a:p>
          <a:p>
            <a:pPr marL="285750" indent="-285750">
              <a:lnSpc>
                <a:spcPct val="150000"/>
              </a:lnSpc>
              <a:buFont typeface="Arial"/>
              <a:buChar char="•"/>
            </a:pPr>
            <a:r>
              <a:rPr lang="en-US" sz="1400" b="1" dirty="0"/>
              <a:t>Slip Resistance</a:t>
            </a:r>
            <a:r>
              <a:rPr lang="en-US" sz="1400" dirty="0"/>
              <a:t>: Steps and platforms must be slip-resistant, either as part of the design or through a secondary process like coating or applying slip-resistant tape.</a:t>
            </a:r>
          </a:p>
          <a:p>
            <a:pPr marL="285750" indent="-285750">
              <a:lnSpc>
                <a:spcPct val="150000"/>
              </a:lnSpc>
              <a:buFont typeface="Arial"/>
              <a:buChar char="•"/>
            </a:pPr>
            <a:r>
              <a:rPr lang="en-US" sz="1400" b="1" dirty="0"/>
              <a:t>Load Capacity</a:t>
            </a:r>
            <a:r>
              <a:rPr lang="en-US" sz="1400" dirty="0"/>
              <a:t>: Must support at least four times their maximum intended load, including the weight on the wheels or casters.</a:t>
            </a:r>
          </a:p>
          <a:p>
            <a:pPr marL="285750" indent="-285750">
              <a:lnSpc>
                <a:spcPct val="150000"/>
              </a:lnSpc>
              <a:buFont typeface="Arial"/>
              <a:buChar char="•"/>
            </a:pPr>
            <a:r>
              <a:rPr lang="en-US" sz="1400" b="1" dirty="0"/>
              <a:t>Handrails</a:t>
            </a:r>
            <a:r>
              <a:rPr lang="en-US" sz="1400" dirty="0"/>
              <a:t>: For stands and platforms with a top step height of 4 feet or more, handrails must be between 29.5 inches (75 cm) and 37 inches (94 cm) high, with removable gates or chains allowed in special cases.</a:t>
            </a:r>
          </a:p>
          <a:p>
            <a:pPr>
              <a:lnSpc>
                <a:spcPct val="150000"/>
              </a:lnSpc>
            </a:pPr>
            <a:endParaRPr lang="en-US" sz="1400" dirty="0"/>
          </a:p>
          <a:p>
            <a:pPr>
              <a:lnSpc>
                <a:spcPct val="150000"/>
              </a:lnSpc>
              <a:buNone/>
            </a:pPr>
            <a:r>
              <a:rPr lang="en-US" sz="1400"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General Requirements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The employer must ensure the following requirements for mobile ladder stands and platforms are met: </a:t>
            </a:r>
          </a:p>
          <a:p>
            <a:pPr>
              <a:lnSpc>
                <a:spcPct val="150000"/>
              </a:lnSpc>
            </a:pPr>
            <a:endParaRPr lang="en-US" dirty="0"/>
          </a:p>
          <a:p>
            <a:pPr marL="285750" indent="-285750">
              <a:lnSpc>
                <a:spcPct val="150000"/>
              </a:lnSpc>
              <a:buFont typeface="Arial"/>
              <a:buChar char="•"/>
            </a:pPr>
            <a:r>
              <a:rPr lang="en-US" b="1" dirty="0"/>
              <a:t>Height Stability</a:t>
            </a:r>
            <a:r>
              <a:rPr lang="en-US" dirty="0"/>
              <a:t>: The work-surface height should not exceed four times the shortest base dimension without additional support. For taller stands, stabilizing measures like outriggers or counterweights must be used.</a:t>
            </a:r>
          </a:p>
          <a:p>
            <a:pPr marL="285750" indent="-285750">
              <a:lnSpc>
                <a:spcPct val="150000"/>
              </a:lnSpc>
              <a:buFont typeface="Arial"/>
              <a:buChar char="•"/>
            </a:pPr>
            <a:r>
              <a:rPr lang="en-US" b="1" dirty="0"/>
              <a:t>Movement Control</a:t>
            </a:r>
            <a:r>
              <a:rPr lang="en-US" dirty="0"/>
              <a:t>: Must have a system to prevent horizontal movement when in use and must not be moved while an employee is on it.</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02920" y="365760"/>
            <a:ext cx="5349240" cy="77724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Knowledge Check 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6355080" y="365760"/>
            <a:ext cx="5349240" cy="77724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Knowledge Check 2</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02920" y="1188720"/>
            <a:ext cx="5349240" cy="4526280"/>
          </a:xfrm>
          <a:prstGeom prst="rect">
            <a:avLst/>
          </a:prstGeom>
          <a:noFill/>
        </p:spPr>
        <p:txBody>
          <a:bodyPr wrap="square" rtlCol="0">
            <a:spAutoFit/>
          </a:bodyPr>
          <a:lstStyle/>
          <a:p>
            <a:pPr>
              <a:lnSpc>
                <a:spcPct val="150000"/>
              </a:lnSpc>
              <a:buNone/>
            </a:pPr>
            <a:r>
              <a:rPr lang="en-US" dirty="0"/>
              <a:t>The WWS rule does not apply to portable or fixed ladders.</a:t>
            </a:r>
          </a:p>
          <a:p>
            <a:pPr>
              <a:lnSpc>
                <a:spcPct val="150000"/>
              </a:lnSpc>
            </a:pPr>
            <a:endParaRPr lang="en-US" dirty="0"/>
          </a:p>
          <a:p>
            <a:pPr marL="342900" indent="-342900">
              <a:lnSpc>
                <a:spcPct val="150000"/>
              </a:lnSpc>
              <a:buFont typeface="+mj-lt"/>
              <a:buAutoNum type="alphaUcPeriod"/>
            </a:pPr>
            <a:r>
              <a:rPr lang="en-US" dirty="0"/>
              <a:t>True</a:t>
            </a:r>
          </a:p>
          <a:p>
            <a:pPr marL="342900" indent="-342900">
              <a:lnSpc>
                <a:spcPct val="150000"/>
              </a:lnSpc>
              <a:buFont typeface="+mj-lt"/>
              <a:buAutoNum type="alphaUcPeriod"/>
            </a:pPr>
            <a:r>
              <a:rPr lang="en-US" b="1" dirty="0"/>
              <a:t>False</a:t>
            </a:r>
          </a:p>
        </p:txBody>
      </p:sp>
      <p:sp>
        <p:nvSpPr>
          <p:cNvPr id="9002" name="TextBox 1">
            <a:extLst>
              <a:ext uri="{FF2B5EF4-FFF2-40B4-BE49-F238E27FC236}">
                <a16:creationId xmlns:a16="http://schemas.microsoft.com/office/drawing/2014/main" id="{E2BFFF64-AF83-EEEE-4A41-D87F7E87BD74}"/>
              </a:ext>
            </a:extLst>
          </p:cNvPr>
          <p:cNvSpPr txBox="1"/>
          <p:nvPr/>
        </p:nvSpPr>
        <p:spPr>
          <a:xfrm>
            <a:off x="6355080" y="1188720"/>
            <a:ext cx="5349240" cy="4526280"/>
          </a:xfrm>
          <a:prstGeom prst="rect">
            <a:avLst/>
          </a:prstGeom>
          <a:noFill/>
        </p:spPr>
        <p:txBody>
          <a:bodyPr wrap="square" rtlCol="0">
            <a:spAutoFit/>
          </a:bodyPr>
          <a:lstStyle/>
          <a:p>
            <a:pPr>
              <a:lnSpc>
                <a:spcPct val="150000"/>
              </a:lnSpc>
              <a:buNone/>
            </a:pPr>
            <a:r>
              <a:rPr lang="en-US" dirty="0"/>
              <a:t>Portable ladders used to gain access to an upper landing surface must have side rails that extend at least ____ past the landing:</a:t>
            </a:r>
          </a:p>
          <a:p>
            <a:pPr>
              <a:lnSpc>
                <a:spcPct val="150000"/>
              </a:lnSpc>
            </a:pPr>
            <a:endParaRPr lang="en-US" dirty="0"/>
          </a:p>
          <a:p>
            <a:pPr marL="342900" indent="-342900">
              <a:lnSpc>
                <a:spcPct val="150000"/>
              </a:lnSpc>
              <a:buFont typeface="+mj-lt"/>
              <a:buAutoNum type="alphaUcPeriod"/>
            </a:pPr>
            <a:r>
              <a:rPr lang="en-US" dirty="0"/>
              <a:t>2 feet</a:t>
            </a:r>
          </a:p>
          <a:p>
            <a:pPr marL="342900" indent="-342900">
              <a:lnSpc>
                <a:spcPct val="150000"/>
              </a:lnSpc>
              <a:buFont typeface="+mj-lt"/>
              <a:buAutoNum type="alphaUcPeriod"/>
            </a:pPr>
            <a:r>
              <a:rPr lang="en-US" b="1" dirty="0"/>
              <a:t>3 feet</a:t>
            </a:r>
          </a:p>
          <a:p>
            <a:pPr marL="342900" indent="-342900">
              <a:lnSpc>
                <a:spcPct val="150000"/>
              </a:lnSpc>
              <a:buFont typeface="+mj-lt"/>
              <a:buAutoNum type="alphaUcPeriod"/>
            </a:pPr>
            <a:r>
              <a:rPr lang="en-US" dirty="0"/>
              <a:t>4 feet</a:t>
            </a:r>
          </a:p>
          <a:p>
            <a:pPr marL="342900" indent="-342900">
              <a:lnSpc>
                <a:spcPct val="150000"/>
              </a:lnSpc>
              <a:buFont typeface="+mj-lt"/>
              <a:buAutoNum type="alphaUcPeriod"/>
            </a:pPr>
            <a:r>
              <a:rPr lang="en-US" dirty="0"/>
              <a:t>5 feet</a:t>
            </a:r>
          </a:p>
        </p:txBody>
      </p:sp>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2"/>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Module 6 Overview</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200" dirty="0"/>
              <a:t>In summary, the WWS rule applies to all ladders, except those used in emergencies and those integral to machines or equipment. It covers general requirements for all ladders, including:</a:t>
            </a:r>
          </a:p>
          <a:p>
            <a:pPr>
              <a:lnSpc>
                <a:spcPct val="150000"/>
              </a:lnSpc>
            </a:pPr>
            <a:endParaRPr lang="en-US" sz="1200" dirty="0"/>
          </a:p>
          <a:p>
            <a:pPr marL="285750" indent="-285750">
              <a:lnSpc>
                <a:spcPct val="150000"/>
              </a:lnSpc>
              <a:buFont typeface="Arial"/>
              <a:buChar char="•"/>
            </a:pPr>
            <a:r>
              <a:rPr lang="en-US" sz="1200" dirty="0"/>
              <a:t>Portable ladders </a:t>
            </a:r>
          </a:p>
          <a:p>
            <a:pPr marL="285750" indent="-285750">
              <a:lnSpc>
                <a:spcPct val="150000"/>
              </a:lnSpc>
              <a:buFont typeface="Arial"/>
              <a:buChar char="•"/>
            </a:pPr>
            <a:r>
              <a:rPr lang="en-US" sz="1200" dirty="0"/>
              <a:t>Fixed ladders</a:t>
            </a:r>
          </a:p>
          <a:p>
            <a:pPr marL="285750" indent="-285750">
              <a:lnSpc>
                <a:spcPct val="150000"/>
              </a:lnSpc>
              <a:buFont typeface="Arial"/>
              <a:buChar char="•"/>
            </a:pPr>
            <a:r>
              <a:rPr lang="en-US" sz="1200" dirty="0"/>
              <a:t>Mobile ladder stands </a:t>
            </a:r>
          </a:p>
          <a:p>
            <a:pPr marL="285750" indent="-285750">
              <a:lnSpc>
                <a:spcPct val="150000"/>
              </a:lnSpc>
              <a:buFont typeface="Arial"/>
              <a:buChar char="•"/>
            </a:pPr>
            <a:r>
              <a:rPr lang="en-US" sz="1200" dirty="0"/>
              <a:t>Mobile ladder platforms </a:t>
            </a:r>
          </a:p>
          <a:p>
            <a:pPr>
              <a:lnSpc>
                <a:spcPct val="150000"/>
              </a:lnSpc>
            </a:pPr>
            <a:endParaRPr lang="en-US" sz="1200" dirty="0"/>
          </a:p>
          <a:p>
            <a:pPr>
              <a:lnSpc>
                <a:spcPct val="150000"/>
              </a:lnSpc>
              <a:buNone/>
            </a:pPr>
            <a:r>
              <a:rPr lang="en-US" sz="1200" dirty="0"/>
              <a:t>Employers must ensure their ladders meet specific standards, such as slip resistance, load capacity, and proper use. Fixed ladders have additional safety requirements like fall protection, minimum clearances, grab bars, and handrails. Mobile ladder stands and platforms must have uniformly spaced steps, sufficient handrails, and stabilization to prevent overturning, with design adjustments allowed for specific use cases.</a:t>
            </a:r>
          </a:p>
          <a:p>
            <a:pPr>
              <a:lnSpc>
                <a:spcPct val="150000"/>
              </a:lnSpc>
            </a:pPr>
            <a:endParaRPr lang="en-US" sz="1200" dirty="0"/>
          </a:p>
          <a:p>
            <a:pPr>
              <a:lnSpc>
                <a:spcPct val="150000"/>
              </a:lnSpc>
              <a:buNone/>
            </a:pPr>
            <a:r>
              <a:rPr lang="en-US" sz="1200" dirty="0"/>
              <a:t>Let’s proceed to module 7!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ladder requirements</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6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88">
          <a:extLst>
            <a:ext uri="{FF2B5EF4-FFF2-40B4-BE49-F238E27FC236}">
              <a16:creationId xmlns:a16="http://schemas.microsoft.com/office/drawing/2014/main" id="{1BAC9D4C-02F8-59C1-1FDA-C5558B3AC783}"/>
            </a:ext>
          </a:extLst>
        </p:cNvPr>
        <p:cNvGrpSpPr/>
        <p:nvPr/>
      </p:nvGrpSpPr>
      <p:grpSpPr>
        <a:xfrm>
          <a:off x="0" y="0"/>
          <a:ext cx="0" cy="0"/>
          <a:chOff x="0" y="0"/>
          <a:chExt cx="0" cy="0"/>
        </a:xfrm>
      </p:grpSpPr>
      <p:pic>
        <p:nvPicPr>
          <p:cNvPr id="89" name="Google Shape;89;p1">
            <a:extLst>
              <a:ext uri="{FF2B5EF4-FFF2-40B4-BE49-F238E27FC236}">
                <a16:creationId xmlns:a16="http://schemas.microsoft.com/office/drawing/2014/main" id="{50C74BD1-F410-8BEA-B4F7-FEC9BA5D5619}"/>
              </a:ext>
              <a:ext uri="{C183D7F6-B498-43B3-948B-1728B52AA6E4}">
                <adec:decorative xmlns:adec="http://schemas.microsoft.com/office/drawing/2017/decorative" val="1"/>
              </a:ext>
            </a:extLst>
          </p:cNvPr>
          <p:cNvPicPr preferRelativeResize="0"/>
          <p:nvPr/>
        </p:nvPicPr>
        <p:blipFill rotWithShape="1">
          <a:blip r:embed="rId3">
            <a:alphaModFix/>
          </a:blip>
          <a:srcRect t="11228"/>
          <a:stretch/>
        </p:blipFill>
        <p:spPr>
          <a:xfrm>
            <a:off x="0" y="0"/>
            <a:ext cx="12169791" cy="6857998"/>
          </a:xfrm>
          <a:prstGeom prst="rect">
            <a:avLst/>
          </a:prstGeom>
          <a:noFill/>
          <a:ln>
            <a:noFill/>
          </a:ln>
        </p:spPr>
      </p:pic>
      <p:sp>
        <p:nvSpPr>
          <p:cNvPr id="92" name="Google Shape;92;p1">
            <a:extLst>
              <a:ext uri="{FF2B5EF4-FFF2-40B4-BE49-F238E27FC236}">
                <a16:creationId xmlns:a16="http://schemas.microsoft.com/office/drawing/2014/main" id="{3D4932B5-6D3F-84B5-1047-7975D5ABBA65}"/>
              </a:ext>
              <a:ext uri="{C183D7F6-B498-43B3-948B-1728B52AA6E4}">
                <adec:decorative xmlns:adec="http://schemas.microsoft.com/office/drawing/2017/decorative" val="1"/>
              </a:ext>
            </a:extLst>
          </p:cNvPr>
          <p:cNvSpPr/>
          <p:nvPr/>
        </p:nvSpPr>
        <p:spPr>
          <a:xfrm>
            <a:off x="0" y="2542903"/>
            <a:ext cx="12192000" cy="2272938"/>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4" name="Google Shape;94;p1">
            <a:extLst>
              <a:ext uri="{FF2B5EF4-FFF2-40B4-BE49-F238E27FC236}">
                <a16:creationId xmlns:a16="http://schemas.microsoft.com/office/drawing/2014/main" id="{09813BBC-2D50-BF5F-0C54-F6EF002EDE29}"/>
              </a:ext>
            </a:extLst>
          </p:cNvPr>
          <p:cNvSpPr txBox="1">
            <a:spLocks noGrp="1"/>
          </p:cNvSpPr>
          <p:nvPr>
            <p:ph type="title" idx="4294967295"/>
          </p:nvPr>
        </p:nvSpPr>
        <p:spPr>
          <a:xfrm>
            <a:off x="-1" y="3569317"/>
            <a:ext cx="12192001" cy="64629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400"/>
              <a:buFont typeface="Arial"/>
              <a:buNone/>
              <a:tabLst/>
              <a:defRPr/>
            </a:pPr>
            <a:r>
              <a:rPr kumimoji="0" lang="en-US" sz="3600" b="1" i="0" u="none" strike="noStrike" kern="0" cap="none" spc="0" normalizeH="0" baseline="0" noProof="0" dirty="0">
                <a:ln>
                  <a:noFill/>
                </a:ln>
                <a:solidFill>
                  <a:schemeClr val="lt1"/>
                </a:solidFill>
                <a:effectLst/>
                <a:uLnTx/>
                <a:uFillTx/>
                <a:latin typeface="Verdana"/>
                <a:ea typeface="Verdana"/>
                <a:cs typeface="Verdana"/>
                <a:sym typeface="Verdana"/>
              </a:rPr>
              <a:t>Module 7: Training and Conclusion</a:t>
            </a:r>
            <a:endParaRPr kumimoji="0" lang="en-US" sz="3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3" name="Google Shape;93;p1">
            <a:extLst>
              <a:ext uri="{FF2B5EF4-FFF2-40B4-BE49-F238E27FC236}">
                <a16:creationId xmlns:a16="http://schemas.microsoft.com/office/drawing/2014/main" id="{05DCE934-B8B2-E260-4079-A7558D3D2D03}"/>
              </a:ext>
            </a:extLst>
          </p:cNvPr>
          <p:cNvSpPr txBox="1"/>
          <p:nvPr/>
        </p:nvSpPr>
        <p:spPr>
          <a:xfrm>
            <a:off x="0" y="2799876"/>
            <a:ext cx="12169792" cy="707886"/>
          </a:xfrm>
          <a:prstGeom prst="rect">
            <a:avLst/>
          </a:prstGeom>
          <a:noFill/>
          <a:ln>
            <a:noFill/>
          </a:ln>
        </p:spPr>
        <p:txBody>
          <a:bodyPr spcFirstLastPara="1" wrap="square" lIns="91425" tIns="45700" rIns="91425" bIns="45700" anchor="t" anchorCtr="0">
            <a:spAutoFit/>
          </a:bodyPr>
          <a:lstStyle/>
          <a:p>
            <a:pPr lvl="0" algn="ctr">
              <a:buSzPts val="4000"/>
            </a:pPr>
            <a:r>
              <a:rPr lang="en-US" sz="4000" b="1" dirty="0">
                <a:solidFill>
                  <a:schemeClr val="lt1"/>
                </a:solidFill>
                <a:latin typeface="Verdana"/>
                <a:ea typeface="Verdana"/>
                <a:cs typeface="Verdana"/>
                <a:sym typeface="Verdana"/>
              </a:rPr>
              <a:t>WALKING-WORKING SURFACES</a:t>
            </a:r>
          </a:p>
        </p:txBody>
      </p:sp>
      <p:pic>
        <p:nvPicPr>
          <p:cNvPr id="3" name="Picture 2" descr="Oregon OSHA logo.">
            <a:extLst>
              <a:ext uri="{FF2B5EF4-FFF2-40B4-BE49-F238E27FC236}">
                <a16:creationId xmlns:a16="http://schemas.microsoft.com/office/drawing/2014/main" id="{F1F2E216-7C9A-EEC4-D963-AE37A54F8462}"/>
              </a:ext>
            </a:extLst>
          </p:cNvPr>
          <p:cNvPicPr>
            <a:picLocks noChangeAspect="1"/>
          </p:cNvPicPr>
          <p:nvPr/>
        </p:nvPicPr>
        <p:blipFill>
          <a:blip r:embed="rId4"/>
          <a:stretch>
            <a:fillRect/>
          </a:stretch>
        </p:blipFill>
        <p:spPr>
          <a:xfrm>
            <a:off x="9111317" y="125950"/>
            <a:ext cx="2596877" cy="1077704"/>
          </a:xfrm>
          <a:prstGeom prst="rect">
            <a:avLst/>
          </a:prstGeom>
        </p:spPr>
      </p:pic>
      <p:pic>
        <p:nvPicPr>
          <p:cNvPr id="7" name="Picture 6" descr="Oregon Department of Consumer and Business Services logo.">
            <a:extLst>
              <a:ext uri="{FF2B5EF4-FFF2-40B4-BE49-F238E27FC236}">
                <a16:creationId xmlns:a16="http://schemas.microsoft.com/office/drawing/2014/main" id="{36868CE9-3791-F80A-4907-EB5C995A0C8E}"/>
              </a:ext>
            </a:extLst>
          </p:cNvPr>
          <p:cNvPicPr>
            <a:picLocks noChangeAspect="1"/>
          </p:cNvPicPr>
          <p:nvPr/>
        </p:nvPicPr>
        <p:blipFill>
          <a:blip r:embed="rId5"/>
          <a:stretch>
            <a:fillRect/>
          </a:stretch>
        </p:blipFill>
        <p:spPr>
          <a:xfrm>
            <a:off x="269066" y="260296"/>
            <a:ext cx="3119159" cy="1011156"/>
          </a:xfrm>
          <a:prstGeom prst="rect">
            <a:avLst/>
          </a:prstGeom>
        </p:spPr>
      </p:pic>
    </p:spTree>
    <p:extLst>
      <p:ext uri="{BB962C8B-B14F-4D97-AF65-F5344CB8AC3E}">
        <p14:creationId xmlns:p14="http://schemas.microsoft.com/office/powerpoint/2010/main" val="78650025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Welcome to Module 7</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We have covered a lot of information in this course! In this module, we’ll conclude the course with:</a:t>
            </a:r>
          </a:p>
          <a:p>
            <a:pPr>
              <a:lnSpc>
                <a:spcPct val="150000"/>
              </a:lnSpc>
            </a:pPr>
            <a:endParaRPr lang="en-US" dirty="0"/>
          </a:p>
          <a:p>
            <a:pPr marL="285750" indent="-285750">
              <a:lnSpc>
                <a:spcPct val="150000"/>
              </a:lnSpc>
              <a:buFont typeface="Arial"/>
              <a:buChar char="•"/>
            </a:pPr>
            <a:r>
              <a:rPr lang="en-US" dirty="0"/>
              <a:t>Training requirements</a:t>
            </a:r>
          </a:p>
          <a:p>
            <a:pPr marL="285750" indent="-285750">
              <a:lnSpc>
                <a:spcPct val="150000"/>
              </a:lnSpc>
              <a:buFont typeface="Arial"/>
              <a:buChar char="•"/>
            </a:pPr>
            <a:r>
              <a:rPr lang="en-US" dirty="0"/>
              <a:t>Knowledge test</a:t>
            </a:r>
          </a:p>
          <a:p>
            <a:pPr marL="285750" indent="-285750">
              <a:lnSpc>
                <a:spcPct val="150000"/>
              </a:lnSpc>
              <a:buFont typeface="Arial"/>
              <a:buChar char="•"/>
            </a:pPr>
            <a:r>
              <a:rPr lang="en-US" dirty="0"/>
              <a:t>Certificate of completion</a:t>
            </a:r>
          </a:p>
          <a:p>
            <a:pPr marL="285750" indent="-285750">
              <a:lnSpc>
                <a:spcPct val="150000"/>
              </a:lnSpc>
              <a:buFont typeface="Arial"/>
              <a:buChar char="•"/>
            </a:pPr>
            <a:r>
              <a:rPr lang="en-US" dirty="0"/>
              <a:t>Resources</a:t>
            </a:r>
          </a:p>
          <a:p>
            <a:pPr>
              <a:lnSpc>
                <a:spcPct val="150000"/>
              </a:lnSpc>
            </a:pPr>
            <a:endParaRPr lang="en-US" dirty="0"/>
          </a:p>
          <a:p>
            <a:pPr>
              <a:lnSpc>
                <a:spcPct val="150000"/>
              </a:lnSpc>
              <a:buNone/>
            </a:pPr>
            <a:r>
              <a:rPr lang="en-US" dirty="0"/>
              <a:t>Let’s get started!</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7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2" name="Rectangle 1">
            <a:extLst>
              <a:ext uri="{FF2B5EF4-FFF2-40B4-BE49-F238E27FC236}">
                <a16:creationId xmlns:a16="http://schemas.microsoft.com/office/drawing/2014/main" id="{24A01A04-E476-4946-83C8-942818EF32A4}"/>
              </a:ext>
              <a:ext uri="{C183D7F6-B498-43B3-948B-1728B52AA6E4}">
                <adec:decorative xmlns:adec="http://schemas.microsoft.com/office/drawing/2017/decorative" val="1"/>
              </a:ext>
            </a:extLst>
          </p:cNvPr>
          <p:cNvSpPr/>
          <p:nvPr/>
        </p:nvSpPr>
        <p:spPr>
          <a:xfrm>
            <a:off x="0" y="-73153"/>
            <a:ext cx="12192000" cy="598395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2"/>
          <p:cNvSpPr txBox="1">
            <a:spLocks noGrp="1"/>
          </p:cNvSpPr>
          <p:nvPr>
            <p:ph type="title" idx="4294967295"/>
          </p:nvPr>
        </p:nvSpPr>
        <p:spPr>
          <a:xfrm>
            <a:off x="2743200" y="2531200"/>
            <a:ext cx="6570961" cy="58473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rPr>
              <a:t>Video: </a:t>
            </a:r>
            <a:r>
              <a:rPr kumimoji="0" lang="en-US" sz="3200" b="0" i="0" u="none" strike="noStrike" kern="0" cap="none" spc="0" normalizeH="0" baseline="0" noProof="0" dirty="0">
                <a:ln>
                  <a:noFill/>
                </a:ln>
                <a:solidFill>
                  <a:schemeClr val="bg1"/>
                </a:solidFill>
                <a:effectLst/>
                <a:uLnTx/>
                <a:uFillTx/>
                <a:latin typeface="+mj-lt"/>
                <a:ea typeface="Calibri"/>
                <a:cs typeface="Calibri"/>
                <a:sym typeface="Calibri"/>
                <a:hlinkClick r:id="rId2"/>
              </a:rPr>
              <a:t>Importance of Training</a:t>
            </a:r>
            <a:endParaRPr kumimoji="0" lang="en-US" sz="3200" b="0" i="0" u="none" strike="noStrike" kern="0" cap="none" spc="0" normalizeH="0" baseline="0" noProof="0" dirty="0">
              <a:ln>
                <a:noFill/>
              </a:ln>
              <a:solidFill>
                <a:schemeClr val="bg1"/>
              </a:solidFill>
              <a:effectLst/>
              <a:uLnTx/>
              <a:uFillTx/>
              <a:latin typeface="+mj-lt"/>
              <a:ea typeface="Arial"/>
              <a:cs typeface="Arial"/>
              <a:sym typeface="Arial"/>
            </a:endParaRPr>
          </a:p>
        </p:txBody>
      </p:sp>
      <p:sp>
        <p:nvSpPr>
          <p:cNvPr id="101" name="Google Shape;101;p2">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9" name="Google Shape;102;p2">
            <a:extLst>
              <a:ext uri="{FF2B5EF4-FFF2-40B4-BE49-F238E27FC236}">
                <a16:creationId xmlns:a16="http://schemas.microsoft.com/office/drawing/2014/main" id="{BCE91968-7481-4F74-B62F-ED59C649A7E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5" name="Picture 4" descr="Progress indicator: Module 7 of 7">
            <a:extLst>
              <a:ext uri="{FF2B5EF4-FFF2-40B4-BE49-F238E27FC236}">
                <a16:creationId xmlns:a16="http://schemas.microsoft.com/office/drawing/2014/main" id="{BF47FE9D-597A-1E0B-4CDE-CC4EEFD7376B}"/>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307925432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Training Requirements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Workplace training saves lives, reduces injuries and fatalities, and helps companies maintain a productive, compliant, and safe working environment. The WWS rule has a section that covers training requirements and is divided into 4 sections:</a:t>
            </a:r>
          </a:p>
          <a:p>
            <a:pPr>
              <a:lnSpc>
                <a:spcPct val="150000"/>
              </a:lnSpc>
            </a:pPr>
            <a:endParaRPr lang="en-US" sz="1400" dirty="0"/>
          </a:p>
          <a:p>
            <a:pPr marL="285750" indent="-285750">
              <a:lnSpc>
                <a:spcPct val="150000"/>
              </a:lnSpc>
              <a:buFont typeface="Arial"/>
              <a:buChar char="•"/>
            </a:pPr>
            <a:r>
              <a:rPr lang="en-US" sz="1400" dirty="0"/>
              <a:t>Fall hazards</a:t>
            </a:r>
          </a:p>
          <a:p>
            <a:pPr marL="285750" indent="-285750">
              <a:lnSpc>
                <a:spcPct val="150000"/>
              </a:lnSpc>
              <a:buFont typeface="Arial"/>
              <a:buChar char="•"/>
            </a:pPr>
            <a:r>
              <a:rPr lang="en-US" sz="1400" dirty="0"/>
              <a:t>Equipment hazards</a:t>
            </a:r>
          </a:p>
          <a:p>
            <a:pPr marL="285750" indent="-285750">
              <a:lnSpc>
                <a:spcPct val="150000"/>
              </a:lnSpc>
              <a:buFont typeface="Arial"/>
              <a:buChar char="•"/>
            </a:pPr>
            <a:r>
              <a:rPr lang="en-US" sz="1400" dirty="0"/>
              <a:t>Retraining</a:t>
            </a:r>
          </a:p>
          <a:p>
            <a:pPr marL="285750" indent="-285750">
              <a:lnSpc>
                <a:spcPct val="150000"/>
              </a:lnSpc>
              <a:buFont typeface="Arial"/>
              <a:buChar char="•"/>
            </a:pPr>
            <a:r>
              <a:rPr lang="en-US" sz="1400" dirty="0"/>
              <a:t>Understanding</a:t>
            </a:r>
          </a:p>
          <a:p>
            <a:pPr>
              <a:lnSpc>
                <a:spcPct val="150000"/>
              </a:lnSpc>
            </a:pPr>
            <a:endParaRPr lang="en-US" sz="1400" dirty="0"/>
          </a:p>
          <a:p>
            <a:pPr>
              <a:lnSpc>
                <a:spcPct val="150000"/>
              </a:lnSpc>
              <a:buNone/>
            </a:pPr>
            <a:r>
              <a:rPr lang="en-US" sz="1400" dirty="0"/>
              <a:t>Over the next few slides, we’ll cover steps that employers must take when employees are exposed to falls.</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7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Fall Hazards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marL="342900" indent="-342900">
              <a:lnSpc>
                <a:spcPct val="150000"/>
              </a:lnSpc>
              <a:buNone/>
            </a:pPr>
            <a:r>
              <a:rPr lang="en-US" dirty="0"/>
              <a:t>1. Before any employee is exposed to a fall hazard, the employer must provide training for each employee who uses personal fall protection systems or who is required to be trained as specified elsewhere in this subpart.</a:t>
            </a:r>
          </a:p>
          <a:p>
            <a:pPr>
              <a:lnSpc>
                <a:spcPct val="150000"/>
              </a:lnSpc>
            </a:pPr>
            <a:endParaRPr lang="en-US" dirty="0"/>
          </a:p>
          <a:p>
            <a:pPr marL="342900" indent="-342900">
              <a:lnSpc>
                <a:spcPct val="150000"/>
              </a:lnSpc>
              <a:buNone/>
            </a:pPr>
            <a:r>
              <a:rPr lang="en-US" dirty="0"/>
              <a:t>2. The employer must ensure that each employee is trained by a qualified person.</a:t>
            </a:r>
          </a:p>
          <a:p>
            <a:pPr>
              <a:lnSpc>
                <a:spcPct val="150000"/>
              </a:lnSpc>
            </a:pPr>
            <a:endParaRPr lang="en-US" dirty="0"/>
          </a:p>
          <a:p>
            <a:pPr>
              <a:lnSpc>
                <a:spcPct val="150000"/>
              </a:lnSpc>
              <a:buNone/>
            </a:pPr>
            <a:r>
              <a:rPr lang="en-US" dirty="0"/>
              <a:t>(Continued on next slide)</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7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Fall Hazards (Continued)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marL="342900" indent="-342900">
              <a:lnSpc>
                <a:spcPct val="150000"/>
              </a:lnSpc>
              <a:buNone/>
            </a:pPr>
            <a:r>
              <a:rPr lang="en-US" sz="1400" dirty="0"/>
              <a:t>3. The employer must train each employee in at least the following topics: </a:t>
            </a:r>
          </a:p>
          <a:p>
            <a:pPr marL="342900" indent="-342900">
              <a:lnSpc>
                <a:spcPct val="150000"/>
              </a:lnSpc>
              <a:buNone/>
            </a:pPr>
            <a:r>
              <a:rPr lang="en-US" sz="1400" dirty="0"/>
              <a:t>(i) The nature of the fall hazards in the work area and how to recognize them; </a:t>
            </a:r>
          </a:p>
          <a:p>
            <a:pPr marL="342900" indent="-342900">
              <a:lnSpc>
                <a:spcPct val="150000"/>
              </a:lnSpc>
              <a:buNone/>
            </a:pPr>
            <a:r>
              <a:rPr lang="en-US" sz="1400" dirty="0"/>
              <a:t>(ii) The procedures to be followed to minimize those hazards; </a:t>
            </a:r>
          </a:p>
          <a:p>
            <a:pPr marL="342900" indent="-342900">
              <a:lnSpc>
                <a:spcPct val="150000"/>
              </a:lnSpc>
              <a:buNone/>
            </a:pPr>
            <a:r>
              <a:rPr lang="en-US" sz="1400" dirty="0"/>
              <a:t>(iii) The correct procedures for installing, inspecting, operating, maintaining, and disassembling the personal fall protection systems that the employee uses; and </a:t>
            </a:r>
          </a:p>
          <a:p>
            <a:pPr marL="342900" indent="-342900">
              <a:lnSpc>
                <a:spcPct val="150000"/>
              </a:lnSpc>
              <a:buNone/>
            </a:pPr>
            <a:r>
              <a:rPr lang="en-US" sz="1400" dirty="0"/>
              <a:t>(iv) The correct use of personal fall protection systems and equipment mentioned in the previous slide, including, but not limited to, proper hook-up, anchoring, and tie-off techniques, and methods of equipment inspection and storage, as specified by the manufacturer.</a:t>
            </a:r>
          </a:p>
        </p:txBody>
      </p:sp>
      <p:pic>
        <p:nvPicPr>
          <p:cNvPr id="3" name="Picture 2">
            <a:extLst>
              <a:ext uri="{FF2B5EF4-FFF2-40B4-BE49-F238E27FC236}">
                <a16:creationId xmlns:a16="http://schemas.microsoft.com/office/drawing/2014/main" id="{2DB5C2A9-E20E-F847-B539-D8F5A5A9DA2B}"/>
              </a:ext>
              <a:ext uri="{C183D7F6-B498-43B3-948B-1728B52AA6E4}">
                <adec:decorative xmlns:adec="http://schemas.microsoft.com/office/drawing/2017/decorative" val="1"/>
              </a:ext>
            </a:extLst>
          </p:cNvPr>
          <p:cNvPicPr>
            <a:picLocks noChangeAspect="1"/>
          </p:cNvPicPr>
          <p:nvPr/>
        </p:nvPicPr>
        <p:blipFill>
          <a:blip r:embed="rId3"/>
          <a:srcRect l="13489" t="190" r="23424" b="-438"/>
          <a:stretch>
            <a:fillRect/>
          </a:stretch>
        </p:blipFill>
        <p:spPr>
          <a:xfrm>
            <a:off x="1" y="11182"/>
            <a:ext cx="5581862" cy="5909469"/>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7 of 7">
            <a:extLst>
              <a:ext uri="{FF2B5EF4-FFF2-40B4-BE49-F238E27FC236}">
                <a16:creationId xmlns:a16="http://schemas.microsoft.com/office/drawing/2014/main" id="{F411A62D-D912-0B35-7555-AC5BE0312CAC}"/>
              </a:ext>
            </a:extLst>
          </p:cNvPr>
          <p:cNvPicPr>
            <a:picLocks noChangeAspect="1"/>
          </p:cNvPicPr>
          <p:nvPr/>
        </p:nvPicPr>
        <p:blipFill>
          <a:blip r:embed="rId4"/>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Equipment Hazards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300" dirty="0"/>
              <a:t>Our next topic covers what employers are required to do when their workers are exposed to equipment hazards.</a:t>
            </a:r>
          </a:p>
          <a:p>
            <a:pPr>
              <a:lnSpc>
                <a:spcPct val="150000"/>
              </a:lnSpc>
            </a:pPr>
            <a:endParaRPr lang="en-US" sz="1300" dirty="0"/>
          </a:p>
          <a:p>
            <a:pPr marL="342900" indent="-342900">
              <a:lnSpc>
                <a:spcPct val="150000"/>
              </a:lnSpc>
              <a:buNone/>
            </a:pPr>
            <a:r>
              <a:rPr lang="en-US" sz="1300" dirty="0"/>
              <a:t>1. The employer must train each employee in the proper care, inspection, storage, and use of equipment covered by the walking-working surfaces rule (Division 2 Subdivision D) before an employee uses it.</a:t>
            </a:r>
          </a:p>
          <a:p>
            <a:pPr>
              <a:lnSpc>
                <a:spcPct val="150000"/>
              </a:lnSpc>
            </a:pPr>
            <a:endParaRPr lang="en-US" sz="1300" dirty="0"/>
          </a:p>
          <a:p>
            <a:pPr marL="342900" indent="-342900">
              <a:lnSpc>
                <a:spcPct val="150000"/>
              </a:lnSpc>
              <a:buNone/>
            </a:pPr>
            <a:r>
              <a:rPr lang="en-US" sz="1300" dirty="0"/>
              <a:t>2. The employer must train each employee who uses a dockboard to properly place and secure it to prevent unintentional movement. </a:t>
            </a:r>
          </a:p>
          <a:p>
            <a:pPr>
              <a:lnSpc>
                <a:spcPct val="150000"/>
              </a:lnSpc>
            </a:pPr>
            <a:endParaRPr lang="en-US" sz="1300" dirty="0"/>
          </a:p>
          <a:p>
            <a:pPr marL="342900" indent="-342900">
              <a:lnSpc>
                <a:spcPct val="150000"/>
              </a:lnSpc>
              <a:buNone/>
            </a:pPr>
            <a:r>
              <a:rPr lang="en-US" sz="1300" dirty="0"/>
              <a:t>3. The employer must train each employee who uses a rope descent system in proper rigging and use of the equipment covered in module 5. </a:t>
            </a:r>
          </a:p>
          <a:p>
            <a:pPr>
              <a:lnSpc>
                <a:spcPct val="150000"/>
              </a:lnSpc>
            </a:pPr>
            <a:endParaRPr lang="en-US" sz="1300" dirty="0"/>
          </a:p>
          <a:p>
            <a:pPr marL="342900" indent="-342900">
              <a:lnSpc>
                <a:spcPct val="150000"/>
              </a:lnSpc>
              <a:buNone/>
            </a:pPr>
            <a:r>
              <a:rPr lang="en-US" sz="1300" dirty="0"/>
              <a:t>4. The employer must train each employee who uses a designated area in the proper set-up and use of the area.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7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Retraining</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retrain an employee when the employer has reason to believe the employee does not have the understanding and skill mentioned in the previous slides. Situations requiring retraining include, but are not limited to, the following:</a:t>
            </a:r>
          </a:p>
          <a:p>
            <a:pPr>
              <a:lnSpc>
                <a:spcPct val="150000"/>
              </a:lnSpc>
            </a:pPr>
            <a:endParaRPr lang="en-US" sz="1400" dirty="0"/>
          </a:p>
          <a:p>
            <a:pPr marL="342900" indent="-342900">
              <a:lnSpc>
                <a:spcPct val="150000"/>
              </a:lnSpc>
              <a:buNone/>
            </a:pPr>
            <a:r>
              <a:rPr lang="en-US" sz="1400" dirty="0"/>
              <a:t>(1) When changes in the workplace render previous training obsolete or inadequate; </a:t>
            </a:r>
          </a:p>
          <a:p>
            <a:pPr marL="342900" indent="-342900">
              <a:lnSpc>
                <a:spcPct val="150000"/>
              </a:lnSpc>
              <a:buNone/>
            </a:pPr>
            <a:r>
              <a:rPr lang="en-US" sz="1400" dirty="0"/>
              <a:t>(2) When changes in the types of fall protection systems or equipment to be used render previous training obsolete or inadequate; or </a:t>
            </a:r>
          </a:p>
          <a:p>
            <a:pPr marL="342900" indent="-342900">
              <a:lnSpc>
                <a:spcPct val="150000"/>
              </a:lnSpc>
              <a:buNone/>
            </a:pPr>
            <a:r>
              <a:rPr lang="en-US" sz="1400" dirty="0"/>
              <a:t>(3) When inadequacies in an affected employee’s knowledge or use of fall protection systems or equipment indicate that the employee no longer has the requisite understanding or skill necessary to use equipment or perform the job safely. </a:t>
            </a:r>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7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Understanding</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sz="1400" dirty="0"/>
              <a:t>The employer must provide information and training to each employee in a manner that the employee understands. Some examples of this may include:</a:t>
            </a:r>
          </a:p>
          <a:p>
            <a:pPr>
              <a:lnSpc>
                <a:spcPct val="150000"/>
              </a:lnSpc>
            </a:pPr>
            <a:endParaRPr lang="en-US" sz="1400" dirty="0"/>
          </a:p>
          <a:p>
            <a:pPr marL="285750" indent="-285750">
              <a:lnSpc>
                <a:spcPct val="150000"/>
              </a:lnSpc>
              <a:buFont typeface="Arial"/>
              <a:buChar char="•"/>
            </a:pPr>
            <a:r>
              <a:rPr lang="en-US" sz="1400" b="1" dirty="0"/>
              <a:t>Simple</a:t>
            </a:r>
            <a:r>
              <a:rPr lang="en-US" sz="1400" dirty="0"/>
              <a:t>: Avoid jargon or technical terms unless necessary</a:t>
            </a:r>
          </a:p>
          <a:p>
            <a:pPr marL="285750" indent="-285750">
              <a:lnSpc>
                <a:spcPct val="150000"/>
              </a:lnSpc>
              <a:buFont typeface="Arial"/>
              <a:buChar char="•"/>
            </a:pPr>
            <a:r>
              <a:rPr lang="en-US" sz="1400" b="1" dirty="0"/>
              <a:t>Relatable</a:t>
            </a:r>
            <a:r>
              <a:rPr lang="en-US" sz="1400" dirty="0"/>
              <a:t>: Focus on topics that specifically relate to the employees job responsibilities</a:t>
            </a:r>
          </a:p>
          <a:p>
            <a:pPr marL="285750" indent="-285750">
              <a:lnSpc>
                <a:spcPct val="150000"/>
              </a:lnSpc>
              <a:buFont typeface="Arial"/>
              <a:buChar char="•"/>
            </a:pPr>
            <a:r>
              <a:rPr lang="en-US" sz="1400" b="1" dirty="0"/>
              <a:t>Accessible</a:t>
            </a:r>
            <a:r>
              <a:rPr lang="en-US" sz="1400" dirty="0"/>
              <a:t>: Ensure your training materials are accessible to people with disabilities </a:t>
            </a:r>
          </a:p>
          <a:p>
            <a:pPr marL="285750" indent="-285750">
              <a:lnSpc>
                <a:spcPct val="150000"/>
              </a:lnSpc>
              <a:buFont typeface="Arial"/>
              <a:buChar char="•"/>
            </a:pPr>
            <a:r>
              <a:rPr lang="en-US" sz="1400" b="1" dirty="0"/>
              <a:t>Multi-lingual</a:t>
            </a:r>
            <a:r>
              <a:rPr lang="en-US" sz="1400" dirty="0"/>
              <a:t>: Offer materials and sessions in their preferred languages</a:t>
            </a:r>
          </a:p>
          <a:p>
            <a:pPr marL="285750" indent="-285750">
              <a:lnSpc>
                <a:spcPct val="150000"/>
              </a:lnSpc>
              <a:buFont typeface="Arial"/>
              <a:buChar char="•"/>
            </a:pPr>
            <a:r>
              <a:rPr lang="en-US" sz="1400" b="1" dirty="0"/>
              <a:t>Visual</a:t>
            </a:r>
            <a:r>
              <a:rPr lang="en-US" sz="1400" dirty="0"/>
              <a:t>: Incorporate visual references to demonstrate key points</a:t>
            </a:r>
          </a:p>
          <a:p>
            <a:pPr>
              <a:lnSpc>
                <a:spcPct val="150000"/>
              </a:lnSpc>
            </a:pPr>
            <a:endParaRPr lang="en-US" sz="1400" dirty="0"/>
          </a:p>
        </p:txBody>
      </p:sp>
      <p:pic>
        <p:nvPicPr>
          <p:cNvPr id="7" name="Picture 6">
            <a:extLst>
              <a:ext uri="{FF2B5EF4-FFF2-40B4-BE49-F238E27FC236}">
                <a16:creationId xmlns:a16="http://schemas.microsoft.com/office/drawing/2014/main" id="{90DBCFB1-AA80-DF73-62BA-915C91B6FD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114" y="25687"/>
            <a:ext cx="5432285"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7 of 7">
            <a:extLst>
              <a:ext uri="{FF2B5EF4-FFF2-40B4-BE49-F238E27FC236}">
                <a16:creationId xmlns:a16="http://schemas.microsoft.com/office/drawing/2014/main" id="{F411A62D-D912-0B35-7555-AC5BE0312CAC}"/>
              </a:ext>
            </a:extLst>
          </p:cNvPr>
          <p:cNvPicPr>
            <a:picLocks noChangeAspect="1"/>
          </p:cNvPicPr>
          <p:nvPr/>
        </p:nvPicPr>
        <p:blipFill>
          <a:blip r:embed="rId3"/>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DB2FEF29-E3B3-9A53-9009-DE0D5D60088B}"/>
            </a:ext>
          </a:extLst>
        </p:cNvPr>
        <p:cNvGrpSpPr/>
        <p:nvPr/>
      </p:nvGrpSpPr>
      <p:grpSpPr>
        <a:xfrm>
          <a:off x="0" y="0"/>
          <a:ext cx="0" cy="0"/>
          <a:chOff x="0" y="0"/>
          <a:chExt cx="0" cy="0"/>
        </a:xfrm>
      </p:grpSpPr>
      <p:sp>
        <p:nvSpPr>
          <p:cNvPr id="104" name="Google Shape;104;p2">
            <a:extLst>
              <a:ext uri="{FF2B5EF4-FFF2-40B4-BE49-F238E27FC236}">
                <a16:creationId xmlns:a16="http://schemas.microsoft.com/office/drawing/2014/main" id="{02227910-6148-1667-B849-C1C8C19B4A70}"/>
              </a:ext>
            </a:extLst>
          </p:cNvPr>
          <p:cNvSpPr txBox="1">
            <a:spLocks noGrp="1"/>
          </p:cNvSpPr>
          <p:nvPr>
            <p:ph type="title" idx="4294967295"/>
          </p:nvPr>
        </p:nvSpPr>
        <p:spPr>
          <a:xfrm>
            <a:off x="5719156" y="332509"/>
            <a:ext cx="6274351" cy="73862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You’re Almost Done!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E2BFFF64-AF83-EEEE-4A41-D87F7E87BD74}"/>
              </a:ext>
            </a:extLst>
          </p:cNvPr>
          <p:cNvSpPr txBox="1"/>
          <p:nvPr/>
        </p:nvSpPr>
        <p:spPr>
          <a:xfrm>
            <a:off x="5916058" y="1071132"/>
            <a:ext cx="6077449" cy="2637710"/>
          </a:xfrm>
          <a:prstGeom prst="rect">
            <a:avLst/>
          </a:prstGeom>
          <a:noFill/>
        </p:spPr>
        <p:txBody>
          <a:bodyPr wrap="square" rtlCol="0">
            <a:spAutoFit/>
          </a:bodyPr>
          <a:lstStyle/>
          <a:p>
            <a:pPr>
              <a:lnSpc>
                <a:spcPct val="150000"/>
              </a:lnSpc>
              <a:buNone/>
            </a:pPr>
            <a:r>
              <a:rPr lang="en-US" dirty="0"/>
              <a:t>Remember, Oregon OSHA has many resources to help you understand which rules and requirements apply for your situation. Check out Oregon OSHA's </a:t>
            </a:r>
            <a:r>
              <a:rPr lang="en-US" dirty="0">
                <a:hlinkClick r:id="rId3"/>
              </a:rPr>
              <a:t>A-Z Topic Index</a:t>
            </a:r>
            <a:r>
              <a:rPr lang="en-US" dirty="0"/>
              <a:t>, available on our website. Please note that you can always find the Walking-Working Surfaces rule on </a:t>
            </a:r>
            <a:r>
              <a:rPr lang="en-US" dirty="0">
                <a:hlinkClick r:id="rId4"/>
              </a:rPr>
              <a:t>our website here</a:t>
            </a:r>
            <a:r>
              <a:rPr lang="en-US" dirty="0"/>
              <a:t>.</a:t>
            </a:r>
          </a:p>
          <a:p>
            <a:pPr>
              <a:lnSpc>
                <a:spcPct val="150000"/>
              </a:lnSpc>
            </a:pPr>
            <a:endParaRPr lang="en-US" dirty="0"/>
          </a:p>
          <a:p>
            <a:pPr>
              <a:lnSpc>
                <a:spcPct val="150000"/>
              </a:lnSpc>
              <a:buNone/>
            </a:pPr>
            <a:r>
              <a:rPr lang="en-US" dirty="0"/>
              <a:t>You’ve completed the Walking-Working Surfaces online course. Now, let’s watch a short video in the next slide and then you can proceed to the quiz to earn your certificate of completion.</a:t>
            </a:r>
          </a:p>
        </p:txBody>
      </p:sp>
      <p:pic>
        <p:nvPicPr>
          <p:cNvPr id="7" name="Picture 6" descr="Cover of the Oregon Administrative Rules, Chapter 437, Division 2, Subdivision D: Walking-Working Surfaces.">
            <a:extLst>
              <a:ext uri="{FF2B5EF4-FFF2-40B4-BE49-F238E27FC236}">
                <a16:creationId xmlns:a16="http://schemas.microsoft.com/office/drawing/2014/main" id="{90DBCFB1-AA80-DF73-62BA-915C91B6FD30}"/>
              </a:ext>
            </a:extLst>
          </p:cNvPr>
          <p:cNvPicPr>
            <a:picLocks noChangeAspect="1"/>
          </p:cNvPicPr>
          <p:nvPr/>
        </p:nvPicPr>
        <p:blipFill>
          <a:blip r:embed="rId5"/>
          <a:srcRect/>
          <a:stretch/>
        </p:blipFill>
        <p:spPr>
          <a:xfrm>
            <a:off x="55470" y="25687"/>
            <a:ext cx="5429572" cy="5835230"/>
          </a:xfrm>
          <a:prstGeom prst="rect">
            <a:avLst/>
          </a:prstGeom>
        </p:spPr>
      </p:pic>
      <p:sp>
        <p:nvSpPr>
          <p:cNvPr id="101" name="Google Shape;101;p2">
            <a:extLst>
              <a:ext uri="{FF2B5EF4-FFF2-40B4-BE49-F238E27FC236}">
                <a16:creationId xmlns:a16="http://schemas.microsoft.com/office/drawing/2014/main" id="{C0E55AE9-216C-CBE5-EF8D-E0C8A7F3C388}"/>
              </a:ex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C00000"/>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8BA9E069-0A1D-020C-B09A-2B922056D7AB}"/>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u="none" strike="noStrike" cap="none"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4" name="Picture 3" descr="Progress indicator: Module 7 of 7">
            <a:extLst>
              <a:ext uri="{FF2B5EF4-FFF2-40B4-BE49-F238E27FC236}">
                <a16:creationId xmlns:a16="http://schemas.microsoft.com/office/drawing/2014/main" id="{F411A62D-D912-0B35-7555-AC5BE0312CAC}"/>
              </a:ext>
            </a:extLst>
          </p:cNvPr>
          <p:cNvPicPr>
            <a:picLocks noChangeAspect="1"/>
          </p:cNvPicPr>
          <p:nvPr/>
        </p:nvPicPr>
        <p:blipFill>
          <a:blip r:embed="rId6"/>
          <a:stretch>
            <a:fillRect/>
          </a:stretch>
        </p:blipFill>
        <p:spPr>
          <a:xfrm>
            <a:off x="7083846" y="5925775"/>
            <a:ext cx="5108154" cy="927100"/>
          </a:xfrm>
          <a:prstGeom prst="rect">
            <a:avLst/>
          </a:prstGeom>
        </p:spPr>
      </p:pic>
    </p:spTree>
    <p:extLst>
      <p:ext uri="{BB962C8B-B14F-4D97-AF65-F5344CB8AC3E}">
        <p14:creationId xmlns:p14="http://schemas.microsoft.com/office/powerpoint/2010/main" val="19667007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1" name="Google Shape;621;gb3e8f5dbd0_0_48"/>
          <p:cNvSpPr txBox="1">
            <a:spLocks noGrp="1"/>
          </p:cNvSpPr>
          <p:nvPr>
            <p:ph type="title" idx="4294967295"/>
          </p:nvPr>
        </p:nvSpPr>
        <p:spPr>
          <a:xfrm>
            <a:off x="0" y="16426"/>
            <a:ext cx="12148275" cy="8514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2800" b="0" i="0" u="none" strike="noStrike" kern="0" cap="none" spc="0" normalizeH="0" baseline="0" noProof="0" dirty="0">
                <a:ln>
                  <a:noFill/>
                </a:ln>
                <a:solidFill>
                  <a:schemeClr val="dk1"/>
                </a:solidFill>
                <a:effectLst/>
                <a:uLnTx/>
                <a:uFillTx/>
                <a:latin typeface="Arial"/>
                <a:ea typeface="Calibri"/>
                <a:cs typeface="Calibri"/>
                <a:sym typeface="Calibri"/>
              </a:rPr>
              <a:t>WALKING-WORKING SURFACES </a:t>
            </a: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 QUIZ</a:t>
            </a: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624" name="Google Shape;624;gb3e8f5dbd0_0_48"/>
          <p:cNvSpPr txBox="1"/>
          <p:nvPr/>
        </p:nvSpPr>
        <p:spPr>
          <a:xfrm>
            <a:off x="531675" y="1059050"/>
            <a:ext cx="5798700" cy="4431600"/>
          </a:xfrm>
          <a:prstGeom prst="rect">
            <a:avLst/>
          </a:prstGeom>
          <a:noFill/>
          <a:ln>
            <a:noFill/>
          </a:ln>
        </p:spPr>
        <p:txBody>
          <a:bodyPr spcFirstLastPara="1" wrap="square" lIns="91425" tIns="91425" rIns="91425" bIns="91425" anchor="t" anchorCtr="0">
            <a:noAutofit/>
          </a:bodyPr>
          <a:lstStyle/>
          <a:p>
            <a:pPr marL="0" indent="0">
              <a:lnSpc>
                <a:spcPct val="150000"/>
              </a:lnSpc>
              <a:buNone/>
            </a:pPr>
            <a:r>
              <a:rPr lang="en-US" sz="1800" dirty="0"/>
              <a:t>Question 1: A walking-working surface is defined as “... any horizontal or vertical surface on or through which an employee walks, works, or gains access to a work area or workplace location.”</a:t>
            </a:r>
          </a:p>
          <a:p>
            <a:pPr marL="0" indent="0">
              <a:buNone/>
            </a:pPr>
            <a:endParaRPr lang="en-US" sz="1800" dirty="0"/>
          </a:p>
          <a:p>
            <a:pPr marL="457200" indent="-342900">
              <a:lnSpc>
                <a:spcPct val="150000"/>
              </a:lnSpc>
              <a:spcBef>
                <a:spcPts val="600"/>
              </a:spcBef>
              <a:buFont typeface="+mj-lt"/>
              <a:buAutoNum type="alphaUcPeriod"/>
            </a:pPr>
            <a:r>
              <a:rPr lang="en-US" sz="1800" dirty="0"/>
              <a:t>True</a:t>
            </a:r>
          </a:p>
          <a:p>
            <a:pPr marL="457200" indent="-342900">
              <a:lnSpc>
                <a:spcPct val="150000"/>
              </a:lnSpc>
              <a:spcBef>
                <a:spcPts val="600"/>
              </a:spcBef>
              <a:buFont typeface="+mj-lt"/>
              <a:buAutoNum type="alphaUcPeriod"/>
            </a:pPr>
            <a:r>
              <a:rPr lang="en-US" sz="1800" dirty="0"/>
              <a:t>False</a:t>
            </a:r>
          </a:p>
        </p:txBody>
      </p:sp>
      <p:sp>
        <p:nvSpPr>
          <p:cNvPr id="625" name="Google Shape;625;gb3e8f5dbd0_0_48"/>
          <p:cNvSpPr txBox="1"/>
          <p:nvPr/>
        </p:nvSpPr>
        <p:spPr>
          <a:xfrm>
            <a:off x="6688450" y="1073075"/>
            <a:ext cx="5133000" cy="4389600"/>
          </a:xfrm>
          <a:prstGeom prst="rect">
            <a:avLst/>
          </a:prstGeom>
          <a:noFill/>
          <a:ln>
            <a:noFill/>
          </a:ln>
        </p:spPr>
        <p:txBody>
          <a:bodyPr spcFirstLastPara="1" wrap="square" lIns="91425" tIns="91425" rIns="91425" bIns="91425" anchor="t" anchorCtr="0">
            <a:noAutofit/>
          </a:bodyPr>
          <a:lstStyle/>
          <a:p>
            <a:pPr marL="0" indent="0">
              <a:lnSpc>
                <a:spcPct val="150000"/>
              </a:lnSpc>
              <a:buNone/>
            </a:pPr>
            <a:r>
              <a:rPr lang="en-US" sz="1800" dirty="0"/>
              <a:t>Question 2: All places of employment, passageways, storerooms, service rooms, and walking-working surfaces must be kept in a:</a:t>
            </a:r>
          </a:p>
          <a:p>
            <a:pPr marL="0" indent="0">
              <a:buNone/>
            </a:pPr>
            <a:endParaRPr lang="en-US" sz="1800" dirty="0"/>
          </a:p>
          <a:p>
            <a:pPr marL="457200" indent="-342900">
              <a:lnSpc>
                <a:spcPct val="150000"/>
              </a:lnSpc>
              <a:spcBef>
                <a:spcPts val="600"/>
              </a:spcBef>
              <a:buFont typeface="+mj-lt"/>
              <a:buAutoNum type="alphaUcPeriod"/>
            </a:pPr>
            <a:r>
              <a:rPr lang="en-US" sz="1800" dirty="0"/>
              <a:t>clean, orderly, and sanitary condition.</a:t>
            </a:r>
          </a:p>
          <a:p>
            <a:pPr marL="457200" indent="-342900">
              <a:lnSpc>
                <a:spcPct val="150000"/>
              </a:lnSpc>
              <a:spcBef>
                <a:spcPts val="600"/>
              </a:spcBef>
              <a:buFont typeface="+mj-lt"/>
              <a:buAutoNum type="alphaUcPeriod"/>
            </a:pPr>
            <a:r>
              <a:rPr lang="en-US" sz="1800" dirty="0"/>
              <a:t>clean and standard fashion.</a:t>
            </a:r>
          </a:p>
          <a:p>
            <a:pPr marL="457200" indent="-342900">
              <a:lnSpc>
                <a:spcPct val="150000"/>
              </a:lnSpc>
              <a:spcBef>
                <a:spcPts val="600"/>
              </a:spcBef>
              <a:buFont typeface="+mj-lt"/>
              <a:buAutoNum type="alphaUcPeriod"/>
            </a:pPr>
            <a:r>
              <a:rPr lang="en-US" sz="1800" dirty="0"/>
              <a:t>clean and marked area.</a:t>
            </a:r>
          </a:p>
        </p:txBody>
      </p:sp>
      <p:sp>
        <p:nvSpPr>
          <p:cNvPr id="620" name="Google Shape;620;gb3e8f5dbd0_0_48">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697FFD94-17FB-4296-8457-1993433CD9AC}"/>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2" name="Picture 1" descr="Progress indicator: Module 7 of 7">
            <a:extLst>
              <a:ext uri="{FF2B5EF4-FFF2-40B4-BE49-F238E27FC236}">
                <a16:creationId xmlns:a16="http://schemas.microsoft.com/office/drawing/2014/main" id="{BDCDE4E5-ADFE-0792-556A-BCB2EDEBC919}"/>
              </a:ext>
            </a:extLst>
          </p:cNvPr>
          <p:cNvPicPr>
            <a:picLocks noChangeAspect="1"/>
          </p:cNvPicPr>
          <p:nvPr/>
        </p:nvPicPr>
        <p:blipFill>
          <a:blip r:embed="rId2"/>
          <a:stretch>
            <a:fillRect/>
          </a:stretch>
        </p:blipFill>
        <p:spPr>
          <a:xfrm>
            <a:off x="7083846" y="5925775"/>
            <a:ext cx="5108154" cy="927100"/>
          </a:xfrm>
          <a:prstGeom prst="rect">
            <a:avLst/>
          </a:prstGeom>
        </p:spPr>
      </p:pic>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1" name="Google Shape;621;gb3e8f5dbd0_0_48"/>
          <p:cNvSpPr txBox="1">
            <a:spLocks noGrp="1"/>
          </p:cNvSpPr>
          <p:nvPr>
            <p:ph type="title" idx="4294967295"/>
          </p:nvPr>
        </p:nvSpPr>
        <p:spPr>
          <a:xfrm>
            <a:off x="0" y="16426"/>
            <a:ext cx="12148275" cy="8514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2800" b="0" i="0" u="none" strike="noStrike" kern="0" cap="none" spc="0" normalizeH="0" baseline="0" noProof="0" dirty="0">
                <a:ln>
                  <a:noFill/>
                </a:ln>
                <a:solidFill>
                  <a:schemeClr val="dk1"/>
                </a:solidFill>
                <a:effectLst/>
                <a:uLnTx/>
                <a:uFillTx/>
                <a:latin typeface="Arial"/>
                <a:ea typeface="Calibri"/>
                <a:cs typeface="Calibri"/>
                <a:sym typeface="Calibri"/>
              </a:rPr>
              <a:t>WALKING-WORKING SURFACES </a:t>
            </a: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 QUIZ</a:t>
            </a: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624" name="Google Shape;624;gb3e8f5dbd0_0_48"/>
          <p:cNvSpPr txBox="1"/>
          <p:nvPr/>
        </p:nvSpPr>
        <p:spPr>
          <a:xfrm>
            <a:off x="531675" y="1059050"/>
            <a:ext cx="5798700" cy="4431600"/>
          </a:xfrm>
          <a:prstGeom prst="rect">
            <a:avLst/>
          </a:prstGeom>
          <a:noFill/>
          <a:ln>
            <a:noFill/>
          </a:ln>
        </p:spPr>
        <p:txBody>
          <a:bodyPr spcFirstLastPara="1" wrap="square" lIns="91425" tIns="91425" rIns="91425" bIns="91425" anchor="t" anchorCtr="0">
            <a:noAutofit/>
          </a:bodyPr>
          <a:lstStyle/>
          <a:p>
            <a:pPr marL="0" indent="0">
              <a:lnSpc>
                <a:spcPct val="150000"/>
              </a:lnSpc>
              <a:buNone/>
            </a:pPr>
            <a:r>
              <a:rPr lang="en-US" sz="1800" dirty="0"/>
              <a:t>Question 3: Which of the following are fall protection systems (check all that apply)?</a:t>
            </a:r>
          </a:p>
          <a:p>
            <a:pPr marL="0" indent="0">
              <a:buNone/>
            </a:pPr>
            <a:endParaRPr lang="en-US" sz="1800" dirty="0"/>
          </a:p>
          <a:p>
            <a:pPr marL="457200" indent="-342900">
              <a:lnSpc>
                <a:spcPct val="150000"/>
              </a:lnSpc>
              <a:spcBef>
                <a:spcPts val="600"/>
              </a:spcBef>
              <a:buFont typeface="+mj-lt"/>
              <a:buAutoNum type="alphaUcPeriod"/>
            </a:pPr>
            <a:r>
              <a:rPr lang="en-US" sz="1800" dirty="0"/>
              <a:t>Guardrails</a:t>
            </a:r>
          </a:p>
          <a:p>
            <a:pPr marL="457200" indent="-342900">
              <a:lnSpc>
                <a:spcPct val="150000"/>
              </a:lnSpc>
              <a:spcBef>
                <a:spcPts val="600"/>
              </a:spcBef>
              <a:buFont typeface="+mj-lt"/>
              <a:buAutoNum type="alphaUcPeriod"/>
            </a:pPr>
            <a:r>
              <a:rPr lang="en-US" sz="1800" dirty="0"/>
              <a:t>Covers</a:t>
            </a:r>
          </a:p>
          <a:p>
            <a:pPr marL="457200" indent="-342900">
              <a:lnSpc>
                <a:spcPct val="150000"/>
              </a:lnSpc>
              <a:spcBef>
                <a:spcPts val="600"/>
              </a:spcBef>
              <a:buFont typeface="+mj-lt"/>
              <a:buAutoNum type="alphaUcPeriod"/>
            </a:pPr>
            <a:r>
              <a:rPr lang="en-US" sz="1800" dirty="0"/>
              <a:t>Personal Fall Arrest</a:t>
            </a:r>
          </a:p>
          <a:p>
            <a:pPr marL="457200" indent="-342900">
              <a:lnSpc>
                <a:spcPct val="150000"/>
              </a:lnSpc>
              <a:spcBef>
                <a:spcPts val="600"/>
              </a:spcBef>
              <a:buFont typeface="+mj-lt"/>
              <a:buAutoNum type="alphaUcPeriod"/>
            </a:pPr>
            <a:r>
              <a:rPr lang="en-US" sz="1800" dirty="0"/>
              <a:t>Hoist Areas</a:t>
            </a:r>
          </a:p>
          <a:p>
            <a:pPr marL="457200" indent="-342900">
              <a:lnSpc>
                <a:spcPct val="150000"/>
              </a:lnSpc>
              <a:spcBef>
                <a:spcPts val="600"/>
              </a:spcBef>
              <a:buFont typeface="+mj-lt"/>
              <a:buAutoNum type="alphaUcPeriod"/>
            </a:pPr>
            <a:r>
              <a:rPr lang="en-US" sz="1800" dirty="0"/>
              <a:t>Low-slope Roofs</a:t>
            </a:r>
          </a:p>
        </p:txBody>
      </p:sp>
      <p:sp>
        <p:nvSpPr>
          <p:cNvPr id="625" name="Google Shape;625;gb3e8f5dbd0_0_48"/>
          <p:cNvSpPr txBox="1"/>
          <p:nvPr/>
        </p:nvSpPr>
        <p:spPr>
          <a:xfrm>
            <a:off x="6688450" y="1073075"/>
            <a:ext cx="5133000" cy="4389600"/>
          </a:xfrm>
          <a:prstGeom prst="rect">
            <a:avLst/>
          </a:prstGeom>
          <a:noFill/>
          <a:ln>
            <a:noFill/>
          </a:ln>
        </p:spPr>
        <p:txBody>
          <a:bodyPr spcFirstLastPara="1" wrap="square" lIns="91425" tIns="91425" rIns="91425" bIns="91425" anchor="t" anchorCtr="0">
            <a:noAutofit/>
          </a:bodyPr>
          <a:lstStyle/>
          <a:p>
            <a:pPr marL="0" indent="0">
              <a:lnSpc>
                <a:spcPct val="150000"/>
              </a:lnSpc>
              <a:buNone/>
            </a:pPr>
            <a:r>
              <a:rPr lang="en-US" sz="1800" dirty="0"/>
              <a:t>Question 4: In general industry, the most common trigger height where fall protection is required above a lower level is:</a:t>
            </a:r>
          </a:p>
          <a:p>
            <a:pPr marL="0" indent="0">
              <a:buNone/>
            </a:pPr>
            <a:endParaRPr lang="en-US" sz="1800" dirty="0"/>
          </a:p>
          <a:p>
            <a:pPr marL="457200" indent="-342900">
              <a:lnSpc>
                <a:spcPct val="150000"/>
              </a:lnSpc>
              <a:spcBef>
                <a:spcPts val="600"/>
              </a:spcBef>
              <a:buFont typeface="+mj-lt"/>
              <a:buAutoNum type="alphaUcPeriod"/>
            </a:pPr>
            <a:r>
              <a:rPr lang="en-US" sz="1800" dirty="0"/>
              <a:t>2 feet</a:t>
            </a:r>
          </a:p>
          <a:p>
            <a:pPr marL="457200" indent="-342900">
              <a:lnSpc>
                <a:spcPct val="150000"/>
              </a:lnSpc>
              <a:spcBef>
                <a:spcPts val="600"/>
              </a:spcBef>
              <a:buFont typeface="+mj-lt"/>
              <a:buAutoNum type="alphaUcPeriod"/>
            </a:pPr>
            <a:r>
              <a:rPr lang="en-US" sz="1800" dirty="0"/>
              <a:t>4 feet</a:t>
            </a:r>
          </a:p>
          <a:p>
            <a:pPr marL="457200" indent="-342900">
              <a:lnSpc>
                <a:spcPct val="150000"/>
              </a:lnSpc>
              <a:spcBef>
                <a:spcPts val="600"/>
              </a:spcBef>
              <a:buFont typeface="+mj-lt"/>
              <a:buAutoNum type="alphaUcPeriod"/>
            </a:pPr>
            <a:r>
              <a:rPr lang="en-US" sz="1800" dirty="0"/>
              <a:t>6 feet</a:t>
            </a:r>
          </a:p>
          <a:p>
            <a:pPr marL="457200" indent="-342900">
              <a:lnSpc>
                <a:spcPct val="150000"/>
              </a:lnSpc>
              <a:spcBef>
                <a:spcPts val="600"/>
              </a:spcBef>
              <a:buFont typeface="+mj-lt"/>
              <a:buAutoNum type="alphaUcPeriod"/>
            </a:pPr>
            <a:r>
              <a:rPr lang="en-US" sz="1800" dirty="0"/>
              <a:t>10 feet</a:t>
            </a:r>
          </a:p>
        </p:txBody>
      </p:sp>
      <p:sp>
        <p:nvSpPr>
          <p:cNvPr id="620" name="Google Shape;620;gb3e8f5dbd0_0_48">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697FFD94-17FB-4296-8457-1993433CD9AC}"/>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2" name="Picture 1" descr="Progress indicator: Module 7 of 7">
            <a:extLst>
              <a:ext uri="{FF2B5EF4-FFF2-40B4-BE49-F238E27FC236}">
                <a16:creationId xmlns:a16="http://schemas.microsoft.com/office/drawing/2014/main" id="{BDCDE4E5-ADFE-0792-556A-BCB2EDEBC919}"/>
              </a:ext>
            </a:extLst>
          </p:cNvPr>
          <p:cNvPicPr>
            <a:picLocks noChangeAspect="1"/>
          </p:cNvPicPr>
          <p:nvPr/>
        </p:nvPicPr>
        <p:blipFill>
          <a:blip r:embed="rId2"/>
          <a:stretch>
            <a:fillRect/>
          </a:stretch>
        </p:blipFill>
        <p:spPr>
          <a:xfrm>
            <a:off x="7083846" y="5925775"/>
            <a:ext cx="5108154" cy="927100"/>
          </a:xfrm>
          <a:prstGeom prst="rect">
            <a:avLst/>
          </a:prstGeom>
        </p:spPr>
      </p:pic>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1" name="Google Shape;621;gb3e8f5dbd0_0_48"/>
          <p:cNvSpPr txBox="1">
            <a:spLocks noGrp="1"/>
          </p:cNvSpPr>
          <p:nvPr>
            <p:ph type="title" idx="4294967295"/>
          </p:nvPr>
        </p:nvSpPr>
        <p:spPr>
          <a:xfrm>
            <a:off x="0" y="16426"/>
            <a:ext cx="12148275" cy="8514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2800" b="0" i="0" u="none" strike="noStrike" kern="0" cap="none" spc="0" normalizeH="0" baseline="0" noProof="0" dirty="0">
                <a:ln>
                  <a:noFill/>
                </a:ln>
                <a:solidFill>
                  <a:schemeClr val="dk1"/>
                </a:solidFill>
                <a:effectLst/>
                <a:uLnTx/>
                <a:uFillTx/>
                <a:latin typeface="Arial"/>
                <a:ea typeface="Calibri"/>
                <a:cs typeface="Calibri"/>
                <a:sym typeface="Calibri"/>
              </a:rPr>
              <a:t>WALKING-WORKING SURFACES </a:t>
            </a: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 QUIZ</a:t>
            </a: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624" name="Google Shape;624;gb3e8f5dbd0_0_48"/>
          <p:cNvSpPr txBox="1"/>
          <p:nvPr/>
        </p:nvSpPr>
        <p:spPr>
          <a:xfrm>
            <a:off x="531675" y="1059050"/>
            <a:ext cx="5798700" cy="4431600"/>
          </a:xfrm>
          <a:prstGeom prst="rect">
            <a:avLst/>
          </a:prstGeom>
          <a:noFill/>
          <a:ln>
            <a:noFill/>
          </a:ln>
        </p:spPr>
        <p:txBody>
          <a:bodyPr spcFirstLastPara="1" wrap="square" lIns="91425" tIns="91425" rIns="91425" bIns="91425" anchor="t" anchorCtr="0">
            <a:noAutofit/>
          </a:bodyPr>
          <a:lstStyle/>
          <a:p>
            <a:pPr marL="0" indent="0">
              <a:lnSpc>
                <a:spcPct val="150000"/>
              </a:lnSpc>
              <a:buNone/>
            </a:pPr>
            <a:r>
              <a:rPr lang="en-US" sz="1800" dirty="0"/>
              <a:t>Question 5: The trigger height for fall protection while working above dangerous equipment is:</a:t>
            </a:r>
          </a:p>
          <a:p>
            <a:pPr marL="0" indent="0">
              <a:buNone/>
            </a:pPr>
            <a:endParaRPr lang="en-US" sz="1800" dirty="0"/>
          </a:p>
          <a:p>
            <a:pPr marL="457200" indent="-342900">
              <a:lnSpc>
                <a:spcPct val="150000"/>
              </a:lnSpc>
              <a:spcBef>
                <a:spcPts val="600"/>
              </a:spcBef>
              <a:buFont typeface="+mj-lt"/>
              <a:buAutoNum type="alphaUcPeriod"/>
            </a:pPr>
            <a:r>
              <a:rPr lang="en-US" sz="1800" dirty="0"/>
              <a:t>4 feet</a:t>
            </a:r>
          </a:p>
          <a:p>
            <a:pPr marL="457200" indent="-342900">
              <a:lnSpc>
                <a:spcPct val="150000"/>
              </a:lnSpc>
              <a:spcBef>
                <a:spcPts val="600"/>
              </a:spcBef>
              <a:buFont typeface="+mj-lt"/>
              <a:buAutoNum type="alphaUcPeriod"/>
            </a:pPr>
            <a:r>
              <a:rPr lang="en-US" sz="1800" dirty="0"/>
              <a:t>6 feet</a:t>
            </a:r>
          </a:p>
          <a:p>
            <a:pPr marL="457200" indent="-342900">
              <a:lnSpc>
                <a:spcPct val="150000"/>
              </a:lnSpc>
              <a:spcBef>
                <a:spcPts val="600"/>
              </a:spcBef>
              <a:buFont typeface="+mj-lt"/>
              <a:buAutoNum type="alphaUcPeriod"/>
            </a:pPr>
            <a:r>
              <a:rPr lang="en-US" sz="1800" dirty="0"/>
              <a:t>Any height</a:t>
            </a:r>
          </a:p>
          <a:p>
            <a:pPr marL="457200" indent="-342900">
              <a:lnSpc>
                <a:spcPct val="150000"/>
              </a:lnSpc>
              <a:spcBef>
                <a:spcPts val="600"/>
              </a:spcBef>
              <a:buFont typeface="+mj-lt"/>
              <a:buAutoNum type="alphaUcPeriod"/>
            </a:pPr>
            <a:r>
              <a:rPr lang="en-US" sz="1800" dirty="0"/>
              <a:t>8 feet</a:t>
            </a:r>
          </a:p>
        </p:txBody>
      </p:sp>
      <p:sp>
        <p:nvSpPr>
          <p:cNvPr id="625" name="Google Shape;625;gb3e8f5dbd0_0_48"/>
          <p:cNvSpPr txBox="1"/>
          <p:nvPr/>
        </p:nvSpPr>
        <p:spPr>
          <a:xfrm>
            <a:off x="6688450" y="1073075"/>
            <a:ext cx="5133000" cy="4389600"/>
          </a:xfrm>
          <a:prstGeom prst="rect">
            <a:avLst/>
          </a:prstGeom>
          <a:noFill/>
          <a:ln>
            <a:noFill/>
          </a:ln>
        </p:spPr>
        <p:txBody>
          <a:bodyPr spcFirstLastPara="1" wrap="square" lIns="91425" tIns="91425" rIns="91425" bIns="91425" anchor="t" anchorCtr="0">
            <a:noAutofit/>
          </a:bodyPr>
          <a:lstStyle/>
          <a:p>
            <a:pPr marL="0" indent="0">
              <a:lnSpc>
                <a:spcPct val="150000"/>
              </a:lnSpc>
              <a:buNone/>
            </a:pPr>
            <a:r>
              <a:rPr lang="en-US" sz="1800" dirty="0"/>
              <a:t>Question 6: Each employee exposed to an unprotected side or edge of a stairway landing that is 4 feet or more above a lower level must be protected by a guardrail or stair rail system.</a:t>
            </a:r>
          </a:p>
          <a:p>
            <a:pPr marL="0" indent="0">
              <a:buNone/>
            </a:pPr>
            <a:endParaRPr lang="en-US" sz="1800" dirty="0"/>
          </a:p>
          <a:p>
            <a:pPr marL="457200" indent="-342900">
              <a:lnSpc>
                <a:spcPct val="150000"/>
              </a:lnSpc>
              <a:spcBef>
                <a:spcPts val="600"/>
              </a:spcBef>
              <a:buFont typeface="+mj-lt"/>
              <a:buAutoNum type="alphaUcPeriod"/>
            </a:pPr>
            <a:r>
              <a:rPr lang="en-US" sz="1800" dirty="0"/>
              <a:t>True</a:t>
            </a:r>
          </a:p>
          <a:p>
            <a:pPr marL="457200" indent="-342900">
              <a:lnSpc>
                <a:spcPct val="150000"/>
              </a:lnSpc>
              <a:spcBef>
                <a:spcPts val="600"/>
              </a:spcBef>
              <a:buFont typeface="+mj-lt"/>
              <a:buAutoNum type="alphaUcPeriod"/>
            </a:pPr>
            <a:r>
              <a:rPr lang="en-US" sz="1800" dirty="0"/>
              <a:t>False</a:t>
            </a:r>
          </a:p>
        </p:txBody>
      </p:sp>
      <p:sp>
        <p:nvSpPr>
          <p:cNvPr id="620" name="Google Shape;620;gb3e8f5dbd0_0_48">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697FFD94-17FB-4296-8457-1993433CD9AC}"/>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2" name="Picture 1" descr="Progress indicator: Module 7 of 7">
            <a:extLst>
              <a:ext uri="{FF2B5EF4-FFF2-40B4-BE49-F238E27FC236}">
                <a16:creationId xmlns:a16="http://schemas.microsoft.com/office/drawing/2014/main" id="{BDCDE4E5-ADFE-0792-556A-BCB2EDEBC919}"/>
              </a:ext>
            </a:extLst>
          </p:cNvPr>
          <p:cNvPicPr>
            <a:picLocks noChangeAspect="1"/>
          </p:cNvPicPr>
          <p:nvPr/>
        </p:nvPicPr>
        <p:blipFill>
          <a:blip r:embed="rId2"/>
          <a:stretch>
            <a:fillRect/>
          </a:stretch>
        </p:blipFill>
        <p:spPr>
          <a:xfrm>
            <a:off x="7083846" y="5925775"/>
            <a:ext cx="5108154" cy="927100"/>
          </a:xfrm>
          <a:prstGeom prst="rect">
            <a:avLst/>
          </a:prstGeom>
        </p:spPr>
      </p:pic>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1" name="Google Shape;621;gb3e8f5dbd0_0_48"/>
          <p:cNvSpPr txBox="1">
            <a:spLocks noGrp="1"/>
          </p:cNvSpPr>
          <p:nvPr>
            <p:ph type="title" idx="4294967295"/>
          </p:nvPr>
        </p:nvSpPr>
        <p:spPr>
          <a:xfrm>
            <a:off x="0" y="16426"/>
            <a:ext cx="12148275" cy="8514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2800" b="0" i="0" u="none" strike="noStrike" kern="0" cap="none" spc="0" normalizeH="0" baseline="0" noProof="0" dirty="0">
                <a:ln>
                  <a:noFill/>
                </a:ln>
                <a:solidFill>
                  <a:schemeClr val="dk1"/>
                </a:solidFill>
                <a:effectLst/>
                <a:uLnTx/>
                <a:uFillTx/>
                <a:latin typeface="Arial"/>
                <a:ea typeface="Calibri"/>
                <a:cs typeface="Calibri"/>
                <a:sym typeface="Calibri"/>
              </a:rPr>
              <a:t>WALKING-WORKING SURFACES </a:t>
            </a: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 QUIZ</a:t>
            </a: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624" name="Google Shape;624;gb3e8f5dbd0_0_48"/>
          <p:cNvSpPr txBox="1"/>
          <p:nvPr/>
        </p:nvSpPr>
        <p:spPr>
          <a:xfrm>
            <a:off x="531675" y="1059050"/>
            <a:ext cx="5798700" cy="4431600"/>
          </a:xfrm>
          <a:prstGeom prst="rect">
            <a:avLst/>
          </a:prstGeom>
          <a:noFill/>
          <a:ln>
            <a:noFill/>
          </a:ln>
        </p:spPr>
        <p:txBody>
          <a:bodyPr spcFirstLastPara="1" wrap="square" lIns="91425" tIns="91425" rIns="91425" bIns="91425" anchor="t" anchorCtr="0">
            <a:noAutofit/>
          </a:bodyPr>
          <a:lstStyle/>
          <a:p>
            <a:pPr marL="0" indent="0">
              <a:lnSpc>
                <a:spcPct val="150000"/>
              </a:lnSpc>
              <a:buNone/>
            </a:pPr>
            <a:r>
              <a:rPr lang="en-US" sz="1800" dirty="0"/>
              <a:t>Question 7: The Oregon OSHA Division 2 Walking-Working Surfaces rules apply to both general industry and construction activities.</a:t>
            </a:r>
          </a:p>
          <a:p>
            <a:pPr marL="0" indent="0">
              <a:buNone/>
            </a:pPr>
            <a:endParaRPr lang="en-US" sz="1800" dirty="0"/>
          </a:p>
          <a:p>
            <a:pPr marL="457200" indent="-342900">
              <a:lnSpc>
                <a:spcPct val="150000"/>
              </a:lnSpc>
              <a:spcBef>
                <a:spcPts val="600"/>
              </a:spcBef>
              <a:buFont typeface="+mj-lt"/>
              <a:buAutoNum type="alphaUcPeriod"/>
            </a:pPr>
            <a:r>
              <a:rPr lang="en-US" sz="1800" dirty="0"/>
              <a:t>True</a:t>
            </a:r>
          </a:p>
          <a:p>
            <a:pPr marL="457200" indent="-342900">
              <a:lnSpc>
                <a:spcPct val="150000"/>
              </a:lnSpc>
              <a:spcBef>
                <a:spcPts val="600"/>
              </a:spcBef>
              <a:buFont typeface="+mj-lt"/>
              <a:buAutoNum type="alphaUcPeriod"/>
            </a:pPr>
            <a:r>
              <a:rPr lang="en-US" sz="1800" dirty="0"/>
              <a:t>False</a:t>
            </a:r>
          </a:p>
        </p:txBody>
      </p:sp>
      <p:sp>
        <p:nvSpPr>
          <p:cNvPr id="625" name="Google Shape;625;gb3e8f5dbd0_0_48"/>
          <p:cNvSpPr txBox="1"/>
          <p:nvPr/>
        </p:nvSpPr>
        <p:spPr>
          <a:xfrm>
            <a:off x="6688450" y="1073075"/>
            <a:ext cx="5133000" cy="4389600"/>
          </a:xfrm>
          <a:prstGeom prst="rect">
            <a:avLst/>
          </a:prstGeom>
          <a:noFill/>
          <a:ln>
            <a:noFill/>
          </a:ln>
        </p:spPr>
        <p:txBody>
          <a:bodyPr spcFirstLastPara="1" wrap="square" lIns="91425" tIns="91425" rIns="91425" bIns="91425" anchor="t" anchorCtr="0">
            <a:noAutofit/>
          </a:bodyPr>
          <a:lstStyle/>
          <a:p>
            <a:pPr marL="0" indent="0">
              <a:lnSpc>
                <a:spcPct val="150000"/>
              </a:lnSpc>
              <a:buNone/>
            </a:pPr>
            <a:r>
              <a:rPr lang="en-US" sz="1800" dirty="0"/>
              <a:t>Question 8: Permanent anchorages on buildings for rope access or rope descent systems must be capable of supporting:</a:t>
            </a:r>
          </a:p>
          <a:p>
            <a:pPr marL="0" indent="0">
              <a:buNone/>
            </a:pPr>
            <a:endParaRPr lang="en-US" sz="1800" dirty="0"/>
          </a:p>
          <a:p>
            <a:pPr marL="457200" indent="-342900">
              <a:lnSpc>
                <a:spcPct val="150000"/>
              </a:lnSpc>
              <a:spcBef>
                <a:spcPts val="600"/>
              </a:spcBef>
              <a:buFont typeface="+mj-lt"/>
              <a:buAutoNum type="alphaUcPeriod"/>
            </a:pPr>
            <a:r>
              <a:rPr lang="en-US" sz="1800" dirty="0"/>
              <a:t>1,000 lbs</a:t>
            </a:r>
          </a:p>
          <a:p>
            <a:pPr marL="457200" indent="-342900">
              <a:lnSpc>
                <a:spcPct val="150000"/>
              </a:lnSpc>
              <a:spcBef>
                <a:spcPts val="600"/>
              </a:spcBef>
              <a:buFont typeface="+mj-lt"/>
              <a:buAutoNum type="alphaUcPeriod"/>
            </a:pPr>
            <a:r>
              <a:rPr lang="en-US" sz="1800" dirty="0"/>
              <a:t>2,500 lbs</a:t>
            </a:r>
          </a:p>
          <a:p>
            <a:pPr marL="457200" indent="-342900">
              <a:lnSpc>
                <a:spcPct val="150000"/>
              </a:lnSpc>
              <a:spcBef>
                <a:spcPts val="600"/>
              </a:spcBef>
              <a:buFont typeface="+mj-lt"/>
              <a:buAutoNum type="alphaUcPeriod"/>
            </a:pPr>
            <a:r>
              <a:rPr lang="en-US" sz="1800" dirty="0"/>
              <a:t>5,000 lbs</a:t>
            </a:r>
          </a:p>
          <a:p>
            <a:pPr marL="457200" indent="-342900">
              <a:lnSpc>
                <a:spcPct val="150000"/>
              </a:lnSpc>
              <a:spcBef>
                <a:spcPts val="600"/>
              </a:spcBef>
              <a:buFont typeface="+mj-lt"/>
              <a:buAutoNum type="alphaUcPeriod"/>
            </a:pPr>
            <a:r>
              <a:rPr lang="en-US" sz="1800" dirty="0"/>
              <a:t>6,000 lbs</a:t>
            </a:r>
          </a:p>
        </p:txBody>
      </p:sp>
      <p:sp>
        <p:nvSpPr>
          <p:cNvPr id="620" name="Google Shape;620;gb3e8f5dbd0_0_48">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697FFD94-17FB-4296-8457-1993433CD9AC}"/>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2" name="Picture 1" descr="Progress indicator: Module 7 of 7">
            <a:extLst>
              <a:ext uri="{FF2B5EF4-FFF2-40B4-BE49-F238E27FC236}">
                <a16:creationId xmlns:a16="http://schemas.microsoft.com/office/drawing/2014/main" id="{BDCDE4E5-ADFE-0792-556A-BCB2EDEBC919}"/>
              </a:ext>
            </a:extLst>
          </p:cNvPr>
          <p:cNvPicPr>
            <a:picLocks noChangeAspect="1"/>
          </p:cNvPicPr>
          <p:nvPr/>
        </p:nvPicPr>
        <p:blipFill>
          <a:blip r:embed="rId2"/>
          <a:stretch>
            <a:fillRect/>
          </a:stretch>
        </p:blipFill>
        <p:spPr>
          <a:xfrm>
            <a:off x="7083846" y="5925775"/>
            <a:ext cx="5108154" cy="927100"/>
          </a:xfrm>
          <a:prstGeom prst="rect">
            <a:avLst/>
          </a:prstGeom>
        </p:spPr>
      </p:pic>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1" name="Google Shape;621;gb3e8f5dbd0_0_48"/>
          <p:cNvSpPr txBox="1">
            <a:spLocks noGrp="1"/>
          </p:cNvSpPr>
          <p:nvPr>
            <p:ph type="title" idx="4294967295"/>
          </p:nvPr>
        </p:nvSpPr>
        <p:spPr>
          <a:xfrm>
            <a:off x="0" y="16426"/>
            <a:ext cx="12148275" cy="8514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2800" b="0" i="0" u="none" strike="noStrike" kern="0" cap="none" spc="0" normalizeH="0" baseline="0" noProof="0" dirty="0">
                <a:ln>
                  <a:noFill/>
                </a:ln>
                <a:solidFill>
                  <a:schemeClr val="dk1"/>
                </a:solidFill>
                <a:effectLst/>
                <a:uLnTx/>
                <a:uFillTx/>
                <a:latin typeface="Arial"/>
                <a:ea typeface="Calibri"/>
                <a:cs typeface="Calibri"/>
                <a:sym typeface="Calibri"/>
              </a:rPr>
              <a:t>WALKING-WORKING SURFACES </a:t>
            </a: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 QUIZ</a:t>
            </a: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endParaRPr kumimoji="0" lang="en-US" sz="28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624" name="Google Shape;624;gb3e8f5dbd0_0_48"/>
          <p:cNvSpPr txBox="1"/>
          <p:nvPr/>
        </p:nvSpPr>
        <p:spPr>
          <a:xfrm>
            <a:off x="531675" y="1059050"/>
            <a:ext cx="5798700" cy="4431600"/>
          </a:xfrm>
          <a:prstGeom prst="rect">
            <a:avLst/>
          </a:prstGeom>
          <a:noFill/>
          <a:ln>
            <a:noFill/>
          </a:ln>
        </p:spPr>
        <p:txBody>
          <a:bodyPr spcFirstLastPara="1" wrap="square" lIns="91425" tIns="91425" rIns="91425" bIns="91425" anchor="t" anchorCtr="0">
            <a:noAutofit/>
          </a:bodyPr>
          <a:lstStyle/>
          <a:p>
            <a:pPr marL="0" indent="0">
              <a:lnSpc>
                <a:spcPct val="150000"/>
              </a:lnSpc>
              <a:buNone/>
            </a:pPr>
            <a:r>
              <a:rPr lang="en-US" sz="1800" dirty="0"/>
              <a:t>Question 9: Portable ladders used to gain access to an upper landing surface must have side rails that extend at least ____ past the landing:</a:t>
            </a:r>
          </a:p>
          <a:p>
            <a:pPr marL="0" indent="0">
              <a:buNone/>
            </a:pPr>
            <a:endParaRPr lang="en-US" sz="1800" dirty="0"/>
          </a:p>
          <a:p>
            <a:pPr marL="457200" indent="-342900">
              <a:lnSpc>
                <a:spcPct val="150000"/>
              </a:lnSpc>
              <a:spcBef>
                <a:spcPts val="600"/>
              </a:spcBef>
              <a:buFont typeface="+mj-lt"/>
              <a:buAutoNum type="alphaUcPeriod"/>
            </a:pPr>
            <a:r>
              <a:rPr lang="en-US" sz="1800" dirty="0"/>
              <a:t>2 feet</a:t>
            </a:r>
          </a:p>
          <a:p>
            <a:pPr marL="457200" indent="-342900">
              <a:lnSpc>
                <a:spcPct val="150000"/>
              </a:lnSpc>
              <a:spcBef>
                <a:spcPts val="600"/>
              </a:spcBef>
              <a:buFont typeface="+mj-lt"/>
              <a:buAutoNum type="alphaUcPeriod"/>
            </a:pPr>
            <a:r>
              <a:rPr lang="en-US" sz="1800" dirty="0"/>
              <a:t>3 feet</a:t>
            </a:r>
          </a:p>
          <a:p>
            <a:pPr marL="457200" indent="-342900">
              <a:lnSpc>
                <a:spcPct val="150000"/>
              </a:lnSpc>
              <a:spcBef>
                <a:spcPts val="600"/>
              </a:spcBef>
              <a:buFont typeface="+mj-lt"/>
              <a:buAutoNum type="alphaUcPeriod"/>
            </a:pPr>
            <a:r>
              <a:rPr lang="en-US" sz="1800" dirty="0"/>
              <a:t>4 feet</a:t>
            </a:r>
          </a:p>
          <a:p>
            <a:pPr marL="457200" indent="-342900">
              <a:lnSpc>
                <a:spcPct val="150000"/>
              </a:lnSpc>
              <a:spcBef>
                <a:spcPts val="600"/>
              </a:spcBef>
              <a:buFont typeface="+mj-lt"/>
              <a:buAutoNum type="alphaUcPeriod"/>
            </a:pPr>
            <a:r>
              <a:rPr lang="en-US" sz="1800" dirty="0"/>
              <a:t>5 feet</a:t>
            </a:r>
          </a:p>
        </p:txBody>
      </p:sp>
      <p:sp>
        <p:nvSpPr>
          <p:cNvPr id="625" name="Google Shape;625;gb3e8f5dbd0_0_48"/>
          <p:cNvSpPr txBox="1"/>
          <p:nvPr/>
        </p:nvSpPr>
        <p:spPr>
          <a:xfrm>
            <a:off x="6688450" y="1073075"/>
            <a:ext cx="5133000" cy="4389600"/>
          </a:xfrm>
          <a:prstGeom prst="rect">
            <a:avLst/>
          </a:prstGeom>
          <a:noFill/>
          <a:ln>
            <a:noFill/>
          </a:ln>
        </p:spPr>
        <p:txBody>
          <a:bodyPr spcFirstLastPara="1" wrap="square" lIns="91425" tIns="91425" rIns="91425" bIns="91425" anchor="t" anchorCtr="0">
            <a:noAutofit/>
          </a:bodyPr>
          <a:lstStyle/>
          <a:p>
            <a:pPr marL="0" indent="0">
              <a:lnSpc>
                <a:spcPct val="150000"/>
              </a:lnSpc>
              <a:buNone/>
            </a:pPr>
            <a:r>
              <a:rPr lang="en-US" sz="1800" dirty="0"/>
              <a:t>Question 10: Before any employee is exposed to a fall hazard, the employer is not required to provide training for each employee who uses personal fall protection systems.</a:t>
            </a:r>
          </a:p>
          <a:p>
            <a:pPr marL="0" indent="0">
              <a:buNone/>
            </a:pPr>
            <a:endParaRPr lang="en-US" sz="1800" dirty="0"/>
          </a:p>
          <a:p>
            <a:pPr marL="457200" indent="-342900">
              <a:lnSpc>
                <a:spcPct val="150000"/>
              </a:lnSpc>
              <a:spcBef>
                <a:spcPts val="600"/>
              </a:spcBef>
              <a:buFont typeface="+mj-lt"/>
              <a:buAutoNum type="alphaUcPeriod"/>
            </a:pPr>
            <a:r>
              <a:rPr lang="en-US" sz="1800" dirty="0"/>
              <a:t>True</a:t>
            </a:r>
          </a:p>
          <a:p>
            <a:pPr marL="457200" indent="-342900">
              <a:lnSpc>
                <a:spcPct val="150000"/>
              </a:lnSpc>
              <a:spcBef>
                <a:spcPts val="600"/>
              </a:spcBef>
              <a:buFont typeface="+mj-lt"/>
              <a:buAutoNum type="alphaUcPeriod"/>
            </a:pPr>
            <a:r>
              <a:rPr lang="en-US" sz="1800" dirty="0"/>
              <a:t>False</a:t>
            </a:r>
          </a:p>
        </p:txBody>
      </p:sp>
      <p:sp>
        <p:nvSpPr>
          <p:cNvPr id="620" name="Google Shape;620;gb3e8f5dbd0_0_48">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697FFD94-17FB-4296-8457-1993433CD9AC}"/>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2" name="Picture 1" descr="Progress indicator: Module 7 of 7">
            <a:extLst>
              <a:ext uri="{FF2B5EF4-FFF2-40B4-BE49-F238E27FC236}">
                <a16:creationId xmlns:a16="http://schemas.microsoft.com/office/drawing/2014/main" id="{BDCDE4E5-ADFE-0792-556A-BCB2EDEBC919}"/>
              </a:ext>
            </a:extLst>
          </p:cNvPr>
          <p:cNvPicPr>
            <a:picLocks noChangeAspect="1"/>
          </p:cNvPicPr>
          <p:nvPr/>
        </p:nvPicPr>
        <p:blipFill>
          <a:blip r:embed="rId2"/>
          <a:stretch>
            <a:fillRect/>
          </a:stretch>
        </p:blipFill>
        <p:spPr>
          <a:xfrm>
            <a:off x="7083846" y="5925775"/>
            <a:ext cx="5108154" cy="927100"/>
          </a:xfrm>
          <a:prstGeom prst="rect">
            <a:avLst/>
          </a:prstGeom>
        </p:spPr>
      </p:pic>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6" name="Google Shape;676;gafa52f6668_0_0"/>
          <p:cNvSpPr txBox="1">
            <a:spLocks noGrp="1"/>
          </p:cNvSpPr>
          <p:nvPr>
            <p:ph type="title" idx="4294967295"/>
          </p:nvPr>
        </p:nvSpPr>
        <p:spPr>
          <a:xfrm>
            <a:off x="0" y="60494"/>
            <a:ext cx="12148275" cy="8514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WALKING-WORKING SURFACES - QUIZ ANSWERS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endPar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endParaRPr>
          </a:p>
        </p:txBody>
      </p:sp>
      <p:sp>
        <p:nvSpPr>
          <p:cNvPr id="679" name="Google Shape;679;gafa52f6668_0_0"/>
          <p:cNvSpPr txBox="1"/>
          <p:nvPr/>
        </p:nvSpPr>
        <p:spPr>
          <a:xfrm>
            <a:off x="531675" y="1059050"/>
            <a:ext cx="5798700" cy="4431600"/>
          </a:xfrm>
          <a:prstGeom prst="rect">
            <a:avLst/>
          </a:prstGeom>
          <a:noFill/>
          <a:ln>
            <a:noFill/>
          </a:ln>
        </p:spPr>
        <p:txBody>
          <a:bodyPr spcFirstLastPara="1" wrap="square" lIns="91425" tIns="91425" rIns="91425" bIns="91425" anchor="t" anchorCtr="0">
            <a:noAutofit/>
          </a:bodyPr>
          <a:lstStyle/>
          <a:p>
            <a:pPr marL="0" indent="0">
              <a:lnSpc>
                <a:spcPct val="150000"/>
              </a:lnSpc>
              <a:spcBef>
                <a:spcPts val="1000"/>
              </a:spcBef>
              <a:buNone/>
            </a:pPr>
            <a:r>
              <a:rPr lang="en-US" sz="1800" dirty="0"/>
              <a:t>1) A</a:t>
            </a:r>
          </a:p>
          <a:p>
            <a:pPr marL="0" indent="0">
              <a:lnSpc>
                <a:spcPct val="150000"/>
              </a:lnSpc>
              <a:spcBef>
                <a:spcPts val="1000"/>
              </a:spcBef>
              <a:buNone/>
            </a:pPr>
            <a:r>
              <a:rPr lang="en-US" sz="1800" dirty="0"/>
              <a:t>2) A</a:t>
            </a:r>
          </a:p>
          <a:p>
            <a:pPr marL="0" indent="0">
              <a:lnSpc>
                <a:spcPct val="150000"/>
              </a:lnSpc>
              <a:spcBef>
                <a:spcPts val="1000"/>
              </a:spcBef>
              <a:buNone/>
            </a:pPr>
            <a:r>
              <a:rPr lang="en-US" sz="1800" dirty="0"/>
              <a:t>3) A, B, C</a:t>
            </a:r>
          </a:p>
          <a:p>
            <a:pPr marL="0" indent="0">
              <a:lnSpc>
                <a:spcPct val="150000"/>
              </a:lnSpc>
              <a:spcBef>
                <a:spcPts val="1000"/>
              </a:spcBef>
              <a:buNone/>
            </a:pPr>
            <a:r>
              <a:rPr lang="en-US" sz="1800" dirty="0"/>
              <a:t>4) B</a:t>
            </a:r>
          </a:p>
          <a:p>
            <a:pPr marL="0" indent="0">
              <a:lnSpc>
                <a:spcPct val="150000"/>
              </a:lnSpc>
              <a:spcBef>
                <a:spcPts val="1000"/>
              </a:spcBef>
              <a:buNone/>
            </a:pPr>
            <a:r>
              <a:rPr lang="en-US" sz="1800" dirty="0"/>
              <a:t>5) C</a:t>
            </a:r>
          </a:p>
        </p:txBody>
      </p:sp>
      <p:sp>
        <p:nvSpPr>
          <p:cNvPr id="680" name="Google Shape;680;gafa52f6668_0_0"/>
          <p:cNvSpPr txBox="1"/>
          <p:nvPr/>
        </p:nvSpPr>
        <p:spPr>
          <a:xfrm>
            <a:off x="6688450" y="1073075"/>
            <a:ext cx="5133000" cy="4389600"/>
          </a:xfrm>
          <a:prstGeom prst="rect">
            <a:avLst/>
          </a:prstGeom>
          <a:noFill/>
          <a:ln>
            <a:noFill/>
          </a:ln>
        </p:spPr>
        <p:txBody>
          <a:bodyPr spcFirstLastPara="1" wrap="square" lIns="91425" tIns="91425" rIns="91425" bIns="91425" anchor="t" anchorCtr="0">
            <a:noAutofit/>
          </a:bodyPr>
          <a:lstStyle/>
          <a:p>
            <a:pPr marL="0" indent="0">
              <a:lnSpc>
                <a:spcPct val="150000"/>
              </a:lnSpc>
              <a:spcBef>
                <a:spcPts val="1000"/>
              </a:spcBef>
              <a:buNone/>
            </a:pPr>
            <a:r>
              <a:rPr lang="en-US" sz="1800" dirty="0"/>
              <a:t>6) A</a:t>
            </a:r>
          </a:p>
          <a:p>
            <a:pPr marL="0" indent="0">
              <a:lnSpc>
                <a:spcPct val="150000"/>
              </a:lnSpc>
              <a:spcBef>
                <a:spcPts val="1000"/>
              </a:spcBef>
              <a:buNone/>
            </a:pPr>
            <a:r>
              <a:rPr lang="en-US" sz="1800" dirty="0"/>
              <a:t>7) B</a:t>
            </a:r>
          </a:p>
          <a:p>
            <a:pPr marL="0" indent="0">
              <a:lnSpc>
                <a:spcPct val="150000"/>
              </a:lnSpc>
              <a:spcBef>
                <a:spcPts val="1000"/>
              </a:spcBef>
              <a:buNone/>
            </a:pPr>
            <a:r>
              <a:rPr lang="en-US" sz="1800" dirty="0"/>
              <a:t>8) C</a:t>
            </a:r>
          </a:p>
          <a:p>
            <a:pPr marL="0" indent="0">
              <a:lnSpc>
                <a:spcPct val="150000"/>
              </a:lnSpc>
              <a:spcBef>
                <a:spcPts val="1000"/>
              </a:spcBef>
              <a:buNone/>
            </a:pPr>
            <a:r>
              <a:rPr lang="en-US" sz="1800" dirty="0"/>
              <a:t>9) B</a:t>
            </a:r>
          </a:p>
          <a:p>
            <a:pPr marL="0" indent="0">
              <a:lnSpc>
                <a:spcPct val="150000"/>
              </a:lnSpc>
              <a:spcBef>
                <a:spcPts val="1000"/>
              </a:spcBef>
              <a:buNone/>
            </a:pPr>
            <a:r>
              <a:rPr lang="en-US" sz="1800" dirty="0"/>
              <a:t>10) B</a:t>
            </a:r>
          </a:p>
        </p:txBody>
      </p:sp>
      <p:sp>
        <p:nvSpPr>
          <p:cNvPr id="675" name="Google Shape;675;gafa52f6668_0_0">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 name="Google Shape;102;p2">
            <a:extLst>
              <a:ext uri="{FF2B5EF4-FFF2-40B4-BE49-F238E27FC236}">
                <a16:creationId xmlns:a16="http://schemas.microsoft.com/office/drawing/2014/main" id="{4B657C5D-E2FD-44E1-B7D5-BD26CBD42115}"/>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2" name="Picture 1" descr="Progress indicator: Module 7 of 7">
            <a:extLst>
              <a:ext uri="{FF2B5EF4-FFF2-40B4-BE49-F238E27FC236}">
                <a16:creationId xmlns:a16="http://schemas.microsoft.com/office/drawing/2014/main" id="{5B0F19EF-665F-6F05-86DF-07A453C505F4}"/>
              </a:ext>
            </a:extLst>
          </p:cNvPr>
          <p:cNvPicPr>
            <a:picLocks noChangeAspect="1"/>
          </p:cNvPicPr>
          <p:nvPr/>
        </p:nvPicPr>
        <p:blipFill>
          <a:blip r:embed="rId2"/>
          <a:stretch>
            <a:fillRect/>
          </a:stretch>
        </p:blipFill>
        <p:spPr>
          <a:xfrm>
            <a:off x="7083846" y="5925775"/>
            <a:ext cx="5108154" cy="927100"/>
          </a:xfrm>
          <a:prstGeom prst="rect">
            <a:avLst/>
          </a:prstGeom>
        </p:spPr>
      </p:pic>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5" name="Google Shape;104;p2">
            <a:extLst>
              <a:ext uri="{FF2B5EF4-FFF2-40B4-BE49-F238E27FC236}">
                <a16:creationId xmlns:a16="http://schemas.microsoft.com/office/drawing/2014/main" id="{E4E25DDD-D3BC-3603-49F6-CC3E4072CABB}"/>
              </a:ext>
            </a:extLst>
          </p:cNvPr>
          <p:cNvSpPr txBox="1">
            <a:spLocks noGrp="1"/>
          </p:cNvSpPr>
          <p:nvPr>
            <p:ph type="title" idx="4294967295"/>
          </p:nvPr>
        </p:nvSpPr>
        <p:spPr>
          <a:xfrm>
            <a:off x="5719157" y="167254"/>
            <a:ext cx="6068892" cy="5231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Where To Go From Here</a:t>
            </a:r>
          </a:p>
        </p:txBody>
      </p:sp>
      <p:sp>
        <p:nvSpPr>
          <p:cNvPr id="687" name="Google Shape;687;gaabb6530bf_0_8"/>
          <p:cNvSpPr txBox="1"/>
          <p:nvPr/>
        </p:nvSpPr>
        <p:spPr>
          <a:xfrm>
            <a:off x="5558950" y="738129"/>
            <a:ext cx="6589200" cy="49092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1100"/>
              <a:buFont typeface="Arial"/>
              <a:buNone/>
            </a:pPr>
            <a:r>
              <a:rPr lang="en-US" sz="1700" dirty="0">
                <a:solidFill>
                  <a:schemeClr val="dk1"/>
                </a:solidFill>
                <a:latin typeface="+mj-lt"/>
                <a:ea typeface="Calibri"/>
                <a:cs typeface="Calibri"/>
                <a:sym typeface="Calibri"/>
              </a:rPr>
              <a:t>An excellent resource to utilize is the </a:t>
            </a:r>
            <a:r>
              <a:rPr lang="en-US" sz="1700" u="sng" dirty="0">
                <a:solidFill>
                  <a:schemeClr val="hlink"/>
                </a:solidFill>
                <a:latin typeface="+mj-lt"/>
                <a:ea typeface="Calibri"/>
                <a:cs typeface="Calibri"/>
                <a:sym typeface="Calibri"/>
                <a:hlinkClick r:id="rId3"/>
              </a:rPr>
              <a:t>A-Z Topic Index</a:t>
            </a:r>
            <a:r>
              <a:rPr lang="en-US" sz="1700" baseline="30000" dirty="0">
                <a:solidFill>
                  <a:schemeClr val="dk1"/>
                </a:solidFill>
                <a:latin typeface="+mj-lt"/>
                <a:ea typeface="Calibri"/>
                <a:cs typeface="Calibri"/>
                <a:sym typeface="Calibri"/>
              </a:rPr>
              <a:t> </a:t>
            </a:r>
            <a:r>
              <a:rPr lang="en-US" sz="1700" dirty="0">
                <a:solidFill>
                  <a:schemeClr val="dk1"/>
                </a:solidFill>
                <a:latin typeface="+mj-lt"/>
                <a:ea typeface="Calibri"/>
                <a:cs typeface="Calibri"/>
                <a:sym typeface="Calibri"/>
              </a:rPr>
              <a:t>on the Oregon OSHA website. It has lists of relevant publications, training materials, rules, interpretations, videos, and other miscellaneous materials. </a:t>
            </a:r>
            <a:endParaRPr sz="1700" dirty="0">
              <a:solidFill>
                <a:schemeClr val="dk1"/>
              </a:solidFill>
              <a:latin typeface="+mj-lt"/>
              <a:ea typeface="Calibri"/>
              <a:cs typeface="Calibri"/>
              <a:sym typeface="Calibri"/>
            </a:endParaRPr>
          </a:p>
          <a:p>
            <a:pPr marL="0" marR="0" lvl="0" indent="0" rtl="0">
              <a:lnSpc>
                <a:spcPct val="100000"/>
              </a:lnSpc>
              <a:spcBef>
                <a:spcPts val="0"/>
              </a:spcBef>
              <a:spcAft>
                <a:spcPts val="0"/>
              </a:spcAft>
              <a:buClr>
                <a:schemeClr val="dk1"/>
              </a:buClr>
              <a:buSzPts val="1100"/>
              <a:buFont typeface="Arial"/>
              <a:buNone/>
            </a:pPr>
            <a:endParaRPr sz="1700" dirty="0">
              <a:solidFill>
                <a:schemeClr val="dk1"/>
              </a:solidFill>
              <a:latin typeface="+mj-lt"/>
              <a:ea typeface="Calibri"/>
              <a:cs typeface="Calibri"/>
              <a:sym typeface="Calibri"/>
            </a:endParaRPr>
          </a:p>
          <a:p>
            <a:pPr marL="0" marR="0" lvl="0" indent="0" rtl="0">
              <a:lnSpc>
                <a:spcPct val="100000"/>
              </a:lnSpc>
              <a:spcBef>
                <a:spcPts val="0"/>
              </a:spcBef>
              <a:spcAft>
                <a:spcPts val="0"/>
              </a:spcAft>
              <a:buClr>
                <a:schemeClr val="dk1"/>
              </a:buClr>
              <a:buSzPts val="1100"/>
              <a:buFont typeface="Arial"/>
              <a:buNone/>
            </a:pPr>
            <a:r>
              <a:rPr lang="en-US" sz="1700" dirty="0">
                <a:solidFill>
                  <a:schemeClr val="dk1"/>
                </a:solidFill>
                <a:latin typeface="+mj-lt"/>
                <a:ea typeface="Calibri"/>
                <a:cs typeface="Calibri"/>
                <a:sym typeface="Calibri"/>
              </a:rPr>
              <a:t>If you want guidance in developing a safer work environment, you may consider our </a:t>
            </a:r>
            <a:r>
              <a:rPr lang="en-US" sz="1700" u="sng" dirty="0">
                <a:solidFill>
                  <a:schemeClr val="hlink"/>
                </a:solidFill>
                <a:latin typeface="+mj-lt"/>
                <a:ea typeface="Calibri"/>
                <a:cs typeface="Calibri"/>
                <a:sym typeface="Calibri"/>
                <a:hlinkClick r:id="rId4"/>
              </a:rPr>
              <a:t>free and confidential consultation service</a:t>
            </a:r>
            <a:r>
              <a:rPr lang="en-US" sz="1700" dirty="0">
                <a:solidFill>
                  <a:schemeClr val="hlink"/>
                </a:solidFill>
                <a:latin typeface="+mj-lt"/>
                <a:ea typeface="Calibri"/>
                <a:cs typeface="Calibri"/>
                <a:sym typeface="Calibri"/>
              </a:rPr>
              <a:t>.</a:t>
            </a:r>
            <a:r>
              <a:rPr lang="en-US" sz="1700" baseline="30000" dirty="0">
                <a:solidFill>
                  <a:schemeClr val="dk1"/>
                </a:solidFill>
                <a:latin typeface="+mj-lt"/>
                <a:ea typeface="Calibri"/>
                <a:cs typeface="Calibri"/>
                <a:sym typeface="Calibri"/>
              </a:rPr>
              <a:t> </a:t>
            </a:r>
            <a:r>
              <a:rPr lang="en-US" sz="1700" dirty="0">
                <a:solidFill>
                  <a:schemeClr val="dk1"/>
                </a:solidFill>
                <a:latin typeface="+mj-lt"/>
                <a:ea typeface="Calibri"/>
                <a:cs typeface="Calibri"/>
                <a:sym typeface="Calibri"/>
              </a:rPr>
              <a:t>Our consultants in workplace health and safety can help you reduce accidents, related costs, and help you develop a comprehensive program. </a:t>
            </a:r>
            <a:endParaRPr sz="1700" dirty="0">
              <a:solidFill>
                <a:schemeClr val="dk1"/>
              </a:solidFill>
              <a:latin typeface="+mj-lt"/>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17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dirty="0">
              <a:solidFill>
                <a:schemeClr val="dk1"/>
              </a:solidFill>
              <a:latin typeface="Calibri"/>
              <a:ea typeface="Calibri"/>
              <a:cs typeface="Calibri"/>
              <a:sym typeface="Calibri"/>
            </a:endParaRPr>
          </a:p>
        </p:txBody>
      </p:sp>
      <p:sp>
        <p:nvSpPr>
          <p:cNvPr id="691" name="Google Shape;691;gaabb6530bf_0_8">
            <a:hlinkClick r:id="rId5"/>
          </p:cNvPr>
          <p:cNvSpPr/>
          <p:nvPr/>
        </p:nvSpPr>
        <p:spPr>
          <a:xfrm>
            <a:off x="5708175" y="3401600"/>
            <a:ext cx="5996700" cy="523200"/>
          </a:xfrm>
          <a:prstGeom prst="rect">
            <a:avLst/>
          </a:prstGeom>
          <a:solidFill>
            <a:srgbClr val="00577D">
              <a:alpha val="558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600" dirty="0">
                <a:solidFill>
                  <a:srgbClr val="FFFFFF"/>
                </a:solidFill>
              </a:rPr>
              <a:t>Walking-Working Surfaces Resources</a:t>
            </a:r>
            <a:endParaRPr sz="2600" dirty="0">
              <a:solidFill>
                <a:srgbClr val="FFFFFF"/>
              </a:solidFill>
            </a:endParaRPr>
          </a:p>
        </p:txBody>
      </p:sp>
      <p:sp>
        <p:nvSpPr>
          <p:cNvPr id="692" name="Google Shape;692;gaabb6530bf_0_8">
            <a:hlinkClick r:id="rId6"/>
          </p:cNvPr>
          <p:cNvSpPr/>
          <p:nvPr/>
        </p:nvSpPr>
        <p:spPr>
          <a:xfrm>
            <a:off x="5708175" y="4046063"/>
            <a:ext cx="5996700" cy="523200"/>
          </a:xfrm>
          <a:prstGeom prst="rect">
            <a:avLst/>
          </a:prstGeom>
          <a:solidFill>
            <a:srgbClr val="00577D">
              <a:alpha val="558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600" dirty="0">
                <a:solidFill>
                  <a:srgbClr val="FFFFFF"/>
                </a:solidFill>
              </a:rPr>
              <a:t>Oregon OSHA Online Courses</a:t>
            </a:r>
            <a:endParaRPr sz="2600" dirty="0">
              <a:solidFill>
                <a:srgbClr val="FFFFFF"/>
              </a:solidFill>
            </a:endParaRPr>
          </a:p>
        </p:txBody>
      </p:sp>
      <p:sp>
        <p:nvSpPr>
          <p:cNvPr id="693" name="Google Shape;693;gaabb6530bf_0_8">
            <a:hlinkClick r:id="rId4"/>
          </p:cNvPr>
          <p:cNvSpPr/>
          <p:nvPr/>
        </p:nvSpPr>
        <p:spPr>
          <a:xfrm>
            <a:off x="5708175" y="4663550"/>
            <a:ext cx="5996700" cy="523200"/>
          </a:xfrm>
          <a:prstGeom prst="rect">
            <a:avLst/>
          </a:prstGeom>
          <a:solidFill>
            <a:srgbClr val="00577D">
              <a:alpha val="558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600" dirty="0">
                <a:solidFill>
                  <a:srgbClr val="FFFFFF"/>
                </a:solidFill>
              </a:rPr>
              <a:t>Consultation Services</a:t>
            </a:r>
            <a:endParaRPr sz="2600" dirty="0">
              <a:solidFill>
                <a:srgbClr val="FFFFFF"/>
              </a:solidFill>
            </a:endParaRPr>
          </a:p>
        </p:txBody>
      </p:sp>
      <p:sp>
        <p:nvSpPr>
          <p:cNvPr id="694" name="Google Shape;694;gaabb6530bf_0_8">
            <a:hlinkClick r:id="rId7"/>
          </p:cNvPr>
          <p:cNvSpPr/>
          <p:nvPr/>
        </p:nvSpPr>
        <p:spPr>
          <a:xfrm>
            <a:off x="5708175" y="5260713"/>
            <a:ext cx="5996700" cy="523200"/>
          </a:xfrm>
          <a:prstGeom prst="rect">
            <a:avLst/>
          </a:prstGeom>
          <a:solidFill>
            <a:srgbClr val="00577D">
              <a:alpha val="5587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600" dirty="0">
                <a:solidFill>
                  <a:srgbClr val="FFFFFF"/>
                </a:solidFill>
              </a:rPr>
              <a:t>File a Complaint</a:t>
            </a:r>
            <a:endParaRPr sz="2600" dirty="0">
              <a:solidFill>
                <a:srgbClr val="FFFFFF"/>
              </a:solidFill>
            </a:endParaRPr>
          </a:p>
        </p:txBody>
      </p:sp>
      <p:pic>
        <p:nvPicPr>
          <p:cNvPr id="690" name="Google Shape;690;gaabb6530bf_0_8">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a:off x="0" y="0"/>
            <a:ext cx="5453381" cy="5857874"/>
          </a:xfrm>
          <a:prstGeom prst="rect">
            <a:avLst/>
          </a:prstGeom>
          <a:noFill/>
          <a:ln>
            <a:noFill/>
          </a:ln>
        </p:spPr>
      </p:pic>
      <p:sp>
        <p:nvSpPr>
          <p:cNvPr id="686" name="Google Shape;686;gaabb6530bf_0_8">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 name="Google Shape;102;p2">
            <a:extLst>
              <a:ext uri="{FF2B5EF4-FFF2-40B4-BE49-F238E27FC236}">
                <a16:creationId xmlns:a16="http://schemas.microsoft.com/office/drawing/2014/main" id="{C3E0026D-9D51-47F6-ACC9-3B922BF23B0A}"/>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2" name="Picture 1" descr="Progress indicator: Module 7 of 7">
            <a:extLst>
              <a:ext uri="{FF2B5EF4-FFF2-40B4-BE49-F238E27FC236}">
                <a16:creationId xmlns:a16="http://schemas.microsoft.com/office/drawing/2014/main" id="{172F5DE9-141A-21A6-725B-D56B5A633F6F}"/>
              </a:ext>
            </a:extLst>
          </p:cNvPr>
          <p:cNvPicPr>
            <a:picLocks noChangeAspect="1"/>
          </p:cNvPicPr>
          <p:nvPr/>
        </p:nvPicPr>
        <p:blipFill>
          <a:blip r:embed="rId9"/>
          <a:stretch>
            <a:fillRect/>
          </a:stretch>
        </p:blipFill>
        <p:spPr>
          <a:xfrm>
            <a:off x="7083846" y="5925775"/>
            <a:ext cx="5108154" cy="927100"/>
          </a:xfrm>
          <a:prstGeom prst="rect">
            <a:avLst/>
          </a:prstGeom>
        </p:spPr>
      </p:pic>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4" name="Google Shape;104;p2">
            <a:extLst>
              <a:ext uri="{FF2B5EF4-FFF2-40B4-BE49-F238E27FC236}">
                <a16:creationId xmlns:a16="http://schemas.microsoft.com/office/drawing/2014/main" id="{8740D81D-3A78-28EF-D254-77B83DFEA203}"/>
              </a:ext>
            </a:extLst>
          </p:cNvPr>
          <p:cNvSpPr txBox="1">
            <a:spLocks noGrp="1"/>
          </p:cNvSpPr>
          <p:nvPr>
            <p:ph type="title" idx="4294967295"/>
          </p:nvPr>
        </p:nvSpPr>
        <p:spPr>
          <a:xfrm>
            <a:off x="5719157" y="332509"/>
            <a:ext cx="6013808" cy="52318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4800"/>
              <a:buFont typeface="Arial"/>
              <a:buNone/>
              <a:tabLst/>
              <a:defRPr/>
            </a:pPr>
            <a:r>
              <a:rPr kumimoji="0" lang="en-US" sz="2800" b="0" i="0" u="none" strike="noStrike" kern="0" cap="none" spc="0" normalizeH="0" baseline="0" noProof="0" dirty="0">
                <a:ln>
                  <a:noFill/>
                </a:ln>
                <a:solidFill>
                  <a:schemeClr val="dk1"/>
                </a:solidFill>
                <a:effectLst/>
                <a:uLnTx/>
                <a:uFillTx/>
                <a:latin typeface="+mj-lt"/>
                <a:ea typeface="Calibri"/>
                <a:cs typeface="Calibri"/>
                <a:sym typeface="Calibri"/>
              </a:rPr>
              <a:t>Credits</a:t>
            </a:r>
          </a:p>
        </p:txBody>
      </p:sp>
      <p:sp>
        <p:nvSpPr>
          <p:cNvPr id="701" name="Google Shape;701;gaabb6530bf_0_18"/>
          <p:cNvSpPr txBox="1"/>
          <p:nvPr/>
        </p:nvSpPr>
        <p:spPr>
          <a:xfrm>
            <a:off x="5558950" y="1068635"/>
            <a:ext cx="6372317" cy="457873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1600" dirty="0">
                <a:solidFill>
                  <a:schemeClr val="dk1"/>
                </a:solidFill>
                <a:latin typeface="+mj-lt"/>
                <a:ea typeface="Calibri"/>
                <a:cs typeface="Calibri"/>
                <a:sym typeface="Calibri"/>
              </a:rPr>
              <a:t>You’ve completed the </a:t>
            </a:r>
            <a:r>
              <a:rPr lang="en-US" sz="1600" b="1" dirty="0">
                <a:solidFill>
                  <a:schemeClr val="dk1"/>
                </a:solidFill>
                <a:latin typeface="+mj-lt"/>
                <a:ea typeface="Calibri"/>
                <a:cs typeface="Calibri"/>
                <a:sym typeface="Calibri"/>
              </a:rPr>
              <a:t>Walking-Working Surfaces </a:t>
            </a:r>
            <a:r>
              <a:rPr lang="en-US" sz="1600" dirty="0">
                <a:solidFill>
                  <a:schemeClr val="dk1"/>
                </a:solidFill>
                <a:latin typeface="+mj-lt"/>
                <a:ea typeface="Calibri"/>
                <a:cs typeface="Calibri"/>
                <a:sym typeface="Calibri"/>
              </a:rPr>
              <a:t>course! </a:t>
            </a:r>
            <a:endParaRPr sz="1600" dirty="0">
              <a:solidFill>
                <a:schemeClr val="dk1"/>
              </a:solidFill>
              <a:latin typeface="+mj-lt"/>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1600" dirty="0">
              <a:solidFill>
                <a:schemeClr val="dk1"/>
              </a:solidFill>
              <a:latin typeface="+mj-lt"/>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1600" b="1" i="1" dirty="0">
                <a:solidFill>
                  <a:schemeClr val="dk1"/>
                </a:solidFill>
                <a:latin typeface="+mj-lt"/>
                <a:ea typeface="Calibri"/>
                <a:cs typeface="Calibri"/>
                <a:sym typeface="Calibri"/>
              </a:rPr>
              <a:t>Produced by the Public Education Team of Oregon OSHA:</a:t>
            </a:r>
            <a:endParaRPr sz="1600" b="1" i="1" dirty="0">
              <a:solidFill>
                <a:schemeClr val="dk1"/>
              </a:solidFill>
              <a:latin typeface="+mj-lt"/>
              <a:ea typeface="Calibri"/>
              <a:cs typeface="Calibri"/>
              <a:sym typeface="Calibri"/>
            </a:endParaRPr>
          </a:p>
          <a:p>
            <a:pPr lvl="0">
              <a:buClr>
                <a:schemeClr val="dk1"/>
              </a:buClr>
              <a:buSzPts val="1100"/>
            </a:pPr>
            <a:r>
              <a:rPr lang="en-US" sz="1600" dirty="0">
                <a:solidFill>
                  <a:schemeClr val="dk1"/>
                </a:solidFill>
                <a:latin typeface="+mj-lt"/>
                <a:ea typeface="Calibri"/>
                <a:cs typeface="Calibri"/>
                <a:sym typeface="Calibri"/>
              </a:rPr>
              <a:t>Phillip Wade, Ricardo </a:t>
            </a:r>
            <a:r>
              <a:rPr lang="en-US" sz="1600" dirty="0">
                <a:solidFill>
                  <a:schemeClr val="dk1"/>
                </a:solidFill>
                <a:ea typeface="Calibri"/>
                <a:cs typeface="Calibri"/>
                <a:sym typeface="Calibri"/>
              </a:rPr>
              <a:t>V</a:t>
            </a:r>
            <a:r>
              <a:rPr lang="en-US" sz="1600" dirty="0"/>
              <a:t>á</a:t>
            </a:r>
            <a:r>
              <a:rPr lang="en-US" sz="1600" dirty="0">
                <a:solidFill>
                  <a:schemeClr val="dk1"/>
                </a:solidFill>
                <a:ea typeface="Calibri"/>
                <a:cs typeface="Calibri"/>
                <a:sym typeface="Calibri"/>
              </a:rPr>
              <a:t>zquez </a:t>
            </a:r>
            <a:r>
              <a:rPr lang="en-US" sz="1600" dirty="0">
                <a:solidFill>
                  <a:schemeClr val="dk1"/>
                </a:solidFill>
                <a:latin typeface="+mj-lt"/>
                <a:ea typeface="Calibri"/>
                <a:cs typeface="Calibri"/>
                <a:sym typeface="Calibri"/>
              </a:rPr>
              <a:t>Rodríguez, Tammi Stevens, Angelina Cox</a:t>
            </a:r>
          </a:p>
          <a:p>
            <a:pPr marL="0" marR="0" lvl="0" indent="0" algn="l" rtl="0">
              <a:lnSpc>
                <a:spcPct val="100000"/>
              </a:lnSpc>
              <a:spcBef>
                <a:spcPts val="0"/>
              </a:spcBef>
              <a:spcAft>
                <a:spcPts val="0"/>
              </a:spcAft>
              <a:buClr>
                <a:schemeClr val="dk1"/>
              </a:buClr>
              <a:buSzPts val="1100"/>
              <a:buFont typeface="Arial"/>
              <a:buNone/>
            </a:pPr>
            <a:endParaRPr sz="1600" i="1" dirty="0">
              <a:solidFill>
                <a:schemeClr val="dk1"/>
              </a:solidFill>
              <a:highlight>
                <a:srgbClr val="FFFF00"/>
              </a:highlight>
              <a:latin typeface="+mj-lt"/>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1600" b="1" i="1" dirty="0">
                <a:solidFill>
                  <a:schemeClr val="dk1"/>
                </a:solidFill>
                <a:latin typeface="+mj-lt"/>
                <a:ea typeface="Calibri"/>
                <a:cs typeface="Calibri"/>
                <a:sym typeface="Calibri"/>
              </a:rPr>
              <a:t>Stock media provided by</a:t>
            </a:r>
            <a:r>
              <a:rPr lang="en-US" sz="1600" i="1" dirty="0">
                <a:solidFill>
                  <a:schemeClr val="dk1"/>
                </a:solidFill>
                <a:latin typeface="+mj-lt"/>
                <a:ea typeface="Calibri"/>
                <a:cs typeface="Calibri"/>
                <a:sym typeface="Calibri"/>
              </a:rPr>
              <a:t>: </a:t>
            </a:r>
            <a:br>
              <a:rPr lang="en-US" sz="1600" i="1" dirty="0">
                <a:solidFill>
                  <a:schemeClr val="dk1"/>
                </a:solidFill>
                <a:latin typeface="+mj-lt"/>
                <a:ea typeface="Calibri"/>
                <a:cs typeface="Calibri"/>
                <a:sym typeface="Calibri"/>
              </a:rPr>
            </a:br>
            <a:r>
              <a:rPr lang="en-US" sz="1600" dirty="0">
                <a:solidFill>
                  <a:schemeClr val="dk1"/>
                </a:solidFill>
                <a:latin typeface="+mj-lt"/>
                <a:ea typeface="Calibri"/>
                <a:cs typeface="Calibri"/>
                <a:sym typeface="Calibri"/>
              </a:rPr>
              <a:t>Getty Images Inc. and </a:t>
            </a:r>
            <a:r>
              <a:rPr lang="en-US" sz="1600" dirty="0" err="1">
                <a:solidFill>
                  <a:schemeClr val="dk1"/>
                </a:solidFill>
                <a:latin typeface="+mj-lt"/>
                <a:ea typeface="Calibri"/>
                <a:cs typeface="Calibri"/>
                <a:sym typeface="Calibri"/>
              </a:rPr>
              <a:t>Envato</a:t>
            </a:r>
            <a:r>
              <a:rPr lang="en-US" sz="1600" dirty="0">
                <a:solidFill>
                  <a:schemeClr val="dk1"/>
                </a:solidFill>
                <a:latin typeface="+mj-lt"/>
                <a:ea typeface="Calibri"/>
                <a:cs typeface="Calibri"/>
                <a:sym typeface="Calibri"/>
              </a:rPr>
              <a:t> Elements</a:t>
            </a:r>
          </a:p>
          <a:p>
            <a:pPr marL="0" marR="0" lvl="0" indent="0" algn="l" rtl="0">
              <a:lnSpc>
                <a:spcPct val="100000"/>
              </a:lnSpc>
              <a:spcBef>
                <a:spcPts val="0"/>
              </a:spcBef>
              <a:spcAft>
                <a:spcPts val="0"/>
              </a:spcAft>
              <a:buClr>
                <a:schemeClr val="dk1"/>
              </a:buClr>
              <a:buSzPts val="1100"/>
              <a:buFont typeface="Arial"/>
              <a:buNone/>
            </a:pPr>
            <a:endParaRPr lang="en-US" sz="1600" b="0" u="none" strike="noStrike" cap="none" dirty="0">
              <a:solidFill>
                <a:schemeClr val="dk1"/>
              </a:solidFill>
              <a:latin typeface="+mj-lt"/>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1600" b="1" dirty="0">
                <a:solidFill>
                  <a:schemeClr val="dk1"/>
                </a:solidFill>
                <a:latin typeface="+mj-lt"/>
                <a:ea typeface="Calibri"/>
                <a:cs typeface="Calibri"/>
                <a:sym typeface="Calibri"/>
              </a:rPr>
              <a:t>Special Thanks:</a:t>
            </a:r>
          </a:p>
          <a:p>
            <a:pPr marL="0" marR="0" lvl="0" indent="0" algn="l" rtl="0">
              <a:lnSpc>
                <a:spcPct val="100000"/>
              </a:lnSpc>
              <a:spcBef>
                <a:spcPts val="0"/>
              </a:spcBef>
              <a:spcAft>
                <a:spcPts val="0"/>
              </a:spcAft>
              <a:buClr>
                <a:schemeClr val="dk1"/>
              </a:buClr>
              <a:buSzPts val="1100"/>
              <a:buFont typeface="Arial"/>
              <a:buNone/>
            </a:pPr>
            <a:r>
              <a:rPr lang="en-US" sz="1600" b="0" u="none" strike="noStrike" cap="none" dirty="0">
                <a:solidFill>
                  <a:schemeClr val="dk1"/>
                </a:solidFill>
                <a:latin typeface="+mj-lt"/>
                <a:ea typeface="Calibri"/>
                <a:cs typeface="Calibri"/>
                <a:sym typeface="Calibri"/>
              </a:rPr>
              <a:t>Capital Community Media</a:t>
            </a:r>
            <a:endParaRPr sz="2000" b="0" u="none" strike="noStrike" cap="none" dirty="0">
              <a:solidFill>
                <a:schemeClr val="dk1"/>
              </a:solidFill>
              <a:latin typeface="+mj-lt"/>
              <a:ea typeface="Calibri"/>
              <a:cs typeface="Calibri"/>
              <a:sym typeface="Calibri"/>
            </a:endParaRPr>
          </a:p>
        </p:txBody>
      </p:sp>
      <p:pic>
        <p:nvPicPr>
          <p:cNvPr id="704" name="Google Shape;704;gaabb6530bf_0_18" descr="A worker standing on an elevated walkway enclosed by yellow guardrails."/>
          <p:cNvPicPr preferRelativeResize="0"/>
          <p:nvPr/>
        </p:nvPicPr>
        <p:blipFill>
          <a:blip r:embed="rId3">
            <a:alphaModFix/>
          </a:blip>
          <a:srcRect/>
          <a:stretch/>
        </p:blipFill>
        <p:spPr>
          <a:xfrm>
            <a:off x="0" y="7955"/>
            <a:ext cx="5425300" cy="5830638"/>
          </a:xfrm>
          <a:prstGeom prst="rect">
            <a:avLst/>
          </a:prstGeom>
          <a:noFill/>
          <a:ln>
            <a:noFill/>
          </a:ln>
        </p:spPr>
      </p:pic>
      <p:sp>
        <p:nvSpPr>
          <p:cNvPr id="700" name="Google Shape;700;gaabb6530bf_0_18">
            <a:extLst>
              <a:ext uri="{C183D7F6-B498-43B3-948B-1728B52AA6E4}">
                <adec:decorative xmlns:adec="http://schemas.microsoft.com/office/drawing/2017/decorative" val="1"/>
              </a:ext>
            </a:extLst>
          </p:cNvPr>
          <p:cNvSpPr/>
          <p:nvPr/>
        </p:nvSpPr>
        <p:spPr>
          <a:xfrm>
            <a:off x="0" y="5920651"/>
            <a:ext cx="12192000" cy="937349"/>
          </a:xfrm>
          <a:prstGeom prst="rect">
            <a:avLst/>
          </a:prstGeom>
          <a:solidFill>
            <a:srgbClr val="00577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102;p2">
            <a:extLst>
              <a:ext uri="{FF2B5EF4-FFF2-40B4-BE49-F238E27FC236}">
                <a16:creationId xmlns:a16="http://schemas.microsoft.com/office/drawing/2014/main" id="{95E71B50-900E-49EF-B8EC-8756A08BA628}"/>
              </a:ext>
            </a:extLst>
          </p:cNvPr>
          <p:cNvSpPr txBox="1"/>
          <p:nvPr/>
        </p:nvSpPr>
        <p:spPr>
          <a:xfrm>
            <a:off x="63148" y="5954306"/>
            <a:ext cx="6334648"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lt1"/>
                </a:solidFill>
                <a:latin typeface="Verdana"/>
                <a:ea typeface="Verdana"/>
                <a:cs typeface="Verdana"/>
                <a:sym typeface="Verdana"/>
              </a:rPr>
              <a:t>WALKING-WORKING SURFACES:</a:t>
            </a:r>
            <a:r>
              <a:rPr lang="en-US" sz="2800" b="1" i="0" u="none" strike="noStrike" cap="none" dirty="0">
                <a:solidFill>
                  <a:schemeClr val="lt1"/>
                </a:solidFill>
                <a:latin typeface="Verdana"/>
                <a:ea typeface="Verdana"/>
                <a:cs typeface="Verdana"/>
                <a:sym typeface="Verdana"/>
              </a:rPr>
              <a:t> </a:t>
            </a:r>
            <a:r>
              <a:rPr lang="en-US" sz="2400" b="1" i="1" dirty="0">
                <a:solidFill>
                  <a:schemeClr val="lt1"/>
                </a:solidFill>
                <a:latin typeface="Verdana"/>
                <a:ea typeface="Verdana"/>
                <a:cs typeface="Verdana"/>
                <a:sym typeface="Verdana"/>
              </a:rPr>
              <a:t>training and conclusion</a:t>
            </a:r>
            <a:endParaRPr sz="1400" b="0" i="0" u="none" strike="noStrike" cap="none" dirty="0">
              <a:solidFill>
                <a:srgbClr val="000000"/>
              </a:solidFill>
              <a:latin typeface="Arial"/>
              <a:ea typeface="Arial"/>
              <a:cs typeface="Arial"/>
              <a:sym typeface="Arial"/>
            </a:endParaRPr>
          </a:p>
        </p:txBody>
      </p:sp>
      <p:pic>
        <p:nvPicPr>
          <p:cNvPr id="2" name="Picture 1" descr="Progress indicator: Module 7 of 7">
            <a:extLst>
              <a:ext uri="{FF2B5EF4-FFF2-40B4-BE49-F238E27FC236}">
                <a16:creationId xmlns:a16="http://schemas.microsoft.com/office/drawing/2014/main" id="{D89F5AC0-F05F-D4F2-83BE-5BB3E494E7F1}"/>
              </a:ext>
            </a:extLst>
          </p:cNvPr>
          <p:cNvPicPr>
            <a:picLocks noChangeAspect="1"/>
          </p:cNvPicPr>
          <p:nvPr/>
        </p:nvPicPr>
        <p:blipFill>
          <a:blip r:embed="rId4"/>
          <a:stretch>
            <a:fillRect/>
          </a:stretch>
        </p:blipFill>
        <p:spPr>
          <a:xfrm>
            <a:off x="7083846" y="5925775"/>
            <a:ext cx="5108154" cy="9271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09b73270-2993-4076-be47-9c78f42a1e84}" enabled="1" method="Privileged" siteId="{aa3f6932-fa7c-47b4-a0ce-a598cad161cf}" contentBits="0" removed="0"/>
</clbl:labelList>
</file>

<file path=docProps/app.xml><?xml version="1.0" encoding="utf-8"?>
<Properties xmlns="http://schemas.openxmlformats.org/officeDocument/2006/extended-properties" xmlns:vt="http://schemas.openxmlformats.org/officeDocument/2006/docPropsVTypes">
  <TotalTime>7913</TotalTime>
  <Words>18870</Words>
  <Application>Microsoft Macintosh PowerPoint</Application>
  <PresentationFormat>Widescreen</PresentationFormat>
  <Paragraphs>1594</Paragraphs>
  <Slides>191</Slides>
  <Notes>91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191</vt:i4>
      </vt:variant>
    </vt:vector>
  </HeadingPairs>
  <TitlesOfParts>
    <vt:vector size="195" baseType="lpstr">
      <vt:lpstr>Arial</vt:lpstr>
      <vt:lpstr>Calibri</vt:lpstr>
      <vt:lpstr>Verdana</vt:lpstr>
      <vt:lpstr>Office Theme</vt:lpstr>
      <vt:lpstr>WALKING-WORKING SURFACES</vt:lpstr>
      <vt:lpstr>Disclaimer</vt:lpstr>
      <vt:lpstr>Introduction</vt:lpstr>
      <vt:lpstr>Construction Activities</vt:lpstr>
      <vt:lpstr>Video: What is a WWS?</vt:lpstr>
      <vt:lpstr>Surface Conditions</vt:lpstr>
      <vt:lpstr>Video: Who is Affected</vt:lpstr>
      <vt:lpstr>Surface Conditions</vt:lpstr>
      <vt:lpstr>Video: Inspection/Maintenance</vt:lpstr>
      <vt:lpstr>Inspection, Maintenance, &amp; Repair</vt:lpstr>
      <vt:lpstr>Additional Oregon Requirements</vt:lpstr>
      <vt:lpstr>Additional Oregon Requirements</vt:lpstr>
      <vt:lpstr>Knowledge Check -  Module 1   </vt:lpstr>
      <vt:lpstr>Conclusion</vt:lpstr>
      <vt:lpstr>Module 2: Fall Protection Systems</vt:lpstr>
      <vt:lpstr>Introduction </vt:lpstr>
      <vt:lpstr>Fall Protection </vt:lpstr>
      <vt:lpstr>Video: What is Fall Protection?</vt:lpstr>
      <vt:lpstr>Video: Trigger Heights</vt:lpstr>
      <vt:lpstr>Trigger Heights </vt:lpstr>
      <vt:lpstr>General Requirements </vt:lpstr>
      <vt:lpstr>Video: Guardrails, Handrails, and Stair Rails </vt:lpstr>
      <vt:lpstr>Guardrail Systems </vt:lpstr>
      <vt:lpstr>Guardrail Requirements </vt:lpstr>
      <vt:lpstr>Handrail and Stair Rail Systems </vt:lpstr>
      <vt:lpstr>Handrails and Stair Rails System Requirements </vt:lpstr>
      <vt:lpstr>Height Requirements </vt:lpstr>
      <vt:lpstr>Height Requirements (continued) </vt:lpstr>
      <vt:lpstr>Handrails and Stair Rail Requirements (continued) </vt:lpstr>
      <vt:lpstr>Safety Net Systems </vt:lpstr>
      <vt:lpstr>Video: Designated Area</vt:lpstr>
      <vt:lpstr>Designated Area </vt:lpstr>
      <vt:lpstr>Designated Area Requirements </vt:lpstr>
      <vt:lpstr>Designated Areas – Mobile Equipment </vt:lpstr>
      <vt:lpstr>Covers </vt:lpstr>
      <vt:lpstr>Ladder Safety Systems </vt:lpstr>
      <vt:lpstr>Ladder Safety Systems </vt:lpstr>
      <vt:lpstr>Ladder Safety Systems (continued) </vt:lpstr>
      <vt:lpstr>Personal Fall Protection Systems </vt:lpstr>
      <vt:lpstr>Grab Handles </vt:lpstr>
      <vt:lpstr>Knowledge Check 1 </vt:lpstr>
      <vt:lpstr>Module 2 Conclusion </vt:lpstr>
      <vt:lpstr>Module 3: Fall Hazards</vt:lpstr>
      <vt:lpstr>Fall Protection </vt:lpstr>
      <vt:lpstr>General Requirements </vt:lpstr>
      <vt:lpstr>Unprotected Sides and Edges </vt:lpstr>
      <vt:lpstr>Fall Protection Exceptions </vt:lpstr>
      <vt:lpstr>Equipment Hazards </vt:lpstr>
      <vt:lpstr>Hoist Areas </vt:lpstr>
      <vt:lpstr>Hoist Areas (continued) </vt:lpstr>
      <vt:lpstr>Video: Holes and Openings</vt:lpstr>
      <vt:lpstr>Fall Protection for Holes </vt:lpstr>
      <vt:lpstr>Hole Safety Requirements </vt:lpstr>
      <vt:lpstr>Hole Safety Requirements (continued) </vt:lpstr>
      <vt:lpstr>Hole Safety Requirements (continued) </vt:lpstr>
      <vt:lpstr>Openings </vt:lpstr>
      <vt:lpstr>Repair Pits </vt:lpstr>
      <vt:lpstr>Outdoor Advertising (billboards) </vt:lpstr>
      <vt:lpstr>Outdoor Advertising Fixed Ladders </vt:lpstr>
      <vt:lpstr>Video: Low-Slope Roofs</vt:lpstr>
      <vt:lpstr>Low-Slope Roofs </vt:lpstr>
      <vt:lpstr>Low-Slope Roofs (Continued) </vt:lpstr>
      <vt:lpstr>Slaughtering Facility Platforms </vt:lpstr>
      <vt:lpstr>Slaughtering Facility Platforms (continued) </vt:lpstr>
      <vt:lpstr>Dangerous Equipment </vt:lpstr>
      <vt:lpstr>Other Walking-Working Surfaces </vt:lpstr>
      <vt:lpstr>Protection from Falling Objects </vt:lpstr>
      <vt:lpstr>Toeboard Requirements </vt:lpstr>
      <vt:lpstr>Toeboard Requirements (continued) </vt:lpstr>
      <vt:lpstr>Guardrail Systems </vt:lpstr>
      <vt:lpstr>Canopies </vt:lpstr>
      <vt:lpstr>Knowledge Check 1 </vt:lpstr>
      <vt:lpstr>Module 3 Conclusion </vt:lpstr>
      <vt:lpstr>Module 4: Step bolts, Stairways, and More</vt:lpstr>
      <vt:lpstr>Introduction </vt:lpstr>
      <vt:lpstr>Video: Step Bolts and Manhole Steps</vt:lpstr>
      <vt:lpstr>Step Bolts </vt:lpstr>
      <vt:lpstr>Step Bolt Requirements </vt:lpstr>
      <vt:lpstr>Step Bolts Requirements (continued) </vt:lpstr>
      <vt:lpstr>Manhole Steps </vt:lpstr>
      <vt:lpstr>Manhole Steps Specific Requirements </vt:lpstr>
      <vt:lpstr>Manhole Steps Specific Requirements (continued) </vt:lpstr>
      <vt:lpstr>Introduction to Stairways </vt:lpstr>
      <vt:lpstr>Video: Stairways</vt:lpstr>
      <vt:lpstr>Stairways Requirements </vt:lpstr>
      <vt:lpstr>Stairways General Requirements </vt:lpstr>
      <vt:lpstr>Stairways General Requirements (continued) </vt:lpstr>
      <vt:lpstr>Stairways General Requirements (continued) </vt:lpstr>
      <vt:lpstr>Stairways General Requirements (continued) </vt:lpstr>
      <vt:lpstr>Standard Stair Requirements </vt:lpstr>
      <vt:lpstr>Spiral Stair Requirements </vt:lpstr>
      <vt:lpstr>Ship Stair Requirements </vt:lpstr>
      <vt:lpstr>Alternating Tread-Type Stairs </vt:lpstr>
      <vt:lpstr>Fall Protection for Stairways </vt:lpstr>
      <vt:lpstr>Video: Dockboards</vt:lpstr>
      <vt:lpstr>Dockboard Requirements </vt:lpstr>
      <vt:lpstr>Dockboard Requirements (continued) </vt:lpstr>
      <vt:lpstr>Dockboard Requirements (continued) </vt:lpstr>
      <vt:lpstr>Fall Protection for Dockboards </vt:lpstr>
      <vt:lpstr>Video: Runways &amp; Ramps</vt:lpstr>
      <vt:lpstr>Fall Protection for Runways </vt:lpstr>
      <vt:lpstr>Vehicles on Ramps and Runways </vt:lpstr>
      <vt:lpstr>Knowledge Check 1 </vt:lpstr>
      <vt:lpstr>Module 4 Overview </vt:lpstr>
      <vt:lpstr>Module 5: Scaffolds, Rope Descent and Access</vt:lpstr>
      <vt:lpstr>Welcome to module 5! </vt:lpstr>
      <vt:lpstr>Scaffolding Requirements </vt:lpstr>
      <vt:lpstr>Rope Descent and Rope Access </vt:lpstr>
      <vt:lpstr>Video: Rope Descent &amp; Rope Access</vt:lpstr>
      <vt:lpstr>Scope and Application </vt:lpstr>
      <vt:lpstr>Definitions </vt:lpstr>
      <vt:lpstr>Rope Descent System Definition </vt:lpstr>
      <vt:lpstr>Personal Protective Equipment </vt:lpstr>
      <vt:lpstr>Anchorage (Permanent) </vt:lpstr>
      <vt:lpstr>Anchorage (Permanent) Continued </vt:lpstr>
      <vt:lpstr>Anchorage (Temporary) </vt:lpstr>
      <vt:lpstr>Rope Descent Systems </vt:lpstr>
      <vt:lpstr>Rope Descent Systems (continued) </vt:lpstr>
      <vt:lpstr>Rope Descent Systems (continued) </vt:lpstr>
      <vt:lpstr>Rope Descent Systems (continued) </vt:lpstr>
      <vt:lpstr>Rope Descent Systems (continued) </vt:lpstr>
      <vt:lpstr>Rope Descent Systems (continued) </vt:lpstr>
      <vt:lpstr>Rope Access Systems </vt:lpstr>
      <vt:lpstr>Exceptions </vt:lpstr>
      <vt:lpstr>Video: Rope Access Program</vt:lpstr>
      <vt:lpstr>Written Rope Access Program </vt:lpstr>
      <vt:lpstr>Written Rope Access Program (continued) </vt:lpstr>
      <vt:lpstr>Video: Training</vt:lpstr>
      <vt:lpstr>Training and Evaluation </vt:lpstr>
      <vt:lpstr>Training and Evaluation (continued) </vt:lpstr>
      <vt:lpstr>Training and Evaluation (continued) </vt:lpstr>
      <vt:lpstr>Training and Evaluation (continued) </vt:lpstr>
      <vt:lpstr>Rope Access Use </vt:lpstr>
      <vt:lpstr>Requirements for Components </vt:lpstr>
      <vt:lpstr>Requirements for Components (continued) </vt:lpstr>
      <vt:lpstr>Requirements for Components (continued) </vt:lpstr>
      <vt:lpstr>Requirements for Components (continued) </vt:lpstr>
      <vt:lpstr>Rope Access Use </vt:lpstr>
      <vt:lpstr>Rope Access Use (continued) </vt:lpstr>
      <vt:lpstr>Rope Access Use (continued) </vt:lpstr>
      <vt:lpstr>Knowledge Check 1 </vt:lpstr>
      <vt:lpstr>Module 5 Conclusion </vt:lpstr>
      <vt:lpstr>Module 6: Ladder Requirements</vt:lpstr>
      <vt:lpstr>Welcome to Module 6 </vt:lpstr>
      <vt:lpstr>Ladder Safety Online Course </vt:lpstr>
      <vt:lpstr>Ladder Requirements </vt:lpstr>
      <vt:lpstr>Ladder General Requirements </vt:lpstr>
      <vt:lpstr>Video: Portable Ladder Overview</vt:lpstr>
      <vt:lpstr>Portable Ladder Requirements </vt:lpstr>
      <vt:lpstr>Portable Ladder Requirements (continued) </vt:lpstr>
      <vt:lpstr>Portable Ladder Requirements (continued) </vt:lpstr>
      <vt:lpstr>Additional Oregon Rules for Portable Ladders </vt:lpstr>
      <vt:lpstr>Fixed Ladders </vt:lpstr>
      <vt:lpstr>Video: Fixed Ladders</vt:lpstr>
      <vt:lpstr>Fixed Ladder Requirements </vt:lpstr>
      <vt:lpstr>Fixed Ladder Requirements (continued) </vt:lpstr>
      <vt:lpstr>Fixed Ladder Requirements (continued) </vt:lpstr>
      <vt:lpstr>Fixed Ladder Requirements (continued) </vt:lpstr>
      <vt:lpstr>Fixed Ladder Requirements (continued) </vt:lpstr>
      <vt:lpstr>Fixed Ladder Requirements (continued) </vt:lpstr>
      <vt:lpstr>Video: Ladder Safety Systems</vt:lpstr>
      <vt:lpstr>Fixed Ladder Fall Protection </vt:lpstr>
      <vt:lpstr>Fixed Ladder Fall Protection (continued) </vt:lpstr>
      <vt:lpstr>Fixed Ladder Fall Protection (continued) </vt:lpstr>
      <vt:lpstr>Fixed Ladder Fall Protection (continued) </vt:lpstr>
      <vt:lpstr>Cages, Wells, and Platforms </vt:lpstr>
      <vt:lpstr>Mobile Ladder Stands and Platforms </vt:lpstr>
      <vt:lpstr>Video: Mobile Ladder Stands</vt:lpstr>
      <vt:lpstr>Mobile Ladder Stands and Platforms </vt:lpstr>
      <vt:lpstr>General Requirements </vt:lpstr>
      <vt:lpstr>General Requirements (continued) </vt:lpstr>
      <vt:lpstr>Knowledge Check 1 </vt:lpstr>
      <vt:lpstr>Module 6 Overview </vt:lpstr>
      <vt:lpstr>Module 7: Training and Conclusion</vt:lpstr>
      <vt:lpstr>Welcome to Module 7 </vt:lpstr>
      <vt:lpstr>Video: Importance of Training</vt:lpstr>
      <vt:lpstr>Training Requirements </vt:lpstr>
      <vt:lpstr>Fall Hazards </vt:lpstr>
      <vt:lpstr>Fall Hazards (Continued) </vt:lpstr>
      <vt:lpstr>Equipment Hazards </vt:lpstr>
      <vt:lpstr>Retraining </vt:lpstr>
      <vt:lpstr>Understanding </vt:lpstr>
      <vt:lpstr>You’re Almost Done! </vt:lpstr>
      <vt:lpstr>WALKING-WORKING SURFACES - QUIZ   </vt:lpstr>
      <vt:lpstr>WALKING-WORKING SURFACES - QUIZ   </vt:lpstr>
      <vt:lpstr>WALKING-WORKING SURFACES - QUIZ   </vt:lpstr>
      <vt:lpstr>WALKING-WORKING SURFACES - QUIZ   </vt:lpstr>
      <vt:lpstr>WALKING-WORKING SURFACES - QUIZ   </vt:lpstr>
      <vt:lpstr>WALKING-WORKING SURFACES - QUIZ ANSWERS     </vt:lpstr>
      <vt:lpstr>Where To Go From Here</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Aubol Zachary T</dc:creator>
  <cp:lastModifiedBy>Phillip Wade</cp:lastModifiedBy>
  <cp:revision>186</cp:revision>
  <dcterms:created xsi:type="dcterms:W3CDTF">2018-12-06T15:15:36Z</dcterms:created>
  <dcterms:modified xsi:type="dcterms:W3CDTF">2026-09-02T20:31:27Z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9b73270-2993-4076-be47-9c78f42a1e84_Enabled">
    <vt:lpwstr>true</vt:lpwstr>
  </property>
  <property fmtid="{D5CDD505-2E9C-101B-9397-08002B2CF9AE}" pid="3" name="MSIP_Label_09b73270-2993-4076-be47-9c78f42a1e84_SetDate">
    <vt:lpwstr>2025-01-24T15:51:30Z</vt:lpwstr>
  </property>
  <property fmtid="{D5CDD505-2E9C-101B-9397-08002B2CF9AE}" pid="4" name="MSIP_Label_09b73270-2993-4076-be47-9c78f42a1e84_Method">
    <vt:lpwstr>Privileged</vt:lpwstr>
  </property>
  <property fmtid="{D5CDD505-2E9C-101B-9397-08002B2CF9AE}" pid="5" name="MSIP_Label_09b73270-2993-4076-be47-9c78f42a1e84_Name">
    <vt:lpwstr>Level 1 - Published (Items)</vt:lpwstr>
  </property>
  <property fmtid="{D5CDD505-2E9C-101B-9397-08002B2CF9AE}" pid="6" name="MSIP_Label_09b73270-2993-4076-be47-9c78f42a1e84_SiteId">
    <vt:lpwstr>aa3f6932-fa7c-47b4-a0ce-a598cad161cf</vt:lpwstr>
  </property>
  <property fmtid="{D5CDD505-2E9C-101B-9397-08002B2CF9AE}" pid="7" name="MSIP_Label_09b73270-2993-4076-be47-9c78f42a1e84_ActionId">
    <vt:lpwstr>2e4407cb-35e0-430c-9e2e-d5a366196960</vt:lpwstr>
  </property>
  <property fmtid="{D5CDD505-2E9C-101B-9397-08002B2CF9AE}" pid="8" name="MSIP_Label_09b73270-2993-4076-be47-9c78f42a1e84_ContentBits">
    <vt:lpwstr>0</vt:lpwstr>
  </property>
</Properties>
</file>