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1"/>
  </p:notesMasterIdLst>
  <p:handoutMasterIdLst>
    <p:handoutMasterId r:id="rId32"/>
  </p:handoutMasterIdLst>
  <p:sldIdLst>
    <p:sldId id="256" r:id="rId2"/>
    <p:sldId id="257" r:id="rId3"/>
    <p:sldId id="320" r:id="rId4"/>
    <p:sldId id="322" r:id="rId5"/>
    <p:sldId id="323" r:id="rId6"/>
    <p:sldId id="324" r:id="rId7"/>
    <p:sldId id="325" r:id="rId8"/>
    <p:sldId id="326" r:id="rId9"/>
    <p:sldId id="327" r:id="rId10"/>
    <p:sldId id="328" r:id="rId11"/>
    <p:sldId id="329" r:id="rId12"/>
    <p:sldId id="330" r:id="rId13"/>
    <p:sldId id="331" r:id="rId14"/>
    <p:sldId id="332" r:id="rId15"/>
    <p:sldId id="333" r:id="rId16"/>
    <p:sldId id="334" r:id="rId17"/>
    <p:sldId id="335" r:id="rId18"/>
    <p:sldId id="336" r:id="rId19"/>
    <p:sldId id="337" r:id="rId20"/>
    <p:sldId id="263" r:id="rId21"/>
    <p:sldId id="309" r:id="rId22"/>
    <p:sldId id="339" r:id="rId23"/>
    <p:sldId id="340" r:id="rId24"/>
    <p:sldId id="341" r:id="rId25"/>
    <p:sldId id="314" r:id="rId26"/>
    <p:sldId id="315" r:id="rId27"/>
    <p:sldId id="338" r:id="rId28"/>
    <p:sldId id="318" r:id="rId29"/>
    <p:sldId id="316" r:id="rId3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6" roundtripDataSignature="AMtx7mhcinHJO4xHeFPu+6163RVrGzjWu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87A5"/>
    <a:srgbClr val="72285D"/>
    <a:srgbClr val="AB9E3E"/>
    <a:srgbClr val="5F557D"/>
    <a:srgbClr val="3326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53" autoAdjust="0"/>
    <p:restoredTop sz="77866" autoAdjust="0"/>
  </p:normalViewPr>
  <p:slideViewPr>
    <p:cSldViewPr snapToGrid="0">
      <p:cViewPr varScale="1">
        <p:scale>
          <a:sx n="89" d="100"/>
          <a:sy n="89" d="100"/>
        </p:scale>
        <p:origin x="1656" y="6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80"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6"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79"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77"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C39BFB-60A5-44A9-A234-8004613A32FC}" type="datetimeFigureOut">
              <a:rPr lang="en-US" smtClean="0"/>
              <a:t>6/27/2024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AF2BDBE-F2D4-4C53-8C24-A3481BC66C37}" type="slidenum">
              <a:rPr lang="en-US" smtClean="0"/>
              <a:t>‹#›</a:t>
            </a:fld>
            <a:endParaRPr lang="en-US"/>
          </a:p>
        </p:txBody>
      </p:sp>
    </p:spTree>
    <p:extLst>
      <p:ext uri="{BB962C8B-B14F-4D97-AF65-F5344CB8AC3E}">
        <p14:creationId xmlns:p14="http://schemas.microsoft.com/office/powerpoint/2010/main" val="42508549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4294029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3296273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3834111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3626107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724594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https://</a:t>
            </a:r>
            <a:r>
              <a:rPr lang="en-US" dirty="0" err="1"/>
              <a:t>player.vimeo.com</a:t>
            </a:r>
            <a:r>
              <a:rPr lang="en-US" dirty="0"/>
              <a:t>/video/700612302</a:t>
            </a:r>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2500474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1077197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1436237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1504515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3655304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b3e8f5dbd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b3e8f5dbd0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7" name="Google Shape;157;gb3e8f5dbd0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38152458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1551008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3941139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afa52f66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gafa52f666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73" name="Google Shape;673;gafa52f666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aabb6530bf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aabb6530bf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84" name="Google Shape;684;gaabb6530bf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aabb6530bf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aabb6530bf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84" name="Google Shape;684;gaabb6530bf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extLst>
      <p:ext uri="{BB962C8B-B14F-4D97-AF65-F5344CB8AC3E}">
        <p14:creationId xmlns:p14="http://schemas.microsoft.com/office/powerpoint/2010/main" val="2844115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17" name="Google Shape;71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aabb6530bf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gaabb6530bf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98" name="Google Shape;698;gaabb6530bf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1462734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2961844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2812451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702479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3738486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516710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2641518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1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oregonlegislature.gov/bills_laws/ors/ors654.html"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hyperlink" Target="https://www.oregonlegislature.gov/bills_laws/ors/ors654.html"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hyperlink" Target="https://osha.oregon.gov/OSHAPubs/factsheets/fs101.pdf"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hyperlink" Target="https://osha.oregon.gov/workers/Pages/index.aspx"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hyperlink" Target="https://www.oregon.gov/boli/workers/Pages/complaint.aspx"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osha.oregon.gov/pubs/pages/safety-and-health-poster.aspx"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video" Target="https://player.vimeo.com/video/700612302?h=1cd6c4c3b6&amp;app_id=122963" TargetMode="External"/><Relationship Id="rId5" Type="http://schemas.openxmlformats.org/officeDocument/2006/relationships/image" Target="../media/image17.jpeg"/><Relationship Id="rId4" Type="http://schemas.openxmlformats.org/officeDocument/2006/relationships/hyperlink" Target="https://vimeo.com/672944183"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secure.sos.state.or.us/oard/displayDivisionRules.action?selectedDivision=3835"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www.osha.gov/"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hyperlink" Target="https://osha.oregon.gov/workers/Pages/index.aspx" TargetMode="External"/><Relationship Id="rId3" Type="http://schemas.openxmlformats.org/officeDocument/2006/relationships/hyperlink" Target="http://www.osha.gov/" TargetMode="External"/><Relationship Id="rId7" Type="http://schemas.openxmlformats.org/officeDocument/2006/relationships/hyperlink" Target="https://osha.oregon.gov/OSHAPubs/factsheets/fs101.pdf"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www.whistleblowers.gov/" TargetMode="External"/><Relationship Id="rId11" Type="http://schemas.openxmlformats.org/officeDocument/2006/relationships/hyperlink" Target="https://secure.sos.state.or.us/oard/displayDivisionRules.action?selectedDivision=3835" TargetMode="External"/><Relationship Id="rId5" Type="http://schemas.openxmlformats.org/officeDocument/2006/relationships/hyperlink" Target="https://www.whistleblowers.gov/statutes/oshact" TargetMode="External"/><Relationship Id="rId10" Type="http://schemas.openxmlformats.org/officeDocument/2006/relationships/hyperlink" Target="https://osha.oregon.gov/pubs/pages/safety-and-health-poster.aspx" TargetMode="External"/><Relationship Id="rId4" Type="http://schemas.openxmlformats.org/officeDocument/2006/relationships/hyperlink" Target="https://www.oregonlegislature.gov/bills_laws/ors/ors654.html" TargetMode="External"/><Relationship Id="rId9" Type="http://schemas.openxmlformats.org/officeDocument/2006/relationships/hyperlink" Target="https://www.oregon.gov/boli/workers/Pages/complaint.aspx"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hyperlink" Target="https://www.osha.gov/sites/default/files/publications/OSHA3812.pdf" TargetMode="External"/><Relationship Id="rId3" Type="http://schemas.openxmlformats.org/officeDocument/2006/relationships/hyperlink" Target="http://www.oregon.gov/boli/civil-rights/pages/default.aspx" TargetMode="External"/><Relationship Id="rId7" Type="http://schemas.openxmlformats.org/officeDocument/2006/relationships/hyperlink" Target="https://osha.oregon.gov/OSHARules/div1/437-001-0285-0295.pdf"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osha.oregon.gov/OSHARules/pd/pd-288.pdf" TargetMode="External"/><Relationship Id="rId11" Type="http://schemas.openxmlformats.org/officeDocument/2006/relationships/image" Target="../media/image15.png"/><Relationship Id="rId5" Type="http://schemas.openxmlformats.org/officeDocument/2006/relationships/hyperlink" Target="https://www4.cbs.state.or.us/exs/osha/hazrep/" TargetMode="External"/><Relationship Id="rId10" Type="http://schemas.openxmlformats.org/officeDocument/2006/relationships/hyperlink" Target="https://www.whistleblowers.gov/sites/wb/files/2019-06/FAQs.pdf" TargetMode="External"/><Relationship Id="rId4" Type="http://schemas.openxmlformats.org/officeDocument/2006/relationships/hyperlink" Target="https://osha.oregon.gov/workers/Pages/index.aspx" TargetMode="External"/><Relationship Id="rId9" Type="http://schemas.openxmlformats.org/officeDocument/2006/relationships/hyperlink" Target="https://www.whistleblowers.gov/"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hyperlink" Target="http://osha.oregon.gov/consult/Pages/index.aspx" TargetMode="External"/><Relationship Id="rId5" Type="http://schemas.openxmlformats.org/officeDocument/2006/relationships/hyperlink" Target="https://osha.oregon.gov/Pages/topics/whistleblower.aspx" TargetMode="External"/><Relationship Id="rId4" Type="http://schemas.openxmlformats.org/officeDocument/2006/relationships/hyperlink" Target="https://osha.oregon.gov/workers/Pages/index.aspx"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oregonlegislature.gov/bills_laws/ors/ors654.html"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hyperlink" Target="https://www.whistleblowers.gov/statutes/oshact"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https://www.oregonlegislature.gov/bills_laws/ors/ors654.html"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oregonlegislature.gov/bills_laws/ors/ors654.html"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https://www.whistleblowers.gov/statutes/oshact"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whistleblowers.gov/statutes/oshact"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hyperlink" Target="https://www.oregonlegislature.gov/bills_laws/ors/ors654.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p:cNvSpPr/>
          <p:nvPr/>
        </p:nvSpPr>
        <p:spPr>
          <a:xfrm>
            <a:off x="0" y="2542903"/>
            <a:ext cx="12192000" cy="2272938"/>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1" y="3107684"/>
            <a:ext cx="12169791"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600" b="1" dirty="0">
                <a:solidFill>
                  <a:schemeClr val="lt1"/>
                </a:solidFill>
                <a:latin typeface="Verdana"/>
                <a:ea typeface="Verdana"/>
                <a:cs typeface="Verdana"/>
                <a:sym typeface="Verdana"/>
              </a:rPr>
              <a:t>DERECHOS DE LOS DENUNCIANTES </a:t>
            </a:r>
            <a:endParaRPr sz="4600" b="1" i="0" u="none" strike="noStrike" cap="none" dirty="0">
              <a:solidFill>
                <a:schemeClr val="lt1"/>
              </a:solidFill>
              <a:latin typeface="Verdana"/>
              <a:ea typeface="Verdana"/>
              <a:cs typeface="Verdana"/>
              <a:sym typeface="Verdana"/>
            </a:endParaRPr>
          </a:p>
        </p:txBody>
      </p:sp>
      <p:pic>
        <p:nvPicPr>
          <p:cNvPr id="3" name="Picture 2">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sp>
        <p:nvSpPr>
          <p:cNvPr id="4" name="Rectangle 3"/>
          <p:cNvSpPr/>
          <p:nvPr/>
        </p:nvSpPr>
        <p:spPr>
          <a:xfrm>
            <a:off x="1330038" y="5983805"/>
            <a:ext cx="9144000" cy="877163"/>
          </a:xfrm>
          <a:prstGeom prst="rect">
            <a:avLst/>
          </a:prstGeom>
          <a:solidFill>
            <a:schemeClr val="tx1"/>
          </a:solidFill>
        </p:spPr>
        <p:txBody>
          <a:bodyPr wrap="square">
            <a:spAutoFit/>
          </a:bodyPr>
          <a:lstStyle/>
          <a:p>
            <a:pPr algn="ctr"/>
            <a:r>
              <a:rPr lang="es-ES" sz="1700" dirty="0">
                <a:solidFill>
                  <a:srgbClr val="FFFFFF"/>
                </a:solidFill>
                <a:latin typeface="Calibri" panose="020F0502020204030204" pitchFamily="34" charset="0"/>
              </a:rPr>
              <a:t>Tenga en cuenta: si el curso en línea contiene videos, los enlaces de video se incluyen en este PPT.</a:t>
            </a:r>
          </a:p>
          <a:p>
            <a:pPr algn="ctr"/>
            <a:r>
              <a:rPr lang="es-ES" sz="1700" dirty="0">
                <a:solidFill>
                  <a:srgbClr val="FFFFFF"/>
                </a:solidFill>
                <a:latin typeface="Calibri" panose="020F0502020204030204" pitchFamily="34" charset="0"/>
              </a:rPr>
              <a:t>Deberá tener una conexión a Internet para reproducir los videos o</a:t>
            </a:r>
          </a:p>
          <a:p>
            <a:pPr algn="ctr"/>
            <a:r>
              <a:rPr lang="es-ES" sz="1700" dirty="0">
                <a:solidFill>
                  <a:srgbClr val="FFFFFF"/>
                </a:solidFill>
                <a:latin typeface="Calibri" panose="020F0502020204030204" pitchFamily="34" charset="0"/>
              </a:rPr>
              <a:t>puede descargar los videos e incrustarlos en su copia de esta presentación PPT</a:t>
            </a:r>
            <a:r>
              <a:rPr lang="es-ES" sz="1700" b="1" dirty="0">
                <a:solidFill>
                  <a:srgbClr val="FFFFFF"/>
                </a:solidFill>
                <a:latin typeface="Calibri" panose="020F0502020204030204" pitchFamily="34" charset="0"/>
              </a:rPr>
              <a:t>.</a:t>
            </a: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sym typeface="Verdana"/>
              </a:rPr>
              <a:t>Derechos de </a:t>
            </a:r>
            <a:r>
              <a:rPr lang="en-US" sz="2800" b="1" dirty="0" err="1">
                <a:solidFill>
                  <a:schemeClr val="lt1"/>
                </a:solidFill>
                <a:latin typeface="Verdana"/>
                <a:ea typeface="Verdana"/>
                <a:sym typeface="Verdana"/>
              </a:rPr>
              <a:t>los</a:t>
            </a:r>
            <a:r>
              <a:rPr lang="en-US" sz="2800" b="1" dirty="0">
                <a:solidFill>
                  <a:schemeClr val="lt1"/>
                </a:solidFill>
                <a:latin typeface="Verdana"/>
                <a:ea typeface="Verdana"/>
                <a:sym typeface="Verdana"/>
              </a:rPr>
              <a:t> </a:t>
            </a:r>
            <a:r>
              <a:rPr lang="en-US" sz="2800" b="1" dirty="0" err="1">
                <a:solidFill>
                  <a:schemeClr val="lt1"/>
                </a:solidFill>
                <a:latin typeface="Verdana"/>
                <a:ea typeface="Verdana"/>
                <a:sym typeface="Verdana"/>
              </a:rPr>
              <a:t>denunciantes</a:t>
            </a:r>
            <a:endParaRPr sz="1400" b="0" i="0" u="none" strike="noStrike" cap="none" dirty="0">
              <a:solidFill>
                <a:srgbClr val="000000"/>
              </a:solidFill>
              <a:latin typeface="Arial"/>
              <a:ea typeface="Arial"/>
              <a:cs typeface="Arial"/>
              <a:sym typeface="Arial"/>
            </a:endParaRPr>
          </a:p>
        </p:txBody>
      </p:sp>
      <p:sp>
        <p:nvSpPr>
          <p:cNvPr id="104" name="Google Shape;104;p2"/>
          <p:cNvSpPr txBox="1"/>
          <p:nvPr/>
        </p:nvSpPr>
        <p:spPr>
          <a:xfrm>
            <a:off x="5524499" y="651968"/>
            <a:ext cx="6542809" cy="4985940"/>
          </a:xfrm>
          <a:prstGeom prst="rect">
            <a:avLst/>
          </a:prstGeom>
          <a:noFill/>
          <a:ln>
            <a:noFill/>
          </a:ln>
        </p:spPr>
        <p:txBody>
          <a:bodyPr spcFirstLastPara="1" wrap="square" lIns="91425" tIns="45700" rIns="91425" bIns="45700" anchor="t" anchorCtr="0">
            <a:spAutoFit/>
          </a:bodyPr>
          <a:lstStyle/>
          <a:p>
            <a:pPr lvl="0" algn="ctr">
              <a:buSzPts val="4800"/>
            </a:pPr>
            <a:r>
              <a:rPr lang="es-ES" sz="2800" u="sng" dirty="0"/>
              <a:t>¿Quién está protegido contra las represalias en virtud del ORS 654.062?</a:t>
            </a:r>
            <a:endParaRPr lang="en-US" sz="2800" dirty="0"/>
          </a:p>
          <a:p>
            <a:endParaRPr lang="en-US" dirty="0"/>
          </a:p>
          <a:p>
            <a:r>
              <a:rPr lang="es-ES" sz="1800" dirty="0"/>
              <a:t>Todos los empleados o futuros empleados que presenten una queja de seguridad o salud están protegidos por el </a:t>
            </a:r>
            <a:r>
              <a:rPr lang="en-US" sz="1800" u="sng" dirty="0">
                <a:hlinkClick r:id="rId3"/>
              </a:rPr>
              <a:t>ORS 654.062</a:t>
            </a:r>
            <a:r>
              <a:rPr lang="en-US" sz="1800" dirty="0"/>
              <a:t>.</a:t>
            </a:r>
            <a:r>
              <a:rPr lang="en-US" sz="1800" baseline="30000" dirty="0"/>
              <a:t>2</a:t>
            </a:r>
          </a:p>
          <a:p>
            <a:br>
              <a:rPr lang="en-US" sz="1800" dirty="0"/>
            </a:br>
            <a:r>
              <a:rPr lang="es-ES" sz="1800" dirty="0"/>
              <a:t>Los empleados o futuros empleados están protegidos tanto si plantean una queja de seguridad y salud en su nombre o en nombre de otros empleados o futuros empleados.</a:t>
            </a:r>
          </a:p>
          <a:p>
            <a:endParaRPr lang="es-ES" sz="1800" dirty="0"/>
          </a:p>
          <a:p>
            <a:r>
              <a:rPr lang="es-ES" sz="1800" dirty="0"/>
              <a:t>También están protegidos los voluntarios que están cubiertos por el Sistema de Compensación para Trabajadores de </a:t>
            </a:r>
            <a:r>
              <a:rPr lang="es-ES" sz="1800" dirty="0" err="1"/>
              <a:t>Oregon</a:t>
            </a:r>
            <a:r>
              <a:rPr lang="es-ES" sz="1800" dirty="0"/>
              <a:t>. Consulte con el empleador para determinar si se lo considera voluntario.</a:t>
            </a:r>
          </a:p>
          <a:p>
            <a:br>
              <a:rPr lang="en-US" sz="1600" dirty="0"/>
            </a:br>
            <a:endParaRPr sz="1600" b="0" i="0" u="none" strike="noStrike" cap="none" dirty="0">
              <a:solidFill>
                <a:schemeClr val="dk1"/>
              </a:solidFill>
              <a:latin typeface="+mj-lt"/>
              <a:ea typeface="Calibri"/>
              <a:cs typeface="Calibri"/>
              <a:sym typeface="Calibri"/>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5511810" cy="5920652"/>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spTree>
    <p:extLst>
      <p:ext uri="{BB962C8B-B14F-4D97-AF65-F5344CB8AC3E}">
        <p14:creationId xmlns:p14="http://schemas.microsoft.com/office/powerpoint/2010/main" val="670187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sym typeface="Verdana"/>
              </a:rPr>
              <a:t>Derechos de </a:t>
            </a:r>
            <a:r>
              <a:rPr lang="en-US" sz="2800" b="1" dirty="0" err="1">
                <a:solidFill>
                  <a:schemeClr val="lt1"/>
                </a:solidFill>
                <a:latin typeface="Verdana"/>
                <a:ea typeface="Verdana"/>
                <a:sym typeface="Verdana"/>
              </a:rPr>
              <a:t>los</a:t>
            </a:r>
            <a:r>
              <a:rPr lang="en-US" sz="2800" b="1" dirty="0">
                <a:solidFill>
                  <a:schemeClr val="lt1"/>
                </a:solidFill>
                <a:latin typeface="Verdana"/>
                <a:ea typeface="Verdana"/>
                <a:sym typeface="Verdana"/>
              </a:rPr>
              <a:t> </a:t>
            </a:r>
            <a:r>
              <a:rPr lang="en-US" sz="2800" b="1" dirty="0" err="1">
                <a:solidFill>
                  <a:schemeClr val="lt1"/>
                </a:solidFill>
                <a:latin typeface="Verdana"/>
                <a:ea typeface="Verdana"/>
                <a:sym typeface="Verdana"/>
              </a:rPr>
              <a:t>denunciantes</a:t>
            </a:r>
            <a:endParaRPr sz="1400" b="0" i="0" u="none" strike="noStrike" cap="none" dirty="0">
              <a:solidFill>
                <a:srgbClr val="000000"/>
              </a:solidFill>
              <a:latin typeface="Arial"/>
              <a:ea typeface="Arial"/>
              <a:cs typeface="Arial"/>
              <a:sym typeface="Arial"/>
            </a:endParaRPr>
          </a:p>
        </p:txBody>
      </p:sp>
      <p:sp>
        <p:nvSpPr>
          <p:cNvPr id="104" name="Google Shape;104;p2"/>
          <p:cNvSpPr txBox="1"/>
          <p:nvPr/>
        </p:nvSpPr>
        <p:spPr>
          <a:xfrm>
            <a:off x="5524500" y="196048"/>
            <a:ext cx="6400800" cy="5601493"/>
          </a:xfrm>
          <a:prstGeom prst="rect">
            <a:avLst/>
          </a:prstGeom>
          <a:noFill/>
          <a:ln>
            <a:noFill/>
          </a:ln>
        </p:spPr>
        <p:txBody>
          <a:bodyPr spcFirstLastPara="1" wrap="square" lIns="91425" tIns="45700" rIns="91425" bIns="45700" anchor="t" anchorCtr="0">
            <a:spAutoFit/>
          </a:bodyPr>
          <a:lstStyle/>
          <a:p>
            <a:pPr lvl="0" algn="ctr">
              <a:buSzPts val="4800"/>
            </a:pPr>
            <a:r>
              <a:rPr lang="en-US" sz="3400" u="sng" dirty="0" err="1"/>
              <a:t>Actividades</a:t>
            </a:r>
            <a:r>
              <a:rPr lang="en-US" sz="3400" u="sng" dirty="0"/>
              <a:t> </a:t>
            </a:r>
            <a:r>
              <a:rPr lang="en-US" sz="3400" u="sng" dirty="0" err="1"/>
              <a:t>protegidas</a:t>
            </a:r>
            <a:r>
              <a:rPr lang="en-US" sz="3400" u="sng" dirty="0"/>
              <a:t> para </a:t>
            </a:r>
            <a:r>
              <a:rPr lang="en-US" sz="3400" u="sng" dirty="0" err="1"/>
              <a:t>los</a:t>
            </a:r>
            <a:r>
              <a:rPr lang="en-US" sz="3400" u="sng" dirty="0"/>
              <a:t> </a:t>
            </a:r>
            <a:r>
              <a:rPr lang="en-US" sz="3400" u="sng" dirty="0" err="1"/>
              <a:t>empleados</a:t>
            </a:r>
            <a:endParaRPr lang="en-US" sz="3400" dirty="0"/>
          </a:p>
          <a:p>
            <a:endParaRPr lang="en-US" sz="1800" dirty="0"/>
          </a:p>
          <a:p>
            <a:r>
              <a:rPr lang="es-ES" sz="1700" dirty="0"/>
              <a:t>Los derechos de los denunciantes ofrecen protección contra las represalias a los empleados que presentan una queja. Consulte la sección (5)(a) a (d) del </a:t>
            </a:r>
            <a:r>
              <a:rPr lang="en-US" sz="1700" u="sng" dirty="0">
                <a:hlinkClick r:id="rId3"/>
              </a:rPr>
              <a:t>ORS 654.062</a:t>
            </a:r>
            <a:r>
              <a:rPr lang="en-US" sz="1700" dirty="0"/>
              <a:t>.</a:t>
            </a:r>
            <a:r>
              <a:rPr lang="en-US" sz="1700" baseline="30000" dirty="0"/>
              <a:t>2</a:t>
            </a:r>
            <a:r>
              <a:rPr lang="en-US" sz="1700" dirty="0"/>
              <a:t> </a:t>
            </a:r>
            <a:r>
              <a:rPr lang="es-ES" sz="1700" dirty="0"/>
              <a:t>Algunos ejemplos de actividades protegidas para los empleados que plantean problemas de salud y seguridad en el trabajo se indican a continuación:</a:t>
            </a:r>
            <a:endParaRPr lang="en-US" sz="1700" dirty="0"/>
          </a:p>
          <a:p>
            <a:endParaRPr lang="en-US" sz="1700" dirty="0"/>
          </a:p>
          <a:p>
            <a:pPr marL="285750" indent="-285750" fontAlgn="base">
              <a:buFont typeface="Arial" panose="020B0604020202020204" pitchFamily="34" charset="0"/>
              <a:buChar char="•"/>
            </a:pPr>
            <a:r>
              <a:rPr lang="es-ES" sz="1700" dirty="0"/>
              <a:t>presentar una queja a </a:t>
            </a:r>
            <a:r>
              <a:rPr lang="es-ES" sz="1700" dirty="0" err="1"/>
              <a:t>Oregon</a:t>
            </a:r>
            <a:r>
              <a:rPr lang="es-ES" sz="1700" dirty="0"/>
              <a:t> OSHA</a:t>
            </a:r>
          </a:p>
          <a:p>
            <a:pPr marL="285750" indent="-285750" fontAlgn="base">
              <a:buFont typeface="Arial" panose="020B0604020202020204" pitchFamily="34" charset="0"/>
              <a:buChar char="•"/>
            </a:pPr>
            <a:r>
              <a:rPr lang="es-ES" sz="1700" dirty="0"/>
              <a:t>presentar una queja a un empleador</a:t>
            </a:r>
          </a:p>
          <a:p>
            <a:pPr marL="285750" indent="-285750" fontAlgn="base">
              <a:buFont typeface="Arial" panose="020B0604020202020204" pitchFamily="34" charset="0"/>
              <a:buChar char="•"/>
            </a:pPr>
            <a:r>
              <a:rPr lang="es-ES" sz="1700" dirty="0"/>
              <a:t>participar en inspecciones</a:t>
            </a:r>
          </a:p>
          <a:p>
            <a:pPr marL="285750" indent="-285750" fontAlgn="base">
              <a:buFont typeface="Arial" panose="020B0604020202020204" pitchFamily="34" charset="0"/>
              <a:buChar char="•"/>
            </a:pPr>
            <a:r>
              <a:rPr lang="es-ES" sz="1700" dirty="0"/>
              <a:t>hablar con un oficial de cumplimiento (CO) de </a:t>
            </a:r>
            <a:r>
              <a:rPr lang="es-ES" sz="1700" dirty="0" err="1"/>
              <a:t>Oregon</a:t>
            </a:r>
            <a:r>
              <a:rPr lang="es-ES" sz="1700" dirty="0"/>
              <a:t> OSHA</a:t>
            </a:r>
          </a:p>
          <a:p>
            <a:pPr marL="285750" indent="-285750" fontAlgn="base">
              <a:buFont typeface="Arial" panose="020B0604020202020204" pitchFamily="34" charset="0"/>
              <a:buChar char="•"/>
            </a:pPr>
            <a:r>
              <a:rPr lang="es-ES" sz="1700" dirty="0"/>
              <a:t>solicitar ver los registros de exposición y lesiones del empleador</a:t>
            </a:r>
          </a:p>
          <a:p>
            <a:pPr marL="285750" indent="-285750" fontAlgn="base">
              <a:buFont typeface="Arial" panose="020B0604020202020204" pitchFamily="34" charset="0"/>
              <a:buChar char="•"/>
            </a:pPr>
            <a:r>
              <a:rPr lang="es-ES" sz="1700" dirty="0"/>
              <a:t>participar en un comité de seguridad</a:t>
            </a:r>
          </a:p>
          <a:p>
            <a:pPr marL="285750" indent="-285750" fontAlgn="base">
              <a:buFont typeface="Arial" panose="020B0604020202020204" pitchFamily="34" charset="0"/>
              <a:buChar char="•"/>
            </a:pPr>
            <a:r>
              <a:rPr lang="es-ES" sz="1700" dirty="0"/>
              <a:t>informar una agresión ocurrida en las instalaciones de un empleador de atención médica</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5426900" cy="5920652"/>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spTree>
    <p:extLst>
      <p:ext uri="{BB962C8B-B14F-4D97-AF65-F5344CB8AC3E}">
        <p14:creationId xmlns:p14="http://schemas.microsoft.com/office/powerpoint/2010/main" val="3964590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sym typeface="Verdana"/>
              </a:rPr>
              <a:t>Derechos de </a:t>
            </a:r>
            <a:r>
              <a:rPr lang="en-US" sz="2800" b="1" dirty="0" err="1">
                <a:solidFill>
                  <a:schemeClr val="lt1"/>
                </a:solidFill>
                <a:latin typeface="Verdana"/>
                <a:ea typeface="Verdana"/>
                <a:sym typeface="Verdana"/>
              </a:rPr>
              <a:t>los</a:t>
            </a:r>
            <a:r>
              <a:rPr lang="en-US" sz="2800" b="1" dirty="0">
                <a:solidFill>
                  <a:schemeClr val="lt1"/>
                </a:solidFill>
                <a:latin typeface="Verdana"/>
                <a:ea typeface="Verdana"/>
                <a:sym typeface="Verdana"/>
              </a:rPr>
              <a:t> </a:t>
            </a:r>
            <a:r>
              <a:rPr lang="en-US" sz="2800" b="1" dirty="0" err="1">
                <a:solidFill>
                  <a:schemeClr val="lt1"/>
                </a:solidFill>
                <a:latin typeface="Verdana"/>
                <a:ea typeface="Verdana"/>
                <a:sym typeface="Verdana"/>
              </a:rPr>
              <a:t>denunciantes</a:t>
            </a:r>
            <a:endParaRPr sz="1400" b="0" i="0" u="none" strike="noStrike" cap="none" dirty="0">
              <a:solidFill>
                <a:srgbClr val="000000"/>
              </a:solidFill>
              <a:latin typeface="Arial"/>
              <a:ea typeface="Arial"/>
              <a:cs typeface="Arial"/>
              <a:sym typeface="Arial"/>
            </a:endParaRPr>
          </a:p>
        </p:txBody>
      </p:sp>
      <p:sp>
        <p:nvSpPr>
          <p:cNvPr id="104" name="Google Shape;104;p2"/>
          <p:cNvSpPr txBox="1"/>
          <p:nvPr/>
        </p:nvSpPr>
        <p:spPr>
          <a:xfrm>
            <a:off x="5609050" y="557743"/>
            <a:ext cx="6400800" cy="5509160"/>
          </a:xfrm>
          <a:prstGeom prst="rect">
            <a:avLst/>
          </a:prstGeom>
          <a:noFill/>
          <a:ln>
            <a:noFill/>
          </a:ln>
        </p:spPr>
        <p:txBody>
          <a:bodyPr spcFirstLastPara="1" wrap="square" lIns="91425" tIns="45700" rIns="91425" bIns="45700" anchor="t" anchorCtr="0">
            <a:spAutoFit/>
          </a:bodyPr>
          <a:lstStyle/>
          <a:p>
            <a:pPr lvl="0" algn="ctr">
              <a:buSzPts val="4800"/>
            </a:pPr>
            <a:r>
              <a:rPr lang="es-ES" sz="3200" u="sng" dirty="0"/>
              <a:t>Actividades protegidas para los empleados (continuación)</a:t>
            </a:r>
            <a:endParaRPr lang="en-US" sz="1800" dirty="0"/>
          </a:p>
          <a:p>
            <a:endParaRPr lang="en-US" sz="1800" dirty="0"/>
          </a:p>
          <a:p>
            <a:r>
              <a:rPr lang="es-ES" sz="1800" dirty="0"/>
              <a:t>Un trabajador puede tener el derecho legal</a:t>
            </a:r>
            <a:r>
              <a:rPr lang="en-US" sz="1800" dirty="0"/>
              <a:t> de </a:t>
            </a:r>
            <a:r>
              <a:rPr lang="es-ES" sz="1800" u="sng" dirty="0">
                <a:hlinkClick r:id="rId3"/>
              </a:rPr>
              <a:t>negarse a trabajar</a:t>
            </a:r>
            <a:r>
              <a:rPr lang="es-ES" sz="1800" baseline="30000" dirty="0"/>
              <a:t>6</a:t>
            </a:r>
            <a:r>
              <a:rPr lang="es-ES" sz="1800" dirty="0"/>
              <a:t> en las siguientes situaciones:</a:t>
            </a:r>
            <a:r>
              <a:rPr lang="es-ES" sz="1800" u="sng" dirty="0"/>
              <a:t> </a:t>
            </a:r>
            <a:endParaRPr lang="en-US" sz="1800" dirty="0"/>
          </a:p>
          <a:p>
            <a:endParaRPr lang="en-US" sz="1800" dirty="0"/>
          </a:p>
          <a:p>
            <a:pPr marL="285750" indent="-285750" fontAlgn="base">
              <a:buFont typeface="Arial" panose="020B0604020202020204" pitchFamily="34" charset="0"/>
              <a:buChar char="•"/>
            </a:pPr>
            <a:r>
              <a:rPr lang="es-ES" sz="1800" dirty="0"/>
              <a:t>Cuando exista un peligro real de muerte o daño físico grave.</a:t>
            </a:r>
          </a:p>
          <a:p>
            <a:pPr marL="285750" indent="-285750" fontAlgn="base">
              <a:buFont typeface="Arial" panose="020B0604020202020204" pitchFamily="34" charset="0"/>
              <a:buChar char="•"/>
            </a:pPr>
            <a:r>
              <a:rPr lang="es-ES" sz="1800" dirty="0"/>
              <a:t>Cuando no haya tiempo suficiente para que </a:t>
            </a:r>
            <a:r>
              <a:rPr lang="es-ES" sz="1800" dirty="0" err="1"/>
              <a:t>Oregon</a:t>
            </a:r>
            <a:r>
              <a:rPr lang="es-ES" sz="1800" dirty="0"/>
              <a:t> OSHA realice una inspección.</a:t>
            </a:r>
          </a:p>
          <a:p>
            <a:pPr marL="285750" indent="-285750" fontAlgn="base">
              <a:buFont typeface="Arial" panose="020B0604020202020204" pitchFamily="34" charset="0"/>
              <a:buChar char="•"/>
            </a:pPr>
            <a:r>
              <a:rPr lang="es-ES" sz="1800" dirty="0"/>
              <a:t>Cuando en caso de ser posible, el trabajador ha buscado al empleador y no ha podido obtener la corrección de la condición peligrosa.</a:t>
            </a:r>
          </a:p>
          <a:p>
            <a:br>
              <a:rPr lang="en-US" sz="1800" dirty="0"/>
            </a:br>
            <a:r>
              <a:rPr lang="es-ES" sz="1800" dirty="0"/>
              <a:t>En las siguientes diapositivas, cubriremos el proceso de presentación de una queja y lo ayudaremos a entender cuándo llamar a </a:t>
            </a:r>
            <a:r>
              <a:rPr lang="es-ES" sz="1800" dirty="0" err="1"/>
              <a:t>Oregon</a:t>
            </a:r>
            <a:r>
              <a:rPr lang="es-ES" sz="1800" dirty="0"/>
              <a:t> OSHA o a BOLI.</a:t>
            </a:r>
            <a:br>
              <a:rPr lang="en-US" sz="1800" dirty="0"/>
            </a:br>
            <a:endParaRPr lang="en-US" sz="18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5498638" cy="5917474"/>
          </a:xfrm>
          <a:prstGeom prst="rect">
            <a:avLst/>
          </a:prstGeom>
        </p:spPr>
      </p:pic>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spTree>
    <p:extLst>
      <p:ext uri="{BB962C8B-B14F-4D97-AF65-F5344CB8AC3E}">
        <p14:creationId xmlns:p14="http://schemas.microsoft.com/office/powerpoint/2010/main" val="3999047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sym typeface="Verdana"/>
              </a:rPr>
              <a:t>Derechos de </a:t>
            </a:r>
            <a:r>
              <a:rPr lang="en-US" sz="2800" b="1" dirty="0" err="1">
                <a:solidFill>
                  <a:schemeClr val="lt1"/>
                </a:solidFill>
                <a:latin typeface="Verdana"/>
                <a:ea typeface="Verdana"/>
                <a:sym typeface="Verdana"/>
              </a:rPr>
              <a:t>los</a:t>
            </a:r>
            <a:r>
              <a:rPr lang="en-US" sz="2800" b="1" dirty="0">
                <a:solidFill>
                  <a:schemeClr val="lt1"/>
                </a:solidFill>
                <a:latin typeface="Verdana"/>
                <a:ea typeface="Verdana"/>
                <a:sym typeface="Verdana"/>
              </a:rPr>
              <a:t> </a:t>
            </a:r>
            <a:r>
              <a:rPr lang="en-US" sz="2800" b="1" dirty="0" err="1">
                <a:solidFill>
                  <a:schemeClr val="lt1"/>
                </a:solidFill>
                <a:latin typeface="Verdana"/>
                <a:ea typeface="Verdana"/>
                <a:sym typeface="Verdana"/>
              </a:rPr>
              <a:t>denunciantes</a:t>
            </a:r>
            <a:endParaRPr sz="1400" b="0" i="0" u="none" strike="noStrike" cap="none" dirty="0">
              <a:solidFill>
                <a:srgbClr val="000000"/>
              </a:solidFill>
              <a:latin typeface="Arial"/>
              <a:ea typeface="Arial"/>
              <a:cs typeface="Arial"/>
              <a:sym typeface="Arial"/>
            </a:endParaRPr>
          </a:p>
        </p:txBody>
      </p:sp>
      <p:sp>
        <p:nvSpPr>
          <p:cNvPr id="104" name="Google Shape;104;p2"/>
          <p:cNvSpPr txBox="1"/>
          <p:nvPr/>
        </p:nvSpPr>
        <p:spPr>
          <a:xfrm>
            <a:off x="5460430" y="92145"/>
            <a:ext cx="6400800" cy="5801548"/>
          </a:xfrm>
          <a:prstGeom prst="rect">
            <a:avLst/>
          </a:prstGeom>
          <a:noFill/>
          <a:ln>
            <a:noFill/>
          </a:ln>
        </p:spPr>
        <p:txBody>
          <a:bodyPr spcFirstLastPara="1" wrap="square" lIns="91425" tIns="45700" rIns="91425" bIns="45700" anchor="t" anchorCtr="0">
            <a:spAutoFit/>
          </a:bodyPr>
          <a:lstStyle/>
          <a:p>
            <a:pPr lvl="0" algn="ctr">
              <a:buSzPts val="4800"/>
            </a:pPr>
            <a:r>
              <a:rPr lang="es-ES" sz="3200" u="sng" dirty="0">
                <a:latin typeface="+mn-lt"/>
              </a:rPr>
              <a:t>Información sobre la presentación de quejas</a:t>
            </a:r>
            <a:endParaRPr sz="3200" b="0" i="0" u="none" strike="noStrike" cap="none" dirty="0">
              <a:solidFill>
                <a:schemeClr val="dk1"/>
              </a:solidFill>
              <a:latin typeface="+mj-lt"/>
              <a:ea typeface="Calibri"/>
              <a:cs typeface="Calibri"/>
              <a:sym typeface="Calibri"/>
            </a:endParaRPr>
          </a:p>
          <a:p>
            <a:endParaRPr lang="en-US" sz="1800" dirty="0"/>
          </a:p>
          <a:p>
            <a:r>
              <a:rPr lang="es-ES" sz="1700" dirty="0"/>
              <a:t>Los empleados deben informar cualquier violación de seguridad y salud a su empleador o al comité de seguridad de su empleador. Los empleados también pueden informar las violaciones de seguridad y salud a </a:t>
            </a:r>
            <a:r>
              <a:rPr lang="en-US" sz="1700" u="sng" dirty="0">
                <a:hlinkClick r:id="rId3"/>
              </a:rPr>
              <a:t>Oregon OSHA</a:t>
            </a:r>
            <a:r>
              <a:rPr lang="en-US" sz="1700" u="sng" dirty="0"/>
              <a:t>,</a:t>
            </a:r>
            <a:r>
              <a:rPr lang="en-US" sz="1700" baseline="30000" dirty="0"/>
              <a:t>6</a:t>
            </a:r>
            <a:r>
              <a:rPr lang="en-US" sz="1700" dirty="0"/>
              <a:t> </a:t>
            </a:r>
            <a:r>
              <a:rPr lang="es-ES" sz="1700" dirty="0"/>
              <a:t>ya sea que las hayan informado o no a su empleador. </a:t>
            </a:r>
          </a:p>
          <a:p>
            <a:br>
              <a:rPr lang="en-US" sz="1700" dirty="0"/>
            </a:br>
            <a:r>
              <a:rPr lang="es-ES" sz="1700" dirty="0"/>
              <a:t>Si el empleado cree que ha sido objeto de represalias o discriminación en relación con una actividad protegida, puede presentar una queja a la División de Derechos Civiles de la Oficina de Trabajo e Industrias (</a:t>
            </a:r>
            <a:r>
              <a:rPr lang="es-ES" sz="1700" dirty="0">
                <a:hlinkClick r:id="rId4"/>
              </a:rPr>
              <a:t>BOLI</a:t>
            </a:r>
            <a:r>
              <a:rPr lang="es-ES" sz="1700" baseline="30000" dirty="0"/>
              <a:t>7</a:t>
            </a:r>
            <a:r>
              <a:rPr lang="es-ES" sz="1700" dirty="0"/>
              <a:t> Por sus siglas en Inglés). En </a:t>
            </a:r>
            <a:r>
              <a:rPr lang="es-ES" sz="1700" dirty="0" err="1"/>
              <a:t>Oregon</a:t>
            </a:r>
            <a:r>
              <a:rPr lang="es-ES" sz="1700" dirty="0"/>
              <a:t>, por ley, BOLI investiga todas las quejas de los informantes. </a:t>
            </a:r>
          </a:p>
          <a:p>
            <a:endParaRPr lang="es-ES" sz="1700" dirty="0"/>
          </a:p>
          <a:p>
            <a:r>
              <a:rPr lang="es-ES" sz="1700" dirty="0" err="1"/>
              <a:t>Oregon</a:t>
            </a:r>
            <a:r>
              <a:rPr lang="es-ES" sz="1700" dirty="0"/>
              <a:t> OSHA contrata a BOLI para que investigue los actos de represalias en virtud del ORS 654.062. Las quejas deben presentarse ante BOLI en el plazo de 1 año desde la supuesta represalia.</a:t>
            </a:r>
          </a:p>
        </p:txBody>
      </p:sp>
      <p:pic>
        <p:nvPicPr>
          <p:cNvPr id="3" name="Picture 2"/>
          <p:cNvPicPr>
            <a:picLocks noChangeAspect="1"/>
          </p:cNvPicPr>
          <p:nvPr/>
        </p:nvPicPr>
        <p:blipFill>
          <a:blip r:embed="rId5"/>
          <a:srcRect/>
          <a:stretch/>
        </p:blipFill>
        <p:spPr>
          <a:xfrm>
            <a:off x="148409" y="0"/>
            <a:ext cx="5163611" cy="5865462"/>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spTree>
    <p:extLst>
      <p:ext uri="{BB962C8B-B14F-4D97-AF65-F5344CB8AC3E}">
        <p14:creationId xmlns:p14="http://schemas.microsoft.com/office/powerpoint/2010/main" val="2766982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sym typeface="Verdana"/>
              </a:rPr>
              <a:t>Derechos de </a:t>
            </a:r>
            <a:r>
              <a:rPr lang="en-US" sz="2800" b="1" dirty="0" err="1">
                <a:solidFill>
                  <a:schemeClr val="lt1"/>
                </a:solidFill>
                <a:latin typeface="Verdana"/>
                <a:ea typeface="Verdana"/>
                <a:sym typeface="Verdana"/>
              </a:rPr>
              <a:t>los</a:t>
            </a:r>
            <a:r>
              <a:rPr lang="en-US" sz="2800" b="1" dirty="0">
                <a:solidFill>
                  <a:schemeClr val="lt1"/>
                </a:solidFill>
                <a:latin typeface="Verdana"/>
                <a:ea typeface="Verdana"/>
                <a:sym typeface="Verdana"/>
              </a:rPr>
              <a:t> </a:t>
            </a:r>
            <a:r>
              <a:rPr lang="en-US" sz="2800" b="1" dirty="0" err="1">
                <a:solidFill>
                  <a:schemeClr val="lt1"/>
                </a:solidFill>
                <a:latin typeface="Verdana"/>
                <a:ea typeface="Verdana"/>
                <a:sym typeface="Verdana"/>
              </a:rPr>
              <a:t>denunciantes</a:t>
            </a:r>
            <a:endParaRPr sz="1400" b="0" i="0" u="none" strike="noStrike" cap="none" dirty="0">
              <a:solidFill>
                <a:srgbClr val="000000"/>
              </a:solidFill>
              <a:latin typeface="Arial"/>
              <a:ea typeface="Arial"/>
              <a:cs typeface="Arial"/>
              <a:sym typeface="Arial"/>
            </a:endParaRPr>
          </a:p>
        </p:txBody>
      </p:sp>
      <p:sp>
        <p:nvSpPr>
          <p:cNvPr id="104" name="Google Shape;104;p2"/>
          <p:cNvSpPr txBox="1"/>
          <p:nvPr/>
        </p:nvSpPr>
        <p:spPr>
          <a:xfrm>
            <a:off x="5460430" y="328243"/>
            <a:ext cx="6400800" cy="6494045"/>
          </a:xfrm>
          <a:prstGeom prst="rect">
            <a:avLst/>
          </a:prstGeom>
          <a:noFill/>
          <a:ln>
            <a:noFill/>
          </a:ln>
        </p:spPr>
        <p:txBody>
          <a:bodyPr spcFirstLastPara="1" wrap="square" lIns="91425" tIns="45700" rIns="91425" bIns="45700" anchor="t" anchorCtr="0">
            <a:spAutoFit/>
          </a:bodyPr>
          <a:lstStyle/>
          <a:p>
            <a:pPr lvl="0" algn="ctr">
              <a:buSzPts val="4800"/>
            </a:pPr>
            <a:r>
              <a:rPr lang="es-ES" sz="3200" u="sng" dirty="0">
                <a:latin typeface="+mn-lt"/>
              </a:rPr>
              <a:t>Información sobre la presentación de quejas (continuación)</a:t>
            </a:r>
            <a:endParaRPr sz="3200" b="0" i="0" u="none" strike="noStrike" cap="none" dirty="0">
              <a:solidFill>
                <a:schemeClr val="dk1"/>
              </a:solidFill>
              <a:latin typeface="+mj-lt"/>
              <a:ea typeface="Calibri"/>
              <a:cs typeface="Calibri"/>
              <a:sym typeface="Calibri"/>
            </a:endParaRPr>
          </a:p>
          <a:p>
            <a:endParaRPr lang="en-US" sz="1800" dirty="0"/>
          </a:p>
          <a:p>
            <a:r>
              <a:rPr lang="es-ES" sz="1750" dirty="0"/>
              <a:t>Los empleados que presenten una queja no deben abandonar el lugar de trabajo, siempre que sea seguro y no hayan sido despedidos. Tenga en cuenta que los empleadores siguen teniendo derecho a rescindir el contrato de trabajo por otros motivos.</a:t>
            </a:r>
          </a:p>
          <a:p>
            <a:br>
              <a:rPr lang="en-US" sz="1750" dirty="0"/>
            </a:br>
            <a:r>
              <a:rPr lang="es-ES" sz="1750" dirty="0"/>
              <a:t>Para ayudar a los empleados a entender sus derechos, todos los empleadores están obligados a tener un poster de  </a:t>
            </a:r>
            <a:r>
              <a:rPr lang="en-US" sz="1750" u="sng" dirty="0">
                <a:hlinkClick r:id="rId3"/>
              </a:rPr>
              <a:t>Oregon OSHA</a:t>
            </a:r>
            <a:r>
              <a:rPr lang="en-US" sz="1750" baseline="30000" dirty="0"/>
              <a:t>8</a:t>
            </a:r>
            <a:r>
              <a:rPr lang="en-US" sz="1750" dirty="0"/>
              <a:t> </a:t>
            </a:r>
            <a:r>
              <a:rPr lang="es-ES" sz="1750" dirty="0"/>
              <a:t>como el de la izquierda, colocado en el lugar de trabajo. Este poster está disponible en inglés y español, y garantiza que los empleados sean conscientes del requisito de presentación de informes en el plazo de 1 año. También proporciona información de contacto para OSHA y BOLI.</a:t>
            </a:r>
          </a:p>
          <a:p>
            <a:endParaRPr lang="es-ES" sz="1750" dirty="0"/>
          </a:p>
          <a:p>
            <a:r>
              <a:rPr lang="es-ES" sz="1750" dirty="0"/>
              <a:t>Ahora hablemos más sobre la participación de </a:t>
            </a:r>
            <a:r>
              <a:rPr lang="es-ES" sz="1750" dirty="0" err="1"/>
              <a:t>Oregon</a:t>
            </a:r>
            <a:r>
              <a:rPr lang="es-ES" sz="1750" dirty="0"/>
              <a:t> OSHA en el proceso de presentación de quejas.</a:t>
            </a:r>
          </a:p>
          <a:p>
            <a:br>
              <a:rPr lang="en-US" sz="1800" dirty="0"/>
            </a:br>
            <a:br>
              <a:rPr lang="en-US" sz="1800" dirty="0"/>
            </a:br>
            <a:endParaRPr lang="en-US" sz="1800" dirty="0">
              <a:latin typeface="+mj-lt"/>
            </a:endParaRPr>
          </a:p>
        </p:txBody>
      </p:sp>
      <p:pic>
        <p:nvPicPr>
          <p:cNvPr id="2" name="Picture 1"/>
          <p:cNvPicPr>
            <a:picLocks noChangeAspect="1"/>
          </p:cNvPicPr>
          <p:nvPr/>
        </p:nvPicPr>
        <p:blipFill>
          <a:blip r:embed="rId4"/>
          <a:srcRect/>
          <a:stretch/>
        </p:blipFill>
        <p:spPr>
          <a:xfrm>
            <a:off x="15783" y="0"/>
            <a:ext cx="5212197" cy="5920652"/>
          </a:xfrm>
          <a:prstGeom prst="rect">
            <a:avLst/>
          </a:prstGeom>
        </p:spPr>
      </p:pic>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spTree>
    <p:extLst>
      <p:ext uri="{BB962C8B-B14F-4D97-AF65-F5344CB8AC3E}">
        <p14:creationId xmlns:p14="http://schemas.microsoft.com/office/powerpoint/2010/main" val="1367413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p:cNvSpPr/>
          <p:nvPr/>
        </p:nvSpPr>
        <p:spPr>
          <a:xfrm>
            <a:off x="0" y="5848778"/>
            <a:ext cx="12192000" cy="1000125"/>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 name="Rectangle 2">
            <a:hlinkClick r:id="rId4"/>
            <a:extLst>
              <a:ext uri="{FF2B5EF4-FFF2-40B4-BE49-F238E27FC236}">
                <a16:creationId xmlns:a16="http://schemas.microsoft.com/office/drawing/2014/main" id="{A49D5436-BD26-4DE8-B1B3-0C62F0176845}"/>
              </a:ext>
            </a:extLst>
          </p:cNvPr>
          <p:cNvSpPr/>
          <p:nvPr/>
        </p:nvSpPr>
        <p:spPr>
          <a:xfrm>
            <a:off x="0" y="0"/>
            <a:ext cx="12192000" cy="58229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8" name="Google Shape;102;p2">
            <a:extLst>
              <a:ext uri="{FF2B5EF4-FFF2-40B4-BE49-F238E27FC236}">
                <a16:creationId xmlns:a16="http://schemas.microsoft.com/office/drawing/2014/main" id="{23EFD471-C13C-4159-88A8-8CE0E9C85483}"/>
              </a:ext>
            </a:extLst>
          </p:cNvPr>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Derechos de </a:t>
            </a:r>
            <a:r>
              <a:rPr lang="en-US" sz="2800" b="1" dirty="0" err="1">
                <a:solidFill>
                  <a:schemeClr val="lt1"/>
                </a:solidFill>
                <a:latin typeface="Verdana"/>
                <a:ea typeface="Verdana"/>
                <a:cs typeface="Verdana"/>
                <a:sym typeface="Verdana"/>
              </a:rPr>
              <a:t>los</a:t>
            </a:r>
            <a:r>
              <a:rPr lang="en-US" sz="2800" b="1" dirty="0">
                <a:solidFill>
                  <a:schemeClr val="lt1"/>
                </a:solidFill>
                <a:latin typeface="Verdana"/>
                <a:ea typeface="Verdana"/>
                <a:cs typeface="Verdana"/>
                <a:sym typeface="Verdana"/>
              </a:rPr>
              <a:t> </a:t>
            </a:r>
            <a:r>
              <a:rPr lang="en-US" sz="2800" b="1" dirty="0" err="1">
                <a:solidFill>
                  <a:schemeClr val="lt1"/>
                </a:solidFill>
                <a:latin typeface="Verdana"/>
                <a:ea typeface="Verdana"/>
                <a:cs typeface="Verdana"/>
                <a:sym typeface="Verdana"/>
              </a:rPr>
              <a:t>denunciantes</a:t>
            </a:r>
            <a:endParaRPr sz="1400" b="0" i="0" u="none" strike="noStrike" cap="none" dirty="0">
              <a:solidFill>
                <a:srgbClr val="000000"/>
              </a:solidFill>
              <a:latin typeface="Arial"/>
              <a:ea typeface="Arial"/>
              <a:cs typeface="Arial"/>
              <a:sym typeface="Arial"/>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pic>
        <p:nvPicPr>
          <p:cNvPr id="2" name="Online Media 1" descr="oregon_osha_complaint_process_spa">
            <a:hlinkClick r:id="" action="ppaction://media"/>
            <a:extLst>
              <a:ext uri="{FF2B5EF4-FFF2-40B4-BE49-F238E27FC236}">
                <a16:creationId xmlns:a16="http://schemas.microsoft.com/office/drawing/2014/main" id="{63438FD1-8E6E-FA57-90B7-AD63A9B8EF3D}"/>
              </a:ext>
            </a:extLst>
          </p:cNvPr>
          <p:cNvPicPr>
            <a:picLocks noRot="1" noChangeAspect="1"/>
          </p:cNvPicPr>
          <p:nvPr>
            <a:videoFile r:link="rId1"/>
          </p:nvPr>
        </p:nvPicPr>
        <p:blipFill>
          <a:blip r:embed="rId5"/>
          <a:stretch>
            <a:fillRect/>
          </a:stretch>
        </p:blipFill>
        <p:spPr>
          <a:xfrm>
            <a:off x="919734" y="9097"/>
            <a:ext cx="10352532" cy="5832412"/>
          </a:xfrm>
          <a:prstGeom prst="rect">
            <a:avLst/>
          </a:prstGeom>
        </p:spPr>
      </p:pic>
    </p:spTree>
    <p:extLst>
      <p:ext uri="{BB962C8B-B14F-4D97-AF65-F5344CB8AC3E}">
        <p14:creationId xmlns:p14="http://schemas.microsoft.com/office/powerpoint/2010/main" val="49165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sym typeface="Verdana"/>
              </a:rPr>
              <a:t>Derechos de </a:t>
            </a:r>
            <a:r>
              <a:rPr lang="en-US" sz="2800" b="1" dirty="0" err="1">
                <a:solidFill>
                  <a:schemeClr val="lt1"/>
                </a:solidFill>
                <a:latin typeface="Verdana"/>
                <a:ea typeface="Verdana"/>
                <a:sym typeface="Verdana"/>
              </a:rPr>
              <a:t>los</a:t>
            </a:r>
            <a:r>
              <a:rPr lang="en-US" sz="2800" b="1" dirty="0">
                <a:solidFill>
                  <a:schemeClr val="lt1"/>
                </a:solidFill>
                <a:latin typeface="Verdana"/>
                <a:ea typeface="Verdana"/>
                <a:sym typeface="Verdana"/>
              </a:rPr>
              <a:t> </a:t>
            </a:r>
            <a:r>
              <a:rPr lang="en-US" sz="2800" b="1" dirty="0" err="1">
                <a:solidFill>
                  <a:schemeClr val="lt1"/>
                </a:solidFill>
                <a:latin typeface="Verdana"/>
                <a:ea typeface="Verdana"/>
                <a:sym typeface="Verdana"/>
              </a:rPr>
              <a:t>denunciantes</a:t>
            </a:r>
            <a:endParaRPr sz="1400" b="0" i="0" u="none" strike="noStrike" cap="none" dirty="0">
              <a:solidFill>
                <a:srgbClr val="000000"/>
              </a:solidFill>
              <a:latin typeface="Arial"/>
              <a:ea typeface="Arial"/>
              <a:cs typeface="Arial"/>
              <a:sym typeface="Arial"/>
            </a:endParaRPr>
          </a:p>
        </p:txBody>
      </p:sp>
      <p:sp>
        <p:nvSpPr>
          <p:cNvPr id="104" name="Google Shape;104;p2"/>
          <p:cNvSpPr txBox="1"/>
          <p:nvPr/>
        </p:nvSpPr>
        <p:spPr>
          <a:xfrm>
            <a:off x="5528234" y="9189"/>
            <a:ext cx="6663766" cy="5824631"/>
          </a:xfrm>
          <a:prstGeom prst="rect">
            <a:avLst/>
          </a:prstGeom>
          <a:noFill/>
          <a:ln>
            <a:noFill/>
          </a:ln>
        </p:spPr>
        <p:txBody>
          <a:bodyPr spcFirstLastPara="1" wrap="square" lIns="91425" tIns="45700" rIns="91425" bIns="45700" anchor="t" anchorCtr="0">
            <a:spAutoFit/>
          </a:bodyPr>
          <a:lstStyle/>
          <a:p>
            <a:pPr lvl="0" algn="ctr">
              <a:buSzPts val="4800"/>
            </a:pPr>
            <a:r>
              <a:rPr lang="es-ES" sz="3000" u="sng" dirty="0"/>
              <a:t>Función del oficial de cumplimiento de </a:t>
            </a:r>
            <a:r>
              <a:rPr lang="es-ES" sz="3000" u="sng" dirty="0" err="1"/>
              <a:t>Oregon</a:t>
            </a:r>
            <a:r>
              <a:rPr lang="es-ES" sz="3000" u="sng" dirty="0"/>
              <a:t> OSHA</a:t>
            </a:r>
            <a:endParaRPr lang="en-US" sz="3000" dirty="0"/>
          </a:p>
          <a:p>
            <a:endParaRPr lang="es-ES" sz="1550" dirty="0"/>
          </a:p>
          <a:p>
            <a:r>
              <a:rPr lang="es-ES" sz="1550" dirty="0"/>
              <a:t>Cuando un oficial de cumplimiento (CO) de </a:t>
            </a:r>
            <a:r>
              <a:rPr lang="es-ES" sz="1550" dirty="0" err="1"/>
              <a:t>Oregon</a:t>
            </a:r>
            <a:r>
              <a:rPr lang="es-ES" sz="1550" dirty="0"/>
              <a:t> OSHA recibe una llamada telefónica sobre un problema de seguridad o salud, le preguntará al empleado si desea presentar una queja ante </a:t>
            </a:r>
            <a:r>
              <a:rPr lang="es-ES" sz="1550" dirty="0" err="1"/>
              <a:t>Oregon</a:t>
            </a:r>
            <a:r>
              <a:rPr lang="es-ES" sz="1550" dirty="0"/>
              <a:t> OSHA. Si lo solicita, </a:t>
            </a:r>
            <a:r>
              <a:rPr lang="es-ES" sz="1550" dirty="0" err="1"/>
              <a:t>Oregon</a:t>
            </a:r>
            <a:r>
              <a:rPr lang="es-ES" sz="1550" dirty="0"/>
              <a:t> OSHA puede mantener su identidad de manera confidencial. </a:t>
            </a:r>
          </a:p>
          <a:p>
            <a:endParaRPr lang="es-ES" sz="1550" dirty="0"/>
          </a:p>
          <a:p>
            <a:r>
              <a:rPr lang="es-ES" sz="1550" dirty="0"/>
              <a:t>En el caso de que crea que su empleador lo está discriminando, el CO también le proporcionará información de contacto para que pueda presentar una queja ante la División de Derechos Civiles de BOLI.</a:t>
            </a:r>
          </a:p>
          <a:p>
            <a:endParaRPr lang="es-ES" sz="1550" dirty="0"/>
          </a:p>
          <a:p>
            <a:r>
              <a:rPr lang="es-ES" sz="1550" dirty="0"/>
              <a:t>Además, cuando se presenta una queja ante </a:t>
            </a:r>
            <a:r>
              <a:rPr lang="es-ES" sz="1550" dirty="0" err="1"/>
              <a:t>Oregon</a:t>
            </a:r>
            <a:r>
              <a:rPr lang="es-ES" sz="1550" dirty="0"/>
              <a:t> OSHA (ya sea en línea o por teléfono), un CO llevará a cabo una inspección en el lugar o abrirá una investigación con el empleador. Una investigación es cuando un CO se comunica con el empleador, describe los supuestos peligros y el empleador debe responder por escrito.</a:t>
            </a:r>
          </a:p>
          <a:p>
            <a:endParaRPr lang="es-ES" sz="1550" dirty="0"/>
          </a:p>
          <a:p>
            <a:r>
              <a:rPr lang="es-ES" sz="1550" dirty="0"/>
              <a:t>A continuación, vamos a analizar los procedimientos de BOLI cuando se presenta una queja por represalias.</a:t>
            </a:r>
            <a:br>
              <a:rPr lang="en-US" sz="1800" dirty="0"/>
            </a:br>
            <a:endParaRPr lang="en-US" sz="1800" dirty="0">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511810" cy="5920652"/>
          </a:xfrm>
          <a:prstGeom prst="rect">
            <a:avLst/>
          </a:prstGeom>
        </p:spPr>
      </p:pic>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Tree>
    <p:extLst>
      <p:ext uri="{BB962C8B-B14F-4D97-AF65-F5344CB8AC3E}">
        <p14:creationId xmlns:p14="http://schemas.microsoft.com/office/powerpoint/2010/main" val="1890623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sym typeface="Verdana"/>
              </a:rPr>
              <a:t>Derechos de </a:t>
            </a:r>
            <a:r>
              <a:rPr lang="en-US" sz="2800" b="1" dirty="0" err="1">
                <a:solidFill>
                  <a:schemeClr val="lt1"/>
                </a:solidFill>
                <a:latin typeface="Verdana"/>
                <a:ea typeface="Verdana"/>
                <a:sym typeface="Verdana"/>
              </a:rPr>
              <a:t>los</a:t>
            </a:r>
            <a:r>
              <a:rPr lang="en-US" sz="2800" b="1" dirty="0">
                <a:solidFill>
                  <a:schemeClr val="lt1"/>
                </a:solidFill>
                <a:latin typeface="Verdana"/>
                <a:ea typeface="Verdana"/>
                <a:sym typeface="Verdana"/>
              </a:rPr>
              <a:t> </a:t>
            </a:r>
            <a:r>
              <a:rPr lang="en-US" sz="2800" b="1" dirty="0" err="1">
                <a:solidFill>
                  <a:schemeClr val="lt1"/>
                </a:solidFill>
                <a:latin typeface="Verdana"/>
                <a:ea typeface="Verdana"/>
                <a:sym typeface="Verdana"/>
              </a:rPr>
              <a:t>denunciantes</a:t>
            </a:r>
            <a:endParaRPr sz="1400" b="0" i="0" u="none" strike="noStrike" cap="none" dirty="0">
              <a:solidFill>
                <a:srgbClr val="000000"/>
              </a:solidFill>
              <a:latin typeface="Arial"/>
              <a:ea typeface="Arial"/>
              <a:cs typeface="Arial"/>
              <a:sym typeface="Arial"/>
            </a:endParaRPr>
          </a:p>
        </p:txBody>
      </p:sp>
      <p:sp>
        <p:nvSpPr>
          <p:cNvPr id="104" name="Google Shape;104;p2"/>
          <p:cNvSpPr txBox="1"/>
          <p:nvPr/>
        </p:nvSpPr>
        <p:spPr>
          <a:xfrm>
            <a:off x="5528234" y="9189"/>
            <a:ext cx="6430968" cy="6494045"/>
          </a:xfrm>
          <a:prstGeom prst="rect">
            <a:avLst/>
          </a:prstGeom>
          <a:noFill/>
          <a:ln>
            <a:noFill/>
          </a:ln>
        </p:spPr>
        <p:txBody>
          <a:bodyPr spcFirstLastPara="1" wrap="square" lIns="91425" tIns="45700" rIns="91425" bIns="45700" anchor="t" anchorCtr="0">
            <a:spAutoFit/>
          </a:bodyPr>
          <a:lstStyle/>
          <a:p>
            <a:pPr lvl="0" algn="ctr">
              <a:buSzPts val="4800"/>
            </a:pPr>
            <a:r>
              <a:rPr lang="es-ES" sz="3200" u="sng" dirty="0"/>
              <a:t>Procedimientos de BOLI al presentar una queja</a:t>
            </a:r>
            <a:endParaRPr lang="en-US" sz="3200" dirty="0"/>
          </a:p>
          <a:p>
            <a:endParaRPr lang="en-US" sz="1800" dirty="0"/>
          </a:p>
          <a:p>
            <a:r>
              <a:rPr lang="es-ES" sz="1750"/>
              <a:t>Una </a:t>
            </a:r>
            <a:r>
              <a:rPr lang="es-ES" sz="1750" dirty="0"/>
              <a:t>vez que se presenta una queja por represalias, se llevan a cabo varios pasos:</a:t>
            </a:r>
          </a:p>
          <a:p>
            <a:endParaRPr lang="es-ES" sz="1750" dirty="0"/>
          </a:p>
          <a:p>
            <a:r>
              <a:rPr lang="es-ES" sz="1750" dirty="0"/>
              <a:t>1.  </a:t>
            </a:r>
            <a:r>
              <a:rPr lang="es-ES" sz="1750" b="1" dirty="0"/>
              <a:t>Revisión de la queja y de la admisión</a:t>
            </a:r>
            <a:r>
              <a:rPr lang="es-ES" sz="1750" dirty="0"/>
              <a:t>. Inmediatamente después de recibir una queja, BOLI comenzará a tramitarla. </a:t>
            </a:r>
          </a:p>
          <a:p>
            <a:endParaRPr lang="es-ES" sz="1750" dirty="0"/>
          </a:p>
          <a:p>
            <a:r>
              <a:rPr lang="es-ES" sz="1750" dirty="0"/>
              <a:t>2.  </a:t>
            </a:r>
            <a:r>
              <a:rPr lang="es-ES" sz="1750" b="1" dirty="0"/>
              <a:t>Carta de notificación</a:t>
            </a:r>
            <a:r>
              <a:rPr lang="es-ES" sz="1750" dirty="0"/>
              <a:t>. BOLI enviará cartas al empleado y al empleador solicitando información adicional.</a:t>
            </a:r>
          </a:p>
          <a:p>
            <a:endParaRPr lang="es-ES" sz="1750" dirty="0"/>
          </a:p>
          <a:p>
            <a:r>
              <a:rPr lang="es-ES" sz="1750" dirty="0"/>
              <a:t>3.  </a:t>
            </a:r>
            <a:r>
              <a:rPr lang="es-ES" sz="1750" b="1" dirty="0"/>
              <a:t>Entrevista con el informante</a:t>
            </a:r>
            <a:r>
              <a:rPr lang="es-ES" sz="1750" dirty="0"/>
              <a:t>. BOLI entrevistará al empleado para obtener información en profundidad sobre la supuesta represalia. </a:t>
            </a:r>
          </a:p>
          <a:p>
            <a:endParaRPr lang="es-ES" sz="1750" dirty="0"/>
          </a:p>
          <a:p>
            <a:r>
              <a:rPr lang="es-ES" sz="1750" dirty="0"/>
              <a:t>4. </a:t>
            </a:r>
            <a:r>
              <a:rPr lang="es-ES" sz="1750" b="1" dirty="0"/>
              <a:t>Investigación</a:t>
            </a:r>
            <a:r>
              <a:rPr lang="es-ES" sz="1750" dirty="0"/>
              <a:t>. BOLI lleva a cabo una investigación exhaustiva que incluye entrevistas en el lugar de trabajo y la determinación de los hechos.</a:t>
            </a:r>
          </a:p>
          <a:p>
            <a:br>
              <a:rPr lang="en-US" sz="1800" dirty="0"/>
            </a:br>
            <a:br>
              <a:rPr lang="en-US" sz="1800" dirty="0"/>
            </a:br>
            <a:endParaRPr lang="en-US" sz="1800" dirty="0">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377167" cy="5920652"/>
          </a:xfrm>
          <a:prstGeom prst="rect">
            <a:avLst/>
          </a:prstGeom>
        </p:spPr>
      </p:pic>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spTree>
    <p:extLst>
      <p:ext uri="{BB962C8B-B14F-4D97-AF65-F5344CB8AC3E}">
        <p14:creationId xmlns:p14="http://schemas.microsoft.com/office/powerpoint/2010/main" val="3007553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sym typeface="Verdana"/>
              </a:rPr>
              <a:t>Derechos de </a:t>
            </a:r>
            <a:r>
              <a:rPr lang="en-US" sz="2800" b="1" dirty="0" err="1">
                <a:solidFill>
                  <a:schemeClr val="lt1"/>
                </a:solidFill>
                <a:latin typeface="Verdana"/>
                <a:ea typeface="Verdana"/>
                <a:sym typeface="Verdana"/>
              </a:rPr>
              <a:t>los</a:t>
            </a:r>
            <a:r>
              <a:rPr lang="en-US" sz="2800" b="1" dirty="0">
                <a:solidFill>
                  <a:schemeClr val="lt1"/>
                </a:solidFill>
                <a:latin typeface="Verdana"/>
                <a:ea typeface="Verdana"/>
                <a:sym typeface="Verdana"/>
              </a:rPr>
              <a:t> </a:t>
            </a:r>
            <a:r>
              <a:rPr lang="en-US" sz="2800" b="1" dirty="0" err="1">
                <a:solidFill>
                  <a:schemeClr val="lt1"/>
                </a:solidFill>
                <a:latin typeface="Verdana"/>
                <a:ea typeface="Verdana"/>
                <a:sym typeface="Verdana"/>
              </a:rPr>
              <a:t>denunciantes</a:t>
            </a:r>
            <a:endParaRPr sz="1400" b="0" i="0" u="none" strike="noStrike" cap="none" dirty="0">
              <a:solidFill>
                <a:srgbClr val="000000"/>
              </a:solidFill>
              <a:latin typeface="Arial"/>
              <a:ea typeface="Arial"/>
              <a:cs typeface="Arial"/>
              <a:sym typeface="Arial"/>
            </a:endParaRPr>
          </a:p>
        </p:txBody>
      </p:sp>
      <p:sp>
        <p:nvSpPr>
          <p:cNvPr id="104" name="Google Shape;104;p2"/>
          <p:cNvSpPr txBox="1"/>
          <p:nvPr/>
        </p:nvSpPr>
        <p:spPr>
          <a:xfrm>
            <a:off x="5528234" y="106174"/>
            <a:ext cx="6430968" cy="5955436"/>
          </a:xfrm>
          <a:prstGeom prst="rect">
            <a:avLst/>
          </a:prstGeom>
          <a:noFill/>
          <a:ln>
            <a:noFill/>
          </a:ln>
        </p:spPr>
        <p:txBody>
          <a:bodyPr spcFirstLastPara="1" wrap="square" lIns="91425" tIns="45700" rIns="91425" bIns="45700" anchor="t" anchorCtr="0">
            <a:spAutoFit/>
          </a:bodyPr>
          <a:lstStyle/>
          <a:p>
            <a:pPr lvl="0" algn="ctr">
              <a:buSzPts val="4800"/>
            </a:pPr>
            <a:r>
              <a:rPr lang="es-ES" sz="2800" u="sng" dirty="0"/>
              <a:t>Procedimientos de BOLI al presentar una queja (continuación)</a:t>
            </a:r>
            <a:endParaRPr lang="en-US" sz="1800" dirty="0"/>
          </a:p>
          <a:p>
            <a:endParaRPr lang="es-ES" sz="1800" dirty="0"/>
          </a:p>
          <a:p>
            <a:r>
              <a:rPr lang="es-ES" sz="1700" dirty="0"/>
              <a:t>5. </a:t>
            </a:r>
            <a:r>
              <a:rPr lang="es-ES" sz="1700" b="1" dirty="0"/>
              <a:t>Determinación de la administración o desestimación</a:t>
            </a:r>
            <a:r>
              <a:rPr lang="es-ES" sz="1700" dirty="0"/>
              <a:t>: BOLI llegará a una determinación sobre la supuesta represalia.</a:t>
            </a:r>
          </a:p>
          <a:p>
            <a:endParaRPr lang="es-ES" sz="1700" dirty="0"/>
          </a:p>
          <a:p>
            <a:r>
              <a:rPr lang="es-ES" sz="1700" dirty="0"/>
              <a:t>6. </a:t>
            </a:r>
            <a:r>
              <a:rPr lang="es-ES" sz="1700" b="1" dirty="0"/>
              <a:t>Acuerdo</a:t>
            </a:r>
            <a:r>
              <a:rPr lang="es-ES" sz="1700" dirty="0"/>
              <a:t>. Las partes pueden llegar a un acuerdo antes de la determinación de BOLI.</a:t>
            </a:r>
          </a:p>
          <a:p>
            <a:endParaRPr lang="es-ES" sz="1700" dirty="0"/>
          </a:p>
          <a:p>
            <a:r>
              <a:rPr lang="es-ES" sz="1700" dirty="0"/>
              <a:t>7. </a:t>
            </a:r>
            <a:r>
              <a:rPr lang="es-ES" sz="1700" b="1" dirty="0"/>
              <a:t>Conciliación</a:t>
            </a:r>
            <a:r>
              <a:rPr lang="es-ES" sz="1700" dirty="0"/>
              <a:t>. Si la sentencia es contra del empleador, se llegará a un acuerdo de conciliación.</a:t>
            </a:r>
          </a:p>
          <a:p>
            <a:endParaRPr lang="es-ES" sz="1700" dirty="0"/>
          </a:p>
          <a:p>
            <a:r>
              <a:rPr lang="es-ES" sz="1700" dirty="0"/>
              <a:t>8. </a:t>
            </a:r>
            <a:r>
              <a:rPr lang="es-ES" sz="1700" b="1" dirty="0"/>
              <a:t>Mérito/causa</a:t>
            </a:r>
            <a:r>
              <a:rPr lang="es-ES" sz="1700" dirty="0"/>
              <a:t>. La determinación de BOLI establece que el empleador tomó represalias contra el empleado, o futuro empleado, por informar problemas o violaciones de seguridad.</a:t>
            </a:r>
          </a:p>
          <a:p>
            <a:endParaRPr lang="es-ES" sz="1700" dirty="0">
              <a:latin typeface="+mj-lt"/>
            </a:endParaRPr>
          </a:p>
          <a:p>
            <a:r>
              <a:rPr lang="es-ES" sz="1700" dirty="0">
                <a:latin typeface="+mj-lt"/>
              </a:rPr>
              <a:t>Para ver las normas de BOLI que cubren las represalias, </a:t>
            </a:r>
            <a:r>
              <a:rPr lang="es-ES" sz="1700" dirty="0">
                <a:latin typeface="+mj-lt"/>
                <a:hlinkClick r:id="rId3"/>
              </a:rPr>
              <a:t>haga clic aquí.</a:t>
            </a:r>
            <a:r>
              <a:rPr lang="es-ES" sz="1700" baseline="30000" dirty="0">
                <a:latin typeface="+mj-lt"/>
              </a:rPr>
              <a:t>9</a:t>
            </a:r>
          </a:p>
          <a:p>
            <a:endParaRPr lang="es-ES" sz="1700" dirty="0">
              <a:latin typeface="+mj-lt"/>
            </a:endParaRPr>
          </a:p>
          <a:p>
            <a:r>
              <a:rPr lang="es-ES" sz="1700" dirty="0">
                <a:latin typeface="+mj-lt"/>
              </a:rPr>
              <a:t>Ya casi ha terminado este curso. A continuación, la conclusión.</a:t>
            </a:r>
          </a:p>
          <a:p>
            <a:endParaRPr lang="en-US" sz="1800" dirty="0">
              <a:latin typeface="+mj-lt"/>
            </a:endParaRPr>
          </a:p>
        </p:txBody>
      </p:sp>
      <p:pic>
        <p:nvPicPr>
          <p:cNvPr id="2050" name="Picture 2" descr="https://lh3.googleusercontent.com/_DjkLraFKblfWNtc-NNHRsVL1LZ9waB35QjVKkulwUWhYnTkgxvL8Qu24yX8GbKU4vDoNXoLDxb357h7508v2eojW5hFW0a1LV04iijqw1c1PhSI-VlLN91ufZtx-AxUbejOzZ7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504970" cy="592065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spTree>
    <p:extLst>
      <p:ext uri="{BB962C8B-B14F-4D97-AF65-F5344CB8AC3E}">
        <p14:creationId xmlns:p14="http://schemas.microsoft.com/office/powerpoint/2010/main" val="4036531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sym typeface="Verdana"/>
              </a:rPr>
              <a:t>Derechos de </a:t>
            </a:r>
            <a:r>
              <a:rPr lang="en-US" sz="2800" b="1" dirty="0" err="1">
                <a:solidFill>
                  <a:schemeClr val="lt1"/>
                </a:solidFill>
                <a:latin typeface="Verdana"/>
                <a:ea typeface="Verdana"/>
                <a:sym typeface="Verdana"/>
              </a:rPr>
              <a:t>los</a:t>
            </a:r>
            <a:r>
              <a:rPr lang="en-US" sz="2800" b="1" dirty="0">
                <a:solidFill>
                  <a:schemeClr val="lt1"/>
                </a:solidFill>
                <a:latin typeface="Verdana"/>
                <a:ea typeface="Verdana"/>
                <a:sym typeface="Verdana"/>
              </a:rPr>
              <a:t> </a:t>
            </a:r>
            <a:r>
              <a:rPr lang="en-US" sz="2800" b="1" dirty="0" err="1">
                <a:solidFill>
                  <a:schemeClr val="lt1"/>
                </a:solidFill>
                <a:latin typeface="Verdana"/>
                <a:ea typeface="Verdana"/>
                <a:sym typeface="Verdana"/>
              </a:rPr>
              <a:t>denunciantes</a:t>
            </a:r>
            <a:endParaRPr sz="1400" b="0" i="0" u="none" strike="noStrike" cap="none" dirty="0">
              <a:solidFill>
                <a:srgbClr val="000000"/>
              </a:solidFill>
              <a:latin typeface="Arial"/>
              <a:ea typeface="Arial"/>
              <a:cs typeface="Arial"/>
              <a:sym typeface="Arial"/>
            </a:endParaRPr>
          </a:p>
        </p:txBody>
      </p:sp>
      <p:sp>
        <p:nvSpPr>
          <p:cNvPr id="104" name="Google Shape;104;p2"/>
          <p:cNvSpPr txBox="1"/>
          <p:nvPr/>
        </p:nvSpPr>
        <p:spPr>
          <a:xfrm>
            <a:off x="5524500" y="651968"/>
            <a:ext cx="6400800" cy="4985940"/>
          </a:xfrm>
          <a:prstGeom prst="rect">
            <a:avLst/>
          </a:prstGeom>
          <a:noFill/>
          <a:ln>
            <a:noFill/>
          </a:ln>
        </p:spPr>
        <p:txBody>
          <a:bodyPr spcFirstLastPara="1" wrap="square" lIns="91425" tIns="45700" rIns="91425" bIns="45700" anchor="t" anchorCtr="0">
            <a:spAutoFit/>
          </a:bodyPr>
          <a:lstStyle/>
          <a:p>
            <a:pPr lvl="0" algn="ctr">
              <a:buSzPts val="4800"/>
            </a:pPr>
            <a:r>
              <a:rPr lang="en-US" sz="4800" u="sng" dirty="0" err="1">
                <a:solidFill>
                  <a:schemeClr val="dk1"/>
                </a:solidFill>
                <a:latin typeface="+mj-lt"/>
                <a:ea typeface="Calibri"/>
                <a:cs typeface="Calibri"/>
                <a:sym typeface="Calibri"/>
              </a:rPr>
              <a:t>Conclusión</a:t>
            </a:r>
            <a:r>
              <a:rPr lang="en-US" sz="4800" u="sng" dirty="0">
                <a:solidFill>
                  <a:schemeClr val="dk1"/>
                </a:solidFill>
                <a:latin typeface="+mj-lt"/>
                <a:ea typeface="Calibri"/>
                <a:cs typeface="Calibri"/>
                <a:sym typeface="Calibri"/>
              </a:rPr>
              <a:t> del </a:t>
            </a:r>
            <a:r>
              <a:rPr lang="en-US" sz="4800" u="sng" dirty="0" err="1">
                <a:solidFill>
                  <a:schemeClr val="dk1"/>
                </a:solidFill>
                <a:latin typeface="+mj-lt"/>
                <a:ea typeface="Calibri"/>
                <a:cs typeface="Calibri"/>
                <a:sym typeface="Calibri"/>
              </a:rPr>
              <a:t>curso</a:t>
            </a:r>
            <a:endParaRPr sz="1600" b="0" i="0" u="none" strike="noStrike" cap="none" dirty="0">
              <a:solidFill>
                <a:schemeClr val="dk1"/>
              </a:solidFill>
              <a:latin typeface="+mj-lt"/>
              <a:ea typeface="Calibri"/>
              <a:cs typeface="Calibri"/>
              <a:sym typeface="Calibri"/>
            </a:endParaRPr>
          </a:p>
          <a:p>
            <a:endParaRPr lang="en-US" sz="1800" dirty="0"/>
          </a:p>
          <a:p>
            <a:r>
              <a:rPr lang="es-ES" sz="1800" dirty="0"/>
              <a:t>En este curso, aprendió sobre los derechos de los informantes y la participación de </a:t>
            </a:r>
            <a:r>
              <a:rPr lang="es-ES" sz="1800" dirty="0" err="1"/>
              <a:t>Oregon</a:t>
            </a:r>
            <a:r>
              <a:rPr lang="es-ES" sz="1800" dirty="0"/>
              <a:t> OSHA y BOLI. Explicamos qué es la represalia y proporcionamos ejemplos de actividades protegidas. También hemos descrito el proceso y los procedimientos de presentación de quejas. Ahora debe sentirse cómodo sabiendo que, si ve una violación de la seguridad o la salud en su lugar de trabajo, puede dirigirse a su empleador así como a </a:t>
            </a:r>
            <a:r>
              <a:rPr lang="es-ES" sz="1800" dirty="0" err="1"/>
              <a:t>Oregon</a:t>
            </a:r>
            <a:r>
              <a:rPr lang="es-ES" sz="1800" dirty="0"/>
              <a:t> OSHA.</a:t>
            </a:r>
          </a:p>
          <a:p>
            <a:br>
              <a:rPr lang="en-US" sz="1800" dirty="0"/>
            </a:br>
            <a:r>
              <a:rPr lang="es-ES" sz="1800" dirty="0"/>
              <a:t>A continuación, hay un cuestionario para consolidar los conocimientos que ha adquirido. </a:t>
            </a:r>
          </a:p>
          <a:p>
            <a:br>
              <a:rPr lang="en-US" sz="1800" dirty="0"/>
            </a:br>
            <a:r>
              <a:rPr lang="en-US" sz="1800" dirty="0"/>
              <a:t>¡</a:t>
            </a:r>
            <a:r>
              <a:rPr lang="en-US" sz="1800" dirty="0" err="1"/>
              <a:t>Comencemos</a:t>
            </a:r>
            <a:r>
              <a:rPr lang="en-US" sz="1800" dirty="0"/>
              <a:t>!</a:t>
            </a:r>
            <a:br>
              <a:rPr lang="en-US" sz="1800" dirty="0"/>
            </a:br>
            <a:endParaRPr lang="en-US" sz="1800" dirty="0">
              <a:latin typeface="+mj-lt"/>
            </a:endParaRPr>
          </a:p>
        </p:txBody>
      </p:sp>
      <p:pic>
        <p:nvPicPr>
          <p:cNvPr id="3" name="Picture 2"/>
          <p:cNvPicPr>
            <a:picLocks noChangeAspect="1"/>
          </p:cNvPicPr>
          <p:nvPr/>
        </p:nvPicPr>
        <p:blipFill>
          <a:blip r:embed="rId3"/>
          <a:srcRect/>
          <a:stretch/>
        </p:blipFill>
        <p:spPr>
          <a:xfrm>
            <a:off x="0" y="-16042"/>
            <a:ext cx="5366079" cy="5936694"/>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spTree>
    <p:extLst>
      <p:ext uri="{BB962C8B-B14F-4D97-AF65-F5344CB8AC3E}">
        <p14:creationId xmlns:p14="http://schemas.microsoft.com/office/powerpoint/2010/main" val="1071887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sym typeface="Verdana"/>
              </a:rPr>
              <a:t>Derechos de </a:t>
            </a:r>
            <a:r>
              <a:rPr lang="en-US" sz="2800" b="1" dirty="0" err="1">
                <a:solidFill>
                  <a:schemeClr val="lt1"/>
                </a:solidFill>
                <a:latin typeface="Verdana"/>
                <a:ea typeface="Verdana"/>
                <a:sym typeface="Verdana"/>
              </a:rPr>
              <a:t>los</a:t>
            </a:r>
            <a:r>
              <a:rPr lang="en-US" sz="2800" b="1" dirty="0">
                <a:solidFill>
                  <a:schemeClr val="lt1"/>
                </a:solidFill>
                <a:latin typeface="Verdana"/>
                <a:ea typeface="Verdana"/>
                <a:sym typeface="Verdana"/>
              </a:rPr>
              <a:t> </a:t>
            </a:r>
            <a:r>
              <a:rPr lang="en-US" sz="2800" b="1" dirty="0" err="1">
                <a:solidFill>
                  <a:schemeClr val="lt1"/>
                </a:solidFill>
                <a:latin typeface="Verdana"/>
                <a:ea typeface="Verdana"/>
                <a:sym typeface="Verdana"/>
              </a:rPr>
              <a:t>denunciantes</a:t>
            </a:r>
            <a:endParaRPr sz="1400" b="0" i="0" u="none" strike="noStrike" cap="none" dirty="0">
              <a:solidFill>
                <a:srgbClr val="000000"/>
              </a:solidFill>
              <a:latin typeface="Arial"/>
              <a:ea typeface="Arial"/>
              <a:cs typeface="Arial"/>
              <a:sym typeface="Arial"/>
            </a:endParaRPr>
          </a:p>
        </p:txBody>
      </p:sp>
      <p:sp>
        <p:nvSpPr>
          <p:cNvPr id="104" name="Google Shape;104;p2"/>
          <p:cNvSpPr txBox="1"/>
          <p:nvPr/>
        </p:nvSpPr>
        <p:spPr>
          <a:xfrm>
            <a:off x="5524500" y="651968"/>
            <a:ext cx="6400800" cy="4893607"/>
          </a:xfrm>
          <a:prstGeom prst="rect">
            <a:avLst/>
          </a:prstGeom>
          <a:noFill/>
          <a:ln>
            <a:noFill/>
          </a:ln>
        </p:spPr>
        <p:txBody>
          <a:bodyPr spcFirstLastPara="1" wrap="square" lIns="91425" tIns="45700" rIns="91425" bIns="45700" anchor="t" anchorCtr="0">
            <a:spAutoFit/>
          </a:bodyPr>
          <a:lstStyle/>
          <a:p>
            <a:pPr lvl="0" algn="ctr">
              <a:buSzPts val="4800"/>
            </a:pPr>
            <a:r>
              <a:rPr lang="en-US" sz="4800" u="sng" dirty="0" err="1">
                <a:solidFill>
                  <a:schemeClr val="dk1"/>
                </a:solidFill>
                <a:latin typeface="+mj-lt"/>
                <a:ea typeface="Calibri"/>
                <a:cs typeface="Calibri"/>
                <a:sym typeface="Calibri"/>
              </a:rPr>
              <a:t>Descargo</a:t>
            </a:r>
            <a:r>
              <a:rPr lang="en-US" sz="4800" u="sng" dirty="0">
                <a:solidFill>
                  <a:schemeClr val="dk1"/>
                </a:solidFill>
                <a:latin typeface="+mj-lt"/>
                <a:ea typeface="Calibri"/>
                <a:cs typeface="Calibri"/>
                <a:sym typeface="Calibri"/>
              </a:rPr>
              <a:t> de </a:t>
            </a:r>
            <a:r>
              <a:rPr lang="en-US" sz="4800" u="sng" dirty="0" err="1">
                <a:solidFill>
                  <a:schemeClr val="dk1"/>
                </a:solidFill>
                <a:latin typeface="+mj-lt"/>
                <a:ea typeface="Calibri"/>
                <a:cs typeface="Calibri"/>
                <a:sym typeface="Calibri"/>
              </a:rPr>
              <a:t>responsabilidad</a:t>
            </a:r>
            <a:endParaRPr sz="1600" b="0" i="0" u="none" strike="noStrike" cap="none" dirty="0">
              <a:solidFill>
                <a:schemeClr val="dk1"/>
              </a:solidFill>
              <a:latin typeface="+mj-lt"/>
              <a:ea typeface="Calibri"/>
              <a:cs typeface="Calibri"/>
              <a:sym typeface="Calibri"/>
            </a:endParaRPr>
          </a:p>
          <a:p>
            <a:endParaRPr lang="es-ES" sz="1800" dirty="0"/>
          </a:p>
          <a:p>
            <a:r>
              <a:rPr lang="es-ES" sz="1800" dirty="0"/>
              <a:t>Esta capacitación se ofrece como un servicio público, con la intención de educar a los empleados y ayudar a los empleadores a cumplir con las normas de seguridad y salud en el trabajo de </a:t>
            </a:r>
            <a:r>
              <a:rPr lang="es-ES" sz="1800" dirty="0" err="1"/>
              <a:t>Oregon</a:t>
            </a:r>
            <a:r>
              <a:rPr lang="es-ES" sz="1800" dirty="0"/>
              <a:t>. No es un sustituto, ni una adición a la Ley de Seguridad en el Trabajo de </a:t>
            </a:r>
            <a:r>
              <a:rPr lang="es-ES" sz="1800" dirty="0" err="1"/>
              <a:t>Oregon</a:t>
            </a:r>
            <a:r>
              <a:rPr lang="es-ES" sz="1800" dirty="0"/>
              <a:t> ni a ninguna norma emitida por </a:t>
            </a:r>
            <a:r>
              <a:rPr lang="es-ES" sz="1800" dirty="0" err="1"/>
              <a:t>Oregon</a:t>
            </a:r>
            <a:r>
              <a:rPr lang="es-ES" sz="1800" dirty="0"/>
              <a:t> OSHA. </a:t>
            </a:r>
          </a:p>
          <a:p>
            <a:br>
              <a:rPr lang="en-US" sz="1800" dirty="0"/>
            </a:br>
            <a:r>
              <a:rPr lang="es-ES" sz="1800" dirty="0"/>
              <a:t>Los derechos de los denunciantes pueden no ser iguales en todos los estados. Para obtener más información, consulte el sitio web </a:t>
            </a:r>
            <a:r>
              <a:rPr lang="en-US" sz="1800" u="sng" dirty="0">
                <a:hlinkClick r:id="rId3"/>
              </a:rPr>
              <a:t>www.osha.gov</a:t>
            </a:r>
            <a:r>
              <a:rPr lang="en-US" sz="1800" baseline="30000" dirty="0"/>
              <a:t>1</a:t>
            </a:r>
            <a:r>
              <a:rPr lang="en-US" sz="1800" dirty="0"/>
              <a:t> </a:t>
            </a:r>
            <a:r>
              <a:rPr lang="es-ES" sz="1800" dirty="0"/>
              <a:t>o con la entidad OSHA de su estado.</a:t>
            </a:r>
            <a:endParaRPr lang="en-US" sz="1800" dirty="0">
              <a:latin typeface="+mj-lt"/>
            </a:endParaRPr>
          </a:p>
        </p:txBody>
      </p:sp>
      <p:pic>
        <p:nvPicPr>
          <p:cNvPr id="2" name="Picture 1"/>
          <p:cNvPicPr>
            <a:picLocks noChangeAspect="1"/>
          </p:cNvPicPr>
          <p:nvPr/>
        </p:nvPicPr>
        <p:blipFill>
          <a:blip r:embed="rId4"/>
          <a:srcRect/>
          <a:stretch/>
        </p:blipFill>
        <p:spPr>
          <a:xfrm>
            <a:off x="23235" y="986"/>
            <a:ext cx="5211329" cy="5919666"/>
          </a:xfrm>
          <a:prstGeom prst="rect">
            <a:avLst/>
          </a:prstGeom>
        </p:spPr>
      </p:pic>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b3e8f5dbd0_0_9"/>
          <p:cNvSpPr/>
          <p:nvPr/>
        </p:nvSpPr>
        <p:spPr>
          <a:xfrm>
            <a:off x="0" y="5889719"/>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 name="Google Shape;161;gb3e8f5dbd0_0_9"/>
          <p:cNvSpPr txBox="1"/>
          <p:nvPr/>
        </p:nvSpPr>
        <p:spPr>
          <a:xfrm>
            <a:off x="537882" y="203549"/>
            <a:ext cx="10999694" cy="5617287"/>
          </a:xfrm>
          <a:prstGeom prst="rect">
            <a:avLst/>
          </a:prstGeom>
          <a:noFill/>
          <a:ln>
            <a:noFill/>
          </a:ln>
        </p:spPr>
        <p:txBody>
          <a:bodyPr spcFirstLastPara="1" wrap="square" lIns="91425" tIns="45700" rIns="91425" bIns="45700" anchor="t" anchorCtr="0">
            <a:noAutofit/>
          </a:bodyPr>
          <a:lstStyle/>
          <a:p>
            <a:pPr lvl="0" algn="ctr">
              <a:buClr>
                <a:schemeClr val="dk1"/>
              </a:buClr>
              <a:buSzPts val="3600"/>
            </a:pPr>
            <a:r>
              <a:rPr lang="en-US" sz="4800" u="sng" dirty="0" err="1">
                <a:solidFill>
                  <a:schemeClr val="dk1"/>
                </a:solidFill>
                <a:latin typeface="+mj-lt"/>
                <a:ea typeface="Calibri"/>
                <a:cs typeface="Calibri"/>
                <a:sym typeface="Calibri"/>
              </a:rPr>
              <a:t>Discusión</a:t>
            </a:r>
            <a:r>
              <a:rPr lang="en-US" sz="4800" u="sng" dirty="0">
                <a:solidFill>
                  <a:schemeClr val="dk1"/>
                </a:solidFill>
                <a:latin typeface="+mj-lt"/>
                <a:ea typeface="Calibri"/>
                <a:cs typeface="Calibri"/>
                <a:sym typeface="Calibri"/>
              </a:rPr>
              <a:t> para la </a:t>
            </a:r>
            <a:r>
              <a:rPr lang="en-US" sz="4800" u="sng" dirty="0" err="1">
                <a:solidFill>
                  <a:schemeClr val="dk1"/>
                </a:solidFill>
                <a:latin typeface="+mj-lt"/>
                <a:ea typeface="Calibri"/>
                <a:cs typeface="Calibri"/>
                <a:sym typeface="Calibri"/>
              </a:rPr>
              <a:t>clase</a:t>
            </a:r>
            <a:endParaRPr lang="en-US" sz="4800" u="sng" dirty="0">
              <a:solidFill>
                <a:schemeClr val="dk1"/>
              </a:solidFill>
              <a:latin typeface="+mj-lt"/>
              <a:ea typeface="Calibri"/>
              <a:cs typeface="Calibri"/>
              <a:sym typeface="Calibri"/>
            </a:endParaRPr>
          </a:p>
          <a:p>
            <a:pPr marL="0" lvl="0" indent="0" rtl="0">
              <a:spcBef>
                <a:spcPts val="0"/>
              </a:spcBef>
              <a:spcAft>
                <a:spcPts val="0"/>
              </a:spcAft>
              <a:buClr>
                <a:schemeClr val="dk1"/>
              </a:buClr>
              <a:buSzPts val="3600"/>
              <a:buFont typeface="Arial"/>
              <a:buNone/>
            </a:pPr>
            <a:endParaRPr sz="1800" dirty="0">
              <a:solidFill>
                <a:schemeClr val="dk1"/>
              </a:solidFill>
              <a:latin typeface="Calibri"/>
              <a:ea typeface="Calibri"/>
              <a:cs typeface="Calibri"/>
              <a:sym typeface="Calibri"/>
            </a:endParaRPr>
          </a:p>
          <a:p>
            <a:pPr lvl="0">
              <a:buClr>
                <a:schemeClr val="dk1"/>
              </a:buClr>
              <a:buSzPts val="3600"/>
            </a:pPr>
            <a:r>
              <a:rPr lang="es-ES" sz="1800" dirty="0">
                <a:solidFill>
                  <a:schemeClr val="dk1"/>
                </a:solidFill>
                <a:latin typeface="+mj-lt"/>
                <a:ea typeface="Calibri"/>
                <a:cs typeface="Calibri"/>
                <a:sym typeface="Calibri"/>
              </a:rPr>
              <a:t>Aproveche esta oportunidad para hacer/responder preguntas sobre el módulo anterior y para resumir las direcciones de los enlaces web discutidos en el módulo.</a:t>
            </a:r>
          </a:p>
          <a:p>
            <a:pPr marL="0" marR="0" lvl="0" indent="0" algn="ctr" rtl="0">
              <a:lnSpc>
                <a:spcPct val="100000"/>
              </a:lnSpc>
              <a:spcBef>
                <a:spcPts val="0"/>
              </a:spcBef>
              <a:spcAft>
                <a:spcPts val="0"/>
              </a:spcAft>
              <a:buClr>
                <a:srgbClr val="000000"/>
              </a:buClr>
              <a:buSzPts val="4800"/>
              <a:buFont typeface="Arial"/>
              <a:buNone/>
            </a:pPr>
            <a:endParaRPr lang="en-US" sz="2000" u="sng" dirty="0">
              <a:solidFill>
                <a:schemeClr val="dk1"/>
              </a:solidFill>
              <a:latin typeface="+mj-lt"/>
              <a:ea typeface="Calibri"/>
              <a:cs typeface="Calibri"/>
              <a:sym typeface="Calibri"/>
            </a:endParaRPr>
          </a:p>
          <a:p>
            <a:pPr lvl="0" algn="ctr">
              <a:buSzPts val="4800"/>
            </a:pPr>
            <a:r>
              <a:rPr lang="en-US" sz="3600" u="sng" dirty="0" err="1">
                <a:solidFill>
                  <a:schemeClr val="dk1"/>
                </a:solidFill>
                <a:latin typeface="+mj-lt"/>
                <a:ea typeface="Calibri"/>
                <a:cs typeface="Calibri"/>
                <a:sym typeface="Calibri"/>
              </a:rPr>
              <a:t>Recursos</a:t>
            </a:r>
            <a:endParaRPr sz="1800" b="0" i="0" u="none" strike="noStrike" cap="none" dirty="0">
              <a:solidFill>
                <a:schemeClr val="dk1"/>
              </a:solidFill>
              <a:latin typeface="Calibri"/>
              <a:ea typeface="Calibri"/>
              <a:cs typeface="Calibri"/>
              <a:sym typeface="Calibri"/>
            </a:endParaRPr>
          </a:p>
          <a:p>
            <a:pPr marL="342900" lvl="0" indent="-342900">
              <a:buSzPts val="1800"/>
              <a:buAutoNum type="arabicParenR"/>
            </a:pPr>
            <a:endParaRPr lang="en-US" sz="1600" dirty="0">
              <a:solidFill>
                <a:schemeClr val="tx1"/>
              </a:solidFill>
              <a:hlinkClick r:id="rId3"/>
            </a:endParaRPr>
          </a:p>
          <a:p>
            <a:pPr marL="342900" lvl="0" indent="-342900">
              <a:buSzPts val="1800"/>
              <a:buAutoNum type="arabicParenR"/>
            </a:pPr>
            <a:r>
              <a:rPr lang="en-US" sz="1600" dirty="0">
                <a:solidFill>
                  <a:schemeClr val="tx1"/>
                </a:solidFill>
                <a:hlinkClick r:id="rId3"/>
              </a:rPr>
              <a:t>http://www.osha.gov/</a:t>
            </a:r>
            <a:r>
              <a:rPr lang="en-US" sz="1600" dirty="0">
                <a:solidFill>
                  <a:schemeClr val="tx1"/>
                </a:solidFill>
              </a:rPr>
              <a:t> </a:t>
            </a:r>
          </a:p>
          <a:p>
            <a:pPr marL="342900" lvl="0" indent="-342900">
              <a:buSzPts val="1800"/>
              <a:buAutoNum type="arabicParenR"/>
            </a:pPr>
            <a:r>
              <a:rPr lang="en-US" sz="1600" dirty="0">
                <a:solidFill>
                  <a:schemeClr val="tx1"/>
                </a:solidFill>
                <a:hlinkClick r:id="rId4"/>
              </a:rPr>
              <a:t>https://www.oregonlegislature.gov/bills_laws/ors/ors654.html</a:t>
            </a:r>
            <a:endParaRPr lang="en-US" sz="1600" dirty="0">
              <a:solidFill>
                <a:schemeClr val="tx1"/>
              </a:solidFill>
            </a:endParaRPr>
          </a:p>
          <a:p>
            <a:pPr marL="342900" lvl="0" indent="-342900">
              <a:buSzPts val="1800"/>
              <a:buAutoNum type="arabicParenR"/>
            </a:pPr>
            <a:r>
              <a:rPr lang="en-US" sz="1600" dirty="0">
                <a:solidFill>
                  <a:schemeClr val="tx1"/>
                </a:solidFill>
                <a:hlinkClick r:id="rId5"/>
              </a:rPr>
              <a:t>https://www.whistleblowers.gov/statutes/oshact</a:t>
            </a:r>
            <a:endParaRPr lang="en-US" sz="1600" dirty="0">
              <a:solidFill>
                <a:schemeClr val="tx1"/>
              </a:solidFill>
            </a:endParaRPr>
          </a:p>
          <a:p>
            <a:pPr marL="342900" lvl="0" indent="-342900">
              <a:buSzPts val="1800"/>
              <a:buAutoNum type="arabicParenR"/>
            </a:pPr>
            <a:r>
              <a:rPr lang="en-US" sz="1600" dirty="0">
                <a:solidFill>
                  <a:schemeClr val="accent5">
                    <a:lumMod val="75000"/>
                  </a:schemeClr>
                </a:solidFill>
                <a:hlinkClick r:id="rId6"/>
              </a:rPr>
              <a:t>https://www.whistleblowers.gov/</a:t>
            </a:r>
            <a:endParaRPr lang="en-US" sz="1600" dirty="0">
              <a:solidFill>
                <a:schemeClr val="accent5">
                  <a:lumMod val="75000"/>
                </a:schemeClr>
              </a:solidFill>
            </a:endParaRPr>
          </a:p>
          <a:p>
            <a:pPr marL="342900" lvl="0" indent="-342900">
              <a:buSzPts val="1800"/>
              <a:buAutoNum type="arabicParenR"/>
            </a:pPr>
            <a:r>
              <a:rPr lang="en-US" sz="1600" u="sng" dirty="0">
                <a:solidFill>
                  <a:schemeClr val="tx1"/>
                </a:solidFill>
                <a:hlinkClick r:id="rId7"/>
              </a:rPr>
              <a:t>https://osha.oregon.gov/OSHAPubs/factsheets/fs101.pdf</a:t>
            </a:r>
            <a:endParaRPr lang="en-US" sz="1600" u="sng" dirty="0">
              <a:solidFill>
                <a:schemeClr val="tx1"/>
              </a:solidFill>
            </a:endParaRPr>
          </a:p>
          <a:p>
            <a:pPr marL="342900" lvl="0" indent="-342900">
              <a:buSzPts val="1800"/>
              <a:buAutoNum type="arabicParenR"/>
            </a:pPr>
            <a:r>
              <a:rPr lang="en-US" sz="1600" u="sng" dirty="0">
                <a:solidFill>
                  <a:schemeClr val="tx1"/>
                </a:solidFill>
                <a:hlinkClick r:id="rId8"/>
              </a:rPr>
              <a:t>https://osha.oregon.gov/workers/Pages/index.aspx</a:t>
            </a:r>
            <a:endParaRPr lang="en-US" sz="1600" u="sng" dirty="0">
              <a:solidFill>
                <a:schemeClr val="tx1"/>
              </a:solidFill>
            </a:endParaRPr>
          </a:p>
          <a:p>
            <a:pPr marL="342900" lvl="0" indent="-342900">
              <a:buSzPts val="1800"/>
              <a:buAutoNum type="arabicParenR"/>
            </a:pPr>
            <a:r>
              <a:rPr lang="en-US" sz="1600" u="sng" dirty="0">
                <a:solidFill>
                  <a:schemeClr val="tx1"/>
                </a:solidFill>
                <a:hlinkClick r:id="rId9"/>
              </a:rPr>
              <a:t>https://www.oregon.gov/boli/workers/Pages/complaint.aspx</a:t>
            </a:r>
            <a:endParaRPr lang="en-US" sz="1600" u="sng" dirty="0">
              <a:solidFill>
                <a:schemeClr val="tx1"/>
              </a:solidFill>
            </a:endParaRPr>
          </a:p>
          <a:p>
            <a:pPr marL="342900" lvl="0" indent="-342900">
              <a:buSzPts val="1800"/>
              <a:buAutoNum type="arabicParenR"/>
            </a:pPr>
            <a:r>
              <a:rPr lang="en-US" sz="1600" u="sng" dirty="0">
                <a:solidFill>
                  <a:schemeClr val="tx1"/>
                </a:solidFill>
                <a:hlinkClick r:id="rId10"/>
              </a:rPr>
              <a:t>https://osha.oregon.gov/pubs/pages/safety-and-health-poster.aspx</a:t>
            </a:r>
            <a:endParaRPr lang="en-US" sz="1600" u="sng" dirty="0">
              <a:solidFill>
                <a:schemeClr val="tx1"/>
              </a:solidFill>
            </a:endParaRPr>
          </a:p>
          <a:p>
            <a:pPr marL="342900" lvl="0" indent="-342900">
              <a:buSzPts val="1800"/>
              <a:buAutoNum type="arabicParenR"/>
            </a:pPr>
            <a:r>
              <a:rPr lang="en-US" sz="1600" dirty="0">
                <a:solidFill>
                  <a:schemeClr val="tx1"/>
                </a:solidFill>
                <a:hlinkClick r:id="rId11"/>
              </a:rPr>
              <a:t>https://secure.sos.state.or.us/oard/displayDivisionRules.action?selectedDivision=3835</a:t>
            </a:r>
            <a:r>
              <a:rPr lang="en-US" sz="1600" dirty="0">
                <a:solidFill>
                  <a:schemeClr val="tx1"/>
                </a:solidFill>
              </a:rPr>
              <a:t> </a:t>
            </a:r>
          </a:p>
          <a:p>
            <a:pPr marL="342900" lvl="0" indent="-342900">
              <a:buSzPts val="1800"/>
              <a:buAutoNum type="arabicParenR"/>
            </a:pPr>
            <a:endParaRPr sz="1800" dirty="0">
              <a:solidFill>
                <a:schemeClr val="dk1"/>
              </a:solidFill>
              <a:latin typeface="Calibri"/>
              <a:ea typeface="Calibri"/>
              <a:cs typeface="Calibri"/>
              <a:sym typeface="Calibri"/>
            </a:endParaRPr>
          </a:p>
          <a:p>
            <a:pPr marL="0" marR="0" lvl="0" indent="0" rtl="0">
              <a:lnSpc>
                <a:spcPct val="100000"/>
              </a:lnSpc>
              <a:spcBef>
                <a:spcPts val="0"/>
              </a:spcBef>
              <a:spcAft>
                <a:spcPts val="0"/>
              </a:spcAft>
              <a:buClr>
                <a:srgbClr val="000000"/>
              </a:buClr>
              <a:buSzPts val="1800"/>
              <a:buFont typeface="Arial"/>
              <a:buNone/>
            </a:pPr>
            <a:endParaRPr sz="1800" dirty="0">
              <a:solidFill>
                <a:schemeClr val="dk1"/>
              </a:solidFill>
              <a:latin typeface="Calibri"/>
              <a:ea typeface="Calibri"/>
              <a:cs typeface="Calibri"/>
              <a:sym typeface="Calibri"/>
            </a:endParaRPr>
          </a:p>
        </p:txBody>
      </p:sp>
      <p:sp>
        <p:nvSpPr>
          <p:cNvPr id="8" name="Google Shape;102;p2">
            <a:extLst>
              <a:ext uri="{FF2B5EF4-FFF2-40B4-BE49-F238E27FC236}">
                <a16:creationId xmlns:a16="http://schemas.microsoft.com/office/drawing/2014/main" id="{AC40F014-6ED5-4868-965C-998C22BC8257}"/>
              </a:ext>
            </a:extLst>
          </p:cNvPr>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Derechos de </a:t>
            </a:r>
            <a:r>
              <a:rPr lang="en-US" sz="2800" b="1" dirty="0" err="1">
                <a:solidFill>
                  <a:schemeClr val="lt1"/>
                </a:solidFill>
                <a:latin typeface="Verdana"/>
                <a:ea typeface="Verdana"/>
                <a:cs typeface="Verdana"/>
                <a:sym typeface="Verdana"/>
              </a:rPr>
              <a:t>los</a:t>
            </a:r>
            <a:r>
              <a:rPr lang="en-US" sz="2800" b="1" dirty="0">
                <a:solidFill>
                  <a:schemeClr val="lt1"/>
                </a:solidFill>
                <a:latin typeface="Verdana"/>
                <a:ea typeface="Verdana"/>
                <a:cs typeface="Verdana"/>
                <a:sym typeface="Verdana"/>
              </a:rPr>
              <a:t> </a:t>
            </a:r>
            <a:r>
              <a:rPr lang="en-US" sz="2800" b="1" dirty="0" err="1">
                <a:solidFill>
                  <a:schemeClr val="lt1"/>
                </a:solidFill>
                <a:latin typeface="Verdana"/>
                <a:ea typeface="Verdana"/>
                <a:cs typeface="Verdana"/>
                <a:sym typeface="Verdana"/>
              </a:rPr>
              <a:t>denunciantes</a:t>
            </a:r>
            <a:endParaRPr sz="1400" b="0" i="0" u="none" strike="noStrike" cap="none" dirty="0">
              <a:solidFill>
                <a:srgbClr val="000000"/>
              </a:solidFill>
              <a:latin typeface="Arial"/>
              <a:ea typeface="Arial"/>
              <a:cs typeface="Arial"/>
              <a:sym typeface="Arial"/>
            </a:endParaRP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p:cNvSpPr/>
          <p:nvPr/>
        </p:nvSpPr>
        <p:spPr>
          <a:xfrm>
            <a:off x="0" y="5857874"/>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61720" y="-16625"/>
            <a:ext cx="11672700" cy="851400"/>
          </a:xfrm>
          <a:prstGeom prst="rect">
            <a:avLst/>
          </a:prstGeom>
          <a:noFill/>
          <a:ln>
            <a:noFill/>
          </a:ln>
        </p:spPr>
        <p:txBody>
          <a:bodyPr spcFirstLastPara="1" wrap="square" lIns="91425" tIns="45700" rIns="91425" bIns="45700" anchor="t" anchorCtr="0">
            <a:noAutofit/>
          </a:bodyPr>
          <a:lstStyle/>
          <a:p>
            <a:pPr lvl="0" algn="ctr">
              <a:buSzPts val="1100"/>
            </a:pPr>
            <a:r>
              <a:rPr lang="en-US" sz="3500" u="sng" dirty="0">
                <a:solidFill>
                  <a:schemeClr val="dk1"/>
                </a:solidFill>
                <a:latin typeface="+mj-lt"/>
                <a:ea typeface="Calibri"/>
                <a:cs typeface="Calibri"/>
                <a:sym typeface="Calibri"/>
              </a:rPr>
              <a:t>DERECHOS DE LOS DENUNCIANTES- </a:t>
            </a:r>
          </a:p>
          <a:p>
            <a:pPr lvl="0" algn="ctr">
              <a:buSzPts val="1100"/>
            </a:pPr>
            <a:r>
              <a:rPr lang="en-US" sz="3500" u="sng" dirty="0">
                <a:solidFill>
                  <a:schemeClr val="dk1"/>
                </a:solidFill>
                <a:latin typeface="+mj-lt"/>
                <a:ea typeface="Calibri"/>
                <a:cs typeface="Calibri"/>
                <a:sym typeface="Calibri"/>
              </a:rPr>
              <a:t>CUESTIONARIO</a:t>
            </a:r>
            <a:endParaRPr sz="35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1391570"/>
            <a:ext cx="5798700" cy="4431600"/>
          </a:xfrm>
          <a:prstGeom prst="rect">
            <a:avLst/>
          </a:prstGeom>
          <a:noFill/>
          <a:ln>
            <a:noFill/>
          </a:ln>
        </p:spPr>
        <p:txBody>
          <a:bodyPr spcFirstLastPara="1" wrap="square" lIns="91425" tIns="91425" rIns="91425" bIns="91425" anchor="t" anchorCtr="0">
            <a:noAutofit/>
          </a:bodyPr>
          <a:lstStyle/>
          <a:p>
            <a:pPr>
              <a:buClr>
                <a:schemeClr val="dk1"/>
              </a:buClr>
              <a:buSzPts val="1100"/>
            </a:pPr>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1: </a:t>
            </a:r>
            <a:r>
              <a:rPr lang="es-ES" sz="1800" dirty="0" err="1"/>
              <a:t>Oregon</a:t>
            </a:r>
            <a:r>
              <a:rPr lang="es-ES" sz="1800" dirty="0"/>
              <a:t> contrata a BOLI para que investigue las quejas de los demandantes.</a:t>
            </a:r>
          </a:p>
          <a:p>
            <a:pPr>
              <a:buClr>
                <a:schemeClr val="dk1"/>
              </a:buClr>
              <a:buSzPts val="1100"/>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mj-lt"/>
                <a:ea typeface="Calibri"/>
                <a:cs typeface="Calibri"/>
                <a:sym typeface="Calibri"/>
              </a:rPr>
              <a:t>Verdadero</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mj-lt"/>
                <a:ea typeface="Calibri"/>
                <a:cs typeface="Calibri"/>
                <a:sym typeface="Calibri"/>
              </a:rPr>
              <a:t>Falso</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lvl="0" algn="l" rtl="0">
              <a:spcBef>
                <a:spcPts val="0"/>
              </a:spcBef>
              <a:spcAft>
                <a:spcPts val="0"/>
              </a:spcAft>
              <a:buClr>
                <a:schemeClr val="dk1"/>
              </a:buClr>
              <a:buSzPts val="1100"/>
            </a:pPr>
            <a:endParaRPr sz="1800" dirty="0">
              <a:solidFill>
                <a:schemeClr val="dk1"/>
              </a:solidFill>
              <a:latin typeface="+mj-lt"/>
              <a:ea typeface="Calibri"/>
              <a:cs typeface="Calibri"/>
              <a:sym typeface="Calibri"/>
            </a:endParaRPr>
          </a:p>
        </p:txBody>
      </p:sp>
      <p:sp>
        <p:nvSpPr>
          <p:cNvPr id="625" name="Google Shape;625;gb3e8f5dbd0_0_48"/>
          <p:cNvSpPr txBox="1"/>
          <p:nvPr/>
        </p:nvSpPr>
        <p:spPr>
          <a:xfrm>
            <a:off x="6688450" y="1405595"/>
            <a:ext cx="5133000" cy="4389600"/>
          </a:xfrm>
          <a:prstGeom prst="rect">
            <a:avLst/>
          </a:prstGeom>
          <a:noFill/>
          <a:ln>
            <a:noFill/>
          </a:ln>
        </p:spPr>
        <p:txBody>
          <a:bodyPr spcFirstLastPara="1" wrap="square" lIns="91425" tIns="91425" rIns="91425" bIns="91425" anchor="t" anchorCtr="0">
            <a:noAutofit/>
          </a:bodyPr>
          <a:lstStyle/>
          <a:p>
            <a:pPr>
              <a:buClr>
                <a:schemeClr val="dk1"/>
              </a:buClr>
              <a:buSzPts val="1100"/>
            </a:pPr>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2: </a:t>
            </a:r>
            <a:r>
              <a:rPr lang="es-ES" sz="1800" dirty="0"/>
              <a:t>¿De cuánto tiempo dispone un empleado o futuro empleado que haya sido objeto de represalias o discriminación por ejercer sus derechos para presentar una queja ante BOLI?</a:t>
            </a:r>
            <a:r>
              <a:rPr lang="en-US" sz="1800" dirty="0">
                <a:solidFill>
                  <a:schemeClr val="dk1"/>
                </a:solidFill>
                <a:latin typeface="+mj-lt"/>
                <a:ea typeface="Calibri"/>
                <a:cs typeface="Calibri"/>
                <a:sym typeface="Calibri"/>
              </a:rPr>
              <a:t> </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60 </a:t>
            </a:r>
            <a:r>
              <a:rPr lang="en-US" sz="1800" dirty="0" err="1">
                <a:solidFill>
                  <a:schemeClr val="dk1"/>
                </a:solidFill>
                <a:latin typeface="+mj-lt"/>
                <a:ea typeface="Calibri"/>
                <a:cs typeface="Calibri"/>
                <a:sym typeface="Calibri"/>
              </a:rPr>
              <a:t>días</a:t>
            </a: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90 </a:t>
            </a:r>
            <a:r>
              <a:rPr lang="en-US" sz="1800" dirty="0" err="1">
                <a:solidFill>
                  <a:schemeClr val="dk1"/>
                </a:solidFill>
                <a:latin typeface="+mj-lt"/>
                <a:ea typeface="Calibri"/>
                <a:cs typeface="Calibri"/>
                <a:sym typeface="Calibri"/>
              </a:rPr>
              <a:t>días</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1 </a:t>
            </a:r>
            <a:r>
              <a:rPr lang="en-US" sz="1800" dirty="0" err="1">
                <a:solidFill>
                  <a:schemeClr val="dk1"/>
                </a:solidFill>
                <a:latin typeface="+mj-lt"/>
                <a:ea typeface="Calibri"/>
                <a:cs typeface="Calibri"/>
                <a:sym typeface="Calibri"/>
              </a:rPr>
              <a:t>año</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10" name="Google Shape;102;p2">
            <a:extLst>
              <a:ext uri="{FF2B5EF4-FFF2-40B4-BE49-F238E27FC236}">
                <a16:creationId xmlns:a16="http://schemas.microsoft.com/office/drawing/2014/main" id="{8DAAA889-9515-41A1-8991-3C50664543CE}"/>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sym typeface="Verdana"/>
              </a:rPr>
              <a:t>Derechos de </a:t>
            </a:r>
            <a:r>
              <a:rPr lang="en-US" sz="2800" b="1" dirty="0" err="1">
                <a:solidFill>
                  <a:schemeClr val="lt1"/>
                </a:solidFill>
                <a:latin typeface="Verdana"/>
                <a:ea typeface="Verdana"/>
                <a:sym typeface="Verdana"/>
              </a:rPr>
              <a:t>los</a:t>
            </a:r>
            <a:r>
              <a:rPr lang="en-US" sz="2800" b="1" dirty="0">
                <a:solidFill>
                  <a:schemeClr val="lt1"/>
                </a:solidFill>
                <a:latin typeface="Verdana"/>
                <a:ea typeface="Verdana"/>
                <a:sym typeface="Verdana"/>
              </a:rPr>
              <a:t> </a:t>
            </a:r>
            <a:r>
              <a:rPr lang="en-US" sz="2800" b="1" dirty="0" err="1">
                <a:solidFill>
                  <a:schemeClr val="lt1"/>
                </a:solidFill>
                <a:latin typeface="Verdana"/>
                <a:ea typeface="Verdana"/>
                <a:sym typeface="Verdana"/>
              </a:rPr>
              <a:t>denunciantes</a:t>
            </a:r>
            <a:endParaRPr sz="1400" b="0" i="0" u="none" strike="noStrike" cap="none" dirty="0">
              <a:solidFill>
                <a:srgbClr val="000000"/>
              </a:solidFill>
              <a:latin typeface="Arial"/>
              <a:ea typeface="Arial"/>
              <a:cs typeface="Arial"/>
              <a:sym typeface="Arial"/>
            </a:endParaRP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p:cNvSpPr/>
          <p:nvPr/>
        </p:nvSpPr>
        <p:spPr>
          <a:xfrm>
            <a:off x="0" y="5857874"/>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lvl="0" algn="ctr">
              <a:buSzPts val="1100"/>
            </a:pPr>
            <a:r>
              <a:rPr lang="es-ES" sz="4000" u="sng" dirty="0">
                <a:solidFill>
                  <a:schemeClr val="dk1"/>
                </a:solidFill>
                <a:latin typeface="+mj-lt"/>
                <a:ea typeface="Calibri"/>
                <a:cs typeface="Calibri"/>
                <a:sym typeface="Calibri"/>
              </a:rPr>
              <a:t>DERECHOS DE LOS DENUNCIANTES- </a:t>
            </a:r>
          </a:p>
          <a:p>
            <a:pPr lvl="0" algn="ctr">
              <a:buSzPts val="1100"/>
            </a:pPr>
            <a:r>
              <a:rPr lang="es-ES" sz="4000" u="sng" dirty="0">
                <a:solidFill>
                  <a:schemeClr val="dk1"/>
                </a:solidFill>
                <a:latin typeface="+mj-lt"/>
                <a:ea typeface="Calibri"/>
                <a:cs typeface="Calibri"/>
                <a:sym typeface="Calibri"/>
              </a:rPr>
              <a:t>CUESTIONARIO</a:t>
            </a:r>
          </a:p>
          <a:p>
            <a:pPr marL="0" marR="0" lvl="0" indent="0" algn="l" rtl="0">
              <a:lnSpc>
                <a:spcPct val="100000"/>
              </a:lnSpc>
              <a:spcBef>
                <a:spcPts val="0"/>
              </a:spcBef>
              <a:spcAft>
                <a:spcPts val="0"/>
              </a:spcAft>
              <a:buClr>
                <a:srgbClr val="000000"/>
              </a:buClr>
              <a:buSzPts val="1100"/>
              <a:buFont typeface="Arial"/>
              <a:buNone/>
            </a:pPr>
            <a:endParaRPr sz="44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1405425"/>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3: </a:t>
            </a:r>
            <a:r>
              <a:rPr lang="es-ES" sz="1800" dirty="0"/>
              <a:t>La participación en las inspecciones es una actividad protegida en virtud del ORS 654.062.</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mj-lt"/>
                <a:ea typeface="Calibri"/>
                <a:cs typeface="Calibri"/>
                <a:sym typeface="Calibri"/>
              </a:rPr>
              <a:t>Verdadero</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mj-lt"/>
                <a:ea typeface="Calibri"/>
                <a:cs typeface="Calibri"/>
                <a:sym typeface="Calibri"/>
              </a:rPr>
              <a:t>Falso</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625" name="Google Shape;625;gb3e8f5dbd0_0_48"/>
          <p:cNvSpPr txBox="1"/>
          <p:nvPr/>
        </p:nvSpPr>
        <p:spPr>
          <a:xfrm>
            <a:off x="6688450" y="1419450"/>
            <a:ext cx="5133000" cy="4389600"/>
          </a:xfrm>
          <a:prstGeom prst="rect">
            <a:avLst/>
          </a:prstGeom>
          <a:noFill/>
          <a:ln>
            <a:noFill/>
          </a:ln>
        </p:spPr>
        <p:txBody>
          <a:bodyPr spcFirstLastPara="1" wrap="square" lIns="91425" tIns="91425" rIns="91425" bIns="91425" anchor="t" anchorCtr="0">
            <a:noAutofit/>
          </a:bodyPr>
          <a:lstStyle/>
          <a:p>
            <a:pPr>
              <a:buClr>
                <a:schemeClr val="dk1"/>
              </a:buClr>
              <a:buSzPts val="1100"/>
            </a:pPr>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4: </a:t>
            </a:r>
            <a:r>
              <a:rPr lang="en-US" sz="1800" dirty="0"/>
              <a:t>Si se </a:t>
            </a:r>
            <a:r>
              <a:rPr lang="en-US" sz="1800" dirty="0" err="1"/>
              <a:t>informa</a:t>
            </a:r>
            <a:r>
              <a:rPr lang="en-US" sz="1800" dirty="0"/>
              <a:t> al </a:t>
            </a:r>
            <a:r>
              <a:rPr lang="en-US" sz="1800" dirty="0" err="1"/>
              <a:t>empleador</a:t>
            </a:r>
            <a:r>
              <a:rPr lang="en-US" sz="1800" dirty="0"/>
              <a:t> una </a:t>
            </a:r>
            <a:r>
              <a:rPr lang="en-US" sz="1800" dirty="0" err="1"/>
              <a:t>posible</a:t>
            </a:r>
            <a:r>
              <a:rPr lang="en-US" sz="1800" dirty="0"/>
              <a:t> </a:t>
            </a:r>
            <a:r>
              <a:rPr lang="en-US" sz="1800" dirty="0" err="1"/>
              <a:t>violación</a:t>
            </a:r>
            <a:r>
              <a:rPr lang="en-US" sz="1800" dirty="0"/>
              <a:t> de </a:t>
            </a:r>
            <a:r>
              <a:rPr lang="en-US" sz="1800" dirty="0" err="1"/>
              <a:t>seguridad</a:t>
            </a:r>
            <a:r>
              <a:rPr lang="en-US" sz="1800" dirty="0"/>
              <a:t> o </a:t>
            </a:r>
            <a:r>
              <a:rPr lang="en-US" sz="1800" dirty="0" err="1"/>
              <a:t>salud</a:t>
            </a:r>
            <a:r>
              <a:rPr lang="en-US" sz="1800" dirty="0"/>
              <a:t> </a:t>
            </a:r>
            <a:r>
              <a:rPr lang="en-US" sz="1800" dirty="0" err="1"/>
              <a:t>en</a:t>
            </a:r>
            <a:r>
              <a:rPr lang="en-US" sz="1800" dirty="0"/>
              <a:t> el </a:t>
            </a:r>
            <a:r>
              <a:rPr lang="en-US" sz="1800" dirty="0" err="1"/>
              <a:t>lugar</a:t>
            </a:r>
            <a:r>
              <a:rPr lang="en-US" sz="1800" dirty="0"/>
              <a:t> de </a:t>
            </a:r>
            <a:r>
              <a:rPr lang="en-US" sz="1800" dirty="0" err="1"/>
              <a:t>trabajo</a:t>
            </a:r>
            <a:r>
              <a:rPr lang="en-US" sz="1800" dirty="0"/>
              <a:t> y el </a:t>
            </a:r>
            <a:r>
              <a:rPr lang="en-US" sz="1800" dirty="0" err="1"/>
              <a:t>empleador</a:t>
            </a:r>
            <a:r>
              <a:rPr lang="en-US" sz="1800" dirty="0"/>
              <a:t> </a:t>
            </a:r>
            <a:r>
              <a:rPr lang="en-US" sz="1800" dirty="0" err="1"/>
              <a:t>toma</a:t>
            </a:r>
            <a:r>
              <a:rPr lang="en-US" sz="1800" dirty="0"/>
              <a:t> </a:t>
            </a:r>
            <a:r>
              <a:rPr lang="en-US" sz="1800" dirty="0" err="1"/>
              <a:t>medidas</a:t>
            </a:r>
            <a:r>
              <a:rPr lang="en-US" sz="1800" dirty="0"/>
              <a:t> para </a:t>
            </a:r>
            <a:r>
              <a:rPr lang="en-US" sz="1800" dirty="0" err="1"/>
              <a:t>resolverla</a:t>
            </a:r>
            <a:r>
              <a:rPr lang="en-US" sz="1800" dirty="0"/>
              <a:t>, ¿la </a:t>
            </a:r>
            <a:r>
              <a:rPr lang="en-US" sz="1800" dirty="0" err="1"/>
              <a:t>violación</a:t>
            </a:r>
            <a:r>
              <a:rPr lang="en-US" sz="1800" dirty="0"/>
              <a:t> </a:t>
            </a:r>
            <a:r>
              <a:rPr lang="en-US" sz="1800" dirty="0" err="1"/>
              <a:t>aún</a:t>
            </a:r>
            <a:r>
              <a:rPr lang="en-US" sz="1800" dirty="0"/>
              <a:t> debe </a:t>
            </a:r>
            <a:r>
              <a:rPr lang="en-US" sz="1800" dirty="0" err="1"/>
              <a:t>informarse</a:t>
            </a:r>
            <a:r>
              <a:rPr lang="en-US" sz="1800" dirty="0"/>
              <a:t> a Oregon OSHA y BOLI? </a:t>
            </a: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mj-lt"/>
                <a:ea typeface="Calibri"/>
                <a:cs typeface="Calibri"/>
                <a:sym typeface="Calibri"/>
              </a:rPr>
              <a:t>Verdadero</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mj-lt"/>
                <a:ea typeface="Calibri"/>
                <a:cs typeface="Calibri"/>
                <a:sym typeface="Calibri"/>
              </a:rPr>
              <a:t>Falso</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10" name="Google Shape;102;p2">
            <a:extLst>
              <a:ext uri="{FF2B5EF4-FFF2-40B4-BE49-F238E27FC236}">
                <a16:creationId xmlns:a16="http://schemas.microsoft.com/office/drawing/2014/main" id="{8DAAA889-9515-41A1-8991-3C50664543CE}"/>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sym typeface="Verdana"/>
              </a:rPr>
              <a:t>Derechos de </a:t>
            </a:r>
            <a:r>
              <a:rPr lang="en-US" sz="2800" b="1" dirty="0" err="1">
                <a:solidFill>
                  <a:schemeClr val="lt1"/>
                </a:solidFill>
                <a:latin typeface="Verdana"/>
                <a:ea typeface="Verdana"/>
                <a:sym typeface="Verdana"/>
              </a:rPr>
              <a:t>los</a:t>
            </a:r>
            <a:r>
              <a:rPr lang="en-US" sz="2800" b="1" dirty="0">
                <a:solidFill>
                  <a:schemeClr val="lt1"/>
                </a:solidFill>
                <a:latin typeface="Verdana"/>
                <a:ea typeface="Verdana"/>
                <a:sym typeface="Verdana"/>
              </a:rPr>
              <a:t> </a:t>
            </a:r>
            <a:r>
              <a:rPr lang="en-US" sz="2800" b="1" dirty="0" err="1">
                <a:solidFill>
                  <a:schemeClr val="lt1"/>
                </a:solidFill>
                <a:latin typeface="Verdana"/>
                <a:ea typeface="Verdana"/>
                <a:sym typeface="Verdana"/>
              </a:rPr>
              <a:t>denunciantes</a:t>
            </a:r>
            <a:endParaRPr sz="1400" b="0" i="0" u="none" strike="noStrike" cap="none" dirty="0">
              <a:solidFill>
                <a:srgbClr val="000000"/>
              </a:solidFill>
              <a:latin typeface="Arial"/>
              <a:ea typeface="Arial"/>
              <a:cs typeface="Arial"/>
              <a:sym typeface="Arial"/>
            </a:endParaRP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spTree>
    <p:extLst>
      <p:ext uri="{BB962C8B-B14F-4D97-AF65-F5344CB8AC3E}">
        <p14:creationId xmlns:p14="http://schemas.microsoft.com/office/powerpoint/2010/main" val="1733814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p:cNvSpPr/>
          <p:nvPr/>
        </p:nvSpPr>
        <p:spPr>
          <a:xfrm>
            <a:off x="0" y="5857874"/>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lvl="0" algn="ctr">
              <a:buSzPts val="1100"/>
            </a:pPr>
            <a:r>
              <a:rPr lang="es-ES" sz="4000" u="sng" dirty="0">
                <a:solidFill>
                  <a:schemeClr val="dk1"/>
                </a:solidFill>
                <a:latin typeface="+mj-lt"/>
                <a:ea typeface="Calibri"/>
                <a:cs typeface="Calibri"/>
                <a:sym typeface="Calibri"/>
              </a:rPr>
              <a:t>DERECHOS DE LOS DENUNCIANTES- </a:t>
            </a:r>
          </a:p>
          <a:p>
            <a:pPr lvl="0" algn="ctr">
              <a:buSzPts val="1100"/>
            </a:pPr>
            <a:r>
              <a:rPr lang="es-ES" sz="4000" u="sng" dirty="0">
                <a:solidFill>
                  <a:schemeClr val="dk1"/>
                </a:solidFill>
                <a:latin typeface="+mj-lt"/>
                <a:ea typeface="Calibri"/>
                <a:cs typeface="Calibri"/>
                <a:sym typeface="Calibri"/>
              </a:rPr>
              <a:t>CUESTIONARIO</a:t>
            </a:r>
          </a:p>
          <a:p>
            <a:pPr marL="0" marR="0" lvl="0" indent="0" algn="l" rtl="0">
              <a:lnSpc>
                <a:spcPct val="100000"/>
              </a:lnSpc>
              <a:spcBef>
                <a:spcPts val="0"/>
              </a:spcBef>
              <a:spcAft>
                <a:spcPts val="0"/>
              </a:spcAft>
              <a:buClr>
                <a:srgbClr val="000000"/>
              </a:buClr>
              <a:buSzPts val="1100"/>
              <a:buFont typeface="Arial"/>
              <a:buNone/>
            </a:pPr>
            <a:endParaRPr sz="44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1446970"/>
            <a:ext cx="5798700" cy="4431600"/>
          </a:xfrm>
          <a:prstGeom prst="rect">
            <a:avLst/>
          </a:prstGeom>
          <a:noFill/>
          <a:ln>
            <a:noFill/>
          </a:ln>
        </p:spPr>
        <p:txBody>
          <a:bodyPr spcFirstLastPara="1" wrap="square" lIns="91425" tIns="91425" rIns="91425" bIns="91425" anchor="t" anchorCtr="0">
            <a:noAutofit/>
          </a:bodyPr>
          <a:lstStyle/>
          <a:p>
            <a:pPr>
              <a:buClr>
                <a:schemeClr val="dk1"/>
              </a:buClr>
              <a:buSzPts val="1100"/>
            </a:pPr>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5: </a:t>
            </a:r>
            <a:r>
              <a:rPr lang="es-ES" sz="1800" dirty="0"/>
              <a:t>¿Cuáles de las siguientes son formas de represalias o discriminación? (Marque todas las opciones que correspondan).</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342900" lvl="0" indent="-342900">
              <a:buFont typeface="+mj-lt"/>
              <a:buAutoNum type="alphaUcPeriod"/>
            </a:pPr>
            <a:r>
              <a:rPr lang="es-ES" sz="1800" dirty="0">
                <a:latin typeface="Arial" panose="020B0604020202020204" pitchFamily="34" charset="0"/>
                <a:cs typeface="Arial" panose="020B0604020202020204" pitchFamily="34" charset="0"/>
              </a:rPr>
              <a:t>Reducción del salario o de las horas de trabajo</a:t>
            </a:r>
          </a:p>
          <a:p>
            <a:pPr marL="342900" lvl="0" indent="-342900">
              <a:buFont typeface="+mj-lt"/>
              <a:buAutoNum type="alphaUcPeriod"/>
            </a:pPr>
            <a:r>
              <a:rPr lang="es-ES" sz="1800" dirty="0">
                <a:latin typeface="Arial" panose="020B0604020202020204" pitchFamily="34" charset="0"/>
                <a:cs typeface="Arial" panose="020B0604020202020204" pitchFamily="34" charset="0"/>
              </a:rPr>
              <a:t>Denegación de beneficios</a:t>
            </a:r>
          </a:p>
          <a:p>
            <a:pPr marL="342900" lvl="0" indent="-342900">
              <a:buFont typeface="+mj-lt"/>
              <a:buAutoNum type="alphaUcPeriod"/>
            </a:pPr>
            <a:r>
              <a:rPr lang="es-ES" sz="1800" dirty="0">
                <a:latin typeface="Arial" panose="020B0604020202020204" pitchFamily="34" charset="0"/>
                <a:cs typeface="Arial" panose="020B0604020202020204" pitchFamily="34" charset="0"/>
              </a:rPr>
              <a:t>Medidas disciplinarias</a:t>
            </a:r>
          </a:p>
          <a:p>
            <a:pPr marL="342900" lvl="0" indent="-342900">
              <a:buFont typeface="+mj-lt"/>
              <a:buAutoNum type="alphaUcPeriod"/>
            </a:pPr>
            <a:r>
              <a:rPr lang="es-ES" sz="1800" dirty="0">
                <a:latin typeface="Arial" panose="020B0604020202020204" pitchFamily="34" charset="0"/>
                <a:cs typeface="Arial" panose="020B0604020202020204" pitchFamily="34" charset="0"/>
              </a:rPr>
              <a:t>Inclusión en la lista negra</a:t>
            </a: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625" name="Google Shape;625;gb3e8f5dbd0_0_48"/>
          <p:cNvSpPr txBox="1"/>
          <p:nvPr/>
        </p:nvSpPr>
        <p:spPr>
          <a:xfrm>
            <a:off x="6688450" y="1460995"/>
            <a:ext cx="5133000" cy="4389600"/>
          </a:xfrm>
          <a:prstGeom prst="rect">
            <a:avLst/>
          </a:prstGeom>
          <a:noFill/>
          <a:ln>
            <a:noFill/>
          </a:ln>
        </p:spPr>
        <p:txBody>
          <a:bodyPr spcFirstLastPara="1" wrap="square" lIns="91425" tIns="91425" rIns="91425" bIns="91425" anchor="t" anchorCtr="0">
            <a:noAutofit/>
          </a:bodyPr>
          <a:lstStyle/>
          <a:p>
            <a:pPr>
              <a:buClr>
                <a:schemeClr val="dk1"/>
              </a:buClr>
              <a:buSzPts val="1100"/>
            </a:pPr>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6: </a:t>
            </a:r>
            <a:r>
              <a:rPr lang="es-ES" sz="1800" dirty="0"/>
              <a:t>Después de que un empleado informe una violación de seguridad y salud a su empleador, el empleador no tiene derecho a despedirlo por otros motivos.</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mj-lt"/>
                <a:ea typeface="Calibri"/>
                <a:cs typeface="Calibri"/>
                <a:sym typeface="Calibri"/>
              </a:rPr>
              <a:t>Verdadero</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mj-lt"/>
                <a:ea typeface="Calibri"/>
                <a:cs typeface="Calibri"/>
                <a:sym typeface="Calibri"/>
              </a:rPr>
              <a:t>Falso</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10" name="Google Shape;102;p2">
            <a:extLst>
              <a:ext uri="{FF2B5EF4-FFF2-40B4-BE49-F238E27FC236}">
                <a16:creationId xmlns:a16="http://schemas.microsoft.com/office/drawing/2014/main" id="{8DAAA889-9515-41A1-8991-3C50664543CE}"/>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sym typeface="Verdana"/>
              </a:rPr>
              <a:t>Derechos de </a:t>
            </a:r>
            <a:r>
              <a:rPr lang="en-US" sz="2800" b="1" dirty="0" err="1">
                <a:solidFill>
                  <a:schemeClr val="lt1"/>
                </a:solidFill>
                <a:latin typeface="Verdana"/>
                <a:ea typeface="Verdana"/>
                <a:sym typeface="Verdana"/>
              </a:rPr>
              <a:t>los</a:t>
            </a:r>
            <a:r>
              <a:rPr lang="en-US" sz="2800" b="1" dirty="0">
                <a:solidFill>
                  <a:schemeClr val="lt1"/>
                </a:solidFill>
                <a:latin typeface="Verdana"/>
                <a:ea typeface="Verdana"/>
                <a:sym typeface="Verdana"/>
              </a:rPr>
              <a:t> </a:t>
            </a:r>
            <a:r>
              <a:rPr lang="en-US" sz="2800" b="1" dirty="0" err="1">
                <a:solidFill>
                  <a:schemeClr val="lt1"/>
                </a:solidFill>
                <a:latin typeface="Verdana"/>
                <a:ea typeface="Verdana"/>
                <a:sym typeface="Verdana"/>
              </a:rPr>
              <a:t>denunciantes</a:t>
            </a:r>
            <a:endParaRPr sz="1400" b="0" i="0" u="none" strike="noStrike" cap="none" dirty="0">
              <a:solidFill>
                <a:srgbClr val="000000"/>
              </a:solidFill>
              <a:latin typeface="Arial"/>
              <a:ea typeface="Arial"/>
              <a:cs typeface="Arial"/>
              <a:sym typeface="Arial"/>
            </a:endParaRP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spTree>
    <p:extLst>
      <p:ext uri="{BB962C8B-B14F-4D97-AF65-F5344CB8AC3E}">
        <p14:creationId xmlns:p14="http://schemas.microsoft.com/office/powerpoint/2010/main" val="3105843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p:cNvSpPr/>
          <p:nvPr/>
        </p:nvSpPr>
        <p:spPr>
          <a:xfrm>
            <a:off x="0" y="5857874"/>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lvl="0" algn="ctr">
              <a:buSzPts val="1100"/>
            </a:pPr>
            <a:r>
              <a:rPr lang="es-ES" sz="4000" u="sng" dirty="0">
                <a:solidFill>
                  <a:schemeClr val="dk1"/>
                </a:solidFill>
                <a:latin typeface="+mj-lt"/>
                <a:ea typeface="Calibri"/>
                <a:cs typeface="Calibri"/>
                <a:sym typeface="Calibri"/>
              </a:rPr>
              <a:t>DERECHOS DE LOS DENUNCIANTES- </a:t>
            </a:r>
          </a:p>
          <a:p>
            <a:pPr lvl="0" algn="ctr">
              <a:buSzPts val="1100"/>
            </a:pPr>
            <a:r>
              <a:rPr lang="es-ES" sz="4000" u="sng" dirty="0">
                <a:solidFill>
                  <a:schemeClr val="dk1"/>
                </a:solidFill>
                <a:latin typeface="+mj-lt"/>
                <a:ea typeface="Calibri"/>
                <a:cs typeface="Calibri"/>
                <a:sym typeface="Calibri"/>
              </a:rPr>
              <a:t>CUESTIONARIO</a:t>
            </a:r>
          </a:p>
          <a:p>
            <a:pPr marL="0" marR="0" lvl="0" indent="0" algn="l" rtl="0">
              <a:lnSpc>
                <a:spcPct val="100000"/>
              </a:lnSpc>
              <a:spcBef>
                <a:spcPts val="0"/>
              </a:spcBef>
              <a:spcAft>
                <a:spcPts val="0"/>
              </a:spcAft>
              <a:buClr>
                <a:srgbClr val="000000"/>
              </a:buClr>
              <a:buSzPts val="1100"/>
              <a:buFont typeface="Arial"/>
              <a:buNone/>
            </a:pPr>
            <a:endParaRPr sz="44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1405422"/>
            <a:ext cx="5798700" cy="4431600"/>
          </a:xfrm>
          <a:prstGeom prst="rect">
            <a:avLst/>
          </a:prstGeom>
          <a:noFill/>
          <a:ln>
            <a:noFill/>
          </a:ln>
        </p:spPr>
        <p:txBody>
          <a:bodyPr spcFirstLastPara="1" wrap="square" lIns="91425" tIns="91425" rIns="91425" bIns="91425" anchor="t" anchorCtr="0">
            <a:noAutofit/>
          </a:bodyPr>
          <a:lstStyle/>
          <a:p>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7: </a:t>
            </a:r>
            <a:r>
              <a:rPr lang="es-ES" sz="1800" dirty="0"/>
              <a:t>Todos los empleados o futuros empleados que presenten una queja de seguridad o salud están protegidos por el </a:t>
            </a:r>
            <a:r>
              <a:rPr lang="en-US" sz="1800" dirty="0"/>
              <a:t>ORS 654.062.</a:t>
            </a: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mj-lt"/>
                <a:ea typeface="Calibri"/>
                <a:cs typeface="Calibri"/>
                <a:sym typeface="Calibri"/>
              </a:rPr>
              <a:t>Verdadero</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mj-lt"/>
                <a:ea typeface="Calibri"/>
                <a:cs typeface="Calibri"/>
                <a:sym typeface="Calibri"/>
              </a:rPr>
              <a:t>Falso</a:t>
            </a: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10" name="Google Shape;102;p2">
            <a:extLst>
              <a:ext uri="{FF2B5EF4-FFF2-40B4-BE49-F238E27FC236}">
                <a16:creationId xmlns:a16="http://schemas.microsoft.com/office/drawing/2014/main" id="{8DAAA889-9515-41A1-8991-3C50664543CE}"/>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sym typeface="Verdana"/>
              </a:rPr>
              <a:t>Derechos de </a:t>
            </a:r>
            <a:r>
              <a:rPr lang="en-US" sz="2800" b="1" dirty="0" err="1">
                <a:solidFill>
                  <a:schemeClr val="lt1"/>
                </a:solidFill>
                <a:latin typeface="Verdana"/>
                <a:ea typeface="Verdana"/>
                <a:sym typeface="Verdana"/>
              </a:rPr>
              <a:t>los</a:t>
            </a:r>
            <a:r>
              <a:rPr lang="en-US" sz="2800" b="1" dirty="0">
                <a:solidFill>
                  <a:schemeClr val="lt1"/>
                </a:solidFill>
                <a:latin typeface="Verdana"/>
                <a:ea typeface="Verdana"/>
                <a:sym typeface="Verdana"/>
              </a:rPr>
              <a:t> </a:t>
            </a:r>
            <a:r>
              <a:rPr lang="en-US" sz="2800" b="1" dirty="0" err="1">
                <a:solidFill>
                  <a:schemeClr val="lt1"/>
                </a:solidFill>
                <a:latin typeface="Verdana"/>
                <a:ea typeface="Verdana"/>
                <a:sym typeface="Verdana"/>
              </a:rPr>
              <a:t>denunciantes</a:t>
            </a:r>
            <a:endParaRPr sz="1400" b="0" i="0" u="none" strike="noStrike" cap="none" dirty="0">
              <a:solidFill>
                <a:srgbClr val="000000"/>
              </a:solidFill>
              <a:latin typeface="Arial"/>
              <a:ea typeface="Arial"/>
              <a:cs typeface="Arial"/>
              <a:sym typeface="Arial"/>
            </a:endParaRP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spTree>
    <p:extLst>
      <p:ext uri="{BB962C8B-B14F-4D97-AF65-F5344CB8AC3E}">
        <p14:creationId xmlns:p14="http://schemas.microsoft.com/office/powerpoint/2010/main" val="26848136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gafa52f6668_0_0"/>
          <p:cNvSpPr/>
          <p:nvPr/>
        </p:nvSpPr>
        <p:spPr>
          <a:xfrm>
            <a:off x="0" y="5857874"/>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6" name="Google Shape;676;gafa52f6668_0_0"/>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lvl="0" algn="ctr">
              <a:buSzPts val="1100"/>
            </a:pPr>
            <a:r>
              <a:rPr lang="es-ES" sz="4000" u="sng" dirty="0">
                <a:solidFill>
                  <a:schemeClr val="dk1"/>
                </a:solidFill>
                <a:latin typeface="+mj-lt"/>
                <a:ea typeface="Calibri"/>
                <a:cs typeface="Calibri"/>
                <a:sym typeface="Calibri"/>
              </a:rPr>
              <a:t>DERECHOS DE LOS DENUNCIANTES- </a:t>
            </a:r>
          </a:p>
          <a:p>
            <a:pPr lvl="0" algn="ctr">
              <a:buSzPts val="1100"/>
            </a:pPr>
            <a:r>
              <a:rPr lang="es-ES" sz="4000" u="sng" dirty="0">
                <a:solidFill>
                  <a:schemeClr val="dk1"/>
                </a:solidFill>
                <a:latin typeface="+mj-lt"/>
                <a:ea typeface="Calibri"/>
                <a:cs typeface="Calibri"/>
                <a:sym typeface="Calibri"/>
              </a:rPr>
              <a:t>RESPUESTAS DEL CUESTIONARIO</a:t>
            </a:r>
          </a:p>
          <a:p>
            <a:pPr marL="0" marR="0" lvl="0" indent="0" algn="l" rtl="0">
              <a:lnSpc>
                <a:spcPct val="100000"/>
              </a:lnSpc>
              <a:spcBef>
                <a:spcPts val="0"/>
              </a:spcBef>
              <a:spcAft>
                <a:spcPts val="0"/>
              </a:spcAft>
              <a:buClr>
                <a:schemeClr val="dk1"/>
              </a:buClr>
              <a:buSzPts val="1100"/>
              <a:buFont typeface="Arial"/>
              <a:buNone/>
            </a:pPr>
            <a:endParaRPr sz="2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2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Calibri"/>
              <a:ea typeface="Calibri"/>
              <a:cs typeface="Calibri"/>
              <a:sym typeface="Calibri"/>
            </a:endParaRPr>
          </a:p>
        </p:txBody>
      </p:sp>
      <p:sp>
        <p:nvSpPr>
          <p:cNvPr id="679" name="Google Shape;679;gafa52f6668_0_0"/>
          <p:cNvSpPr txBox="1"/>
          <p:nvPr/>
        </p:nvSpPr>
        <p:spPr>
          <a:xfrm>
            <a:off x="531675" y="1668656"/>
            <a:ext cx="4971876" cy="4155937"/>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C</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B</a:t>
            </a:r>
            <a:endParaRPr sz="1800" dirty="0">
              <a:solidFill>
                <a:schemeClr val="dk1"/>
              </a:solidFill>
              <a:latin typeface="+mj-lt"/>
              <a:ea typeface="Calibri"/>
              <a:cs typeface="Calibri"/>
              <a:sym typeface="Calibri"/>
            </a:endParaRPr>
          </a:p>
          <a:p>
            <a:pPr lvl="0" algn="l" rtl="0">
              <a:spcBef>
                <a:spcPts val="0"/>
              </a:spcBef>
              <a:spcAft>
                <a:spcPts val="0"/>
              </a:spcAft>
            </a:pPr>
            <a:endParaRPr sz="1800" dirty="0">
              <a:solidFill>
                <a:schemeClr val="dk1"/>
              </a:solidFill>
              <a:latin typeface="+mj-lt"/>
              <a:ea typeface="Calibri"/>
              <a:cs typeface="Calibri"/>
              <a:sym typeface="Calibri"/>
            </a:endParaRPr>
          </a:p>
        </p:txBody>
      </p:sp>
      <p:sp>
        <p:nvSpPr>
          <p:cNvPr id="680" name="Google Shape;680;gafa52f6668_0_0"/>
          <p:cNvSpPr txBox="1"/>
          <p:nvPr/>
        </p:nvSpPr>
        <p:spPr>
          <a:xfrm>
            <a:off x="6688450" y="1682681"/>
            <a:ext cx="5133000" cy="4141912"/>
          </a:xfrm>
          <a:prstGeom prst="rect">
            <a:avLst/>
          </a:prstGeom>
          <a:noFill/>
          <a:ln>
            <a:noFill/>
          </a:ln>
        </p:spPr>
        <p:txBody>
          <a:bodyPr spcFirstLastPara="1" wrap="square" lIns="91425" tIns="91425" rIns="91425" bIns="91425" anchor="t" anchorCtr="0">
            <a:noAutofit/>
          </a:bodyPr>
          <a:lstStyle/>
          <a:p>
            <a:pPr marL="457200" lvl="0" indent="-342900">
              <a:buClr>
                <a:schemeClr val="dk1"/>
              </a:buClr>
              <a:buSzPts val="1800"/>
              <a:buFont typeface="+mj-lt"/>
              <a:buAutoNum type="arabicParenR" startAt="5"/>
            </a:pPr>
            <a:r>
              <a:rPr lang="pt-BR" sz="1800" dirty="0">
                <a:solidFill>
                  <a:schemeClr val="dk1"/>
                </a:solidFill>
                <a:ea typeface="Calibri"/>
                <a:cs typeface="Calibri"/>
                <a:sym typeface="Calibri"/>
              </a:rPr>
              <a:t>A, B, C, D</a:t>
            </a:r>
          </a:p>
          <a:p>
            <a:pPr marL="457200" lvl="0" indent="-342900">
              <a:buClr>
                <a:schemeClr val="dk1"/>
              </a:buClr>
              <a:buSzPts val="1800"/>
              <a:buFont typeface="+mj-lt"/>
              <a:buAutoNum type="arabicParenR" startAt="5"/>
            </a:pPr>
            <a:endParaRPr lang="pt-BR" sz="1800" dirty="0">
              <a:solidFill>
                <a:schemeClr val="dk1"/>
              </a:solidFill>
              <a:ea typeface="Calibri"/>
              <a:cs typeface="Calibri"/>
              <a:sym typeface="Calibri"/>
            </a:endParaRPr>
          </a:p>
          <a:p>
            <a:pPr marL="457200" lvl="0" indent="-342900">
              <a:buClr>
                <a:schemeClr val="dk1"/>
              </a:buClr>
              <a:buSzPts val="1800"/>
              <a:buFont typeface="+mj-lt"/>
              <a:buAutoNum type="arabicParenR" startAt="5"/>
            </a:pPr>
            <a:r>
              <a:rPr lang="pt-BR" sz="1800" dirty="0">
                <a:solidFill>
                  <a:schemeClr val="dk1"/>
                </a:solidFill>
                <a:ea typeface="Calibri"/>
                <a:cs typeface="Calibri"/>
                <a:sym typeface="Calibri"/>
              </a:rPr>
              <a:t>B</a:t>
            </a:r>
          </a:p>
          <a:p>
            <a:pPr marL="457200" lvl="0" indent="-342900">
              <a:buClr>
                <a:schemeClr val="dk1"/>
              </a:buClr>
              <a:buSzPts val="1800"/>
              <a:buFont typeface="+mj-lt"/>
              <a:buAutoNum type="arabicParenR" startAt="5"/>
            </a:pPr>
            <a:endParaRPr lang="pt-BR" sz="1800" dirty="0">
              <a:solidFill>
                <a:schemeClr val="dk1"/>
              </a:solidFill>
              <a:ea typeface="Calibri"/>
              <a:cs typeface="Calibri"/>
              <a:sym typeface="Calibri"/>
            </a:endParaRPr>
          </a:p>
          <a:p>
            <a:pPr marL="457200" lvl="0" indent="-342900">
              <a:buClr>
                <a:schemeClr val="dk1"/>
              </a:buClr>
              <a:buSzPts val="1800"/>
              <a:buFont typeface="+mj-lt"/>
              <a:buAutoNum type="arabicParenR" startAt="5"/>
            </a:pPr>
            <a:r>
              <a:rPr lang="pt-BR" sz="1800" dirty="0">
                <a:solidFill>
                  <a:schemeClr val="dk1"/>
                </a:solidFill>
                <a:ea typeface="Calibri"/>
                <a:cs typeface="Calibri"/>
                <a:sym typeface="Calibri"/>
              </a:rPr>
              <a:t>A</a:t>
            </a:r>
          </a:p>
          <a:p>
            <a:pPr marL="457200" lvl="0" indent="-342900">
              <a:buClr>
                <a:schemeClr val="dk1"/>
              </a:buClr>
              <a:buSzPts val="1800"/>
              <a:buFont typeface="+mj-lt"/>
              <a:buAutoNum type="arabicParenR" startAt="5"/>
            </a:pPr>
            <a:endParaRPr lang="pt-BR" sz="1800" dirty="0">
              <a:solidFill>
                <a:schemeClr val="dk1"/>
              </a:solidFill>
              <a:ea typeface="Calibri"/>
              <a:cs typeface="Calibri"/>
              <a:sym typeface="Calibri"/>
            </a:endParaRPr>
          </a:p>
          <a:p>
            <a:pPr marL="457200" lvl="0" indent="-342900">
              <a:buClr>
                <a:schemeClr val="dk1"/>
              </a:buClr>
              <a:buSzPts val="1800"/>
              <a:buFont typeface="+mj-lt"/>
              <a:buAutoNum type="arabicParenR" startAt="5"/>
            </a:pPr>
            <a:endParaRPr lang="pt-BR" sz="1800" dirty="0">
              <a:solidFill>
                <a:schemeClr val="dk1"/>
              </a:solidFill>
              <a:ea typeface="Calibri"/>
              <a:cs typeface="Calibri"/>
              <a:sym typeface="Calibri"/>
            </a:endParaRPr>
          </a:p>
          <a:p>
            <a:pPr marL="457200" lvl="0" indent="-342900">
              <a:buClr>
                <a:schemeClr val="dk1"/>
              </a:buClr>
              <a:buSzPts val="1800"/>
              <a:buFont typeface="+mj-lt"/>
              <a:buAutoNum type="arabicParenR" startAt="5"/>
            </a:pPr>
            <a:endParaRPr lang="pt-BR" sz="1800" dirty="0">
              <a:solidFill>
                <a:schemeClr val="dk1"/>
              </a:solidFill>
              <a:ea typeface="Calibri"/>
              <a:cs typeface="Calibri"/>
              <a:sym typeface="Calibri"/>
            </a:endParaRPr>
          </a:p>
          <a:p>
            <a:pPr marL="342900" lvl="0" indent="-342900" algn="l" rtl="0">
              <a:spcBef>
                <a:spcPts val="0"/>
              </a:spcBef>
              <a:spcAft>
                <a:spcPts val="0"/>
              </a:spcAft>
              <a:buFont typeface="+mj-lt"/>
              <a:buAutoNum type="arabicParenR" startAt="5"/>
            </a:pPr>
            <a:endParaRPr lang="en-US" sz="1800" dirty="0">
              <a:latin typeface="Calibri"/>
              <a:ea typeface="Calibri"/>
              <a:cs typeface="Calibri"/>
              <a:sym typeface="Calibri"/>
            </a:endParaRPr>
          </a:p>
        </p:txBody>
      </p:sp>
      <p:sp>
        <p:nvSpPr>
          <p:cNvPr id="11" name="Google Shape;102;p2">
            <a:extLst>
              <a:ext uri="{FF2B5EF4-FFF2-40B4-BE49-F238E27FC236}">
                <a16:creationId xmlns:a16="http://schemas.microsoft.com/office/drawing/2014/main" id="{5749D8E8-3718-4149-8056-766D283EADFA}"/>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Derechos de </a:t>
            </a:r>
            <a:r>
              <a:rPr lang="en-US" sz="2800" b="1" dirty="0" err="1">
                <a:solidFill>
                  <a:schemeClr val="lt1"/>
                </a:solidFill>
                <a:latin typeface="Verdana"/>
                <a:ea typeface="Verdana"/>
                <a:cs typeface="Verdana"/>
                <a:sym typeface="Verdana"/>
              </a:rPr>
              <a:t>los</a:t>
            </a:r>
            <a:r>
              <a:rPr lang="en-US" sz="2800" b="1" dirty="0">
                <a:solidFill>
                  <a:schemeClr val="lt1"/>
                </a:solidFill>
                <a:latin typeface="Verdana"/>
                <a:ea typeface="Verdana"/>
                <a:cs typeface="Verdana"/>
                <a:sym typeface="Verdana"/>
              </a:rPr>
              <a:t> </a:t>
            </a:r>
            <a:r>
              <a:rPr lang="en-US" sz="2800" b="1" dirty="0" err="1">
                <a:solidFill>
                  <a:schemeClr val="lt1"/>
                </a:solidFill>
                <a:latin typeface="Verdana"/>
                <a:ea typeface="Verdana"/>
                <a:cs typeface="Verdana"/>
                <a:sym typeface="Verdana"/>
              </a:rPr>
              <a:t>denunciantes</a:t>
            </a:r>
            <a:endParaRPr lang="en-US" sz="1400" b="0" i="0" u="none" strike="noStrike" cap="none" dirty="0">
              <a:solidFill>
                <a:srgbClr val="000000"/>
              </a:solidFill>
              <a:latin typeface="Arial"/>
              <a:ea typeface="Arial"/>
              <a:cs typeface="Arial"/>
              <a:sym typeface="Arial"/>
            </a:endParaRP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aabb6530bf_0_8"/>
          <p:cNvSpPr/>
          <p:nvPr/>
        </p:nvSpPr>
        <p:spPr>
          <a:xfrm>
            <a:off x="0" y="5857874"/>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7" name="Google Shape;687;gaabb6530bf_0_8"/>
          <p:cNvSpPr txBox="1"/>
          <p:nvPr/>
        </p:nvSpPr>
        <p:spPr>
          <a:xfrm>
            <a:off x="5564325" y="-19342"/>
            <a:ext cx="6589200" cy="5664000"/>
          </a:xfrm>
          <a:prstGeom prst="rect">
            <a:avLst/>
          </a:prstGeom>
          <a:noFill/>
          <a:ln>
            <a:noFill/>
          </a:ln>
        </p:spPr>
        <p:txBody>
          <a:bodyPr spcFirstLastPara="1" wrap="square" lIns="91425" tIns="45700" rIns="91425" bIns="45700" anchor="t" anchorCtr="0">
            <a:noAutofit/>
          </a:bodyPr>
          <a:lstStyle/>
          <a:p>
            <a:pPr lvl="0" algn="ctr">
              <a:buSzPts val="1100"/>
            </a:pPr>
            <a:r>
              <a:rPr lang="en-US" sz="3000" u="sng" dirty="0" err="1">
                <a:solidFill>
                  <a:schemeClr val="dk1"/>
                </a:solidFill>
                <a:latin typeface="+mj-lt"/>
                <a:ea typeface="Calibri"/>
                <a:cs typeface="Calibri"/>
                <a:sym typeface="Calibri"/>
              </a:rPr>
              <a:t>Recursos</a:t>
            </a:r>
            <a:r>
              <a:rPr lang="en-US" sz="3000" u="sng" dirty="0">
                <a:solidFill>
                  <a:schemeClr val="dk1"/>
                </a:solidFill>
                <a:latin typeface="+mj-lt"/>
                <a:ea typeface="Calibri"/>
                <a:cs typeface="Calibri"/>
                <a:sym typeface="Calibri"/>
              </a:rPr>
              <a:t> </a:t>
            </a:r>
            <a:r>
              <a:rPr lang="en-US" sz="3000" u="sng" dirty="0" err="1">
                <a:solidFill>
                  <a:schemeClr val="dk1"/>
                </a:solidFill>
                <a:latin typeface="+mj-lt"/>
                <a:ea typeface="Calibri"/>
                <a:cs typeface="Calibri"/>
                <a:sym typeface="Calibri"/>
              </a:rPr>
              <a:t>disponibles</a:t>
            </a:r>
            <a:endParaRPr lang="en-US" sz="3000" dirty="0">
              <a:solidFill>
                <a:schemeClr val="dk1"/>
              </a:solidFill>
              <a:latin typeface="Calibri"/>
              <a:ea typeface="Calibri"/>
              <a:cs typeface="Calibri"/>
              <a:sym typeface="Calibri"/>
            </a:endParaRPr>
          </a:p>
          <a:p>
            <a:r>
              <a:rPr lang="es-ES" sz="1500" dirty="0"/>
              <a:t>Para presentar una queja por discriminación, comuníquese con la División de Derechos Civiles de BOLI por teléfono al (971) 673-0764 o en línea </a:t>
            </a:r>
            <a:r>
              <a:rPr lang="es-ES" sz="1500" dirty="0">
                <a:hlinkClick r:id="rId3"/>
              </a:rPr>
              <a:t>aquí</a:t>
            </a:r>
            <a:r>
              <a:rPr lang="es-ES" sz="1500" dirty="0"/>
              <a:t>.</a:t>
            </a:r>
          </a:p>
          <a:p>
            <a:br>
              <a:rPr lang="en-US" sz="1500" dirty="0"/>
            </a:br>
            <a:r>
              <a:rPr lang="es-ES" sz="1500" dirty="0"/>
              <a:t>Para hablar con el Gerente del Programa de Denunciantes o para presentar una queja sobre los peligros encontrados en un lugar de trabajo, comuníquese con </a:t>
            </a:r>
            <a:r>
              <a:rPr lang="es-ES" sz="1500" dirty="0" err="1"/>
              <a:t>Oregon</a:t>
            </a:r>
            <a:r>
              <a:rPr lang="es-ES" sz="1500" dirty="0"/>
              <a:t> OSHA por teléfono al (503) 378-3272 o en línea </a:t>
            </a:r>
            <a:r>
              <a:rPr lang="es-ES" sz="1500" dirty="0">
                <a:hlinkClick r:id="rId4"/>
              </a:rPr>
              <a:t>aquí</a:t>
            </a:r>
            <a:r>
              <a:rPr lang="es-ES" sz="1500" dirty="0"/>
              <a:t>. </a:t>
            </a:r>
          </a:p>
          <a:p>
            <a:br>
              <a:rPr lang="en-US" sz="1500" dirty="0"/>
            </a:br>
            <a:r>
              <a:rPr lang="es-ES" sz="1500" dirty="0"/>
              <a:t>Haga clic en los botones de abajo para ver recursos adicionales.</a:t>
            </a:r>
            <a:endParaRPr sz="15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Calibri"/>
              <a:ea typeface="Calibri"/>
              <a:cs typeface="Calibri"/>
              <a:sym typeface="Calibri"/>
            </a:endParaRPr>
          </a:p>
        </p:txBody>
      </p:sp>
      <p:sp>
        <p:nvSpPr>
          <p:cNvPr id="691" name="Google Shape;691;gaabb6530bf_0_8">
            <a:hlinkClick r:id="rId5"/>
          </p:cNvPr>
          <p:cNvSpPr/>
          <p:nvPr/>
        </p:nvSpPr>
        <p:spPr>
          <a:xfrm>
            <a:off x="5708175" y="3345496"/>
            <a:ext cx="5996700" cy="480700"/>
          </a:xfrm>
          <a:prstGeom prst="rect">
            <a:avLst/>
          </a:prstGeom>
          <a:solidFill>
            <a:srgbClr val="72285D">
              <a:alpha val="55870"/>
            </a:srgbClr>
          </a:solidFill>
          <a:ln w="31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s-ES" sz="1800" dirty="0">
                <a:solidFill>
                  <a:schemeClr val="bg1">
                    <a:lumMod val="95000"/>
                  </a:schemeClr>
                </a:solidFill>
              </a:rPr>
              <a:t>Formulario de notificación de riesgos en línea de </a:t>
            </a:r>
            <a:r>
              <a:rPr lang="es-ES" sz="1800" dirty="0" err="1">
                <a:solidFill>
                  <a:schemeClr val="bg1">
                    <a:lumMod val="95000"/>
                  </a:schemeClr>
                </a:solidFill>
              </a:rPr>
              <a:t>Oregon</a:t>
            </a:r>
            <a:r>
              <a:rPr lang="es-ES" sz="1800" dirty="0">
                <a:solidFill>
                  <a:schemeClr val="bg1">
                    <a:lumMod val="95000"/>
                  </a:schemeClr>
                </a:solidFill>
              </a:rPr>
              <a:t> OSHA</a:t>
            </a:r>
            <a:endParaRPr sz="1800" dirty="0">
              <a:solidFill>
                <a:schemeClr val="bg1">
                  <a:lumMod val="95000"/>
                </a:schemeClr>
              </a:solidFill>
            </a:endParaRPr>
          </a:p>
        </p:txBody>
      </p:sp>
      <p:sp>
        <p:nvSpPr>
          <p:cNvPr id="692" name="Google Shape;692;gaabb6530bf_0_8">
            <a:hlinkClick r:id="rId6"/>
          </p:cNvPr>
          <p:cNvSpPr/>
          <p:nvPr/>
        </p:nvSpPr>
        <p:spPr>
          <a:xfrm>
            <a:off x="5708175" y="3889307"/>
            <a:ext cx="5996700" cy="406988"/>
          </a:xfrm>
          <a:prstGeom prst="rect">
            <a:avLst/>
          </a:prstGeom>
          <a:solidFill>
            <a:srgbClr val="72285D">
              <a:alpha val="55870"/>
            </a:srgbClr>
          </a:solidFill>
          <a:ln w="31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lvl="0" algn="ctr"/>
            <a:r>
              <a:rPr lang="es-ES" sz="2000" dirty="0">
                <a:solidFill>
                  <a:srgbClr val="FFFFFF"/>
                </a:solidFill>
              </a:rPr>
              <a:t>Manual de investigación de denunciantes 11(C)</a:t>
            </a:r>
            <a:endParaRPr sz="2000" dirty="0">
              <a:solidFill>
                <a:srgbClr val="FFFFFF"/>
              </a:solidFill>
            </a:endParaRPr>
          </a:p>
        </p:txBody>
      </p:sp>
      <p:sp>
        <p:nvSpPr>
          <p:cNvPr id="693" name="Google Shape;693;gaabb6530bf_0_8">
            <a:hlinkClick r:id="rId7"/>
          </p:cNvPr>
          <p:cNvSpPr/>
          <p:nvPr/>
        </p:nvSpPr>
        <p:spPr>
          <a:xfrm>
            <a:off x="5708175" y="4382686"/>
            <a:ext cx="5996700" cy="376381"/>
          </a:xfrm>
          <a:prstGeom prst="rect">
            <a:avLst/>
          </a:prstGeom>
          <a:solidFill>
            <a:srgbClr val="72285D">
              <a:alpha val="55870"/>
            </a:srgbClr>
          </a:solidFill>
          <a:ln w="31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s-ES" sz="2000" dirty="0">
                <a:solidFill>
                  <a:srgbClr val="FFFFFF"/>
                </a:solidFill>
              </a:rPr>
              <a:t>División 1 de </a:t>
            </a:r>
            <a:r>
              <a:rPr lang="es-ES" sz="2000" dirty="0" err="1">
                <a:solidFill>
                  <a:srgbClr val="FFFFFF"/>
                </a:solidFill>
              </a:rPr>
              <a:t>Oregon</a:t>
            </a:r>
            <a:r>
              <a:rPr lang="es-ES" sz="2000" dirty="0">
                <a:solidFill>
                  <a:srgbClr val="FFFFFF"/>
                </a:solidFill>
              </a:rPr>
              <a:t> OSHA - Quejas</a:t>
            </a:r>
            <a:endParaRPr sz="2000" dirty="0">
              <a:solidFill>
                <a:srgbClr val="FFFFFF"/>
              </a:solidFill>
            </a:endParaRPr>
          </a:p>
        </p:txBody>
      </p:sp>
      <p:sp>
        <p:nvSpPr>
          <p:cNvPr id="694" name="Google Shape;694;gaabb6530bf_0_8">
            <a:hlinkClick r:id="rId8"/>
          </p:cNvPr>
          <p:cNvSpPr/>
          <p:nvPr/>
        </p:nvSpPr>
        <p:spPr>
          <a:xfrm>
            <a:off x="5708175" y="4858904"/>
            <a:ext cx="5996700" cy="422443"/>
          </a:xfrm>
          <a:prstGeom prst="rect">
            <a:avLst/>
          </a:prstGeom>
          <a:solidFill>
            <a:srgbClr val="72285D">
              <a:alpha val="55870"/>
            </a:srgbClr>
          </a:solidFill>
          <a:ln w="31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2000" dirty="0" err="1">
                <a:solidFill>
                  <a:srgbClr val="FFFFFF"/>
                </a:solidFill>
              </a:rPr>
              <a:t>Ficha</a:t>
            </a:r>
            <a:r>
              <a:rPr lang="en-US" sz="2000" dirty="0">
                <a:solidFill>
                  <a:srgbClr val="FFFFFF"/>
                </a:solidFill>
              </a:rPr>
              <a:t> </a:t>
            </a:r>
            <a:r>
              <a:rPr lang="en-US" sz="2000" dirty="0" err="1">
                <a:solidFill>
                  <a:srgbClr val="FFFFFF"/>
                </a:solidFill>
              </a:rPr>
              <a:t>técnica</a:t>
            </a:r>
            <a:r>
              <a:rPr lang="en-US" sz="2000" dirty="0">
                <a:solidFill>
                  <a:srgbClr val="FFFFFF"/>
                </a:solidFill>
              </a:rPr>
              <a:t> de OSHA</a:t>
            </a:r>
            <a:endParaRPr sz="2000" dirty="0">
              <a:solidFill>
                <a:srgbClr val="FFFFFF"/>
              </a:solidFill>
            </a:endParaRPr>
          </a:p>
        </p:txBody>
      </p:sp>
      <p:sp>
        <p:nvSpPr>
          <p:cNvPr id="15" name="Google Shape;102;p2">
            <a:extLst>
              <a:ext uri="{FF2B5EF4-FFF2-40B4-BE49-F238E27FC236}">
                <a16:creationId xmlns:a16="http://schemas.microsoft.com/office/drawing/2014/main" id="{3D4040D2-C775-4F0B-9405-D9BA3FB254E1}"/>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Derechos de </a:t>
            </a:r>
            <a:r>
              <a:rPr lang="en-US" sz="2800" b="1" dirty="0" err="1">
                <a:solidFill>
                  <a:schemeClr val="lt1"/>
                </a:solidFill>
                <a:latin typeface="Verdana"/>
                <a:ea typeface="Verdana"/>
                <a:cs typeface="Verdana"/>
                <a:sym typeface="Verdana"/>
              </a:rPr>
              <a:t>los</a:t>
            </a:r>
            <a:r>
              <a:rPr lang="en-US" sz="2800" b="1" dirty="0">
                <a:solidFill>
                  <a:schemeClr val="lt1"/>
                </a:solidFill>
                <a:latin typeface="Verdana"/>
                <a:ea typeface="Verdana"/>
                <a:cs typeface="Verdana"/>
                <a:sym typeface="Verdana"/>
              </a:rPr>
              <a:t> </a:t>
            </a:r>
            <a:r>
              <a:rPr lang="en-US" sz="2800" b="1" dirty="0" err="1">
                <a:solidFill>
                  <a:schemeClr val="lt1"/>
                </a:solidFill>
                <a:latin typeface="Verdana"/>
                <a:ea typeface="Verdana"/>
                <a:cs typeface="Verdana"/>
                <a:sym typeface="Verdana"/>
              </a:rPr>
              <a:t>denunciantes</a:t>
            </a:r>
            <a:endParaRPr sz="1400" b="0" i="0" u="none" strike="noStrike" cap="none" dirty="0">
              <a:solidFill>
                <a:srgbClr val="000000"/>
              </a:solidFill>
              <a:latin typeface="Arial"/>
              <a:ea typeface="Arial"/>
              <a:cs typeface="Arial"/>
              <a:sym typeface="Arial"/>
            </a:endParaRPr>
          </a:p>
        </p:txBody>
      </p:sp>
      <p:sp>
        <p:nvSpPr>
          <p:cNvPr id="10" name="Google Shape;691;gaabb6530bf_0_8">
            <a:hlinkClick r:id="rId9"/>
          </p:cNvPr>
          <p:cNvSpPr/>
          <p:nvPr/>
        </p:nvSpPr>
        <p:spPr>
          <a:xfrm>
            <a:off x="5708175" y="2864224"/>
            <a:ext cx="5996700" cy="418161"/>
          </a:xfrm>
          <a:prstGeom prst="rect">
            <a:avLst/>
          </a:prstGeom>
          <a:solidFill>
            <a:srgbClr val="72285D">
              <a:alpha val="55870"/>
            </a:srgbClr>
          </a:solidFill>
          <a:ln w="3175" cap="flat" cmpd="sng">
            <a:solidFill>
              <a:schemeClr val="bg1">
                <a:lumMod val="95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en-US" sz="2000" dirty="0">
                <a:solidFill>
                  <a:schemeClr val="bg1"/>
                </a:solidFill>
              </a:rPr>
              <a:t> </a:t>
            </a:r>
            <a:r>
              <a:rPr lang="es-ES" sz="2000" dirty="0">
                <a:solidFill>
                  <a:schemeClr val="bg1"/>
                </a:solidFill>
              </a:rPr>
              <a:t>Departamento de Trabajo de los EE. UU.</a:t>
            </a:r>
            <a:endParaRPr sz="2000" dirty="0">
              <a:solidFill>
                <a:schemeClr val="bg1"/>
              </a:solidFill>
            </a:endParaRPr>
          </a:p>
        </p:txBody>
      </p:sp>
      <p:sp>
        <p:nvSpPr>
          <p:cNvPr id="11" name="Google Shape;694;gaabb6530bf_0_8">
            <a:hlinkClick r:id="rId10"/>
          </p:cNvPr>
          <p:cNvSpPr/>
          <p:nvPr/>
        </p:nvSpPr>
        <p:spPr>
          <a:xfrm>
            <a:off x="5708175" y="5372320"/>
            <a:ext cx="5996700" cy="422443"/>
          </a:xfrm>
          <a:prstGeom prst="rect">
            <a:avLst/>
          </a:prstGeom>
          <a:solidFill>
            <a:srgbClr val="72285D">
              <a:alpha val="55870"/>
            </a:srgbClr>
          </a:solidFill>
          <a:ln w="31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2000" dirty="0" err="1">
                <a:solidFill>
                  <a:srgbClr val="FFFFFF"/>
                </a:solidFill>
              </a:rPr>
              <a:t>Preguntas</a:t>
            </a:r>
            <a:r>
              <a:rPr lang="en-US" sz="2000" dirty="0">
                <a:solidFill>
                  <a:srgbClr val="FFFFFF"/>
                </a:solidFill>
              </a:rPr>
              <a:t> </a:t>
            </a:r>
            <a:r>
              <a:rPr lang="en-US" sz="2000" dirty="0" err="1">
                <a:solidFill>
                  <a:srgbClr val="FFFFFF"/>
                </a:solidFill>
              </a:rPr>
              <a:t>frecuentes</a:t>
            </a:r>
            <a:endParaRPr sz="2000" dirty="0">
              <a:solidFill>
                <a:srgbClr val="FFFFFF"/>
              </a:solidFill>
            </a:endParaRPr>
          </a:p>
        </p:txBody>
      </p:sp>
      <p:pic>
        <p:nvPicPr>
          <p:cNvPr id="2" name="Picture 1"/>
          <p:cNvPicPr>
            <a:picLocks noChangeAspect="1"/>
          </p:cNvPicPr>
          <p:nvPr/>
        </p:nvPicPr>
        <p:blipFill>
          <a:blip r:embed="rId11"/>
          <a:srcRect/>
          <a:stretch/>
        </p:blipFill>
        <p:spPr>
          <a:xfrm>
            <a:off x="222963" y="38578"/>
            <a:ext cx="5118399" cy="5814104"/>
          </a:xfrm>
          <a:prstGeom prst="rect">
            <a:avLst/>
          </a:prstGeom>
        </p:spPr>
      </p:pic>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aabb6530bf_0_8"/>
          <p:cNvSpPr/>
          <p:nvPr/>
        </p:nvSpPr>
        <p:spPr>
          <a:xfrm>
            <a:off x="0" y="5857874"/>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7" name="Google Shape;687;gaabb6530bf_0_8"/>
          <p:cNvSpPr txBox="1"/>
          <p:nvPr/>
        </p:nvSpPr>
        <p:spPr>
          <a:xfrm>
            <a:off x="5558950" y="-16626"/>
            <a:ext cx="6589200" cy="5869307"/>
          </a:xfrm>
          <a:prstGeom prst="rect">
            <a:avLst/>
          </a:prstGeom>
          <a:noFill/>
          <a:ln>
            <a:noFill/>
          </a:ln>
        </p:spPr>
        <p:txBody>
          <a:bodyPr spcFirstLastPara="1" wrap="square" lIns="91425" tIns="45700" rIns="91425" bIns="45700" anchor="t" anchorCtr="0">
            <a:noAutofit/>
          </a:bodyPr>
          <a:lstStyle/>
          <a:p>
            <a:pPr lvl="0" algn="ctr">
              <a:buSzPts val="1100"/>
            </a:pPr>
            <a:r>
              <a:rPr lang="es-ES" sz="3600" u="sng" dirty="0">
                <a:solidFill>
                  <a:schemeClr val="dk1"/>
                </a:solidFill>
                <a:latin typeface="+mj-lt"/>
                <a:ea typeface="Calibri"/>
                <a:cs typeface="Calibri"/>
                <a:sym typeface="Calibri"/>
              </a:rPr>
              <a:t>¿Hacia dónde nos dirigimos desde aquí?</a:t>
            </a:r>
            <a:endParaRPr lang="en-US" sz="3600" dirty="0">
              <a:solidFill>
                <a:schemeClr val="dk1"/>
              </a:solidFill>
              <a:latin typeface="Calibri"/>
              <a:ea typeface="Calibri"/>
              <a:cs typeface="Calibri"/>
              <a:sym typeface="Calibri"/>
            </a:endParaRPr>
          </a:p>
          <a:p>
            <a:pPr lvl="0">
              <a:buClr>
                <a:schemeClr val="dk1"/>
              </a:buClr>
              <a:buSzPts val="1100"/>
            </a:pPr>
            <a:r>
              <a:rPr lang="es-ES" sz="1500" dirty="0">
                <a:solidFill>
                  <a:schemeClr val="dk1"/>
                </a:solidFill>
                <a:latin typeface="+mj-lt"/>
                <a:ea typeface="Calibri"/>
                <a:cs typeface="Calibri"/>
                <a:sym typeface="Calibri"/>
              </a:rPr>
              <a:t>Un recurso excelente que puede utilizar es el Índice temático de la A </a:t>
            </a:r>
            <a:r>
              <a:rPr lang="es-ES" sz="1500" dirty="0" err="1">
                <a:solidFill>
                  <a:schemeClr val="dk1"/>
                </a:solidFill>
                <a:latin typeface="+mj-lt"/>
                <a:ea typeface="Calibri"/>
                <a:cs typeface="Calibri"/>
                <a:sym typeface="Calibri"/>
              </a:rPr>
              <a:t>a</a:t>
            </a:r>
            <a:r>
              <a:rPr lang="es-ES" sz="1500" dirty="0">
                <a:solidFill>
                  <a:schemeClr val="dk1"/>
                </a:solidFill>
                <a:latin typeface="+mj-lt"/>
                <a:ea typeface="Calibri"/>
                <a:cs typeface="Calibri"/>
                <a:sym typeface="Calibri"/>
              </a:rPr>
              <a:t> la Z del sitio web de </a:t>
            </a:r>
            <a:r>
              <a:rPr lang="es-ES" sz="1500" dirty="0" err="1">
                <a:solidFill>
                  <a:schemeClr val="dk1"/>
                </a:solidFill>
                <a:latin typeface="+mj-lt"/>
                <a:ea typeface="Calibri"/>
                <a:cs typeface="Calibri"/>
                <a:sym typeface="Calibri"/>
              </a:rPr>
              <a:t>Oregon</a:t>
            </a:r>
            <a:r>
              <a:rPr lang="es-ES" sz="1500" dirty="0">
                <a:solidFill>
                  <a:schemeClr val="dk1"/>
                </a:solidFill>
                <a:latin typeface="+mj-lt"/>
                <a:ea typeface="Calibri"/>
                <a:cs typeface="Calibri"/>
                <a:sym typeface="Calibri"/>
              </a:rPr>
              <a:t> OSHA. Contiene una lista de publicaciones relevantes, materiales de capacitación, normas, interpretaciones, videos y otros materiales diversos.</a:t>
            </a:r>
          </a:p>
          <a:p>
            <a:pPr lvl="0">
              <a:buClr>
                <a:schemeClr val="dk1"/>
              </a:buClr>
              <a:buSzPts val="1100"/>
            </a:pPr>
            <a:endParaRPr lang="es-ES" sz="1500" dirty="0">
              <a:solidFill>
                <a:schemeClr val="dk1"/>
              </a:solidFill>
              <a:latin typeface="+mj-lt"/>
              <a:ea typeface="Calibri"/>
              <a:cs typeface="Calibri"/>
              <a:sym typeface="Calibri"/>
            </a:endParaRPr>
          </a:p>
          <a:p>
            <a:pPr lvl="0">
              <a:buClr>
                <a:schemeClr val="dk1"/>
              </a:buClr>
              <a:buSzPts val="1100"/>
            </a:pPr>
            <a:r>
              <a:rPr lang="es-ES" sz="1500" dirty="0">
                <a:solidFill>
                  <a:schemeClr val="dk1"/>
                </a:solidFill>
                <a:latin typeface="+mj-lt"/>
                <a:ea typeface="Calibri"/>
                <a:cs typeface="Calibri"/>
                <a:sym typeface="Calibri"/>
              </a:rPr>
              <a:t>Si desea obtener orientación para el desarrollo de un entorno laboral más seguro, puede tener en cuenta nuestros servicios de asesoramiento gratuito y confidencial. Nuestros asesores sobre la seguridad y salud laboral pueden ayudarlo a reducir los accidentes, los costos relacionados, y ayudarlo a desarrollar un programa integral para el manejo de la seguridad y la salud. Para obtener más información, llame al 800-922-2689 o visite la página de asesoramiento.</a:t>
            </a: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Calibri"/>
              <a:ea typeface="Calibri"/>
              <a:cs typeface="Calibri"/>
              <a:sym typeface="Calibri"/>
            </a:endParaRPr>
          </a:p>
        </p:txBody>
      </p:sp>
      <p:pic>
        <p:nvPicPr>
          <p:cNvPr id="690" name="Google Shape;690;gaabb6530bf_0_8"/>
          <p:cNvPicPr preferRelativeResize="0"/>
          <p:nvPr/>
        </p:nvPicPr>
        <p:blipFill>
          <a:blip r:embed="rId3">
            <a:alphaModFix/>
          </a:blip>
          <a:stretch>
            <a:fillRect/>
          </a:stretch>
        </p:blipFill>
        <p:spPr>
          <a:xfrm>
            <a:off x="0" y="0"/>
            <a:ext cx="5453381" cy="5857874"/>
          </a:xfrm>
          <a:prstGeom prst="rect">
            <a:avLst/>
          </a:prstGeom>
          <a:noFill/>
          <a:ln>
            <a:noFill/>
          </a:ln>
        </p:spPr>
      </p:pic>
      <p:sp>
        <p:nvSpPr>
          <p:cNvPr id="691" name="Google Shape;691;gaabb6530bf_0_8">
            <a:hlinkClick r:id="rId4"/>
          </p:cNvPr>
          <p:cNvSpPr/>
          <p:nvPr/>
        </p:nvSpPr>
        <p:spPr>
          <a:xfrm>
            <a:off x="5708175" y="3988874"/>
            <a:ext cx="5996700" cy="523200"/>
          </a:xfrm>
          <a:prstGeom prst="rect">
            <a:avLst/>
          </a:prstGeom>
          <a:solidFill>
            <a:srgbClr val="72285D">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3000" dirty="0" err="1">
                <a:solidFill>
                  <a:srgbClr val="FFFFFF"/>
                </a:solidFill>
              </a:rPr>
              <a:t>Presentar</a:t>
            </a:r>
            <a:r>
              <a:rPr lang="en-US" sz="3000" dirty="0">
                <a:solidFill>
                  <a:srgbClr val="FFFFFF"/>
                </a:solidFill>
              </a:rPr>
              <a:t> </a:t>
            </a:r>
            <a:r>
              <a:rPr lang="en-US" sz="3000" dirty="0" err="1">
                <a:solidFill>
                  <a:srgbClr val="FFFFFF"/>
                </a:solidFill>
              </a:rPr>
              <a:t>una</a:t>
            </a:r>
            <a:r>
              <a:rPr lang="en-US" sz="3000" dirty="0">
                <a:solidFill>
                  <a:srgbClr val="FFFFFF"/>
                </a:solidFill>
              </a:rPr>
              <a:t> </a:t>
            </a:r>
            <a:r>
              <a:rPr lang="en-US" sz="3000" dirty="0" err="1">
                <a:solidFill>
                  <a:srgbClr val="FFFFFF"/>
                </a:solidFill>
              </a:rPr>
              <a:t>queja</a:t>
            </a:r>
            <a:endParaRPr sz="3000" dirty="0">
              <a:solidFill>
                <a:srgbClr val="FFFFFF"/>
              </a:solidFill>
            </a:endParaRPr>
          </a:p>
        </p:txBody>
      </p:sp>
      <p:sp>
        <p:nvSpPr>
          <p:cNvPr id="692" name="Google Shape;692;gaabb6530bf_0_8">
            <a:hlinkClick r:id="rId5"/>
          </p:cNvPr>
          <p:cNvSpPr/>
          <p:nvPr/>
        </p:nvSpPr>
        <p:spPr>
          <a:xfrm>
            <a:off x="5708175" y="4624284"/>
            <a:ext cx="5996700" cy="523200"/>
          </a:xfrm>
          <a:prstGeom prst="rect">
            <a:avLst/>
          </a:prstGeom>
          <a:solidFill>
            <a:srgbClr val="72285D">
              <a:alpha val="55870"/>
            </a:srgbClr>
          </a:solid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lvl="0" algn="ctr"/>
            <a:r>
              <a:rPr lang="es-ES" sz="3000" dirty="0">
                <a:solidFill>
                  <a:srgbClr val="FFFFFF"/>
                </a:solidFill>
              </a:rPr>
              <a:t>Índice de temas de la A </a:t>
            </a:r>
            <a:r>
              <a:rPr lang="es-ES" sz="3000" dirty="0" err="1">
                <a:solidFill>
                  <a:srgbClr val="FFFFFF"/>
                </a:solidFill>
              </a:rPr>
              <a:t>a</a:t>
            </a:r>
            <a:r>
              <a:rPr lang="es-ES" sz="3000" dirty="0">
                <a:solidFill>
                  <a:srgbClr val="FFFFFF"/>
                </a:solidFill>
              </a:rPr>
              <a:t> la Z</a:t>
            </a:r>
            <a:endParaRPr sz="3000" dirty="0">
              <a:solidFill>
                <a:srgbClr val="FFFFFF"/>
              </a:solidFill>
            </a:endParaRPr>
          </a:p>
        </p:txBody>
      </p:sp>
      <p:sp>
        <p:nvSpPr>
          <p:cNvPr id="693" name="Google Shape;693;gaabb6530bf_0_8">
            <a:hlinkClick r:id="rId6"/>
          </p:cNvPr>
          <p:cNvSpPr/>
          <p:nvPr/>
        </p:nvSpPr>
        <p:spPr>
          <a:xfrm>
            <a:off x="5708175" y="5241771"/>
            <a:ext cx="5996700" cy="523200"/>
          </a:xfrm>
          <a:prstGeom prst="rect">
            <a:avLst/>
          </a:prstGeom>
          <a:solidFill>
            <a:srgbClr val="72285D">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3000" dirty="0" err="1">
                <a:solidFill>
                  <a:srgbClr val="FFFFFF"/>
                </a:solidFill>
              </a:rPr>
              <a:t>Servicios</a:t>
            </a:r>
            <a:r>
              <a:rPr lang="en-US" sz="3000" dirty="0">
                <a:solidFill>
                  <a:srgbClr val="FFFFFF"/>
                </a:solidFill>
              </a:rPr>
              <a:t> de </a:t>
            </a:r>
            <a:r>
              <a:rPr lang="en-US" sz="3000" dirty="0" err="1">
                <a:solidFill>
                  <a:srgbClr val="FFFFFF"/>
                </a:solidFill>
              </a:rPr>
              <a:t>asesoramiento</a:t>
            </a:r>
            <a:endParaRPr sz="3000" dirty="0">
              <a:solidFill>
                <a:srgbClr val="FFFFFF"/>
              </a:solidFill>
            </a:endParaRPr>
          </a:p>
        </p:txBody>
      </p:sp>
      <p:sp>
        <p:nvSpPr>
          <p:cNvPr id="15" name="Google Shape;102;p2">
            <a:extLst>
              <a:ext uri="{FF2B5EF4-FFF2-40B4-BE49-F238E27FC236}">
                <a16:creationId xmlns:a16="http://schemas.microsoft.com/office/drawing/2014/main" id="{3D4040D2-C775-4F0B-9405-D9BA3FB254E1}"/>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Derechos de </a:t>
            </a:r>
            <a:r>
              <a:rPr lang="en-US" sz="2800" b="1" dirty="0" err="1">
                <a:solidFill>
                  <a:schemeClr val="lt1"/>
                </a:solidFill>
                <a:latin typeface="Verdana"/>
                <a:ea typeface="Verdana"/>
                <a:cs typeface="Verdana"/>
                <a:sym typeface="Verdana"/>
              </a:rPr>
              <a:t>los</a:t>
            </a:r>
            <a:r>
              <a:rPr lang="en-US" sz="2800" b="1" dirty="0">
                <a:solidFill>
                  <a:schemeClr val="lt1"/>
                </a:solidFill>
                <a:latin typeface="Verdana"/>
                <a:ea typeface="Verdana"/>
                <a:cs typeface="Verdana"/>
                <a:sym typeface="Verdana"/>
              </a:rPr>
              <a:t> </a:t>
            </a:r>
            <a:r>
              <a:rPr lang="en-US" sz="2800" b="1" dirty="0" err="1">
                <a:solidFill>
                  <a:schemeClr val="lt1"/>
                </a:solidFill>
                <a:latin typeface="Verdana"/>
                <a:ea typeface="Verdana"/>
                <a:cs typeface="Verdana"/>
                <a:sym typeface="Verdana"/>
              </a:rPr>
              <a:t>denunciantes</a:t>
            </a:r>
            <a:endParaRPr sz="1400" b="0" i="0" u="none" strike="noStrike" cap="none" dirty="0">
              <a:solidFill>
                <a:srgbClr val="000000"/>
              </a:solidFill>
              <a:latin typeface="Arial"/>
              <a:ea typeface="Arial"/>
              <a:cs typeface="Arial"/>
              <a:sym typeface="Arial"/>
            </a:endParaRP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27</a:t>
            </a:fld>
            <a:endParaRPr lang="en-US"/>
          </a:p>
        </p:txBody>
      </p:sp>
    </p:spTree>
    <p:extLst>
      <p:ext uri="{BB962C8B-B14F-4D97-AF65-F5344CB8AC3E}">
        <p14:creationId xmlns:p14="http://schemas.microsoft.com/office/powerpoint/2010/main" val="3692206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5"/>
          <p:cNvSpPr/>
          <p:nvPr/>
        </p:nvSpPr>
        <p:spPr>
          <a:xfrm>
            <a:off x="0" y="5889718"/>
            <a:ext cx="12192000" cy="1000125"/>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AD0A6F4F-3201-45DC-A394-170949C65A57}"/>
              </a:ext>
            </a:extLst>
          </p:cNvPr>
          <p:cNvPicPr>
            <a:picLocks noChangeAspect="1"/>
          </p:cNvPicPr>
          <p:nvPr/>
        </p:nvPicPr>
        <p:blipFill rotWithShape="1">
          <a:blip r:embed="rId3"/>
          <a:srcRect t="8208"/>
          <a:stretch/>
        </p:blipFill>
        <p:spPr>
          <a:xfrm>
            <a:off x="573817" y="135805"/>
            <a:ext cx="10960293" cy="5647301"/>
          </a:xfrm>
          <a:prstGeom prst="rect">
            <a:avLst/>
          </a:prstGeom>
        </p:spPr>
      </p:pic>
      <p:sp>
        <p:nvSpPr>
          <p:cNvPr id="9" name="Google Shape;102;p2">
            <a:extLst>
              <a:ext uri="{FF2B5EF4-FFF2-40B4-BE49-F238E27FC236}">
                <a16:creationId xmlns:a16="http://schemas.microsoft.com/office/drawing/2014/main" id="{ED5BBDB4-D025-47AC-9808-D3538E72D863}"/>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Derechos de </a:t>
            </a:r>
            <a:r>
              <a:rPr lang="en-US" sz="2800" b="1" dirty="0" err="1">
                <a:solidFill>
                  <a:schemeClr val="lt1"/>
                </a:solidFill>
                <a:latin typeface="Verdana"/>
                <a:ea typeface="Verdana"/>
                <a:cs typeface="Verdana"/>
                <a:sym typeface="Verdana"/>
              </a:rPr>
              <a:t>los</a:t>
            </a:r>
            <a:r>
              <a:rPr lang="en-US" sz="2800" b="1" dirty="0">
                <a:solidFill>
                  <a:schemeClr val="lt1"/>
                </a:solidFill>
                <a:latin typeface="Verdana"/>
                <a:ea typeface="Verdana"/>
                <a:cs typeface="Verdana"/>
                <a:sym typeface="Verdana"/>
              </a:rPr>
              <a:t> </a:t>
            </a:r>
            <a:r>
              <a:rPr lang="en-US" sz="2800" b="1" dirty="0" err="1">
                <a:solidFill>
                  <a:schemeClr val="lt1"/>
                </a:solidFill>
                <a:latin typeface="Verdana"/>
                <a:ea typeface="Verdana"/>
                <a:cs typeface="Verdana"/>
                <a:sym typeface="Verdana"/>
              </a:rPr>
              <a:t>denunciantes</a:t>
            </a:r>
            <a:endParaRPr sz="1400" b="0" i="0" u="none" strike="noStrike" cap="none" dirty="0">
              <a:solidFill>
                <a:srgbClr val="000000"/>
              </a:solidFill>
              <a:latin typeface="Arial"/>
              <a:ea typeface="Arial"/>
              <a:cs typeface="Arial"/>
              <a:sym typeface="Arial"/>
            </a:endParaRPr>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gaabb6530bf_0_18"/>
          <p:cNvSpPr/>
          <p:nvPr/>
        </p:nvSpPr>
        <p:spPr>
          <a:xfrm>
            <a:off x="0" y="5857874"/>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1" name="Google Shape;701;gaabb6530bf_0_18"/>
          <p:cNvSpPr txBox="1"/>
          <p:nvPr/>
        </p:nvSpPr>
        <p:spPr>
          <a:xfrm>
            <a:off x="5514050" y="0"/>
            <a:ext cx="6589200" cy="5317175"/>
          </a:xfrm>
          <a:prstGeom prst="rect">
            <a:avLst/>
          </a:prstGeom>
          <a:noFill/>
          <a:ln>
            <a:noFill/>
          </a:ln>
        </p:spPr>
        <p:txBody>
          <a:bodyPr spcFirstLastPara="1" wrap="square" lIns="91425" tIns="45700" rIns="91425" bIns="45700" anchor="t" anchorCtr="0">
            <a:noAutofit/>
          </a:bodyPr>
          <a:lstStyle/>
          <a:p>
            <a:pPr lvl="0" algn="ctr">
              <a:buSzPts val="1100"/>
            </a:pPr>
            <a:r>
              <a:rPr lang="en-US" sz="4800" u="sng" dirty="0" err="1">
                <a:solidFill>
                  <a:schemeClr val="dk1"/>
                </a:solidFill>
                <a:latin typeface="+mj-lt"/>
                <a:ea typeface="Calibri"/>
                <a:cs typeface="Calibri"/>
                <a:sym typeface="Calibri"/>
              </a:rPr>
              <a:t>Créditos</a:t>
            </a:r>
            <a:endParaRPr lang="en-US" sz="1800" dirty="0">
              <a:solidFill>
                <a:schemeClr val="dk1"/>
              </a:solidFill>
              <a:latin typeface="Calibri"/>
              <a:ea typeface="Calibri"/>
              <a:cs typeface="Calibri"/>
              <a:sym typeface="Calibri"/>
            </a:endParaRPr>
          </a:p>
          <a:p>
            <a:endParaRPr lang="es-ES" sz="1700" dirty="0"/>
          </a:p>
          <a:p>
            <a:endParaRPr lang="es-ES" sz="1700" dirty="0"/>
          </a:p>
          <a:p>
            <a:r>
              <a:rPr lang="es-ES" sz="1700" dirty="0"/>
              <a:t>Usted ha completado el curso en línea sobre los Derechos de los denunciantes. Ahora ya conoce los derechos de los denunciantes y el proceso que hay que seguir para presentar una queja de seguridad o salud en el lugar de trabajo.</a:t>
            </a:r>
          </a:p>
          <a:p>
            <a:br>
              <a:rPr lang="en-US" sz="1700" dirty="0"/>
            </a:br>
            <a:r>
              <a:rPr lang="es-ES" sz="1700" b="1" dirty="0"/>
              <a:t>Producido por el Equipo de educación pública de </a:t>
            </a:r>
            <a:r>
              <a:rPr lang="es-ES" sz="1700" b="1" dirty="0" err="1"/>
              <a:t>Oregon</a:t>
            </a:r>
            <a:r>
              <a:rPr lang="es-ES" sz="1700" b="1" dirty="0"/>
              <a:t> OSHA: </a:t>
            </a:r>
            <a:r>
              <a:rPr lang="en-US" sz="1700" b="1" dirty="0"/>
              <a:t> </a:t>
            </a:r>
            <a:endParaRPr lang="en-US" sz="1700" dirty="0"/>
          </a:p>
          <a:p>
            <a:r>
              <a:rPr lang="en-US" sz="1700" dirty="0"/>
              <a:t>Julie Love, Roy </a:t>
            </a:r>
            <a:r>
              <a:rPr lang="en-US" sz="1700" dirty="0" err="1"/>
              <a:t>Kroker</a:t>
            </a:r>
            <a:r>
              <a:rPr lang="en-US" sz="1700" dirty="0"/>
              <a:t>, Angelina Cox, Ricardo Vázquez Rodríguez, Phillip Wade, Tammi Stevens, Tim Wade</a:t>
            </a:r>
          </a:p>
          <a:p>
            <a:br>
              <a:rPr lang="en-US" sz="1700" dirty="0"/>
            </a:br>
            <a:r>
              <a:rPr lang="es-ES" sz="1700" b="1" dirty="0"/>
              <a:t>Asistencia técnica proporcionada por expertos en la materia: </a:t>
            </a:r>
            <a:r>
              <a:rPr lang="en-US" sz="1700" dirty="0"/>
              <a:t>Linda </a:t>
            </a:r>
            <a:r>
              <a:rPr lang="en-US" sz="1700" dirty="0" err="1"/>
              <a:t>Pressnell</a:t>
            </a:r>
            <a:r>
              <a:rPr lang="en-US" sz="1700" dirty="0"/>
              <a:t>, Teri Watson</a:t>
            </a:r>
          </a:p>
          <a:p>
            <a:br>
              <a:rPr lang="en-US" sz="1700" dirty="0"/>
            </a:br>
            <a:r>
              <a:rPr lang="en-US" sz="1700" b="1" dirty="0"/>
              <a:t>Images provided by</a:t>
            </a:r>
            <a:r>
              <a:rPr lang="en-US" sz="1700" dirty="0"/>
              <a:t>: Getty Images Inc.</a:t>
            </a:r>
          </a:p>
        </p:txBody>
      </p:sp>
      <p:pic>
        <p:nvPicPr>
          <p:cNvPr id="704" name="Google Shape;704;gaabb6530bf_0_18"/>
          <p:cNvPicPr preferRelativeResize="0"/>
          <p:nvPr/>
        </p:nvPicPr>
        <p:blipFill>
          <a:blip r:embed="rId3">
            <a:alphaModFix/>
          </a:blip>
          <a:stretch>
            <a:fillRect/>
          </a:stretch>
        </p:blipFill>
        <p:spPr>
          <a:xfrm>
            <a:off x="0" y="-11325"/>
            <a:ext cx="5425300" cy="5869199"/>
          </a:xfrm>
          <a:prstGeom prst="rect">
            <a:avLst/>
          </a:prstGeom>
          <a:noFill/>
          <a:ln>
            <a:noFill/>
          </a:ln>
        </p:spPr>
      </p:pic>
      <p:sp>
        <p:nvSpPr>
          <p:cNvPr id="10" name="Google Shape;102;p2">
            <a:extLst>
              <a:ext uri="{FF2B5EF4-FFF2-40B4-BE49-F238E27FC236}">
                <a16:creationId xmlns:a16="http://schemas.microsoft.com/office/drawing/2014/main" id="{79D4B8F8-F15E-4926-B1B0-DAB0DB70B22C}"/>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Derechos de </a:t>
            </a:r>
            <a:r>
              <a:rPr lang="en-US" sz="2800" b="1" dirty="0" err="1">
                <a:solidFill>
                  <a:schemeClr val="lt1"/>
                </a:solidFill>
                <a:latin typeface="Verdana"/>
                <a:ea typeface="Verdana"/>
                <a:cs typeface="Verdana"/>
                <a:sym typeface="Verdana"/>
              </a:rPr>
              <a:t>los</a:t>
            </a:r>
            <a:r>
              <a:rPr lang="en-US" sz="2800" b="1" dirty="0">
                <a:solidFill>
                  <a:schemeClr val="lt1"/>
                </a:solidFill>
                <a:latin typeface="Verdana"/>
                <a:ea typeface="Verdana"/>
                <a:cs typeface="Verdana"/>
                <a:sym typeface="Verdana"/>
              </a:rPr>
              <a:t> </a:t>
            </a:r>
            <a:r>
              <a:rPr lang="en-US" sz="2800" b="1" dirty="0" err="1">
                <a:solidFill>
                  <a:schemeClr val="lt1"/>
                </a:solidFill>
                <a:latin typeface="Verdana"/>
                <a:ea typeface="Verdana"/>
                <a:cs typeface="Verdana"/>
                <a:sym typeface="Verdana"/>
              </a:rPr>
              <a:t>denunciantes</a:t>
            </a:r>
            <a:endParaRPr sz="1400" b="0" i="0" u="none" strike="noStrike" cap="none" dirty="0">
              <a:solidFill>
                <a:srgbClr val="000000"/>
              </a:solidFill>
              <a:latin typeface="Arial"/>
              <a:ea typeface="Arial"/>
              <a:cs typeface="Arial"/>
              <a:sym typeface="Arial"/>
            </a:endParaRP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sym typeface="Verdana"/>
              </a:rPr>
              <a:t>Derechos de </a:t>
            </a:r>
            <a:r>
              <a:rPr lang="en-US" sz="2800" b="1" dirty="0" err="1">
                <a:solidFill>
                  <a:schemeClr val="lt1"/>
                </a:solidFill>
                <a:latin typeface="Verdana"/>
                <a:ea typeface="Verdana"/>
                <a:sym typeface="Verdana"/>
              </a:rPr>
              <a:t>los</a:t>
            </a:r>
            <a:r>
              <a:rPr lang="en-US" sz="2800" b="1" dirty="0">
                <a:solidFill>
                  <a:schemeClr val="lt1"/>
                </a:solidFill>
                <a:latin typeface="Verdana"/>
                <a:ea typeface="Verdana"/>
                <a:sym typeface="Verdana"/>
              </a:rPr>
              <a:t> </a:t>
            </a:r>
            <a:r>
              <a:rPr lang="en-US" sz="2800" b="1" dirty="0" err="1">
                <a:solidFill>
                  <a:schemeClr val="lt1"/>
                </a:solidFill>
                <a:latin typeface="Verdana"/>
                <a:ea typeface="Verdana"/>
                <a:sym typeface="Verdana"/>
              </a:rPr>
              <a:t>denunciantes</a:t>
            </a:r>
            <a:endParaRPr sz="1400" b="0" i="0" u="none" strike="noStrike" cap="none" dirty="0">
              <a:solidFill>
                <a:srgbClr val="000000"/>
              </a:solidFill>
              <a:latin typeface="Arial"/>
              <a:ea typeface="Arial"/>
              <a:cs typeface="Arial"/>
              <a:sym typeface="Arial"/>
            </a:endParaRPr>
          </a:p>
        </p:txBody>
      </p:sp>
      <p:sp>
        <p:nvSpPr>
          <p:cNvPr id="104" name="Google Shape;104;p2"/>
          <p:cNvSpPr txBox="1"/>
          <p:nvPr/>
        </p:nvSpPr>
        <p:spPr>
          <a:xfrm>
            <a:off x="5511810" y="26697"/>
            <a:ext cx="6583208" cy="5786159"/>
          </a:xfrm>
          <a:prstGeom prst="rect">
            <a:avLst/>
          </a:prstGeom>
          <a:noFill/>
          <a:ln>
            <a:noFill/>
          </a:ln>
        </p:spPr>
        <p:txBody>
          <a:bodyPr spcFirstLastPara="1" wrap="square" lIns="91425" tIns="45700" rIns="91425" bIns="45700" anchor="t" anchorCtr="0">
            <a:spAutoFit/>
          </a:bodyPr>
          <a:lstStyle/>
          <a:p>
            <a:pPr lvl="0" algn="ctr">
              <a:buSzPts val="4800"/>
            </a:pPr>
            <a:r>
              <a:rPr lang="en-US" sz="4000" u="sng" dirty="0" err="1">
                <a:solidFill>
                  <a:schemeClr val="dk1"/>
                </a:solidFill>
                <a:latin typeface="+mj-lt"/>
                <a:ea typeface="Calibri"/>
                <a:cs typeface="Calibri"/>
                <a:sym typeface="Calibri"/>
              </a:rPr>
              <a:t>Objetivos</a:t>
            </a:r>
            <a:r>
              <a:rPr lang="en-US" sz="4000" u="sng" dirty="0">
                <a:solidFill>
                  <a:schemeClr val="dk1"/>
                </a:solidFill>
                <a:latin typeface="+mj-lt"/>
                <a:ea typeface="Calibri"/>
                <a:cs typeface="Calibri"/>
                <a:sym typeface="Calibri"/>
              </a:rPr>
              <a:t> del </a:t>
            </a:r>
            <a:r>
              <a:rPr lang="en-US" sz="4000" u="sng" dirty="0" err="1">
                <a:solidFill>
                  <a:schemeClr val="dk1"/>
                </a:solidFill>
                <a:latin typeface="+mj-lt"/>
                <a:ea typeface="Calibri"/>
                <a:cs typeface="Calibri"/>
                <a:sym typeface="Calibri"/>
              </a:rPr>
              <a:t>curso</a:t>
            </a:r>
            <a:endParaRPr sz="4000" b="0" i="0" u="none" strike="noStrike" cap="none" dirty="0">
              <a:solidFill>
                <a:schemeClr val="dk1"/>
              </a:solidFill>
              <a:latin typeface="+mj-lt"/>
              <a:ea typeface="Calibri"/>
              <a:cs typeface="Calibri"/>
              <a:sym typeface="Calibri"/>
            </a:endParaRPr>
          </a:p>
          <a:p>
            <a:pPr fontAlgn="t"/>
            <a:endParaRPr lang="es-ES" sz="1500" dirty="0">
              <a:latin typeface="Arial" panose="020B0604020202020204" pitchFamily="34" charset="0"/>
            </a:endParaRPr>
          </a:p>
          <a:p>
            <a:pPr fontAlgn="t"/>
            <a:r>
              <a:rPr lang="es-ES" sz="1500" dirty="0">
                <a:latin typeface="Arial" panose="020B0604020202020204" pitchFamily="34" charset="0"/>
              </a:rPr>
              <a:t>Este curso ayudará a los empleados y empleadores a entender los derechos de los denunciantes que se encuentran en la </a:t>
            </a:r>
            <a:r>
              <a:rPr lang="es-ES" sz="1500" dirty="0">
                <a:latin typeface="Arial" panose="020B0604020202020204" pitchFamily="34" charset="0"/>
                <a:hlinkClick r:id="rId3"/>
              </a:rPr>
              <a:t>Ley de Seguridad en el Trabajo de </a:t>
            </a:r>
            <a:r>
              <a:rPr lang="es-ES" sz="1500" dirty="0" err="1">
                <a:latin typeface="Arial" panose="020B0604020202020204" pitchFamily="34" charset="0"/>
                <a:hlinkClick r:id="rId3"/>
              </a:rPr>
              <a:t>Oregon</a:t>
            </a:r>
            <a:r>
              <a:rPr lang="es-ES" sz="1500" dirty="0">
                <a:latin typeface="Arial" panose="020B0604020202020204" pitchFamily="34" charset="0"/>
                <a:hlinkClick r:id="rId3"/>
              </a:rPr>
              <a:t>, Estatuto Revisado de </a:t>
            </a:r>
            <a:r>
              <a:rPr lang="es-ES" sz="1500" dirty="0" err="1">
                <a:latin typeface="Arial" panose="020B0604020202020204" pitchFamily="34" charset="0"/>
                <a:hlinkClick r:id="rId3"/>
              </a:rPr>
              <a:t>Oregon</a:t>
            </a:r>
            <a:r>
              <a:rPr lang="es-ES" sz="1500" dirty="0">
                <a:latin typeface="Arial" panose="020B0604020202020204" pitchFamily="34" charset="0"/>
                <a:hlinkClick r:id="rId3"/>
              </a:rPr>
              <a:t> (ORS) 654.062</a:t>
            </a:r>
            <a:r>
              <a:rPr lang="es-ES" sz="1500" dirty="0">
                <a:latin typeface="Arial" panose="020B0604020202020204" pitchFamily="34" charset="0"/>
              </a:rPr>
              <a:t>.</a:t>
            </a:r>
            <a:r>
              <a:rPr lang="en-US" sz="1500" baseline="30000" dirty="0">
                <a:latin typeface="Arial" panose="020B0604020202020204" pitchFamily="34" charset="0"/>
              </a:rPr>
              <a:t>2</a:t>
            </a:r>
            <a:r>
              <a:rPr lang="en-US" sz="1500" dirty="0">
                <a:latin typeface="Arial" panose="020B0604020202020204" pitchFamily="34" charset="0"/>
              </a:rPr>
              <a:t>  </a:t>
            </a:r>
            <a:r>
              <a:rPr lang="es-ES" sz="1500" dirty="0">
                <a:latin typeface="Arial" panose="020B0604020202020204" pitchFamily="34" charset="0"/>
              </a:rPr>
              <a:t>Analizaremos en mayor detalle la Ley de Seguridad en el Trabajo de </a:t>
            </a:r>
            <a:r>
              <a:rPr lang="es-ES" sz="1500" dirty="0" err="1">
                <a:latin typeface="Arial" panose="020B0604020202020204" pitchFamily="34" charset="0"/>
              </a:rPr>
              <a:t>Oregon</a:t>
            </a:r>
            <a:r>
              <a:rPr lang="es-ES" sz="1500" dirty="0">
                <a:latin typeface="Arial" panose="020B0604020202020204" pitchFamily="34" charset="0"/>
              </a:rPr>
              <a:t> (</a:t>
            </a:r>
            <a:r>
              <a:rPr lang="es-ES" sz="1500" dirty="0" err="1">
                <a:latin typeface="Arial" panose="020B0604020202020204" pitchFamily="34" charset="0"/>
              </a:rPr>
              <a:t>OSEApor</a:t>
            </a:r>
            <a:r>
              <a:rPr lang="es-ES" sz="1500" dirty="0">
                <a:latin typeface="Arial" panose="020B0604020202020204" pitchFamily="34" charset="0"/>
              </a:rPr>
              <a:t> sus siglas en inglés) más adelante en el curso. </a:t>
            </a:r>
            <a:r>
              <a:rPr lang="en-US" sz="1500" dirty="0">
                <a:latin typeface="Arial" panose="020B0604020202020204" pitchFamily="34" charset="0"/>
              </a:rPr>
              <a:t> </a:t>
            </a:r>
            <a:endParaRPr lang="en-US" sz="1500" dirty="0"/>
          </a:p>
          <a:p>
            <a:pPr fontAlgn="t"/>
            <a:br>
              <a:rPr lang="en-US" sz="1500" dirty="0"/>
            </a:br>
            <a:r>
              <a:rPr lang="es-ES" sz="1500" dirty="0">
                <a:latin typeface="Arial" panose="020B0604020202020204" pitchFamily="34" charset="0"/>
              </a:rPr>
              <a:t>Quizá se pregunte qué es un denunciante. En el contexto de este curso, es el término que se utiliza cuando un empleado o futuro empleado han planteado una queja de seguridad o salud en el lugar de trabajo. </a:t>
            </a:r>
          </a:p>
          <a:p>
            <a:pPr fontAlgn="t"/>
            <a:br>
              <a:rPr lang="en-US" sz="1500" dirty="0"/>
            </a:br>
            <a:r>
              <a:rPr lang="es-ES" sz="1500" dirty="0">
                <a:latin typeface="Arial" panose="020B0604020202020204" pitchFamily="34" charset="0"/>
              </a:rPr>
              <a:t>Además, este curso cubrirá lo siguiente:</a:t>
            </a:r>
          </a:p>
          <a:p>
            <a:pPr fontAlgn="t"/>
            <a:endParaRPr lang="en-US" sz="1500" dirty="0">
              <a:latin typeface="Arial" panose="020B0604020202020204" pitchFamily="34" charset="0"/>
            </a:endParaRPr>
          </a:p>
          <a:p>
            <a:pPr fontAlgn="base">
              <a:buFont typeface="Arial" panose="020B0604020202020204" pitchFamily="34" charset="0"/>
              <a:buChar char="•"/>
            </a:pPr>
            <a:r>
              <a:rPr lang="es-ES" sz="1500" dirty="0">
                <a:latin typeface="Arial" panose="020B0604020202020204" pitchFamily="34" charset="0"/>
              </a:rPr>
              <a:t>propósito de la OSEA,</a:t>
            </a:r>
          </a:p>
          <a:p>
            <a:pPr fontAlgn="base">
              <a:buFont typeface="Arial" panose="020B0604020202020204" pitchFamily="34" charset="0"/>
              <a:buChar char="•"/>
            </a:pPr>
            <a:r>
              <a:rPr lang="es-ES" sz="1500" dirty="0">
                <a:latin typeface="Arial" panose="020B0604020202020204" pitchFamily="34" charset="0"/>
              </a:rPr>
              <a:t>definición de empleado,</a:t>
            </a:r>
          </a:p>
          <a:p>
            <a:pPr fontAlgn="base">
              <a:buFont typeface="Arial" panose="020B0604020202020204" pitchFamily="34" charset="0"/>
              <a:buChar char="•"/>
            </a:pPr>
            <a:r>
              <a:rPr lang="es-ES" sz="1500" dirty="0">
                <a:latin typeface="Arial" panose="020B0604020202020204" pitchFamily="34" charset="0"/>
              </a:rPr>
              <a:t>definición y ejemplos de represalias,</a:t>
            </a:r>
          </a:p>
          <a:p>
            <a:pPr fontAlgn="base">
              <a:buFont typeface="Arial" panose="020B0604020202020204" pitchFamily="34" charset="0"/>
              <a:buChar char="•"/>
            </a:pPr>
            <a:r>
              <a:rPr lang="es-ES" sz="1500" dirty="0">
                <a:latin typeface="Arial" panose="020B0604020202020204" pitchFamily="34" charset="0"/>
              </a:rPr>
              <a:t>protección contra las represalias en el lugar de trabajo,</a:t>
            </a:r>
          </a:p>
          <a:p>
            <a:pPr fontAlgn="base">
              <a:buFont typeface="Arial" panose="020B0604020202020204" pitchFamily="34" charset="0"/>
              <a:buChar char="•"/>
            </a:pPr>
            <a:r>
              <a:rPr lang="es-ES" sz="1500" dirty="0">
                <a:latin typeface="Arial" panose="020B0604020202020204" pitchFamily="34" charset="0"/>
              </a:rPr>
              <a:t>cómo es una actividad protegida, </a:t>
            </a:r>
          </a:p>
          <a:p>
            <a:pPr fontAlgn="base">
              <a:buFont typeface="Arial" panose="020B0604020202020204" pitchFamily="34" charset="0"/>
              <a:buChar char="•"/>
            </a:pPr>
            <a:r>
              <a:rPr lang="es-ES" sz="1500" dirty="0">
                <a:latin typeface="Arial" panose="020B0604020202020204" pitchFamily="34" charset="0"/>
              </a:rPr>
              <a:t>proceso de presentación de quejas, </a:t>
            </a:r>
          </a:p>
          <a:p>
            <a:pPr fontAlgn="base">
              <a:buFont typeface="Arial" panose="020B0604020202020204" pitchFamily="34" charset="0"/>
              <a:buChar char="•"/>
            </a:pPr>
            <a:r>
              <a:rPr lang="es-ES" sz="1500" dirty="0">
                <a:latin typeface="Arial" panose="020B0604020202020204" pitchFamily="34" charset="0"/>
              </a:rPr>
              <a:t>cómo se involucran los oficiales de cumplimiento (CO por sus siglas en Inglés) de </a:t>
            </a:r>
            <a:r>
              <a:rPr lang="es-ES" sz="1500" dirty="0" err="1">
                <a:latin typeface="Arial" panose="020B0604020202020204" pitchFamily="34" charset="0"/>
              </a:rPr>
              <a:t>Oregon</a:t>
            </a:r>
            <a:r>
              <a:rPr lang="es-ES" sz="1500" dirty="0">
                <a:latin typeface="Arial" panose="020B0604020202020204" pitchFamily="34" charset="0"/>
              </a:rPr>
              <a:t> OSHA,</a:t>
            </a:r>
          </a:p>
          <a:p>
            <a:pPr fontAlgn="base">
              <a:buFont typeface="Arial" panose="020B0604020202020204" pitchFamily="34" charset="0"/>
              <a:buChar char="•"/>
            </a:pPr>
            <a:r>
              <a:rPr lang="es-ES" sz="1500" dirty="0">
                <a:latin typeface="Arial" panose="020B0604020202020204" pitchFamily="34" charset="0"/>
              </a:rPr>
              <a:t>recursos disponibles sobre este tema.</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5511810" cy="5920652"/>
          </a:xfrm>
          <a:prstGeom prst="rect">
            <a:avLst/>
          </a:prstGeom>
        </p:spPr>
      </p:pic>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spTree>
    <p:extLst>
      <p:ext uri="{BB962C8B-B14F-4D97-AF65-F5344CB8AC3E}">
        <p14:creationId xmlns:p14="http://schemas.microsoft.com/office/powerpoint/2010/main" val="4152231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sym typeface="Verdana"/>
              </a:rPr>
              <a:t>Derechos de </a:t>
            </a:r>
            <a:r>
              <a:rPr lang="en-US" sz="2800" b="1" dirty="0" err="1">
                <a:solidFill>
                  <a:schemeClr val="lt1"/>
                </a:solidFill>
                <a:latin typeface="Verdana"/>
                <a:ea typeface="Verdana"/>
                <a:sym typeface="Verdana"/>
              </a:rPr>
              <a:t>los</a:t>
            </a:r>
            <a:r>
              <a:rPr lang="en-US" sz="2800" b="1" dirty="0">
                <a:solidFill>
                  <a:schemeClr val="lt1"/>
                </a:solidFill>
                <a:latin typeface="Verdana"/>
                <a:ea typeface="Verdana"/>
                <a:sym typeface="Verdana"/>
              </a:rPr>
              <a:t> </a:t>
            </a:r>
            <a:r>
              <a:rPr lang="en-US" sz="2800" b="1" dirty="0" err="1">
                <a:solidFill>
                  <a:schemeClr val="lt1"/>
                </a:solidFill>
                <a:latin typeface="Verdana"/>
                <a:ea typeface="Verdana"/>
                <a:sym typeface="Verdana"/>
              </a:rPr>
              <a:t>denunciantes</a:t>
            </a:r>
            <a:endParaRPr sz="1400" b="0" i="0" u="none" strike="noStrike" cap="none" dirty="0">
              <a:solidFill>
                <a:srgbClr val="000000"/>
              </a:solidFill>
              <a:latin typeface="Arial"/>
              <a:ea typeface="Arial"/>
              <a:cs typeface="Arial"/>
              <a:sym typeface="Arial"/>
            </a:endParaRPr>
          </a:p>
        </p:txBody>
      </p:sp>
      <p:sp>
        <p:nvSpPr>
          <p:cNvPr id="104" name="Google Shape;104;p2"/>
          <p:cNvSpPr txBox="1"/>
          <p:nvPr/>
        </p:nvSpPr>
        <p:spPr>
          <a:xfrm>
            <a:off x="5232416" y="0"/>
            <a:ext cx="6959584" cy="6001603"/>
          </a:xfrm>
          <a:prstGeom prst="rect">
            <a:avLst/>
          </a:prstGeom>
          <a:noFill/>
          <a:ln>
            <a:noFill/>
          </a:ln>
        </p:spPr>
        <p:txBody>
          <a:bodyPr spcFirstLastPara="1" wrap="square" lIns="91440" tIns="45700" rIns="91425" bIns="45700" anchor="t" anchorCtr="0">
            <a:spAutoFit/>
          </a:bodyPr>
          <a:lstStyle/>
          <a:p>
            <a:pPr lvl="0" algn="ctr">
              <a:buSzPts val="4800"/>
            </a:pPr>
            <a:r>
              <a:rPr lang="es-ES" sz="2400" u="sng" dirty="0">
                <a:latin typeface="+mn-lt"/>
              </a:rPr>
              <a:t>Ley de Seguridad en el Trabajo de </a:t>
            </a:r>
            <a:r>
              <a:rPr lang="es-ES" sz="2400" u="sng" dirty="0" err="1">
                <a:latin typeface="+mn-lt"/>
              </a:rPr>
              <a:t>Oregon</a:t>
            </a:r>
            <a:r>
              <a:rPr lang="es-ES" sz="2400" u="sng" dirty="0">
                <a:latin typeface="+mn-lt"/>
              </a:rPr>
              <a:t> (ORS) 654.062</a:t>
            </a:r>
            <a:endParaRPr sz="1600" b="0" i="0" u="none" strike="noStrike" cap="none" dirty="0">
              <a:solidFill>
                <a:schemeClr val="dk1"/>
              </a:solidFill>
              <a:latin typeface="+mj-lt"/>
              <a:ea typeface="Calibri"/>
              <a:cs typeface="Calibri"/>
              <a:sym typeface="Calibri"/>
            </a:endParaRPr>
          </a:p>
          <a:p>
            <a:r>
              <a:rPr lang="es-ES" dirty="0"/>
              <a:t>A partir de la </a:t>
            </a:r>
            <a:r>
              <a:rPr lang="es-ES" dirty="0">
                <a:hlinkClick r:id="rId3"/>
              </a:rPr>
              <a:t>Ley de Seguridad y Salud Ocupacional de 1970</a:t>
            </a:r>
            <a:r>
              <a:rPr lang="es-ES" dirty="0"/>
              <a:t>,</a:t>
            </a:r>
            <a:r>
              <a:rPr lang="en-US" baseline="30000" dirty="0"/>
              <a:t>3</a:t>
            </a:r>
            <a:r>
              <a:rPr lang="es-ES" dirty="0"/>
              <a:t> promulgada por la legislatura, la </a:t>
            </a:r>
            <a:r>
              <a:rPr lang="es-ES" dirty="0">
                <a:hlinkClick r:id="rId4"/>
              </a:rPr>
              <a:t>Ley de Seguridad en el Trabajo de </a:t>
            </a:r>
            <a:r>
              <a:rPr lang="es-ES" dirty="0" err="1">
                <a:hlinkClick r:id="rId4"/>
              </a:rPr>
              <a:t>Oregon</a:t>
            </a:r>
            <a:r>
              <a:rPr lang="en-US" baseline="30000" dirty="0"/>
              <a:t>2</a:t>
            </a:r>
            <a:r>
              <a:rPr lang="es-ES" dirty="0"/>
              <a:t> se convirtió en 1973 en el núcleo de la seguridad y la salud en el trabajo en </a:t>
            </a:r>
            <a:r>
              <a:rPr lang="es-ES" dirty="0" err="1"/>
              <a:t>Oregon</a:t>
            </a:r>
            <a:r>
              <a:rPr lang="es-ES" dirty="0"/>
              <a:t>. La ley garantiza condiciones de trabajo seguras y saludables para todos los trabajadores de </a:t>
            </a:r>
            <a:r>
              <a:rPr lang="es-ES" dirty="0" err="1"/>
              <a:t>Oregon</a:t>
            </a:r>
            <a:r>
              <a:rPr lang="es-ES" dirty="0"/>
              <a:t> y autoriza a </a:t>
            </a:r>
            <a:r>
              <a:rPr lang="es-ES" dirty="0" err="1"/>
              <a:t>Oregon</a:t>
            </a:r>
            <a:r>
              <a:rPr lang="es-ES" dirty="0"/>
              <a:t> OSHA a hacer cumplir con las normas estatales de seguridad y salud en el trabajo.</a:t>
            </a:r>
          </a:p>
          <a:p>
            <a:br>
              <a:rPr lang="en-US" dirty="0"/>
            </a:br>
            <a:r>
              <a:rPr lang="es-ES" dirty="0"/>
              <a:t>Los derechos de un denunciante se encuentran en la Ley de Seguridad en el Trabajo de </a:t>
            </a:r>
            <a:r>
              <a:rPr lang="es-ES" dirty="0" err="1"/>
              <a:t>Oregon</a:t>
            </a:r>
            <a:r>
              <a:rPr lang="es-ES" dirty="0"/>
              <a:t>, Estatuto Revisado de </a:t>
            </a:r>
            <a:r>
              <a:rPr lang="es-ES" dirty="0" err="1"/>
              <a:t>Oregon</a:t>
            </a:r>
            <a:r>
              <a:rPr lang="es-ES" dirty="0"/>
              <a:t> </a:t>
            </a:r>
            <a:r>
              <a:rPr lang="en-US" u="sng" dirty="0">
                <a:hlinkClick r:id="rId4"/>
              </a:rPr>
              <a:t>ORS 654.062</a:t>
            </a:r>
            <a:r>
              <a:rPr lang="en-US" dirty="0"/>
              <a:t>,</a:t>
            </a:r>
            <a:r>
              <a:rPr lang="en-US" baseline="30000" dirty="0"/>
              <a:t>2</a:t>
            </a:r>
            <a:r>
              <a:rPr lang="en-US" dirty="0"/>
              <a:t> </a:t>
            </a:r>
            <a:r>
              <a:rPr lang="es-ES" dirty="0"/>
              <a:t>y prohíbe las represalias contra los empleados o futuros empleados debido a:</a:t>
            </a:r>
            <a:endParaRPr lang="en-US" dirty="0"/>
          </a:p>
          <a:p>
            <a:pPr marL="457200"/>
            <a:br>
              <a:rPr lang="en-US" dirty="0"/>
            </a:br>
            <a:r>
              <a:rPr lang="es-ES" i="1" dirty="0"/>
              <a:t>“la queja o la oposición de un empleado o futuro empleado a los peligros para la salud y la seguridad en el lugar de trabajo”.</a:t>
            </a:r>
          </a:p>
          <a:p>
            <a:pPr marL="457200"/>
            <a:endParaRPr lang="es-ES" dirty="0"/>
          </a:p>
          <a:p>
            <a:r>
              <a:rPr lang="es-ES" dirty="0"/>
              <a:t>Es importante tener en cuenta que la División de Derechos Civiles de la Oficina de Trabajo e Industrias (BOLI por sus siglas en Inglés) hace cumplir la </a:t>
            </a:r>
            <a:r>
              <a:rPr lang="es-ES" dirty="0">
                <a:hlinkClick r:id="rId3"/>
              </a:rPr>
              <a:t>protección contra las represalias</a:t>
            </a:r>
            <a:r>
              <a:rPr lang="es-ES" dirty="0"/>
              <a:t>,</a:t>
            </a:r>
            <a:r>
              <a:rPr lang="es-ES" baseline="30000" dirty="0"/>
              <a:t>4</a:t>
            </a:r>
            <a:r>
              <a:rPr lang="es-ES" dirty="0"/>
              <a:t> lo que significa que un empleador:</a:t>
            </a:r>
            <a:endParaRPr lang="en-US" dirty="0"/>
          </a:p>
          <a:p>
            <a:pPr marL="457200"/>
            <a:br>
              <a:rPr lang="en-US" dirty="0"/>
            </a:br>
            <a:r>
              <a:rPr lang="es-ES" i="1" dirty="0"/>
              <a:t>“no puede tomar represalias mediante una “acción adversa” contra los empleados o futuros empleados por dar a conocer una situación potencialmente insegura”.</a:t>
            </a:r>
          </a:p>
          <a:p>
            <a:br>
              <a:rPr lang="en-US" dirty="0"/>
            </a:br>
            <a:r>
              <a:rPr lang="es-ES" dirty="0"/>
              <a:t>Hablaremos más sobre </a:t>
            </a:r>
            <a:r>
              <a:rPr lang="es-ES" dirty="0" err="1"/>
              <a:t>Oregon</a:t>
            </a:r>
            <a:r>
              <a:rPr lang="es-ES" dirty="0"/>
              <a:t> OSHA y BOLI más adelante en este curso. A continuación, definimos empleado y lo ayudamos a entender qué significa represalia.</a:t>
            </a:r>
            <a:endParaRPr lang="en-US" dirty="0">
              <a:latin typeface="+mj-lt"/>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946"/>
            <a:ext cx="5232416" cy="5947311"/>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spTree>
    <p:extLst>
      <p:ext uri="{BB962C8B-B14F-4D97-AF65-F5344CB8AC3E}">
        <p14:creationId xmlns:p14="http://schemas.microsoft.com/office/powerpoint/2010/main" val="1383161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sym typeface="Verdana"/>
              </a:rPr>
              <a:t>Derechos de </a:t>
            </a:r>
            <a:r>
              <a:rPr lang="en-US" sz="2800" b="1" dirty="0" err="1">
                <a:solidFill>
                  <a:schemeClr val="lt1"/>
                </a:solidFill>
                <a:latin typeface="Verdana"/>
                <a:ea typeface="Verdana"/>
                <a:sym typeface="Verdana"/>
              </a:rPr>
              <a:t>los</a:t>
            </a:r>
            <a:r>
              <a:rPr lang="en-US" sz="2800" b="1" dirty="0">
                <a:solidFill>
                  <a:schemeClr val="lt1"/>
                </a:solidFill>
                <a:latin typeface="Verdana"/>
                <a:ea typeface="Verdana"/>
                <a:sym typeface="Verdana"/>
              </a:rPr>
              <a:t> </a:t>
            </a:r>
            <a:r>
              <a:rPr lang="en-US" sz="2800" b="1" dirty="0" err="1">
                <a:solidFill>
                  <a:schemeClr val="lt1"/>
                </a:solidFill>
                <a:latin typeface="Verdana"/>
                <a:ea typeface="Verdana"/>
                <a:sym typeface="Verdana"/>
              </a:rPr>
              <a:t>denunciantes</a:t>
            </a:r>
            <a:endParaRPr sz="1400" b="0" i="0" u="none" strike="noStrike" cap="none" dirty="0">
              <a:solidFill>
                <a:srgbClr val="000000"/>
              </a:solidFill>
              <a:latin typeface="Arial"/>
              <a:ea typeface="Arial"/>
              <a:cs typeface="Arial"/>
              <a:sym typeface="Arial"/>
            </a:endParaRPr>
          </a:p>
        </p:txBody>
      </p:sp>
      <p:sp>
        <p:nvSpPr>
          <p:cNvPr id="104" name="Google Shape;104;p2"/>
          <p:cNvSpPr txBox="1"/>
          <p:nvPr/>
        </p:nvSpPr>
        <p:spPr>
          <a:xfrm>
            <a:off x="5524500" y="260880"/>
            <a:ext cx="6400800" cy="5663048"/>
          </a:xfrm>
          <a:prstGeom prst="rect">
            <a:avLst/>
          </a:prstGeom>
          <a:noFill/>
          <a:ln>
            <a:noFill/>
          </a:ln>
        </p:spPr>
        <p:txBody>
          <a:bodyPr spcFirstLastPara="1" wrap="square" lIns="91425" tIns="45700" rIns="91425" bIns="45700" anchor="t" anchorCtr="0">
            <a:spAutoFit/>
          </a:bodyPr>
          <a:lstStyle/>
          <a:p>
            <a:pPr lvl="0" algn="ctr">
              <a:buSzPts val="4800"/>
            </a:pPr>
            <a:r>
              <a:rPr lang="en-US" sz="3800" u="sng" dirty="0" err="1">
                <a:solidFill>
                  <a:schemeClr val="dk1"/>
                </a:solidFill>
                <a:latin typeface="+mj-lt"/>
                <a:ea typeface="Calibri"/>
                <a:cs typeface="Calibri"/>
                <a:sym typeface="Calibri"/>
              </a:rPr>
              <a:t>Definición</a:t>
            </a:r>
            <a:r>
              <a:rPr lang="en-US" sz="3800" u="sng" dirty="0">
                <a:solidFill>
                  <a:schemeClr val="dk1"/>
                </a:solidFill>
                <a:latin typeface="+mj-lt"/>
                <a:ea typeface="Calibri"/>
                <a:cs typeface="Calibri"/>
                <a:sym typeface="Calibri"/>
              </a:rPr>
              <a:t> de </a:t>
            </a:r>
            <a:r>
              <a:rPr lang="en-US" sz="3800" u="sng" dirty="0" err="1">
                <a:solidFill>
                  <a:schemeClr val="dk1"/>
                </a:solidFill>
                <a:latin typeface="+mj-lt"/>
                <a:ea typeface="Calibri"/>
                <a:cs typeface="Calibri"/>
                <a:sym typeface="Calibri"/>
              </a:rPr>
              <a:t>empleado</a:t>
            </a:r>
            <a:endParaRPr sz="3800" b="0" i="0" u="none" strike="noStrike" cap="none" dirty="0">
              <a:solidFill>
                <a:schemeClr val="dk1"/>
              </a:solidFill>
              <a:latin typeface="+mj-lt"/>
              <a:ea typeface="Calibri"/>
              <a:cs typeface="Calibri"/>
              <a:sym typeface="Calibri"/>
            </a:endParaRPr>
          </a:p>
          <a:p>
            <a:endParaRPr lang="es-ES" sz="1800" dirty="0"/>
          </a:p>
          <a:p>
            <a:r>
              <a:rPr lang="es-ES" sz="1700" dirty="0"/>
              <a:t>Comencemos por definir la palabra “empleado”. Empleado se define en el </a:t>
            </a:r>
            <a:r>
              <a:rPr lang="en-US" sz="1700" u="sng" dirty="0">
                <a:hlinkClick r:id="rId3"/>
              </a:rPr>
              <a:t>ORS 654.005(4)</a:t>
            </a:r>
            <a:r>
              <a:rPr lang="en-US" sz="1700" baseline="30000" dirty="0"/>
              <a:t>2</a:t>
            </a:r>
            <a:r>
              <a:rPr lang="en-US" sz="1700" dirty="0"/>
              <a:t> </a:t>
            </a:r>
            <a:r>
              <a:rPr lang="es-ES" sz="1700" dirty="0"/>
              <a:t>de la Ley de Seguridad en el Trabajo de </a:t>
            </a:r>
            <a:r>
              <a:rPr lang="es-ES" sz="1700" dirty="0" err="1"/>
              <a:t>Oregon</a:t>
            </a:r>
            <a:r>
              <a:rPr lang="es-ES" sz="1700" dirty="0"/>
              <a:t> como:</a:t>
            </a:r>
          </a:p>
          <a:p>
            <a:endParaRPr lang="es-ES" sz="1700" dirty="0"/>
          </a:p>
          <a:p>
            <a:pPr marL="800100" indent="-342900">
              <a:buFont typeface="+mj-lt"/>
              <a:buAutoNum type="alphaLcParenR"/>
            </a:pPr>
            <a:r>
              <a:rPr lang="es-ES" sz="1700" i="1" dirty="0"/>
              <a:t>Cualquier individuo, incluido un menor de edad, empleado legal o ilegalmente, que se comprometa a prestar servicios a cambio de una remuneración, económica o de otro tipo, sujeto a la dirección y el control de un empleador.</a:t>
            </a:r>
          </a:p>
          <a:p>
            <a:pPr marL="800100" indent="-342900">
              <a:buFont typeface="+mj-lt"/>
              <a:buAutoNum type="alphaLcParenR"/>
            </a:pPr>
            <a:endParaRPr lang="es-ES" sz="1700" i="1" dirty="0"/>
          </a:p>
          <a:p>
            <a:pPr marL="800100" indent="-342900">
              <a:buFont typeface="+mj-lt"/>
              <a:buAutoNum type="alphaLcParenR"/>
            </a:pPr>
            <a:r>
              <a:rPr lang="es-ES" sz="1700" i="1" dirty="0"/>
              <a:t>Funcionarios asalariados, elegidos y designados del estado, agencias estatales, condados, ciudades, distritos escolares y otras corporaciones públicas.</a:t>
            </a:r>
          </a:p>
          <a:p>
            <a:pPr marL="800100" indent="-342900">
              <a:buFont typeface="+mj-lt"/>
              <a:buAutoNum type="alphaLcParenR"/>
            </a:pPr>
            <a:endParaRPr lang="es-ES" sz="1700" i="1" dirty="0"/>
          </a:p>
          <a:p>
            <a:pPr marL="800100" indent="-342900">
              <a:buFont typeface="+mj-lt"/>
              <a:buAutoNum type="alphaLcParenR"/>
            </a:pPr>
            <a:r>
              <a:rPr lang="es-ES" sz="1700" i="1" dirty="0"/>
              <a:t>Cualquier individuo que reciba cobertura de compensación para trabajadores como trabajador sujeto de conformidad con el capítulo 656 del ORS, ya sea en virtud de la ley o por elección.</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631"/>
            <a:ext cx="5524500" cy="5934283"/>
          </a:xfrm>
          <a:prstGeom prst="rect">
            <a:avLst/>
          </a:prstGeom>
        </p:spPr>
      </p:pic>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spTree>
    <p:extLst>
      <p:ext uri="{BB962C8B-B14F-4D97-AF65-F5344CB8AC3E}">
        <p14:creationId xmlns:p14="http://schemas.microsoft.com/office/powerpoint/2010/main" val="1037475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sym typeface="Verdana"/>
              </a:rPr>
              <a:t>Derechos de </a:t>
            </a:r>
            <a:r>
              <a:rPr lang="en-US" sz="2800" b="1" dirty="0" err="1">
                <a:solidFill>
                  <a:schemeClr val="lt1"/>
                </a:solidFill>
                <a:latin typeface="Verdana"/>
                <a:ea typeface="Verdana"/>
                <a:sym typeface="Verdana"/>
              </a:rPr>
              <a:t>los</a:t>
            </a:r>
            <a:r>
              <a:rPr lang="en-US" sz="2800" b="1" dirty="0">
                <a:solidFill>
                  <a:schemeClr val="lt1"/>
                </a:solidFill>
                <a:latin typeface="Verdana"/>
                <a:ea typeface="Verdana"/>
                <a:sym typeface="Verdana"/>
              </a:rPr>
              <a:t> </a:t>
            </a:r>
            <a:r>
              <a:rPr lang="en-US" sz="2800" b="1" dirty="0" err="1">
                <a:solidFill>
                  <a:schemeClr val="lt1"/>
                </a:solidFill>
                <a:latin typeface="Verdana"/>
                <a:ea typeface="Verdana"/>
                <a:sym typeface="Verdana"/>
              </a:rPr>
              <a:t>denunciantes</a:t>
            </a:r>
            <a:endParaRPr sz="1400" b="0" i="0" u="none" strike="noStrike" cap="none" dirty="0">
              <a:solidFill>
                <a:srgbClr val="000000"/>
              </a:solidFill>
              <a:latin typeface="Arial"/>
              <a:ea typeface="Arial"/>
              <a:cs typeface="Arial"/>
              <a:sym typeface="Arial"/>
            </a:endParaRPr>
          </a:p>
        </p:txBody>
      </p:sp>
      <p:sp>
        <p:nvSpPr>
          <p:cNvPr id="104" name="Google Shape;104;p2"/>
          <p:cNvSpPr txBox="1"/>
          <p:nvPr/>
        </p:nvSpPr>
        <p:spPr>
          <a:xfrm>
            <a:off x="5460430" y="986"/>
            <a:ext cx="6400800" cy="6355546"/>
          </a:xfrm>
          <a:prstGeom prst="rect">
            <a:avLst/>
          </a:prstGeom>
          <a:noFill/>
          <a:ln>
            <a:noFill/>
          </a:ln>
        </p:spPr>
        <p:txBody>
          <a:bodyPr spcFirstLastPara="1" wrap="square" lIns="91425" tIns="45700" rIns="91425" bIns="45700" anchor="t" anchorCtr="0">
            <a:spAutoFit/>
          </a:bodyPr>
          <a:lstStyle/>
          <a:p>
            <a:pPr lvl="0" algn="ctr">
              <a:buSzPts val="4800"/>
            </a:pPr>
            <a:r>
              <a:rPr lang="en-US" sz="3000" u="sng" dirty="0" err="1">
                <a:solidFill>
                  <a:schemeClr val="dk1"/>
                </a:solidFill>
                <a:latin typeface="+mj-lt"/>
                <a:ea typeface="Calibri"/>
                <a:cs typeface="Calibri"/>
                <a:sym typeface="Calibri"/>
              </a:rPr>
              <a:t>Comprensión</a:t>
            </a:r>
            <a:r>
              <a:rPr lang="en-US" sz="3000" u="sng" dirty="0">
                <a:solidFill>
                  <a:schemeClr val="dk1"/>
                </a:solidFill>
                <a:latin typeface="+mj-lt"/>
                <a:ea typeface="Calibri"/>
                <a:cs typeface="Calibri"/>
                <a:sym typeface="Calibri"/>
              </a:rPr>
              <a:t> de las </a:t>
            </a:r>
            <a:r>
              <a:rPr lang="en-US" sz="3000" u="sng" dirty="0" err="1">
                <a:solidFill>
                  <a:schemeClr val="dk1"/>
                </a:solidFill>
                <a:latin typeface="+mj-lt"/>
                <a:ea typeface="Calibri"/>
                <a:cs typeface="Calibri"/>
                <a:sym typeface="Calibri"/>
              </a:rPr>
              <a:t>represalias</a:t>
            </a:r>
            <a:endParaRPr sz="3000" b="0" i="0" u="none" strike="noStrike" cap="none" dirty="0">
              <a:solidFill>
                <a:schemeClr val="dk1"/>
              </a:solidFill>
              <a:latin typeface="+mj-lt"/>
              <a:ea typeface="Calibri"/>
              <a:cs typeface="Calibri"/>
              <a:sym typeface="Calibri"/>
            </a:endParaRPr>
          </a:p>
          <a:p>
            <a:endParaRPr lang="en-US" sz="1800" dirty="0"/>
          </a:p>
          <a:p>
            <a:r>
              <a:rPr lang="es-ES" sz="1700" dirty="0"/>
              <a:t>En la </a:t>
            </a:r>
            <a:r>
              <a:rPr lang="es-ES" sz="1700" dirty="0">
                <a:hlinkClick r:id="rId3"/>
              </a:rPr>
              <a:t>Sección 11(c)</a:t>
            </a:r>
            <a:r>
              <a:rPr lang="es-ES" sz="1700" baseline="30000" dirty="0"/>
              <a:t>3</a:t>
            </a:r>
            <a:r>
              <a:rPr lang="es-ES" sz="1700" dirty="0"/>
              <a:t> de la Ley de Seguridad y Salud Ocupacional (Ley de OSH), se prohíben las represalias de los empleadores contra los trabajadores que “informan” al exponer los peligros para la salud y la seguridad. Las represalias se producen cuando un empleador (a través de un gerente, supervisor o administrador) despide a un empleado o toma cualquier otro tipo de acción adversa contra un empleado por participar en una actividad protegida. En breve, proporcionaremos ejemplos de actividades protegidas. </a:t>
            </a:r>
          </a:p>
          <a:p>
            <a:endParaRPr lang="es-ES" sz="1700" dirty="0"/>
          </a:p>
          <a:p>
            <a:r>
              <a:rPr lang="es-ES" sz="1700" dirty="0"/>
              <a:t>Una acción adversa es una acción que disuadiría a un empleado razonable de plantear un problema sobre una posible violación o de participar en otra actividad protegida relacionada. Las represalias perjudican a los empleados y pueden tener un impacto negativo en la moral general de los empleados. Debido a que una acción adversa puede ser sutil, como excluir a los empleados de reuniones importantes, es posible que no siempre sea fácil de reconocer. En la siguiente diapositiva, mostraremos ejemplos de acciones adversas.</a:t>
            </a:r>
          </a:p>
          <a:p>
            <a:br>
              <a:rPr lang="en-US" sz="1800" dirty="0"/>
            </a:br>
            <a:endParaRPr lang="en-US" sz="1800" dirty="0">
              <a:latin typeface="+mj-lt"/>
            </a:endParaRPr>
          </a:p>
        </p:txBody>
      </p:sp>
      <p:pic>
        <p:nvPicPr>
          <p:cNvPr id="2" name="Picture 1"/>
          <p:cNvPicPr>
            <a:picLocks noChangeAspect="1"/>
          </p:cNvPicPr>
          <p:nvPr/>
        </p:nvPicPr>
        <p:blipFill>
          <a:blip r:embed="rId4"/>
          <a:srcRect/>
          <a:stretch/>
        </p:blipFill>
        <p:spPr>
          <a:xfrm>
            <a:off x="22801" y="0"/>
            <a:ext cx="5212197" cy="5920652"/>
          </a:xfrm>
          <a:prstGeom prst="rect">
            <a:avLst/>
          </a:prstGeom>
        </p:spPr>
      </p:pic>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Tree>
    <p:extLst>
      <p:ext uri="{BB962C8B-B14F-4D97-AF65-F5344CB8AC3E}">
        <p14:creationId xmlns:p14="http://schemas.microsoft.com/office/powerpoint/2010/main" val="3596586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sym typeface="Verdana"/>
              </a:rPr>
              <a:t>Derechos de </a:t>
            </a:r>
            <a:r>
              <a:rPr lang="en-US" sz="2800" b="1" dirty="0" err="1">
                <a:solidFill>
                  <a:schemeClr val="lt1"/>
                </a:solidFill>
                <a:latin typeface="Verdana"/>
                <a:ea typeface="Verdana"/>
                <a:sym typeface="Verdana"/>
              </a:rPr>
              <a:t>los</a:t>
            </a:r>
            <a:r>
              <a:rPr lang="en-US" sz="2800" b="1" dirty="0">
                <a:solidFill>
                  <a:schemeClr val="lt1"/>
                </a:solidFill>
                <a:latin typeface="Verdana"/>
                <a:ea typeface="Verdana"/>
                <a:sym typeface="Verdana"/>
              </a:rPr>
              <a:t> </a:t>
            </a:r>
            <a:r>
              <a:rPr lang="en-US" sz="2800" b="1" dirty="0" err="1">
                <a:solidFill>
                  <a:schemeClr val="lt1"/>
                </a:solidFill>
                <a:latin typeface="Verdana"/>
                <a:ea typeface="Verdana"/>
                <a:sym typeface="Verdana"/>
              </a:rPr>
              <a:t>denunciantes</a:t>
            </a:r>
            <a:endParaRPr sz="1400" b="0" i="0" u="none" strike="noStrike" cap="none" dirty="0">
              <a:solidFill>
                <a:srgbClr val="000000"/>
              </a:solidFill>
              <a:latin typeface="Arial"/>
              <a:ea typeface="Arial"/>
              <a:cs typeface="Arial"/>
              <a:sym typeface="Arial"/>
            </a:endParaRPr>
          </a:p>
        </p:txBody>
      </p:sp>
      <p:sp>
        <p:nvSpPr>
          <p:cNvPr id="104" name="Google Shape;104;p2"/>
          <p:cNvSpPr txBox="1"/>
          <p:nvPr/>
        </p:nvSpPr>
        <p:spPr>
          <a:xfrm>
            <a:off x="5524500" y="651968"/>
            <a:ext cx="6400800" cy="4985940"/>
          </a:xfrm>
          <a:prstGeom prst="rect">
            <a:avLst/>
          </a:prstGeom>
          <a:noFill/>
          <a:ln>
            <a:noFill/>
          </a:ln>
        </p:spPr>
        <p:txBody>
          <a:bodyPr spcFirstLastPara="1" wrap="square" lIns="91425" tIns="45700" rIns="91425" bIns="45700" anchor="t" anchorCtr="0">
            <a:spAutoFit/>
          </a:bodyPr>
          <a:lstStyle/>
          <a:p>
            <a:pPr lvl="0" algn="ctr">
              <a:buSzPts val="4800"/>
            </a:pPr>
            <a:r>
              <a:rPr lang="en-US" sz="4800" u="sng" dirty="0" err="1">
                <a:solidFill>
                  <a:schemeClr val="dk1"/>
                </a:solidFill>
                <a:latin typeface="+mj-lt"/>
                <a:ea typeface="Calibri"/>
                <a:cs typeface="Calibri"/>
                <a:sym typeface="Calibri"/>
              </a:rPr>
              <a:t>Acciones</a:t>
            </a:r>
            <a:r>
              <a:rPr lang="en-US" sz="4800" u="sng" dirty="0">
                <a:solidFill>
                  <a:schemeClr val="dk1"/>
                </a:solidFill>
                <a:latin typeface="+mj-lt"/>
                <a:ea typeface="Calibri"/>
                <a:cs typeface="Calibri"/>
                <a:sym typeface="Calibri"/>
              </a:rPr>
              <a:t> </a:t>
            </a:r>
            <a:r>
              <a:rPr lang="en-US" sz="4800" u="sng" dirty="0" err="1">
                <a:solidFill>
                  <a:schemeClr val="dk1"/>
                </a:solidFill>
                <a:latin typeface="+mj-lt"/>
                <a:ea typeface="Calibri"/>
                <a:cs typeface="Calibri"/>
                <a:sym typeface="Calibri"/>
              </a:rPr>
              <a:t>adversas</a:t>
            </a:r>
            <a:endParaRPr sz="1600" b="0" i="0" u="none" strike="noStrike" cap="none" dirty="0">
              <a:solidFill>
                <a:schemeClr val="dk1"/>
              </a:solidFill>
              <a:latin typeface="+mj-lt"/>
              <a:ea typeface="Calibri"/>
              <a:cs typeface="Calibri"/>
              <a:sym typeface="Calibri"/>
            </a:endParaRPr>
          </a:p>
          <a:p>
            <a:endParaRPr lang="en-US" sz="1800" dirty="0"/>
          </a:p>
          <a:p>
            <a:r>
              <a:rPr lang="es-ES" sz="1800" dirty="0"/>
              <a:t>Estos son algunos ejemplos de acciones adversas:</a:t>
            </a:r>
          </a:p>
          <a:p>
            <a:endParaRPr lang="en-US" sz="1800" dirty="0"/>
          </a:p>
          <a:p>
            <a:pPr marL="285750" indent="-285750" fontAlgn="base">
              <a:buFont typeface="Arial" panose="020B0604020202020204" pitchFamily="34" charset="0"/>
              <a:buChar char="•"/>
            </a:pPr>
            <a:r>
              <a:rPr lang="es-ES" sz="1800" dirty="0"/>
              <a:t>despido o cese</a:t>
            </a:r>
          </a:p>
          <a:p>
            <a:pPr marL="285750" indent="-285750" fontAlgn="base">
              <a:buFont typeface="Arial" panose="020B0604020202020204" pitchFamily="34" charset="0"/>
              <a:buChar char="•"/>
            </a:pPr>
            <a:r>
              <a:rPr lang="es-ES" sz="1800" dirty="0"/>
              <a:t>inclusión en la lista negra</a:t>
            </a:r>
          </a:p>
          <a:p>
            <a:pPr marL="285750" indent="-285750" fontAlgn="base">
              <a:buFont typeface="Arial" panose="020B0604020202020204" pitchFamily="34" charset="0"/>
              <a:buChar char="•"/>
            </a:pPr>
            <a:r>
              <a:rPr lang="es-ES" sz="1800" dirty="0"/>
              <a:t>descenso en el puesto de trabajo</a:t>
            </a:r>
          </a:p>
          <a:p>
            <a:pPr marL="285750" indent="-285750" fontAlgn="base">
              <a:buFont typeface="Arial" panose="020B0604020202020204" pitchFamily="34" charset="0"/>
              <a:buChar char="•"/>
            </a:pPr>
            <a:r>
              <a:rPr lang="es-ES" sz="1800" dirty="0"/>
              <a:t>negación de horas extras o ascensos</a:t>
            </a:r>
          </a:p>
          <a:p>
            <a:pPr marL="285750" indent="-285750" fontAlgn="base">
              <a:buFont typeface="Arial" panose="020B0604020202020204" pitchFamily="34" charset="0"/>
              <a:buChar char="•"/>
            </a:pPr>
            <a:r>
              <a:rPr lang="es-ES" sz="1800" dirty="0"/>
              <a:t>medidas disciplinarias</a:t>
            </a:r>
          </a:p>
          <a:p>
            <a:pPr marL="285750" indent="-285750" fontAlgn="base">
              <a:buFont typeface="Arial" panose="020B0604020202020204" pitchFamily="34" charset="0"/>
              <a:buChar char="•"/>
            </a:pPr>
            <a:r>
              <a:rPr lang="es-ES" sz="1800" dirty="0"/>
              <a:t>denegación de beneficios</a:t>
            </a:r>
          </a:p>
          <a:p>
            <a:pPr marL="285750" indent="-285750" fontAlgn="base">
              <a:buFont typeface="Arial" panose="020B0604020202020204" pitchFamily="34" charset="0"/>
              <a:buChar char="•"/>
            </a:pPr>
            <a:r>
              <a:rPr lang="es-ES" sz="1800" dirty="0"/>
              <a:t>acciones de no contratar o no recontratar</a:t>
            </a:r>
          </a:p>
          <a:p>
            <a:pPr marL="285750" indent="-285750" fontAlgn="base">
              <a:buFont typeface="Arial" panose="020B0604020202020204" pitchFamily="34" charset="0"/>
              <a:buChar char="•"/>
            </a:pPr>
            <a:r>
              <a:rPr lang="es-ES" sz="1800" dirty="0"/>
              <a:t>intimidación</a:t>
            </a:r>
          </a:p>
          <a:p>
            <a:pPr marL="285750" indent="-285750" fontAlgn="base">
              <a:buFont typeface="Arial" panose="020B0604020202020204" pitchFamily="34" charset="0"/>
              <a:buChar char="•"/>
            </a:pPr>
            <a:r>
              <a:rPr lang="es-ES" sz="1800" dirty="0"/>
              <a:t>amenazas</a:t>
            </a:r>
          </a:p>
          <a:p>
            <a:pPr marL="285750" indent="-285750" fontAlgn="base">
              <a:buFont typeface="Arial" panose="020B0604020202020204" pitchFamily="34" charset="0"/>
              <a:buChar char="•"/>
            </a:pPr>
            <a:r>
              <a:rPr lang="es-ES" sz="1800" dirty="0"/>
              <a:t>reasignación que afecte las posibilidades de obtener un ascenso</a:t>
            </a:r>
          </a:p>
          <a:p>
            <a:pPr marL="285750" indent="-285750" fontAlgn="base">
              <a:buFont typeface="Arial" panose="020B0604020202020204" pitchFamily="34" charset="0"/>
              <a:buChar char="•"/>
            </a:pPr>
            <a:r>
              <a:rPr lang="es-ES" sz="1800" dirty="0"/>
              <a:t>reducción del salario o las horas de trabajo</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31"/>
            <a:ext cx="5524500" cy="5934283"/>
          </a:xfrm>
          <a:prstGeom prst="rect">
            <a:avLst/>
          </a:prstGeom>
        </p:spPr>
      </p:pic>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spTree>
    <p:extLst>
      <p:ext uri="{BB962C8B-B14F-4D97-AF65-F5344CB8AC3E}">
        <p14:creationId xmlns:p14="http://schemas.microsoft.com/office/powerpoint/2010/main" val="2927357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sym typeface="Verdana"/>
              </a:rPr>
              <a:t>Derechos de </a:t>
            </a:r>
            <a:r>
              <a:rPr lang="en-US" sz="2800" b="1" dirty="0" err="1">
                <a:solidFill>
                  <a:schemeClr val="lt1"/>
                </a:solidFill>
                <a:latin typeface="Verdana"/>
                <a:ea typeface="Verdana"/>
                <a:sym typeface="Verdana"/>
              </a:rPr>
              <a:t>los</a:t>
            </a:r>
            <a:r>
              <a:rPr lang="en-US" sz="2800" b="1" dirty="0">
                <a:solidFill>
                  <a:schemeClr val="lt1"/>
                </a:solidFill>
                <a:latin typeface="Verdana"/>
                <a:ea typeface="Verdana"/>
                <a:sym typeface="Verdana"/>
              </a:rPr>
              <a:t> </a:t>
            </a:r>
            <a:r>
              <a:rPr lang="en-US" sz="2800" b="1" dirty="0" err="1">
                <a:solidFill>
                  <a:schemeClr val="lt1"/>
                </a:solidFill>
                <a:latin typeface="Verdana"/>
                <a:ea typeface="Verdana"/>
                <a:sym typeface="Verdana"/>
              </a:rPr>
              <a:t>denunciantes</a:t>
            </a:r>
            <a:endParaRPr sz="1400" b="0" i="0" u="none" strike="noStrike" cap="none" dirty="0">
              <a:solidFill>
                <a:srgbClr val="000000"/>
              </a:solidFill>
              <a:latin typeface="Arial"/>
              <a:ea typeface="Arial"/>
              <a:cs typeface="Arial"/>
              <a:sym typeface="Arial"/>
            </a:endParaRPr>
          </a:p>
        </p:txBody>
      </p:sp>
      <p:sp>
        <p:nvSpPr>
          <p:cNvPr id="104" name="Google Shape;104;p2"/>
          <p:cNvSpPr txBox="1"/>
          <p:nvPr/>
        </p:nvSpPr>
        <p:spPr>
          <a:xfrm>
            <a:off x="5524500" y="651968"/>
            <a:ext cx="6400800" cy="5478382"/>
          </a:xfrm>
          <a:prstGeom prst="rect">
            <a:avLst/>
          </a:prstGeom>
          <a:noFill/>
          <a:ln>
            <a:noFill/>
          </a:ln>
        </p:spPr>
        <p:txBody>
          <a:bodyPr spcFirstLastPara="1" wrap="square" lIns="91425" tIns="45700" rIns="91425" bIns="45700" anchor="t" anchorCtr="0">
            <a:spAutoFit/>
          </a:bodyPr>
          <a:lstStyle/>
          <a:p>
            <a:pPr lvl="0" algn="ctr">
              <a:buSzPts val="4800"/>
            </a:pPr>
            <a:r>
              <a:rPr lang="en-US" sz="4800" u="sng" dirty="0" err="1">
                <a:solidFill>
                  <a:schemeClr val="dk1"/>
                </a:solidFill>
                <a:latin typeface="+mj-lt"/>
                <a:ea typeface="Calibri"/>
                <a:cs typeface="Calibri"/>
                <a:sym typeface="Calibri"/>
              </a:rPr>
              <a:t>Ejemplo</a:t>
            </a:r>
            <a:r>
              <a:rPr lang="en-US" sz="4800" u="sng" dirty="0">
                <a:solidFill>
                  <a:schemeClr val="dk1"/>
                </a:solidFill>
                <a:latin typeface="+mj-lt"/>
                <a:ea typeface="Calibri"/>
                <a:cs typeface="Calibri"/>
                <a:sym typeface="Calibri"/>
              </a:rPr>
              <a:t> de </a:t>
            </a:r>
            <a:r>
              <a:rPr lang="en-US" sz="4800" u="sng" dirty="0" err="1">
                <a:solidFill>
                  <a:schemeClr val="dk1"/>
                </a:solidFill>
                <a:latin typeface="+mj-lt"/>
                <a:ea typeface="Calibri"/>
                <a:cs typeface="Calibri"/>
                <a:sym typeface="Calibri"/>
              </a:rPr>
              <a:t>represalias</a:t>
            </a:r>
            <a:endParaRPr lang="en-US" dirty="0"/>
          </a:p>
          <a:p>
            <a:endParaRPr lang="en-US" sz="1800" dirty="0"/>
          </a:p>
          <a:p>
            <a:r>
              <a:rPr lang="es-ES" sz="1800" dirty="0"/>
              <a:t>Para ayudar a explicar esto con mayor detalle, examinemos una situación de ejemplo:</a:t>
            </a:r>
          </a:p>
          <a:p>
            <a:endParaRPr lang="es-ES" sz="1800" dirty="0"/>
          </a:p>
          <a:p>
            <a:r>
              <a:rPr lang="es-ES" sz="1800" dirty="0"/>
              <a:t>Una trabajadora informó a su empleador que había llamado a OSHA porque creía que había un peligro de incendio que su empleador se negaba a solucionar. La trabajadora había informado previamente a su empleador sobre el peligro de incendio. Existía una práctica en el lugar de trabajo que permitía a todos los empleados cambiar de turno si necesitaban tomarse un tiempo libre. La trabajadora intentó cambiar de turno unos días después de informar a su empleador que había llamado a OSHA, pero su empleador no le permitió cambiar. Sin embargo, los demás empleados sí podían cambiar de turno.</a:t>
            </a:r>
          </a:p>
          <a:p>
            <a:br>
              <a:rPr lang="en-US" sz="1600" dirty="0"/>
            </a:br>
            <a:endParaRPr sz="1600" b="0" i="0" u="none" strike="noStrike" cap="none" dirty="0">
              <a:solidFill>
                <a:schemeClr val="dk1"/>
              </a:solidFill>
              <a:latin typeface="+mj-lt"/>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368834" cy="5920652"/>
          </a:xfrm>
          <a:prstGeom prst="rect">
            <a:avLst/>
          </a:prstGeom>
        </p:spPr>
      </p:pic>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Tree>
    <p:extLst>
      <p:ext uri="{BB962C8B-B14F-4D97-AF65-F5344CB8AC3E}">
        <p14:creationId xmlns:p14="http://schemas.microsoft.com/office/powerpoint/2010/main" val="2570533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sym typeface="Verdana"/>
              </a:rPr>
              <a:t>Derechos de </a:t>
            </a:r>
            <a:r>
              <a:rPr lang="en-US" sz="2800" b="1" dirty="0" err="1">
                <a:solidFill>
                  <a:schemeClr val="lt1"/>
                </a:solidFill>
                <a:latin typeface="Verdana"/>
                <a:ea typeface="Verdana"/>
                <a:sym typeface="Verdana"/>
              </a:rPr>
              <a:t>los</a:t>
            </a:r>
            <a:r>
              <a:rPr lang="en-US" sz="2800" b="1" dirty="0">
                <a:solidFill>
                  <a:schemeClr val="lt1"/>
                </a:solidFill>
                <a:latin typeface="Verdana"/>
                <a:ea typeface="Verdana"/>
                <a:sym typeface="Verdana"/>
              </a:rPr>
              <a:t> </a:t>
            </a:r>
            <a:r>
              <a:rPr lang="en-US" sz="2800" b="1" dirty="0" err="1">
                <a:solidFill>
                  <a:schemeClr val="lt1"/>
                </a:solidFill>
                <a:latin typeface="Verdana"/>
                <a:ea typeface="Verdana"/>
                <a:sym typeface="Verdana"/>
              </a:rPr>
              <a:t>denunciantes</a:t>
            </a:r>
            <a:endParaRPr sz="1400" b="0" i="0" u="none" strike="noStrike" cap="none" dirty="0">
              <a:solidFill>
                <a:srgbClr val="000000"/>
              </a:solidFill>
              <a:latin typeface="Arial"/>
              <a:ea typeface="Arial"/>
              <a:cs typeface="Arial"/>
              <a:sym typeface="Arial"/>
            </a:endParaRPr>
          </a:p>
        </p:txBody>
      </p:sp>
      <p:sp>
        <p:nvSpPr>
          <p:cNvPr id="104" name="Google Shape;104;p2"/>
          <p:cNvSpPr txBox="1"/>
          <p:nvPr/>
        </p:nvSpPr>
        <p:spPr>
          <a:xfrm>
            <a:off x="5524500" y="246054"/>
            <a:ext cx="6400800" cy="5462994"/>
          </a:xfrm>
          <a:prstGeom prst="rect">
            <a:avLst/>
          </a:prstGeom>
          <a:noFill/>
          <a:ln>
            <a:noFill/>
          </a:ln>
        </p:spPr>
        <p:txBody>
          <a:bodyPr spcFirstLastPara="1" wrap="square" lIns="91425" tIns="45700" rIns="91425" bIns="45700" anchor="t" anchorCtr="0">
            <a:spAutoFit/>
          </a:bodyPr>
          <a:lstStyle/>
          <a:p>
            <a:pPr lvl="0" algn="ctr">
              <a:buSzPts val="4800"/>
            </a:pPr>
            <a:r>
              <a:rPr lang="en-US" sz="2800" u="sng" dirty="0" err="1">
                <a:solidFill>
                  <a:schemeClr val="dk1"/>
                </a:solidFill>
                <a:latin typeface="+mj-lt"/>
                <a:ea typeface="Calibri"/>
                <a:cs typeface="Calibri"/>
                <a:sym typeface="Calibri"/>
              </a:rPr>
              <a:t>Ejemplo</a:t>
            </a:r>
            <a:r>
              <a:rPr lang="en-US" sz="2800" u="sng" dirty="0">
                <a:solidFill>
                  <a:schemeClr val="dk1"/>
                </a:solidFill>
                <a:latin typeface="+mj-lt"/>
                <a:ea typeface="Calibri"/>
                <a:cs typeface="Calibri"/>
                <a:sym typeface="Calibri"/>
              </a:rPr>
              <a:t> de </a:t>
            </a:r>
            <a:r>
              <a:rPr lang="en-US" sz="2800" u="sng" dirty="0" err="1">
                <a:solidFill>
                  <a:schemeClr val="dk1"/>
                </a:solidFill>
                <a:latin typeface="+mj-lt"/>
                <a:ea typeface="Calibri"/>
                <a:cs typeface="Calibri"/>
                <a:sym typeface="Calibri"/>
              </a:rPr>
              <a:t>represalias</a:t>
            </a:r>
            <a:r>
              <a:rPr lang="en-US" sz="2800" u="sng" dirty="0">
                <a:solidFill>
                  <a:schemeClr val="dk1"/>
                </a:solidFill>
                <a:latin typeface="+mj-lt"/>
                <a:ea typeface="Calibri"/>
                <a:cs typeface="Calibri"/>
                <a:sym typeface="Calibri"/>
              </a:rPr>
              <a:t> (</a:t>
            </a:r>
            <a:r>
              <a:rPr lang="en-US" sz="2800" u="sng" dirty="0" err="1">
                <a:solidFill>
                  <a:schemeClr val="dk1"/>
                </a:solidFill>
                <a:latin typeface="+mj-lt"/>
                <a:ea typeface="Calibri"/>
                <a:cs typeface="Calibri"/>
                <a:sym typeface="Calibri"/>
              </a:rPr>
              <a:t>continuación</a:t>
            </a:r>
            <a:r>
              <a:rPr lang="en-US" sz="2800" u="sng" dirty="0">
                <a:solidFill>
                  <a:schemeClr val="dk1"/>
                </a:solidFill>
                <a:latin typeface="+mj-lt"/>
                <a:ea typeface="Calibri"/>
                <a:cs typeface="Calibri"/>
                <a:sym typeface="Calibri"/>
              </a:rPr>
              <a:t>)</a:t>
            </a:r>
            <a:endParaRPr lang="en-US" dirty="0"/>
          </a:p>
          <a:p>
            <a:endParaRPr lang="en-US" sz="1700" i="1" dirty="0"/>
          </a:p>
          <a:p>
            <a:r>
              <a:rPr lang="en-US" sz="1600" i="1" dirty="0" err="1"/>
              <a:t>Ejemplo</a:t>
            </a:r>
            <a:r>
              <a:rPr lang="en-US" sz="1600" i="1" dirty="0"/>
              <a:t> de </a:t>
            </a:r>
            <a:r>
              <a:rPr lang="en-US" sz="1600" i="1" dirty="0" err="1"/>
              <a:t>análisis</a:t>
            </a:r>
            <a:r>
              <a:rPr lang="en-US" sz="1600" i="1" dirty="0"/>
              <a:t>:</a:t>
            </a:r>
          </a:p>
          <a:p>
            <a:endParaRPr lang="en-US" sz="1600" dirty="0"/>
          </a:p>
          <a:p>
            <a:r>
              <a:rPr lang="es-ES" sz="1600" dirty="0"/>
              <a:t>Los trabajadores tienen derecho a llamar a OSHA para informar una condición insegura. En la </a:t>
            </a:r>
            <a:r>
              <a:rPr lang="es-ES" sz="1600" dirty="0">
                <a:hlinkClick r:id="rId3"/>
              </a:rPr>
              <a:t>Sección 11(c)</a:t>
            </a:r>
            <a:r>
              <a:rPr lang="es-ES" sz="1600" baseline="30000" dirty="0"/>
              <a:t>3</a:t>
            </a:r>
            <a:r>
              <a:rPr lang="es-ES" sz="1600" dirty="0"/>
              <a:t> de la Ley de Seguridad y Salud Ocupacional y el </a:t>
            </a:r>
            <a:r>
              <a:rPr lang="es-ES" sz="1600" dirty="0">
                <a:hlinkClick r:id="rId4"/>
              </a:rPr>
              <a:t>ORS 654.062</a:t>
            </a:r>
            <a:r>
              <a:rPr lang="es-ES" sz="1600" baseline="30000" dirty="0"/>
              <a:t>2</a:t>
            </a:r>
            <a:r>
              <a:rPr lang="es-ES" sz="1600" dirty="0"/>
              <a:t> de la Ley de Seguridad en el Trabajo de </a:t>
            </a:r>
            <a:r>
              <a:rPr lang="es-ES" sz="1600" dirty="0" err="1"/>
              <a:t>Oregon</a:t>
            </a:r>
            <a:r>
              <a:rPr lang="es-ES" sz="1600" dirty="0"/>
              <a:t>, se protege a los trabajadores que presentan quejas ante OSHA. Al llamar a OSHA para quejarse del riesgo de incendio, la trabajadora realizó una actividad protegida en virtud de una de las leyes de denunciantes administradas por OSHA. Informó a su empleador que había llamado a OSHA. Su empleador le negó el cambio de turno solo unos días después de ser notificado de que había llamado a OSHA. Además, fue la única empleada a la que se le negó la posibilidad de cambiar de turno. La denegación del cambio de turno es una acción adversa. En este caso, parece que su empleador le negó el cambio de turno porque participó en la actividad protegida. Si el empleador le denegó la solicitud de cambio porque llamó a OSHA, se ha producido una represalia y las acciones del empleador infringieron la Sección 11(c) de la Ley de Seguridad y Salud Ocupacional y el ORS 654.062.</a:t>
            </a:r>
            <a:endParaRPr sz="1600" b="0" i="0" u="none" strike="noStrike" cap="none" dirty="0">
              <a:solidFill>
                <a:schemeClr val="dk1"/>
              </a:solidFill>
              <a:latin typeface="+mj-lt"/>
              <a:ea typeface="Calibri"/>
              <a:cs typeface="Calibri"/>
              <a:sym typeface="Calibri"/>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321870" cy="5920652"/>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spTree>
    <p:extLst>
      <p:ext uri="{BB962C8B-B14F-4D97-AF65-F5344CB8AC3E}">
        <p14:creationId xmlns:p14="http://schemas.microsoft.com/office/powerpoint/2010/main" val="241005825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4657</TotalTime>
  <Words>3417</Words>
  <Application>Microsoft Office PowerPoint</Application>
  <PresentationFormat>Widescreen</PresentationFormat>
  <Paragraphs>359</Paragraphs>
  <Slides>29</Slides>
  <Notes>29</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Aubol Zachary T</dc:creator>
  <cp:lastModifiedBy>Angelina Cox</cp:lastModifiedBy>
  <cp:revision>260</cp:revision>
  <dcterms:created xsi:type="dcterms:W3CDTF">2018-12-06T15:15:36Z</dcterms:created>
  <dcterms:modified xsi:type="dcterms:W3CDTF">2024-06-27T20:30:39Z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9b73270-2993-4076-be47-9c78f42a1e84_Enabled">
    <vt:lpwstr>true</vt:lpwstr>
  </property>
  <property fmtid="{D5CDD505-2E9C-101B-9397-08002B2CF9AE}" pid="3" name="MSIP_Label_09b73270-2993-4076-be47-9c78f42a1e84_SetDate">
    <vt:lpwstr>2024-06-27T20:30:28Z</vt:lpwstr>
  </property>
  <property fmtid="{D5CDD505-2E9C-101B-9397-08002B2CF9AE}" pid="4" name="MSIP_Label_09b73270-2993-4076-be47-9c78f42a1e84_Method">
    <vt:lpwstr>Privileged</vt:lpwstr>
  </property>
  <property fmtid="{D5CDD505-2E9C-101B-9397-08002B2CF9AE}" pid="5" name="MSIP_Label_09b73270-2993-4076-be47-9c78f42a1e84_Name">
    <vt:lpwstr>Level 1 - Published (Items)</vt:lpwstr>
  </property>
  <property fmtid="{D5CDD505-2E9C-101B-9397-08002B2CF9AE}" pid="6" name="MSIP_Label_09b73270-2993-4076-be47-9c78f42a1e84_SiteId">
    <vt:lpwstr>aa3f6932-fa7c-47b4-a0ce-a598cad161cf</vt:lpwstr>
  </property>
  <property fmtid="{D5CDD505-2E9C-101B-9397-08002B2CF9AE}" pid="7" name="MSIP_Label_09b73270-2993-4076-be47-9c78f42a1e84_ActionId">
    <vt:lpwstr>88b6588b-cf8c-4268-890e-c8af82733c1b</vt:lpwstr>
  </property>
  <property fmtid="{D5CDD505-2E9C-101B-9397-08002B2CF9AE}" pid="8" name="MSIP_Label_09b73270-2993-4076-be47-9c78f42a1e84_ContentBits">
    <vt:lpwstr>0</vt:lpwstr>
  </property>
</Properties>
</file>