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320"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09" r:id="rId21"/>
    <p:sldId id="339" r:id="rId22"/>
    <p:sldId id="340" r:id="rId23"/>
    <p:sldId id="341" r:id="rId24"/>
    <p:sldId id="314" r:id="rId25"/>
    <p:sldId id="315" r:id="rId26"/>
    <p:sldId id="338" r:id="rId27"/>
    <p:sldId id="318" r:id="rId28"/>
    <p:sldId id="316"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B087A5"/>
    <a:srgbClr val="72285D"/>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autoAdjust="0"/>
    <p:restoredTop sz="77763" autoAdjust="0"/>
  </p:normalViewPr>
  <p:slideViewPr>
    <p:cSldViewPr snapToGrid="0">
      <p:cViewPr varScale="1">
        <p:scale>
          <a:sx n="86" d="100"/>
          <a:sy n="86" d="100"/>
        </p:scale>
        <p:origin x="1464"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80"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6"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79"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77"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429402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296273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83411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62610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724594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500474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077197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436237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504515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655304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81524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1551008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941139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844115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146273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96184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81245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70247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73848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516710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64151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6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osha.oregon.gov/OSHAPubs/factsheets/fs101.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osha.oregon.gov/workers/Pages/index.aspx"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www.oregon.gov/boli/workers/Pages/complaint.asp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osha.oregon.gov/pubs/pages/safety-and-health-poster.aspx"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player.vimeo.com/video/672944183?h=3084b60587&amp;app_id=122963" TargetMode="External"/><Relationship Id="rId5" Type="http://schemas.openxmlformats.org/officeDocument/2006/relationships/image" Target="../media/image18.jpeg"/><Relationship Id="rId4" Type="http://schemas.openxmlformats.org/officeDocument/2006/relationships/hyperlink" Target="https://vimeo.com/67294418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secure.sos.state.or.us/oard/displayDivisionRules.action?selectedDivision=3835"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osha.oregon.gov/OSHARules/div1/437-001-0285-0295.pdf" TargetMode="External"/><Relationship Id="rId3" Type="http://schemas.openxmlformats.org/officeDocument/2006/relationships/hyperlink" Target="http://www.oregon.gov/boli/civil-rights/pages/default.aspx" TargetMode="External"/><Relationship Id="rId7" Type="http://schemas.openxmlformats.org/officeDocument/2006/relationships/hyperlink" Target="http://osha.oregon.gov/OSHARules/pd/pd-288.pdf"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4.cbs.state.or.us/exs/osha/hazrep/" TargetMode="External"/><Relationship Id="rId5" Type="http://schemas.openxmlformats.org/officeDocument/2006/relationships/hyperlink" Target="https://www.whistleblowers.gov/sites/wb/files/2019-06/FAQs.pdf" TargetMode="External"/><Relationship Id="rId10" Type="http://schemas.openxmlformats.org/officeDocument/2006/relationships/image" Target="../media/image16.png"/><Relationship Id="rId4" Type="http://schemas.openxmlformats.org/officeDocument/2006/relationships/hyperlink" Target="https://osha.oregon.gov/workers/Pages/index.aspx" TargetMode="External"/><Relationship Id="rId9" Type="http://schemas.openxmlformats.org/officeDocument/2006/relationships/hyperlink" Target="https://www.osha.gov/sites/default/files/publications/OSHA3812.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osha.oregon.gov/Pages/az-index.aspx" TargetMode="External"/><Relationship Id="rId7" Type="http://schemas.openxmlformats.org/officeDocument/2006/relationships/hyperlink" Target="https://osha.oregon.gov/Pages/topics/whistleblower.aspx"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osha.oregon.gov/workers/Pages/index.aspx" TargetMode="External"/><Relationship Id="rId5" Type="http://schemas.openxmlformats.org/officeDocument/2006/relationships/image" Target="../media/image23.png"/><Relationship Id="rId4" Type="http://schemas.openxmlformats.org/officeDocument/2006/relationships/hyperlink" Target="http://osha.oregon.gov/consult/Pages/index.asp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whistleblowers.gov/statutes/oshac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whistleblowers.gov/" TargetMode="External"/><Relationship Id="rId4" Type="http://schemas.openxmlformats.org/officeDocument/2006/relationships/hyperlink" Target="https://www.oregonlegislature.gov/bills_laws/ors/ors654.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oregonlegislature.gov/bills_laws/ors/ors654.htm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whistleblowers.gov/statutes/oshac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whistleblowers.gov/statutes/oshact"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hyperlink" Target="https://www.oregonlegislature.gov/bills_laws/ors/ors654.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0" y="3107684"/>
            <a:ext cx="12192000"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800" b="1" i="0" u="none" strike="noStrike" kern="0" cap="none" spc="0" normalizeH="0" baseline="0" noProof="0" dirty="0">
                <a:ln>
                  <a:noFill/>
                </a:ln>
                <a:solidFill>
                  <a:schemeClr val="lt1"/>
                </a:solidFill>
                <a:effectLst/>
                <a:uLnTx/>
                <a:uFillTx/>
                <a:latin typeface="Verdana"/>
                <a:ea typeface="Verdana"/>
                <a:cs typeface="Verdana"/>
                <a:sym typeface="Verdana"/>
              </a:rPr>
              <a:t>WHISTLEBLOWER RIGHTS</a:t>
            </a:r>
          </a:p>
        </p:txBody>
      </p:sp>
      <p:pic>
        <p:nvPicPr>
          <p:cNvPr id="2" name="Picture 1">
            <a:extLst>
              <a:ext uri="{FF2B5EF4-FFF2-40B4-BE49-F238E27FC236}">
                <a16:creationId xmlns:a16="http://schemas.microsoft.com/office/drawing/2014/main" id="{29835B25-E9C2-47AB-A2EB-C7BEC6A36A64}"/>
              </a:ext>
            </a:extLst>
          </p:cNvPr>
          <p:cNvPicPr>
            <a:picLocks noChangeAspect="1"/>
          </p:cNvPicPr>
          <p:nvPr/>
        </p:nvPicPr>
        <p:blipFill>
          <a:blip r:embed="rId4"/>
          <a:stretch>
            <a:fillRect/>
          </a:stretch>
        </p:blipFill>
        <p:spPr>
          <a:xfrm>
            <a:off x="998220" y="5679998"/>
            <a:ext cx="10195560" cy="1200912"/>
          </a:xfrm>
          <a:prstGeom prst="rect">
            <a:avLst/>
          </a:prstGeom>
        </p:spPr>
      </p:pic>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6"/>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2">
            <a:extLst>
              <a:ext uri="{FF2B5EF4-FFF2-40B4-BE49-F238E27FC236}">
                <a16:creationId xmlns:a16="http://schemas.microsoft.com/office/drawing/2014/main" id="{EF5BA2C0-D3D8-1FA3-5602-8B1D4D80793F}"/>
              </a:ext>
            </a:extLst>
          </p:cNvPr>
          <p:cNvSpPr txBox="1">
            <a:spLocks/>
          </p:cNvSpPr>
          <p:nvPr/>
        </p:nvSpPr>
        <p:spPr>
          <a:xfrm>
            <a:off x="5524499" y="164407"/>
            <a:ext cx="6552272" cy="130755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Who is Protected from Retaliation Under ORS 654.062?</a:t>
            </a:r>
          </a:p>
        </p:txBody>
      </p:sp>
      <p:sp>
        <p:nvSpPr>
          <p:cNvPr id="104" name="Google Shape;104;p2"/>
          <p:cNvSpPr txBox="1"/>
          <p:nvPr/>
        </p:nvSpPr>
        <p:spPr>
          <a:xfrm>
            <a:off x="5524500" y="1387948"/>
            <a:ext cx="6400800" cy="3662501"/>
          </a:xfrm>
          <a:prstGeom prst="rect">
            <a:avLst/>
          </a:prstGeom>
          <a:noFill/>
          <a:ln>
            <a:noFill/>
          </a:ln>
        </p:spPr>
        <p:txBody>
          <a:bodyPr spcFirstLastPara="1" wrap="square" lIns="91425" tIns="45700" rIns="91425" bIns="45700" anchor="t" anchorCtr="0">
            <a:spAutoFit/>
          </a:bodyPr>
          <a:lstStyle/>
          <a:p>
            <a:r>
              <a:rPr lang="en-US" sz="1800" dirty="0"/>
              <a:t>Every employee</a:t>
            </a:r>
            <a:r>
              <a:rPr lang="en-US" sz="1800" i="1" dirty="0"/>
              <a:t> </a:t>
            </a:r>
            <a:r>
              <a:rPr lang="en-US" sz="1800" dirty="0"/>
              <a:t>or prospective employee raising a safety or health complaint is protected under </a:t>
            </a:r>
            <a:r>
              <a:rPr lang="en-US" sz="1800" u="sng" dirty="0">
                <a:hlinkClick r:id="rId3"/>
              </a:rPr>
              <a:t>ORS 654.062</a:t>
            </a:r>
            <a:r>
              <a:rPr lang="en-US" sz="1800" dirty="0"/>
              <a:t>.</a:t>
            </a:r>
            <a:endParaRPr lang="en-US" sz="1800" baseline="30000" dirty="0"/>
          </a:p>
          <a:p>
            <a:br>
              <a:rPr lang="en-US" sz="1800" dirty="0"/>
            </a:br>
            <a:r>
              <a:rPr lang="en-US" sz="1800" dirty="0"/>
              <a:t>Employees or prospective employees are protected whether they are raising a safety and health complaint on their own behalf or on behalf of other employees or prospective employees.</a:t>
            </a:r>
          </a:p>
          <a:p>
            <a:br>
              <a:rPr lang="en-US" sz="1800" dirty="0"/>
            </a:br>
            <a:r>
              <a:rPr lang="en-US" sz="1800" dirty="0"/>
              <a:t>Volunteers who are covered under the Oregon Workers’ Compensation System are also protected. Please inquire with the employer to determine if you are considered a volunteer.</a:t>
            </a:r>
          </a:p>
          <a:p>
            <a:endParaRPr sz="16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4249"/>
          <a:stretch/>
        </p:blipFill>
        <p:spPr>
          <a:xfrm>
            <a:off x="-1" y="1"/>
            <a:ext cx="5277636" cy="5920652"/>
          </a:xfrm>
          <a:prstGeom prst="rect">
            <a:avLst/>
          </a:prstGeom>
        </p:spPr>
      </p:pic>
    </p:spTree>
    <p:extLst>
      <p:ext uri="{BB962C8B-B14F-4D97-AF65-F5344CB8AC3E}">
        <p14:creationId xmlns:p14="http://schemas.microsoft.com/office/powerpoint/2010/main" val="670187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2">
            <a:extLst>
              <a:ext uri="{FF2B5EF4-FFF2-40B4-BE49-F238E27FC236}">
                <a16:creationId xmlns:a16="http://schemas.microsoft.com/office/drawing/2014/main" id="{DECA182A-7450-8ED2-0FDE-E58C24C7090E}"/>
              </a:ext>
            </a:extLst>
          </p:cNvPr>
          <p:cNvSpPr txBox="1">
            <a:spLocks/>
          </p:cNvSpPr>
          <p:nvPr/>
        </p:nvSpPr>
        <p:spPr>
          <a:xfrm>
            <a:off x="5524499" y="197860"/>
            <a:ext cx="6400799" cy="123372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Protected Activities for Employees</a:t>
            </a:r>
          </a:p>
        </p:txBody>
      </p:sp>
      <p:sp>
        <p:nvSpPr>
          <p:cNvPr id="104" name="Google Shape;104;p2"/>
          <p:cNvSpPr txBox="1"/>
          <p:nvPr/>
        </p:nvSpPr>
        <p:spPr>
          <a:xfrm>
            <a:off x="5524500" y="1489586"/>
            <a:ext cx="6400800" cy="3970277"/>
          </a:xfrm>
          <a:prstGeom prst="rect">
            <a:avLst/>
          </a:prstGeom>
          <a:noFill/>
          <a:ln>
            <a:noFill/>
          </a:ln>
        </p:spPr>
        <p:txBody>
          <a:bodyPr spcFirstLastPara="1" wrap="square" lIns="91425" tIns="45700" rIns="91425" bIns="45700" anchor="t" anchorCtr="0">
            <a:spAutoFit/>
          </a:bodyPr>
          <a:lstStyle/>
          <a:p>
            <a:r>
              <a:rPr lang="en-US" sz="1800" dirty="0"/>
              <a:t>Whistleblower rights provide protection against retaliation for employees who raise a complaint; see section (5)(a) to (d) of </a:t>
            </a:r>
            <a:r>
              <a:rPr lang="en-US" sz="1800" u="sng" dirty="0">
                <a:hlinkClick r:id="rId3"/>
              </a:rPr>
              <a:t>ORS 654.062</a:t>
            </a:r>
            <a:r>
              <a:rPr lang="en-US" sz="1800" dirty="0"/>
              <a:t>. Examples of protected activities for employees with workplace health and safety concerns include:</a:t>
            </a:r>
          </a:p>
          <a:p>
            <a:endParaRPr lang="en-US" sz="1800" dirty="0"/>
          </a:p>
          <a:p>
            <a:pPr marL="285750" indent="-285750" fontAlgn="base">
              <a:buFont typeface="Arial" panose="020B0604020202020204" pitchFamily="34" charset="0"/>
              <a:buChar char="•"/>
            </a:pPr>
            <a:r>
              <a:rPr lang="en-US" sz="1800" dirty="0"/>
              <a:t>Raising a complaint to Oregon OSHA</a:t>
            </a:r>
          </a:p>
          <a:p>
            <a:pPr marL="285750" indent="-285750" fontAlgn="base">
              <a:buFont typeface="Arial" panose="020B0604020202020204" pitchFamily="34" charset="0"/>
              <a:buChar char="•"/>
            </a:pPr>
            <a:r>
              <a:rPr lang="en-US" sz="1800" dirty="0"/>
              <a:t>Raising a complaint to an employer</a:t>
            </a:r>
          </a:p>
          <a:p>
            <a:pPr marL="285750" indent="-285750" fontAlgn="base">
              <a:buFont typeface="Arial" panose="020B0604020202020204" pitchFamily="34" charset="0"/>
              <a:buChar char="•"/>
            </a:pPr>
            <a:r>
              <a:rPr lang="en-US" sz="1800" dirty="0"/>
              <a:t>Participating in inspections</a:t>
            </a:r>
          </a:p>
          <a:p>
            <a:pPr marL="285750" indent="-285750" fontAlgn="base">
              <a:buFont typeface="Arial" panose="020B0604020202020204" pitchFamily="34" charset="0"/>
              <a:buChar char="•"/>
            </a:pPr>
            <a:r>
              <a:rPr lang="en-US" sz="1800" dirty="0"/>
              <a:t>Talking to an Oregon OSHA Compliance Officer (CO)</a:t>
            </a:r>
          </a:p>
          <a:p>
            <a:pPr marL="285750" indent="-285750" fontAlgn="base">
              <a:buFont typeface="Arial" panose="020B0604020202020204" pitchFamily="34" charset="0"/>
              <a:buChar char="•"/>
            </a:pPr>
            <a:r>
              <a:rPr lang="en-US" sz="1800" dirty="0"/>
              <a:t>Asking to view employer exposure and injury records</a:t>
            </a:r>
          </a:p>
          <a:p>
            <a:pPr marL="285750" indent="-285750" fontAlgn="base">
              <a:buFont typeface="Arial" panose="020B0604020202020204" pitchFamily="34" charset="0"/>
              <a:buChar char="•"/>
            </a:pPr>
            <a:r>
              <a:rPr lang="en-US" sz="1800" dirty="0"/>
              <a:t>Participating in a safety committee</a:t>
            </a:r>
          </a:p>
          <a:p>
            <a:pPr marL="285750" indent="-285750" fontAlgn="base">
              <a:buFont typeface="Arial" panose="020B0604020202020204" pitchFamily="34" charset="0"/>
              <a:buChar char="•"/>
            </a:pPr>
            <a:r>
              <a:rPr lang="en-US" sz="1800" dirty="0"/>
              <a:t>Reporting an assault that occurred on the premises of a health care employer</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466"/>
          <a:stretch/>
        </p:blipFill>
        <p:spPr>
          <a:xfrm>
            <a:off x="0" y="0"/>
            <a:ext cx="5293088" cy="5920652"/>
          </a:xfrm>
          <a:prstGeom prst="rect">
            <a:avLst/>
          </a:prstGeom>
        </p:spPr>
      </p:pic>
    </p:spTree>
    <p:extLst>
      <p:ext uri="{BB962C8B-B14F-4D97-AF65-F5344CB8AC3E}">
        <p14:creationId xmlns:p14="http://schemas.microsoft.com/office/powerpoint/2010/main" val="396459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0A254F18-645E-F577-EE6F-C0BD0F7F228E}"/>
              </a:ext>
            </a:extLst>
          </p:cNvPr>
          <p:cNvSpPr txBox="1">
            <a:spLocks/>
          </p:cNvSpPr>
          <p:nvPr/>
        </p:nvSpPr>
        <p:spPr>
          <a:xfrm>
            <a:off x="5524499" y="164408"/>
            <a:ext cx="6400799" cy="12071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Protected Activities for Employees (cont.)</a:t>
            </a:r>
          </a:p>
        </p:txBody>
      </p:sp>
      <p:sp>
        <p:nvSpPr>
          <p:cNvPr id="104" name="Google Shape;104;p2"/>
          <p:cNvSpPr txBox="1"/>
          <p:nvPr/>
        </p:nvSpPr>
        <p:spPr>
          <a:xfrm>
            <a:off x="5609050" y="1527897"/>
            <a:ext cx="6400800" cy="3416279"/>
          </a:xfrm>
          <a:prstGeom prst="rect">
            <a:avLst/>
          </a:prstGeom>
          <a:noFill/>
          <a:ln>
            <a:noFill/>
          </a:ln>
        </p:spPr>
        <p:txBody>
          <a:bodyPr spcFirstLastPara="1" wrap="square" lIns="91425" tIns="45700" rIns="91425" bIns="45700" anchor="t" anchorCtr="0">
            <a:spAutoFit/>
          </a:bodyPr>
          <a:lstStyle/>
          <a:p>
            <a:r>
              <a:rPr lang="en-US" sz="1800" dirty="0"/>
              <a:t>A worker may have the legal right to </a:t>
            </a:r>
            <a:r>
              <a:rPr lang="en-US" sz="1800" u="sng" dirty="0">
                <a:hlinkClick r:id="rId3"/>
              </a:rPr>
              <a:t>refuse to work</a:t>
            </a:r>
            <a:r>
              <a:rPr lang="en-US" sz="1800" dirty="0"/>
              <a:t> where there is: </a:t>
            </a:r>
          </a:p>
          <a:p>
            <a:endParaRPr lang="en-US" sz="1800" dirty="0"/>
          </a:p>
          <a:p>
            <a:pPr marL="285750" indent="-285750" fontAlgn="base">
              <a:buFont typeface="Arial" panose="020B0604020202020204" pitchFamily="34" charset="0"/>
              <a:buChar char="•"/>
            </a:pPr>
            <a:r>
              <a:rPr lang="en-US" sz="1800" dirty="0"/>
              <a:t>A real danger of death or serious physical harm</a:t>
            </a:r>
          </a:p>
          <a:p>
            <a:pPr marL="285750" indent="-285750" fontAlgn="base">
              <a:buFont typeface="Arial" panose="020B0604020202020204" pitchFamily="34" charset="0"/>
              <a:buChar char="•"/>
            </a:pPr>
            <a:r>
              <a:rPr lang="en-US" sz="1800" dirty="0"/>
              <a:t>There is insufficient time to have Oregon OSHA inspect </a:t>
            </a:r>
          </a:p>
          <a:p>
            <a:pPr marL="285750" indent="-285750" fontAlgn="base">
              <a:buFont typeface="Arial" panose="020B0604020202020204" pitchFamily="34" charset="0"/>
              <a:buChar char="•"/>
            </a:pPr>
            <a:r>
              <a:rPr lang="en-US" sz="1800" dirty="0"/>
              <a:t>Where possible, the employee has sought from the employer and been unable to obtain correction of the dangerous condition.</a:t>
            </a:r>
          </a:p>
          <a:p>
            <a:br>
              <a:rPr lang="en-US" sz="1800" dirty="0"/>
            </a:br>
            <a:r>
              <a:rPr lang="en-US" sz="1800" dirty="0"/>
              <a:t>In the next few slides, we’ll cover the process of filing a complaint, and help you to understand when to call Oregon OSHA and/or BOLI.</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028"/>
          <a:stretch/>
        </p:blipFill>
        <p:spPr>
          <a:xfrm>
            <a:off x="0" y="1"/>
            <a:ext cx="5387128" cy="5917474"/>
          </a:xfrm>
          <a:prstGeom prst="rect">
            <a:avLst/>
          </a:prstGeom>
        </p:spPr>
      </p:pic>
    </p:spTree>
    <p:extLst>
      <p:ext uri="{BB962C8B-B14F-4D97-AF65-F5344CB8AC3E}">
        <p14:creationId xmlns:p14="http://schemas.microsoft.com/office/powerpoint/2010/main" val="3999047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2">
            <a:extLst>
              <a:ext uri="{FF2B5EF4-FFF2-40B4-BE49-F238E27FC236}">
                <a16:creationId xmlns:a16="http://schemas.microsoft.com/office/drawing/2014/main" id="{B9F55422-0993-E205-8BB2-E06E9956D412}"/>
              </a:ext>
            </a:extLst>
          </p:cNvPr>
          <p:cNvSpPr txBox="1">
            <a:spLocks/>
          </p:cNvSpPr>
          <p:nvPr/>
        </p:nvSpPr>
        <p:spPr>
          <a:xfrm>
            <a:off x="5524499" y="164408"/>
            <a:ext cx="6400799" cy="1229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Information about Filing Complaints</a:t>
            </a:r>
          </a:p>
        </p:txBody>
      </p:sp>
      <p:sp>
        <p:nvSpPr>
          <p:cNvPr id="104" name="Google Shape;104;p2"/>
          <p:cNvSpPr txBox="1"/>
          <p:nvPr/>
        </p:nvSpPr>
        <p:spPr>
          <a:xfrm>
            <a:off x="5460430" y="1486046"/>
            <a:ext cx="6400800" cy="4247276"/>
          </a:xfrm>
          <a:prstGeom prst="rect">
            <a:avLst/>
          </a:prstGeom>
          <a:noFill/>
          <a:ln>
            <a:noFill/>
          </a:ln>
        </p:spPr>
        <p:txBody>
          <a:bodyPr spcFirstLastPara="1" wrap="square" lIns="91425" tIns="45700" rIns="91425" bIns="45700" anchor="t" anchorCtr="0">
            <a:spAutoFit/>
          </a:bodyPr>
          <a:lstStyle/>
          <a:p>
            <a:r>
              <a:rPr lang="en-US" sz="1800" dirty="0"/>
              <a:t>Employees should report any safety and health violation to their employer and/or to their employer’s safety committee. Employees may also report safety and health violations to </a:t>
            </a:r>
            <a:r>
              <a:rPr lang="en-US" sz="1800" u="sng" dirty="0">
                <a:hlinkClick r:id="rId3"/>
              </a:rPr>
              <a:t>Oregon OSHA</a:t>
            </a:r>
            <a:r>
              <a:rPr lang="en-US" sz="1800" dirty="0"/>
              <a:t> whether or not they have reported them to their employer. </a:t>
            </a:r>
          </a:p>
          <a:p>
            <a:br>
              <a:rPr lang="en-US" sz="1800" dirty="0"/>
            </a:br>
            <a:r>
              <a:rPr lang="en-US" sz="1800" dirty="0"/>
              <a:t>If the employee believes they have been the object of retaliation or discrimination related to a protected activity, they may make a </a:t>
            </a:r>
            <a:r>
              <a:rPr lang="en-US" sz="1800" u="sng" dirty="0">
                <a:hlinkClick r:id="rId4"/>
              </a:rPr>
              <a:t>complaint</a:t>
            </a:r>
            <a:r>
              <a:rPr lang="en-US" sz="1800" dirty="0"/>
              <a:t> to the Bureau of Labor and Industries (BOLI), Civil Rights Division. In Oregon, by law, BOLI investigates all whistleblower complaints. </a:t>
            </a:r>
          </a:p>
          <a:p>
            <a:br>
              <a:rPr lang="en-US" sz="1800" dirty="0"/>
            </a:br>
            <a:r>
              <a:rPr lang="en-US" sz="1800" dirty="0"/>
              <a:t>Oregon OSHA contracts with BOLI to investigate acts of retaliation under ORS 654.062. Complaints must be filed with BOLI within 1 year from the alleged retaliation.</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9" y="140672"/>
            <a:ext cx="5267185" cy="5657883"/>
          </a:xfrm>
          <a:prstGeom prst="rect">
            <a:avLst/>
          </a:prstGeom>
        </p:spPr>
      </p:pic>
    </p:spTree>
    <p:extLst>
      <p:ext uri="{BB962C8B-B14F-4D97-AF65-F5344CB8AC3E}">
        <p14:creationId xmlns:p14="http://schemas.microsoft.com/office/powerpoint/2010/main" val="2766982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Title 2">
            <a:extLst>
              <a:ext uri="{FF2B5EF4-FFF2-40B4-BE49-F238E27FC236}">
                <a16:creationId xmlns:a16="http://schemas.microsoft.com/office/drawing/2014/main" id="{425016A9-3495-739D-44BC-13D44015D1A9}"/>
              </a:ext>
            </a:extLst>
          </p:cNvPr>
          <p:cNvSpPr txBox="1">
            <a:spLocks/>
          </p:cNvSpPr>
          <p:nvPr/>
        </p:nvSpPr>
        <p:spPr>
          <a:xfrm>
            <a:off x="5524499" y="164408"/>
            <a:ext cx="6400799" cy="1229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Information about Filing Complaints</a:t>
            </a:r>
          </a:p>
        </p:txBody>
      </p:sp>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460430" y="1264940"/>
            <a:ext cx="6400800" cy="3970277"/>
          </a:xfrm>
          <a:prstGeom prst="rect">
            <a:avLst/>
          </a:prstGeom>
          <a:noFill/>
          <a:ln>
            <a:noFill/>
          </a:ln>
        </p:spPr>
        <p:txBody>
          <a:bodyPr spcFirstLastPara="1" wrap="square" lIns="91425" tIns="45700" rIns="91425" bIns="45700" anchor="t" anchorCtr="0">
            <a:spAutoFit/>
          </a:bodyPr>
          <a:lstStyle/>
          <a:p>
            <a:r>
              <a:rPr lang="en-US" sz="1800" dirty="0"/>
              <a:t>Employees who make a complaint should not leave the work site, as long as it is safe and they have not been terminated. Please note that employers still have the right to terminate employment for other reasons.</a:t>
            </a:r>
          </a:p>
          <a:p>
            <a:br>
              <a:rPr lang="en-US" sz="1800" dirty="0"/>
            </a:br>
            <a:r>
              <a:rPr lang="en-US" sz="1800" dirty="0"/>
              <a:t>To help employees understand their rights, all employers are required to have an </a:t>
            </a:r>
            <a:r>
              <a:rPr lang="en-US" sz="1800" u="sng" dirty="0">
                <a:hlinkClick r:id="rId3"/>
              </a:rPr>
              <a:t>Oregon OSHA poster</a:t>
            </a:r>
            <a:r>
              <a:rPr lang="en-US" sz="1800" dirty="0"/>
              <a:t> like the one on the left, posted at the worksite. This poster is available in English and Spanish and ensures employees are aware of the 1 year filing requirement. It also provides contact information for OSHA and BOLI.</a:t>
            </a:r>
          </a:p>
          <a:p>
            <a:br>
              <a:rPr lang="en-US" sz="1800" dirty="0"/>
            </a:br>
            <a:r>
              <a:rPr lang="en-US" sz="1800" dirty="0"/>
              <a:t>Now, let’s talk more about Oregon OSHA’s involvement in the complaint process.</a:t>
            </a:r>
            <a:endParaRPr lang="en-US" sz="1800" dirty="0">
              <a:latin typeface="+mj-lt"/>
            </a:endParaRPr>
          </a:p>
        </p:txBody>
      </p:sp>
      <p:pic>
        <p:nvPicPr>
          <p:cNvPr id="2" name="Picture 1" descr="Picture of &quot;It's The Law&quot; poster.">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l="2124"/>
          <a:stretch/>
        </p:blipFill>
        <p:spPr>
          <a:xfrm>
            <a:off x="0" y="0"/>
            <a:ext cx="5244262" cy="5920652"/>
          </a:xfrm>
          <a:prstGeom prst="rect">
            <a:avLst/>
          </a:prstGeom>
        </p:spPr>
      </p:pic>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6741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a:hlinkClick r:id="rId4"/>
            <a:extLst>
              <a:ext uri="{FF2B5EF4-FFF2-40B4-BE49-F238E27FC236}">
                <a16:creationId xmlns:a16="http://schemas.microsoft.com/office/drawing/2014/main" id="{A49D5436-BD26-4DE8-B1B3-0C62F0176845}"/>
              </a:ext>
              <a:ext uri="{C183D7F6-B498-43B3-948B-1728B52AA6E4}">
                <adec:decorative xmlns:adec="http://schemas.microsoft.com/office/drawing/2017/decorative" val="1"/>
              </a:ext>
            </a:extLst>
          </p:cNvPr>
          <p:cNvSpPr/>
          <p:nvPr/>
        </p:nvSpPr>
        <p:spPr>
          <a:xfrm>
            <a:off x="0" y="0"/>
            <a:ext cx="12192000" cy="58229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8" name="Google Shape;102;p2">
            <a:extLst>
              <a:ext uri="{FF2B5EF4-FFF2-40B4-BE49-F238E27FC236}">
                <a16:creationId xmlns:a16="http://schemas.microsoft.com/office/drawing/2014/main" id="{23EFD471-C13C-4159-88A8-8CE0E9C85483}"/>
              </a:ext>
            </a:extLst>
          </p:cNvPr>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Online Media 1" descr="Oregon OSHA Complaint Process">
            <a:hlinkClick r:id="" action="ppaction://media"/>
            <a:extLst>
              <a:ext uri="{FF2B5EF4-FFF2-40B4-BE49-F238E27FC236}">
                <a16:creationId xmlns:a16="http://schemas.microsoft.com/office/drawing/2014/main" id="{21E81939-B065-CC40-9DEA-9C5C36D4F1F2}"/>
              </a:ext>
            </a:extLst>
          </p:cNvPr>
          <p:cNvPicPr>
            <a:picLocks noRot="1" noChangeAspect="1"/>
          </p:cNvPicPr>
          <p:nvPr>
            <a:videoFile r:link="rId1"/>
          </p:nvPr>
        </p:nvPicPr>
        <p:blipFill>
          <a:blip r:embed="rId5"/>
          <a:stretch>
            <a:fillRect/>
          </a:stretch>
        </p:blipFill>
        <p:spPr>
          <a:xfrm>
            <a:off x="920070" y="-1"/>
            <a:ext cx="10351860" cy="5822921"/>
          </a:xfrm>
          <a:prstGeom prst="rect">
            <a:avLst/>
          </a:prstGeom>
        </p:spPr>
      </p:pic>
    </p:spTree>
    <p:extLst>
      <p:ext uri="{BB962C8B-B14F-4D97-AF65-F5344CB8AC3E}">
        <p14:creationId xmlns:p14="http://schemas.microsoft.com/office/powerpoint/2010/main" val="49165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9FBAD2D1-2B02-BDBB-0060-E4AE6BF6F77A}"/>
              </a:ext>
            </a:extLst>
          </p:cNvPr>
          <p:cNvSpPr txBox="1">
            <a:spLocks/>
          </p:cNvSpPr>
          <p:nvPr/>
        </p:nvSpPr>
        <p:spPr>
          <a:xfrm>
            <a:off x="5524499" y="164408"/>
            <a:ext cx="6400799" cy="1229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The Oregon OSHA  Compliance Officer’s Role</a:t>
            </a:r>
          </a:p>
        </p:txBody>
      </p:sp>
      <p:sp>
        <p:nvSpPr>
          <p:cNvPr id="104" name="Google Shape;104;p2"/>
          <p:cNvSpPr txBox="1"/>
          <p:nvPr/>
        </p:nvSpPr>
        <p:spPr>
          <a:xfrm>
            <a:off x="5528234" y="1321655"/>
            <a:ext cx="6430968" cy="4539664"/>
          </a:xfrm>
          <a:prstGeom prst="rect">
            <a:avLst/>
          </a:prstGeom>
          <a:noFill/>
          <a:ln>
            <a:noFill/>
          </a:ln>
        </p:spPr>
        <p:txBody>
          <a:bodyPr spcFirstLastPara="1" wrap="square" lIns="91425" tIns="45700" rIns="91425" bIns="45700" anchor="t" anchorCtr="0">
            <a:spAutoFit/>
          </a:bodyPr>
          <a:lstStyle/>
          <a:p>
            <a:r>
              <a:rPr lang="en-US" sz="1700" dirty="0"/>
              <a:t>When an Oregon OSHA Compliance Officer (CO) receives a phone call about a safety or health concern, they will ask the employee if they want to file a complaint with Oregon OSHA. At your request, Oregon OSHA can keep your identity confidential. </a:t>
            </a:r>
          </a:p>
          <a:p>
            <a:br>
              <a:rPr lang="en-US" sz="1700" dirty="0"/>
            </a:br>
            <a:r>
              <a:rPr lang="en-US" sz="1700" dirty="0"/>
              <a:t>In the event you believe your employer is discriminating against you, the CO will also provide you with contact information so that you can file a complaint with BOLI, Civil Rights Division.</a:t>
            </a:r>
          </a:p>
          <a:p>
            <a:br>
              <a:rPr lang="en-US" sz="1700" dirty="0"/>
            </a:br>
            <a:r>
              <a:rPr lang="en-US" sz="1700" dirty="0"/>
              <a:t>In addition, when a complaint is filed with Oregon OSHA, (whether online or by phone) a CO will either conduct an onsite inspection or open an inquiry with the employer. An inquiry is when a CO contacts the employer, describes the alleged hazards and the employer must respond in writing.</a:t>
            </a:r>
          </a:p>
          <a:p>
            <a:br>
              <a:rPr lang="en-US" sz="1700" dirty="0"/>
            </a:br>
            <a:r>
              <a:rPr lang="en-US" sz="1700" dirty="0"/>
              <a:t>Next, let’s discuss BOLI’s procedures when a retaliation complaint is filed.</a:t>
            </a:r>
            <a:endParaRPr lang="en-US" sz="1800" dirty="0">
              <a:latin typeface="+mj-lt"/>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653"/>
          <a:stretch/>
        </p:blipFill>
        <p:spPr>
          <a:xfrm>
            <a:off x="-1" y="1"/>
            <a:ext cx="5255331" cy="5920652"/>
          </a:xfrm>
          <a:prstGeom prst="rect">
            <a:avLst/>
          </a:prstGeom>
        </p:spPr>
      </p:pic>
    </p:spTree>
    <p:extLst>
      <p:ext uri="{BB962C8B-B14F-4D97-AF65-F5344CB8AC3E}">
        <p14:creationId xmlns:p14="http://schemas.microsoft.com/office/powerpoint/2010/main" val="189062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FA135BC6-385A-9FEB-486E-1BB2ACA49350}"/>
              </a:ext>
            </a:extLst>
          </p:cNvPr>
          <p:cNvSpPr txBox="1">
            <a:spLocks/>
          </p:cNvSpPr>
          <p:nvPr/>
        </p:nvSpPr>
        <p:spPr>
          <a:xfrm>
            <a:off x="5524499" y="164408"/>
            <a:ext cx="6585725" cy="1229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500" dirty="0">
                <a:latin typeface="+mj-lt"/>
              </a:rPr>
              <a:t>BOLI’s Procedures when Filing a Complaint</a:t>
            </a:r>
          </a:p>
        </p:txBody>
      </p:sp>
      <p:sp>
        <p:nvSpPr>
          <p:cNvPr id="104" name="Google Shape;104;p2"/>
          <p:cNvSpPr txBox="1"/>
          <p:nvPr/>
        </p:nvSpPr>
        <p:spPr>
          <a:xfrm>
            <a:off x="5528234" y="1433164"/>
            <a:ext cx="6430968" cy="3693278"/>
          </a:xfrm>
          <a:prstGeom prst="rect">
            <a:avLst/>
          </a:prstGeom>
          <a:noFill/>
          <a:ln>
            <a:noFill/>
          </a:ln>
        </p:spPr>
        <p:txBody>
          <a:bodyPr spcFirstLastPara="1" wrap="square" lIns="91425" tIns="45700" rIns="91425" bIns="45700" anchor="t" anchorCtr="0">
            <a:spAutoFit/>
          </a:bodyPr>
          <a:lstStyle/>
          <a:p>
            <a:r>
              <a:rPr lang="en-US" sz="1800" dirty="0"/>
              <a:t>Once a retaliation complaint is filed, several steps occur:</a:t>
            </a:r>
          </a:p>
          <a:p>
            <a:br>
              <a:rPr lang="en-US" sz="1800" dirty="0"/>
            </a:br>
            <a:r>
              <a:rPr lang="en-US" sz="1800" dirty="0"/>
              <a:t>1.  </a:t>
            </a:r>
            <a:r>
              <a:rPr lang="en-US" sz="1800" b="1" dirty="0"/>
              <a:t>Complaint and Intake Screening</a:t>
            </a:r>
            <a:r>
              <a:rPr lang="en-US" sz="1800" dirty="0"/>
              <a:t>. Immediately upon receiving a complaint, BOLI will begin to process it. </a:t>
            </a:r>
          </a:p>
          <a:p>
            <a:br>
              <a:rPr lang="en-US" sz="1800" dirty="0"/>
            </a:br>
            <a:r>
              <a:rPr lang="en-US" sz="1800" dirty="0"/>
              <a:t>2.  </a:t>
            </a:r>
            <a:r>
              <a:rPr lang="en-US" sz="1800" b="1" dirty="0"/>
              <a:t>Notification Letter</a:t>
            </a:r>
            <a:r>
              <a:rPr lang="en-US" sz="1800" dirty="0"/>
              <a:t>. BOLI will send out letters to the employee and employer requesting additional information.</a:t>
            </a:r>
          </a:p>
          <a:p>
            <a:br>
              <a:rPr lang="en-US" sz="1800" dirty="0"/>
            </a:br>
            <a:r>
              <a:rPr lang="en-US" sz="1800" dirty="0"/>
              <a:t>3.  </a:t>
            </a:r>
            <a:r>
              <a:rPr lang="en-US" sz="1800" b="1" dirty="0"/>
              <a:t>Complainant Interview</a:t>
            </a:r>
            <a:r>
              <a:rPr lang="en-US" sz="1800" dirty="0"/>
              <a:t>. BOLI will interview the employee for in-depth information about the alleged retaliation. </a:t>
            </a:r>
          </a:p>
          <a:p>
            <a:br>
              <a:rPr lang="en-US" sz="1800" dirty="0"/>
            </a:br>
            <a:r>
              <a:rPr lang="en-US" sz="1800" dirty="0"/>
              <a:t>4. </a:t>
            </a:r>
            <a:r>
              <a:rPr lang="en-US" sz="1800" b="1" dirty="0"/>
              <a:t>Investigation</a:t>
            </a:r>
            <a:r>
              <a:rPr lang="en-US" sz="1800" dirty="0"/>
              <a:t>. BOLI performs a comprehensive investigation involving worksite interviews and fact-finding.</a:t>
            </a:r>
            <a:endParaRPr lang="en-US" sz="1800" dirty="0">
              <a:latin typeface="+mj-lt"/>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77167" cy="5920652"/>
          </a:xfrm>
          <a:prstGeom prst="rect">
            <a:avLst/>
          </a:prstGeom>
        </p:spPr>
      </p:pic>
    </p:spTree>
    <p:extLst>
      <p:ext uri="{BB962C8B-B14F-4D97-AF65-F5344CB8AC3E}">
        <p14:creationId xmlns:p14="http://schemas.microsoft.com/office/powerpoint/2010/main" val="300755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2">
            <a:extLst>
              <a:ext uri="{FF2B5EF4-FFF2-40B4-BE49-F238E27FC236}">
                <a16:creationId xmlns:a16="http://schemas.microsoft.com/office/drawing/2014/main" id="{41478D45-27A1-076C-5EA2-CC9D1DA53030}"/>
              </a:ext>
            </a:extLst>
          </p:cNvPr>
          <p:cNvSpPr txBox="1">
            <a:spLocks/>
          </p:cNvSpPr>
          <p:nvPr/>
        </p:nvSpPr>
        <p:spPr>
          <a:xfrm>
            <a:off x="5524499" y="142106"/>
            <a:ext cx="6585725" cy="1229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500" dirty="0">
                <a:latin typeface="+mj-lt"/>
              </a:rPr>
              <a:t>BOLI’s Procedures when Filing a Complaint (continued)</a:t>
            </a:r>
          </a:p>
        </p:txBody>
      </p:sp>
      <p:sp>
        <p:nvSpPr>
          <p:cNvPr id="104" name="Google Shape;104;p2"/>
          <p:cNvSpPr txBox="1"/>
          <p:nvPr/>
        </p:nvSpPr>
        <p:spPr>
          <a:xfrm>
            <a:off x="5528234" y="1198994"/>
            <a:ext cx="6430968" cy="4801274"/>
          </a:xfrm>
          <a:prstGeom prst="rect">
            <a:avLst/>
          </a:prstGeom>
          <a:noFill/>
          <a:ln>
            <a:noFill/>
          </a:ln>
        </p:spPr>
        <p:txBody>
          <a:bodyPr spcFirstLastPara="1" wrap="square" lIns="91425" tIns="45700" rIns="91425" bIns="45700" anchor="t" anchorCtr="0">
            <a:spAutoFit/>
          </a:bodyPr>
          <a:lstStyle/>
          <a:p>
            <a:r>
              <a:rPr lang="en-US" sz="1800" dirty="0"/>
              <a:t>5. </a:t>
            </a:r>
            <a:r>
              <a:rPr lang="en-US" sz="1800" b="1" dirty="0"/>
              <a:t>Administration Determination or Dismissal</a:t>
            </a:r>
            <a:r>
              <a:rPr lang="en-US" sz="1800" dirty="0"/>
              <a:t>. BOLI will come to a determination about the alleged retaliation.</a:t>
            </a:r>
          </a:p>
          <a:p>
            <a:br>
              <a:rPr lang="en-US" sz="1800" dirty="0"/>
            </a:br>
            <a:r>
              <a:rPr lang="en-US" sz="1800" dirty="0"/>
              <a:t>6. </a:t>
            </a:r>
            <a:r>
              <a:rPr lang="en-US" sz="1800" b="1" dirty="0"/>
              <a:t>Settlement</a:t>
            </a:r>
            <a:r>
              <a:rPr lang="en-US" sz="1800" dirty="0"/>
              <a:t>. The parties may agree to a settlement prior to a BOLI determination.</a:t>
            </a:r>
          </a:p>
          <a:p>
            <a:br>
              <a:rPr lang="en-US" sz="1800" dirty="0"/>
            </a:br>
            <a:r>
              <a:rPr lang="en-US" sz="1800" dirty="0"/>
              <a:t>7. </a:t>
            </a:r>
            <a:r>
              <a:rPr lang="en-US" sz="1800" b="1" dirty="0"/>
              <a:t>Conciliation</a:t>
            </a:r>
            <a:r>
              <a:rPr lang="en-US" sz="1800" dirty="0"/>
              <a:t>. If the finding is against the employer, a conciliation agreement will be reached.</a:t>
            </a:r>
          </a:p>
          <a:p>
            <a:br>
              <a:rPr lang="en-US" sz="1800" dirty="0"/>
            </a:br>
            <a:r>
              <a:rPr lang="en-US" sz="1800" dirty="0"/>
              <a:t>8. </a:t>
            </a:r>
            <a:r>
              <a:rPr lang="en-US" sz="1800" b="1" dirty="0"/>
              <a:t>Merit/Cause</a:t>
            </a:r>
            <a:r>
              <a:rPr lang="en-US" sz="1800" dirty="0"/>
              <a:t>. BOLI determination finds that the employer did retaliate against the employee, or prospective employee for reporting safety concerns or violations.</a:t>
            </a:r>
          </a:p>
          <a:p>
            <a:br>
              <a:rPr lang="en-US" sz="1800" dirty="0"/>
            </a:br>
            <a:r>
              <a:rPr lang="en-US" sz="1800" dirty="0"/>
              <a:t>To see the BOLI rules that cover retaliation, </a:t>
            </a:r>
            <a:r>
              <a:rPr lang="en-US" sz="1800" u="sng" dirty="0">
                <a:hlinkClick r:id="rId3"/>
              </a:rPr>
              <a:t>click here</a:t>
            </a:r>
            <a:r>
              <a:rPr lang="en-US" sz="1800" dirty="0"/>
              <a:t>.</a:t>
            </a:r>
            <a:endParaRPr lang="en-US" sz="1800" baseline="30000" dirty="0"/>
          </a:p>
          <a:p>
            <a:br>
              <a:rPr lang="en-US" sz="1800" dirty="0"/>
            </a:br>
            <a:r>
              <a:rPr lang="en-US" sz="1800" dirty="0"/>
              <a:t>You are almost done with this course! Next up is the conclusion.</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1"/>
          <a:stretch/>
        </p:blipFill>
        <p:spPr bwMode="auto">
          <a:xfrm>
            <a:off x="-1" y="0"/>
            <a:ext cx="5281949" cy="5920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531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2">
            <a:extLst>
              <a:ext uri="{FF2B5EF4-FFF2-40B4-BE49-F238E27FC236}">
                <a16:creationId xmlns:a16="http://schemas.microsoft.com/office/drawing/2014/main" id="{B965F032-1DEC-8179-3613-401651852B3F}"/>
              </a:ext>
            </a:extLst>
          </p:cNvPr>
          <p:cNvSpPr txBox="1">
            <a:spLocks/>
          </p:cNvSpPr>
          <p:nvPr/>
        </p:nvSpPr>
        <p:spPr>
          <a:xfrm>
            <a:off x="5524499" y="164408"/>
            <a:ext cx="6585725" cy="1229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Course Conclusion</a:t>
            </a:r>
          </a:p>
        </p:txBody>
      </p:sp>
      <p:sp>
        <p:nvSpPr>
          <p:cNvPr id="104" name="Google Shape;104;p2"/>
          <p:cNvSpPr txBox="1"/>
          <p:nvPr/>
        </p:nvSpPr>
        <p:spPr>
          <a:xfrm>
            <a:off x="5524500" y="1075713"/>
            <a:ext cx="6400800" cy="3416279"/>
          </a:xfrm>
          <a:prstGeom prst="rect">
            <a:avLst/>
          </a:prstGeom>
          <a:noFill/>
          <a:ln>
            <a:noFill/>
          </a:ln>
        </p:spPr>
        <p:txBody>
          <a:bodyPr spcFirstLastPara="1" wrap="square" lIns="91425" tIns="45700" rIns="91425" bIns="45700" anchor="t" anchorCtr="0">
            <a:spAutoFit/>
          </a:bodyPr>
          <a:lstStyle/>
          <a:p>
            <a:r>
              <a:rPr lang="en-US" sz="1800" dirty="0"/>
              <a:t>In this course, you learned about whistleblower rights and Oregon OSHA and BOLI’s involvement. We explained what retaliation is and provided examples of protected activities. We also described the complaint process and procedures. Now you should feel comfortable knowing that if you see a safety or health violation at your workplace, you can reach out to your employer as well as Oregon OSHA.</a:t>
            </a:r>
          </a:p>
          <a:p>
            <a:br>
              <a:rPr lang="en-US" sz="1800" dirty="0"/>
            </a:br>
            <a:r>
              <a:rPr lang="en-US" sz="1800" dirty="0"/>
              <a:t>Coming up next is a quiz to solidify the knowledge you have gained. </a:t>
            </a:r>
          </a:p>
          <a:p>
            <a:br>
              <a:rPr lang="en-US" sz="1800" dirty="0"/>
            </a:br>
            <a:r>
              <a:rPr lang="en-US" sz="1800" dirty="0"/>
              <a:t>Let’s get started!</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1" y="-16042"/>
            <a:ext cx="5505839" cy="5936694"/>
          </a:xfrm>
          <a:prstGeom prst="rect">
            <a:avLst/>
          </a:prstGeom>
        </p:spPr>
      </p:pic>
    </p:spTree>
    <p:extLst>
      <p:ext uri="{BB962C8B-B14F-4D97-AF65-F5344CB8AC3E}">
        <p14:creationId xmlns:p14="http://schemas.microsoft.com/office/powerpoint/2010/main" val="1071887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EEC8998C-AD81-C38E-2528-32F8EF7A8025}"/>
              </a:ext>
            </a:extLst>
          </p:cNvPr>
          <p:cNvSpPr>
            <a:spLocks noGrp="1"/>
          </p:cNvSpPr>
          <p:nvPr>
            <p:ph type="title" idx="4294967295"/>
          </p:nvPr>
        </p:nvSpPr>
        <p:spPr>
          <a:xfrm>
            <a:off x="5524499" y="164408"/>
            <a:ext cx="6400799" cy="900156"/>
          </a:xfrm>
        </p:spPr>
        <p:txBody>
          <a:bodyPr anchor="t">
            <a:normAutofit/>
          </a:bodyPr>
          <a:lstStyle/>
          <a:p>
            <a:r>
              <a:rPr lang="en-US" sz="3600" dirty="0">
                <a:latin typeface="+mj-lt"/>
              </a:rPr>
              <a:t>Disclaimer</a:t>
            </a:r>
          </a:p>
        </p:txBody>
      </p:sp>
      <p:sp>
        <p:nvSpPr>
          <p:cNvPr id="104" name="Google Shape;104;p2"/>
          <p:cNvSpPr txBox="1"/>
          <p:nvPr/>
        </p:nvSpPr>
        <p:spPr>
          <a:xfrm>
            <a:off x="5524500" y="1064563"/>
            <a:ext cx="6400800" cy="3416279"/>
          </a:xfrm>
          <a:prstGeom prst="rect">
            <a:avLst/>
          </a:prstGeom>
          <a:noFill/>
          <a:ln>
            <a:noFill/>
          </a:ln>
        </p:spPr>
        <p:txBody>
          <a:bodyPr spcFirstLastPara="1" wrap="square" lIns="91425" tIns="45700" rIns="91425" bIns="45700" anchor="t" anchorCtr="0">
            <a:spAutoFit/>
          </a:bodyPr>
          <a:lstStyle/>
          <a:p>
            <a:r>
              <a:rPr lang="en-US" sz="1800" dirty="0"/>
              <a:t>This training is provided as a public service, intended to educate employees and assist employers in complying with Oregon Occupational safety and health rules. It is not a substitute, or an addition to the Oregon Safe Employment Act or any rules issued by Oregon OSHA. Manufacturers, products, or services displayed in this material are for informational purposes only and do not constitute an endorsement by Oregon OSHA.</a:t>
            </a:r>
          </a:p>
          <a:p>
            <a:br>
              <a:rPr lang="en-US" sz="1800" dirty="0"/>
            </a:br>
            <a:r>
              <a:rPr lang="en-US" sz="1800" dirty="0"/>
              <a:t>Whistleblower Rights may not be the same for all states. Please consult with </a:t>
            </a:r>
            <a:r>
              <a:rPr lang="en-US" sz="1800" u="sng" dirty="0">
                <a:hlinkClick r:id="rId3"/>
              </a:rPr>
              <a:t>www.osha.gov</a:t>
            </a:r>
            <a:r>
              <a:rPr lang="en-US" sz="1800" dirty="0"/>
              <a:t> or your state’s OSHA entity for more information.</a:t>
            </a:r>
            <a:endParaRPr lang="en-US" sz="1800" dirty="0">
              <a:latin typeface="+mj-lt"/>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6"/>
            <a:ext cx="5257800" cy="591966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WHISTLEBLOWER RIGHTS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a:solidFill>
                  <a:schemeClr val="dk1"/>
                </a:solidFill>
                <a:latin typeface="+mj-lt"/>
                <a:ea typeface="Calibri"/>
                <a:cs typeface="Calibri"/>
                <a:sym typeface="Calibri"/>
              </a:rPr>
              <a:t>Question 1: </a:t>
            </a:r>
            <a:r>
              <a:rPr lang="en-US" sz="1800" dirty="0"/>
              <a:t>Oregon contracts with BOLI to investigate whistleblower complaints.</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lvl="0" algn="l" rtl="0">
              <a:spcBef>
                <a:spcPts val="0"/>
              </a:spcBef>
              <a:spcAft>
                <a:spcPts val="0"/>
              </a:spcAft>
              <a:buClr>
                <a:schemeClr val="dk1"/>
              </a:buClr>
              <a:buSzPts val="1100"/>
            </a:pPr>
            <a:endParaRPr sz="18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a:solidFill>
                  <a:schemeClr val="dk1"/>
                </a:solidFill>
                <a:latin typeface="+mj-lt"/>
                <a:ea typeface="Calibri"/>
                <a:cs typeface="Calibri"/>
                <a:sym typeface="Calibri"/>
              </a:rPr>
              <a:t>Question 2: </a:t>
            </a:r>
            <a:r>
              <a:rPr lang="en-US" sz="1800" dirty="0"/>
              <a:t>How long does an employee or prospective employee who has been retaliated or discriminated against for exercising their rights, have to file a complaint with BOLI?</a:t>
            </a:r>
          </a:p>
          <a:p>
            <a:pPr marL="0" lvl="0" indent="0" algn="l" rtl="0">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60 days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90 days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 Year</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WHISTLEBLOWER RIGHTS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a:solidFill>
                  <a:schemeClr val="dk1"/>
                </a:solidFill>
                <a:latin typeface="+mj-lt"/>
                <a:ea typeface="Calibri"/>
                <a:cs typeface="Calibri"/>
                <a:sym typeface="Calibri"/>
              </a:rPr>
              <a:t>Question 3: </a:t>
            </a:r>
            <a:r>
              <a:rPr lang="en-US" sz="1800" dirty="0"/>
              <a:t>Participating in inspections is a protected activity under ORS 654.062.</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a:solidFill>
                  <a:schemeClr val="dk1"/>
                </a:solidFill>
                <a:latin typeface="+mj-lt"/>
                <a:ea typeface="Calibri"/>
                <a:cs typeface="Calibri"/>
                <a:sym typeface="Calibri"/>
              </a:rPr>
              <a:t>Question 4</a:t>
            </a:r>
            <a:r>
              <a:rPr lang="en-US" sz="1800">
                <a:solidFill>
                  <a:schemeClr val="dk1"/>
                </a:solidFill>
                <a:latin typeface="+mj-lt"/>
                <a:ea typeface="Calibri"/>
                <a:cs typeface="Calibri"/>
                <a:sym typeface="Calibri"/>
              </a:rPr>
              <a:t>: </a:t>
            </a:r>
            <a:r>
              <a:rPr lang="en-US" sz="1800"/>
              <a:t>If </a:t>
            </a:r>
            <a:r>
              <a:rPr lang="en-US" sz="1800" dirty="0"/>
              <a:t>a potential workplace safety or health violation is reported to the employer, and the employer takes action to resolve it, the violation still needs to be reported to Oregon OSHA and BOLI.</a:t>
            </a:r>
            <a:r>
              <a:rPr lang="en-US" sz="1800" dirty="0">
                <a:solidFill>
                  <a:schemeClr val="dk1"/>
                </a:solidFill>
                <a:latin typeface="+mj-lt"/>
                <a:ea typeface="Calibri"/>
                <a:cs typeface="Calibri"/>
                <a:sym typeface="Calibri"/>
              </a:rPr>
              <a:t> </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33814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WHISTLEBLOWER RIGHTS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a:solidFill>
                  <a:schemeClr val="dk1"/>
                </a:solidFill>
                <a:latin typeface="+mj-lt"/>
                <a:ea typeface="Calibri"/>
                <a:cs typeface="Calibri"/>
                <a:sym typeface="Calibri"/>
              </a:rPr>
              <a:t>Question 5: </a:t>
            </a:r>
            <a:r>
              <a:rPr lang="en-US" sz="1800" dirty="0"/>
              <a:t>Which of the following are forms of retaliation and/or discrimination? (select all that apply)</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342900" lvl="0" indent="-342900">
              <a:buFont typeface="+mj-lt"/>
              <a:buAutoNum type="alphaUcPeriod"/>
            </a:pPr>
            <a:r>
              <a:rPr lang="en-US" sz="1800" dirty="0">
                <a:latin typeface="Arial" panose="020B0604020202020204" pitchFamily="34" charset="0"/>
                <a:cs typeface="Arial" panose="020B0604020202020204" pitchFamily="34" charset="0"/>
              </a:rPr>
              <a:t>Reducing pay or hours</a:t>
            </a:r>
          </a:p>
          <a:p>
            <a:pPr marL="342900" lvl="0" indent="-342900">
              <a:buFont typeface="+mj-lt"/>
              <a:buAutoNum type="alphaUcPeriod"/>
            </a:pPr>
            <a:endParaRPr lang="en-US" sz="1800" dirty="0">
              <a:latin typeface="Arial" panose="020B0604020202020204" pitchFamily="34" charset="0"/>
              <a:cs typeface="Arial" panose="020B0604020202020204" pitchFamily="34" charset="0"/>
            </a:endParaRPr>
          </a:p>
          <a:p>
            <a:pPr marL="342900" lvl="0" indent="-342900">
              <a:buFont typeface="+mj-lt"/>
              <a:buAutoNum type="alphaUcPeriod"/>
            </a:pPr>
            <a:r>
              <a:rPr lang="en-US" sz="1800" dirty="0">
                <a:latin typeface="Arial" panose="020B0604020202020204" pitchFamily="34" charset="0"/>
                <a:cs typeface="Arial" panose="020B0604020202020204" pitchFamily="34" charset="0"/>
              </a:rPr>
              <a:t>Denial of benefits</a:t>
            </a:r>
          </a:p>
          <a:p>
            <a:pPr marL="342900" lvl="0" indent="-342900">
              <a:buFont typeface="+mj-lt"/>
              <a:buAutoNum type="alphaUcPeriod"/>
            </a:pPr>
            <a:endParaRPr lang="en-US" sz="1800" dirty="0">
              <a:latin typeface="Arial" panose="020B0604020202020204" pitchFamily="34" charset="0"/>
              <a:cs typeface="Arial" panose="020B0604020202020204" pitchFamily="34" charset="0"/>
            </a:endParaRPr>
          </a:p>
          <a:p>
            <a:pPr marL="342900" lvl="0" indent="-342900">
              <a:buFont typeface="+mj-lt"/>
              <a:buAutoNum type="alphaUcPeriod"/>
            </a:pPr>
            <a:r>
              <a:rPr lang="en-US" sz="1800" dirty="0">
                <a:latin typeface="Arial" panose="020B0604020202020204" pitchFamily="34" charset="0"/>
                <a:cs typeface="Arial" panose="020B0604020202020204" pitchFamily="34" charset="0"/>
              </a:rPr>
              <a:t>Disciplining</a:t>
            </a:r>
          </a:p>
          <a:p>
            <a:pPr marL="342900" lvl="0" indent="-342900">
              <a:buFont typeface="+mj-lt"/>
              <a:buAutoNum type="alphaUcPeriod"/>
            </a:pPr>
            <a:endParaRPr lang="en-US" sz="1800" dirty="0">
              <a:latin typeface="Arial" panose="020B0604020202020204" pitchFamily="34" charset="0"/>
              <a:cs typeface="Arial" panose="020B0604020202020204" pitchFamily="34" charset="0"/>
            </a:endParaRPr>
          </a:p>
          <a:p>
            <a:pPr marL="342900" indent="-342900">
              <a:buFont typeface="+mj-lt"/>
              <a:buAutoNum type="alphaUcPeriod"/>
            </a:pPr>
            <a:r>
              <a:rPr lang="en-US" sz="1800" dirty="0">
                <a:latin typeface="Arial" panose="020B0604020202020204" pitchFamily="34" charset="0"/>
                <a:cs typeface="Arial" panose="020B0604020202020204" pitchFamily="34" charset="0"/>
              </a:rPr>
              <a:t>Blacklisting</a:t>
            </a:r>
            <a:endParaRPr sz="1800" dirty="0">
              <a:solidFill>
                <a:schemeClr val="dk1"/>
              </a:solidFill>
              <a:latin typeface="Arial" panose="020B0604020202020204" pitchFamily="34" charset="0"/>
              <a:ea typeface="Calibri"/>
              <a:cs typeface="Arial" panose="020B0604020202020204" pitchFamily="34" charset="0"/>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1800" dirty="0">
                <a:solidFill>
                  <a:schemeClr val="dk1"/>
                </a:solidFill>
                <a:latin typeface="+mj-lt"/>
                <a:ea typeface="Calibri"/>
                <a:cs typeface="Calibri"/>
                <a:sym typeface="Calibri"/>
              </a:rPr>
              <a:t>Question 6: </a:t>
            </a:r>
            <a:r>
              <a:rPr lang="en-US" sz="1800" dirty="0"/>
              <a:t>After an employee reports a safety and health violation to their employer, an employer does not have the right to terminate for other reasons.</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05843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WHISTLEBLOWER RIGHTS - QUIZ</a:t>
            </a: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r>
              <a:rPr lang="en-US" sz="1800" dirty="0">
                <a:solidFill>
                  <a:schemeClr val="dk1"/>
                </a:solidFill>
                <a:latin typeface="+mj-lt"/>
                <a:ea typeface="Calibri"/>
                <a:cs typeface="Calibri"/>
                <a:sym typeface="Calibri"/>
              </a:rPr>
              <a:t>Question 7: </a:t>
            </a:r>
            <a:r>
              <a:rPr lang="en-US" sz="1800" dirty="0"/>
              <a:t>Every employee or prospective employee raising a safety or health complaint is protected under ORS 654.062.</a:t>
            </a: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0" name="Google Shape;102;p2">
            <a:extLst>
              <a:ext uri="{FF2B5EF4-FFF2-40B4-BE49-F238E27FC236}">
                <a16:creationId xmlns:a16="http://schemas.microsoft.com/office/drawing/2014/main" id="{8DAAA889-9515-41A1-8991-3C50664543CE}"/>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84813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lvl="0" algn="ctr">
              <a:buSzPts val="1100"/>
            </a:pPr>
            <a:r>
              <a:rPr lang="en-US" sz="4000" u="sng" dirty="0">
                <a:solidFill>
                  <a:schemeClr val="dk1"/>
                </a:solidFill>
                <a:latin typeface="+mj-lt"/>
                <a:ea typeface="Calibri"/>
                <a:cs typeface="Calibri"/>
                <a:sym typeface="Calibri"/>
              </a:rPr>
              <a:t>WHISTLEBLOWER RIGHTS - QUIZ ANSWERS</a:t>
            </a:r>
            <a:endParaRPr sz="48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79" name="Google Shape;679;gafa52f6668_0_0"/>
          <p:cNvSpPr txBox="1"/>
          <p:nvPr/>
        </p:nvSpPr>
        <p:spPr>
          <a:xfrm>
            <a:off x="531675" y="1059050"/>
            <a:ext cx="4971876"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lvl="0" algn="l" rtl="0">
              <a:spcBef>
                <a:spcPts val="0"/>
              </a:spcBef>
              <a:spcAft>
                <a:spcPts val="0"/>
              </a:spcAft>
            </a:pP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457200" lvl="0" indent="-342900">
              <a:buClr>
                <a:schemeClr val="dk1"/>
              </a:buClr>
              <a:buSzPts val="1800"/>
              <a:buFont typeface="+mj-lt"/>
              <a:buAutoNum type="arabicParenR" startAt="5"/>
            </a:pPr>
            <a:r>
              <a:rPr lang="pt-BR" sz="1800" dirty="0">
                <a:solidFill>
                  <a:schemeClr val="dk1"/>
                </a:solidFill>
                <a:ea typeface="Calibri"/>
                <a:cs typeface="Calibri"/>
                <a:sym typeface="Calibri"/>
              </a:rPr>
              <a:t>A, B, C, D</a:t>
            </a: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r>
              <a:rPr lang="pt-BR" sz="1800" dirty="0">
                <a:solidFill>
                  <a:schemeClr val="dk1"/>
                </a:solidFill>
                <a:ea typeface="Calibri"/>
                <a:cs typeface="Calibri"/>
                <a:sym typeface="Calibri"/>
              </a:rPr>
              <a:t>B</a:t>
            </a: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r>
              <a:rPr lang="pt-BR" sz="1800" dirty="0">
                <a:solidFill>
                  <a:schemeClr val="dk1"/>
                </a:solidFill>
                <a:ea typeface="Calibri"/>
                <a:cs typeface="Calibri"/>
                <a:sym typeface="Calibri"/>
              </a:rPr>
              <a:t>A</a:t>
            </a: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457200" lvl="0" indent="-342900">
              <a:buClr>
                <a:schemeClr val="dk1"/>
              </a:buClr>
              <a:buSzPts val="1800"/>
              <a:buFont typeface="+mj-lt"/>
              <a:buAutoNum type="arabicParenR" startAt="5"/>
            </a:pPr>
            <a:endParaRPr lang="pt-BR" sz="1800" dirty="0">
              <a:solidFill>
                <a:schemeClr val="dk1"/>
              </a:solidFill>
              <a:ea typeface="Calibri"/>
              <a:cs typeface="Calibri"/>
              <a:sym typeface="Calibri"/>
            </a:endParaRPr>
          </a:p>
          <a:p>
            <a:pPr marL="342900" lvl="0" indent="-342900" algn="l" rtl="0">
              <a:spcBef>
                <a:spcPts val="0"/>
              </a:spcBef>
              <a:spcAft>
                <a:spcPts val="0"/>
              </a:spcAft>
              <a:buFont typeface="+mj-lt"/>
              <a:buAutoNum type="arabicParenR" startAt="5"/>
            </a:pPr>
            <a:endParaRPr lang="en-US" sz="1800" dirty="0">
              <a:latin typeface="Calibri"/>
              <a:ea typeface="Calibri"/>
              <a:cs typeface="Calibri"/>
              <a:sym typeface="Calibri"/>
            </a:endParaRPr>
          </a:p>
        </p:txBody>
      </p:sp>
      <p:sp>
        <p:nvSpPr>
          <p:cNvPr id="11" name="Google Shape;102;p2">
            <a:extLst>
              <a:ext uri="{FF2B5EF4-FFF2-40B4-BE49-F238E27FC236}">
                <a16:creationId xmlns:a16="http://schemas.microsoft.com/office/drawing/2014/main" id="{5749D8E8-3718-4149-8056-766D283EADFA}"/>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Whistleblower Rights</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E0239F45-F8E6-5305-66DD-6FBED42B7A13}"/>
              </a:ext>
            </a:extLst>
          </p:cNvPr>
          <p:cNvSpPr txBox="1">
            <a:spLocks/>
          </p:cNvSpPr>
          <p:nvPr/>
        </p:nvSpPr>
        <p:spPr>
          <a:xfrm>
            <a:off x="5524499" y="164408"/>
            <a:ext cx="6585725" cy="7772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Available Resources</a:t>
            </a:r>
          </a:p>
        </p:txBody>
      </p:sp>
      <p:sp>
        <p:nvSpPr>
          <p:cNvPr id="687" name="Google Shape;687;gaabb6530bf_0_8"/>
          <p:cNvSpPr txBox="1"/>
          <p:nvPr/>
        </p:nvSpPr>
        <p:spPr>
          <a:xfrm>
            <a:off x="5564325" y="805845"/>
            <a:ext cx="6456690" cy="2104620"/>
          </a:xfrm>
          <a:prstGeom prst="rect">
            <a:avLst/>
          </a:prstGeom>
          <a:noFill/>
          <a:ln>
            <a:noFill/>
          </a:ln>
        </p:spPr>
        <p:txBody>
          <a:bodyPr spcFirstLastPara="1" wrap="square" lIns="91425" tIns="45700" rIns="91425" bIns="45700" anchor="t" anchorCtr="0">
            <a:noAutofit/>
          </a:bodyPr>
          <a:lstStyle/>
          <a:p>
            <a:r>
              <a:rPr lang="en-US" sz="1600" dirty="0"/>
              <a:t>To file a discrimination claim, contact the BOLI Civil Rights Division by phone at (971) 673-0764 or on-line </a:t>
            </a:r>
            <a:r>
              <a:rPr lang="en-US" sz="1600" u="sng" dirty="0">
                <a:hlinkClick r:id="rId3"/>
              </a:rPr>
              <a:t>here</a:t>
            </a:r>
            <a:r>
              <a:rPr lang="en-US" sz="1600" dirty="0"/>
              <a:t>.</a:t>
            </a:r>
          </a:p>
          <a:p>
            <a:br>
              <a:rPr lang="en-US" sz="1600" dirty="0"/>
            </a:br>
            <a:r>
              <a:rPr lang="en-US" sz="1600" dirty="0"/>
              <a:t>To speak with the Whistleblower Program Manager or to file a complaint regarding hazards found at a worksite, contact Oregon OSHA by phone at (503) 378-3272 or on-line </a:t>
            </a:r>
            <a:r>
              <a:rPr lang="en-US" sz="1600" u="sng" dirty="0">
                <a:hlinkClick r:id="rId4"/>
              </a:rPr>
              <a:t>here</a:t>
            </a:r>
            <a:r>
              <a:rPr lang="en-US" sz="1600" dirty="0"/>
              <a:t>. </a:t>
            </a:r>
          </a:p>
          <a:p>
            <a:br>
              <a:rPr lang="en-US" sz="1600" dirty="0"/>
            </a:br>
            <a:r>
              <a:rPr lang="en-US" sz="1600" dirty="0"/>
              <a:t>Click the buttons below for additional resources.</a:t>
            </a:r>
          </a:p>
        </p:txBody>
      </p:sp>
      <p:sp>
        <p:nvSpPr>
          <p:cNvPr id="10" name="Google Shape;691;gaabb6530bf_0_8">
            <a:hlinkClick r:id="rId5"/>
          </p:cNvPr>
          <p:cNvSpPr/>
          <p:nvPr/>
        </p:nvSpPr>
        <p:spPr>
          <a:xfrm>
            <a:off x="5708175" y="2857474"/>
            <a:ext cx="5996700" cy="424911"/>
          </a:xfrm>
          <a:prstGeom prst="rect">
            <a:avLst/>
          </a:prstGeom>
          <a:solidFill>
            <a:srgbClr val="72285D">
              <a:alpha val="55870"/>
            </a:srgbClr>
          </a:solidFill>
          <a:ln w="3175" cap="flat" cmpd="sng">
            <a:solidFill>
              <a:schemeClr val="bg1">
                <a:lumMod val="9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bg1"/>
                </a:solidFill>
              </a:rPr>
              <a:t> US Department of Labor</a:t>
            </a:r>
            <a:endParaRPr sz="2000" dirty="0">
              <a:solidFill>
                <a:schemeClr val="bg1"/>
              </a:solidFill>
            </a:endParaRPr>
          </a:p>
        </p:txBody>
      </p:sp>
      <p:sp>
        <p:nvSpPr>
          <p:cNvPr id="691" name="Google Shape;691;gaabb6530bf_0_8">
            <a:hlinkClick r:id="rId6"/>
          </p:cNvPr>
          <p:cNvSpPr/>
          <p:nvPr/>
        </p:nvSpPr>
        <p:spPr>
          <a:xfrm>
            <a:off x="5708175" y="3357788"/>
            <a:ext cx="5996700" cy="424911"/>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bg1">
                    <a:lumMod val="95000"/>
                  </a:schemeClr>
                </a:solidFill>
              </a:rPr>
              <a:t>Oregon OSHA Online Hazard Reporting Form</a:t>
            </a:r>
            <a:endParaRPr sz="2000" dirty="0">
              <a:solidFill>
                <a:schemeClr val="bg1">
                  <a:lumMod val="95000"/>
                </a:schemeClr>
              </a:solidFill>
            </a:endParaRPr>
          </a:p>
        </p:txBody>
      </p:sp>
      <p:sp>
        <p:nvSpPr>
          <p:cNvPr id="692" name="Google Shape;692;gaabb6530bf_0_8">
            <a:hlinkClick r:id="rId7"/>
          </p:cNvPr>
          <p:cNvSpPr/>
          <p:nvPr/>
        </p:nvSpPr>
        <p:spPr>
          <a:xfrm>
            <a:off x="5708175" y="3889307"/>
            <a:ext cx="5996700" cy="406988"/>
          </a:xfrm>
          <a:prstGeom prst="rect">
            <a:avLst/>
          </a:prstGeom>
          <a:solidFill>
            <a:srgbClr val="72285D">
              <a:alpha val="55870"/>
            </a:srgbClr>
          </a:solidFill>
          <a:ln w="31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FFFFFF"/>
                </a:solidFill>
              </a:rPr>
              <a:t>Whistleblower 11(C) Investigations Manual</a:t>
            </a:r>
            <a:endParaRPr sz="2000" dirty="0">
              <a:solidFill>
                <a:srgbClr val="FFFFFF"/>
              </a:solidFill>
            </a:endParaRPr>
          </a:p>
        </p:txBody>
      </p:sp>
      <p:sp>
        <p:nvSpPr>
          <p:cNvPr id="693" name="Google Shape;693;gaabb6530bf_0_8">
            <a:hlinkClick r:id="rId8"/>
          </p:cNvPr>
          <p:cNvSpPr/>
          <p:nvPr/>
        </p:nvSpPr>
        <p:spPr>
          <a:xfrm>
            <a:off x="5708175" y="4382686"/>
            <a:ext cx="5996700" cy="376381"/>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FFFFFF"/>
                </a:solidFill>
              </a:rPr>
              <a:t>Oregon OSHA Division 1 - Complaints</a:t>
            </a:r>
            <a:endParaRPr sz="2000" dirty="0">
              <a:solidFill>
                <a:srgbClr val="FFFFFF"/>
              </a:solidFill>
            </a:endParaRPr>
          </a:p>
        </p:txBody>
      </p:sp>
      <p:sp>
        <p:nvSpPr>
          <p:cNvPr id="694" name="Google Shape;694;gaabb6530bf_0_8">
            <a:hlinkClick r:id="rId9"/>
          </p:cNvPr>
          <p:cNvSpPr/>
          <p:nvPr/>
        </p:nvSpPr>
        <p:spPr>
          <a:xfrm>
            <a:off x="5708175" y="4858904"/>
            <a:ext cx="5996700" cy="422443"/>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FFFFFF"/>
                </a:solidFill>
              </a:rPr>
              <a:t>OSHA Fact Sheet</a:t>
            </a:r>
            <a:endParaRPr sz="2000" dirty="0">
              <a:solidFill>
                <a:srgbClr val="FFFFFF"/>
              </a:solidFill>
            </a:endParaRPr>
          </a:p>
        </p:txBody>
      </p:sp>
      <p:sp>
        <p:nvSpPr>
          <p:cNvPr id="11" name="Google Shape;694;gaabb6530bf_0_8">
            <a:hlinkClick r:id="rId5"/>
          </p:cNvPr>
          <p:cNvSpPr/>
          <p:nvPr/>
        </p:nvSpPr>
        <p:spPr>
          <a:xfrm>
            <a:off x="5708175" y="5372320"/>
            <a:ext cx="5996700" cy="422443"/>
          </a:xfrm>
          <a:prstGeom prst="rect">
            <a:avLst/>
          </a:prstGeom>
          <a:solidFill>
            <a:srgbClr val="72285D">
              <a:alpha val="55870"/>
            </a:srgbClr>
          </a:solidFill>
          <a:ln w="31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FFFFFF"/>
                </a:solidFill>
              </a:rPr>
              <a:t>Frequently Asked Questions</a:t>
            </a:r>
            <a:endParaRPr sz="2000" dirty="0">
              <a:solidFill>
                <a:srgbClr val="FFFFFF"/>
              </a:solidFill>
            </a:endParaRPr>
          </a:p>
        </p:txBody>
      </p:sp>
      <p:sp>
        <p:nvSpPr>
          <p:cNvPr id="15" name="Google Shape;102;p2">
            <a:extLst>
              <a:ext uri="{FF2B5EF4-FFF2-40B4-BE49-F238E27FC236}">
                <a16:creationId xmlns:a16="http://schemas.microsoft.com/office/drawing/2014/main" id="{3D4040D2-C775-4F0B-9405-D9BA3FB254E1}"/>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l="2041"/>
          <a:stretch/>
        </p:blipFill>
        <p:spPr>
          <a:xfrm>
            <a:off x="180362" y="234176"/>
            <a:ext cx="5100163" cy="544008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2">
            <a:extLst>
              <a:ext uri="{FF2B5EF4-FFF2-40B4-BE49-F238E27FC236}">
                <a16:creationId xmlns:a16="http://schemas.microsoft.com/office/drawing/2014/main" id="{DB447C82-EAF8-B01B-04BA-AF42E0FCCCA9}"/>
              </a:ext>
            </a:extLst>
          </p:cNvPr>
          <p:cNvSpPr txBox="1">
            <a:spLocks/>
          </p:cNvSpPr>
          <p:nvPr/>
        </p:nvSpPr>
        <p:spPr>
          <a:xfrm>
            <a:off x="5524499" y="164408"/>
            <a:ext cx="6585725" cy="7772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Where To Go From Here</a:t>
            </a:r>
          </a:p>
        </p:txBody>
      </p:sp>
      <p:sp>
        <p:nvSpPr>
          <p:cNvPr id="687" name="Google Shape;687;gaabb6530bf_0_8"/>
          <p:cNvSpPr txBox="1"/>
          <p:nvPr/>
        </p:nvSpPr>
        <p:spPr>
          <a:xfrm>
            <a:off x="5558950" y="1053893"/>
            <a:ext cx="6589200" cy="28155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For more information, please visit the consultation page.</a:t>
            </a:r>
            <a:endParaRPr sz="2100" b="0" i="0" u="none" strike="noStrike" cap="none" dirty="0">
              <a:solidFill>
                <a:schemeClr val="dk1"/>
              </a:solidFill>
              <a:latin typeface="Calibri"/>
              <a:ea typeface="Calibri"/>
              <a:cs typeface="Calibri"/>
              <a:sym typeface="Calibri"/>
            </a:endParaRPr>
          </a:p>
        </p:txBody>
      </p:sp>
      <p:pic>
        <p:nvPicPr>
          <p:cNvPr id="690" name="Google Shape;690;gaabb6530bf_0_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0"/>
            <a:ext cx="5453381" cy="5857874"/>
          </a:xfrm>
          <a:prstGeom prst="rect">
            <a:avLst/>
          </a:prstGeom>
          <a:noFill/>
          <a:ln>
            <a:noFill/>
          </a:ln>
        </p:spPr>
      </p:pic>
      <p:sp>
        <p:nvSpPr>
          <p:cNvPr id="691" name="Google Shape;691;gaabb6530bf_0_8">
            <a:hlinkClick r:id="rId6"/>
          </p:cNvPr>
          <p:cNvSpPr/>
          <p:nvPr/>
        </p:nvSpPr>
        <p:spPr>
          <a:xfrm>
            <a:off x="5708175" y="3787169"/>
            <a:ext cx="5996700" cy="523200"/>
          </a:xfrm>
          <a:prstGeom prst="rect">
            <a:avLst/>
          </a:prstGeom>
          <a:solidFill>
            <a:srgbClr val="72285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692" name="Google Shape;692;gaabb6530bf_0_8">
            <a:hlinkClick r:id="rId7"/>
          </p:cNvPr>
          <p:cNvSpPr/>
          <p:nvPr/>
        </p:nvSpPr>
        <p:spPr>
          <a:xfrm>
            <a:off x="5708175" y="4422579"/>
            <a:ext cx="5996700" cy="523200"/>
          </a:xfrm>
          <a:prstGeom prst="rect">
            <a:avLst/>
          </a:prstGeom>
          <a:solidFill>
            <a:srgbClr val="72285D">
              <a:alpha val="55870"/>
            </a:srgbClr>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A-Z Topic Index</a:t>
            </a:r>
            <a:endParaRPr sz="3000" dirty="0">
              <a:solidFill>
                <a:srgbClr val="FFFFFF"/>
              </a:solidFill>
            </a:endParaRPr>
          </a:p>
        </p:txBody>
      </p:sp>
      <p:sp>
        <p:nvSpPr>
          <p:cNvPr id="693" name="Google Shape;693;gaabb6530bf_0_8">
            <a:hlinkClick r:id="rId4"/>
          </p:cNvPr>
          <p:cNvSpPr/>
          <p:nvPr/>
        </p:nvSpPr>
        <p:spPr>
          <a:xfrm>
            <a:off x="5708175" y="5040066"/>
            <a:ext cx="5996700" cy="523200"/>
          </a:xfrm>
          <a:prstGeom prst="rect">
            <a:avLst/>
          </a:prstGeom>
          <a:solidFill>
            <a:srgbClr val="72285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15" name="Google Shape;102;p2">
            <a:extLst>
              <a:ext uri="{FF2B5EF4-FFF2-40B4-BE49-F238E27FC236}">
                <a16:creationId xmlns:a16="http://schemas.microsoft.com/office/drawing/2014/main" id="{3D4040D2-C775-4F0B-9405-D9BA3FB254E1}"/>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92206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Have questions about the course? Call 503-947-7443 or email 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9" name="Google Shape;102;p2">
            <a:extLst>
              <a:ext uri="{FF2B5EF4-FFF2-40B4-BE49-F238E27FC236}">
                <a16:creationId xmlns:a16="http://schemas.microsoft.com/office/drawing/2014/main" id="{ED5BBDB4-D025-47AC-9808-D3538E72D863}"/>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2">
            <a:extLst>
              <a:ext uri="{FF2B5EF4-FFF2-40B4-BE49-F238E27FC236}">
                <a16:creationId xmlns:a16="http://schemas.microsoft.com/office/drawing/2014/main" id="{1AA01351-1BF2-9464-84DC-73CA7432E5CE}"/>
              </a:ext>
            </a:extLst>
          </p:cNvPr>
          <p:cNvSpPr txBox="1">
            <a:spLocks/>
          </p:cNvSpPr>
          <p:nvPr/>
        </p:nvSpPr>
        <p:spPr>
          <a:xfrm>
            <a:off x="5524499" y="164408"/>
            <a:ext cx="6585725" cy="12294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Credits</a:t>
            </a:r>
          </a:p>
        </p:txBody>
      </p:sp>
      <p:sp>
        <p:nvSpPr>
          <p:cNvPr id="701" name="Google Shape;701;gaabb6530bf_0_18"/>
          <p:cNvSpPr txBox="1"/>
          <p:nvPr/>
        </p:nvSpPr>
        <p:spPr>
          <a:xfrm>
            <a:off x="5514050" y="892095"/>
            <a:ext cx="6589200" cy="4081346"/>
          </a:xfrm>
          <a:prstGeom prst="rect">
            <a:avLst/>
          </a:prstGeom>
          <a:noFill/>
          <a:ln>
            <a:noFill/>
          </a:ln>
        </p:spPr>
        <p:txBody>
          <a:bodyPr spcFirstLastPara="1" wrap="square" lIns="91425" tIns="45700" rIns="91425" bIns="45700" anchor="t" anchorCtr="0">
            <a:noAutofit/>
          </a:bodyPr>
          <a:lstStyle/>
          <a:p>
            <a:r>
              <a:rPr lang="en-US" sz="1700" dirty="0"/>
              <a:t>You’ve completed the Whistleblower Rights online course. You now have an understanding about whistleblower rights and the process involved when raising a safety or health complaint in the workplace.</a:t>
            </a:r>
          </a:p>
          <a:p>
            <a:br>
              <a:rPr lang="en-US" sz="1700" dirty="0"/>
            </a:br>
            <a:r>
              <a:rPr lang="en-US" sz="1700" dirty="0"/>
              <a:t>Please click the “I’m Done” button and take 5 minutes to complete the survey. We value your input as it will help us to improve our courses. </a:t>
            </a:r>
          </a:p>
          <a:p>
            <a:br>
              <a:rPr lang="en-US" sz="1700" dirty="0"/>
            </a:br>
            <a:r>
              <a:rPr lang="en-US" sz="1700" b="1" dirty="0"/>
              <a:t>Produced by the Public Education Team of Oregon OSHA: </a:t>
            </a:r>
            <a:endParaRPr lang="en-US" sz="1700" dirty="0"/>
          </a:p>
          <a:p>
            <a:r>
              <a:rPr lang="en-US" sz="1700" dirty="0"/>
              <a:t>Roy Kroker, Angelina Cox, Phillip Wade, Ricardo Rodríguez, Tammi Stevens, Tim Wade</a:t>
            </a:r>
          </a:p>
          <a:p>
            <a:br>
              <a:rPr lang="en-US" sz="1700" dirty="0"/>
            </a:br>
            <a:r>
              <a:rPr lang="en-US" sz="1700" b="1" dirty="0"/>
              <a:t>Images provided by</a:t>
            </a:r>
            <a:r>
              <a:rPr lang="en-US" sz="1700" dirty="0"/>
              <a:t>: Getty Images Inc.</a:t>
            </a: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blip>
          <a:srcRect l="2466"/>
          <a:stretch/>
        </p:blipFill>
        <p:spPr>
          <a:xfrm>
            <a:off x="0" y="-11325"/>
            <a:ext cx="5291488" cy="5869199"/>
          </a:xfrm>
          <a:prstGeom prst="rect">
            <a:avLst/>
          </a:prstGeom>
          <a:noFill/>
          <a:ln>
            <a:noFill/>
          </a:ln>
        </p:spPr>
      </p:pic>
      <p:sp>
        <p:nvSpPr>
          <p:cNvPr id="10" name="Google Shape;102;p2">
            <a:extLst>
              <a:ext uri="{FF2B5EF4-FFF2-40B4-BE49-F238E27FC236}">
                <a16:creationId xmlns:a16="http://schemas.microsoft.com/office/drawing/2014/main" id="{79D4B8F8-F15E-4926-B1B0-DAB0DB70B22C}"/>
              </a:ext>
            </a:extLst>
          </p:cNvPr>
          <p:cNvSpPr txBox="1"/>
          <p:nvPr/>
        </p:nvSpPr>
        <p:spPr>
          <a:xfrm>
            <a:off x="213815" y="60937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Whistleblower Rights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E678C9A7-F06D-CB20-7E83-37EF1D9841B6}"/>
              </a:ext>
            </a:extLst>
          </p:cNvPr>
          <p:cNvSpPr txBox="1">
            <a:spLocks/>
          </p:cNvSpPr>
          <p:nvPr/>
        </p:nvSpPr>
        <p:spPr>
          <a:xfrm>
            <a:off x="5524500" y="164407"/>
            <a:ext cx="5829300" cy="1325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Course Goals</a:t>
            </a:r>
          </a:p>
        </p:txBody>
      </p:sp>
      <p:sp>
        <p:nvSpPr>
          <p:cNvPr id="104" name="Google Shape;104;p2"/>
          <p:cNvSpPr txBox="1"/>
          <p:nvPr/>
        </p:nvSpPr>
        <p:spPr>
          <a:xfrm>
            <a:off x="5550626" y="896489"/>
            <a:ext cx="6400800" cy="4801274"/>
          </a:xfrm>
          <a:prstGeom prst="rect">
            <a:avLst/>
          </a:prstGeom>
          <a:noFill/>
          <a:ln>
            <a:noFill/>
          </a:ln>
        </p:spPr>
        <p:txBody>
          <a:bodyPr spcFirstLastPara="1" wrap="square" lIns="91425" tIns="45700" rIns="91425" bIns="45700" anchor="t" anchorCtr="0">
            <a:spAutoFit/>
          </a:bodyPr>
          <a:lstStyle/>
          <a:p>
            <a:pPr fontAlgn="t"/>
            <a:r>
              <a:rPr lang="en-US" sz="1600" dirty="0">
                <a:latin typeface="Arial" panose="020B0604020202020204" pitchFamily="34" charset="0"/>
              </a:rPr>
              <a:t>This course will help employees and employers understand the whistleblower rights found in the </a:t>
            </a:r>
            <a:r>
              <a:rPr lang="en-US" sz="1600" u="sng" dirty="0">
                <a:solidFill>
                  <a:srgbClr val="1155CC"/>
                </a:solidFill>
                <a:latin typeface="Arial" panose="020B0604020202020204" pitchFamily="34" charset="0"/>
                <a:hlinkClick r:id="rId3"/>
              </a:rPr>
              <a:t>Oregon Safe Employment Act, Oregon Revised Statute (ORS) 654.062</a:t>
            </a:r>
            <a:r>
              <a:rPr lang="en-US" sz="1600" dirty="0">
                <a:latin typeface="Arial" panose="020B0604020202020204" pitchFamily="34" charset="0"/>
              </a:rPr>
              <a:t>. We’ll discuss in greater detail the Oregon Safe Employment Act (OSEA) later in the course. </a:t>
            </a:r>
            <a:endParaRPr lang="en-US" sz="1600" dirty="0"/>
          </a:p>
          <a:p>
            <a:pPr fontAlgn="t"/>
            <a:br>
              <a:rPr lang="en-US" sz="1600" dirty="0"/>
            </a:br>
            <a:r>
              <a:rPr lang="en-US" sz="1600" dirty="0">
                <a:latin typeface="Arial" panose="020B0604020202020204" pitchFamily="34" charset="0"/>
              </a:rPr>
              <a:t>You may be wondering what a </a:t>
            </a:r>
            <a:r>
              <a:rPr lang="en-US" sz="1600" i="1" dirty="0">
                <a:latin typeface="Arial" panose="020B0604020202020204" pitchFamily="34" charset="0"/>
              </a:rPr>
              <a:t>whistleblower </a:t>
            </a:r>
            <a:r>
              <a:rPr lang="en-US" sz="1600" dirty="0">
                <a:latin typeface="Arial" panose="020B0604020202020204" pitchFamily="34" charset="0"/>
              </a:rPr>
              <a:t>is. In this course’s context, it is the term used when an employee or prospective employee has raised a safety or health complaint in the workplace. </a:t>
            </a:r>
            <a:endParaRPr lang="en-US" sz="1600" dirty="0"/>
          </a:p>
          <a:p>
            <a:pPr fontAlgn="t"/>
            <a:br>
              <a:rPr lang="en-US" sz="1600" dirty="0"/>
            </a:br>
            <a:r>
              <a:rPr lang="en-US" sz="1600" dirty="0">
                <a:latin typeface="Arial" panose="020B0604020202020204" pitchFamily="34" charset="0"/>
              </a:rPr>
              <a:t>In addition, this course will cover:</a:t>
            </a:r>
          </a:p>
          <a:p>
            <a:pPr fontAlgn="t"/>
            <a:endParaRPr lang="en-US" sz="1600" dirty="0"/>
          </a:p>
          <a:p>
            <a:pPr fontAlgn="base">
              <a:buFont typeface="Arial" panose="020B0604020202020204" pitchFamily="34" charset="0"/>
              <a:buChar char="•"/>
            </a:pPr>
            <a:r>
              <a:rPr lang="en-US" sz="1600" dirty="0">
                <a:latin typeface="Arial" panose="020B0604020202020204" pitchFamily="34" charset="0"/>
              </a:rPr>
              <a:t> the purpose of the OSEA,</a:t>
            </a:r>
          </a:p>
          <a:p>
            <a:pPr fontAlgn="base">
              <a:buFont typeface="Arial" panose="020B0604020202020204" pitchFamily="34" charset="0"/>
              <a:buChar char="•"/>
            </a:pPr>
            <a:r>
              <a:rPr lang="en-US" sz="1600" dirty="0">
                <a:latin typeface="Arial" panose="020B0604020202020204" pitchFamily="34" charset="0"/>
              </a:rPr>
              <a:t> the definition of employee,</a:t>
            </a:r>
          </a:p>
          <a:p>
            <a:pPr fontAlgn="base">
              <a:buFont typeface="Arial" panose="020B0604020202020204" pitchFamily="34" charset="0"/>
              <a:buChar char="•"/>
            </a:pPr>
            <a:r>
              <a:rPr lang="en-US" sz="1600" dirty="0">
                <a:latin typeface="Arial" panose="020B0604020202020204" pitchFamily="34" charset="0"/>
              </a:rPr>
              <a:t> the definition and example of retaliation,</a:t>
            </a:r>
          </a:p>
          <a:p>
            <a:pPr fontAlgn="base">
              <a:buFont typeface="Arial" panose="020B0604020202020204" pitchFamily="34" charset="0"/>
              <a:buChar char="•"/>
            </a:pPr>
            <a:r>
              <a:rPr lang="en-US" sz="1600" dirty="0">
                <a:latin typeface="Arial" panose="020B0604020202020204" pitchFamily="34" charset="0"/>
              </a:rPr>
              <a:t> protection from retaliation in the workplace,</a:t>
            </a:r>
          </a:p>
          <a:p>
            <a:pPr fontAlgn="base">
              <a:buFont typeface="Arial" panose="020B0604020202020204" pitchFamily="34" charset="0"/>
              <a:buChar char="•"/>
            </a:pPr>
            <a:r>
              <a:rPr lang="en-US" sz="1600" dirty="0">
                <a:latin typeface="Arial" panose="020B0604020202020204" pitchFamily="34" charset="0"/>
              </a:rPr>
              <a:t> what a protected activity looks like, </a:t>
            </a:r>
          </a:p>
          <a:p>
            <a:pPr fontAlgn="base">
              <a:buFont typeface="Arial" panose="020B0604020202020204" pitchFamily="34" charset="0"/>
              <a:buChar char="•"/>
            </a:pPr>
            <a:r>
              <a:rPr lang="en-US" sz="1600" dirty="0">
                <a:latin typeface="Arial" panose="020B0604020202020204" pitchFamily="34" charset="0"/>
              </a:rPr>
              <a:t> the process for filing complaints, </a:t>
            </a:r>
          </a:p>
          <a:p>
            <a:pPr fontAlgn="base">
              <a:buFont typeface="Arial" panose="020B0604020202020204" pitchFamily="34" charset="0"/>
              <a:buChar char="•"/>
            </a:pPr>
            <a:r>
              <a:rPr lang="en-US" sz="1600" dirty="0">
                <a:latin typeface="Arial" panose="020B0604020202020204" pitchFamily="34" charset="0"/>
              </a:rPr>
              <a:t> how Oregon OSHA Compliance Officers (CO) are involved, and </a:t>
            </a:r>
          </a:p>
          <a:p>
            <a:pPr fontAlgn="base">
              <a:buFont typeface="Arial" panose="020B0604020202020204" pitchFamily="34" charset="0"/>
              <a:buChar char="•"/>
            </a:pPr>
            <a:r>
              <a:rPr lang="en-US" sz="1600" dirty="0">
                <a:latin typeface="Arial" panose="020B0604020202020204" pitchFamily="34" charset="0"/>
              </a:rPr>
              <a:t> available resources on this topic.</a:t>
            </a:r>
            <a:r>
              <a:rPr lang="en-US" sz="1800" dirty="0">
                <a:latin typeface="Arial" panose="020B0604020202020204" pitchFamily="34" charset="0"/>
              </a:rPr>
              <a:t> </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4451"/>
          <a:stretch/>
        </p:blipFill>
        <p:spPr>
          <a:xfrm>
            <a:off x="0" y="26697"/>
            <a:ext cx="5266483" cy="5920653"/>
          </a:xfrm>
          <a:prstGeom prst="rect">
            <a:avLst/>
          </a:prstGeom>
        </p:spPr>
      </p:pic>
    </p:spTree>
    <p:extLst>
      <p:ext uri="{BB962C8B-B14F-4D97-AF65-F5344CB8AC3E}">
        <p14:creationId xmlns:p14="http://schemas.microsoft.com/office/powerpoint/2010/main" val="4152231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2">
            <a:extLst>
              <a:ext uri="{FF2B5EF4-FFF2-40B4-BE49-F238E27FC236}">
                <a16:creationId xmlns:a16="http://schemas.microsoft.com/office/drawing/2014/main" id="{F518BA9C-AEF7-C393-2E28-D7109E05A748}"/>
              </a:ext>
            </a:extLst>
          </p:cNvPr>
          <p:cNvSpPr txBox="1">
            <a:spLocks/>
          </p:cNvSpPr>
          <p:nvPr/>
        </p:nvSpPr>
        <p:spPr>
          <a:xfrm>
            <a:off x="5524500" y="164407"/>
            <a:ext cx="6400800" cy="103526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mj-lt"/>
              </a:rPr>
              <a:t>The Oregon Safe Employment Act (ORS) 654.062</a:t>
            </a:r>
          </a:p>
        </p:txBody>
      </p:sp>
      <p:sp>
        <p:nvSpPr>
          <p:cNvPr id="104" name="Google Shape;104;p2"/>
          <p:cNvSpPr txBox="1"/>
          <p:nvPr/>
        </p:nvSpPr>
        <p:spPr>
          <a:xfrm>
            <a:off x="5511808" y="1166215"/>
            <a:ext cx="6400800" cy="4601219"/>
          </a:xfrm>
          <a:prstGeom prst="rect">
            <a:avLst/>
          </a:prstGeom>
          <a:noFill/>
          <a:ln>
            <a:noFill/>
          </a:ln>
        </p:spPr>
        <p:txBody>
          <a:bodyPr spcFirstLastPara="1" wrap="square" lIns="91425" tIns="45700" rIns="91425" bIns="45700" anchor="t" anchorCtr="0">
            <a:spAutoFit/>
          </a:bodyPr>
          <a:lstStyle/>
          <a:p>
            <a:r>
              <a:rPr lang="en-US" dirty="0"/>
              <a:t>Stemming from the federal </a:t>
            </a:r>
            <a:r>
              <a:rPr lang="en-US" u="sng" dirty="0">
                <a:hlinkClick r:id="rId3"/>
              </a:rPr>
              <a:t>Occupational Safety and Health Act of 1970</a:t>
            </a:r>
            <a:r>
              <a:rPr lang="en-US" dirty="0"/>
              <a:t> and enacted by the legislature, the </a:t>
            </a:r>
            <a:r>
              <a:rPr lang="en-US" u="sng" dirty="0">
                <a:hlinkClick r:id="rId4"/>
              </a:rPr>
              <a:t>Oregon Safe Employment Act</a:t>
            </a:r>
            <a:r>
              <a:rPr lang="en-US" dirty="0"/>
              <a:t> became the heart for workplace safety and health in Oregon in 1973. The act ensures safe and healthful working conditions for all working Oregonians and authorizes Oregon OSHA to enforce the state's workplace safety and health rules.</a:t>
            </a:r>
          </a:p>
          <a:p>
            <a:br>
              <a:rPr lang="en-US" sz="1100" dirty="0"/>
            </a:br>
            <a:r>
              <a:rPr lang="en-US" dirty="0"/>
              <a:t>The rights of a whistleblower are found in the Oregon Safe Employment Act, Oregon Revised Statute </a:t>
            </a:r>
            <a:r>
              <a:rPr lang="en-US" u="sng" dirty="0">
                <a:hlinkClick r:id="rId4"/>
              </a:rPr>
              <a:t>ORS 654.062</a:t>
            </a:r>
            <a:r>
              <a:rPr lang="en-US" dirty="0"/>
              <a:t>, and prohibits retaliation against employees or prospective employees due to:</a:t>
            </a:r>
          </a:p>
          <a:p>
            <a:pPr marL="457200"/>
            <a:br>
              <a:rPr lang="en-US" sz="1000" dirty="0"/>
            </a:br>
            <a:r>
              <a:rPr lang="en-US" dirty="0"/>
              <a:t>“</a:t>
            </a:r>
            <a:r>
              <a:rPr lang="en-US" i="1" dirty="0"/>
              <a:t>an employee’s or prospective employee’s complaint about, or opposition to, health and safety hazards in the workplace.</a:t>
            </a:r>
            <a:r>
              <a:rPr lang="en-US" dirty="0"/>
              <a:t>”</a:t>
            </a:r>
          </a:p>
          <a:p>
            <a:br>
              <a:rPr lang="en-US" sz="1000" dirty="0"/>
            </a:br>
            <a:r>
              <a:rPr lang="en-US" dirty="0"/>
              <a:t>It’s important to note that the Bureau of Labor and Industries (BOLI), Civil Rights Division enforces the </a:t>
            </a:r>
            <a:r>
              <a:rPr lang="en-US" u="sng" dirty="0">
                <a:hlinkClick r:id="rId5"/>
              </a:rPr>
              <a:t>protection from retaliation</a:t>
            </a:r>
            <a:r>
              <a:rPr lang="en-US" dirty="0"/>
              <a:t> meaning that an employer:</a:t>
            </a:r>
          </a:p>
          <a:p>
            <a:pPr marL="457200"/>
            <a:br>
              <a:rPr lang="en-US" sz="1000" dirty="0"/>
            </a:br>
            <a:r>
              <a:rPr lang="en-US" dirty="0"/>
              <a:t>“</a:t>
            </a:r>
            <a:r>
              <a:rPr lang="en-US" i="1" dirty="0"/>
              <a:t>cannot retaliate by taking ‘adverse action’ against employees or prospective employees for bringing to light a potentially unsafe situation</a:t>
            </a:r>
            <a:r>
              <a:rPr lang="en-US" dirty="0"/>
              <a:t>.”</a:t>
            </a:r>
          </a:p>
          <a:p>
            <a:br>
              <a:rPr lang="en-US" sz="1000" dirty="0"/>
            </a:br>
            <a:r>
              <a:rPr lang="en-US" dirty="0"/>
              <a:t>We’ll discuss more about Oregon OSHA and BOLI later in this course. Up next, we define </a:t>
            </a:r>
            <a:r>
              <a:rPr lang="en-US" i="1" dirty="0"/>
              <a:t>employee</a:t>
            </a:r>
            <a:r>
              <a:rPr lang="en-US" dirty="0"/>
              <a:t> and help you understand what retaliation means.</a:t>
            </a:r>
            <a:endParaRPr lang="en-US" dirty="0">
              <a:latin typeface="+mj-lt"/>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946"/>
            <a:ext cx="5232416" cy="5947311"/>
          </a:xfrm>
          <a:prstGeom prst="rect">
            <a:avLst/>
          </a:prstGeom>
        </p:spPr>
      </p:pic>
    </p:spTree>
    <p:extLst>
      <p:ext uri="{BB962C8B-B14F-4D97-AF65-F5344CB8AC3E}">
        <p14:creationId xmlns:p14="http://schemas.microsoft.com/office/powerpoint/2010/main" val="138316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1191137F-5C0C-8D5B-42B7-D479BD6BB5E2}"/>
              </a:ext>
            </a:extLst>
          </p:cNvPr>
          <p:cNvSpPr txBox="1">
            <a:spLocks/>
          </p:cNvSpPr>
          <p:nvPr/>
        </p:nvSpPr>
        <p:spPr>
          <a:xfrm>
            <a:off x="5524500" y="164407"/>
            <a:ext cx="5829300" cy="1325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Definition of Employee</a:t>
            </a:r>
          </a:p>
        </p:txBody>
      </p:sp>
      <p:sp>
        <p:nvSpPr>
          <p:cNvPr id="104" name="Google Shape;104;p2"/>
          <p:cNvSpPr txBox="1"/>
          <p:nvPr/>
        </p:nvSpPr>
        <p:spPr>
          <a:xfrm>
            <a:off x="5524500" y="974556"/>
            <a:ext cx="6400800" cy="4801274"/>
          </a:xfrm>
          <a:prstGeom prst="rect">
            <a:avLst/>
          </a:prstGeom>
          <a:noFill/>
          <a:ln>
            <a:noFill/>
          </a:ln>
        </p:spPr>
        <p:txBody>
          <a:bodyPr spcFirstLastPara="1" wrap="square" lIns="91425" tIns="45700" rIns="91425" bIns="45700" anchor="t" anchorCtr="0">
            <a:spAutoFit/>
          </a:bodyPr>
          <a:lstStyle/>
          <a:p>
            <a:r>
              <a:rPr lang="en-US" sz="1800" dirty="0"/>
              <a:t>Let’s start by defining the word “employee”. Employee is defined in </a:t>
            </a:r>
            <a:r>
              <a:rPr lang="en-US" sz="1800" u="sng" dirty="0">
                <a:hlinkClick r:id="rId3"/>
              </a:rPr>
              <a:t>ORS 654.005(4)</a:t>
            </a:r>
            <a:r>
              <a:rPr lang="en-US" sz="1800" dirty="0"/>
              <a:t> of the Oregon Safe Employment Act as:</a:t>
            </a:r>
          </a:p>
          <a:p>
            <a:pPr marL="274320"/>
            <a:br>
              <a:rPr lang="en-US" sz="1800" dirty="0"/>
            </a:br>
            <a:r>
              <a:rPr lang="en-US" sz="1800" i="1" dirty="0"/>
              <a:t>   (a) Any individual, including a minor whether lawfully or unlawfully employed, who engages to furnish services for a remuneration, financial or otherwise, subject to the direction and control of an employer.</a:t>
            </a:r>
            <a:endParaRPr lang="en-US" sz="1800" dirty="0"/>
          </a:p>
          <a:p>
            <a:pPr marL="274320"/>
            <a:br>
              <a:rPr lang="en-US" sz="1800" dirty="0"/>
            </a:br>
            <a:r>
              <a:rPr lang="en-US" sz="1800" i="1" dirty="0"/>
              <a:t>   (b) Salaried, elected and appointed officials of the state, state agencies, counties, cities, school districts and other public corporations.</a:t>
            </a:r>
            <a:endParaRPr lang="en-US" sz="1800" dirty="0"/>
          </a:p>
          <a:p>
            <a:pPr marL="274320"/>
            <a:br>
              <a:rPr lang="en-US" sz="1800" dirty="0"/>
            </a:br>
            <a:r>
              <a:rPr lang="en-US" sz="1800" i="1" dirty="0"/>
              <a:t>   (c) Any individual who is provided with workers’ compensation coverage as a subject worker pursuant to ORS chapter 656, whether by operation of law or by election.</a:t>
            </a:r>
            <a:endParaRPr lang="en-US" sz="1800" dirty="0">
              <a:latin typeface="+mj-lt"/>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4045"/>
          <a:stretch/>
        </p:blipFill>
        <p:spPr>
          <a:xfrm>
            <a:off x="-1" y="-1656"/>
            <a:ext cx="5290329" cy="5922308"/>
          </a:xfrm>
          <a:prstGeom prst="rect">
            <a:avLst/>
          </a:prstGeom>
        </p:spPr>
      </p:pic>
    </p:spTree>
    <p:extLst>
      <p:ext uri="{BB962C8B-B14F-4D97-AF65-F5344CB8AC3E}">
        <p14:creationId xmlns:p14="http://schemas.microsoft.com/office/powerpoint/2010/main" val="103747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29216656-C97F-399F-3E29-7F3849858C1F}"/>
              </a:ext>
            </a:extLst>
          </p:cNvPr>
          <p:cNvSpPr txBox="1">
            <a:spLocks/>
          </p:cNvSpPr>
          <p:nvPr/>
        </p:nvSpPr>
        <p:spPr>
          <a:xfrm>
            <a:off x="5524499" y="164408"/>
            <a:ext cx="6539361" cy="68308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Understanding Retaliation</a:t>
            </a:r>
          </a:p>
        </p:txBody>
      </p:sp>
      <p:sp>
        <p:nvSpPr>
          <p:cNvPr id="104" name="Google Shape;104;p2"/>
          <p:cNvSpPr txBox="1"/>
          <p:nvPr/>
        </p:nvSpPr>
        <p:spPr>
          <a:xfrm>
            <a:off x="5460430" y="859625"/>
            <a:ext cx="6400800" cy="5078273"/>
          </a:xfrm>
          <a:prstGeom prst="rect">
            <a:avLst/>
          </a:prstGeom>
          <a:noFill/>
          <a:ln>
            <a:noFill/>
          </a:ln>
        </p:spPr>
        <p:txBody>
          <a:bodyPr spcFirstLastPara="1" wrap="square" lIns="91425" tIns="45700" rIns="91425" bIns="45700" anchor="t" anchorCtr="0">
            <a:spAutoFit/>
          </a:bodyPr>
          <a:lstStyle/>
          <a:p>
            <a:r>
              <a:rPr lang="en-US" sz="1800" dirty="0"/>
              <a:t>Section </a:t>
            </a:r>
            <a:r>
              <a:rPr lang="en-US" sz="1800" dirty="0">
                <a:hlinkClick r:id="rId3"/>
              </a:rPr>
              <a:t>11(c) of the Occupational Safety and Health Act </a:t>
            </a:r>
            <a:r>
              <a:rPr lang="en-US" sz="1800" dirty="0"/>
              <a:t>(OSH Act) prohibits retaliation by employers against workers who "blow the whistle" by exposing health and safety hazards. Retaliation is when an employer (through a manager, supervisor, or administrator) fires an employee or takes any other type of adverse action against an employee for engaging in a protected activity. We’ll provide examples of protected activities shortly. </a:t>
            </a:r>
          </a:p>
          <a:p>
            <a:br>
              <a:rPr lang="en-US" sz="1800" dirty="0"/>
            </a:br>
            <a:r>
              <a:rPr lang="en-US" sz="1800" dirty="0"/>
              <a:t>An adverse action is an action which would dissuade a reasonable employee from raising a concern about a possible violation or engaging in other related protected activity. Retaliation harms employees and can have a negative impact on overall employee morale. Because an adverse action can be subtle, such as excluding employees from important meetings, it may not always be easy to recognize. In the next slide, we’ll show examples of adverse actions.</a:t>
            </a:r>
            <a:endParaRPr lang="en-US" sz="1800" dirty="0">
              <a:latin typeface="+mj-lt"/>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257799" cy="5920652"/>
          </a:xfrm>
          <a:prstGeom prst="rect">
            <a:avLst/>
          </a:prstGeom>
        </p:spPr>
      </p:pic>
    </p:spTree>
    <p:extLst>
      <p:ext uri="{BB962C8B-B14F-4D97-AF65-F5344CB8AC3E}">
        <p14:creationId xmlns:p14="http://schemas.microsoft.com/office/powerpoint/2010/main" val="359658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4FBD4AB4-30A5-15B2-9D9F-EC830EAAA9D6}"/>
              </a:ext>
            </a:extLst>
          </p:cNvPr>
          <p:cNvSpPr txBox="1">
            <a:spLocks/>
          </p:cNvSpPr>
          <p:nvPr/>
        </p:nvSpPr>
        <p:spPr>
          <a:xfrm>
            <a:off x="5524499" y="164408"/>
            <a:ext cx="6400799" cy="9001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Adverse Actions</a:t>
            </a:r>
          </a:p>
        </p:txBody>
      </p:sp>
      <p:sp>
        <p:nvSpPr>
          <p:cNvPr id="104" name="Google Shape;104;p2"/>
          <p:cNvSpPr txBox="1"/>
          <p:nvPr/>
        </p:nvSpPr>
        <p:spPr>
          <a:xfrm>
            <a:off x="5524500" y="1031110"/>
            <a:ext cx="6400800" cy="3693278"/>
          </a:xfrm>
          <a:prstGeom prst="rect">
            <a:avLst/>
          </a:prstGeom>
          <a:noFill/>
          <a:ln>
            <a:noFill/>
          </a:ln>
        </p:spPr>
        <p:txBody>
          <a:bodyPr spcFirstLastPara="1" wrap="square" lIns="91425" tIns="45700" rIns="91425" bIns="45700" anchor="t" anchorCtr="0">
            <a:spAutoFit/>
          </a:bodyPr>
          <a:lstStyle/>
          <a:p>
            <a:r>
              <a:rPr lang="en-US" sz="1800" dirty="0"/>
              <a:t>Here are some examples of adverse actions:</a:t>
            </a:r>
          </a:p>
          <a:p>
            <a:pPr marL="285750" indent="-285750" fontAlgn="base">
              <a:buFont typeface="Arial" panose="020B0604020202020204" pitchFamily="34" charset="0"/>
              <a:buChar char="•"/>
            </a:pPr>
            <a:endParaRPr lang="en-US" sz="1800" dirty="0"/>
          </a:p>
          <a:p>
            <a:pPr marL="285750" indent="-285750" fontAlgn="base">
              <a:buFont typeface="Arial" panose="020B0604020202020204" pitchFamily="34" charset="0"/>
              <a:buChar char="•"/>
            </a:pPr>
            <a:r>
              <a:rPr lang="en-US" sz="1800" dirty="0"/>
              <a:t>firing or laying off</a:t>
            </a:r>
          </a:p>
          <a:p>
            <a:pPr marL="285750" indent="-285750" fontAlgn="base">
              <a:buFont typeface="Arial" panose="020B0604020202020204" pitchFamily="34" charset="0"/>
              <a:buChar char="•"/>
            </a:pPr>
            <a:r>
              <a:rPr lang="en-US" sz="1800" dirty="0"/>
              <a:t>blacklisting</a:t>
            </a:r>
          </a:p>
          <a:p>
            <a:pPr marL="285750" indent="-285750" fontAlgn="base">
              <a:buFont typeface="Arial" panose="020B0604020202020204" pitchFamily="34" charset="0"/>
              <a:buChar char="•"/>
            </a:pPr>
            <a:r>
              <a:rPr lang="en-US" sz="1800" dirty="0"/>
              <a:t>demoting</a:t>
            </a:r>
          </a:p>
          <a:p>
            <a:pPr marL="285750" indent="-285750" fontAlgn="base">
              <a:buFont typeface="Arial" panose="020B0604020202020204" pitchFamily="34" charset="0"/>
              <a:buChar char="•"/>
            </a:pPr>
            <a:r>
              <a:rPr lang="en-US" sz="1800" dirty="0"/>
              <a:t>denying overtime or promotion</a:t>
            </a:r>
          </a:p>
          <a:p>
            <a:pPr marL="285750" indent="-285750" fontAlgn="base">
              <a:buFont typeface="Arial" panose="020B0604020202020204" pitchFamily="34" charset="0"/>
              <a:buChar char="•"/>
            </a:pPr>
            <a:r>
              <a:rPr lang="en-US" sz="1800" dirty="0"/>
              <a:t>disciplining</a:t>
            </a:r>
          </a:p>
          <a:p>
            <a:pPr marL="285750" indent="-285750" fontAlgn="base">
              <a:buFont typeface="Arial" panose="020B0604020202020204" pitchFamily="34" charset="0"/>
              <a:buChar char="•"/>
            </a:pPr>
            <a:r>
              <a:rPr lang="en-US" sz="1800" dirty="0"/>
              <a:t>denial of benefits</a:t>
            </a:r>
          </a:p>
          <a:p>
            <a:pPr marL="285750" indent="-285750" fontAlgn="base">
              <a:buFont typeface="Arial" panose="020B0604020202020204" pitchFamily="34" charset="0"/>
              <a:buChar char="•"/>
            </a:pPr>
            <a:r>
              <a:rPr lang="en-US" sz="1800" dirty="0"/>
              <a:t>failure to hire or rehire</a:t>
            </a:r>
          </a:p>
          <a:p>
            <a:pPr marL="285750" indent="-285750" fontAlgn="base">
              <a:buFont typeface="Arial" panose="020B0604020202020204" pitchFamily="34" charset="0"/>
              <a:buChar char="•"/>
            </a:pPr>
            <a:r>
              <a:rPr lang="en-US" sz="1800" dirty="0"/>
              <a:t>intimidation</a:t>
            </a:r>
          </a:p>
          <a:p>
            <a:pPr marL="285750" indent="-285750" fontAlgn="base">
              <a:buFont typeface="Arial" panose="020B0604020202020204" pitchFamily="34" charset="0"/>
              <a:buChar char="•"/>
            </a:pPr>
            <a:r>
              <a:rPr lang="en-US" sz="1800" dirty="0"/>
              <a:t>making threats</a:t>
            </a:r>
          </a:p>
          <a:p>
            <a:pPr marL="285750" indent="-285750" fontAlgn="base">
              <a:buFont typeface="Arial" panose="020B0604020202020204" pitchFamily="34" charset="0"/>
              <a:buChar char="•"/>
            </a:pPr>
            <a:r>
              <a:rPr lang="en-US" sz="1800" dirty="0"/>
              <a:t>reassignment affecting prospects for promotion</a:t>
            </a:r>
          </a:p>
          <a:p>
            <a:pPr marL="285750" indent="-285750" fontAlgn="base">
              <a:buFont typeface="Arial" panose="020B0604020202020204" pitchFamily="34" charset="0"/>
              <a:buChar char="•"/>
            </a:pPr>
            <a:r>
              <a:rPr lang="en-US" sz="1800" dirty="0"/>
              <a:t>reducing pay or hours</a:t>
            </a: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037"/>
          <a:stretch/>
        </p:blipFill>
        <p:spPr>
          <a:xfrm>
            <a:off x="0" y="-13631"/>
            <a:ext cx="5301480" cy="5934283"/>
          </a:xfrm>
          <a:prstGeom prst="rect">
            <a:avLst/>
          </a:prstGeom>
        </p:spPr>
      </p:pic>
    </p:spTree>
    <p:extLst>
      <p:ext uri="{BB962C8B-B14F-4D97-AF65-F5344CB8AC3E}">
        <p14:creationId xmlns:p14="http://schemas.microsoft.com/office/powerpoint/2010/main" val="292735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328296F9-29A5-2DAA-23A2-5F87DC42AE80}"/>
              </a:ext>
            </a:extLst>
          </p:cNvPr>
          <p:cNvSpPr txBox="1">
            <a:spLocks/>
          </p:cNvSpPr>
          <p:nvPr/>
        </p:nvSpPr>
        <p:spPr>
          <a:xfrm>
            <a:off x="5524499" y="164408"/>
            <a:ext cx="6400799" cy="9001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Example of Retaliation</a:t>
            </a:r>
          </a:p>
        </p:txBody>
      </p:sp>
      <p:sp>
        <p:nvSpPr>
          <p:cNvPr id="104" name="Google Shape;104;p2"/>
          <p:cNvSpPr txBox="1"/>
          <p:nvPr/>
        </p:nvSpPr>
        <p:spPr>
          <a:xfrm>
            <a:off x="5524500" y="997653"/>
            <a:ext cx="6400800" cy="3908722"/>
          </a:xfrm>
          <a:prstGeom prst="rect">
            <a:avLst/>
          </a:prstGeom>
          <a:noFill/>
          <a:ln>
            <a:noFill/>
          </a:ln>
        </p:spPr>
        <p:txBody>
          <a:bodyPr spcFirstLastPara="1" wrap="square" lIns="91425" tIns="45700" rIns="91425" bIns="45700" anchor="t" anchorCtr="0">
            <a:spAutoFit/>
          </a:bodyPr>
          <a:lstStyle/>
          <a:p>
            <a:r>
              <a:rPr lang="en-US" sz="1800" dirty="0"/>
              <a:t>To help explain this further, let’s examine an example situation:</a:t>
            </a:r>
          </a:p>
          <a:p>
            <a:endParaRPr lang="en-US" sz="1800" dirty="0"/>
          </a:p>
          <a:p>
            <a:r>
              <a:rPr lang="en-US" sz="1800" dirty="0"/>
              <a:t>A worker informed her employer that she called OSHA because she believed there was a fire hazard that her employer refused to fix. The worker had reported the fire hazard previously to her employer. A workplace practice existed which allowed all employees to swap shifts if they needed to take time off. The worker tried to swap shifts a few days after she told her employer that she called OSHA, but her employer did not allow her to swap. However, the other employees were still allowed to swap shifts.</a:t>
            </a:r>
          </a:p>
          <a:p>
            <a:br>
              <a:rPr lang="en-US" sz="1600" dirty="0"/>
            </a:br>
            <a:endParaRPr sz="16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039" r="-1"/>
          <a:stretch/>
        </p:blipFill>
        <p:spPr>
          <a:xfrm>
            <a:off x="-1" y="1"/>
            <a:ext cx="5313079" cy="5920652"/>
          </a:xfrm>
          <a:prstGeom prst="rect">
            <a:avLst/>
          </a:prstGeom>
        </p:spPr>
      </p:pic>
    </p:spTree>
    <p:extLst>
      <p:ext uri="{BB962C8B-B14F-4D97-AF65-F5344CB8AC3E}">
        <p14:creationId xmlns:p14="http://schemas.microsoft.com/office/powerpoint/2010/main" val="257053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7228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2">
            <a:extLst>
              <a:ext uri="{FF2B5EF4-FFF2-40B4-BE49-F238E27FC236}">
                <a16:creationId xmlns:a16="http://schemas.microsoft.com/office/drawing/2014/main" id="{DB9EA4B2-1B8A-8CEC-528F-90E52368161A}"/>
              </a:ext>
            </a:extLst>
          </p:cNvPr>
          <p:cNvSpPr txBox="1">
            <a:spLocks/>
          </p:cNvSpPr>
          <p:nvPr/>
        </p:nvSpPr>
        <p:spPr>
          <a:xfrm>
            <a:off x="5524499" y="164408"/>
            <a:ext cx="6400799" cy="9001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Example of Retaliation (</a:t>
            </a:r>
            <a:r>
              <a:rPr lang="en-US" sz="3600" dirty="0" err="1">
                <a:latin typeface="+mj-lt"/>
              </a:rPr>
              <a:t>cont</a:t>
            </a:r>
            <a:r>
              <a:rPr lang="en-US" sz="3600" dirty="0">
                <a:latin typeface="+mj-lt"/>
              </a:rPr>
              <a:t>)</a:t>
            </a:r>
          </a:p>
        </p:txBody>
      </p:sp>
      <p:sp>
        <p:nvSpPr>
          <p:cNvPr id="104" name="Google Shape;104;p2"/>
          <p:cNvSpPr txBox="1"/>
          <p:nvPr/>
        </p:nvSpPr>
        <p:spPr>
          <a:xfrm>
            <a:off x="5524500" y="926275"/>
            <a:ext cx="6400800" cy="4801274"/>
          </a:xfrm>
          <a:prstGeom prst="rect">
            <a:avLst/>
          </a:prstGeom>
          <a:noFill/>
          <a:ln>
            <a:noFill/>
          </a:ln>
        </p:spPr>
        <p:txBody>
          <a:bodyPr spcFirstLastPara="1" wrap="square" lIns="91425" tIns="45700" rIns="91425" bIns="45700" anchor="t" anchorCtr="0">
            <a:spAutoFit/>
          </a:bodyPr>
          <a:lstStyle/>
          <a:p>
            <a:r>
              <a:rPr lang="en-US" sz="1700" i="1" dirty="0"/>
              <a:t>Example analysis:</a:t>
            </a:r>
          </a:p>
          <a:p>
            <a:endParaRPr lang="en-US" sz="1700" dirty="0"/>
          </a:p>
          <a:p>
            <a:r>
              <a:rPr lang="en-US" sz="1700" dirty="0"/>
              <a:t>Workers have a right to call OSHA to report an unsafe condition. Section </a:t>
            </a:r>
            <a:r>
              <a:rPr lang="en-US" sz="1700" u="sng" dirty="0">
                <a:hlinkClick r:id="rId3"/>
              </a:rPr>
              <a:t>11(c) of the Occupational Safety and Health Act</a:t>
            </a:r>
            <a:r>
              <a:rPr lang="en-US" sz="1700" dirty="0"/>
              <a:t> and </a:t>
            </a:r>
            <a:r>
              <a:rPr lang="en-US" sz="1700" u="sng" dirty="0">
                <a:hlinkClick r:id="rId4"/>
              </a:rPr>
              <a:t>ORS 654.062</a:t>
            </a:r>
            <a:r>
              <a:rPr lang="en-US" sz="1700" dirty="0"/>
              <a:t> of the Oregon Safe Employment Act protects workers who file complaints with OSHA. By calling OSHA to complain about the fire hazard, the worker engaged in protected activity under one of the whistleblower laws administered by OSHA. She informed her employer that she called OSHA. Her employer denied her shift swap only a few days after being notified that she called OSHA. In addition, she was the only employee denied the ability to swap shifts. The denial of the shift swap is an adverse action. And, in this case, it appears that her employer denied her shift swap </a:t>
            </a:r>
            <a:r>
              <a:rPr lang="en-US" sz="1700" b="1" i="1" dirty="0"/>
              <a:t>because</a:t>
            </a:r>
            <a:r>
              <a:rPr lang="en-US" sz="1700" dirty="0"/>
              <a:t> she engaged in the protected activity. If the employer denied her request to swap because she called OSHA, then retaliation has occurred and the employer’s actions violated section 11(c) of the Occupational Safety and Health Act and ORS 654.062.</a:t>
            </a:r>
            <a:endParaRPr sz="16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sym typeface="Verdana"/>
              </a:rPr>
              <a:t>Whistleblower Rights</a:t>
            </a:r>
            <a:endParaRPr sz="1400" b="0" i="0" u="none" strike="noStrike" cap="none" dirty="0">
              <a:solidFill>
                <a:srgbClr val="000000"/>
              </a:solidFill>
              <a:latin typeface="Arial"/>
              <a:ea typeface="Arial"/>
              <a:cs typeface="Arial"/>
              <a:sym typeface="Arial"/>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321870" cy="5920652"/>
          </a:xfrm>
          <a:prstGeom prst="rect">
            <a:avLst/>
          </a:prstGeom>
        </p:spPr>
      </p:pic>
    </p:spTree>
    <p:extLst>
      <p:ext uri="{BB962C8B-B14F-4D97-AF65-F5344CB8AC3E}">
        <p14:creationId xmlns:p14="http://schemas.microsoft.com/office/powerpoint/2010/main" val="241005825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5088</TotalTime>
  <Words>2710</Words>
  <Application>Microsoft Office PowerPoint</Application>
  <PresentationFormat>Widescreen</PresentationFormat>
  <Paragraphs>266</Paragraphs>
  <Slides>28</Slides>
  <Notes>28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Verdana</vt:lpstr>
      <vt:lpstr>Office Theme</vt:lpstr>
      <vt:lpstr>WHISTLEBLOWER RIGHTS</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217</cp:revision>
  <dcterms:created xsi:type="dcterms:W3CDTF">2018-12-06T15:15:36Z</dcterms:created>
  <dcterms:modified xsi:type="dcterms:W3CDTF">2025-04-22T15:20:12Z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2025-04-21T21:28:31Z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66e7fa3b-c40c-4a63-8e54-2cb406d001c1</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