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319" r:id="rId4"/>
    <p:sldId id="353" r:id="rId5"/>
    <p:sldId id="320" r:id="rId6"/>
    <p:sldId id="335" r:id="rId7"/>
    <p:sldId id="352" r:id="rId8"/>
    <p:sldId id="323" r:id="rId9"/>
    <p:sldId id="322" r:id="rId10"/>
    <p:sldId id="324" r:id="rId11"/>
    <p:sldId id="327" r:id="rId12"/>
    <p:sldId id="328" r:id="rId13"/>
    <p:sldId id="351" r:id="rId14"/>
    <p:sldId id="350" r:id="rId15"/>
    <p:sldId id="329" r:id="rId16"/>
    <p:sldId id="330" r:id="rId17"/>
    <p:sldId id="331" r:id="rId18"/>
    <p:sldId id="332" r:id="rId19"/>
    <p:sldId id="334" r:id="rId20"/>
    <p:sldId id="333" r:id="rId21"/>
    <p:sldId id="356" r:id="rId22"/>
    <p:sldId id="348" r:id="rId23"/>
    <p:sldId id="325" r:id="rId24"/>
    <p:sldId id="347" r:id="rId25"/>
    <p:sldId id="346" r:id="rId26"/>
    <p:sldId id="345" r:id="rId27"/>
    <p:sldId id="344" r:id="rId28"/>
    <p:sldId id="343" r:id="rId29"/>
    <p:sldId id="317" r:id="rId30"/>
    <p:sldId id="309" r:id="rId31"/>
    <p:sldId id="337" r:id="rId32"/>
    <p:sldId id="338" r:id="rId33"/>
    <p:sldId id="339" r:id="rId34"/>
    <p:sldId id="340" r:id="rId35"/>
    <p:sldId id="314" r:id="rId36"/>
    <p:sldId id="315" r:id="rId37"/>
    <p:sldId id="318" r:id="rId38"/>
    <p:sldId id="316" r:id="rId3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9" roundtripDataSignature="AMtx7mhcinHJO4xHeFPu+6163RVrGzjW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4600"/>
    <a:srgbClr val="FF5F00"/>
    <a:srgbClr val="D6744B"/>
    <a:srgbClr val="D16F46"/>
    <a:srgbClr val="CB460D"/>
    <a:srgbClr val="FF5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1" autoAdjust="0"/>
    <p:restoredTop sz="82993" autoAdjust="0"/>
  </p:normalViewPr>
  <p:slideViewPr>
    <p:cSldViewPr snapToGrid="0">
      <p:cViewPr varScale="1">
        <p:scale>
          <a:sx n="105" d="100"/>
          <a:sy n="105" d="100"/>
        </p:scale>
        <p:origin x="1544" y="19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69" Type="http://customschemas.google.com/relationships/presentationmetadata" Target="metadata"/><Relationship Id="rId8" Type="http://schemas.openxmlformats.org/officeDocument/2006/relationships/slide" Target="slides/slide7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7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-1" y="0"/>
            <a:ext cx="6856413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Wildfire Smoke Training Requirements</a:t>
            </a:r>
            <a:endParaRPr lang="en-US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Notes:</a:t>
            </a:r>
          </a:p>
          <a:p>
            <a:r>
              <a:rPr lang="en-US" dirty="0"/>
              <a:t>_________________________________________________________________</a:t>
            </a:r>
          </a:p>
          <a:p>
            <a:r>
              <a:rPr lang="en-US" dirty="0"/>
              <a:t>_________________________________________________________________</a:t>
            </a:r>
          </a:p>
          <a:p>
            <a:r>
              <a:rPr lang="en-US" dirty="0"/>
              <a:t>_________________________________________________________________</a:t>
            </a:r>
          </a:p>
          <a:p>
            <a:endParaRPr lang="en-US" dirty="0"/>
          </a:p>
          <a:p>
            <a:r>
              <a:rPr lang="en-US" dirty="0"/>
              <a:t>_________________________________________________________________</a:t>
            </a:r>
          </a:p>
          <a:p>
            <a:r>
              <a:rPr lang="en-US" dirty="0"/>
              <a:t>_________________________________________________________________</a:t>
            </a:r>
          </a:p>
          <a:p>
            <a:r>
              <a:rPr lang="en-US" dirty="0"/>
              <a:t>_________________________________________________________________</a:t>
            </a:r>
          </a:p>
          <a:p>
            <a:endParaRPr lang="en-US" dirty="0"/>
          </a:p>
          <a:p>
            <a:r>
              <a:rPr lang="en-US" dirty="0"/>
              <a:t>_________________________________________________________________</a:t>
            </a:r>
          </a:p>
          <a:p>
            <a:r>
              <a:rPr lang="en-US" dirty="0"/>
              <a:t>_________________________________________________________________</a:t>
            </a:r>
          </a:p>
          <a:p>
            <a:r>
              <a:rPr lang="en-US" dirty="0"/>
              <a:t>_________________________________________________________________</a:t>
            </a:r>
          </a:p>
          <a:p>
            <a:endParaRPr lang="en-US" dirty="0"/>
          </a:p>
          <a:p>
            <a:r>
              <a:rPr lang="en-US" dirty="0"/>
              <a:t>_________________________________________________________________</a:t>
            </a:r>
          </a:p>
          <a:p>
            <a:r>
              <a:rPr lang="en-US" dirty="0"/>
              <a:t>_________________________________________________________________</a:t>
            </a:r>
          </a:p>
          <a:p>
            <a:r>
              <a:rPr lang="en-US" dirty="0"/>
              <a:t>_________________________________________________________________</a:t>
            </a:r>
          </a:p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5EA3C46-9361-4FC5-B8C5-8598569AAE1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Oregon OSHA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OSHARules/div2/div2Z-437-002-1081-protection-from-wildfire-smoke.pdf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osha.oregon.gov/OSHARules/adopted/2022/ao4-2022-text-smoke-exposure.pdf#page=11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5992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4469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2990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1423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88933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1098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27305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4252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70152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https://</a:t>
            </a:r>
            <a:r>
              <a:rPr lang="en-US" dirty="0" err="1"/>
              <a:t>vimeo.com</a:t>
            </a:r>
            <a:r>
              <a:rPr lang="en-US" dirty="0"/>
              <a:t>/584956647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7408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3"/>
              </a:rPr>
              <a:t>https://osha.oregon.gov/OSHARules/div2/div2Z-437-002-1081-protection-from-wildfire-smoke.pdf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4"/>
              </a:rPr>
              <a:t>https://osha.oregon.gov/OSHARules/adopted/2022/ao4-2022-text-smoke-exposure.pdf#page=11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67051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78228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https://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osha.oregon.gov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/Pages/topics/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wildfires.aspx</a:t>
            </a: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4839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https://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osha.oregon.gov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OSHARules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/div2/div2Z-437-002-1081-protection-from-wildfire-smoke.pdf#page=8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04687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https://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osha.oregon.gov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OSHARules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/div2/div2Z-437-002-1081-protection-from-wildfire-smoke.pdf#page=9</a:t>
            </a: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80416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91169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37151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95128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https://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osha.oregon.gov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OSHARules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/div2/div2Z-437-002-1081-protection-from-wildfire-smoke.pdf#page=9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https://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osha.oregon.gov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OSHARules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/div2/div2Z-437-002-1081-protection-from-wildfire-smoke.pdf#page=9</a:t>
            </a: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22470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78a6ceae2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7" name="Google Shape;707;g78a6ceae2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Answers</a:t>
            </a:r>
            <a:endParaRPr dirty="0"/>
          </a:p>
        </p:txBody>
      </p:sp>
      <p:sp>
        <p:nvSpPr>
          <p:cNvPr id="708" name="Google Shape;708;g78a6ceae22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29</a:t>
            </a:fld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88760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b3e8f5dbd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" name="Google Shape;617;gb3e8f5dbd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8" name="Google Shape;618;gb3e8f5dbd0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b3e8f5dbd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" name="Google Shape;617;gb3e8f5dbd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8" name="Google Shape;618;gb3e8f5dbd0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00988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b3e8f5dbd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" name="Google Shape;617;gb3e8f5dbd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8" name="Google Shape;618;gb3e8f5dbd0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55589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b3e8f5dbd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" name="Google Shape;617;gb3e8f5dbd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8" name="Google Shape;618;gb3e8f5dbd0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62123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b3e8f5dbd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" name="Google Shape;617;gb3e8f5dbd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18" name="Google Shape;618;gb3e8f5dbd0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33561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afa52f666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2" name="Google Shape;672;gafa52f666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Answers</a:t>
            </a:r>
            <a:endParaRPr dirty="0"/>
          </a:p>
        </p:txBody>
      </p:sp>
      <p:sp>
        <p:nvSpPr>
          <p:cNvPr id="673" name="Google Shape;673;gafa52f666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35</a:t>
            </a:fld>
            <a:endParaRPr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aabb6530bf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3" name="Google Shape;683;gaabb6530bf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84" name="Google Shape;684;gaabb6530bf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36</a:t>
            </a:fld>
            <a:endParaRPr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6" name="Google Shape;71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17" name="Google Shape;71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37</a:t>
            </a:fld>
            <a:endParaRPr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aabb6530b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7" name="Google Shape;697;gaabb6530bf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98" name="Google Shape;698;gaabb6530bf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945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https://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osha.oregon.gov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OSHARules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/div2/div2Z-437-002-1081-protection-from-wildfire-smoke.pdf#page=5</a:t>
            </a: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3100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https://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osha.oregon.gov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OSHARules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/div2/div2Z-437-002-1081-protection-from-wildfire-smoke.pdf#page=7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7425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6054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8853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0650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irnow.gov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hyperlink" Target="https://oraqi.deq.state.or.us/home/map" TargetMode="External"/><Relationship Id="rId4" Type="http://schemas.openxmlformats.org/officeDocument/2006/relationships/hyperlink" Target="https://fire.airnow.gov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egonlegislature.gov/bills_laws/ors/ors654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hyperlink" Target="https://osha.oregon.gov/Pages/maps.aspx" TargetMode="External"/><Relationship Id="rId4" Type="http://schemas.openxmlformats.org/officeDocument/2006/relationships/hyperlink" Target="https://osha.oregon.gov/workers/Pages/index.aspx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egonlegislature.gov/bills_laws/ors/ors654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hyperlink" Target="https://osha.oregon.gov/edu/courses/espanol/Pages/whistleblower-online-course.aspx" TargetMode="External"/><Relationship Id="rId4" Type="http://schemas.openxmlformats.org/officeDocument/2006/relationships/hyperlink" Target="https://www.oregon.gov/boli/workers/Pages/complaint.aspx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t3lJTI3QLWw?feature=oembed" TargetMode="Externa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osha.oregon.gov/OSHARules/adopted/2022/ao4-2022-text-smoke-exposure.pdf#page=11" TargetMode="External"/><Relationship Id="rId4" Type="http://schemas.openxmlformats.org/officeDocument/2006/relationships/hyperlink" Target="https://osha.oregon.gov/OSHARules/div2/div2Z-437-002-1081-protection-from-wildfire-smoke.pdf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Pages/topics/wildfires.aspx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OSHARules/div2/div2Z-437-002-1081-protection-from-wildfire-smoke.pdf#page=8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osha.oregon.gov/OSHARules/div2/div2Z-437-002-1081-protection-from-wildfire-smoke.pdf#page=9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sha.oregon.gov/OSHARules/div7/div7C.pdf#page=6" TargetMode="External"/><Relationship Id="rId5" Type="http://schemas.openxmlformats.org/officeDocument/2006/relationships/hyperlink" Target="https://osha.oregon.gov/OSHARules/div3/div3D.pdf#1926-50" TargetMode="External"/><Relationship Id="rId4" Type="http://schemas.openxmlformats.org/officeDocument/2006/relationships/hyperlink" Target="https://osha.oregon.gov/OSHARules/div2/div2K.pdf#page=7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OSHARules/div2/div2Z-437-002-1081-protection-from-wildfire-smoke.pdf#page=9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Fire.airnow.gov" TargetMode="External"/><Relationship Id="rId13" Type="http://schemas.openxmlformats.org/officeDocument/2006/relationships/hyperlink" Target="https://www.oregon.gov/boli/workers/Pages/complaint.aspx" TargetMode="External"/><Relationship Id="rId18" Type="http://schemas.openxmlformats.org/officeDocument/2006/relationships/hyperlink" Target="https://osha.oregon.gov/OSHARules/div2/div2K.pdf#page=7" TargetMode="External"/><Relationship Id="rId3" Type="http://schemas.openxmlformats.org/officeDocument/2006/relationships/hyperlink" Target="https://osha.oregon.gov/OSHARules/div2/div2Z-437-002-1081-protection-from-wildfire-smoke.pdf" TargetMode="External"/><Relationship Id="rId21" Type="http://schemas.openxmlformats.org/officeDocument/2006/relationships/hyperlink" Target="https://osha.oregon.gov/OSHARules/div2/div2Z-437-002-1081-protection-from-wildfire-smoke.pdf#page=9" TargetMode="External"/><Relationship Id="rId7" Type="http://schemas.openxmlformats.org/officeDocument/2006/relationships/hyperlink" Target="https://www.airnow.gov/" TargetMode="External"/><Relationship Id="rId12" Type="http://schemas.openxmlformats.org/officeDocument/2006/relationships/hyperlink" Target="https://osha.oregon.gov/Pages/maps.aspx" TargetMode="External"/><Relationship Id="rId17" Type="http://schemas.openxmlformats.org/officeDocument/2006/relationships/hyperlink" Target="https://osha.oregon.gov/OSHARules/div2/div2Z-437-002-1081-protection-from-wildfire-smoke.pdf#page=15" TargetMode="External"/><Relationship Id="rId2" Type="http://schemas.openxmlformats.org/officeDocument/2006/relationships/notesSlide" Target="../notesSlides/notesSlide29.xml"/><Relationship Id="rId16" Type="http://schemas.openxmlformats.org/officeDocument/2006/relationships/hyperlink" Target="https://osha.oregon.gov/OSHARules/div2/div2Z-437-002-1081-protection-from-wildfire-smoke.pdf#page=8" TargetMode="External"/><Relationship Id="rId20" Type="http://schemas.openxmlformats.org/officeDocument/2006/relationships/hyperlink" Target="https://osha.oregon.gov/OSHARules/div7/div7C.pdf#page=6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osha.oregon.gov/OSHARules/div2/div2Z-437-002-1081-protection-from-wildfire-smoke.pdf#page=7" TargetMode="External"/><Relationship Id="rId11" Type="http://schemas.openxmlformats.org/officeDocument/2006/relationships/hyperlink" Target="https://osha.oregon.gov/workers/Pages/index.aspx" TargetMode="External"/><Relationship Id="rId5" Type="http://schemas.openxmlformats.org/officeDocument/2006/relationships/hyperlink" Target="https://osha.oregon.gov/OSHARules/div2/div2Z-437-002-1081-protection-from-wildfire-smoke.pdf#page=5" TargetMode="External"/><Relationship Id="rId15" Type="http://schemas.openxmlformats.org/officeDocument/2006/relationships/hyperlink" Target="https://osha.oregon.gov/Pages/topics/wildfires.aspx" TargetMode="External"/><Relationship Id="rId10" Type="http://schemas.openxmlformats.org/officeDocument/2006/relationships/hyperlink" Target="https://www.oregonlegislature.gov/bills_laws/ors/ors654.html" TargetMode="External"/><Relationship Id="rId19" Type="http://schemas.openxmlformats.org/officeDocument/2006/relationships/hyperlink" Target="https://osha.oregon.gov/OSHARules/div3/div3D.pdf#1926-50" TargetMode="External"/><Relationship Id="rId4" Type="http://schemas.openxmlformats.org/officeDocument/2006/relationships/hyperlink" Target="https://osha.oregon.gov/OSHARules/adopted/2022/ao4-2022-text-smoke-exposure.pdf#page=11" TargetMode="External"/><Relationship Id="rId9" Type="http://schemas.openxmlformats.org/officeDocument/2006/relationships/hyperlink" Target="https://oraqi.deq.state.or.us/home/map" TargetMode="External"/><Relationship Id="rId14" Type="http://schemas.openxmlformats.org/officeDocument/2006/relationships/hyperlink" Target="https://osha.oregon.gov/edu/courses/Pages/whistleblower-online-course.aspx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hyperlink" Target="https://osha.oregon.gov/Pages/topics/wildfires.aspx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osha.oregon.gov/consult/Pages/index.aspx" TargetMode="External"/><Relationship Id="rId5" Type="http://schemas.openxmlformats.org/officeDocument/2006/relationships/hyperlink" Target="https://osha.oregon.gov/Pages/az-index.aspx" TargetMode="External"/><Relationship Id="rId4" Type="http://schemas.openxmlformats.org/officeDocument/2006/relationships/hyperlink" Target="https://osha.oregon.gov/workers/Pages/index.aspx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OSHARules/div2/div2Z-437-002-1081-protection-from-wildfire-smoke.pdf#page=5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OSHARules/div2/div2Z-437-002-1081-protection-from-wildfire-smoke.pdf#page=7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irnow.gov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t="11228"/>
          <a:stretch/>
        </p:blipFill>
        <p:spPr>
          <a:xfrm>
            <a:off x="22210" y="0"/>
            <a:ext cx="12169791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/>
          <p:nvPr/>
        </p:nvSpPr>
        <p:spPr>
          <a:xfrm>
            <a:off x="0" y="2542903"/>
            <a:ext cx="12192000" cy="2272938"/>
          </a:xfrm>
          <a:prstGeom prst="rect">
            <a:avLst/>
          </a:prstGeom>
          <a:solidFill>
            <a:srgbClr val="CB460D">
              <a:alpha val="7333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-566652" y="2709896"/>
            <a:ext cx="13325302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000"/>
            </a:pPr>
            <a:r>
              <a:rPr lang="en-US" sz="40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REQUISITOS DE CAPACITACIÓN SOBRE HUMO CAUSADO POR LOS INCENDIOS FORESTALES </a:t>
            </a:r>
            <a:r>
              <a:rPr lang="en-US" sz="20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V3.0 YT</a:t>
            </a:r>
            <a:endParaRPr sz="20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" name="Google Shape;92;p1">
            <a:extLst>
              <a:ext uri="{FF2B5EF4-FFF2-40B4-BE49-F238E27FC236}">
                <a16:creationId xmlns:a16="http://schemas.microsoft.com/office/drawing/2014/main" id="{90440C90-3B3F-4E56-9265-5139EFCEB58D}"/>
              </a:ext>
            </a:extLst>
          </p:cNvPr>
          <p:cNvSpPr/>
          <p:nvPr/>
        </p:nvSpPr>
        <p:spPr>
          <a:xfrm>
            <a:off x="915096" y="5689600"/>
            <a:ext cx="10361807" cy="116839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D6744B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1800"/>
            </a:pP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Tenga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cuenta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curso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línea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contiene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videos,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enlaces de video se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incluyen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este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PPT.</a:t>
            </a:r>
          </a:p>
          <a:p>
            <a:pPr lvl="0" algn="ctr">
              <a:buSzPts val="1800"/>
            </a:pP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Deberá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tener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una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conexión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Internet para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reproducir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videos o</a:t>
            </a:r>
          </a:p>
          <a:p>
            <a:pPr lvl="0" algn="ctr">
              <a:buSzPts val="1800"/>
            </a:pP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puede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descargar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videos e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incrustarlos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copia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esta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PPT.</a:t>
            </a:r>
            <a:endParaRPr sz="1600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B9E640-1B3B-4563-AEB5-65836E71E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66" y="260296"/>
            <a:ext cx="3119159" cy="1011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EF87E9-6C7E-424A-9181-982D6033B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1317" y="125950"/>
            <a:ext cx="2596877" cy="107770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875020" y="45720"/>
            <a:ext cx="6195060" cy="489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Medición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las PM2.5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mediante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AQI</a:t>
            </a:r>
            <a:endParaRPr lang="en-US" sz="16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SzPts val="4800"/>
            </a:pP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Cuando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índice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calidad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aire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(AQI)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llega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101,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requisitos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humo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causado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forestales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Oregon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entran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vigencia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Hay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varias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formas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verificar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cuál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es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número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AQI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su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área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Una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opción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muy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utilizada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es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sitio web o la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aplicación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AirNow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la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Agencia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Protección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Ambiental (EPA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sus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siglas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Inglés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).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Diríjase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  <a:hlinkClick r:id="rId3"/>
              </a:rPr>
              <a:t>airnow.gov</a:t>
            </a:r>
            <a:r>
              <a:rPr lang="en-US" sz="1600" baseline="300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(6)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ingrese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su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ubicación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averiguar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AQI actual.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Otra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opción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es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ingresar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  <a:hlinkClick r:id="rId4"/>
              </a:rPr>
              <a:t>fire.airnow.gov.</a:t>
            </a:r>
            <a:r>
              <a:rPr lang="en-US" sz="1600" baseline="300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(7)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Cuenta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con un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mapa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interactivo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Simplemente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haga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clic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un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cuadrado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mapa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se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mostrará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AQI del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área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Oregon,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Departamento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Calidad Ambiental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también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publica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datos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sobre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calidad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aire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  <a:hlinkClick r:id="rId5"/>
              </a:rPr>
              <a:t>oraqi.deq.state.or.us.</a:t>
            </a:r>
            <a:r>
              <a:rPr lang="en-US" sz="1600" baseline="300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(8)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También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puede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medir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concentración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aire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ambiental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su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lugar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las PM2.5 o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partículas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2.5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micras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calcular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AQI.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Existe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una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variedad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empresas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fabrican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medidores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aire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ayudarle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lograr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0" y="-71021"/>
            <a:ext cx="5527414" cy="6063447"/>
          </a:xfrm>
          <a:prstGeom prst="rect">
            <a:avLst/>
          </a:prstGeom>
        </p:spPr>
      </p:pic>
      <p:sp>
        <p:nvSpPr>
          <p:cNvPr id="6" name="Google Shape;102;p2">
            <a:extLst>
              <a:ext uri="{FF2B5EF4-FFF2-40B4-BE49-F238E27FC236}">
                <a16:creationId xmlns:a16="http://schemas.microsoft.com/office/drawing/2014/main" id="{14A6ECC1-2EBB-6E68-CEE5-E56DFC4B73F0}"/>
              </a:ext>
            </a:extLst>
          </p:cNvPr>
          <p:cNvSpPr txBox="1"/>
          <p:nvPr/>
        </p:nvSpPr>
        <p:spPr>
          <a:xfrm>
            <a:off x="0" y="5903933"/>
            <a:ext cx="121920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Requisitos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Capacitación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sobre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Humo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Causado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por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Forestales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3414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920740" y="34290"/>
            <a:ext cx="6183630" cy="5324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Síntomas</a:t>
            </a:r>
            <a:endParaRPr lang="en-US" sz="3600" u="sng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r>
              <a:rPr lang="en-US" sz="1600" dirty="0">
                <a:latin typeface="+mj-lt"/>
                <a:cs typeface="Calibri" panose="020F0502020204030204" pitchFamily="34" charset="0"/>
              </a:rPr>
              <a:t>El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riesgo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de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experimentar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síntomas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y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efectos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adversos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para la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salud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debido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a la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exposición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al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humo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varía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de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una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persona a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otra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. Los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trabajadores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pueden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tener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diferentes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factores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de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riesgo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individuales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como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la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edad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y las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afecciones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de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salud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(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por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ejemplo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enfermedades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cardíacas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o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pulmonares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preexistentes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) que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los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hacen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más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propensos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a verse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afectados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por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el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humo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de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incendios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forestales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.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Repasemos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algunos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de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los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síntomas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frecuentes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de la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exposición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al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humo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:</a:t>
            </a:r>
          </a:p>
          <a:p>
            <a:endParaRPr lang="en-US" sz="1600" dirty="0">
              <a:latin typeface="+mj-lt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  <a:cs typeface="Calibri" panose="020F0502020204030204" pitchFamily="34" charset="0"/>
              </a:rPr>
              <a:t>Los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ojos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pueden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reaccionar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a la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exposición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al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humo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con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una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sensación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de ardor,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enrojecimiento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y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lagrimeo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causado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por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la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irritación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y la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inflamación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que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pueden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afectar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temporalmente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la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visión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  <a:cs typeface="Calibri" panose="020F0502020204030204" pitchFamily="34" charset="0"/>
              </a:rPr>
              <a:t>Los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síntomas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respiratorios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incluyen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secreción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nasal, dolor de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garganta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tos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dificultad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para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respirar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irritación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de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los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senos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nasales,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sibilancias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y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falta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de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aire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  <a:cs typeface="Calibri" panose="020F0502020204030204" pitchFamily="34" charset="0"/>
              </a:rPr>
              <a:t>Otros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síntomas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son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fatiga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dolores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de cabeza,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latidos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cardíacos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irregulares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y dolor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en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el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pecho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.</a:t>
            </a:r>
            <a:endParaRPr sz="20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435"/>
            <a:ext cx="5646420" cy="6497964"/>
          </a:xfrm>
          <a:prstGeom prst="rect">
            <a:avLst/>
          </a:prstGeom>
        </p:spPr>
      </p:pic>
      <p:sp>
        <p:nvSpPr>
          <p:cNvPr id="6" name="Google Shape;102;p2">
            <a:extLst>
              <a:ext uri="{FF2B5EF4-FFF2-40B4-BE49-F238E27FC236}">
                <a16:creationId xmlns:a16="http://schemas.microsoft.com/office/drawing/2014/main" id="{495F55CF-FE0C-DA33-1278-765FC9F4E34A}"/>
              </a:ext>
            </a:extLst>
          </p:cNvPr>
          <p:cNvSpPr txBox="1"/>
          <p:nvPr/>
        </p:nvSpPr>
        <p:spPr>
          <a:xfrm>
            <a:off x="0" y="5903933"/>
            <a:ext cx="121920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Requisitos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Capacitación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sobre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Humo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Causado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por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Forestales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5359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943600" y="34290"/>
            <a:ext cx="6214110" cy="5139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Efectos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potenciales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sobre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salud</a:t>
            </a:r>
            <a:endParaRPr sz="36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endParaRPr lang="en-US" sz="1600" dirty="0">
              <a:latin typeface="+mj-lt"/>
              <a:cs typeface="Calibri" panose="020F0502020204030204" pitchFamily="34" charset="0"/>
            </a:endParaRPr>
          </a:p>
          <a:p>
            <a:r>
              <a:rPr lang="en-US" sz="1600" dirty="0">
                <a:latin typeface="+mj-lt"/>
                <a:cs typeface="Calibri" panose="020F0502020204030204" pitchFamily="34" charset="0"/>
              </a:rPr>
              <a:t>Si bien no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todas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las personas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tienen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la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misma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sensibilidad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al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humo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causado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por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los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incendios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forestales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, es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importante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evitar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o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minimizar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la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inhalación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de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humo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si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puede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evitarlo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. Y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cuando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el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humo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es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denso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como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puede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ocurrir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en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eventos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de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incendios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forestales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a gran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escala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, es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peligroso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para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todos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.</a:t>
            </a:r>
          </a:p>
          <a:p>
            <a:endParaRPr lang="en-US" sz="1600" dirty="0">
              <a:latin typeface="+mj-lt"/>
              <a:cs typeface="Calibri" panose="020F0502020204030204" pitchFamily="34" charset="0"/>
            </a:endParaRPr>
          </a:p>
          <a:p>
            <a:r>
              <a:rPr lang="en-US" sz="1600" dirty="0">
                <a:latin typeface="+mj-lt"/>
                <a:cs typeface="Calibri" panose="020F0502020204030204" pitchFamily="34" charset="0"/>
              </a:rPr>
              <a:t>El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humo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causado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por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los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incendios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forestales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es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una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mezcla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compleja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compuesta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por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otros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contaminantes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que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también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han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demostrado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provocar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diversos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efectos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sobre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la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salud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. Los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efectos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sobre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la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salud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de la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exposición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a las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partículas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pueden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ir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desde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los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relativamente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menores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(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por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ejemplo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irritación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de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los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ojos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y de las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vías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respiratorias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) hasta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los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más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graves (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por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ejemplo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exacerbación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del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asma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e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insuficiencia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cardíaca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y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muerte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prematura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).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En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las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próximas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diapositivas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hablaremos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de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los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efectos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respiratorios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y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cardiovasculares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.</a:t>
            </a:r>
            <a:endParaRPr sz="16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" b="539"/>
          <a:stretch/>
        </p:blipFill>
        <p:spPr>
          <a:xfrm>
            <a:off x="0" y="0"/>
            <a:ext cx="5719155" cy="5895474"/>
          </a:xfrm>
          <a:prstGeom prst="rect">
            <a:avLst/>
          </a:prstGeom>
        </p:spPr>
      </p:pic>
      <p:sp>
        <p:nvSpPr>
          <p:cNvPr id="6" name="Google Shape;102;p2">
            <a:extLst>
              <a:ext uri="{FF2B5EF4-FFF2-40B4-BE49-F238E27FC236}">
                <a16:creationId xmlns:a16="http://schemas.microsoft.com/office/drawing/2014/main" id="{61BAEDD8-5B9B-4651-82D5-C794F77298E8}"/>
              </a:ext>
            </a:extLst>
          </p:cNvPr>
          <p:cNvSpPr txBox="1"/>
          <p:nvPr/>
        </p:nvSpPr>
        <p:spPr>
          <a:xfrm>
            <a:off x="0" y="5903933"/>
            <a:ext cx="121920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Requisitos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Capacitación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sobre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Humo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Causado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por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Forestales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1967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C6360A-8168-443F-9B54-376924D65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19156" cy="589335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6531C2-FBAE-4FD0-820B-EE64B4B86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52160" y="1"/>
            <a:ext cx="6339840" cy="5893356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en-US" sz="4000" u="sng" dirty="0" err="1">
                <a:latin typeface="+mj-lt"/>
              </a:rPr>
              <a:t>Efectos</a:t>
            </a:r>
            <a:r>
              <a:rPr lang="en-US" sz="4000" u="sng" dirty="0">
                <a:latin typeface="+mj-lt"/>
              </a:rPr>
              <a:t> </a:t>
            </a:r>
            <a:r>
              <a:rPr lang="en-US" sz="4000" u="sng" dirty="0" err="1">
                <a:latin typeface="+mj-lt"/>
              </a:rPr>
              <a:t>respiratorios</a:t>
            </a:r>
            <a:br>
              <a:rPr lang="en-US" sz="1600" dirty="0">
                <a:latin typeface="+mj-lt"/>
              </a:rPr>
            </a:br>
            <a:endParaRPr lang="en-US" sz="1600" dirty="0">
              <a:latin typeface="+mj-lt"/>
            </a:endParaRPr>
          </a:p>
          <a:p>
            <a:pPr marL="114300" indent="0">
              <a:buNone/>
            </a:pPr>
            <a:r>
              <a:rPr lang="en-US" sz="1600" dirty="0">
                <a:latin typeface="+mj-lt"/>
              </a:rPr>
              <a:t>El </a:t>
            </a:r>
            <a:r>
              <a:rPr lang="en-US" sz="1600" dirty="0" err="1">
                <a:latin typeface="+mj-lt"/>
              </a:rPr>
              <a:t>sistema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respiratorio</a:t>
            </a:r>
            <a:r>
              <a:rPr lang="en-US" sz="1600" dirty="0">
                <a:latin typeface="+mj-lt"/>
              </a:rPr>
              <a:t> es la red de </a:t>
            </a:r>
            <a:r>
              <a:rPr lang="en-US" sz="1600" dirty="0" err="1">
                <a:latin typeface="+mj-lt"/>
              </a:rPr>
              <a:t>órganos</a:t>
            </a:r>
            <a:r>
              <a:rPr lang="en-US" sz="1600" dirty="0">
                <a:latin typeface="+mj-lt"/>
              </a:rPr>
              <a:t> y </a:t>
            </a:r>
            <a:r>
              <a:rPr lang="en-US" sz="1600" dirty="0" err="1">
                <a:latin typeface="+mj-lt"/>
              </a:rPr>
              <a:t>tejidos</a:t>
            </a:r>
            <a:r>
              <a:rPr lang="en-US" sz="1600" dirty="0">
                <a:latin typeface="+mj-lt"/>
              </a:rPr>
              <a:t> que le </a:t>
            </a:r>
            <a:r>
              <a:rPr lang="en-US" sz="1600" dirty="0" err="1">
                <a:latin typeface="+mj-lt"/>
              </a:rPr>
              <a:t>ayudan</a:t>
            </a:r>
            <a:r>
              <a:rPr lang="en-US" sz="1600" dirty="0">
                <a:latin typeface="+mj-lt"/>
              </a:rPr>
              <a:t> a </a:t>
            </a:r>
            <a:r>
              <a:rPr lang="en-US" sz="1600" dirty="0" err="1">
                <a:latin typeface="+mj-lt"/>
              </a:rPr>
              <a:t>respirar</a:t>
            </a:r>
            <a:r>
              <a:rPr lang="en-US" sz="1600" dirty="0">
                <a:latin typeface="+mj-lt"/>
              </a:rPr>
              <a:t>. </a:t>
            </a:r>
            <a:r>
              <a:rPr lang="en-US" sz="1600" dirty="0" err="1">
                <a:latin typeface="+mj-lt"/>
              </a:rPr>
              <a:t>Incluye</a:t>
            </a:r>
            <a:r>
              <a:rPr lang="en-US" sz="1600" dirty="0">
                <a:latin typeface="+mj-lt"/>
              </a:rPr>
              <a:t> las </a:t>
            </a:r>
            <a:r>
              <a:rPr lang="en-US" sz="1600" dirty="0" err="1">
                <a:latin typeface="+mj-lt"/>
              </a:rPr>
              <a:t>vías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respiratorias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los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pulmones</a:t>
            </a:r>
            <a:r>
              <a:rPr lang="en-US" sz="1600" dirty="0">
                <a:latin typeface="+mj-lt"/>
              </a:rPr>
              <a:t> y </a:t>
            </a:r>
            <a:r>
              <a:rPr lang="en-US" sz="1600" dirty="0" err="1">
                <a:latin typeface="+mj-lt"/>
              </a:rPr>
              <a:t>los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vasos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sanguíneos</a:t>
            </a:r>
            <a:r>
              <a:rPr lang="en-US" sz="1600" dirty="0">
                <a:latin typeface="+mj-lt"/>
              </a:rPr>
              <a:t>. Las </a:t>
            </a:r>
            <a:r>
              <a:rPr lang="en-US" sz="1600" dirty="0" err="1">
                <a:latin typeface="+mj-lt"/>
              </a:rPr>
              <a:t>partículas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finas</a:t>
            </a:r>
            <a:r>
              <a:rPr lang="en-US" sz="1600" dirty="0">
                <a:latin typeface="+mj-lt"/>
              </a:rPr>
              <a:t> que se </a:t>
            </a:r>
            <a:r>
              <a:rPr lang="en-US" sz="1600" dirty="0" err="1">
                <a:latin typeface="+mj-lt"/>
              </a:rPr>
              <a:t>encuentran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el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humo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causado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por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los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incendios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forestales</a:t>
            </a:r>
            <a:r>
              <a:rPr lang="en-US" sz="1600" dirty="0">
                <a:latin typeface="+mj-lt"/>
              </a:rPr>
              <a:t> son </a:t>
            </a:r>
            <a:r>
              <a:rPr lang="en-US" sz="1600" dirty="0" err="1">
                <a:latin typeface="+mj-lt"/>
              </a:rPr>
              <a:t>irritantes</a:t>
            </a:r>
            <a:r>
              <a:rPr lang="en-US" sz="1600" dirty="0">
                <a:latin typeface="+mj-lt"/>
              </a:rPr>
              <a:t> para las </a:t>
            </a:r>
            <a:r>
              <a:rPr lang="en-US" sz="1600" dirty="0" err="1">
                <a:latin typeface="+mj-lt"/>
              </a:rPr>
              <a:t>vías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respiratorias</a:t>
            </a:r>
            <a:r>
              <a:rPr lang="en-US" sz="1600" dirty="0">
                <a:latin typeface="+mj-lt"/>
              </a:rPr>
              <a:t>, y la </a:t>
            </a:r>
            <a:r>
              <a:rPr lang="en-US" sz="1600" dirty="0" err="1">
                <a:latin typeface="+mj-lt"/>
              </a:rPr>
              <a:t>exposición</a:t>
            </a:r>
            <a:r>
              <a:rPr lang="en-US" sz="1600" dirty="0">
                <a:latin typeface="+mj-lt"/>
              </a:rPr>
              <a:t> a </a:t>
            </a:r>
            <a:r>
              <a:rPr lang="en-US" sz="1600" dirty="0" err="1">
                <a:latin typeface="+mj-lt"/>
              </a:rPr>
              <a:t>altas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concentraciones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puede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causar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persistente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flema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sibilancias</a:t>
            </a:r>
            <a:r>
              <a:rPr lang="en-US" sz="1600" dirty="0">
                <a:latin typeface="+mj-lt"/>
              </a:rPr>
              <a:t> y </a:t>
            </a:r>
            <a:r>
              <a:rPr lang="en-US" sz="1600" dirty="0" err="1">
                <a:latin typeface="+mj-lt"/>
              </a:rPr>
              <a:t>dificultad</a:t>
            </a:r>
            <a:r>
              <a:rPr lang="en-US" sz="1600" dirty="0">
                <a:latin typeface="+mj-lt"/>
              </a:rPr>
              <a:t> para </a:t>
            </a:r>
            <a:r>
              <a:rPr lang="en-US" sz="1600" dirty="0" err="1">
                <a:latin typeface="+mj-lt"/>
              </a:rPr>
              <a:t>respirar</a:t>
            </a:r>
            <a:r>
              <a:rPr lang="en-US" sz="1600" dirty="0">
                <a:latin typeface="+mj-lt"/>
              </a:rPr>
              <a:t>. </a:t>
            </a:r>
            <a:r>
              <a:rPr lang="en-US" sz="1600" dirty="0" err="1">
                <a:latin typeface="+mj-lt"/>
              </a:rPr>
              <a:t>Incluso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en</a:t>
            </a:r>
            <a:r>
              <a:rPr lang="en-US" sz="1600" dirty="0">
                <a:latin typeface="+mj-lt"/>
              </a:rPr>
              <a:t> personas </a:t>
            </a:r>
            <a:r>
              <a:rPr lang="en-US" sz="1600" dirty="0" err="1">
                <a:latin typeface="+mj-lt"/>
              </a:rPr>
              <a:t>sanas</a:t>
            </a:r>
            <a:r>
              <a:rPr lang="en-US" sz="1600" dirty="0">
                <a:latin typeface="+mj-lt"/>
              </a:rPr>
              <a:t>, la </a:t>
            </a:r>
            <a:r>
              <a:rPr lang="en-US" sz="1600" dirty="0" err="1">
                <a:latin typeface="+mj-lt"/>
              </a:rPr>
              <a:t>exposición</a:t>
            </a:r>
            <a:r>
              <a:rPr lang="en-US" sz="1600" dirty="0">
                <a:latin typeface="+mj-lt"/>
              </a:rPr>
              <a:t> a las </a:t>
            </a:r>
            <a:r>
              <a:rPr lang="en-US" sz="1600" dirty="0" err="1">
                <a:latin typeface="+mj-lt"/>
              </a:rPr>
              <a:t>partículas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finas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puede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provocar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una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reducción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transitoria</a:t>
            </a:r>
            <a:r>
              <a:rPr lang="en-US" sz="1600" dirty="0">
                <a:latin typeface="+mj-lt"/>
              </a:rPr>
              <a:t> de la </a:t>
            </a:r>
            <a:r>
              <a:rPr lang="en-US" sz="1600" dirty="0" err="1">
                <a:latin typeface="+mj-lt"/>
              </a:rPr>
              <a:t>función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pulmonar</a:t>
            </a:r>
            <a:r>
              <a:rPr lang="en-US" sz="1600" dirty="0">
                <a:latin typeface="+mj-lt"/>
              </a:rPr>
              <a:t> y </a:t>
            </a:r>
            <a:r>
              <a:rPr lang="en-US" sz="1600" dirty="0" err="1">
                <a:latin typeface="+mj-lt"/>
              </a:rPr>
              <a:t>una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inflamación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pulmonar</a:t>
            </a:r>
            <a:r>
              <a:rPr lang="en-US" sz="1600" dirty="0">
                <a:latin typeface="+mj-lt"/>
              </a:rPr>
              <a:t>. Los </a:t>
            </a:r>
            <a:r>
              <a:rPr lang="en-US" sz="1600" dirty="0" err="1">
                <a:latin typeface="+mj-lt"/>
              </a:rPr>
              <a:t>efectos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respiratorios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pueden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incluir</a:t>
            </a:r>
            <a:r>
              <a:rPr lang="en-US" sz="1600" dirty="0">
                <a:latin typeface="+mj-lt"/>
              </a:rPr>
              <a:t>:</a:t>
            </a:r>
          </a:p>
          <a:p>
            <a:pPr marL="114300" indent="0" algn="ctr">
              <a:buNone/>
            </a:pPr>
            <a:endParaRPr lang="en-US" sz="1600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</a:rPr>
              <a:t>Bronquitis</a:t>
            </a:r>
            <a:endParaRPr lang="en-US" sz="1600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</a:rPr>
              <a:t>Reducción</a:t>
            </a:r>
            <a:r>
              <a:rPr lang="en-US" sz="1600" dirty="0">
                <a:latin typeface="+mj-lt"/>
              </a:rPr>
              <a:t> de la </a:t>
            </a:r>
            <a:r>
              <a:rPr lang="en-US" sz="1600" dirty="0" err="1">
                <a:latin typeface="+mj-lt"/>
              </a:rPr>
              <a:t>función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pulmonar</a:t>
            </a:r>
            <a:endParaRPr lang="en-US" sz="1600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</a:rPr>
              <a:t>Aumento</a:t>
            </a:r>
            <a:r>
              <a:rPr lang="en-US" sz="1600" dirty="0">
                <a:latin typeface="+mj-lt"/>
              </a:rPr>
              <a:t> del </a:t>
            </a:r>
            <a:r>
              <a:rPr lang="en-US" sz="1600" dirty="0" err="1">
                <a:latin typeface="+mj-lt"/>
              </a:rPr>
              <a:t>riesgo</a:t>
            </a:r>
            <a:r>
              <a:rPr lang="en-US" sz="1600" dirty="0">
                <a:latin typeface="+mj-lt"/>
              </a:rPr>
              <a:t> de </a:t>
            </a:r>
            <a:r>
              <a:rPr lang="en-US" sz="1600" dirty="0" err="1">
                <a:latin typeface="+mj-lt"/>
              </a:rPr>
              <a:t>exacerbación</a:t>
            </a:r>
            <a:r>
              <a:rPr lang="en-US" sz="1600" dirty="0">
                <a:latin typeface="+mj-lt"/>
              </a:rPr>
              <a:t> del </a:t>
            </a:r>
            <a:r>
              <a:rPr lang="en-US" sz="1600" dirty="0" err="1">
                <a:latin typeface="+mj-lt"/>
              </a:rPr>
              <a:t>asma</a:t>
            </a:r>
            <a:r>
              <a:rPr lang="en-US" sz="1600" dirty="0">
                <a:latin typeface="+mj-lt"/>
              </a:rPr>
              <a:t> y </a:t>
            </a:r>
            <a:r>
              <a:rPr lang="en-US" sz="1600" dirty="0" err="1">
                <a:latin typeface="+mj-lt"/>
              </a:rPr>
              <a:t>agravamiento</a:t>
            </a:r>
            <a:r>
              <a:rPr lang="en-US" sz="1600" dirty="0">
                <a:latin typeface="+mj-lt"/>
              </a:rPr>
              <a:t> de </a:t>
            </a:r>
            <a:r>
              <a:rPr lang="en-US" sz="1600" dirty="0" err="1">
                <a:latin typeface="+mj-lt"/>
              </a:rPr>
              <a:t>otras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enfermedades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pulmonares</a:t>
            </a:r>
            <a:endParaRPr lang="en-US" sz="1600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</a:rPr>
              <a:t>Aumento</a:t>
            </a:r>
            <a:r>
              <a:rPr lang="en-US" sz="1600" dirty="0">
                <a:latin typeface="+mj-lt"/>
              </a:rPr>
              <a:t> del </a:t>
            </a:r>
            <a:r>
              <a:rPr lang="en-US" sz="1600" dirty="0" err="1">
                <a:latin typeface="+mj-lt"/>
              </a:rPr>
              <a:t>riesgo</a:t>
            </a:r>
            <a:r>
              <a:rPr lang="en-US" sz="1600" dirty="0">
                <a:latin typeface="+mj-lt"/>
              </a:rPr>
              <a:t> de </a:t>
            </a:r>
            <a:r>
              <a:rPr lang="en-US" sz="1600" dirty="0" err="1">
                <a:latin typeface="+mj-lt"/>
              </a:rPr>
              <a:t>visitas</a:t>
            </a:r>
            <a:r>
              <a:rPr lang="en-US" sz="1600" dirty="0">
                <a:latin typeface="+mj-lt"/>
              </a:rPr>
              <a:t> a la </a:t>
            </a:r>
            <a:r>
              <a:rPr lang="en-US" sz="1600" dirty="0" err="1">
                <a:latin typeface="+mj-lt"/>
              </a:rPr>
              <a:t>sala</a:t>
            </a:r>
            <a:r>
              <a:rPr lang="en-US" sz="1600" dirty="0">
                <a:latin typeface="+mj-lt"/>
              </a:rPr>
              <a:t> de </a:t>
            </a:r>
            <a:r>
              <a:rPr lang="en-US" sz="1600" dirty="0" err="1">
                <a:latin typeface="+mj-lt"/>
              </a:rPr>
              <a:t>emergencias</a:t>
            </a:r>
            <a:r>
              <a:rPr lang="en-US" sz="1600" dirty="0">
                <a:latin typeface="+mj-lt"/>
              </a:rPr>
              <a:t> e </a:t>
            </a:r>
            <a:r>
              <a:rPr lang="en-US" sz="1600" dirty="0" err="1">
                <a:latin typeface="+mj-lt"/>
              </a:rPr>
              <a:t>ingresos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hospitalarios</a:t>
            </a:r>
            <a:endParaRPr lang="en-US" sz="1600" dirty="0"/>
          </a:p>
        </p:txBody>
      </p:sp>
      <p:sp>
        <p:nvSpPr>
          <p:cNvPr id="6" name="Google Shape;102;p2">
            <a:extLst>
              <a:ext uri="{FF2B5EF4-FFF2-40B4-BE49-F238E27FC236}">
                <a16:creationId xmlns:a16="http://schemas.microsoft.com/office/drawing/2014/main" id="{9E65FBE6-2C70-8CCE-F6AC-E5347D29A08E}"/>
              </a:ext>
            </a:extLst>
          </p:cNvPr>
          <p:cNvSpPr txBox="1"/>
          <p:nvPr/>
        </p:nvSpPr>
        <p:spPr>
          <a:xfrm>
            <a:off x="0" y="5903933"/>
            <a:ext cx="121920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Requisitos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Capacitación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sobre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Humo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Causado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por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Forestales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5481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25850D-CD82-4069-8F90-63700027F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19156" cy="589335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50207-FDA5-4015-AB13-444F6FA02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82265" y="80010"/>
            <a:ext cx="6233535" cy="5893356"/>
          </a:xfrm>
        </p:spPr>
        <p:txBody>
          <a:bodyPr>
            <a:noAutofit/>
          </a:bodyPr>
          <a:lstStyle/>
          <a:p>
            <a:pPr marL="114300" indent="0" algn="ctr">
              <a:buNone/>
            </a:pPr>
            <a:r>
              <a:rPr lang="en-US" sz="3600" u="sng" dirty="0" err="1">
                <a:latin typeface="+mj-lt"/>
              </a:rPr>
              <a:t>Efectos</a:t>
            </a:r>
            <a:r>
              <a:rPr lang="en-US" sz="3600" u="sng" dirty="0">
                <a:latin typeface="+mj-lt"/>
              </a:rPr>
              <a:t> </a:t>
            </a:r>
            <a:r>
              <a:rPr lang="en-US" sz="3600" u="sng" dirty="0" err="1">
                <a:latin typeface="+mj-lt"/>
              </a:rPr>
              <a:t>cardiovasculares</a:t>
            </a:r>
            <a:endParaRPr lang="en-US" sz="3600" dirty="0">
              <a:latin typeface="+mj-lt"/>
            </a:endParaRP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+mj-lt"/>
            </a:endParaRP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>
                <a:latin typeface="+mj-lt"/>
              </a:rPr>
              <a:t>La </a:t>
            </a:r>
            <a:r>
              <a:rPr lang="en-US" sz="1500" dirty="0" err="1">
                <a:latin typeface="+mj-lt"/>
              </a:rPr>
              <a:t>exposición</a:t>
            </a:r>
            <a:r>
              <a:rPr lang="en-US" sz="1500" dirty="0">
                <a:latin typeface="+mj-lt"/>
              </a:rPr>
              <a:t> a las </a:t>
            </a:r>
            <a:r>
              <a:rPr lang="en-US" sz="1500" dirty="0" err="1">
                <a:latin typeface="+mj-lt"/>
              </a:rPr>
              <a:t>partículas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también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puede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afectar</a:t>
            </a:r>
            <a:r>
              <a:rPr lang="en-US" sz="1500" dirty="0">
                <a:latin typeface="+mj-lt"/>
              </a:rPr>
              <a:t> la </a:t>
            </a:r>
            <a:r>
              <a:rPr lang="en-US" sz="1500" dirty="0" err="1">
                <a:latin typeface="+mj-lt"/>
              </a:rPr>
              <a:t>capacidad</a:t>
            </a:r>
            <a:r>
              <a:rPr lang="en-US" sz="1500" dirty="0">
                <a:latin typeface="+mj-lt"/>
              </a:rPr>
              <a:t> del </a:t>
            </a:r>
            <a:r>
              <a:rPr lang="en-US" sz="1500" dirty="0" err="1">
                <a:latin typeface="+mj-lt"/>
              </a:rPr>
              <a:t>organismo</a:t>
            </a:r>
            <a:r>
              <a:rPr lang="en-US" sz="1500" dirty="0">
                <a:latin typeface="+mj-lt"/>
              </a:rPr>
              <a:t> para </a:t>
            </a:r>
            <a:r>
              <a:rPr lang="en-US" sz="1500" dirty="0" err="1">
                <a:latin typeface="+mj-lt"/>
              </a:rPr>
              <a:t>eliminar</a:t>
            </a:r>
            <a:r>
              <a:rPr lang="en-US" sz="1500" dirty="0">
                <a:latin typeface="+mj-lt"/>
              </a:rPr>
              <a:t> de </a:t>
            </a:r>
            <a:r>
              <a:rPr lang="en-US" sz="1500" dirty="0" err="1">
                <a:latin typeface="+mj-lt"/>
              </a:rPr>
              <a:t>los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pulmones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los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materiales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extraños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inhalados</a:t>
            </a:r>
            <a:r>
              <a:rPr lang="en-US" sz="1500" dirty="0">
                <a:latin typeface="+mj-lt"/>
              </a:rPr>
              <a:t>, </a:t>
            </a:r>
            <a:r>
              <a:rPr lang="en-US" sz="1500" dirty="0" err="1">
                <a:latin typeface="+mj-lt"/>
              </a:rPr>
              <a:t>como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los</a:t>
            </a:r>
            <a:r>
              <a:rPr lang="en-US" sz="1500" dirty="0">
                <a:latin typeface="+mj-lt"/>
              </a:rPr>
              <a:t> virus y las </a:t>
            </a:r>
            <a:r>
              <a:rPr lang="en-US" sz="1500" dirty="0" err="1">
                <a:latin typeface="+mj-lt"/>
              </a:rPr>
              <a:t>bacterias</a:t>
            </a:r>
            <a:r>
              <a:rPr lang="en-US" sz="1500" dirty="0">
                <a:latin typeface="+mj-lt"/>
              </a:rPr>
              <a:t>. Las </a:t>
            </a:r>
            <a:r>
              <a:rPr lang="en-US" sz="1500" dirty="0" err="1">
                <a:latin typeface="+mj-lt"/>
              </a:rPr>
              <a:t>exposiciones</a:t>
            </a:r>
            <a:r>
              <a:rPr lang="en-US" sz="1500" dirty="0">
                <a:latin typeface="+mj-lt"/>
              </a:rPr>
              <a:t> a </a:t>
            </a:r>
            <a:r>
              <a:rPr lang="en-US" sz="1500" dirty="0" err="1">
                <a:latin typeface="+mj-lt"/>
              </a:rPr>
              <a:t>corto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plazo</a:t>
            </a:r>
            <a:r>
              <a:rPr lang="en-US" sz="1500" dirty="0">
                <a:latin typeface="+mj-lt"/>
              </a:rPr>
              <a:t> (es </a:t>
            </a:r>
            <a:r>
              <a:rPr lang="en-US" sz="1500" dirty="0" err="1">
                <a:latin typeface="+mj-lt"/>
              </a:rPr>
              <a:t>decir</a:t>
            </a:r>
            <a:r>
              <a:rPr lang="en-US" sz="1500" dirty="0">
                <a:latin typeface="+mj-lt"/>
              </a:rPr>
              <a:t>, de días a </a:t>
            </a:r>
            <a:r>
              <a:rPr lang="en-US" sz="1500" dirty="0" err="1">
                <a:latin typeface="+mj-lt"/>
              </a:rPr>
              <a:t>semanas</a:t>
            </a:r>
            <a:r>
              <a:rPr lang="en-US" sz="1500" dirty="0">
                <a:latin typeface="+mj-lt"/>
              </a:rPr>
              <a:t>) a </a:t>
            </a:r>
            <a:r>
              <a:rPr lang="en-US" sz="1500" dirty="0" err="1">
                <a:latin typeface="+mj-lt"/>
              </a:rPr>
              <a:t>partículas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finas</a:t>
            </a:r>
            <a:r>
              <a:rPr lang="en-US" sz="1500" dirty="0">
                <a:latin typeface="+mj-lt"/>
              </a:rPr>
              <a:t> se </a:t>
            </a:r>
            <a:r>
              <a:rPr lang="en-US" sz="1500" dirty="0" err="1">
                <a:latin typeface="+mj-lt"/>
              </a:rPr>
              <a:t>asocian</a:t>
            </a:r>
            <a:r>
              <a:rPr lang="en-US" sz="1500" dirty="0">
                <a:latin typeface="+mj-lt"/>
              </a:rPr>
              <a:t> con un mayor </a:t>
            </a:r>
            <a:r>
              <a:rPr lang="en-US" sz="1500" dirty="0" err="1">
                <a:latin typeface="+mj-lt"/>
              </a:rPr>
              <a:t>riesgo</a:t>
            </a:r>
            <a:r>
              <a:rPr lang="en-US" sz="1500" dirty="0">
                <a:latin typeface="+mj-lt"/>
              </a:rPr>
              <a:t> de que </a:t>
            </a:r>
            <a:r>
              <a:rPr lang="en-US" sz="1500" dirty="0" err="1">
                <a:latin typeface="+mj-lt"/>
              </a:rPr>
              <a:t>empeoren</a:t>
            </a:r>
            <a:r>
              <a:rPr lang="en-US" sz="1500" dirty="0">
                <a:latin typeface="+mj-lt"/>
              </a:rPr>
              <a:t> las </a:t>
            </a:r>
            <a:r>
              <a:rPr lang="en-US" sz="1500" dirty="0" err="1">
                <a:latin typeface="+mj-lt"/>
              </a:rPr>
              <a:t>enfermedades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cardiovasculares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preexistentes</a:t>
            </a:r>
            <a:r>
              <a:rPr lang="en-US" sz="1500" dirty="0">
                <a:latin typeface="+mj-lt"/>
              </a:rPr>
              <a:t>. El </a:t>
            </a:r>
            <a:r>
              <a:rPr lang="en-US" sz="1500" dirty="0" err="1">
                <a:latin typeface="+mj-lt"/>
              </a:rPr>
              <a:t>sistema</a:t>
            </a:r>
            <a:r>
              <a:rPr lang="en-US" sz="1500" dirty="0">
                <a:latin typeface="+mj-lt"/>
              </a:rPr>
              <a:t> cardiovascular </a:t>
            </a:r>
            <a:r>
              <a:rPr lang="en-US" sz="1500" dirty="0" err="1">
                <a:latin typeface="+mj-lt"/>
              </a:rPr>
              <a:t>está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formado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por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el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corazón</a:t>
            </a:r>
            <a:r>
              <a:rPr lang="en-US" sz="1500" dirty="0">
                <a:latin typeface="+mj-lt"/>
              </a:rPr>
              <a:t>, </a:t>
            </a:r>
            <a:r>
              <a:rPr lang="en-US" sz="1500" dirty="0" err="1">
                <a:latin typeface="+mj-lt"/>
              </a:rPr>
              <a:t>los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vasos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sanguíneos</a:t>
            </a:r>
            <a:r>
              <a:rPr lang="en-US" sz="1500" dirty="0">
                <a:latin typeface="+mj-lt"/>
              </a:rPr>
              <a:t> y la </a:t>
            </a:r>
            <a:r>
              <a:rPr lang="en-US" sz="1500" dirty="0" err="1">
                <a:latin typeface="+mj-lt"/>
              </a:rPr>
              <a:t>sangre</a:t>
            </a:r>
            <a:r>
              <a:rPr lang="en-US" sz="1500" dirty="0">
                <a:latin typeface="+mj-lt"/>
              </a:rPr>
              <a:t>. Los </a:t>
            </a:r>
            <a:r>
              <a:rPr lang="en-US" sz="1500" dirty="0" err="1">
                <a:latin typeface="+mj-lt"/>
              </a:rPr>
              <a:t>efectos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cardiovasculares</a:t>
            </a:r>
            <a:r>
              <a:rPr lang="en-US" sz="1500" dirty="0">
                <a:latin typeface="+mj-lt"/>
              </a:rPr>
              <a:t> de la </a:t>
            </a:r>
            <a:r>
              <a:rPr lang="en-US" sz="1500" dirty="0" err="1">
                <a:latin typeface="+mj-lt"/>
              </a:rPr>
              <a:t>exposición</a:t>
            </a:r>
            <a:r>
              <a:rPr lang="en-US" sz="1500" dirty="0">
                <a:latin typeface="+mj-lt"/>
              </a:rPr>
              <a:t> al </a:t>
            </a:r>
            <a:r>
              <a:rPr lang="en-US" sz="1500" dirty="0" err="1">
                <a:latin typeface="+mj-lt"/>
              </a:rPr>
              <a:t>humo</a:t>
            </a:r>
            <a:r>
              <a:rPr lang="en-US" sz="1500" dirty="0">
                <a:latin typeface="+mj-lt"/>
              </a:rPr>
              <a:t> de </a:t>
            </a:r>
            <a:r>
              <a:rPr lang="en-US" sz="1500" dirty="0" err="1">
                <a:latin typeface="+mj-lt"/>
              </a:rPr>
              <a:t>incendios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forestales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pueden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incluir</a:t>
            </a:r>
            <a:r>
              <a:rPr lang="en-US" sz="1500" dirty="0">
                <a:latin typeface="+mj-lt"/>
              </a:rPr>
              <a:t>: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50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500" dirty="0" err="1">
                <a:latin typeface="+mj-lt"/>
              </a:rPr>
              <a:t>Insuficiencia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cardíaca</a:t>
            </a:r>
            <a:endParaRPr lang="en-US" sz="150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500" dirty="0" err="1">
                <a:latin typeface="+mj-lt"/>
              </a:rPr>
              <a:t>Ataque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cardíaco</a:t>
            </a:r>
            <a:endParaRPr lang="en-US" sz="150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500" dirty="0" err="1">
                <a:latin typeface="+mj-lt"/>
              </a:rPr>
              <a:t>Accidente</a:t>
            </a:r>
            <a:r>
              <a:rPr lang="en-US" sz="1500" dirty="0">
                <a:latin typeface="+mj-lt"/>
              </a:rPr>
              <a:t> cerebrovascular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500" dirty="0" err="1">
                <a:latin typeface="+mj-lt"/>
              </a:rPr>
              <a:t>Aumento</a:t>
            </a:r>
            <a:r>
              <a:rPr lang="en-US" sz="1500" dirty="0">
                <a:latin typeface="+mj-lt"/>
              </a:rPr>
              <a:t> del </a:t>
            </a:r>
            <a:r>
              <a:rPr lang="en-US" sz="1500" dirty="0" err="1">
                <a:latin typeface="+mj-lt"/>
              </a:rPr>
              <a:t>riesgo</a:t>
            </a:r>
            <a:r>
              <a:rPr lang="en-US" sz="1500" dirty="0">
                <a:latin typeface="+mj-lt"/>
              </a:rPr>
              <a:t> de </a:t>
            </a:r>
            <a:r>
              <a:rPr lang="en-US" sz="1500" dirty="0" err="1">
                <a:latin typeface="+mj-lt"/>
              </a:rPr>
              <a:t>visitas</a:t>
            </a:r>
            <a:r>
              <a:rPr lang="en-US" sz="1500" dirty="0">
                <a:latin typeface="+mj-lt"/>
              </a:rPr>
              <a:t> a la </a:t>
            </a:r>
            <a:r>
              <a:rPr lang="en-US" sz="1500" dirty="0" err="1">
                <a:latin typeface="+mj-lt"/>
              </a:rPr>
              <a:t>sala</a:t>
            </a:r>
            <a:r>
              <a:rPr lang="en-US" sz="1500" dirty="0">
                <a:latin typeface="+mj-lt"/>
              </a:rPr>
              <a:t> de </a:t>
            </a:r>
            <a:r>
              <a:rPr lang="en-US" sz="1500" dirty="0" err="1">
                <a:latin typeface="+mj-lt"/>
              </a:rPr>
              <a:t>emergencias</a:t>
            </a:r>
            <a:r>
              <a:rPr lang="en-US" sz="1500" dirty="0">
                <a:latin typeface="+mj-lt"/>
              </a:rPr>
              <a:t> e </a:t>
            </a:r>
            <a:r>
              <a:rPr lang="en-US" sz="1500" dirty="0" err="1">
                <a:latin typeface="+mj-lt"/>
              </a:rPr>
              <a:t>ingresos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hospitalarios</a:t>
            </a:r>
            <a:endParaRPr lang="en-US" sz="1500" dirty="0">
              <a:latin typeface="+mj-lt"/>
            </a:endParaRP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500" dirty="0">
              <a:latin typeface="+mj-lt"/>
            </a:endParaRP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 err="1">
                <a:latin typeface="+mj-lt"/>
              </a:rPr>
              <a:t>Determinadas</a:t>
            </a:r>
            <a:r>
              <a:rPr lang="en-US" sz="1500" dirty="0">
                <a:latin typeface="+mj-lt"/>
              </a:rPr>
              <a:t> poblaciónes </a:t>
            </a:r>
            <a:r>
              <a:rPr lang="en-US" sz="1500" dirty="0" err="1">
                <a:latin typeface="+mj-lt"/>
              </a:rPr>
              <a:t>pueden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tener</a:t>
            </a:r>
            <a:r>
              <a:rPr lang="en-US" sz="1500" dirty="0">
                <a:latin typeface="+mj-lt"/>
              </a:rPr>
              <a:t> un mayor </a:t>
            </a:r>
            <a:r>
              <a:rPr lang="en-US" sz="1500" dirty="0" err="1">
                <a:latin typeface="+mj-lt"/>
              </a:rPr>
              <a:t>riesgo</a:t>
            </a:r>
            <a:r>
              <a:rPr lang="en-US" sz="1500" dirty="0">
                <a:latin typeface="+mj-lt"/>
              </a:rPr>
              <a:t> de </a:t>
            </a:r>
            <a:r>
              <a:rPr lang="en-US" sz="1500" dirty="0" err="1">
                <a:latin typeface="+mj-lt"/>
              </a:rPr>
              <a:t>experimentar</a:t>
            </a:r>
            <a:r>
              <a:rPr lang="en-US" sz="1500" dirty="0">
                <a:latin typeface="+mj-lt"/>
              </a:rPr>
              <a:t> un </a:t>
            </a:r>
            <a:r>
              <a:rPr lang="en-US" sz="1500" dirty="0" err="1">
                <a:latin typeface="+mj-lt"/>
              </a:rPr>
              <a:t>efecto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sobre</a:t>
            </a:r>
            <a:r>
              <a:rPr lang="en-US" sz="1500" dirty="0">
                <a:latin typeface="+mj-lt"/>
              </a:rPr>
              <a:t> la </a:t>
            </a:r>
            <a:r>
              <a:rPr lang="en-US" sz="1500" dirty="0" err="1">
                <a:latin typeface="+mj-lt"/>
              </a:rPr>
              <a:t>salud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debido</a:t>
            </a:r>
            <a:r>
              <a:rPr lang="en-US" sz="1500" dirty="0">
                <a:latin typeface="+mj-lt"/>
              </a:rPr>
              <a:t> al </a:t>
            </a:r>
            <a:r>
              <a:rPr lang="en-US" sz="1500" dirty="0" err="1">
                <a:latin typeface="+mj-lt"/>
              </a:rPr>
              <a:t>humo</a:t>
            </a:r>
            <a:r>
              <a:rPr lang="en-US" sz="1500" dirty="0">
                <a:latin typeface="+mj-lt"/>
              </a:rPr>
              <a:t> de </a:t>
            </a:r>
            <a:r>
              <a:rPr lang="en-US" sz="1500" dirty="0" err="1">
                <a:latin typeface="+mj-lt"/>
              </a:rPr>
              <a:t>incendios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forestales</a:t>
            </a:r>
            <a:r>
              <a:rPr lang="en-US" sz="1500" dirty="0">
                <a:latin typeface="+mj-lt"/>
              </a:rPr>
              <a:t> y </a:t>
            </a:r>
            <a:r>
              <a:rPr lang="en-US" sz="1500" dirty="0" err="1">
                <a:latin typeface="+mj-lt"/>
              </a:rPr>
              <a:t>pueden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experimentar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efectos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más</a:t>
            </a:r>
            <a:r>
              <a:rPr lang="en-US" sz="1500" dirty="0">
                <a:latin typeface="+mj-lt"/>
              </a:rPr>
              <a:t> graves. </a:t>
            </a:r>
            <a:r>
              <a:rPr lang="en-US" sz="1500" dirty="0" err="1">
                <a:latin typeface="+mj-lt"/>
              </a:rPr>
              <a:t>Estos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grupos</a:t>
            </a:r>
            <a:r>
              <a:rPr lang="en-US" sz="1500" dirty="0">
                <a:latin typeface="+mj-lt"/>
              </a:rPr>
              <a:t> se </a:t>
            </a:r>
            <a:r>
              <a:rPr lang="en-US" sz="1500" dirty="0" err="1">
                <a:latin typeface="+mj-lt"/>
              </a:rPr>
              <a:t>conocen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comúnmente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como</a:t>
            </a:r>
            <a:r>
              <a:rPr lang="en-US" sz="1500" dirty="0">
                <a:latin typeface="+mj-lt"/>
              </a:rPr>
              <a:t> “</a:t>
            </a:r>
            <a:r>
              <a:rPr lang="en-US" sz="1500" dirty="0" err="1">
                <a:latin typeface="+mj-lt"/>
              </a:rPr>
              <a:t>grupos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sensibles</a:t>
            </a:r>
            <a:r>
              <a:rPr lang="en-US" sz="1500" dirty="0">
                <a:latin typeface="+mj-lt"/>
              </a:rPr>
              <a:t>”; </a:t>
            </a:r>
            <a:r>
              <a:rPr lang="en-US" sz="1500" dirty="0" err="1">
                <a:latin typeface="+mj-lt"/>
              </a:rPr>
              <a:t>analizaremos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este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tema</a:t>
            </a:r>
            <a:r>
              <a:rPr lang="en-US" sz="1500" dirty="0">
                <a:latin typeface="+mj-lt"/>
              </a:rPr>
              <a:t> con </a:t>
            </a:r>
            <a:r>
              <a:rPr lang="en-US" sz="1500" dirty="0" err="1">
                <a:latin typeface="+mj-lt"/>
              </a:rPr>
              <a:t>más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detalle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en</a:t>
            </a:r>
            <a:r>
              <a:rPr lang="en-US" sz="1500" dirty="0">
                <a:latin typeface="+mj-lt"/>
              </a:rPr>
              <a:t> la </a:t>
            </a:r>
            <a:r>
              <a:rPr lang="en-US" sz="1500" dirty="0" err="1">
                <a:latin typeface="+mj-lt"/>
              </a:rPr>
              <a:t>siguiente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diapositiva</a:t>
            </a:r>
            <a:r>
              <a:rPr lang="en-US" sz="1500" dirty="0">
                <a:latin typeface="+mj-lt"/>
              </a:rPr>
              <a:t>.</a:t>
            </a:r>
          </a:p>
        </p:txBody>
      </p:sp>
      <p:sp>
        <p:nvSpPr>
          <p:cNvPr id="6" name="Google Shape;102;p2">
            <a:extLst>
              <a:ext uri="{FF2B5EF4-FFF2-40B4-BE49-F238E27FC236}">
                <a16:creationId xmlns:a16="http://schemas.microsoft.com/office/drawing/2014/main" id="{4F18C0DE-2164-77C7-5F1A-D2F4C37A7146}"/>
              </a:ext>
            </a:extLst>
          </p:cNvPr>
          <p:cNvSpPr txBox="1"/>
          <p:nvPr/>
        </p:nvSpPr>
        <p:spPr>
          <a:xfrm>
            <a:off x="0" y="5903933"/>
            <a:ext cx="121920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Requisitos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Capacitación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sobre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Humo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Causado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por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Forestales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5503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897880" y="-57042"/>
            <a:ext cx="6172200" cy="6201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Grupos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sensibles</a:t>
            </a:r>
            <a:endParaRPr sz="36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endParaRPr lang="en-US" sz="1600" dirty="0">
              <a:latin typeface="+mj-lt"/>
              <a:cs typeface="Calibri" panose="020F0502020204030204" pitchFamily="34" charset="0"/>
            </a:endParaRPr>
          </a:p>
          <a:p>
            <a:r>
              <a:rPr lang="en-US" sz="1450" dirty="0">
                <a:latin typeface="+mj-lt"/>
                <a:cs typeface="Calibri" panose="020F0502020204030204" pitchFamily="34" charset="0"/>
              </a:rPr>
              <a:t>Los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grupos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sensibles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incluyen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personas que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pueden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ser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más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sensibles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que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otras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a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los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contaminantes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peligrosos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del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aire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dentro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del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humo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causado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por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los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incendios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forestales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y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deben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tomar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precauciones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especiales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para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evitar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o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limitar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su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exposición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. Entre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los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trabajadores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que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podrían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tener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una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mayor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sensibilidad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se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encuentran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los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niños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menores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de 18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años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,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los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adultos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mayores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de 65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años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, las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mujeres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embarazadas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y las personas con:</a:t>
            </a:r>
          </a:p>
          <a:p>
            <a:endParaRPr lang="en-US" sz="1450" dirty="0">
              <a:latin typeface="+mj-lt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50" dirty="0" err="1">
                <a:latin typeface="+mj-lt"/>
                <a:cs typeface="Calibri" panose="020F0502020204030204" pitchFamily="34" charset="0"/>
              </a:rPr>
              <a:t>Enfermedades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pulmonares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,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como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asma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o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enfermedad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pulmonar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obstructiva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crónica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(COPD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por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sus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siglas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en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Inglés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),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incluidas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bronquitis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y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enfisema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, y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fumadores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50" dirty="0" err="1">
                <a:latin typeface="+mj-lt"/>
                <a:cs typeface="Calibri" panose="020F0502020204030204" pitchFamily="34" charset="0"/>
              </a:rPr>
              <a:t>Infecciones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respiratorias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,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como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neumonía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o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bronquitis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aguda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,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bronquiolitis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,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resfriado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, gripe, o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quienes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se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recuperan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de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enfermedades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respiratorias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graves;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50" dirty="0" err="1">
                <a:latin typeface="+mj-lt"/>
                <a:cs typeface="Calibri" panose="020F0502020204030204" pitchFamily="34" charset="0"/>
              </a:rPr>
              <a:t>Problemas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cardíacos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o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circulatorios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preexistentes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,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como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latidos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cardíacos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irregulares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,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insuficiencia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cardíaca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congestiva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,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enfermedades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de las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arterias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coronarias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, angina de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pecho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y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quienes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han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tenido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un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ataque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cardíaco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o un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derrame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cerebral;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50" dirty="0">
                <a:latin typeface="+mj-lt"/>
                <a:cs typeface="Calibri" panose="020F0502020204030204" pitchFamily="34" charset="0"/>
              </a:rPr>
              <a:t>Diabetes; 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50" dirty="0" err="1">
                <a:latin typeface="+mj-lt"/>
                <a:cs typeface="Calibri" panose="020F0502020204030204" pitchFamily="34" charset="0"/>
              </a:rPr>
              <a:t>Afecciones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médicas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o de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salud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que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podrían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verse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agravadas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por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la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exposición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al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humo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causados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por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el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incendios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forestales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según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lo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determinado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por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un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médico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o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proveedor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de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atención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médica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450" dirty="0" err="1">
                <a:latin typeface="+mj-lt"/>
                <a:cs typeface="Calibri" panose="020F0502020204030204" pitchFamily="34" charset="0"/>
              </a:rPr>
              <a:t>autorizado</a:t>
            </a:r>
            <a:r>
              <a:rPr lang="en-US" sz="1450" dirty="0">
                <a:latin typeface="+mj-lt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719156" cy="5893356"/>
          </a:xfrm>
          <a:prstGeom prst="rect">
            <a:avLst/>
          </a:prstGeom>
        </p:spPr>
      </p:pic>
      <p:sp>
        <p:nvSpPr>
          <p:cNvPr id="6" name="Google Shape;102;p2">
            <a:extLst>
              <a:ext uri="{FF2B5EF4-FFF2-40B4-BE49-F238E27FC236}">
                <a16:creationId xmlns:a16="http://schemas.microsoft.com/office/drawing/2014/main" id="{5921F850-FA65-ED96-68BE-A67C22E6A855}"/>
              </a:ext>
            </a:extLst>
          </p:cNvPr>
          <p:cNvSpPr txBox="1"/>
          <p:nvPr/>
        </p:nvSpPr>
        <p:spPr>
          <a:xfrm>
            <a:off x="0" y="5903933"/>
            <a:ext cx="121920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Requisitos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Capacitación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sobre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Humo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Causado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por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Forestales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6118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897880" y="34290"/>
            <a:ext cx="6160770" cy="5324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Derechos de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empleados</a:t>
            </a:r>
            <a:endParaRPr lang="en-US" sz="36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SzPts val="4800"/>
            </a:pPr>
            <a:endParaRPr lang="en-US" sz="16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SzPts val="4800"/>
            </a:pP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tienen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derecho 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informar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sus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problemas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salud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incluidos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relacionados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con la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exposición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al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humo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causado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forestales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y 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recibir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tratamiento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médico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es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necesario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 Los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procedimientos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cumplir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con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requisitos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regla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deben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incluir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 forma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pueden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ejercer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sus derechos sin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temor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represalias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  <a:hlinkClick r:id="rId3"/>
              </a:rPr>
              <a:t>La ley 654.062(5)</a:t>
            </a:r>
            <a:r>
              <a:rPr lang="en-US" sz="1600" baseline="300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(10) 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 Oregon protege 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plantean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problemas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seguridad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o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salud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y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deben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informar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cualquier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violación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seguridad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o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salud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su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o al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comité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seguridad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su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Los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también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pueden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informar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las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violaciones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seguridad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salud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Oregon OSHA,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ya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sea que las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hayan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informado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o no 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su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</a:p>
          <a:p>
            <a:pPr lvl="0">
              <a:buSzPts val="4800"/>
            </a:pPr>
            <a:endParaRPr lang="en-US" sz="16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SzPts val="4800"/>
            </a:pP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Para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obtener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información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adicional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sobre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cómo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informar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un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problema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o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una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violación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visite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  <a:hlinkClick r:id="rId4"/>
              </a:rPr>
              <a:t>osha.oregon.gov/workers</a:t>
            </a:r>
            <a:r>
              <a:rPr lang="en-US" sz="1600" baseline="300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(11)  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comuníquese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con la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oficina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campo de 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  <a:hlinkClick r:id="rId5"/>
              </a:rPr>
              <a:t>vigilancia y cumplimiento de las normas</a:t>
            </a:r>
            <a:r>
              <a:rPr lang="en-US" sz="1600" baseline="300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(12) 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 Oregon OSHA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más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cercana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19156" cy="5893356"/>
          </a:xfrm>
          <a:prstGeom prst="rect">
            <a:avLst/>
          </a:prstGeom>
        </p:spPr>
      </p:pic>
      <p:sp>
        <p:nvSpPr>
          <p:cNvPr id="6" name="Google Shape;102;p2">
            <a:extLst>
              <a:ext uri="{FF2B5EF4-FFF2-40B4-BE49-F238E27FC236}">
                <a16:creationId xmlns:a16="http://schemas.microsoft.com/office/drawing/2014/main" id="{40B59098-65AA-CC3B-DBC7-B0C8F6B7473A}"/>
              </a:ext>
            </a:extLst>
          </p:cNvPr>
          <p:cNvSpPr txBox="1"/>
          <p:nvPr/>
        </p:nvSpPr>
        <p:spPr>
          <a:xfrm>
            <a:off x="0" y="5903933"/>
            <a:ext cx="121920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Requisitos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Capacitación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sobre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Humo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Causado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por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Forestales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9228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964914" y="58112"/>
            <a:ext cx="6059446" cy="5355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Represalias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lugar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trabajo</a:t>
            </a:r>
            <a:endParaRPr lang="en-US" sz="36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SzPts val="4800"/>
            </a:pP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cree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su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lo ha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castigado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debido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su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preocupación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las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condiciones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seguridad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o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salud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lugar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se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considera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represalia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está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contra de la ley.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Puede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presentar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una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queja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ante la División de Derechos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Civiles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la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Oficina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Industrias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(BOLI, Bureau of Labor and Industries)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cree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su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está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tomando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represalias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contra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usted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Puede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presentar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una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queja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ante la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oficina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BOLI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plazo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un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año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o ante OSHA federal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plazo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30 días,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discriminación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su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presentar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quejas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sobre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seguridad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salud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o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ejercer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sus derechos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virtud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la 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  <a:hlinkClick r:id="rId3"/>
              </a:rPr>
              <a:t>Ley de Empleo Seguro de Oregón</a:t>
            </a:r>
            <a:r>
              <a:rPr lang="en-US" sz="1500" baseline="300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(13) </a:t>
            </a:r>
          </a:p>
          <a:p>
            <a:pPr lvl="0">
              <a:buSzPts val="4800"/>
            </a:pPr>
            <a:endParaRPr lang="en-US" sz="15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SzPts val="4800"/>
            </a:pP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presentación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una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queja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comienza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llenando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un 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  <a:hlinkClick r:id="rId4"/>
              </a:rPr>
              <a:t>cuestionario en línea</a:t>
            </a:r>
            <a:r>
              <a:rPr lang="en-US" sz="1500" baseline="300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(14)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sitio web.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También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puede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llamar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la División de Derechos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Civiles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BOLI al 971-673-0764 (English) o al 971-673-2818 (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español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).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Consulte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curso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línea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Oregon OSHA 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  <a:hlinkClick r:id="rId5"/>
              </a:rPr>
              <a:t>sobre los derechos de los denunciantes</a:t>
            </a:r>
            <a:r>
              <a:rPr lang="en-US" sz="1500" baseline="300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(15)  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para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obtener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información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detallada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sobre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este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tema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endParaRPr sz="15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19156" cy="5893356"/>
          </a:xfrm>
          <a:prstGeom prst="rect">
            <a:avLst/>
          </a:prstGeom>
        </p:spPr>
      </p:pic>
      <p:sp>
        <p:nvSpPr>
          <p:cNvPr id="6" name="Google Shape;102;p2">
            <a:extLst>
              <a:ext uri="{FF2B5EF4-FFF2-40B4-BE49-F238E27FC236}">
                <a16:creationId xmlns:a16="http://schemas.microsoft.com/office/drawing/2014/main" id="{A72FDDE3-4936-EDFD-DF88-2839E90A976D}"/>
              </a:ext>
            </a:extLst>
          </p:cNvPr>
          <p:cNvSpPr txBox="1"/>
          <p:nvPr/>
        </p:nvSpPr>
        <p:spPr>
          <a:xfrm>
            <a:off x="0" y="5903933"/>
            <a:ext cx="121920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Requisitos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Capacitación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sobre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Humo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Causado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por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Forestales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995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921786" y="2704"/>
            <a:ext cx="6280262" cy="5663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40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Mascarilla</a:t>
            </a:r>
            <a:r>
              <a:rPr lang="en-US" sz="40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respiratoria</a:t>
            </a:r>
          </a:p>
          <a:p>
            <a:pPr lvl="0" algn="ctr">
              <a:buSzPts val="4800"/>
            </a:pPr>
            <a:r>
              <a:rPr lang="en-US" sz="40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 </a:t>
            </a:r>
            <a:r>
              <a:rPr lang="en-US" sz="40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filtro</a:t>
            </a:r>
            <a:endParaRPr sz="16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endParaRPr lang="en-US" sz="1600" dirty="0">
              <a:latin typeface="+mj-lt"/>
              <a:cs typeface="Calibri" panose="020F0502020204030204" pitchFamily="34" charset="0"/>
            </a:endParaRPr>
          </a:p>
          <a:p>
            <a:r>
              <a:rPr lang="en-US" dirty="0">
                <a:latin typeface="+mj-lt"/>
                <a:cs typeface="Calibri" panose="020F0502020204030204" pitchFamily="34" charset="0"/>
              </a:rPr>
              <a:t>¡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Hemos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llegado</a:t>
            </a:r>
            <a:r>
              <a:rPr lang="en-US" dirty="0">
                <a:latin typeface="+mj-lt"/>
                <a:cs typeface="Calibri" panose="020F0502020204030204" pitchFamily="34" charset="0"/>
              </a:rPr>
              <a:t> al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último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tema</a:t>
            </a:r>
            <a:r>
              <a:rPr lang="en-US" dirty="0">
                <a:latin typeface="+mj-lt"/>
                <a:cs typeface="Calibri" panose="020F0502020204030204" pitchFamily="34" charset="0"/>
              </a:rPr>
              <a:t> de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capacitación</a:t>
            </a:r>
            <a:r>
              <a:rPr lang="en-US" dirty="0">
                <a:latin typeface="+mj-lt"/>
                <a:cs typeface="Calibri" panose="020F0502020204030204" pitchFamily="34" charset="0"/>
              </a:rPr>
              <a:t> de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este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curso</a:t>
            </a:r>
            <a:r>
              <a:rPr lang="en-US" dirty="0">
                <a:latin typeface="+mj-lt"/>
                <a:cs typeface="Calibri" panose="020F0502020204030204" pitchFamily="34" charset="0"/>
              </a:rPr>
              <a:t>!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Hablemos</a:t>
            </a:r>
            <a:r>
              <a:rPr lang="en-US" dirty="0">
                <a:latin typeface="+mj-lt"/>
                <a:cs typeface="Calibri" panose="020F0502020204030204" pitchFamily="34" charset="0"/>
              </a:rPr>
              <a:t> de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respiradores</a:t>
            </a:r>
            <a:r>
              <a:rPr lang="en-US" dirty="0">
                <a:latin typeface="+mj-lt"/>
                <a:cs typeface="Calibri" panose="020F0502020204030204" pitchFamily="34" charset="0"/>
              </a:rPr>
              <a:t>. Las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mascarillas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respiratorias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utilizadas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correctamente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pueden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proporcionar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cierta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protección</a:t>
            </a:r>
            <a:r>
              <a:rPr lang="en-US" dirty="0">
                <a:latin typeface="+mj-lt"/>
                <a:cs typeface="Calibri" panose="020F0502020204030204" pitchFamily="34" charset="0"/>
              </a:rPr>
              <a:t> al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filtrar</a:t>
            </a:r>
            <a:r>
              <a:rPr lang="en-US" dirty="0">
                <a:latin typeface="+mj-lt"/>
                <a:cs typeface="Calibri" panose="020F0502020204030204" pitchFamily="34" charset="0"/>
              </a:rPr>
              <a:t> las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partículas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finas</a:t>
            </a:r>
            <a:r>
              <a:rPr lang="en-US" dirty="0">
                <a:latin typeface="+mj-lt"/>
                <a:cs typeface="Calibri" panose="020F0502020204030204" pitchFamily="34" charset="0"/>
              </a:rPr>
              <a:t> del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humo</a:t>
            </a:r>
            <a:r>
              <a:rPr lang="en-US" dirty="0">
                <a:latin typeface="+mj-lt"/>
                <a:cs typeface="Calibri" panose="020F0502020204030204" pitchFamily="34" charset="0"/>
              </a:rPr>
              <a:t>. Si bien hay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muchos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tipos</a:t>
            </a:r>
            <a:r>
              <a:rPr lang="en-US" dirty="0">
                <a:latin typeface="+mj-lt"/>
                <a:cs typeface="Calibri" panose="020F0502020204030204" pitchFamily="34" charset="0"/>
              </a:rPr>
              <a:t> de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respiradores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disponibles</a:t>
            </a:r>
            <a:r>
              <a:rPr lang="en-US" dirty="0">
                <a:latin typeface="+mj-lt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usted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debería</a:t>
            </a:r>
            <a:r>
              <a:rPr lang="en-US" dirty="0">
                <a:latin typeface="+mj-lt"/>
                <a:cs typeface="Calibri" panose="020F0502020204030204" pitchFamily="34" charset="0"/>
              </a:rPr>
              <a:t> usar uno con "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filtro</a:t>
            </a:r>
            <a:r>
              <a:rPr lang="en-US" dirty="0">
                <a:latin typeface="+mj-lt"/>
                <a:cs typeface="Calibri" panose="020F0502020204030204" pitchFamily="34" charset="0"/>
              </a:rPr>
              <a:t>", que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filtre</a:t>
            </a:r>
            <a:r>
              <a:rPr lang="en-US" dirty="0">
                <a:latin typeface="+mj-lt"/>
                <a:cs typeface="Calibri" panose="020F0502020204030204" pitchFamily="34" charset="0"/>
              </a:rPr>
              <a:t> las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partículas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peligrosas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en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el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humo</a:t>
            </a:r>
            <a:r>
              <a:rPr lang="en-US" dirty="0">
                <a:latin typeface="+mj-lt"/>
                <a:cs typeface="Calibri" panose="020F0502020204030204" pitchFamily="34" charset="0"/>
              </a:rPr>
              <a:t> de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los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incendios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forestales</a:t>
            </a:r>
            <a:r>
              <a:rPr lang="en-US" dirty="0">
                <a:latin typeface="+mj-lt"/>
                <a:cs typeface="Calibri" panose="020F0502020204030204" pitchFamily="34" charset="0"/>
              </a:rPr>
              <a:t>. </a:t>
            </a:r>
          </a:p>
          <a:p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</a:p>
          <a:p>
            <a:r>
              <a:rPr lang="en-US" dirty="0" err="1">
                <a:latin typeface="+mj-lt"/>
                <a:cs typeface="Calibri" panose="020F0502020204030204" pitchFamily="34" charset="0"/>
              </a:rPr>
              <a:t>Deberá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asegurarse</a:t>
            </a:r>
            <a:r>
              <a:rPr lang="en-US" dirty="0">
                <a:latin typeface="+mj-lt"/>
                <a:cs typeface="Calibri" panose="020F0502020204030204" pitchFamily="34" charset="0"/>
              </a:rPr>
              <a:t> de que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su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mascarilla</a:t>
            </a:r>
            <a:r>
              <a:rPr lang="en-US" dirty="0">
                <a:latin typeface="+mj-lt"/>
                <a:cs typeface="Calibri" panose="020F0502020204030204" pitchFamily="34" charset="0"/>
              </a:rPr>
              <a:t> respiratoria con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filtro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esté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aprobada</a:t>
            </a:r>
            <a:r>
              <a:rPr lang="en-US" dirty="0">
                <a:latin typeface="+mj-lt"/>
                <a:cs typeface="Calibri" panose="020F0502020204030204" pitchFamily="34" charset="0"/>
              </a:rPr>
              <a:t> por el Instituto Nacional para la Seguridad y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Salud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Ocupacional</a:t>
            </a:r>
            <a:r>
              <a:rPr lang="en-US" dirty="0">
                <a:latin typeface="+mj-lt"/>
                <a:cs typeface="Calibri" panose="020F0502020204030204" pitchFamily="34" charset="0"/>
              </a:rPr>
              <a:t> (NIOSH,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por</a:t>
            </a:r>
            <a:r>
              <a:rPr lang="en-US" dirty="0">
                <a:latin typeface="+mj-lt"/>
                <a:cs typeface="Calibri" panose="020F0502020204030204" pitchFamily="34" charset="0"/>
              </a:rPr>
              <a:t> sus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siglas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en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Inglés</a:t>
            </a:r>
            <a:r>
              <a:rPr lang="en-US" dirty="0">
                <a:latin typeface="+mj-lt"/>
                <a:cs typeface="Calibri" panose="020F0502020204030204" pitchFamily="34" charset="0"/>
              </a:rPr>
              <a:t>) con uno de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estos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números</a:t>
            </a:r>
            <a:r>
              <a:rPr lang="en-US" dirty="0">
                <a:latin typeface="+mj-lt"/>
                <a:cs typeface="Calibri" panose="020F0502020204030204" pitchFamily="34" charset="0"/>
              </a:rPr>
              <a:t>: N95, P95, R95, N99, P99, N100 o P100. Y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en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caso</a:t>
            </a:r>
            <a:r>
              <a:rPr lang="en-US" dirty="0">
                <a:latin typeface="+mj-lt"/>
                <a:cs typeface="Calibri" panose="020F0502020204030204" pitchFamily="34" charset="0"/>
              </a:rPr>
              <a:t> de que se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esté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preguntando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qué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significan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los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números</a:t>
            </a:r>
            <a:r>
              <a:rPr lang="en-US" dirty="0">
                <a:latin typeface="+mj-lt"/>
                <a:cs typeface="Calibri" panose="020F0502020204030204" pitchFamily="34" charset="0"/>
              </a:rPr>
              <a:t>, se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trata</a:t>
            </a:r>
            <a:r>
              <a:rPr lang="en-US" dirty="0">
                <a:latin typeface="+mj-lt"/>
                <a:cs typeface="Calibri" panose="020F0502020204030204" pitchFamily="34" charset="0"/>
              </a:rPr>
              <a:t> de la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filtración</a:t>
            </a:r>
            <a:r>
              <a:rPr lang="en-US" dirty="0">
                <a:latin typeface="+mj-lt"/>
                <a:cs typeface="Calibri" panose="020F0502020204030204" pitchFamily="34" charset="0"/>
              </a:rPr>
              <a:t>. Por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ejemplo</a:t>
            </a:r>
            <a:r>
              <a:rPr lang="en-US" dirty="0">
                <a:latin typeface="+mj-lt"/>
                <a:cs typeface="Calibri" panose="020F0502020204030204" pitchFamily="34" charset="0"/>
              </a:rPr>
              <a:t>, un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respirador</a:t>
            </a:r>
            <a:r>
              <a:rPr lang="en-US" dirty="0">
                <a:latin typeface="+mj-lt"/>
                <a:cs typeface="Calibri" panose="020F0502020204030204" pitchFamily="34" charset="0"/>
              </a:rPr>
              <a:t> N95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debe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filtrar</a:t>
            </a:r>
            <a:r>
              <a:rPr lang="en-US" dirty="0">
                <a:latin typeface="+mj-lt"/>
                <a:cs typeface="Calibri" panose="020F0502020204030204" pitchFamily="34" charset="0"/>
              </a:rPr>
              <a:t> al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menos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el</a:t>
            </a:r>
            <a:r>
              <a:rPr lang="en-US" dirty="0">
                <a:latin typeface="+mj-lt"/>
                <a:cs typeface="Calibri" panose="020F0502020204030204" pitchFamily="34" charset="0"/>
              </a:rPr>
              <a:t> 95 % de las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partículas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en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el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aire</a:t>
            </a:r>
            <a:r>
              <a:rPr lang="en-US" dirty="0">
                <a:latin typeface="+mj-lt"/>
                <a:cs typeface="Calibri" panose="020F0502020204030204" pitchFamily="34" charset="0"/>
              </a:rPr>
              <a:t> que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sean</a:t>
            </a:r>
            <a:r>
              <a:rPr lang="en-US" dirty="0">
                <a:latin typeface="+mj-lt"/>
                <a:cs typeface="Calibri" panose="020F0502020204030204" pitchFamily="34" charset="0"/>
              </a:rPr>
              <a:t> de 0.3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micras</a:t>
            </a:r>
            <a:r>
              <a:rPr lang="en-US" dirty="0">
                <a:latin typeface="+mj-lt"/>
                <a:cs typeface="Calibri" panose="020F0502020204030204" pitchFamily="34" charset="0"/>
              </a:rPr>
              <a:t> o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más</a:t>
            </a:r>
            <a:r>
              <a:rPr lang="en-US" dirty="0">
                <a:latin typeface="+mj-lt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Independientemente</a:t>
            </a:r>
            <a:r>
              <a:rPr lang="en-US" dirty="0">
                <a:latin typeface="+mj-lt"/>
                <a:cs typeface="Calibri" panose="020F0502020204030204" pitchFamily="34" charset="0"/>
              </a:rPr>
              <a:t> del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respirador</a:t>
            </a:r>
            <a:r>
              <a:rPr lang="en-US" dirty="0">
                <a:latin typeface="+mj-lt"/>
                <a:cs typeface="Calibri" panose="020F0502020204030204" pitchFamily="34" charset="0"/>
              </a:rPr>
              <a:t> que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esté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usando</a:t>
            </a:r>
            <a:r>
              <a:rPr lang="en-US" dirty="0">
                <a:latin typeface="+mj-lt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si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el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humo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sigue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causando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irritación</a:t>
            </a:r>
            <a:r>
              <a:rPr lang="en-US" dirty="0">
                <a:latin typeface="+mj-lt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considere</a:t>
            </a:r>
            <a:r>
              <a:rPr lang="en-US" dirty="0">
                <a:latin typeface="+mj-lt"/>
                <a:cs typeface="Calibri" panose="020F0502020204030204" pitchFamily="34" charset="0"/>
              </a:rPr>
              <a:t> usar un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respirador</a:t>
            </a:r>
            <a:r>
              <a:rPr lang="en-US" dirty="0">
                <a:latin typeface="+mj-lt"/>
                <a:cs typeface="Calibri" panose="020F0502020204030204" pitchFamily="34" charset="0"/>
              </a:rPr>
              <a:t> que se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ajuste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mejor</a:t>
            </a:r>
            <a:r>
              <a:rPr lang="en-US" dirty="0">
                <a:latin typeface="+mj-lt"/>
                <a:cs typeface="Calibri" panose="020F0502020204030204" pitchFamily="34" charset="0"/>
              </a:rPr>
              <a:t>. </a:t>
            </a:r>
          </a:p>
          <a:p>
            <a:endParaRPr lang="en-US" dirty="0">
              <a:latin typeface="+mj-lt"/>
              <a:cs typeface="Calibri" panose="020F0502020204030204" pitchFamily="34" charset="0"/>
            </a:endParaRPr>
          </a:p>
          <a:p>
            <a:r>
              <a:rPr lang="en-US" dirty="0" err="1">
                <a:latin typeface="+mj-lt"/>
                <a:cs typeface="Calibri" panose="020F0502020204030204" pitchFamily="34" charset="0"/>
              </a:rPr>
              <a:t>Continúe</a:t>
            </a:r>
            <a:r>
              <a:rPr lang="en-US" dirty="0">
                <a:latin typeface="+mj-lt"/>
                <a:cs typeface="Calibri" panose="020F0502020204030204" pitchFamily="34" charset="0"/>
              </a:rPr>
              <a:t> con la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siguiente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diapositiva</a:t>
            </a:r>
            <a:r>
              <a:rPr lang="en-US" dirty="0">
                <a:latin typeface="+mj-lt"/>
                <a:cs typeface="Calibri" panose="020F0502020204030204" pitchFamily="34" charset="0"/>
              </a:rPr>
              <a:t> para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ver</a:t>
            </a:r>
            <a:r>
              <a:rPr lang="en-US" dirty="0">
                <a:latin typeface="+mj-lt"/>
                <a:cs typeface="Calibri" panose="020F0502020204030204" pitchFamily="34" charset="0"/>
              </a:rPr>
              <a:t> un tutorial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sobre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cómo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colocarse</a:t>
            </a:r>
            <a:r>
              <a:rPr lang="en-US" dirty="0">
                <a:latin typeface="+mj-lt"/>
                <a:cs typeface="Calibri" panose="020F0502020204030204" pitchFamily="34" charset="0"/>
              </a:rPr>
              <a:t> y usar un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respirador</a:t>
            </a:r>
            <a:r>
              <a:rPr lang="en-US" dirty="0">
                <a:latin typeface="+mj-lt"/>
                <a:cs typeface="Calibri" panose="020F0502020204030204" pitchFamily="34" charset="0"/>
              </a:rPr>
              <a:t> N95.</a:t>
            </a:r>
            <a:endParaRPr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5522390" cy="5893356"/>
          </a:xfrm>
          <a:prstGeom prst="rect">
            <a:avLst/>
          </a:prstGeom>
        </p:spPr>
      </p:pic>
      <p:sp>
        <p:nvSpPr>
          <p:cNvPr id="6" name="Google Shape;102;p2">
            <a:extLst>
              <a:ext uri="{FF2B5EF4-FFF2-40B4-BE49-F238E27FC236}">
                <a16:creationId xmlns:a16="http://schemas.microsoft.com/office/drawing/2014/main" id="{61511AEC-3C69-0946-43E4-6E6963E8A1EC}"/>
              </a:ext>
            </a:extLst>
          </p:cNvPr>
          <p:cNvSpPr txBox="1"/>
          <p:nvPr/>
        </p:nvSpPr>
        <p:spPr>
          <a:xfrm>
            <a:off x="0" y="5903933"/>
            <a:ext cx="121920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Requisitos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Capacitación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sobre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Humo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Causado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por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Forestales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7675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1E0020-6643-4254-815F-6BF39D3AA7E8}"/>
              </a:ext>
            </a:extLst>
          </p:cNvPr>
          <p:cNvSpPr/>
          <p:nvPr/>
        </p:nvSpPr>
        <p:spPr>
          <a:xfrm>
            <a:off x="0" y="0"/>
            <a:ext cx="12192000" cy="58933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02;p2">
            <a:extLst>
              <a:ext uri="{FF2B5EF4-FFF2-40B4-BE49-F238E27FC236}">
                <a16:creationId xmlns:a16="http://schemas.microsoft.com/office/drawing/2014/main" id="{6BEB2B13-DD33-264C-FA12-EDDE744B4B2F}"/>
              </a:ext>
            </a:extLst>
          </p:cNvPr>
          <p:cNvSpPr txBox="1"/>
          <p:nvPr/>
        </p:nvSpPr>
        <p:spPr>
          <a:xfrm>
            <a:off x="0" y="5903933"/>
            <a:ext cx="121920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Requisitos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Capacitación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sobre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Humo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Causado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por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Forestales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Online Media 3" descr="Cómo colocarse un respirador N95 - V2">
            <a:hlinkClick r:id="" action="ppaction://media"/>
            <a:extLst>
              <a:ext uri="{FF2B5EF4-FFF2-40B4-BE49-F238E27FC236}">
                <a16:creationId xmlns:a16="http://schemas.microsoft.com/office/drawing/2014/main" id="{68A9AB4B-8976-EF61-464A-DC1B9A8A9C6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93018" y="116208"/>
            <a:ext cx="10005964" cy="565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2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5627077" cy="5903224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0" y="5903933"/>
            <a:ext cx="121920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Requisitos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Capacitación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sobre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Humo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Causado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por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Forestales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71408" y="23750"/>
            <a:ext cx="6317673" cy="581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Descargo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responsabilidad</a:t>
            </a:r>
            <a:r>
              <a:rPr lang="en-US" sz="36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endParaRPr sz="36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r>
              <a:rPr lang="en-US" sz="1600" dirty="0">
                <a:latin typeface="+mj-lt"/>
                <a:cs typeface="Calibri" panose="020F0502020204030204" pitchFamily="34" charset="0"/>
              </a:rPr>
              <a:t>Este material se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utiliza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para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informar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a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los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empleadores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y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empleados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sobre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los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requisitos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de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cumplimiento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de las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normas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de Oregon OSHA,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por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medio de la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simplificación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de las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regulaciones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. No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debe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considerarse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como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sustituto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de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ninguna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disposición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de la Ley de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Empleo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Seguro de Oregon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ni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de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ninguna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norma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emitida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por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Oregon OSHA. </a:t>
            </a:r>
          </a:p>
          <a:p>
            <a:endParaRPr lang="en-US" sz="1600" dirty="0">
              <a:latin typeface="+mj-lt"/>
              <a:cs typeface="Calibri" panose="020F0502020204030204" pitchFamily="34" charset="0"/>
            </a:endParaRPr>
          </a:p>
          <a:p>
            <a:r>
              <a:rPr lang="en-US" sz="1600" dirty="0" err="1">
                <a:latin typeface="+mj-lt"/>
                <a:cs typeface="Calibri" panose="020F0502020204030204" pitchFamily="34" charset="0"/>
              </a:rPr>
              <a:t>En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primer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lugar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los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empleadores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deben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comprender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que es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responsabilidad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de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ellos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mismos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asegurarse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de que sus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empleados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estén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adecuadamente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protegidos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contra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los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peligros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. </a:t>
            </a:r>
          </a:p>
          <a:p>
            <a:endParaRPr lang="en-US" sz="1600" dirty="0">
              <a:latin typeface="+mj-lt"/>
              <a:cs typeface="Calibri" panose="020F0502020204030204" pitchFamily="34" charset="0"/>
            </a:endParaRPr>
          </a:p>
          <a:p>
            <a:r>
              <a:rPr lang="en-US" sz="1600" dirty="0">
                <a:latin typeface="+mj-lt"/>
                <a:cs typeface="Calibri" panose="020F0502020204030204" pitchFamily="34" charset="0"/>
              </a:rPr>
              <a:t>Este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curso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está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destinado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a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satisfacer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5 de 10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requisitos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de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capacitación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como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se indica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en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las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reglas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sobre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protección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contra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el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humo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causado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por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los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incendios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forestales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. Hay dos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reglas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, </a:t>
            </a:r>
            <a:r>
              <a:rPr lang="en-US" sz="1600" dirty="0">
                <a:latin typeface="+mj-lt"/>
                <a:cs typeface="Calibri" panose="020F0502020204030204" pitchFamily="34" charset="0"/>
                <a:hlinkClick r:id="rId4"/>
              </a:rPr>
              <a:t>OAR 437-002-1081 </a:t>
            </a:r>
            <a:r>
              <a:rPr lang="en-US" sz="1600" baseline="30000" dirty="0">
                <a:latin typeface="+mj-lt"/>
                <a:cs typeface="Calibri" panose="020F0502020204030204" pitchFamily="34" charset="0"/>
              </a:rPr>
              <a:t>(1) 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(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Industria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general) y </a:t>
            </a:r>
            <a:r>
              <a:rPr lang="en-US" sz="1600" dirty="0">
                <a:solidFill>
                  <a:srgbClr val="0563C1"/>
                </a:solidFill>
                <a:latin typeface="+mj-lt"/>
                <a:cs typeface="Calibri" panose="020F0502020204030204" pitchFamily="34" charset="0"/>
                <a:hlinkClick r:id="rId5"/>
              </a:rPr>
              <a:t>OAR 437-004-9791</a:t>
            </a:r>
            <a:r>
              <a:rPr lang="en-US" sz="1600" baseline="30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hlinkClick r:id="rId5"/>
              </a:rPr>
              <a:t>(2</a:t>
            </a:r>
            <a:r>
              <a:rPr lang="en-US" sz="1600" baseline="30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)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(Agricultura) que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contienen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estos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mismos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requisitos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de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capacitación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. Para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facilitar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su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uso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este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curso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hará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referencia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a las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secciones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de la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regla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sobre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el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humo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causado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por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los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incendios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forestales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en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la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Industria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General, que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también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es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aplicable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a las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actividades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de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construcción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y </a:t>
            </a:r>
            <a:r>
              <a:rPr lang="en-US" sz="1600" dirty="0" err="1">
                <a:latin typeface="+mj-lt"/>
                <a:cs typeface="Calibri" panose="020F0502020204030204" pitchFamily="34" charset="0"/>
              </a:rPr>
              <a:t>forestales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909310" y="46759"/>
            <a:ext cx="6183630" cy="489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Limitaciones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respiradores</a:t>
            </a:r>
            <a:endParaRPr lang="en-US" sz="36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endParaRPr lang="en-US" sz="16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Aunque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usar un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respirador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con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mascarilla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filtrado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es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una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buena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manera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protegerse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contra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efectos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nocivos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la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salud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humo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causado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forestales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existen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algunas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limitaciones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considerar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Usar un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respirador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especialmente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calor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o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realiza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actividad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física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puede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aumentar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riesgo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enfermedades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relacionadas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con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calor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Haga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descansos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con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frecuencia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beba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agua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Si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tiene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dificultades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respirar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se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marea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o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tiene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otros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síntomas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mientras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usa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respirador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infórmelo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su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supervisor y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vaya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un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lugar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con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mejor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calidad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aire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está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disponible, y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quíteselo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Las personas con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enfermedades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cardíacas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o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pulmonares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pueden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ser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especialmente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sensibles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ante la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complicada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tarea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respirar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cuando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usan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un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respirador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con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mascarilla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filtrado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Si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es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caso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es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mejor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consultar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con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su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médico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endParaRPr sz="16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34CC80-1A4C-4FCB-AEB3-D56341EFA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5717511" cy="5893355"/>
          </a:xfrm>
          <a:prstGeom prst="rect">
            <a:avLst/>
          </a:prstGeom>
        </p:spPr>
      </p:pic>
      <p:sp>
        <p:nvSpPr>
          <p:cNvPr id="6" name="Google Shape;102;p2">
            <a:extLst>
              <a:ext uri="{FF2B5EF4-FFF2-40B4-BE49-F238E27FC236}">
                <a16:creationId xmlns:a16="http://schemas.microsoft.com/office/drawing/2014/main" id="{5D8E6488-1D62-8CD8-841D-58FD044AE8A1}"/>
              </a:ext>
            </a:extLst>
          </p:cNvPr>
          <p:cNvSpPr txBox="1"/>
          <p:nvPr/>
        </p:nvSpPr>
        <p:spPr>
          <a:xfrm>
            <a:off x="0" y="5903933"/>
            <a:ext cx="121920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Requisitos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Capacitación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sobre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Humo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Causado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por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Forestales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2531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6190694" y="-90002"/>
            <a:ext cx="5913676" cy="603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40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Estilos</a:t>
            </a:r>
            <a:r>
              <a:rPr lang="en-US" sz="40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40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vello</a:t>
            </a:r>
            <a:r>
              <a:rPr lang="en-US" sz="40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facial</a:t>
            </a:r>
            <a:endParaRPr lang="en-US" sz="16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endParaRPr lang="en-US" sz="16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Otra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limitación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considerar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es que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estilos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vello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facial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pueden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evitar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respirador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con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mascarilla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filtrado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genere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un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sello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hermético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Sin un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sello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hermético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no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puede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filtrar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todas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las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partículas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peligrosas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humo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causado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forestales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Sin embargo,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mientras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uso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un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respirador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con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mascarilla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filtrado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con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vello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facial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normalmente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no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cumple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con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todos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demás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riesgos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relacionados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con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requieren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su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uso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Oregon OSHA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permite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estrictamente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esta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excepción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solo para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humo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causados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forestales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debido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efectos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la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exposición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trabajador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típico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la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duración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limitada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uso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respirador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con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mascarilla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filtrado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</a:t>
            </a:r>
          </a:p>
          <a:p>
            <a:endParaRPr lang="en-US" sz="15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 bien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peligro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es lo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suficientemente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grave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como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justificar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esfuerzos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reducir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riesgo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debido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efectos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conocidos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las PM2.5 del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humo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forestales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cuerpo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humano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no es lo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suficientemente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importante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como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representar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un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peligro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respiratorio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desencadene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cumplir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con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requisitos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completos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la norma de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protección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respiratoria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cuando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AQI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está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debajo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 849. 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trabajadores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deben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realizar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una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comprobación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sellado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cuando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se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coloquen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respirador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con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mascarilla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filtrado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hacer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ajustes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necesarios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minimizar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las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fugas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endParaRPr sz="15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2C147D-4857-4D0A-B46F-4E69265D1D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46" b="5546"/>
          <a:stretch/>
        </p:blipFill>
        <p:spPr>
          <a:xfrm>
            <a:off x="0" y="0"/>
            <a:ext cx="6001306" cy="5893356"/>
          </a:xfrm>
          <a:prstGeom prst="rect">
            <a:avLst/>
          </a:prstGeom>
        </p:spPr>
      </p:pic>
      <p:sp>
        <p:nvSpPr>
          <p:cNvPr id="6" name="Google Shape;102;p2">
            <a:extLst>
              <a:ext uri="{FF2B5EF4-FFF2-40B4-BE49-F238E27FC236}">
                <a16:creationId xmlns:a16="http://schemas.microsoft.com/office/drawing/2014/main" id="{89C56869-670B-D5F7-02F4-77172B9C7149}"/>
              </a:ext>
            </a:extLst>
          </p:cNvPr>
          <p:cNvSpPr txBox="1"/>
          <p:nvPr/>
        </p:nvSpPr>
        <p:spPr>
          <a:xfrm>
            <a:off x="0" y="5903933"/>
            <a:ext cx="121920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Requisitos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Capacitación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sobre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Humo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Causado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por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Forestales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21669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6190693" y="81049"/>
            <a:ext cx="5913677" cy="5201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Requisitos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empleadores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materia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respiradores</a:t>
            </a:r>
            <a:endParaRPr lang="en-US" sz="36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SzPts val="4800"/>
            </a:pPr>
            <a:endParaRPr lang="en-US" sz="16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SzPts val="4800"/>
            </a:pP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Siempre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la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exposición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las PM2.5 sea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igual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o superior al AQI 101,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empleadores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están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obligados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garantizar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se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proporcionen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sin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costo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alguno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respiradores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con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mascarilla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filtrado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aprobados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NIOSH,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estrictamente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la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protección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contra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humo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forestales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Los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respiradores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deben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almacenarse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mantenerse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manera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no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representen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un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peligro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la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salud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usuario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</a:p>
          <a:p>
            <a:pPr lvl="0">
              <a:buSzPts val="4800"/>
            </a:pP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Hay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aspectos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adicionales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tener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cuenta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 norma con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respecto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las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mascarillas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respiración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diferentes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niveles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AQI,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favor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consulte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nuestra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página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sobre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tema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  <a:hlinkClick r:id="rId3"/>
              </a:rPr>
              <a:t>Humo de Incendios Forestales </a:t>
            </a:r>
            <a:r>
              <a:rPr lang="en-US" sz="1600" baseline="300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(16) 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para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obtener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más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información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A1F033-BED7-4B1F-ABFE-C12833862B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5448" y="457200"/>
            <a:ext cx="5845860" cy="4636008"/>
          </a:xfrm>
          <a:prstGeom prst="rect">
            <a:avLst/>
          </a:prstGeom>
        </p:spPr>
      </p:pic>
      <p:sp>
        <p:nvSpPr>
          <p:cNvPr id="6" name="Google Shape;102;p2">
            <a:extLst>
              <a:ext uri="{FF2B5EF4-FFF2-40B4-BE49-F238E27FC236}">
                <a16:creationId xmlns:a16="http://schemas.microsoft.com/office/drawing/2014/main" id="{F3732A38-901E-44D6-877E-88A432ABE9E4}"/>
              </a:ext>
            </a:extLst>
          </p:cNvPr>
          <p:cNvSpPr txBox="1"/>
          <p:nvPr/>
        </p:nvSpPr>
        <p:spPr>
          <a:xfrm>
            <a:off x="0" y="5903933"/>
            <a:ext cx="121920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Requisitos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Capacitación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sobre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Humo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Causado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por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Forestales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0989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840730" y="66299"/>
            <a:ext cx="6263640" cy="5770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4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Otros</a:t>
            </a:r>
            <a:r>
              <a:rPr lang="en-US" sz="34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4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requisitos</a:t>
            </a:r>
            <a:r>
              <a:rPr lang="en-US" sz="34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34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capacitación</a:t>
            </a:r>
            <a:r>
              <a:rPr lang="en-US" sz="34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</a:t>
            </a:r>
            <a:r>
              <a:rPr lang="en-US" sz="34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empleadores</a:t>
            </a:r>
            <a:endParaRPr lang="en-US" sz="34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SzPts val="1600"/>
            </a:pPr>
            <a:endParaRPr lang="en-US" sz="16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SzPts val="1600"/>
            </a:pP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¡Hasta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ahora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ha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completado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5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elementos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capacitación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obligatorios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! Como se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mencionó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anteriormente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hay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elementos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capacitación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adicionales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su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es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responsable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brindarle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que se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encuentran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las 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  <a:hlinkClick r:id="rId3"/>
              </a:rPr>
              <a:t>Subsecciones (4)(f) hasta la (4)(j)</a:t>
            </a:r>
            <a:r>
              <a:rPr lang="en-US" sz="1500" baseline="300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  <a:hlinkClick r:id="rId3"/>
              </a:rPr>
              <a:t>(</a:t>
            </a:r>
            <a:r>
              <a:rPr lang="en-US" sz="1500" baseline="300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17) 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Los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elementos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capacitación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restantes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son: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(f)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Métodos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control del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(g)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Revisión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cualquier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tarea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laboral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peligrosa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 que no se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puedan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utilizar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respiradores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con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mascarilla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filtrado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proteger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humo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causado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forestales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(h)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Procedimientos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seguir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cuando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un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está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afectado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exposición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al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humo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causados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forestales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(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)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Cómo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operar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interpretar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dispositivos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prueba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directa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las PM2.5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se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utilizan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y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(j) Una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explicación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sistema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comunicación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bidireccional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utilizado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la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información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control de la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exposición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al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humo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causado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forestales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</a:p>
          <a:p>
            <a:pPr lvl="0">
              <a:buSzPts val="1600"/>
            </a:pPr>
            <a:endParaRPr lang="en-US" sz="15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SzPts val="1600"/>
            </a:pP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Analizaremos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brevemente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temas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las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siguientes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diapositivas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endParaRPr sz="15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9" b="3326"/>
          <a:stretch/>
        </p:blipFill>
        <p:spPr>
          <a:xfrm>
            <a:off x="-20097" y="0"/>
            <a:ext cx="5739253" cy="5893356"/>
          </a:xfrm>
          <a:prstGeom prst="rect">
            <a:avLst/>
          </a:prstGeom>
        </p:spPr>
      </p:pic>
      <p:sp>
        <p:nvSpPr>
          <p:cNvPr id="6" name="Google Shape;102;p2">
            <a:extLst>
              <a:ext uri="{FF2B5EF4-FFF2-40B4-BE49-F238E27FC236}">
                <a16:creationId xmlns:a16="http://schemas.microsoft.com/office/drawing/2014/main" id="{254A571E-C286-9082-12B0-0A72A5F0E61A}"/>
              </a:ext>
            </a:extLst>
          </p:cNvPr>
          <p:cNvSpPr txBox="1"/>
          <p:nvPr/>
        </p:nvSpPr>
        <p:spPr>
          <a:xfrm>
            <a:off x="0" y="5903933"/>
            <a:ext cx="121920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Requisitos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Capacitación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sobre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Humo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Causado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por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Forestales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1799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3B7D85-4EDE-4B5E-BE9D-6FCD8AA52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6096000" cy="589335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6642C4-3443-4A14-90C5-A4B63868C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21733" y="0"/>
            <a:ext cx="5970268" cy="5911111"/>
          </a:xfrm>
        </p:spPr>
        <p:txBody>
          <a:bodyPr>
            <a:noAutofit/>
          </a:bodyPr>
          <a:lstStyle/>
          <a:p>
            <a:pPr marL="114300" indent="0" algn="ctr">
              <a:buNone/>
            </a:pPr>
            <a:r>
              <a:rPr lang="en-US" sz="3300" u="sng" dirty="0" err="1">
                <a:latin typeface="+mj-lt"/>
              </a:rPr>
              <a:t>Métodos</a:t>
            </a:r>
            <a:r>
              <a:rPr lang="en-US" sz="3300" u="sng" dirty="0">
                <a:latin typeface="+mj-lt"/>
              </a:rPr>
              <a:t> de control del </a:t>
            </a:r>
            <a:r>
              <a:rPr lang="en-US" sz="3300" u="sng" dirty="0" err="1">
                <a:latin typeface="+mj-lt"/>
              </a:rPr>
              <a:t>empleador</a:t>
            </a:r>
            <a:endParaRPr lang="en-US" sz="3300" dirty="0">
              <a:latin typeface="+mj-lt"/>
            </a:endParaRP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550" dirty="0">
              <a:latin typeface="+mj-lt"/>
            </a:endParaRP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350" dirty="0" err="1">
                <a:latin typeface="+mj-lt"/>
              </a:rPr>
              <a:t>Siempre</a:t>
            </a:r>
            <a:r>
              <a:rPr lang="en-US" sz="1350" dirty="0">
                <a:latin typeface="+mj-lt"/>
              </a:rPr>
              <a:t> que la </a:t>
            </a:r>
            <a:r>
              <a:rPr lang="en-US" sz="1350" dirty="0" err="1">
                <a:latin typeface="+mj-lt"/>
              </a:rPr>
              <a:t>exposición</a:t>
            </a:r>
            <a:r>
              <a:rPr lang="en-US" sz="1350" dirty="0">
                <a:latin typeface="+mj-lt"/>
              </a:rPr>
              <a:t> a las PM2.5 sea </a:t>
            </a:r>
            <a:r>
              <a:rPr lang="en-US" sz="1350" dirty="0" err="1">
                <a:latin typeface="+mj-lt"/>
              </a:rPr>
              <a:t>igual</a:t>
            </a:r>
            <a:r>
              <a:rPr lang="en-US" sz="1350" dirty="0">
                <a:latin typeface="+mj-lt"/>
              </a:rPr>
              <a:t> o superior al AQI 101, </a:t>
            </a:r>
            <a:r>
              <a:rPr lang="en-US" sz="1350" dirty="0" err="1">
                <a:latin typeface="+mj-lt"/>
              </a:rPr>
              <a:t>los</a:t>
            </a:r>
            <a:r>
              <a:rPr lang="en-US" sz="1350" dirty="0">
                <a:latin typeface="+mj-lt"/>
              </a:rPr>
              <a:t> </a:t>
            </a:r>
            <a:r>
              <a:rPr lang="en-US" sz="1350" dirty="0" err="1">
                <a:latin typeface="+mj-lt"/>
              </a:rPr>
              <a:t>empleadores</a:t>
            </a:r>
            <a:r>
              <a:rPr lang="en-US" sz="1350" dirty="0">
                <a:latin typeface="+mj-lt"/>
              </a:rPr>
              <a:t> </a:t>
            </a:r>
            <a:r>
              <a:rPr lang="en-US" sz="1350" dirty="0" err="1">
                <a:latin typeface="+mj-lt"/>
              </a:rPr>
              <a:t>están</a:t>
            </a:r>
            <a:r>
              <a:rPr lang="en-US" sz="1350" dirty="0">
                <a:latin typeface="+mj-lt"/>
              </a:rPr>
              <a:t> </a:t>
            </a:r>
            <a:r>
              <a:rPr lang="en-US" sz="1350" dirty="0" err="1">
                <a:latin typeface="+mj-lt"/>
              </a:rPr>
              <a:t>obligados</a:t>
            </a:r>
            <a:r>
              <a:rPr lang="en-US" sz="1350" dirty="0">
                <a:latin typeface="+mj-lt"/>
              </a:rPr>
              <a:t> a </a:t>
            </a:r>
            <a:r>
              <a:rPr lang="en-US" sz="1350" dirty="0" err="1">
                <a:latin typeface="+mj-lt"/>
              </a:rPr>
              <a:t>implementar</a:t>
            </a:r>
            <a:r>
              <a:rPr lang="en-US" sz="1350" dirty="0">
                <a:latin typeface="+mj-lt"/>
              </a:rPr>
              <a:t> </a:t>
            </a:r>
            <a:r>
              <a:rPr lang="en-US" sz="1350" dirty="0" err="1">
                <a:latin typeface="+mj-lt"/>
              </a:rPr>
              <a:t>métodos</a:t>
            </a:r>
            <a:r>
              <a:rPr lang="en-US" sz="1350" dirty="0">
                <a:latin typeface="+mj-lt"/>
              </a:rPr>
              <a:t> tales </a:t>
            </a:r>
            <a:r>
              <a:rPr lang="en-US" sz="1350" dirty="0" err="1">
                <a:latin typeface="+mj-lt"/>
              </a:rPr>
              <a:t>como</a:t>
            </a:r>
            <a:r>
              <a:rPr lang="en-US" sz="1350" dirty="0">
                <a:latin typeface="+mj-lt"/>
              </a:rPr>
              <a:t> </a:t>
            </a:r>
            <a:r>
              <a:rPr lang="en-US" sz="1350" dirty="0" err="1">
                <a:latin typeface="+mj-lt"/>
              </a:rPr>
              <a:t>controles</a:t>
            </a:r>
            <a:r>
              <a:rPr lang="en-US" sz="1350" dirty="0">
                <a:latin typeface="+mj-lt"/>
              </a:rPr>
              <a:t> de </a:t>
            </a:r>
            <a:r>
              <a:rPr lang="en-US" sz="1350" dirty="0" err="1">
                <a:latin typeface="+mj-lt"/>
              </a:rPr>
              <a:t>ingeniería</a:t>
            </a:r>
            <a:r>
              <a:rPr lang="en-US" sz="1350" dirty="0">
                <a:latin typeface="+mj-lt"/>
              </a:rPr>
              <a:t>, </a:t>
            </a:r>
            <a:r>
              <a:rPr lang="en-US" sz="1350" dirty="0" err="1">
                <a:latin typeface="+mj-lt"/>
              </a:rPr>
              <a:t>controles</a:t>
            </a:r>
            <a:r>
              <a:rPr lang="en-US" sz="1350" dirty="0">
                <a:latin typeface="+mj-lt"/>
              </a:rPr>
              <a:t> </a:t>
            </a:r>
            <a:r>
              <a:rPr lang="en-US" sz="1350" dirty="0" err="1">
                <a:latin typeface="+mj-lt"/>
              </a:rPr>
              <a:t>administrativos</a:t>
            </a:r>
            <a:r>
              <a:rPr lang="en-US" sz="1350" dirty="0">
                <a:latin typeface="+mj-lt"/>
              </a:rPr>
              <a:t> y </a:t>
            </a:r>
            <a:r>
              <a:rPr lang="en-US" sz="1350" dirty="0" err="1">
                <a:latin typeface="+mj-lt"/>
              </a:rPr>
              <a:t>respiradores</a:t>
            </a:r>
            <a:r>
              <a:rPr lang="en-US" sz="1350" dirty="0">
                <a:latin typeface="+mj-lt"/>
              </a:rPr>
              <a:t> para </a:t>
            </a:r>
            <a:r>
              <a:rPr lang="en-US" sz="1350" dirty="0" err="1">
                <a:latin typeface="+mj-lt"/>
              </a:rPr>
              <a:t>proteger</a:t>
            </a:r>
            <a:r>
              <a:rPr lang="en-US" sz="1350" dirty="0">
                <a:latin typeface="+mj-lt"/>
              </a:rPr>
              <a:t> a </a:t>
            </a:r>
            <a:r>
              <a:rPr lang="en-US" sz="1350" dirty="0" err="1">
                <a:latin typeface="+mj-lt"/>
              </a:rPr>
              <a:t>los</a:t>
            </a:r>
            <a:r>
              <a:rPr lang="en-US" sz="1350" dirty="0">
                <a:latin typeface="+mj-lt"/>
              </a:rPr>
              <a:t> </a:t>
            </a:r>
            <a:r>
              <a:rPr lang="en-US" sz="1350" dirty="0" err="1">
                <a:latin typeface="+mj-lt"/>
              </a:rPr>
              <a:t>empleados</a:t>
            </a:r>
            <a:r>
              <a:rPr lang="en-US" sz="1350" dirty="0">
                <a:latin typeface="+mj-lt"/>
              </a:rPr>
              <a:t> de </a:t>
            </a:r>
            <a:r>
              <a:rPr lang="en-US" sz="1350" dirty="0" err="1">
                <a:latin typeface="+mj-lt"/>
              </a:rPr>
              <a:t>los</a:t>
            </a:r>
            <a:r>
              <a:rPr lang="en-US" sz="1350" dirty="0">
                <a:latin typeface="+mj-lt"/>
              </a:rPr>
              <a:t> </a:t>
            </a:r>
            <a:r>
              <a:rPr lang="en-US" sz="1350" dirty="0" err="1">
                <a:latin typeface="+mj-lt"/>
              </a:rPr>
              <a:t>peligros</a:t>
            </a:r>
            <a:r>
              <a:rPr lang="en-US" sz="1350" dirty="0">
                <a:latin typeface="+mj-lt"/>
              </a:rPr>
              <a:t> de la </a:t>
            </a:r>
            <a:r>
              <a:rPr lang="en-US" sz="1350" dirty="0" err="1">
                <a:latin typeface="+mj-lt"/>
              </a:rPr>
              <a:t>exposición</a:t>
            </a:r>
            <a:r>
              <a:rPr lang="en-US" sz="1350" dirty="0">
                <a:latin typeface="+mj-lt"/>
              </a:rPr>
              <a:t> al </a:t>
            </a:r>
            <a:r>
              <a:rPr lang="en-US" sz="1350" dirty="0" err="1">
                <a:latin typeface="+mj-lt"/>
              </a:rPr>
              <a:t>humo</a:t>
            </a:r>
            <a:r>
              <a:rPr lang="en-US" sz="1350" dirty="0">
                <a:latin typeface="+mj-lt"/>
              </a:rPr>
              <a:t> </a:t>
            </a:r>
            <a:r>
              <a:rPr lang="en-US" sz="1350" dirty="0" err="1">
                <a:latin typeface="+mj-lt"/>
              </a:rPr>
              <a:t>causado</a:t>
            </a:r>
            <a:r>
              <a:rPr lang="en-US" sz="1350" dirty="0">
                <a:latin typeface="+mj-lt"/>
              </a:rPr>
              <a:t> </a:t>
            </a:r>
            <a:r>
              <a:rPr lang="en-US" sz="1350" dirty="0" err="1">
                <a:latin typeface="+mj-lt"/>
              </a:rPr>
              <a:t>por</a:t>
            </a:r>
            <a:r>
              <a:rPr lang="en-US" sz="1350" dirty="0">
                <a:latin typeface="+mj-lt"/>
              </a:rPr>
              <a:t> </a:t>
            </a:r>
            <a:r>
              <a:rPr lang="en-US" sz="1350" dirty="0" err="1">
                <a:latin typeface="+mj-lt"/>
              </a:rPr>
              <a:t>incendios</a:t>
            </a:r>
            <a:r>
              <a:rPr lang="en-US" sz="1350" dirty="0">
                <a:latin typeface="+mj-lt"/>
              </a:rPr>
              <a:t> </a:t>
            </a:r>
            <a:r>
              <a:rPr lang="en-US" sz="1350" dirty="0" err="1">
                <a:latin typeface="+mj-lt"/>
              </a:rPr>
              <a:t>forestales</a:t>
            </a:r>
            <a:r>
              <a:rPr lang="en-US" sz="1350" dirty="0">
                <a:latin typeface="+mj-lt"/>
              </a:rPr>
              <a:t>. Su </a:t>
            </a:r>
            <a:r>
              <a:rPr lang="en-US" sz="1350" dirty="0" err="1">
                <a:latin typeface="+mj-lt"/>
              </a:rPr>
              <a:t>empleador</a:t>
            </a:r>
            <a:r>
              <a:rPr lang="en-US" sz="1350" dirty="0">
                <a:latin typeface="+mj-lt"/>
              </a:rPr>
              <a:t> </a:t>
            </a:r>
            <a:r>
              <a:rPr lang="en-US" sz="1350" dirty="0" err="1">
                <a:latin typeface="+mj-lt"/>
              </a:rPr>
              <a:t>está</a:t>
            </a:r>
            <a:r>
              <a:rPr lang="en-US" sz="1350" dirty="0">
                <a:latin typeface="+mj-lt"/>
              </a:rPr>
              <a:t> </a:t>
            </a:r>
            <a:r>
              <a:rPr lang="en-US" sz="1350" dirty="0" err="1">
                <a:latin typeface="+mj-lt"/>
              </a:rPr>
              <a:t>obligado</a:t>
            </a:r>
            <a:r>
              <a:rPr lang="en-US" sz="1350" dirty="0">
                <a:latin typeface="+mj-lt"/>
              </a:rPr>
              <a:t> a </a:t>
            </a:r>
            <a:r>
              <a:rPr lang="en-US" sz="1350" dirty="0" err="1">
                <a:latin typeface="+mj-lt"/>
              </a:rPr>
              <a:t>compartir</a:t>
            </a:r>
            <a:r>
              <a:rPr lang="en-US" sz="1350" dirty="0">
                <a:latin typeface="+mj-lt"/>
              </a:rPr>
              <a:t> sus </a:t>
            </a:r>
            <a:r>
              <a:rPr lang="en-US" sz="1350" dirty="0" err="1">
                <a:latin typeface="+mj-lt"/>
              </a:rPr>
              <a:t>métodos</a:t>
            </a:r>
            <a:r>
              <a:rPr lang="en-US" sz="1350" dirty="0">
                <a:latin typeface="+mj-lt"/>
              </a:rPr>
              <a:t> y </a:t>
            </a:r>
            <a:r>
              <a:rPr lang="en-US" sz="1350" dirty="0" err="1">
                <a:latin typeface="+mj-lt"/>
              </a:rPr>
              <a:t>procedimientos</a:t>
            </a:r>
            <a:r>
              <a:rPr lang="en-US" sz="1350" dirty="0">
                <a:latin typeface="+mj-lt"/>
              </a:rPr>
              <a:t> de control con </a:t>
            </a:r>
            <a:r>
              <a:rPr lang="en-US" sz="1350" dirty="0" err="1">
                <a:latin typeface="+mj-lt"/>
              </a:rPr>
              <a:t>usted</a:t>
            </a:r>
            <a:r>
              <a:rPr lang="en-US" sz="1350" dirty="0">
                <a:latin typeface="+mj-lt"/>
              </a:rPr>
              <a:t> </a:t>
            </a:r>
            <a:r>
              <a:rPr lang="en-US" sz="1350" dirty="0" err="1">
                <a:latin typeface="+mj-lt"/>
              </a:rPr>
              <a:t>como</a:t>
            </a:r>
            <a:r>
              <a:rPr lang="en-US" sz="1350" dirty="0">
                <a:latin typeface="+mj-lt"/>
              </a:rPr>
              <a:t> </a:t>
            </a:r>
            <a:r>
              <a:rPr lang="en-US" sz="1350" dirty="0" err="1">
                <a:latin typeface="+mj-lt"/>
              </a:rPr>
              <a:t>parte</a:t>
            </a:r>
            <a:r>
              <a:rPr lang="en-US" sz="1350" dirty="0">
                <a:latin typeface="+mj-lt"/>
              </a:rPr>
              <a:t> de </a:t>
            </a:r>
            <a:r>
              <a:rPr lang="en-US" sz="1350" dirty="0" err="1">
                <a:latin typeface="+mj-lt"/>
              </a:rPr>
              <a:t>su</a:t>
            </a:r>
            <a:r>
              <a:rPr lang="en-US" sz="1350" dirty="0">
                <a:latin typeface="+mj-lt"/>
              </a:rPr>
              <a:t> </a:t>
            </a:r>
            <a:r>
              <a:rPr lang="en-US" sz="1350" dirty="0" err="1">
                <a:latin typeface="+mj-lt"/>
              </a:rPr>
              <a:t>capacitación</a:t>
            </a:r>
            <a:r>
              <a:rPr lang="en-US" sz="1350" dirty="0">
                <a:latin typeface="+mj-lt"/>
              </a:rPr>
              <a:t>. 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350" dirty="0">
              <a:latin typeface="+mj-lt"/>
            </a:endParaRP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350" dirty="0" err="1">
                <a:latin typeface="+mj-lt"/>
              </a:rPr>
              <a:t>Ejemplos</a:t>
            </a:r>
            <a:r>
              <a:rPr lang="en-US" sz="1350" dirty="0">
                <a:latin typeface="+mj-lt"/>
              </a:rPr>
              <a:t> de </a:t>
            </a:r>
            <a:r>
              <a:rPr lang="en-US" sz="1350" dirty="0" err="1">
                <a:latin typeface="+mj-lt"/>
              </a:rPr>
              <a:t>estos</a:t>
            </a:r>
            <a:r>
              <a:rPr lang="en-US" sz="1350" dirty="0">
                <a:latin typeface="+mj-lt"/>
              </a:rPr>
              <a:t> </a:t>
            </a:r>
            <a:r>
              <a:rPr lang="en-US" sz="1350" dirty="0" err="1">
                <a:latin typeface="+mj-lt"/>
              </a:rPr>
              <a:t>métodos</a:t>
            </a:r>
            <a:r>
              <a:rPr lang="en-US" sz="1350" dirty="0">
                <a:latin typeface="+mj-lt"/>
              </a:rPr>
              <a:t> de </a:t>
            </a:r>
            <a:r>
              <a:rPr lang="en-US" sz="1350" dirty="0" err="1">
                <a:latin typeface="+mj-lt"/>
              </a:rPr>
              <a:t>protección</a:t>
            </a:r>
            <a:r>
              <a:rPr lang="en-US" sz="1350" dirty="0">
                <a:latin typeface="+mj-lt"/>
              </a:rPr>
              <a:t> son </a:t>
            </a:r>
            <a:r>
              <a:rPr lang="en-US" sz="1350" dirty="0" err="1">
                <a:latin typeface="+mj-lt"/>
              </a:rPr>
              <a:t>los</a:t>
            </a:r>
            <a:r>
              <a:rPr lang="en-US" sz="1350" dirty="0">
                <a:latin typeface="+mj-lt"/>
              </a:rPr>
              <a:t> </a:t>
            </a:r>
            <a:r>
              <a:rPr lang="en-US" sz="1350" dirty="0" err="1">
                <a:latin typeface="+mj-lt"/>
              </a:rPr>
              <a:t>siguientes</a:t>
            </a:r>
            <a:r>
              <a:rPr lang="en-US" sz="1350" dirty="0">
                <a:latin typeface="+mj-lt"/>
              </a:rPr>
              <a:t>: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35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300" dirty="0">
                <a:latin typeface="+mj-lt"/>
              </a:rPr>
              <a:t>Los </a:t>
            </a:r>
            <a:r>
              <a:rPr lang="en-US" sz="1300" dirty="0" err="1">
                <a:latin typeface="+mj-lt"/>
              </a:rPr>
              <a:t>controles</a:t>
            </a:r>
            <a:r>
              <a:rPr lang="en-US" sz="1300" dirty="0">
                <a:latin typeface="+mj-lt"/>
              </a:rPr>
              <a:t> de </a:t>
            </a:r>
            <a:r>
              <a:rPr lang="en-US" sz="1300" dirty="0" err="1">
                <a:latin typeface="+mj-lt"/>
              </a:rPr>
              <a:t>ingeniería</a:t>
            </a:r>
            <a:r>
              <a:rPr lang="en-US" sz="1300" dirty="0">
                <a:latin typeface="+mj-lt"/>
              </a:rPr>
              <a:t> </a:t>
            </a:r>
            <a:r>
              <a:rPr lang="en-US" sz="1300" dirty="0" err="1">
                <a:latin typeface="+mj-lt"/>
              </a:rPr>
              <a:t>incluyen</a:t>
            </a:r>
            <a:r>
              <a:rPr lang="en-US" sz="1300" dirty="0">
                <a:latin typeface="+mj-lt"/>
              </a:rPr>
              <a:t> la </a:t>
            </a:r>
            <a:r>
              <a:rPr lang="en-US" sz="1300" dirty="0" err="1">
                <a:latin typeface="+mj-lt"/>
              </a:rPr>
              <a:t>reubicación</a:t>
            </a:r>
            <a:r>
              <a:rPr lang="en-US" sz="1300" dirty="0">
                <a:latin typeface="+mj-lt"/>
              </a:rPr>
              <a:t> temporal de </a:t>
            </a:r>
            <a:r>
              <a:rPr lang="en-US" sz="1300" dirty="0" err="1">
                <a:latin typeface="+mj-lt"/>
              </a:rPr>
              <a:t>los</a:t>
            </a:r>
            <a:r>
              <a:rPr lang="en-US" sz="1300" dirty="0">
                <a:latin typeface="+mj-lt"/>
              </a:rPr>
              <a:t> </a:t>
            </a:r>
            <a:r>
              <a:rPr lang="en-US" sz="1300" dirty="0" err="1">
                <a:latin typeface="+mj-lt"/>
              </a:rPr>
              <a:t>trabajadores</a:t>
            </a:r>
            <a:r>
              <a:rPr lang="en-US" sz="1300" dirty="0">
                <a:latin typeface="+mj-lt"/>
              </a:rPr>
              <a:t> al </a:t>
            </a:r>
            <a:r>
              <a:rPr lang="en-US" sz="1300" dirty="0" err="1">
                <a:latin typeface="+mj-lt"/>
              </a:rPr>
              <a:t>aire</a:t>
            </a:r>
            <a:r>
              <a:rPr lang="en-US" sz="1300" dirty="0">
                <a:latin typeface="+mj-lt"/>
              </a:rPr>
              <a:t> libre </a:t>
            </a:r>
            <a:r>
              <a:rPr lang="en-US" sz="1300" dirty="0" err="1">
                <a:latin typeface="+mj-lt"/>
              </a:rPr>
              <a:t>en</a:t>
            </a:r>
            <a:r>
              <a:rPr lang="en-US" sz="1300" dirty="0">
                <a:latin typeface="+mj-lt"/>
              </a:rPr>
              <a:t> </a:t>
            </a:r>
            <a:r>
              <a:rPr lang="en-US" sz="1300" dirty="0" err="1">
                <a:latin typeface="+mj-lt"/>
              </a:rPr>
              <a:t>áreas</a:t>
            </a:r>
            <a:r>
              <a:rPr lang="en-US" sz="1300" dirty="0">
                <a:latin typeface="+mj-lt"/>
              </a:rPr>
              <a:t> de </a:t>
            </a:r>
            <a:r>
              <a:rPr lang="en-US" sz="1300" dirty="0" err="1">
                <a:latin typeface="+mj-lt"/>
              </a:rPr>
              <a:t>interiores</a:t>
            </a:r>
            <a:r>
              <a:rPr lang="en-US" sz="1300" dirty="0">
                <a:latin typeface="+mj-lt"/>
              </a:rPr>
              <a:t> </a:t>
            </a:r>
            <a:r>
              <a:rPr lang="en-US" sz="1300" dirty="0" err="1">
                <a:latin typeface="+mj-lt"/>
              </a:rPr>
              <a:t>disponibles</a:t>
            </a:r>
            <a:r>
              <a:rPr lang="en-US" sz="1300" dirty="0">
                <a:latin typeface="+mj-lt"/>
              </a:rPr>
              <a:t> o </a:t>
            </a:r>
            <a:r>
              <a:rPr lang="en-US" sz="1300" dirty="0" err="1">
                <a:latin typeface="+mj-lt"/>
              </a:rPr>
              <a:t>en</a:t>
            </a:r>
            <a:r>
              <a:rPr lang="en-US" sz="1300" dirty="0">
                <a:latin typeface="+mj-lt"/>
              </a:rPr>
              <a:t> </a:t>
            </a:r>
            <a:r>
              <a:rPr lang="en-US" sz="1300" dirty="0" err="1">
                <a:latin typeface="+mj-lt"/>
              </a:rPr>
              <a:t>vehículos</a:t>
            </a:r>
            <a:r>
              <a:rPr lang="en-US" sz="1300" dirty="0">
                <a:latin typeface="+mj-lt"/>
              </a:rPr>
              <a:t> </a:t>
            </a:r>
            <a:r>
              <a:rPr lang="en-US" sz="1300" dirty="0" err="1">
                <a:latin typeface="+mj-lt"/>
              </a:rPr>
              <a:t>donde</a:t>
            </a:r>
            <a:r>
              <a:rPr lang="en-US" sz="1300" dirty="0">
                <a:latin typeface="+mj-lt"/>
              </a:rPr>
              <a:t> </a:t>
            </a:r>
            <a:r>
              <a:rPr lang="en-US" sz="1300" dirty="0" err="1">
                <a:latin typeface="+mj-lt"/>
              </a:rPr>
              <a:t>el</a:t>
            </a:r>
            <a:r>
              <a:rPr lang="en-US" sz="1300" dirty="0">
                <a:latin typeface="+mj-lt"/>
              </a:rPr>
              <a:t> </a:t>
            </a:r>
            <a:r>
              <a:rPr lang="en-US" sz="1300" dirty="0" err="1">
                <a:latin typeface="+mj-lt"/>
              </a:rPr>
              <a:t>aire</a:t>
            </a:r>
            <a:r>
              <a:rPr lang="en-US" sz="1300" dirty="0">
                <a:latin typeface="+mj-lt"/>
              </a:rPr>
              <a:t> </a:t>
            </a:r>
            <a:r>
              <a:rPr lang="en-US" sz="1300" dirty="0" err="1">
                <a:latin typeface="+mj-lt"/>
              </a:rPr>
              <a:t>esté</a:t>
            </a:r>
            <a:r>
              <a:rPr lang="en-US" sz="1300" dirty="0">
                <a:latin typeface="+mj-lt"/>
              </a:rPr>
              <a:t> </a:t>
            </a:r>
            <a:r>
              <a:rPr lang="en-US" sz="1300" dirty="0" err="1">
                <a:latin typeface="+mj-lt"/>
              </a:rPr>
              <a:t>adecuadamente</a:t>
            </a:r>
            <a:r>
              <a:rPr lang="en-US" sz="1300" dirty="0">
                <a:latin typeface="+mj-lt"/>
              </a:rPr>
              <a:t> </a:t>
            </a:r>
            <a:r>
              <a:rPr lang="en-US" sz="1300" dirty="0" err="1">
                <a:latin typeface="+mj-lt"/>
              </a:rPr>
              <a:t>filtrado</a:t>
            </a:r>
            <a:r>
              <a:rPr lang="en-US" sz="1300" dirty="0">
                <a:latin typeface="+mj-lt"/>
              </a:rPr>
              <a:t>, o </a:t>
            </a:r>
            <a:r>
              <a:rPr lang="en-US" sz="1300" dirty="0" err="1">
                <a:latin typeface="+mj-lt"/>
              </a:rPr>
              <a:t>el</a:t>
            </a:r>
            <a:r>
              <a:rPr lang="en-US" sz="1300" dirty="0">
                <a:latin typeface="+mj-lt"/>
              </a:rPr>
              <a:t> </a:t>
            </a:r>
            <a:r>
              <a:rPr lang="en-US" sz="1300" dirty="0" err="1">
                <a:latin typeface="+mj-lt"/>
              </a:rPr>
              <a:t>uso</a:t>
            </a:r>
            <a:r>
              <a:rPr lang="en-US" sz="1300" dirty="0">
                <a:latin typeface="+mj-lt"/>
              </a:rPr>
              <a:t> de </a:t>
            </a:r>
            <a:r>
              <a:rPr lang="en-US" sz="1300" dirty="0" err="1">
                <a:latin typeface="+mj-lt"/>
              </a:rPr>
              <a:t>purificadores</a:t>
            </a:r>
            <a:r>
              <a:rPr lang="en-US" sz="1300" dirty="0">
                <a:latin typeface="+mj-lt"/>
              </a:rPr>
              <a:t> de </a:t>
            </a:r>
            <a:r>
              <a:rPr lang="en-US" sz="1300" dirty="0" err="1">
                <a:latin typeface="+mj-lt"/>
              </a:rPr>
              <a:t>aire</a:t>
            </a:r>
            <a:r>
              <a:rPr lang="en-US" sz="1300" dirty="0">
                <a:latin typeface="+mj-lt"/>
              </a:rPr>
              <a:t> </a:t>
            </a:r>
            <a:r>
              <a:rPr lang="en-US" sz="1300" dirty="0" err="1">
                <a:latin typeface="+mj-lt"/>
              </a:rPr>
              <a:t>portátiles</a:t>
            </a:r>
            <a:r>
              <a:rPr lang="en-US" sz="1300" dirty="0">
                <a:latin typeface="+mj-lt"/>
              </a:rPr>
              <a:t> </a:t>
            </a:r>
            <a:r>
              <a:rPr lang="en-US" sz="1300" dirty="0" err="1">
                <a:latin typeface="+mj-lt"/>
              </a:rPr>
              <a:t>equipados</a:t>
            </a:r>
            <a:r>
              <a:rPr lang="en-US" sz="1300" dirty="0">
                <a:latin typeface="+mj-lt"/>
              </a:rPr>
              <a:t> con </a:t>
            </a:r>
            <a:r>
              <a:rPr lang="en-US" sz="1300" dirty="0" err="1">
                <a:latin typeface="+mj-lt"/>
              </a:rPr>
              <a:t>filtros</a:t>
            </a:r>
            <a:r>
              <a:rPr lang="en-US" sz="1300" dirty="0">
                <a:latin typeface="+mj-lt"/>
              </a:rPr>
              <a:t> HEPA.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300" dirty="0" err="1">
                <a:latin typeface="+mj-lt"/>
              </a:rPr>
              <a:t>Controles</a:t>
            </a:r>
            <a:r>
              <a:rPr lang="en-US" sz="1300" dirty="0">
                <a:latin typeface="+mj-lt"/>
              </a:rPr>
              <a:t> </a:t>
            </a:r>
            <a:r>
              <a:rPr lang="en-US" sz="1300" dirty="0" err="1">
                <a:latin typeface="+mj-lt"/>
              </a:rPr>
              <a:t>administrativos</a:t>
            </a:r>
            <a:r>
              <a:rPr lang="en-US" sz="1300" dirty="0">
                <a:latin typeface="+mj-lt"/>
              </a:rPr>
              <a:t> que </a:t>
            </a:r>
            <a:r>
              <a:rPr lang="en-US" sz="1300" dirty="0" err="1">
                <a:latin typeface="+mj-lt"/>
              </a:rPr>
              <a:t>incluyen</a:t>
            </a:r>
            <a:r>
              <a:rPr lang="en-US" sz="1300" dirty="0">
                <a:latin typeface="+mj-lt"/>
              </a:rPr>
              <a:t> </a:t>
            </a:r>
            <a:r>
              <a:rPr lang="en-US" sz="1300" dirty="0" err="1">
                <a:latin typeface="+mj-lt"/>
              </a:rPr>
              <a:t>el</a:t>
            </a:r>
            <a:r>
              <a:rPr lang="en-US" sz="1300" dirty="0">
                <a:latin typeface="+mj-lt"/>
              </a:rPr>
              <a:t> </a:t>
            </a:r>
            <a:r>
              <a:rPr lang="en-US" sz="1300" dirty="0" err="1">
                <a:latin typeface="+mj-lt"/>
              </a:rPr>
              <a:t>traslado</a:t>
            </a:r>
            <a:r>
              <a:rPr lang="en-US" sz="1300" dirty="0">
                <a:latin typeface="+mj-lt"/>
              </a:rPr>
              <a:t> temporal de las </a:t>
            </a:r>
            <a:r>
              <a:rPr lang="en-US" sz="1300" dirty="0" err="1">
                <a:latin typeface="+mj-lt"/>
              </a:rPr>
              <a:t>operaciones</a:t>
            </a:r>
            <a:r>
              <a:rPr lang="en-US" sz="1300" dirty="0">
                <a:latin typeface="+mj-lt"/>
              </a:rPr>
              <a:t> de </a:t>
            </a:r>
            <a:r>
              <a:rPr lang="en-US" sz="1300" dirty="0" err="1">
                <a:latin typeface="+mj-lt"/>
              </a:rPr>
              <a:t>trabajo</a:t>
            </a:r>
            <a:r>
              <a:rPr lang="en-US" sz="1300" dirty="0">
                <a:latin typeface="+mj-lt"/>
              </a:rPr>
              <a:t> al </a:t>
            </a:r>
            <a:r>
              <a:rPr lang="en-US" sz="1300" dirty="0" err="1">
                <a:latin typeface="+mj-lt"/>
              </a:rPr>
              <a:t>aire</a:t>
            </a:r>
            <a:r>
              <a:rPr lang="en-US" sz="1300" dirty="0">
                <a:latin typeface="+mj-lt"/>
              </a:rPr>
              <a:t> libre a </a:t>
            </a:r>
            <a:r>
              <a:rPr lang="en-US" sz="1300" dirty="0" err="1">
                <a:latin typeface="+mj-lt"/>
              </a:rPr>
              <a:t>otra</a:t>
            </a:r>
            <a:r>
              <a:rPr lang="en-US" sz="1300" dirty="0">
                <a:latin typeface="+mj-lt"/>
              </a:rPr>
              <a:t> </a:t>
            </a:r>
            <a:r>
              <a:rPr lang="en-US" sz="1300" dirty="0" err="1">
                <a:latin typeface="+mj-lt"/>
              </a:rPr>
              <a:t>ubicación</a:t>
            </a:r>
            <a:r>
              <a:rPr lang="en-US" sz="1300" dirty="0">
                <a:latin typeface="+mj-lt"/>
              </a:rPr>
              <a:t> de </a:t>
            </a:r>
            <a:r>
              <a:rPr lang="en-US" sz="1300" dirty="0" err="1">
                <a:latin typeface="+mj-lt"/>
              </a:rPr>
              <a:t>exteriores</a:t>
            </a:r>
            <a:r>
              <a:rPr lang="en-US" sz="1300" dirty="0">
                <a:latin typeface="+mj-lt"/>
              </a:rPr>
              <a:t> con </a:t>
            </a:r>
            <a:r>
              <a:rPr lang="en-US" sz="1300" dirty="0" err="1">
                <a:latin typeface="+mj-lt"/>
              </a:rPr>
              <a:t>mejor</a:t>
            </a:r>
            <a:r>
              <a:rPr lang="en-US" sz="1300" dirty="0">
                <a:latin typeface="+mj-lt"/>
              </a:rPr>
              <a:t> </a:t>
            </a:r>
            <a:r>
              <a:rPr lang="en-US" sz="1300" dirty="0" err="1">
                <a:latin typeface="+mj-lt"/>
              </a:rPr>
              <a:t>calidad</a:t>
            </a:r>
            <a:r>
              <a:rPr lang="en-US" sz="1300" dirty="0">
                <a:latin typeface="+mj-lt"/>
              </a:rPr>
              <a:t> del </a:t>
            </a:r>
            <a:r>
              <a:rPr lang="en-US" sz="1300" dirty="0" err="1">
                <a:latin typeface="+mj-lt"/>
              </a:rPr>
              <a:t>aire</a:t>
            </a:r>
            <a:r>
              <a:rPr lang="en-US" sz="1300" dirty="0">
                <a:latin typeface="+mj-lt"/>
              </a:rPr>
              <a:t> </a:t>
            </a:r>
            <a:r>
              <a:rPr lang="en-US" sz="1300" dirty="0" err="1">
                <a:latin typeface="+mj-lt"/>
              </a:rPr>
              <a:t>cuando</a:t>
            </a:r>
            <a:r>
              <a:rPr lang="en-US" sz="1300" dirty="0">
                <a:latin typeface="+mj-lt"/>
              </a:rPr>
              <a:t> </a:t>
            </a:r>
            <a:r>
              <a:rPr lang="en-US" sz="1300" dirty="0" err="1">
                <a:latin typeface="+mj-lt"/>
              </a:rPr>
              <a:t>el</a:t>
            </a:r>
            <a:r>
              <a:rPr lang="en-US" sz="1300" dirty="0">
                <a:latin typeface="+mj-lt"/>
              </a:rPr>
              <a:t> </a:t>
            </a:r>
            <a:r>
              <a:rPr lang="en-US" sz="1300" dirty="0" err="1">
                <a:latin typeface="+mj-lt"/>
              </a:rPr>
              <a:t>trabajo</a:t>
            </a:r>
            <a:r>
              <a:rPr lang="en-US" sz="1300" dirty="0">
                <a:latin typeface="+mj-lt"/>
              </a:rPr>
              <a:t> lo </a:t>
            </a:r>
            <a:r>
              <a:rPr lang="en-US" sz="1300" dirty="0" err="1">
                <a:latin typeface="+mj-lt"/>
              </a:rPr>
              <a:t>permita</a:t>
            </a:r>
            <a:r>
              <a:rPr lang="en-US" sz="1300" dirty="0">
                <a:latin typeface="+mj-lt"/>
              </a:rPr>
              <a:t>, y la </a:t>
            </a:r>
            <a:r>
              <a:rPr lang="en-US" sz="1300" dirty="0" err="1">
                <a:latin typeface="+mj-lt"/>
              </a:rPr>
              <a:t>modificación</a:t>
            </a:r>
            <a:r>
              <a:rPr lang="en-US" sz="1300" dirty="0">
                <a:latin typeface="+mj-lt"/>
              </a:rPr>
              <a:t> de </a:t>
            </a:r>
            <a:r>
              <a:rPr lang="en-US" sz="1300" dirty="0" err="1">
                <a:latin typeface="+mj-lt"/>
              </a:rPr>
              <a:t>los</a:t>
            </a:r>
            <a:r>
              <a:rPr lang="en-US" sz="1300" dirty="0">
                <a:latin typeface="+mj-lt"/>
              </a:rPr>
              <a:t> </a:t>
            </a:r>
            <a:r>
              <a:rPr lang="en-US" sz="1300" dirty="0" err="1">
                <a:latin typeface="+mj-lt"/>
              </a:rPr>
              <a:t>horarios</a:t>
            </a:r>
            <a:r>
              <a:rPr lang="en-US" sz="1300" dirty="0">
                <a:latin typeface="+mj-lt"/>
              </a:rPr>
              <a:t> de </a:t>
            </a:r>
            <a:r>
              <a:rPr lang="en-US" sz="1300" dirty="0" err="1">
                <a:latin typeface="+mj-lt"/>
              </a:rPr>
              <a:t>trabajo</a:t>
            </a:r>
            <a:r>
              <a:rPr lang="en-US" sz="1300" dirty="0">
                <a:latin typeface="+mj-lt"/>
              </a:rPr>
              <a:t> de </a:t>
            </a:r>
            <a:r>
              <a:rPr lang="en-US" sz="1300" dirty="0" err="1">
                <a:latin typeface="+mj-lt"/>
              </a:rPr>
              <a:t>los</a:t>
            </a:r>
            <a:r>
              <a:rPr lang="en-US" sz="1300" dirty="0">
                <a:latin typeface="+mj-lt"/>
              </a:rPr>
              <a:t> </a:t>
            </a:r>
            <a:r>
              <a:rPr lang="en-US" sz="1300" dirty="0" err="1">
                <a:latin typeface="+mj-lt"/>
              </a:rPr>
              <a:t>empleados</a:t>
            </a:r>
            <a:r>
              <a:rPr lang="en-US" sz="1300" dirty="0">
                <a:latin typeface="+mj-lt"/>
              </a:rPr>
              <a:t> para </a:t>
            </a:r>
            <a:r>
              <a:rPr lang="en-US" sz="1300" dirty="0" err="1">
                <a:latin typeface="+mj-lt"/>
              </a:rPr>
              <a:t>cuando</a:t>
            </a:r>
            <a:r>
              <a:rPr lang="en-US" sz="1300" dirty="0">
                <a:latin typeface="+mj-lt"/>
              </a:rPr>
              <a:t> se </a:t>
            </a:r>
            <a:r>
              <a:rPr lang="en-US" sz="1300" dirty="0" err="1">
                <a:latin typeface="+mj-lt"/>
              </a:rPr>
              <a:t>prevea</a:t>
            </a:r>
            <a:r>
              <a:rPr lang="en-US" sz="1300" dirty="0">
                <a:latin typeface="+mj-lt"/>
              </a:rPr>
              <a:t> </a:t>
            </a:r>
            <a:r>
              <a:rPr lang="en-US" sz="1300" dirty="0" err="1">
                <a:latin typeface="+mj-lt"/>
              </a:rPr>
              <a:t>una</a:t>
            </a:r>
            <a:r>
              <a:rPr lang="en-US" sz="1300" dirty="0">
                <a:latin typeface="+mj-lt"/>
              </a:rPr>
              <a:t> </a:t>
            </a:r>
            <a:r>
              <a:rPr lang="en-US" sz="1300" dirty="0" err="1">
                <a:latin typeface="+mj-lt"/>
              </a:rPr>
              <a:t>mejor</a:t>
            </a:r>
            <a:r>
              <a:rPr lang="en-US" sz="1300" dirty="0">
                <a:latin typeface="+mj-lt"/>
              </a:rPr>
              <a:t> </a:t>
            </a:r>
            <a:r>
              <a:rPr lang="en-US" sz="1300" dirty="0" err="1">
                <a:latin typeface="+mj-lt"/>
              </a:rPr>
              <a:t>calidad</a:t>
            </a:r>
            <a:r>
              <a:rPr lang="en-US" sz="1300" dirty="0">
                <a:latin typeface="+mj-lt"/>
              </a:rPr>
              <a:t> del </a:t>
            </a:r>
            <a:r>
              <a:rPr lang="en-US" sz="1300" dirty="0" err="1">
                <a:latin typeface="+mj-lt"/>
              </a:rPr>
              <a:t>aire</a:t>
            </a:r>
            <a:r>
              <a:rPr lang="en-US" sz="1300" dirty="0">
                <a:latin typeface="+mj-lt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300" dirty="0">
                <a:latin typeface="+mj-lt"/>
              </a:rPr>
              <a:t>La </a:t>
            </a:r>
            <a:r>
              <a:rPr lang="en-US" sz="1300" dirty="0" err="1">
                <a:latin typeface="+mj-lt"/>
              </a:rPr>
              <a:t>utilización</a:t>
            </a:r>
            <a:r>
              <a:rPr lang="en-US" sz="1300" dirty="0">
                <a:latin typeface="+mj-lt"/>
              </a:rPr>
              <a:t> de </a:t>
            </a:r>
            <a:r>
              <a:rPr lang="en-US" sz="1300" dirty="0" err="1">
                <a:latin typeface="+mj-lt"/>
              </a:rPr>
              <a:t>respiradores</a:t>
            </a:r>
            <a:r>
              <a:rPr lang="en-US" sz="1300" dirty="0">
                <a:latin typeface="+mj-lt"/>
              </a:rPr>
              <a:t> con </a:t>
            </a:r>
            <a:r>
              <a:rPr lang="en-US" sz="1300" dirty="0" err="1">
                <a:latin typeface="+mj-lt"/>
              </a:rPr>
              <a:t>mascarilla</a:t>
            </a:r>
            <a:r>
              <a:rPr lang="en-US" sz="1300" dirty="0">
                <a:latin typeface="+mj-lt"/>
              </a:rPr>
              <a:t> de </a:t>
            </a:r>
            <a:r>
              <a:rPr lang="en-US" sz="1300" dirty="0" err="1">
                <a:latin typeface="+mj-lt"/>
              </a:rPr>
              <a:t>filtrado</a:t>
            </a:r>
            <a:r>
              <a:rPr lang="en-US" sz="1300" dirty="0">
                <a:latin typeface="+mj-lt"/>
              </a:rPr>
              <a:t> es </a:t>
            </a:r>
            <a:r>
              <a:rPr lang="en-US" sz="1300" dirty="0" err="1">
                <a:latin typeface="+mj-lt"/>
              </a:rPr>
              <a:t>necesaria</a:t>
            </a:r>
            <a:r>
              <a:rPr lang="en-US" sz="1300" dirty="0">
                <a:latin typeface="+mj-lt"/>
              </a:rPr>
              <a:t> </a:t>
            </a:r>
            <a:r>
              <a:rPr lang="en-US" sz="1300" dirty="0" err="1">
                <a:latin typeface="+mj-lt"/>
              </a:rPr>
              <a:t>en</a:t>
            </a:r>
            <a:r>
              <a:rPr lang="en-US" sz="1300" dirty="0">
                <a:latin typeface="+mj-lt"/>
              </a:rPr>
              <a:t> </a:t>
            </a:r>
            <a:r>
              <a:rPr lang="en-US" sz="1300" dirty="0" err="1">
                <a:latin typeface="+mj-lt"/>
              </a:rPr>
              <a:t>determinadas</a:t>
            </a:r>
            <a:r>
              <a:rPr lang="en-US" sz="1300" dirty="0">
                <a:latin typeface="+mj-lt"/>
              </a:rPr>
              <a:t> </a:t>
            </a:r>
            <a:r>
              <a:rPr lang="en-US" sz="1300" dirty="0" err="1">
                <a:latin typeface="+mj-lt"/>
              </a:rPr>
              <a:t>circunstancias</a:t>
            </a:r>
            <a:r>
              <a:rPr lang="en-US" sz="1300" dirty="0">
                <a:latin typeface="+mj-lt"/>
              </a:rPr>
              <a:t>. </a:t>
            </a:r>
            <a:r>
              <a:rPr lang="en-US" sz="1300" dirty="0" err="1">
                <a:latin typeface="+mj-lt"/>
              </a:rPr>
              <a:t>Consulte</a:t>
            </a:r>
            <a:r>
              <a:rPr lang="en-US" sz="1300" dirty="0">
                <a:latin typeface="+mj-lt"/>
              </a:rPr>
              <a:t> la </a:t>
            </a:r>
            <a:r>
              <a:rPr lang="en-US" sz="1300" dirty="0">
                <a:latin typeface="+mj-lt"/>
                <a:hlinkClick r:id="rId4"/>
              </a:rPr>
              <a:t>Sección (7)</a:t>
            </a:r>
            <a:r>
              <a:rPr lang="en-US" sz="1300" baseline="30000" dirty="0">
                <a:latin typeface="+mj-lt"/>
                <a:hlinkClick r:id="rId4"/>
              </a:rPr>
              <a:t>(</a:t>
            </a:r>
            <a:r>
              <a:rPr lang="en-US" sz="1300" baseline="30000" dirty="0">
                <a:latin typeface="+mj-lt"/>
              </a:rPr>
              <a:t>16) </a:t>
            </a:r>
            <a:r>
              <a:rPr lang="en-US" sz="1300" dirty="0">
                <a:latin typeface="+mj-lt"/>
              </a:rPr>
              <a:t>de la </a:t>
            </a:r>
            <a:r>
              <a:rPr lang="en-US" sz="1300" dirty="0" err="1">
                <a:latin typeface="+mj-lt"/>
              </a:rPr>
              <a:t>regla</a:t>
            </a:r>
            <a:r>
              <a:rPr lang="en-US" sz="1300" dirty="0">
                <a:latin typeface="+mj-lt"/>
              </a:rPr>
              <a:t>.</a:t>
            </a:r>
          </a:p>
        </p:txBody>
      </p:sp>
      <p:sp>
        <p:nvSpPr>
          <p:cNvPr id="6" name="Google Shape;102;p2">
            <a:extLst>
              <a:ext uri="{FF2B5EF4-FFF2-40B4-BE49-F238E27FC236}">
                <a16:creationId xmlns:a16="http://schemas.microsoft.com/office/drawing/2014/main" id="{E5633807-7A43-6FAD-577D-1EE09CCE09A4}"/>
              </a:ext>
            </a:extLst>
          </p:cNvPr>
          <p:cNvSpPr txBox="1"/>
          <p:nvPr/>
        </p:nvSpPr>
        <p:spPr>
          <a:xfrm>
            <a:off x="0" y="5903933"/>
            <a:ext cx="121920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Requisitos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Capacitación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sobre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Humo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Causado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por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Forestales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54844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829300" y="47644"/>
            <a:ext cx="6195060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Revisión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las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tareas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laborales</a:t>
            </a:r>
            <a:endParaRPr lang="en-US" sz="36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SzPts val="4800"/>
            </a:pPr>
            <a:endParaRPr lang="en-US" sz="16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SzPts val="4800"/>
            </a:pP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Su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está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obligado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revisar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todas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las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tareas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laborales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realizadas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las que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uso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un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respirador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con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mascarilla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filtrado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expondría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al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usuario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un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peligro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asociado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con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una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lesión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o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enfermedad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sustancialmente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más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grave que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posibles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efectos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agudos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la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salud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la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exposición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al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humo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forestales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no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debe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utilizarse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al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realizar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dichas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tareas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</a:t>
            </a:r>
          </a:p>
          <a:p>
            <a:pPr lvl="0">
              <a:buSzPts val="4800"/>
            </a:pPr>
            <a:endParaRPr lang="en-US" sz="16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SzPts val="4800"/>
            </a:pP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Ejemplos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estas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tareas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laborales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pueden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ser: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eléctricos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requieren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uso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ropa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resistente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al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fuego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la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lucha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contra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D8E5F7-B19C-4863-90AF-A2B5EE5F8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19155" cy="5883467"/>
          </a:xfrm>
          <a:prstGeom prst="rect">
            <a:avLst/>
          </a:prstGeom>
        </p:spPr>
      </p:pic>
      <p:sp>
        <p:nvSpPr>
          <p:cNvPr id="6" name="Google Shape;102;p2">
            <a:extLst>
              <a:ext uri="{FF2B5EF4-FFF2-40B4-BE49-F238E27FC236}">
                <a16:creationId xmlns:a16="http://schemas.microsoft.com/office/drawing/2014/main" id="{E89674E3-C39E-3CF7-3072-89F525CC9FA9}"/>
              </a:ext>
            </a:extLst>
          </p:cNvPr>
          <p:cNvSpPr txBox="1"/>
          <p:nvPr/>
        </p:nvSpPr>
        <p:spPr>
          <a:xfrm>
            <a:off x="0" y="5903933"/>
            <a:ext cx="121920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Requisitos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Capacitación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sobre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Humo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Causado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por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Forestales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1364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5BBA6F-94BF-45AC-9C65-2C6910DA5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6095999" cy="589335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B7AA27-6050-4748-86D0-A95D6092D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63640" y="34290"/>
            <a:ext cx="5840730" cy="5337810"/>
          </a:xfrm>
        </p:spPr>
        <p:txBody>
          <a:bodyPr>
            <a:normAutofit lnSpcReduction="10000"/>
          </a:bodyPr>
          <a:lstStyle/>
          <a:p>
            <a:pPr marL="114300" indent="0" algn="ctr">
              <a:buNone/>
            </a:pPr>
            <a:r>
              <a:rPr lang="en-US" sz="3600" u="sng" dirty="0" err="1">
                <a:latin typeface="+mj-lt"/>
              </a:rPr>
              <a:t>Síntomas</a:t>
            </a:r>
            <a:r>
              <a:rPr lang="en-US" sz="3600" u="sng" dirty="0">
                <a:latin typeface="+mj-lt"/>
              </a:rPr>
              <a:t> de </a:t>
            </a:r>
            <a:r>
              <a:rPr lang="en-US" sz="3600" u="sng" dirty="0" err="1">
                <a:latin typeface="+mj-lt"/>
              </a:rPr>
              <a:t>salud</a:t>
            </a:r>
            <a:br>
              <a:rPr lang="en-US" sz="1600" dirty="0">
                <a:latin typeface="+mj-lt"/>
              </a:rPr>
            </a:br>
            <a:endParaRPr lang="en-US" sz="1600" dirty="0">
              <a:latin typeface="+mj-lt"/>
            </a:endParaRPr>
          </a:p>
          <a:p>
            <a:pPr marL="114300" indent="0">
              <a:buNone/>
            </a:pPr>
            <a:r>
              <a:rPr lang="en-US" sz="1600" dirty="0" err="1">
                <a:latin typeface="+mj-lt"/>
              </a:rPr>
              <a:t>Existen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procedimientos</a:t>
            </a:r>
            <a:r>
              <a:rPr lang="en-US" sz="1600" dirty="0">
                <a:latin typeface="+mj-lt"/>
              </a:rPr>
              <a:t> que </a:t>
            </a:r>
            <a:r>
              <a:rPr lang="en-US" sz="1600" dirty="0" err="1">
                <a:latin typeface="+mj-lt"/>
              </a:rPr>
              <a:t>el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empleador</a:t>
            </a:r>
            <a:r>
              <a:rPr lang="en-US" sz="1600" dirty="0">
                <a:latin typeface="+mj-lt"/>
              </a:rPr>
              <a:t>/supervisor </a:t>
            </a:r>
            <a:r>
              <a:rPr lang="en-US" sz="1600" dirty="0" err="1">
                <a:latin typeface="+mj-lt"/>
              </a:rPr>
              <a:t>debe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seguir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cuando</a:t>
            </a:r>
            <a:r>
              <a:rPr lang="en-US" sz="1600" dirty="0">
                <a:latin typeface="+mj-lt"/>
              </a:rPr>
              <a:t> un </a:t>
            </a:r>
            <a:r>
              <a:rPr lang="en-US" sz="1600" dirty="0" err="1">
                <a:latin typeface="+mj-lt"/>
              </a:rPr>
              <a:t>empleado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informa</a:t>
            </a:r>
            <a:r>
              <a:rPr lang="en-US" sz="1600" dirty="0">
                <a:latin typeface="+mj-lt"/>
              </a:rPr>
              <a:t> o </a:t>
            </a:r>
            <a:r>
              <a:rPr lang="en-US" sz="1600" dirty="0" err="1">
                <a:latin typeface="+mj-lt"/>
              </a:rPr>
              <a:t>muestra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síntomas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por</a:t>
            </a:r>
            <a:r>
              <a:rPr lang="en-US" sz="1600" dirty="0">
                <a:latin typeface="+mj-lt"/>
              </a:rPr>
              <a:t> la </a:t>
            </a:r>
            <a:r>
              <a:rPr lang="en-US" sz="1600" dirty="0" err="1">
                <a:latin typeface="+mj-lt"/>
              </a:rPr>
              <a:t>exposición</a:t>
            </a:r>
            <a:r>
              <a:rPr lang="en-US" sz="1600" dirty="0">
                <a:latin typeface="+mj-lt"/>
              </a:rPr>
              <a:t> al </a:t>
            </a:r>
            <a:r>
              <a:rPr lang="en-US" sz="1600" dirty="0" err="1">
                <a:latin typeface="+mj-lt"/>
              </a:rPr>
              <a:t>humo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causado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por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los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incendios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forestales</a:t>
            </a:r>
            <a:r>
              <a:rPr lang="en-US" sz="1600" dirty="0">
                <a:latin typeface="+mj-lt"/>
              </a:rPr>
              <a:t> que </a:t>
            </a:r>
            <a:r>
              <a:rPr lang="en-US" sz="1600" dirty="0" err="1">
                <a:latin typeface="+mj-lt"/>
              </a:rPr>
              <a:t>requieren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atención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médica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inmediata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como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por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ejemplo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ataques</a:t>
            </a:r>
            <a:r>
              <a:rPr lang="en-US" sz="1600" dirty="0">
                <a:latin typeface="+mj-lt"/>
              </a:rPr>
              <a:t> de </a:t>
            </a:r>
            <a:r>
              <a:rPr lang="en-US" sz="1600" dirty="0" err="1">
                <a:latin typeface="+mj-lt"/>
              </a:rPr>
              <a:t>asma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dificultad</a:t>
            </a:r>
            <a:r>
              <a:rPr lang="en-US" sz="1600" dirty="0">
                <a:latin typeface="+mj-lt"/>
              </a:rPr>
              <a:t> para </a:t>
            </a:r>
            <a:r>
              <a:rPr lang="en-US" sz="1600" dirty="0" err="1">
                <a:latin typeface="+mj-lt"/>
              </a:rPr>
              <a:t>respirar</a:t>
            </a:r>
            <a:r>
              <a:rPr lang="en-US" sz="1600" dirty="0">
                <a:latin typeface="+mj-lt"/>
              </a:rPr>
              <a:t> y dolor </a:t>
            </a:r>
            <a:r>
              <a:rPr lang="en-US" sz="1600" dirty="0" err="1">
                <a:latin typeface="+mj-lt"/>
              </a:rPr>
              <a:t>en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el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pecho</a:t>
            </a:r>
            <a:r>
              <a:rPr lang="en-US" sz="1600" dirty="0">
                <a:latin typeface="+mj-lt"/>
              </a:rPr>
              <a:t>. Este plan </a:t>
            </a:r>
            <a:r>
              <a:rPr lang="en-US" sz="1600" dirty="0" err="1">
                <a:latin typeface="+mj-lt"/>
              </a:rPr>
              <a:t>debe</a:t>
            </a:r>
            <a:r>
              <a:rPr lang="en-US" sz="1600" dirty="0">
                <a:latin typeface="+mj-lt"/>
              </a:rPr>
              <a:t> ser </a:t>
            </a:r>
            <a:r>
              <a:rPr lang="en-US" sz="1600" dirty="0" err="1">
                <a:latin typeface="+mj-lt"/>
              </a:rPr>
              <a:t>compartido</a:t>
            </a:r>
            <a:r>
              <a:rPr lang="en-US" sz="1600" dirty="0">
                <a:latin typeface="+mj-lt"/>
              </a:rPr>
              <a:t> con </a:t>
            </a:r>
            <a:r>
              <a:rPr lang="en-US" sz="1600" dirty="0" err="1">
                <a:latin typeface="+mj-lt"/>
              </a:rPr>
              <a:t>los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empleados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como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parte</a:t>
            </a:r>
            <a:r>
              <a:rPr lang="en-US" sz="1600" dirty="0">
                <a:latin typeface="+mj-lt"/>
              </a:rPr>
              <a:t> de </a:t>
            </a:r>
            <a:r>
              <a:rPr lang="en-US" sz="1600" dirty="0" err="1">
                <a:latin typeface="+mj-lt"/>
              </a:rPr>
              <a:t>su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programa</a:t>
            </a:r>
            <a:r>
              <a:rPr lang="en-US" sz="1600" dirty="0">
                <a:latin typeface="+mj-lt"/>
              </a:rPr>
              <a:t> de </a:t>
            </a:r>
            <a:r>
              <a:rPr lang="en-US" sz="1600" dirty="0" err="1">
                <a:latin typeface="+mj-lt"/>
              </a:rPr>
              <a:t>capacitación</a:t>
            </a:r>
            <a:r>
              <a:rPr lang="en-US" sz="1600" dirty="0">
                <a:latin typeface="+mj-lt"/>
              </a:rPr>
              <a:t>.</a:t>
            </a:r>
          </a:p>
          <a:p>
            <a:pPr marL="114300" indent="0">
              <a:buNone/>
            </a:pPr>
            <a:endParaRPr lang="en-US" sz="1600" dirty="0">
              <a:latin typeface="+mj-lt"/>
            </a:endParaRPr>
          </a:p>
          <a:p>
            <a:pPr marL="114300" indent="0">
              <a:buNone/>
            </a:pPr>
            <a:r>
              <a:rPr lang="en-US" sz="1600" dirty="0" err="1">
                <a:latin typeface="+mj-lt"/>
              </a:rPr>
              <a:t>Tenga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cuenta</a:t>
            </a:r>
            <a:r>
              <a:rPr lang="en-US" sz="1600" dirty="0">
                <a:latin typeface="+mj-lt"/>
              </a:rPr>
              <a:t> que </a:t>
            </a:r>
            <a:r>
              <a:rPr lang="en-US" sz="1600" dirty="0" err="1">
                <a:latin typeface="+mj-lt"/>
              </a:rPr>
              <a:t>el</a:t>
            </a:r>
            <a:r>
              <a:rPr lang="en-US" sz="1600" dirty="0">
                <a:latin typeface="+mj-lt"/>
              </a:rPr>
              <a:t> plan </a:t>
            </a:r>
            <a:r>
              <a:rPr lang="en-US" sz="1600" dirty="0" err="1">
                <a:latin typeface="+mj-lt"/>
              </a:rPr>
              <a:t>médico</a:t>
            </a:r>
            <a:r>
              <a:rPr lang="en-US" sz="1600" dirty="0">
                <a:latin typeface="+mj-lt"/>
              </a:rPr>
              <a:t> de </a:t>
            </a:r>
            <a:r>
              <a:rPr lang="en-US" sz="1600" dirty="0" err="1">
                <a:latin typeface="+mj-lt"/>
              </a:rPr>
              <a:t>emergencia</a:t>
            </a:r>
            <a:r>
              <a:rPr lang="en-US" sz="1600" dirty="0">
                <a:latin typeface="+mj-lt"/>
              </a:rPr>
              <a:t> del </a:t>
            </a:r>
            <a:r>
              <a:rPr lang="en-US" sz="1600" dirty="0" err="1">
                <a:latin typeface="+mj-lt"/>
              </a:rPr>
              <a:t>empleador</a:t>
            </a:r>
            <a:r>
              <a:rPr lang="en-US" sz="1600" dirty="0">
                <a:latin typeface="+mj-lt"/>
              </a:rPr>
              <a:t> o las </a:t>
            </a:r>
            <a:r>
              <a:rPr lang="en-US" sz="1600" dirty="0" err="1">
                <a:latin typeface="+mj-lt"/>
              </a:rPr>
              <a:t>disposiciones</a:t>
            </a:r>
            <a:r>
              <a:rPr lang="en-US" sz="1600" dirty="0">
                <a:latin typeface="+mj-lt"/>
              </a:rPr>
              <a:t> de </a:t>
            </a:r>
            <a:r>
              <a:rPr lang="en-US" sz="1600" dirty="0" err="1">
                <a:latin typeface="+mj-lt"/>
              </a:rPr>
              <a:t>los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servicios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médicos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deben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abordar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los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tipos</a:t>
            </a:r>
            <a:r>
              <a:rPr lang="en-US" sz="1600" dirty="0">
                <a:latin typeface="+mj-lt"/>
              </a:rPr>
              <a:t> de </a:t>
            </a:r>
            <a:r>
              <a:rPr lang="en-US" sz="1600" dirty="0" err="1">
                <a:latin typeface="+mj-lt"/>
              </a:rPr>
              <a:t>situaciones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médicas</a:t>
            </a:r>
            <a:r>
              <a:rPr lang="en-US" sz="1600" dirty="0">
                <a:latin typeface="+mj-lt"/>
              </a:rPr>
              <a:t> que </a:t>
            </a:r>
            <a:r>
              <a:rPr lang="en-US" sz="1600" dirty="0" err="1">
                <a:latin typeface="+mj-lt"/>
              </a:rPr>
              <a:t>los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empleados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podrían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encontrar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incluidas</a:t>
            </a:r>
            <a:r>
              <a:rPr lang="en-US" sz="1600" dirty="0">
                <a:latin typeface="+mj-lt"/>
              </a:rPr>
              <a:t> las </a:t>
            </a:r>
            <a:r>
              <a:rPr lang="en-US" sz="1600" dirty="0" err="1">
                <a:latin typeface="+mj-lt"/>
              </a:rPr>
              <a:t>condiciones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relacionadas</a:t>
            </a:r>
            <a:r>
              <a:rPr lang="en-US" sz="1600" dirty="0">
                <a:latin typeface="+mj-lt"/>
              </a:rPr>
              <a:t> con la </a:t>
            </a:r>
            <a:r>
              <a:rPr lang="en-US" sz="1600" dirty="0" err="1">
                <a:latin typeface="+mj-lt"/>
              </a:rPr>
              <a:t>exposición</a:t>
            </a:r>
            <a:r>
              <a:rPr lang="en-US" sz="1600" dirty="0">
                <a:latin typeface="+mj-lt"/>
              </a:rPr>
              <a:t> al </a:t>
            </a:r>
            <a:r>
              <a:rPr lang="en-US" sz="1600" dirty="0" err="1">
                <a:latin typeface="+mj-lt"/>
              </a:rPr>
              <a:t>humo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causados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por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los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incendios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forestales</a:t>
            </a:r>
            <a:r>
              <a:rPr lang="en-US" sz="1600" dirty="0">
                <a:latin typeface="+mj-lt"/>
              </a:rPr>
              <a:t>, a fin de </a:t>
            </a:r>
            <a:r>
              <a:rPr lang="en-US" sz="1600" dirty="0" err="1">
                <a:latin typeface="+mj-lt"/>
              </a:rPr>
              <a:t>cumplir</a:t>
            </a:r>
            <a:r>
              <a:rPr lang="en-US" sz="1600" dirty="0">
                <a:latin typeface="+mj-lt"/>
              </a:rPr>
              <a:t> con:</a:t>
            </a:r>
          </a:p>
          <a:p>
            <a:pPr marL="114300" indent="0">
              <a:buNone/>
            </a:pPr>
            <a:endParaRPr lang="en-US" sz="1600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División 2, </a:t>
            </a:r>
            <a:r>
              <a:rPr lang="en-US" sz="1600" dirty="0" err="1">
                <a:latin typeface="+mj-lt"/>
              </a:rPr>
              <a:t>Subdivisión</a:t>
            </a:r>
            <a:r>
              <a:rPr lang="en-US" sz="1600" dirty="0">
                <a:latin typeface="+mj-lt"/>
              </a:rPr>
              <a:t> K, </a:t>
            </a:r>
            <a:r>
              <a:rPr lang="en-US" sz="1600" dirty="0">
                <a:latin typeface="+mj-lt"/>
                <a:hlinkClick r:id="rId4"/>
              </a:rPr>
              <a:t>OAR 437-002-0161(4)</a:t>
            </a:r>
            <a:r>
              <a:rPr lang="en-US" sz="1600" baseline="30000" dirty="0">
                <a:latin typeface="+mj-lt"/>
              </a:rPr>
              <a:t>(19) </a:t>
            </a:r>
            <a:r>
              <a:rPr lang="en-US" sz="1600" dirty="0">
                <a:latin typeface="+mj-lt"/>
              </a:rPr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División 3, </a:t>
            </a:r>
            <a:r>
              <a:rPr lang="en-US" sz="1600" dirty="0" err="1">
                <a:latin typeface="+mj-lt"/>
              </a:rPr>
              <a:t>Subdivisión</a:t>
            </a:r>
            <a:r>
              <a:rPr lang="en-US" sz="1600" dirty="0">
                <a:latin typeface="+mj-lt"/>
              </a:rPr>
              <a:t> D, </a:t>
            </a:r>
            <a:r>
              <a:rPr lang="en-US" sz="1600" dirty="0">
                <a:latin typeface="+mj-lt"/>
                <a:hlinkClick r:id="rId5"/>
              </a:rPr>
              <a:t>29 CFR 1926.50</a:t>
            </a:r>
            <a:r>
              <a:rPr lang="en-US" sz="1600" dirty="0">
                <a:latin typeface="+mj-lt"/>
              </a:rPr>
              <a:t> o </a:t>
            </a:r>
            <a:r>
              <a:rPr lang="en-US" sz="1600" baseline="30000" dirty="0">
                <a:latin typeface="+mj-lt"/>
              </a:rPr>
              <a:t>(20)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División 7, </a:t>
            </a:r>
            <a:r>
              <a:rPr lang="en-US" sz="1600" dirty="0" err="1">
                <a:latin typeface="+mj-lt"/>
              </a:rPr>
              <a:t>Subdivisión</a:t>
            </a:r>
            <a:r>
              <a:rPr lang="en-US" sz="1600" dirty="0">
                <a:latin typeface="+mj-lt"/>
              </a:rPr>
              <a:t> C, </a:t>
            </a:r>
            <a:r>
              <a:rPr lang="en-US" sz="1600" dirty="0">
                <a:latin typeface="+mj-lt"/>
                <a:hlinkClick r:id="rId6"/>
              </a:rPr>
              <a:t>OAR 437-007-0220 </a:t>
            </a:r>
            <a:r>
              <a:rPr lang="en-US" sz="1600" baseline="30000" dirty="0">
                <a:latin typeface="+mj-lt"/>
              </a:rPr>
              <a:t>(21) </a:t>
            </a:r>
            <a:r>
              <a:rPr lang="en-US" sz="1600" dirty="0">
                <a:latin typeface="+mj-lt"/>
              </a:rPr>
              <a:t>.</a:t>
            </a:r>
          </a:p>
        </p:txBody>
      </p:sp>
      <p:sp>
        <p:nvSpPr>
          <p:cNvPr id="6" name="Google Shape;102;p2">
            <a:extLst>
              <a:ext uri="{FF2B5EF4-FFF2-40B4-BE49-F238E27FC236}">
                <a16:creationId xmlns:a16="http://schemas.microsoft.com/office/drawing/2014/main" id="{BB460BD9-AAAE-43FF-652B-27F58310972D}"/>
              </a:ext>
            </a:extLst>
          </p:cNvPr>
          <p:cNvSpPr txBox="1"/>
          <p:nvPr/>
        </p:nvSpPr>
        <p:spPr>
          <a:xfrm>
            <a:off x="0" y="5903933"/>
            <a:ext cx="121920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Requisitos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Capacitación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sobre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Humo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Causado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por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Forestales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97866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886982" y="58189"/>
            <a:ext cx="6274351" cy="335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Resultados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la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exposición</a:t>
            </a:r>
            <a:endParaRPr lang="en-US" sz="36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SzPts val="4800"/>
            </a:pPr>
            <a:endParaRPr lang="en-US" sz="16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SzPts val="4800"/>
            </a:pP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monitores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portátiles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la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calidad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aire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son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dispositivos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miden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niveles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contaminantes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aire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Suelen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ser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dispositivos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electrónicos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con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sensores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recopilan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datos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sobre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niveles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diferentes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contaminantes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aire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Puede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utilizar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monitores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calidad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aire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especificados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las PM2.5 para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determinar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concentración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su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entorno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inmediato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</a:p>
          <a:p>
            <a:pPr lvl="0">
              <a:buSzPts val="4800"/>
            </a:pPr>
            <a:endParaRPr lang="en-US" sz="16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SzPts val="4800"/>
            </a:pP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su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planea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usted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utilice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un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dispositivo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medir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directamente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las PM2.5,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debe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proporcionarle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capacitación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sobre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cómo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manejar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interpretar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datos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B0B225-7FE6-4799-8199-F22F646468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5527414" cy="5893356"/>
          </a:xfrm>
          <a:prstGeom prst="rect">
            <a:avLst/>
          </a:prstGeom>
        </p:spPr>
      </p:pic>
      <p:sp>
        <p:nvSpPr>
          <p:cNvPr id="6" name="Google Shape;102;p2">
            <a:extLst>
              <a:ext uri="{FF2B5EF4-FFF2-40B4-BE49-F238E27FC236}">
                <a16:creationId xmlns:a16="http://schemas.microsoft.com/office/drawing/2014/main" id="{A663AFF2-52C6-51D5-AD9D-1F3E8C051A6E}"/>
              </a:ext>
            </a:extLst>
          </p:cNvPr>
          <p:cNvSpPr txBox="1"/>
          <p:nvPr/>
        </p:nvSpPr>
        <p:spPr>
          <a:xfrm>
            <a:off x="0" y="5903933"/>
            <a:ext cx="121920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Requisitos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Capacitación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sobre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Humo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Causado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por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Forestales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04646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918478" y="81049"/>
            <a:ext cx="6273521" cy="587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Sistemas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comunicación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bidireccional</a:t>
            </a:r>
            <a:endParaRPr lang="en-US" sz="36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SzPts val="4800"/>
            </a:pPr>
            <a:endParaRPr lang="en-US" sz="16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SzPts val="4800"/>
            </a:pP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Antes de que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estén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expuestos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al AQI 101,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empleadores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deben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desarrollar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implementar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un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sistema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bidireccional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comunicar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información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sobre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humo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forestales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entre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supervisores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El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sistema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informará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expuestos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cualquier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cambio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calidad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aire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su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lugar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requiera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un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aumento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o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una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disminución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nivel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controles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exposición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exigidos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  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  <a:hlinkClick r:id="rId3"/>
              </a:rPr>
              <a:t>Sección (7)</a:t>
            </a:r>
            <a:r>
              <a:rPr lang="en-US" sz="1600" baseline="300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  <a:hlinkClick r:id="rId3"/>
              </a:rPr>
              <a:t>(</a:t>
            </a:r>
            <a:r>
              <a:rPr lang="en-US" sz="1600" baseline="300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16) 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 la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regla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</a:p>
          <a:p>
            <a:pPr lvl="0">
              <a:buSzPts val="4800"/>
            </a:pPr>
            <a:endParaRPr lang="en-US" sz="16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SzPts val="4800"/>
            </a:pP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sistema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comunicación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bidireccional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también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debe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proporcionar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un medio para que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informen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su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supervisor o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cuando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calidad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aire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descienda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debajo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niveles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y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permitirles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informar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su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experimentan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síntomas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salud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como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un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ataque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asma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dificultad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respirar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dolor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pecho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</a:p>
          <a:p>
            <a:pPr lvl="0">
              <a:buSzPts val="4800"/>
            </a:pPr>
            <a:endParaRPr lang="en-US" sz="16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SzPts val="4800"/>
            </a:pP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Para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obtener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más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información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consulte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 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  <a:hlinkClick r:id="rId3"/>
              </a:rPr>
              <a:t>Sección (6)</a:t>
            </a:r>
            <a:r>
              <a:rPr lang="en-US" sz="1600" baseline="300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(22) 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 la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regla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endParaRPr sz="16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AB2EBA-BC5A-4198-AE97-48E15D8D1B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49" b="4849"/>
          <a:stretch/>
        </p:blipFill>
        <p:spPr>
          <a:xfrm>
            <a:off x="-1" y="0"/>
            <a:ext cx="5798675" cy="5893356"/>
          </a:xfrm>
          <a:prstGeom prst="rect">
            <a:avLst/>
          </a:prstGeom>
        </p:spPr>
      </p:pic>
      <p:sp>
        <p:nvSpPr>
          <p:cNvPr id="6" name="Google Shape;102;p2">
            <a:extLst>
              <a:ext uri="{FF2B5EF4-FFF2-40B4-BE49-F238E27FC236}">
                <a16:creationId xmlns:a16="http://schemas.microsoft.com/office/drawing/2014/main" id="{DB4E6088-4694-B73A-2522-F975560CB338}"/>
              </a:ext>
            </a:extLst>
          </p:cNvPr>
          <p:cNvSpPr txBox="1"/>
          <p:nvPr/>
        </p:nvSpPr>
        <p:spPr>
          <a:xfrm>
            <a:off x="0" y="5903933"/>
            <a:ext cx="121920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Requisitos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Capacitación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sobre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Humo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Causado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por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Forestales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46686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78a6ceae22_0_0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3" name="Google Shape;713;g78a6ceae22_0_0"/>
          <p:cNvSpPr txBox="1"/>
          <p:nvPr/>
        </p:nvSpPr>
        <p:spPr>
          <a:xfrm>
            <a:off x="0" y="0"/>
            <a:ext cx="12192000" cy="59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Discusión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la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clase</a:t>
            </a:r>
            <a:br>
              <a:rPr lang="en-US" sz="10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Aproveche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oportunidad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hacer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/responder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preguntas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sobre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curso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resumir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las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direcciones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enlaces web 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se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referencia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endParaRPr sz="1600" u="sng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 algn="ctr"/>
            <a:r>
              <a:rPr lang="en-US" sz="34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Recursos</a:t>
            </a:r>
            <a:r>
              <a:rPr lang="en-US" sz="34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endParaRPr lang="en-US" u="sng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AutoNum type="arabicParenBoth"/>
            </a:pPr>
            <a:r>
              <a:rPr lang="en-US" sz="1100" dirty="0"/>
              <a:t>OAR 437-002-1081: </a:t>
            </a:r>
            <a:r>
              <a:rPr lang="en-US" sz="11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3"/>
              </a:rPr>
              <a:t>https://osha.oregon.gov/OSHARules/div2/div2Z-437-002-1081-protection-from-wildfire-smoke.pdf</a:t>
            </a:r>
            <a:endParaRPr lang="en-US" sz="1100" b="0" i="0" u="sng" strike="noStrike" dirty="0">
              <a:solidFill>
                <a:srgbClr val="1155CC"/>
              </a:solidFill>
              <a:effectLst/>
              <a:latin typeface="Arial" panose="020B0604020202020204" pitchFamily="34" charset="0"/>
            </a:endParaRPr>
          </a:p>
          <a:p>
            <a:pPr marL="342900" lvl="0" indent="-342900">
              <a:buAutoNum type="arabicParenBoth"/>
            </a:pPr>
            <a:r>
              <a:rPr lang="en-US" sz="1100" dirty="0"/>
              <a:t>OAR 437-004-9791: </a:t>
            </a:r>
            <a:r>
              <a:rPr lang="en-US" sz="1100" u="sng" dirty="0">
                <a:hlinkClick r:id="rId4"/>
              </a:rPr>
              <a:t>https://osha.oregon.gov/OSHARules/adopted/2022/ao4-2022-text-smoke-exposure.pdf#page=11</a:t>
            </a:r>
            <a:endParaRPr lang="en-US" sz="1100" u="sng" dirty="0"/>
          </a:p>
          <a:p>
            <a:pPr marL="342900" lvl="0" indent="-342900">
              <a:buAutoNum type="arabicParenBoth"/>
            </a:pPr>
            <a:r>
              <a:rPr lang="en-US" sz="1100" u="sng" dirty="0" err="1"/>
              <a:t>Subsección</a:t>
            </a:r>
            <a:r>
              <a:rPr lang="en-US" sz="1100" u="sng" dirty="0"/>
              <a:t> 1a-1b : 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5"/>
              </a:rPr>
              <a:t>https://</a:t>
            </a:r>
            <a:r>
              <a:rPr lang="en-US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5"/>
              </a:rPr>
              <a:t>osha.oregon.gov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5"/>
              </a:rPr>
              <a:t>/</a:t>
            </a:r>
            <a:r>
              <a:rPr lang="en-US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5"/>
              </a:rPr>
              <a:t>OSHARules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5"/>
              </a:rPr>
              <a:t>/div2/div2Z-437-002-1081-protection-from-wildfire-smoke.pdf#page=5 </a:t>
            </a:r>
            <a:endParaRPr lang="en-US" sz="11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2900" lvl="0" indent="-342900">
              <a:buAutoNum type="arabicParenBoth"/>
            </a:pPr>
            <a:r>
              <a:rPr lang="en-US" sz="1100" dirty="0" err="1"/>
              <a:t>Subsección</a:t>
            </a:r>
            <a:r>
              <a:rPr lang="en-US" sz="1100" dirty="0"/>
              <a:t> 4a-4e: 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6"/>
              </a:rPr>
              <a:t>https://</a:t>
            </a:r>
            <a:r>
              <a:rPr lang="en-US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6"/>
              </a:rPr>
              <a:t>osha.oregon.gov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6"/>
              </a:rPr>
              <a:t>/</a:t>
            </a:r>
            <a:r>
              <a:rPr lang="en-US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6"/>
              </a:rPr>
              <a:t>OSHARules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6"/>
              </a:rPr>
              <a:t>/div2/div2Z-437-002-1081-protection-from-wildfire-smoke.pdf#page=7</a:t>
            </a:r>
            <a:endParaRPr lang="en-US" sz="1100" dirty="0"/>
          </a:p>
          <a:p>
            <a:pPr marL="342900" lvl="0" indent="-342900">
              <a:buAutoNum type="arabicParenBoth"/>
            </a:pPr>
            <a:r>
              <a:rPr lang="en-US" sz="1100" dirty="0"/>
              <a:t>AQI: </a:t>
            </a:r>
            <a:r>
              <a:rPr lang="en-US" sz="1100" dirty="0">
                <a:hlinkClick r:id="rId7"/>
              </a:rPr>
              <a:t>https://www.airnow.gov/</a:t>
            </a:r>
            <a:endParaRPr lang="en-US" sz="1100" dirty="0"/>
          </a:p>
          <a:p>
            <a:pPr marL="342900" lvl="0" indent="-342900">
              <a:buAutoNum type="arabicParenBoth"/>
            </a:pPr>
            <a:r>
              <a:rPr lang="en-US" sz="1100" dirty="0">
                <a:hlinkClick r:id="rId7"/>
              </a:rPr>
              <a:t>Airnow.gov</a:t>
            </a:r>
            <a:endParaRPr lang="en-US" sz="1100" dirty="0"/>
          </a:p>
          <a:p>
            <a:pPr marL="342900" lvl="0" indent="-342900">
              <a:buAutoNum type="arabicParenBoth"/>
            </a:pPr>
            <a:r>
              <a:rPr lang="en-US" sz="1100" dirty="0">
                <a:hlinkClick r:id="rId8" action="ppaction://hlinkfile"/>
              </a:rPr>
              <a:t>Fire.airnow.gov</a:t>
            </a:r>
            <a:endParaRPr lang="en-US" sz="1100" dirty="0"/>
          </a:p>
          <a:p>
            <a:pPr marL="342900" lvl="0" indent="-342900">
              <a:buAutoNum type="arabicParenBoth"/>
            </a:pPr>
            <a:r>
              <a:rPr lang="en-US" sz="1100" dirty="0">
                <a:hlinkClick r:id="rId9"/>
              </a:rPr>
              <a:t>https://oraqi.deq.state.or.us/home/map</a:t>
            </a:r>
            <a:endParaRPr lang="en-US" sz="1100" dirty="0"/>
          </a:p>
          <a:p>
            <a:pPr marL="342900" lvl="0" indent="-342900">
              <a:buAutoNum type="arabicParenBoth"/>
            </a:pPr>
            <a:r>
              <a:rPr lang="en-US" sz="1100" dirty="0"/>
              <a:t>.</a:t>
            </a:r>
          </a:p>
          <a:p>
            <a:pPr marL="342900" lvl="0" indent="-342900">
              <a:buAutoNum type="arabicParenBoth"/>
            </a:pPr>
            <a:r>
              <a:rPr lang="en-US" sz="1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Ley de Oregon 654.062(5): </a:t>
            </a:r>
            <a:r>
              <a:rPr lang="en-US" sz="1100" dirty="0">
                <a:hlinkClick r:id="rId10"/>
              </a:rPr>
              <a:t>https://www.oregonlegislature.gov/bills_laws/ors/ors654.html</a:t>
            </a:r>
            <a:r>
              <a:rPr lang="en-US" sz="1100" dirty="0"/>
              <a:t> </a:t>
            </a:r>
          </a:p>
          <a:p>
            <a:pPr marL="342900" lvl="0" indent="-342900">
              <a:buAutoNum type="arabicParenBoth"/>
            </a:pPr>
            <a:r>
              <a:rPr lang="en-US" sz="1100" dirty="0">
                <a:solidFill>
                  <a:schemeClr val="dk1"/>
                </a:solidFill>
                <a:ea typeface="Calibri"/>
                <a:cs typeface="Calibri"/>
                <a:sym typeface="Calibri"/>
                <a:hlinkClick r:id="rId11"/>
              </a:rPr>
              <a:t>osha.oregon.gov/workers</a:t>
            </a:r>
            <a:r>
              <a:rPr lang="en-US" sz="1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 </a:t>
            </a:r>
          </a:p>
          <a:p>
            <a:pPr marL="342900" lvl="0" indent="-342900">
              <a:buAutoNum type="arabicParenBoth"/>
            </a:pPr>
            <a:r>
              <a:rPr lang="en-US" sz="1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La </a:t>
            </a:r>
            <a:r>
              <a:rPr lang="en-US" sz="11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oficina</a:t>
            </a:r>
            <a:r>
              <a:rPr lang="en-US" sz="1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: </a:t>
            </a:r>
            <a:r>
              <a:rPr lang="en-US" sz="1100" dirty="0">
                <a:solidFill>
                  <a:schemeClr val="dk1"/>
                </a:solidFill>
                <a:ea typeface="Calibri"/>
                <a:cs typeface="Calibri"/>
                <a:sym typeface="Calibri"/>
                <a:hlinkClick r:id="rId12"/>
              </a:rPr>
              <a:t>https://osha.oregon.gov/Pages/maps.aspx</a:t>
            </a:r>
            <a:r>
              <a:rPr lang="en-US" sz="1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</a:p>
          <a:p>
            <a:pPr marL="342900" lvl="0" indent="-342900">
              <a:buAutoNum type="arabicParenBoth"/>
            </a:pPr>
            <a:r>
              <a:rPr lang="en-US" sz="1100" dirty="0"/>
              <a:t>OSEA: </a:t>
            </a:r>
            <a:r>
              <a:rPr lang="en-US" sz="1100" u="sng" dirty="0">
                <a:hlinkClick r:id="rId10"/>
              </a:rPr>
              <a:t>https://www.oregonlegislature.gov/bills_laws/ors/ors654.html</a:t>
            </a:r>
            <a:endParaRPr lang="en-US" sz="1100" u="sng" dirty="0"/>
          </a:p>
          <a:p>
            <a:pPr marL="342900" lvl="0" indent="-342900">
              <a:buAutoNum type="arabicParenBoth"/>
            </a:pPr>
            <a:r>
              <a:rPr lang="en-US" sz="1100" dirty="0" err="1"/>
              <a:t>Cuestionario</a:t>
            </a:r>
            <a:r>
              <a:rPr lang="en-US" sz="1100" dirty="0"/>
              <a:t>: </a:t>
            </a:r>
            <a:r>
              <a:rPr lang="en-US" sz="1100" u="sng" dirty="0">
                <a:hlinkClick r:id="rId13"/>
              </a:rPr>
              <a:t>https://www.oregon.gov/boli/workers/Pages/complaint.aspx</a:t>
            </a:r>
            <a:endParaRPr lang="en-US" sz="1100" u="sng" dirty="0"/>
          </a:p>
          <a:p>
            <a:pPr marL="342900" lvl="0" indent="-342900">
              <a:buAutoNum type="arabicParenBoth"/>
            </a:pPr>
            <a:r>
              <a:rPr lang="en-US" sz="1100" dirty="0" err="1"/>
              <a:t>Curso</a:t>
            </a:r>
            <a:r>
              <a:rPr lang="en-US" sz="1100" dirty="0"/>
              <a:t> de </a:t>
            </a:r>
            <a:r>
              <a:rPr lang="en-US" sz="1100" dirty="0" err="1"/>
              <a:t>denunciantes</a:t>
            </a:r>
            <a:r>
              <a:rPr lang="en-US" sz="1100" dirty="0"/>
              <a:t>: </a:t>
            </a:r>
            <a:r>
              <a:rPr lang="en-US" sz="1100" dirty="0">
                <a:hlinkClick r:id="rId14"/>
              </a:rPr>
              <a:t>https://osha.oregon.gov/edu/courses/Pages/whistleblower-online-course.aspx</a:t>
            </a:r>
            <a:endParaRPr lang="en-US" sz="11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100" dirty="0"/>
              <a:t>(16)   Wildfire: 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15"/>
              </a:rPr>
              <a:t>https://osha.oregon.gov/Pages/topics/wildfires.aspx</a:t>
            </a:r>
            <a:endParaRPr lang="en-US" sz="1050" dirty="0"/>
          </a:p>
          <a:p>
            <a:pPr marL="342900" lvl="0" indent="-342900">
              <a:buAutoNum type="arabicParenBoth"/>
            </a:pPr>
            <a:r>
              <a:rPr lang="en-US" sz="1100" dirty="0" err="1"/>
              <a:t>Subsección</a:t>
            </a:r>
            <a:r>
              <a:rPr lang="en-US" sz="1100" dirty="0"/>
              <a:t> 4f-4j: 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16"/>
              </a:rPr>
              <a:t>https://osha.oregon.gov/OSHARules/div2/div2Z-437-002-1081-protection-from-wildfire-smoke.pdf#page=8 </a:t>
            </a:r>
            <a:endParaRPr lang="en-US" sz="11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2900" lvl="0" indent="-342900">
              <a:buAutoNum type="arabicParenBoth"/>
            </a:pPr>
            <a:r>
              <a:rPr lang="en-US" sz="1100" dirty="0" err="1"/>
              <a:t>Apéndice</a:t>
            </a:r>
            <a:r>
              <a:rPr lang="en-US" sz="1100" dirty="0"/>
              <a:t> B, </a:t>
            </a:r>
            <a:r>
              <a:rPr lang="en-US" sz="1100" dirty="0" err="1"/>
              <a:t>Tabla</a:t>
            </a:r>
            <a:r>
              <a:rPr lang="en-US" sz="1100" dirty="0"/>
              <a:t> 2: 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17"/>
              </a:rPr>
              <a:t>https://</a:t>
            </a:r>
            <a:r>
              <a:rPr lang="en-US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17"/>
              </a:rPr>
              <a:t>osha.oregon.gov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17"/>
              </a:rPr>
              <a:t>/</a:t>
            </a:r>
            <a:r>
              <a:rPr lang="en-US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17"/>
              </a:rPr>
              <a:t>OSHARules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17"/>
              </a:rPr>
              <a:t>/div2/div2Z-437-002-1081-protection-from-wildfire-smoke.pdf#page=15 </a:t>
            </a:r>
            <a:endParaRPr lang="en-US" sz="11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2900" lvl="0" indent="-342900">
              <a:buAutoNum type="arabicParenBoth"/>
            </a:pPr>
            <a:r>
              <a:rPr lang="en-US" sz="1100" dirty="0"/>
              <a:t>Div2, </a:t>
            </a:r>
            <a:r>
              <a:rPr lang="en-US" sz="1100" dirty="0" err="1"/>
              <a:t>SubD</a:t>
            </a:r>
            <a:r>
              <a:rPr lang="en-US" sz="1100" dirty="0"/>
              <a:t> K: </a:t>
            </a:r>
            <a:r>
              <a:rPr lang="en-US" sz="1100" u="sng" dirty="0">
                <a:hlinkClick r:id="rId18"/>
              </a:rPr>
              <a:t>https://osha.oregon.gov/OSHARules/div2/div2K.pdf#page=7</a:t>
            </a:r>
            <a:r>
              <a:rPr lang="en-US" sz="1100" dirty="0"/>
              <a:t> </a:t>
            </a:r>
          </a:p>
          <a:p>
            <a:pPr marL="342900" lvl="0" indent="-342900">
              <a:buAutoNum type="arabicParenBoth"/>
            </a:pPr>
            <a:r>
              <a:rPr lang="en-US" sz="1100" dirty="0"/>
              <a:t>Div3, </a:t>
            </a:r>
            <a:r>
              <a:rPr lang="en-US" sz="1100" dirty="0" err="1"/>
              <a:t>SubD</a:t>
            </a:r>
            <a:r>
              <a:rPr lang="en-US" sz="1100" dirty="0"/>
              <a:t> D</a:t>
            </a:r>
            <a:r>
              <a:rPr lang="en-US" sz="1100" u="sng" dirty="0"/>
              <a:t>: </a:t>
            </a:r>
            <a:r>
              <a:rPr lang="en-US" sz="1100" u="sng" dirty="0">
                <a:hlinkClick r:id="rId19"/>
              </a:rPr>
              <a:t>https://osha.oregon.gov/OSHARules/div3/div3D.pdf#1926-50</a:t>
            </a:r>
            <a:r>
              <a:rPr lang="en-US" sz="1100" dirty="0"/>
              <a:t>  </a:t>
            </a:r>
          </a:p>
          <a:p>
            <a:pPr marL="342900" lvl="0" indent="-342900">
              <a:buAutoNum type="arabicParenBoth"/>
            </a:pPr>
            <a:r>
              <a:rPr lang="en-US" sz="1100" dirty="0"/>
              <a:t>Div7, </a:t>
            </a:r>
            <a:r>
              <a:rPr lang="en-US" sz="1100" dirty="0" err="1"/>
              <a:t>SubD</a:t>
            </a:r>
            <a:r>
              <a:rPr lang="en-US" sz="1100" dirty="0"/>
              <a:t> C: </a:t>
            </a:r>
            <a:r>
              <a:rPr lang="en-US" sz="1100" u="sng" dirty="0">
                <a:hlinkClick r:id="rId20"/>
              </a:rPr>
              <a:t>https://osha.oregon.gov/OSHARules/div7/div7C.pdf#page=6</a:t>
            </a:r>
            <a:r>
              <a:rPr lang="en-US" sz="1100" dirty="0"/>
              <a:t> </a:t>
            </a:r>
          </a:p>
          <a:p>
            <a:pPr marL="342900" lvl="0" indent="-342900">
              <a:buAutoNum type="arabicParenBoth"/>
            </a:pPr>
            <a:r>
              <a:rPr lang="en-US" sz="1100" dirty="0" err="1"/>
              <a:t>Sección</a:t>
            </a:r>
            <a:r>
              <a:rPr lang="en-US" sz="1100" dirty="0"/>
              <a:t> 6: 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21"/>
              </a:rPr>
              <a:t>https://</a:t>
            </a:r>
            <a:r>
              <a:rPr lang="en-US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21"/>
              </a:rPr>
              <a:t>osha.oregon.gov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21"/>
              </a:rPr>
              <a:t>/</a:t>
            </a:r>
            <a:r>
              <a:rPr lang="en-US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21"/>
              </a:rPr>
              <a:t>OSHARules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21"/>
              </a:rPr>
              <a:t>/div2/div2Z-437-002-1081-protection-from-wildfire-smoke.pdf#page=9</a:t>
            </a:r>
            <a:endParaRPr lang="en-US" sz="1100" dirty="0"/>
          </a:p>
          <a:p>
            <a:pPr marL="342900" lvl="0" indent="-342900">
              <a:buAutoNum type="arabicParenBoth"/>
            </a:pPr>
            <a:endParaRPr lang="en-US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02;p2">
            <a:extLst>
              <a:ext uri="{FF2B5EF4-FFF2-40B4-BE49-F238E27FC236}">
                <a16:creationId xmlns:a16="http://schemas.microsoft.com/office/drawing/2014/main" id="{FCF58FA7-326F-3C4B-DDFA-E54870957A97}"/>
              </a:ext>
            </a:extLst>
          </p:cNvPr>
          <p:cNvSpPr txBox="1"/>
          <p:nvPr/>
        </p:nvSpPr>
        <p:spPr>
          <a:xfrm>
            <a:off x="0" y="5903933"/>
            <a:ext cx="121920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Requisitos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Capacitación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sobre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Humo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Causado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por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Forestales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909310" y="15495"/>
            <a:ext cx="6195060" cy="594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Exposición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al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humo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causado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incendios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forestales</a:t>
            </a:r>
            <a:endParaRPr sz="36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forestales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son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cada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vez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más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frecuentes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Estados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Unidos y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suponen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un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peligro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la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salud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especialmente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trabajadores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exteriores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Además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personal de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emergencias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como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bomberos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forestales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cuya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misión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es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controlar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fuego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hay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muchos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otros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trabajadores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exteriores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interiores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pueden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estar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expuestos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al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humo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forestales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Entre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ellos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se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encuentran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entre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otros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siguientes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:</a:t>
            </a:r>
          </a:p>
          <a:p>
            <a:endParaRPr lang="en-US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endParaRPr lang="en-US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trabajadores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participan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apoyo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la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respuesta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al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o que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trabajan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campamento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base del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o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centros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evacuación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Servicios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comida y/o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bebida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autoservicio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no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tienen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ventilación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mecánica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Trabajadores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limpieza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o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equipos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demolición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Otros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grupos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siguen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realizando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su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trabajo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habitual al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aire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libre no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relacionado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con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(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ejemplo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trabajadores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agrícolas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paisajistas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trabajadores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servicios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públicos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trabajadores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la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construcción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personal de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parques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).</a:t>
            </a:r>
          </a:p>
          <a:p>
            <a:endParaRPr lang="en-US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Aunque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estos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trabajadores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no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suelen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estar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expuestos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peligros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físicos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las llamas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ardientes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pueden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estar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expuestos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al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humo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causado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 un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forestal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cerca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su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área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trabajo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047"/>
            <a:ext cx="5719156" cy="5899104"/>
          </a:xfrm>
          <a:prstGeom prst="rect">
            <a:avLst/>
          </a:prstGeom>
        </p:spPr>
      </p:pic>
      <p:sp>
        <p:nvSpPr>
          <p:cNvPr id="6" name="Google Shape;102;p2">
            <a:extLst>
              <a:ext uri="{FF2B5EF4-FFF2-40B4-BE49-F238E27FC236}">
                <a16:creationId xmlns:a16="http://schemas.microsoft.com/office/drawing/2014/main" id="{E23A304A-5EF3-7F05-4CD5-BC29A4116AB3}"/>
              </a:ext>
            </a:extLst>
          </p:cNvPr>
          <p:cNvSpPr txBox="1"/>
          <p:nvPr/>
        </p:nvSpPr>
        <p:spPr>
          <a:xfrm>
            <a:off x="0" y="5903933"/>
            <a:ext cx="121920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Requisitos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Capacitación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sobre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Humo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Causado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por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Forestales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91937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b3e8f5dbd0_0_48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gb3e8f5dbd0_0_48"/>
          <p:cNvSpPr txBox="1"/>
          <p:nvPr/>
        </p:nvSpPr>
        <p:spPr>
          <a:xfrm>
            <a:off x="202630" y="6093788"/>
            <a:ext cx="5798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Prueba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gb3e8f5dbd0_0_48"/>
          <p:cNvSpPr txBox="1"/>
          <p:nvPr/>
        </p:nvSpPr>
        <p:spPr>
          <a:xfrm>
            <a:off x="531675" y="1059050"/>
            <a:ext cx="5798700" cy="4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Pregunta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1: Los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efectos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sobre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salud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se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atribuyen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la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exposición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al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humo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causados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forestales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son, entre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otros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síntomas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respiratorios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efectos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respiratorios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efectos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cardiovasculares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un mayor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riesgo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muerte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prematura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</a:p>
          <a:p>
            <a:pPr lvl="0">
              <a:buClr>
                <a:schemeClr val="dk1"/>
              </a:buClr>
              <a:buSzPts val="1100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Verdadero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Falso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gb3e8f5dbd0_0_48"/>
          <p:cNvSpPr txBox="1"/>
          <p:nvPr/>
        </p:nvSpPr>
        <p:spPr>
          <a:xfrm>
            <a:off x="6688450" y="1073075"/>
            <a:ext cx="51330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Pregunta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2: Los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síntomas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la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exposición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al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humo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causados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forestales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pueden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incluir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: (Marque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todas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las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opciones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correspondan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).</a:t>
            </a:r>
          </a:p>
          <a:p>
            <a:pPr lvl="0">
              <a:buClr>
                <a:schemeClr val="dk1"/>
              </a:buClr>
              <a:buSzPts val="1100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Enrojecimiento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ojos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Sensación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ardor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ojos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Fatiga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Dolores de cabeza 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1EA146-53F4-4501-8DF1-253F6700B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538" y="1"/>
            <a:ext cx="105156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u="sng" dirty="0" err="1"/>
              <a:t>Entrenamiento</a:t>
            </a:r>
            <a:r>
              <a:rPr lang="en-US" sz="4000" u="sng" dirty="0"/>
              <a:t> </a:t>
            </a:r>
            <a:r>
              <a:rPr lang="en-US" sz="4000" u="sng" dirty="0" err="1"/>
              <a:t>sobre</a:t>
            </a:r>
            <a:r>
              <a:rPr lang="en-US" sz="4000" u="sng" dirty="0"/>
              <a:t> </a:t>
            </a:r>
            <a:r>
              <a:rPr lang="en-US" sz="4000" u="sng" dirty="0" err="1"/>
              <a:t>el</a:t>
            </a:r>
            <a:r>
              <a:rPr lang="en-US" sz="4000" u="sng" dirty="0"/>
              <a:t> </a:t>
            </a:r>
            <a:r>
              <a:rPr lang="en-US" sz="4000" u="sng" dirty="0" err="1"/>
              <a:t>humo</a:t>
            </a:r>
            <a:r>
              <a:rPr lang="en-US" sz="4000" u="sng" dirty="0"/>
              <a:t> </a:t>
            </a:r>
            <a:r>
              <a:rPr lang="en-US" sz="4000" u="sng" dirty="0" err="1"/>
              <a:t>causado</a:t>
            </a:r>
            <a:r>
              <a:rPr lang="en-US" sz="4000" u="sng" dirty="0"/>
              <a:t> </a:t>
            </a:r>
            <a:r>
              <a:rPr lang="en-US" sz="4000" u="sng" dirty="0" err="1"/>
              <a:t>por</a:t>
            </a:r>
            <a:r>
              <a:rPr lang="en-US" sz="4000" u="sng" dirty="0"/>
              <a:t> </a:t>
            </a:r>
            <a:r>
              <a:rPr lang="en-US" sz="4000" u="sng" dirty="0" err="1"/>
              <a:t>incendios</a:t>
            </a:r>
            <a:r>
              <a:rPr lang="en-US" sz="4000" u="sng" dirty="0"/>
              <a:t> </a:t>
            </a:r>
            <a:r>
              <a:rPr lang="en-US" sz="4000" u="sng" dirty="0" err="1"/>
              <a:t>forestales</a:t>
            </a:r>
            <a:r>
              <a:rPr lang="en-US" sz="4000" u="sng" dirty="0"/>
              <a:t> - </a:t>
            </a:r>
            <a:r>
              <a:rPr lang="en-US" sz="4000" u="sng" dirty="0" err="1"/>
              <a:t>Prueba</a:t>
            </a:r>
            <a:endParaRPr lang="en-US" sz="4000" u="sng" dirty="0">
              <a:latin typeface="+mn-l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b3e8f5dbd0_0_48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gb3e8f5dbd0_0_48"/>
          <p:cNvSpPr txBox="1"/>
          <p:nvPr/>
        </p:nvSpPr>
        <p:spPr>
          <a:xfrm>
            <a:off x="202630" y="6093788"/>
            <a:ext cx="5798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800"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Prueba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gb3e8f5dbd0_0_48"/>
          <p:cNvSpPr txBox="1"/>
          <p:nvPr/>
        </p:nvSpPr>
        <p:spPr>
          <a:xfrm>
            <a:off x="531675" y="1059050"/>
            <a:ext cx="5798700" cy="4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Pregunta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3: El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índice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calidad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aire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(AQI)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mide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pequeñas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partículas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aire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tiene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un valor que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varía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300 a 501.</a:t>
            </a:r>
          </a:p>
          <a:p>
            <a:pPr lvl="0">
              <a:buClr>
                <a:schemeClr val="dk1"/>
              </a:buClr>
              <a:buSzPts val="1100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Verdadero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Falso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gb3e8f5dbd0_0_48"/>
          <p:cNvSpPr txBox="1"/>
          <p:nvPr/>
        </p:nvSpPr>
        <p:spPr>
          <a:xfrm>
            <a:off x="6688450" y="1073075"/>
            <a:ext cx="51330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Pregunta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4: Los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requisitos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la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regla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humo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caudado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forestales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Oregon OSHA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entran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vigencia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cuando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índice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calidad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aire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es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igual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o superior a ___________.</a:t>
            </a:r>
          </a:p>
          <a:p>
            <a:pPr lvl="0">
              <a:buClr>
                <a:schemeClr val="dk1"/>
              </a:buClr>
              <a:buSzPts val="1100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21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50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75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101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2E78F5C-5069-456C-A0A6-1BDF82467B56}"/>
              </a:ext>
            </a:extLst>
          </p:cNvPr>
          <p:cNvSpPr txBox="1">
            <a:spLocks/>
          </p:cNvSpPr>
          <p:nvPr/>
        </p:nvSpPr>
        <p:spPr>
          <a:xfrm>
            <a:off x="908538" y="1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u="sng" dirty="0" err="1"/>
              <a:t>Entrenamiento</a:t>
            </a:r>
            <a:r>
              <a:rPr lang="en-US" sz="4000" u="sng" dirty="0"/>
              <a:t> </a:t>
            </a:r>
            <a:r>
              <a:rPr lang="en-US" sz="4000" u="sng" dirty="0" err="1"/>
              <a:t>sobre</a:t>
            </a:r>
            <a:r>
              <a:rPr lang="en-US" sz="4000" u="sng" dirty="0"/>
              <a:t> </a:t>
            </a:r>
            <a:r>
              <a:rPr lang="en-US" sz="4000" u="sng" dirty="0" err="1"/>
              <a:t>el</a:t>
            </a:r>
            <a:r>
              <a:rPr lang="en-US" sz="4000" u="sng" dirty="0"/>
              <a:t> </a:t>
            </a:r>
            <a:r>
              <a:rPr lang="en-US" sz="4000" u="sng" dirty="0" err="1"/>
              <a:t>humo</a:t>
            </a:r>
            <a:r>
              <a:rPr lang="en-US" sz="4000" u="sng" dirty="0"/>
              <a:t> </a:t>
            </a:r>
            <a:r>
              <a:rPr lang="en-US" sz="4000" u="sng" dirty="0" err="1"/>
              <a:t>causado</a:t>
            </a:r>
            <a:r>
              <a:rPr lang="en-US" sz="4000" u="sng" dirty="0"/>
              <a:t> </a:t>
            </a:r>
            <a:r>
              <a:rPr lang="en-US" sz="4000" u="sng" dirty="0" err="1"/>
              <a:t>por</a:t>
            </a:r>
            <a:r>
              <a:rPr lang="en-US" sz="4000" u="sng" dirty="0"/>
              <a:t> </a:t>
            </a:r>
            <a:r>
              <a:rPr lang="en-US" sz="4000" u="sng" dirty="0" err="1"/>
              <a:t>incendios</a:t>
            </a:r>
            <a:r>
              <a:rPr lang="en-US" sz="4000" u="sng" dirty="0"/>
              <a:t> </a:t>
            </a:r>
            <a:r>
              <a:rPr lang="en-US" sz="4000" u="sng" dirty="0" err="1"/>
              <a:t>forestales</a:t>
            </a:r>
            <a:r>
              <a:rPr lang="en-US" sz="4000" u="sng" dirty="0"/>
              <a:t> - </a:t>
            </a:r>
            <a:r>
              <a:rPr lang="en-US" sz="4000" u="sng" dirty="0" err="1"/>
              <a:t>Prueba</a:t>
            </a:r>
            <a:endParaRPr lang="en-US" sz="4000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76318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b3e8f5dbd0_0_48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gb3e8f5dbd0_0_48"/>
          <p:cNvSpPr txBox="1"/>
          <p:nvPr/>
        </p:nvSpPr>
        <p:spPr>
          <a:xfrm>
            <a:off x="202630" y="6093788"/>
            <a:ext cx="5798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800"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Prueba</a:t>
            </a:r>
            <a:endParaRPr sz="14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gb3e8f5dbd0_0_48"/>
          <p:cNvSpPr txBox="1"/>
          <p:nvPr/>
        </p:nvSpPr>
        <p:spPr>
          <a:xfrm>
            <a:off x="531675" y="1059050"/>
            <a:ext cx="5798700" cy="4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Pregunta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5: Hay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muchos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recursos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disponibles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ayudarle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determinar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calidad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aire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su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ubicación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incluidos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sitios web,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como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AirNow.gov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aplicaciones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su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teléfono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</a:p>
          <a:p>
            <a:pPr lvl="0">
              <a:buClr>
                <a:schemeClr val="dk1"/>
              </a:buClr>
              <a:buSzPts val="1100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Verdadero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Falso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gb3e8f5dbd0_0_48"/>
          <p:cNvSpPr txBox="1"/>
          <p:nvPr/>
        </p:nvSpPr>
        <p:spPr>
          <a:xfrm>
            <a:off x="6664387" y="1059050"/>
            <a:ext cx="51330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Pregunta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6: Las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partículas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peligrosas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humo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causado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forestales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pueden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dañar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las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células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irritar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pulmones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</a:t>
            </a:r>
          </a:p>
          <a:p>
            <a:pPr lvl="0">
              <a:buClr>
                <a:schemeClr val="dk1"/>
              </a:buClr>
              <a:buSzPts val="1100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Verdadero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Falso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2811862-A37C-4C79-90E6-17A5469F0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538" y="1"/>
            <a:ext cx="105156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u="sng" dirty="0" err="1"/>
              <a:t>Entrenamiento</a:t>
            </a:r>
            <a:r>
              <a:rPr lang="en-US" sz="4000" u="sng" dirty="0"/>
              <a:t> </a:t>
            </a:r>
            <a:r>
              <a:rPr lang="en-US" sz="4000" u="sng" dirty="0" err="1"/>
              <a:t>sobre</a:t>
            </a:r>
            <a:r>
              <a:rPr lang="en-US" sz="4000" u="sng" dirty="0"/>
              <a:t> </a:t>
            </a:r>
            <a:r>
              <a:rPr lang="en-US" sz="4000" u="sng" dirty="0" err="1"/>
              <a:t>el</a:t>
            </a:r>
            <a:r>
              <a:rPr lang="en-US" sz="4000" u="sng" dirty="0"/>
              <a:t> </a:t>
            </a:r>
            <a:r>
              <a:rPr lang="en-US" sz="4000" u="sng" dirty="0" err="1"/>
              <a:t>humo</a:t>
            </a:r>
            <a:r>
              <a:rPr lang="en-US" sz="4000" u="sng" dirty="0"/>
              <a:t> </a:t>
            </a:r>
            <a:r>
              <a:rPr lang="en-US" sz="4000" u="sng" dirty="0" err="1"/>
              <a:t>causado</a:t>
            </a:r>
            <a:r>
              <a:rPr lang="en-US" sz="4000" u="sng" dirty="0"/>
              <a:t> </a:t>
            </a:r>
            <a:r>
              <a:rPr lang="en-US" sz="4000" u="sng" dirty="0" err="1"/>
              <a:t>por</a:t>
            </a:r>
            <a:r>
              <a:rPr lang="en-US" sz="4000" u="sng" dirty="0"/>
              <a:t> </a:t>
            </a:r>
            <a:r>
              <a:rPr lang="en-US" sz="4000" u="sng" dirty="0" err="1"/>
              <a:t>incendios</a:t>
            </a:r>
            <a:r>
              <a:rPr lang="en-US" sz="4000" u="sng" dirty="0"/>
              <a:t> </a:t>
            </a:r>
            <a:r>
              <a:rPr lang="en-US" sz="4000" u="sng" dirty="0" err="1"/>
              <a:t>forestales</a:t>
            </a:r>
            <a:r>
              <a:rPr lang="en-US" sz="4000" u="sng" dirty="0"/>
              <a:t> - </a:t>
            </a:r>
            <a:r>
              <a:rPr lang="en-US" sz="4000" u="sng" dirty="0" err="1"/>
              <a:t>Prueba</a:t>
            </a:r>
            <a:endParaRPr lang="en-US" sz="4000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58399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b3e8f5dbd0_0_48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gb3e8f5dbd0_0_48"/>
          <p:cNvSpPr txBox="1"/>
          <p:nvPr/>
        </p:nvSpPr>
        <p:spPr>
          <a:xfrm>
            <a:off x="202630" y="6093788"/>
            <a:ext cx="5798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800"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Prueba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gb3e8f5dbd0_0_48"/>
          <p:cNvSpPr txBox="1"/>
          <p:nvPr/>
        </p:nvSpPr>
        <p:spPr>
          <a:xfrm>
            <a:off x="531675" y="1059050"/>
            <a:ext cx="5798700" cy="4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Pregunta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7: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Algunas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personas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pueden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ser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más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sensibles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otras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impactos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salud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humo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causado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forestales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Estas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personas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pueden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ser las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siguientes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: (Marque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todas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las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opciones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correspondan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).</a:t>
            </a:r>
          </a:p>
          <a:p>
            <a:pPr lvl="0">
              <a:buClr>
                <a:schemeClr val="dk1"/>
              </a:buClr>
              <a:buSzPts val="1100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Personas con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enfermedad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pulmonar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Personas con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infección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respiratoria</a:t>
            </a: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Personas con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afecciones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cardíacas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o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circulatorias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Niños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menores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18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años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gb3e8f5dbd0_0_48"/>
          <p:cNvSpPr txBox="1"/>
          <p:nvPr/>
        </p:nvSpPr>
        <p:spPr>
          <a:xfrm>
            <a:off x="6664387" y="1059050"/>
            <a:ext cx="51330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Pregunta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8: Los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respiradores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con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filtro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partículas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como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N95 o P-100,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pueden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ayudar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reducir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su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exposición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peligros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inhalar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humo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causado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forestales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</a:p>
          <a:p>
            <a:pPr lvl="0">
              <a:buClr>
                <a:schemeClr val="dk1"/>
              </a:buClr>
              <a:buSzPts val="1100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Verdadero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Falso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37F2E26-050C-443D-941D-8A7653D7B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538" y="1"/>
            <a:ext cx="105156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u="sng" dirty="0" err="1"/>
              <a:t>Entrenamiento</a:t>
            </a:r>
            <a:r>
              <a:rPr lang="en-US" sz="4000" u="sng" dirty="0"/>
              <a:t> </a:t>
            </a:r>
            <a:r>
              <a:rPr lang="en-US" sz="4000" u="sng" dirty="0" err="1"/>
              <a:t>sobre</a:t>
            </a:r>
            <a:r>
              <a:rPr lang="en-US" sz="4000" u="sng" dirty="0"/>
              <a:t> </a:t>
            </a:r>
            <a:r>
              <a:rPr lang="en-US" sz="4000" u="sng" dirty="0" err="1"/>
              <a:t>el</a:t>
            </a:r>
            <a:r>
              <a:rPr lang="en-US" sz="4000" u="sng" dirty="0"/>
              <a:t> </a:t>
            </a:r>
            <a:r>
              <a:rPr lang="en-US" sz="4000" u="sng" dirty="0" err="1"/>
              <a:t>humo</a:t>
            </a:r>
            <a:r>
              <a:rPr lang="en-US" sz="4000" u="sng" dirty="0"/>
              <a:t> </a:t>
            </a:r>
            <a:r>
              <a:rPr lang="en-US" sz="4000" u="sng" dirty="0" err="1"/>
              <a:t>causado</a:t>
            </a:r>
            <a:r>
              <a:rPr lang="en-US" sz="4000" u="sng" dirty="0"/>
              <a:t> </a:t>
            </a:r>
            <a:r>
              <a:rPr lang="en-US" sz="4000" u="sng" dirty="0" err="1"/>
              <a:t>por</a:t>
            </a:r>
            <a:r>
              <a:rPr lang="en-US" sz="4000" u="sng" dirty="0"/>
              <a:t> </a:t>
            </a:r>
            <a:r>
              <a:rPr lang="en-US" sz="4000" u="sng" dirty="0" err="1"/>
              <a:t>incendios</a:t>
            </a:r>
            <a:r>
              <a:rPr lang="en-US" sz="4000" u="sng" dirty="0"/>
              <a:t> </a:t>
            </a:r>
            <a:r>
              <a:rPr lang="en-US" sz="4000" u="sng" dirty="0" err="1"/>
              <a:t>forestales</a:t>
            </a:r>
            <a:r>
              <a:rPr lang="en-US" sz="4000" u="sng" dirty="0"/>
              <a:t> - </a:t>
            </a:r>
            <a:r>
              <a:rPr lang="en-US" sz="4000" u="sng" dirty="0" err="1"/>
              <a:t>Prueba</a:t>
            </a:r>
            <a:endParaRPr lang="en-US" sz="4000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44314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b3e8f5dbd0_0_48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gb3e8f5dbd0_0_48"/>
          <p:cNvSpPr txBox="1"/>
          <p:nvPr/>
        </p:nvSpPr>
        <p:spPr>
          <a:xfrm>
            <a:off x="202630" y="6093788"/>
            <a:ext cx="5798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800"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Prueba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gb3e8f5dbd0_0_48"/>
          <p:cNvSpPr txBox="1"/>
          <p:nvPr/>
        </p:nvSpPr>
        <p:spPr>
          <a:xfrm>
            <a:off x="531675" y="1059050"/>
            <a:ext cx="5798700" cy="4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Pregunta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9: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Esta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capacitación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cubrió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5 de 10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requisitos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capacitación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;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su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empleador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no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está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obligado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proporcionar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más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capacitación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.</a:t>
            </a:r>
          </a:p>
          <a:p>
            <a:pPr lvl="0">
              <a:buClr>
                <a:schemeClr val="dk1"/>
              </a:buClr>
              <a:buSzPts val="1100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Verdadero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Falso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gb3e8f5dbd0_0_48"/>
          <p:cNvSpPr txBox="1"/>
          <p:nvPr/>
        </p:nvSpPr>
        <p:spPr>
          <a:xfrm>
            <a:off x="6664387" y="1059050"/>
            <a:ext cx="51330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Pregunta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10: Los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trabajadores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siempre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deben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realizar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una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verificación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sello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cuando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se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colocan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un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respirador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con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pieza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facial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filtrante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</a:p>
          <a:p>
            <a:pPr lvl="0">
              <a:buClr>
                <a:schemeClr val="dk1"/>
              </a:buClr>
              <a:buSzPts val="1100"/>
            </a:pP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>
              <a:buClr>
                <a:schemeClr val="dk1"/>
              </a:buClr>
              <a:buSzPct val="1000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Verdadero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>
              <a:buClr>
                <a:schemeClr val="dk1"/>
              </a:buClr>
              <a:buSzPct val="100000"/>
              <a:buFont typeface="+mj-lt"/>
              <a:buAutoNum type="alphaUcPeriod"/>
            </a:pP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>
              <a:buClr>
                <a:schemeClr val="dk1"/>
              </a:buClr>
              <a:buSzPct val="1000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Falso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74DF95F-5F87-4EC7-A94C-D1AF8DD21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538" y="1"/>
            <a:ext cx="105156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u="sng" dirty="0" err="1">
                <a:latin typeface="+mn-lt"/>
              </a:rPr>
              <a:t>Entrenamiento</a:t>
            </a:r>
            <a:r>
              <a:rPr lang="en-US" sz="4000" u="sng" dirty="0">
                <a:latin typeface="+mn-lt"/>
              </a:rPr>
              <a:t> </a:t>
            </a:r>
            <a:r>
              <a:rPr lang="en-US" sz="4000" u="sng" dirty="0" err="1">
                <a:latin typeface="+mn-lt"/>
              </a:rPr>
              <a:t>sobre</a:t>
            </a:r>
            <a:r>
              <a:rPr lang="en-US" sz="4000" u="sng" dirty="0">
                <a:latin typeface="+mn-lt"/>
              </a:rPr>
              <a:t> </a:t>
            </a:r>
            <a:r>
              <a:rPr lang="en-US" sz="4000" u="sng" dirty="0" err="1">
                <a:latin typeface="+mn-lt"/>
              </a:rPr>
              <a:t>el</a:t>
            </a:r>
            <a:r>
              <a:rPr lang="en-US" sz="4000" u="sng" dirty="0">
                <a:latin typeface="+mn-lt"/>
              </a:rPr>
              <a:t> </a:t>
            </a:r>
            <a:r>
              <a:rPr lang="en-US" sz="4000" u="sng" dirty="0" err="1">
                <a:latin typeface="+mn-lt"/>
              </a:rPr>
              <a:t>humo</a:t>
            </a:r>
            <a:r>
              <a:rPr lang="en-US" sz="4000" u="sng" dirty="0">
                <a:latin typeface="+mn-lt"/>
              </a:rPr>
              <a:t> </a:t>
            </a:r>
            <a:r>
              <a:rPr lang="en-US" sz="4000" u="sng" dirty="0" err="1">
                <a:latin typeface="+mn-lt"/>
              </a:rPr>
              <a:t>causado</a:t>
            </a:r>
            <a:r>
              <a:rPr lang="en-US" sz="4000" u="sng" dirty="0">
                <a:latin typeface="+mn-lt"/>
              </a:rPr>
              <a:t> </a:t>
            </a:r>
            <a:r>
              <a:rPr lang="en-US" sz="4000" u="sng" dirty="0" err="1">
                <a:latin typeface="+mn-lt"/>
              </a:rPr>
              <a:t>por</a:t>
            </a:r>
            <a:r>
              <a:rPr lang="en-US" sz="4000" u="sng" dirty="0">
                <a:latin typeface="+mn-lt"/>
              </a:rPr>
              <a:t> </a:t>
            </a:r>
            <a:r>
              <a:rPr lang="en-US" sz="4000" u="sng" dirty="0" err="1">
                <a:latin typeface="+mn-lt"/>
              </a:rPr>
              <a:t>incendios</a:t>
            </a:r>
            <a:r>
              <a:rPr lang="en-US" sz="4000" u="sng" dirty="0">
                <a:latin typeface="+mn-lt"/>
              </a:rPr>
              <a:t> </a:t>
            </a:r>
            <a:r>
              <a:rPr lang="en-US" sz="4000" u="sng" dirty="0" err="1">
                <a:latin typeface="+mn-lt"/>
              </a:rPr>
              <a:t>forestales</a:t>
            </a:r>
            <a:r>
              <a:rPr lang="en-US" sz="4000" u="sng" dirty="0">
                <a:latin typeface="+mn-lt"/>
              </a:rPr>
              <a:t> - </a:t>
            </a:r>
            <a:r>
              <a:rPr lang="en-US" sz="4000" u="sng" dirty="0" err="1">
                <a:latin typeface="+mn-lt"/>
              </a:rPr>
              <a:t>Prueba</a:t>
            </a:r>
            <a:endParaRPr lang="en-US" sz="4000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68296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afa52f6668_0_0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7" name="Google Shape;677;gafa52f6668_0_0"/>
          <p:cNvSpPr txBox="1"/>
          <p:nvPr/>
        </p:nvSpPr>
        <p:spPr>
          <a:xfrm>
            <a:off x="202630" y="6093788"/>
            <a:ext cx="5798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800"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Respuestas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prueba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gafa52f6668_0_0"/>
          <p:cNvSpPr txBox="1"/>
          <p:nvPr/>
        </p:nvSpPr>
        <p:spPr>
          <a:xfrm>
            <a:off x="577068" y="1578730"/>
            <a:ext cx="11178540" cy="29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2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A,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Verdadero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A, B, C, D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B,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Falso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D, 101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A,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Verdadero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A,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Verdadero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A, B, C, D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A,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Verdadero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B,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Falso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A,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Verdadero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7D242F0-6876-498B-B962-8E197329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538" y="1"/>
            <a:ext cx="105156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u="sng" dirty="0" err="1">
                <a:latin typeface="+mn-lt"/>
              </a:rPr>
              <a:t>Entrenamiento</a:t>
            </a:r>
            <a:r>
              <a:rPr lang="en-US" sz="4000" u="sng" dirty="0">
                <a:latin typeface="+mn-lt"/>
              </a:rPr>
              <a:t> </a:t>
            </a:r>
            <a:r>
              <a:rPr lang="en-US" sz="4000" u="sng" dirty="0" err="1">
                <a:latin typeface="+mn-lt"/>
              </a:rPr>
              <a:t>sobre</a:t>
            </a:r>
            <a:r>
              <a:rPr lang="en-US" sz="4000" u="sng" dirty="0">
                <a:latin typeface="+mn-lt"/>
              </a:rPr>
              <a:t> </a:t>
            </a:r>
            <a:r>
              <a:rPr lang="en-US" sz="4000" u="sng" dirty="0" err="1">
                <a:latin typeface="+mn-lt"/>
              </a:rPr>
              <a:t>el</a:t>
            </a:r>
            <a:r>
              <a:rPr lang="en-US" sz="4000" u="sng" dirty="0">
                <a:latin typeface="+mn-lt"/>
              </a:rPr>
              <a:t> </a:t>
            </a:r>
            <a:r>
              <a:rPr lang="en-US" sz="4000" u="sng" dirty="0" err="1">
                <a:latin typeface="+mn-lt"/>
              </a:rPr>
              <a:t>humo</a:t>
            </a:r>
            <a:r>
              <a:rPr lang="en-US" sz="4000" u="sng" dirty="0">
                <a:latin typeface="+mn-lt"/>
              </a:rPr>
              <a:t> </a:t>
            </a:r>
            <a:r>
              <a:rPr lang="en-US" sz="4000" u="sng" dirty="0" err="1">
                <a:latin typeface="+mn-lt"/>
              </a:rPr>
              <a:t>causado</a:t>
            </a:r>
            <a:r>
              <a:rPr lang="en-US" sz="4000" u="sng" dirty="0">
                <a:latin typeface="+mn-lt"/>
              </a:rPr>
              <a:t> </a:t>
            </a:r>
            <a:r>
              <a:rPr lang="en-US" sz="4000" u="sng" dirty="0" err="1">
                <a:latin typeface="+mn-lt"/>
              </a:rPr>
              <a:t>por</a:t>
            </a:r>
            <a:r>
              <a:rPr lang="en-US" sz="4000" u="sng" dirty="0">
                <a:latin typeface="+mn-lt"/>
              </a:rPr>
              <a:t> </a:t>
            </a:r>
            <a:r>
              <a:rPr lang="en-US" sz="4000" u="sng" dirty="0" err="1">
                <a:latin typeface="+mn-lt"/>
              </a:rPr>
              <a:t>incendios</a:t>
            </a:r>
            <a:r>
              <a:rPr lang="en-US" sz="4000" u="sng" dirty="0">
                <a:latin typeface="+mn-lt"/>
              </a:rPr>
              <a:t> </a:t>
            </a:r>
            <a:r>
              <a:rPr lang="en-US" sz="4000" u="sng" dirty="0" err="1">
                <a:latin typeface="+mn-lt"/>
              </a:rPr>
              <a:t>forestales</a:t>
            </a:r>
            <a:r>
              <a:rPr lang="en-US" sz="4000" u="sng" dirty="0">
                <a:latin typeface="+mn-lt"/>
              </a:rPr>
              <a:t>– </a:t>
            </a:r>
            <a:r>
              <a:rPr lang="en-US" sz="4000" u="sng" dirty="0" err="1">
                <a:latin typeface="+mn-lt"/>
              </a:rPr>
              <a:t>Respuestas</a:t>
            </a:r>
            <a:r>
              <a:rPr lang="en-US" sz="4000" u="sng" dirty="0">
                <a:latin typeface="+mn-lt"/>
              </a:rPr>
              <a:t> de </a:t>
            </a:r>
            <a:r>
              <a:rPr lang="en-US" sz="4000" u="sng" dirty="0" err="1">
                <a:latin typeface="+mn-lt"/>
              </a:rPr>
              <a:t>prueba</a:t>
            </a:r>
            <a:endParaRPr lang="en-US" sz="4000" u="sng" dirty="0">
              <a:latin typeface="+mn-l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aabb6530bf_0_8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7" name="Google Shape;687;gaabb6530bf_0_8"/>
          <p:cNvSpPr txBox="1"/>
          <p:nvPr/>
        </p:nvSpPr>
        <p:spPr>
          <a:xfrm>
            <a:off x="5783580" y="31429"/>
            <a:ext cx="6408420" cy="401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SzPts val="1100"/>
            </a:pP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¿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Hacia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dónde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nos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dirigimos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desde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aquí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?</a:t>
            </a:r>
            <a:endParaRPr lang="en-US" sz="36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Un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recurso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excelente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puede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utilizar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es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Índice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temático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la A a la Z del sitio web de Oregon OSHA.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Contiene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una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lista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publicaciones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relevantes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materiales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capacitación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normas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interpretaciones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videos y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otros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materiales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diversos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</a:p>
          <a:p>
            <a:pPr lvl="0">
              <a:buClr>
                <a:schemeClr val="dk1"/>
              </a:buClr>
              <a:buSzPts val="1100"/>
            </a:pPr>
            <a:endParaRPr lang="en-US" sz="15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desea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obtener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orientación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desarrollo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un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entorno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laboral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más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seguro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puede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tener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cuenta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nuestros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servicios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asesoramiento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gratuito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confidencial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Nuestros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asesores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sobre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seguridad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salud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laboral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pueden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ayudarle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reducir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accidentes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costos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relacionados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y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ayudarle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desarrollar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un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programa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integral para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manejo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la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seguridad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la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salud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Para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obtener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más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información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visite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página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consulta.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90C67F-BA41-48FF-9FC1-388AAE6F7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4" y="0"/>
            <a:ext cx="5560034" cy="5870957"/>
          </a:xfrm>
          <a:prstGeom prst="rect">
            <a:avLst/>
          </a:prstGeom>
        </p:spPr>
      </p:pic>
      <p:sp>
        <p:nvSpPr>
          <p:cNvPr id="6" name="Google Shape;691;gaabb6530bf_0_8">
            <a:hlinkClick r:id="rId4"/>
            <a:extLst>
              <a:ext uri="{FF2B5EF4-FFF2-40B4-BE49-F238E27FC236}">
                <a16:creationId xmlns:a16="http://schemas.microsoft.com/office/drawing/2014/main" id="{92C1C964-F445-4486-A1EC-ED657EC9BB4E}"/>
              </a:ext>
            </a:extLst>
          </p:cNvPr>
          <p:cNvSpPr/>
          <p:nvPr/>
        </p:nvSpPr>
        <p:spPr>
          <a:xfrm>
            <a:off x="5708175" y="4123497"/>
            <a:ext cx="5996700" cy="375914"/>
          </a:xfrm>
          <a:prstGeom prst="rect">
            <a:avLst/>
          </a:prstGeom>
          <a:solidFill>
            <a:srgbClr val="E24600">
              <a:alpha val="55870"/>
            </a:srgbClr>
          </a:solidFill>
          <a:ln w="9525" cap="flat" cmpd="sng">
            <a:solidFill>
              <a:srgbClr val="FF5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3000" dirty="0" err="1">
                <a:solidFill>
                  <a:srgbClr val="FFFFFF"/>
                </a:solidFill>
              </a:rPr>
              <a:t>Presentar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una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queja</a:t>
            </a:r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7" name="Google Shape;692;gaabb6530bf_0_8">
            <a:hlinkClick r:id="rId5"/>
            <a:extLst>
              <a:ext uri="{FF2B5EF4-FFF2-40B4-BE49-F238E27FC236}">
                <a16:creationId xmlns:a16="http://schemas.microsoft.com/office/drawing/2014/main" id="{982BD6FA-18F5-42E4-9F0F-7DF5AFD0C7E2}"/>
              </a:ext>
            </a:extLst>
          </p:cNvPr>
          <p:cNvSpPr/>
          <p:nvPr/>
        </p:nvSpPr>
        <p:spPr>
          <a:xfrm>
            <a:off x="5708175" y="4553566"/>
            <a:ext cx="5996700" cy="375913"/>
          </a:xfrm>
          <a:prstGeom prst="rect">
            <a:avLst/>
          </a:prstGeom>
          <a:solidFill>
            <a:srgbClr val="E24600">
              <a:alpha val="55870"/>
            </a:srgbClr>
          </a:solidFill>
          <a:ln w="9525" cap="flat" cmpd="sng">
            <a:solidFill>
              <a:srgbClr val="FF5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3000" dirty="0" err="1">
                <a:solidFill>
                  <a:srgbClr val="FFFFFF"/>
                </a:solidFill>
              </a:rPr>
              <a:t>índice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temático</a:t>
            </a:r>
            <a:r>
              <a:rPr lang="en-US" sz="3000" dirty="0">
                <a:solidFill>
                  <a:srgbClr val="FFFFFF"/>
                </a:solidFill>
              </a:rPr>
              <a:t> de la A a la Z</a:t>
            </a:r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8" name="Google Shape;693;gaabb6530bf_0_8">
            <a:hlinkClick r:id="rId6"/>
            <a:extLst>
              <a:ext uri="{FF2B5EF4-FFF2-40B4-BE49-F238E27FC236}">
                <a16:creationId xmlns:a16="http://schemas.microsoft.com/office/drawing/2014/main" id="{4ED0A20F-1590-4794-AAB8-44D2D54048A3}"/>
              </a:ext>
            </a:extLst>
          </p:cNvPr>
          <p:cNvSpPr/>
          <p:nvPr/>
        </p:nvSpPr>
        <p:spPr>
          <a:xfrm>
            <a:off x="5708175" y="4979520"/>
            <a:ext cx="5996700" cy="375912"/>
          </a:xfrm>
          <a:prstGeom prst="rect">
            <a:avLst/>
          </a:prstGeom>
          <a:solidFill>
            <a:srgbClr val="E24600">
              <a:alpha val="55870"/>
            </a:srgbClr>
          </a:solidFill>
          <a:ln w="9525" cap="flat" cmpd="sng">
            <a:solidFill>
              <a:srgbClr val="FF5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3000" dirty="0" err="1">
                <a:solidFill>
                  <a:srgbClr val="FFFFFF"/>
                </a:solidFill>
              </a:rPr>
              <a:t>Servicios</a:t>
            </a:r>
            <a:r>
              <a:rPr lang="en-US" sz="3000" dirty="0">
                <a:solidFill>
                  <a:srgbClr val="FFFFFF"/>
                </a:solidFill>
              </a:rPr>
              <a:t> de </a:t>
            </a:r>
            <a:r>
              <a:rPr lang="en-US" sz="3000" dirty="0" err="1">
                <a:solidFill>
                  <a:srgbClr val="FFFFFF"/>
                </a:solidFill>
              </a:rPr>
              <a:t>Asesoría</a:t>
            </a:r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9" name="Google Shape;694;gaabb6530bf_0_8">
            <a:hlinkClick r:id="rId7"/>
            <a:extLst>
              <a:ext uri="{FF2B5EF4-FFF2-40B4-BE49-F238E27FC236}">
                <a16:creationId xmlns:a16="http://schemas.microsoft.com/office/drawing/2014/main" id="{6EE7A166-5BED-493E-9387-05D3DBA1376D}"/>
              </a:ext>
            </a:extLst>
          </p:cNvPr>
          <p:cNvSpPr/>
          <p:nvPr/>
        </p:nvSpPr>
        <p:spPr>
          <a:xfrm>
            <a:off x="5708175" y="5409581"/>
            <a:ext cx="5996700" cy="374332"/>
          </a:xfrm>
          <a:prstGeom prst="rect">
            <a:avLst/>
          </a:prstGeom>
          <a:solidFill>
            <a:srgbClr val="E24600">
              <a:alpha val="55870"/>
            </a:srgbClr>
          </a:solidFill>
          <a:ln w="9525" cap="flat" cmpd="sng">
            <a:solidFill>
              <a:srgbClr val="FF5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500" dirty="0" err="1">
                <a:solidFill>
                  <a:srgbClr val="FFFFFF"/>
                </a:solidFill>
              </a:rPr>
              <a:t>Recursos</a:t>
            </a:r>
            <a:r>
              <a:rPr lang="en-US" sz="2500" dirty="0">
                <a:solidFill>
                  <a:srgbClr val="FFFFFF"/>
                </a:solidFill>
              </a:rPr>
              <a:t>: </a:t>
            </a:r>
            <a:r>
              <a:rPr lang="en-US" sz="2500" dirty="0" err="1">
                <a:solidFill>
                  <a:srgbClr val="FFFFFF"/>
                </a:solidFill>
              </a:rPr>
              <a:t>humo</a:t>
            </a:r>
            <a:r>
              <a:rPr lang="en-US" sz="2500" dirty="0">
                <a:solidFill>
                  <a:srgbClr val="FFFFFF"/>
                </a:solidFill>
              </a:rPr>
              <a:t> de </a:t>
            </a:r>
            <a:r>
              <a:rPr lang="en-US" sz="2500" dirty="0" err="1">
                <a:solidFill>
                  <a:srgbClr val="FFFFFF"/>
                </a:solidFill>
              </a:rPr>
              <a:t>incendios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forestales</a:t>
            </a:r>
            <a:endParaRPr sz="2500" dirty="0">
              <a:solidFill>
                <a:srgbClr val="FFFFFF"/>
              </a:solidFill>
            </a:endParaRPr>
          </a:p>
        </p:txBody>
      </p:sp>
      <p:sp>
        <p:nvSpPr>
          <p:cNvPr id="10" name="Google Shape;102;p2">
            <a:extLst>
              <a:ext uri="{FF2B5EF4-FFF2-40B4-BE49-F238E27FC236}">
                <a16:creationId xmlns:a16="http://schemas.microsoft.com/office/drawing/2014/main" id="{0DD4F086-CEF6-5A9D-C87A-072F3FAE7BE5}"/>
              </a:ext>
            </a:extLst>
          </p:cNvPr>
          <p:cNvSpPr txBox="1"/>
          <p:nvPr/>
        </p:nvSpPr>
        <p:spPr>
          <a:xfrm>
            <a:off x="0" y="5903933"/>
            <a:ext cx="121920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Requisitos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Capacitación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sobre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Humo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Causado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por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Forestales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15"/>
          <p:cNvSpPr/>
          <p:nvPr/>
        </p:nvSpPr>
        <p:spPr>
          <a:xfrm>
            <a:off x="0" y="5857874"/>
            <a:ext cx="12192000" cy="1000125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1" name="Google Shape;721;p15"/>
          <p:cNvPicPr preferRelativeResize="0"/>
          <p:nvPr/>
        </p:nvPicPr>
        <p:blipFill>
          <a:blip r:embed="rId3"/>
          <a:srcRect/>
          <a:stretch/>
        </p:blipFill>
        <p:spPr>
          <a:xfrm>
            <a:off x="898537" y="0"/>
            <a:ext cx="10394925" cy="58527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2;p2">
            <a:extLst>
              <a:ext uri="{FF2B5EF4-FFF2-40B4-BE49-F238E27FC236}">
                <a16:creationId xmlns:a16="http://schemas.microsoft.com/office/drawing/2014/main" id="{AA644A66-C26E-28A1-C31D-FCA1DCE8A49C}"/>
              </a:ext>
            </a:extLst>
          </p:cNvPr>
          <p:cNvSpPr txBox="1"/>
          <p:nvPr/>
        </p:nvSpPr>
        <p:spPr>
          <a:xfrm>
            <a:off x="0" y="5903933"/>
            <a:ext cx="121920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Requisitos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Capacitación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sobre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Humo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Causado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por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Forestales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aabb6530bf_0_18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gaabb6530bf_0_18"/>
          <p:cNvSpPr txBox="1"/>
          <p:nvPr/>
        </p:nvSpPr>
        <p:spPr>
          <a:xfrm>
            <a:off x="5772150" y="45719"/>
            <a:ext cx="6376000" cy="5280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SzPts val="1100"/>
            </a:pP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¡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Felicitaciones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!</a:t>
            </a:r>
            <a:endParaRPr sz="3600" b="0" i="0" u="sng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1100"/>
            </a:pPr>
            <a:br>
              <a:rPr lang="en-US" sz="16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Usted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ha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completado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curso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línea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b="1" i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Requisitos</a:t>
            </a:r>
            <a:r>
              <a:rPr lang="en-US" sz="1600" b="1" i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b="1" i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capacitación</a:t>
            </a:r>
            <a:r>
              <a:rPr lang="en-US" sz="1600" b="1" i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b="1" i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sobre</a:t>
            </a:r>
            <a:r>
              <a:rPr lang="en-US" sz="1600" b="1" i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b="1" i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humo</a:t>
            </a:r>
            <a:r>
              <a:rPr lang="en-US" sz="1600" b="1" i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b="1" i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causado</a:t>
            </a:r>
            <a:r>
              <a:rPr lang="en-US" sz="1600" b="1" i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b="1" i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600" b="1" i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b="1" i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b="1" i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b="1" i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incendios</a:t>
            </a:r>
            <a:r>
              <a:rPr lang="en-US" sz="1600" b="1" i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b="1" i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forestales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cuyo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objetivo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es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cumplir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5 de 10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requisitos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capacitación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como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se indica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las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Reglas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abordar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exposición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al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humo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causados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forestales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</a:p>
          <a:p>
            <a:pPr lvl="0">
              <a:buClr>
                <a:schemeClr val="dk1"/>
              </a:buClr>
              <a:buSzPts val="1100"/>
            </a:pPr>
            <a:endParaRPr lang="en-US" sz="16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en-US" sz="16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Producido</a:t>
            </a:r>
            <a:r>
              <a:rPr lang="en-US" sz="16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6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6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Equipo</a:t>
            </a:r>
            <a:r>
              <a:rPr lang="en-US" sz="16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educación</a:t>
            </a:r>
            <a:r>
              <a:rPr lang="en-US" sz="16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pública</a:t>
            </a:r>
            <a:r>
              <a:rPr lang="en-US" sz="16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Oregon OSHA: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Renee Stapleton, Ricardo Vázquez Rodríguez, Phillip Wade, Tammi Stevens, Angelina Cox, Tim Wade, Anthony Dey.</a:t>
            </a:r>
          </a:p>
          <a:p>
            <a:pPr lvl="0">
              <a:buClr>
                <a:schemeClr val="dk1"/>
              </a:buClr>
              <a:buSzPts val="1100"/>
            </a:pPr>
            <a:endParaRPr lang="en-US" sz="16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en-US" sz="16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Asistencia</a:t>
            </a:r>
            <a:r>
              <a:rPr lang="en-US" sz="16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técnica</a:t>
            </a:r>
            <a:r>
              <a:rPr lang="en-US" sz="16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proporcionada</a:t>
            </a:r>
            <a:r>
              <a:rPr lang="en-US" sz="16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como</a:t>
            </a:r>
            <a:r>
              <a:rPr lang="en-US" sz="16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expertos</a:t>
            </a:r>
            <a:r>
              <a:rPr lang="en-US" sz="16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6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 </a:t>
            </a:r>
            <a:r>
              <a:rPr lang="en-US" sz="16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materia</a:t>
            </a:r>
            <a:r>
              <a:rPr lang="en-US" sz="16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: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Tom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Bozicevic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Renee Stapleton</a:t>
            </a:r>
          </a:p>
          <a:p>
            <a:pPr lvl="0">
              <a:buClr>
                <a:schemeClr val="dk1"/>
              </a:buClr>
              <a:buSzPts val="1100"/>
            </a:pPr>
            <a:endParaRPr lang="en-US" sz="16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Imágenes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proporcionadas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: Getty Images Inc.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EC8700-4525-4CF2-83DA-849140FEDE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5172"/>
            <a:ext cx="5353235" cy="5852702"/>
          </a:xfrm>
          <a:prstGeom prst="rect">
            <a:avLst/>
          </a:prstGeom>
        </p:spPr>
      </p:pic>
      <p:sp>
        <p:nvSpPr>
          <p:cNvPr id="6" name="Google Shape;102;p2">
            <a:extLst>
              <a:ext uri="{FF2B5EF4-FFF2-40B4-BE49-F238E27FC236}">
                <a16:creationId xmlns:a16="http://schemas.microsoft.com/office/drawing/2014/main" id="{DDCD5FB9-3046-2EFC-159E-8B52EC4F8364}"/>
              </a:ext>
            </a:extLst>
          </p:cNvPr>
          <p:cNvSpPr txBox="1"/>
          <p:nvPr/>
        </p:nvSpPr>
        <p:spPr>
          <a:xfrm>
            <a:off x="0" y="5903933"/>
            <a:ext cx="121920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Requisitos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Capacitación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sobre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Humo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Causado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por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Forestales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892831" y="29698"/>
            <a:ext cx="6211539" cy="5201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Reglas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sobre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humo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causado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incendios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forestales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Oregon</a:t>
            </a:r>
            <a:endParaRPr lang="en-US" sz="36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SzPts val="4800"/>
            </a:pPr>
            <a:endParaRPr lang="en-US" sz="16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SzPts val="4800"/>
            </a:pP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Para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ayudar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proteger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trabajadores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humo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causado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forestales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se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pidió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Oregon OSHA que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desarrollara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reglas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aborden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peligro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Las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reglas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resultantes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están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diseñadas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proteger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efectos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potencialmente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perjudiciales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la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salud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ante la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exposición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niveles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insalubres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peligrosos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humo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forestales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Estas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reglas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se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aplican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todos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trabajadores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Oregon y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exigen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una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evaluación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la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exposición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información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capacitación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documentación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comunicación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bidireccional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controles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la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exposición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No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entraremos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todos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aspectos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curso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sino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centraremos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requisitos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capacitación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Antes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entrar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materia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hablemos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las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exenciones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la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regla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endParaRPr sz="16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6B5956-B5F0-45FC-9D13-66332C71F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19156" cy="5893356"/>
          </a:xfrm>
          <a:prstGeom prst="rect">
            <a:avLst/>
          </a:prstGeom>
        </p:spPr>
      </p:pic>
      <p:sp>
        <p:nvSpPr>
          <p:cNvPr id="6" name="Google Shape;102;p2">
            <a:extLst>
              <a:ext uri="{FF2B5EF4-FFF2-40B4-BE49-F238E27FC236}">
                <a16:creationId xmlns:a16="http://schemas.microsoft.com/office/drawing/2014/main" id="{DDD79C09-C172-B8D4-2286-7F1A4DF641E4}"/>
              </a:ext>
            </a:extLst>
          </p:cNvPr>
          <p:cNvSpPr txBox="1"/>
          <p:nvPr/>
        </p:nvSpPr>
        <p:spPr>
          <a:xfrm>
            <a:off x="0" y="5903933"/>
            <a:ext cx="121920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Requisitos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Capacitación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sobre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Humo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Causado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por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Forestales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3014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897285" y="34742"/>
            <a:ext cx="6172795" cy="360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Exenciones</a:t>
            </a:r>
            <a:endParaRPr sz="36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Existen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múltiples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exenciones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las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reglas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determinadas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condiciones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Por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ejemplo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trabajan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casa y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edificios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cerrados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con un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sistema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ventilación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mecánica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están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exentos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así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como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vehículos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con un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sistema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filtración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aire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La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lucha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contra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forestales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las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operaciones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emergencia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las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exposiciones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intermitentes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están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parcialmente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exentas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Para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obtener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más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información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consulte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las 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  <a:hlinkClick r:id="rId3"/>
              </a:rPr>
              <a:t>Subsecciones (1)(a) y (1)(b)</a:t>
            </a:r>
            <a:r>
              <a:rPr lang="en-US" sz="1600" baseline="300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  <a:hlinkClick r:id="rId3"/>
              </a:rPr>
              <a:t>(</a:t>
            </a:r>
            <a:r>
              <a:rPr lang="en-US" sz="1600" baseline="300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3)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norma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</a:p>
          <a:p>
            <a:endParaRPr lang="en-US" sz="16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continuación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hablaremos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peligros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humo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causado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forestales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D0FA6F-1040-46DD-9013-9520EDEF4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5719156" cy="5893355"/>
          </a:xfrm>
          <a:prstGeom prst="rect">
            <a:avLst/>
          </a:prstGeom>
        </p:spPr>
      </p:pic>
      <p:sp>
        <p:nvSpPr>
          <p:cNvPr id="6" name="Google Shape;102;p2">
            <a:extLst>
              <a:ext uri="{FF2B5EF4-FFF2-40B4-BE49-F238E27FC236}">
                <a16:creationId xmlns:a16="http://schemas.microsoft.com/office/drawing/2014/main" id="{1D864A5C-6C1C-1CE8-2779-97112FF2A2AB}"/>
              </a:ext>
            </a:extLst>
          </p:cNvPr>
          <p:cNvSpPr txBox="1"/>
          <p:nvPr/>
        </p:nvSpPr>
        <p:spPr>
          <a:xfrm>
            <a:off x="0" y="5903933"/>
            <a:ext cx="121920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Requisitos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Capacitación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sobre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Humo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Causado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por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Forestales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88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977890" y="46617"/>
            <a:ext cx="6126480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Elementos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capacitación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satisfechos</a:t>
            </a:r>
            <a:endParaRPr lang="en-US" sz="36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SzPts val="4800"/>
            </a:pPr>
            <a:endParaRPr lang="en-US" sz="16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SzPts val="4800"/>
            </a:pP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curso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satisface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5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10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elementos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capacitación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requeridos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se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encuentran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las </a:t>
            </a:r>
            <a:r>
              <a:rPr lang="en-US" sz="1600" dirty="0">
                <a:solidFill>
                  <a:srgbClr val="0563C1"/>
                </a:solidFill>
                <a:latin typeface="+mj-lt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Subsecciones (4)(a) hasta la (4)(e).</a:t>
            </a:r>
            <a:r>
              <a:rPr lang="en-US" sz="1600" baseline="30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lang="en-US" sz="1600" baseline="30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4) 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continuación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se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presenta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un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resumen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básico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cada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uno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elementos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analizaremos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curso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:</a:t>
            </a:r>
          </a:p>
          <a:p>
            <a:pPr lvl="0">
              <a:buSzPts val="4800"/>
            </a:pPr>
            <a:endParaRPr lang="en-US" sz="16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>
              <a:buSzPct val="100000"/>
              <a:buFont typeface="+mj-lt"/>
              <a:buAutoNum type="alphaLcParenR"/>
            </a:pP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Síntomas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exposición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al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humo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forestales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</a:t>
            </a:r>
          </a:p>
          <a:p>
            <a:pPr marL="342900" lvl="0" indent="-342900">
              <a:buSzPct val="100000"/>
              <a:buFont typeface="+mj-lt"/>
              <a:buAutoNum type="alphaLcParenR"/>
            </a:pP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Efectos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posibles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sobre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salud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ante la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exposición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al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humo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forestales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</a:p>
          <a:p>
            <a:pPr marL="342900" lvl="0" indent="-342900">
              <a:buSzPct val="100000"/>
              <a:buFont typeface="+mj-lt"/>
              <a:buAutoNum type="alphaLcParenR"/>
            </a:pP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 derechos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</a:p>
          <a:p>
            <a:pPr marL="342900" lvl="0" indent="-342900">
              <a:buSzPct val="100000"/>
              <a:buFont typeface="+mj-lt"/>
              <a:buAutoNum type="alphaLcParenR"/>
            </a:pP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Cómo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acceder 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datos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sobre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calidad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aire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y </a:t>
            </a:r>
          </a:p>
          <a:p>
            <a:pPr marL="342900" lvl="0" indent="-342900">
              <a:buSzPct val="100000"/>
              <a:buFont typeface="+mj-lt"/>
              <a:buAutoNum type="alphaLcParenR"/>
            </a:pP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importancia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las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limitaciones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beneficios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uso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un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respirador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con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mascarilla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filtrado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endParaRPr lang="en-US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4" b="18265"/>
          <a:stretch/>
        </p:blipFill>
        <p:spPr>
          <a:xfrm>
            <a:off x="0" y="10578"/>
            <a:ext cx="5719156" cy="5893355"/>
          </a:xfrm>
          <a:prstGeom prst="rect">
            <a:avLst/>
          </a:prstGeom>
        </p:spPr>
      </p:pic>
      <p:sp>
        <p:nvSpPr>
          <p:cNvPr id="6" name="Google Shape;102;p2">
            <a:extLst>
              <a:ext uri="{FF2B5EF4-FFF2-40B4-BE49-F238E27FC236}">
                <a16:creationId xmlns:a16="http://schemas.microsoft.com/office/drawing/2014/main" id="{0DEAD61E-7095-C56A-EBE8-CFB144C4E400}"/>
              </a:ext>
            </a:extLst>
          </p:cNvPr>
          <p:cNvSpPr txBox="1"/>
          <p:nvPr/>
        </p:nvSpPr>
        <p:spPr>
          <a:xfrm>
            <a:off x="0" y="5903933"/>
            <a:ext cx="121920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Requisitos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Capacitación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sobre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Humo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Causado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por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Forestales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8334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F28BC1-3D81-41C7-9784-08F8BF3DC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19156" cy="5893357"/>
          </a:xfrm>
          <a:prstGeom prst="rect">
            <a:avLst/>
          </a:prstGeom>
        </p:spPr>
      </p:pic>
      <p:sp>
        <p:nvSpPr>
          <p:cNvPr id="8" name="Google Shape;104;p2">
            <a:extLst>
              <a:ext uri="{FF2B5EF4-FFF2-40B4-BE49-F238E27FC236}">
                <a16:creationId xmlns:a16="http://schemas.microsoft.com/office/drawing/2014/main" id="{74F66448-10E8-4F98-B984-3FDC91B237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926628" y="45403"/>
            <a:ext cx="6154882" cy="5895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" indent="0" algn="ctr">
              <a:buNone/>
            </a:pPr>
            <a:r>
              <a:rPr lang="en-US" sz="3600" u="sng" dirty="0" err="1">
                <a:latin typeface="+mj-lt"/>
              </a:rPr>
              <a:t>Pautas</a:t>
            </a:r>
            <a:r>
              <a:rPr lang="en-US" sz="3600" u="sng" dirty="0">
                <a:latin typeface="+mj-lt"/>
              </a:rPr>
              <a:t> de </a:t>
            </a:r>
            <a:r>
              <a:rPr lang="en-US" sz="3600" u="sng" dirty="0" err="1">
                <a:latin typeface="+mj-lt"/>
              </a:rPr>
              <a:t>capacitación</a:t>
            </a:r>
            <a:r>
              <a:rPr lang="en-US" sz="3600" u="sng" dirty="0">
                <a:latin typeface="+mj-lt"/>
              </a:rPr>
              <a:t> </a:t>
            </a:r>
            <a:r>
              <a:rPr lang="en-US" sz="3600" u="sng" dirty="0" err="1">
                <a:latin typeface="+mj-lt"/>
              </a:rPr>
              <a:t>requeridas</a:t>
            </a:r>
            <a:endParaRPr lang="en-US" sz="3600" dirty="0">
              <a:latin typeface="+mj-lt"/>
            </a:endParaRP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+mj-lt"/>
            </a:endParaRP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+mj-lt"/>
              </a:rPr>
              <a:t>La </a:t>
            </a:r>
            <a:r>
              <a:rPr lang="en-US" sz="1600" dirty="0" err="1">
                <a:latin typeface="+mj-lt"/>
              </a:rPr>
              <a:t>capacitación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requerida</a:t>
            </a:r>
            <a:r>
              <a:rPr lang="en-US" sz="1600" dirty="0">
                <a:latin typeface="+mj-lt"/>
              </a:rPr>
              <a:t> se </a:t>
            </a:r>
            <a:r>
              <a:rPr lang="en-US" sz="1600" dirty="0" err="1">
                <a:latin typeface="+mj-lt"/>
              </a:rPr>
              <a:t>aplica</a:t>
            </a:r>
            <a:r>
              <a:rPr lang="en-US" sz="1600" dirty="0">
                <a:latin typeface="+mj-lt"/>
              </a:rPr>
              <a:t> a </a:t>
            </a:r>
            <a:r>
              <a:rPr lang="en-US" sz="1600" dirty="0" err="1">
                <a:latin typeface="+mj-lt"/>
              </a:rPr>
              <a:t>todos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los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empleados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incluidos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los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nuevos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los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supervisores</a:t>
            </a:r>
            <a:r>
              <a:rPr lang="en-US" sz="1600" dirty="0">
                <a:latin typeface="+mj-lt"/>
              </a:rPr>
              <a:t> y </a:t>
            </a:r>
            <a:r>
              <a:rPr lang="en-US" sz="1600" dirty="0" err="1">
                <a:latin typeface="+mj-lt"/>
              </a:rPr>
              <a:t>los</a:t>
            </a:r>
            <a:r>
              <a:rPr lang="en-US" sz="1600" dirty="0">
                <a:latin typeface="+mj-lt"/>
              </a:rPr>
              <a:t> no </a:t>
            </a:r>
            <a:r>
              <a:rPr lang="en-US" sz="1600" dirty="0" err="1">
                <a:latin typeface="+mj-lt"/>
              </a:rPr>
              <a:t>supervisores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cuando</a:t>
            </a:r>
            <a:r>
              <a:rPr lang="en-US" sz="1600" dirty="0">
                <a:latin typeface="+mj-lt"/>
              </a:rPr>
              <a:t> se </a:t>
            </a:r>
            <a:r>
              <a:rPr lang="en-US" sz="1600" dirty="0" err="1">
                <a:latin typeface="+mj-lt"/>
              </a:rPr>
              <a:t>espera</a:t>
            </a:r>
            <a:r>
              <a:rPr lang="en-US" sz="1600" dirty="0">
                <a:latin typeface="+mj-lt"/>
              </a:rPr>
              <a:t> que </a:t>
            </a:r>
            <a:r>
              <a:rPr lang="en-US" sz="1600" dirty="0" err="1">
                <a:latin typeface="+mj-lt"/>
              </a:rPr>
              <a:t>estén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expuestos</a:t>
            </a:r>
            <a:r>
              <a:rPr lang="en-US" sz="1600" dirty="0">
                <a:latin typeface="+mj-lt"/>
              </a:rPr>
              <a:t> a </a:t>
            </a:r>
            <a:r>
              <a:rPr lang="en-US" sz="1600" dirty="0" err="1">
                <a:latin typeface="+mj-lt"/>
              </a:rPr>
              <a:t>los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riesgos</a:t>
            </a:r>
            <a:r>
              <a:rPr lang="en-US" sz="1600" dirty="0">
                <a:latin typeface="+mj-lt"/>
              </a:rPr>
              <a:t> del </a:t>
            </a:r>
            <a:r>
              <a:rPr lang="en-US" sz="1600" dirty="0" err="1">
                <a:latin typeface="+mj-lt"/>
              </a:rPr>
              <a:t>humo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causado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por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los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incendios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forestales</a:t>
            </a:r>
            <a:r>
              <a:rPr lang="en-US" sz="1600" dirty="0">
                <a:latin typeface="+mj-lt"/>
              </a:rPr>
              <a:t> con un </a:t>
            </a:r>
            <a:r>
              <a:rPr lang="en-US" sz="1600" dirty="0" err="1">
                <a:latin typeface="+mj-lt"/>
              </a:rPr>
              <a:t>índice</a:t>
            </a:r>
            <a:r>
              <a:rPr lang="en-US" sz="1600" dirty="0">
                <a:latin typeface="+mj-lt"/>
              </a:rPr>
              <a:t> de </a:t>
            </a:r>
            <a:r>
              <a:rPr lang="en-US" sz="1600" dirty="0" err="1">
                <a:latin typeface="+mj-lt"/>
              </a:rPr>
              <a:t>calidad</a:t>
            </a:r>
            <a:r>
              <a:rPr lang="en-US" sz="1600" dirty="0">
                <a:latin typeface="+mj-lt"/>
              </a:rPr>
              <a:t> del </a:t>
            </a:r>
            <a:r>
              <a:rPr lang="en-US" sz="1600" dirty="0" err="1">
                <a:latin typeface="+mj-lt"/>
              </a:rPr>
              <a:t>aire</a:t>
            </a:r>
            <a:r>
              <a:rPr lang="en-US" sz="1600" dirty="0">
                <a:latin typeface="+mj-lt"/>
              </a:rPr>
              <a:t> (AQI </a:t>
            </a:r>
            <a:r>
              <a:rPr lang="en-US" sz="1600" dirty="0" err="1">
                <a:latin typeface="+mj-lt"/>
              </a:rPr>
              <a:t>por</a:t>
            </a:r>
            <a:r>
              <a:rPr lang="en-US" sz="1600" dirty="0">
                <a:latin typeface="+mj-lt"/>
              </a:rPr>
              <a:t> sus </a:t>
            </a:r>
            <a:r>
              <a:rPr lang="en-US" sz="1600" dirty="0" err="1">
                <a:latin typeface="+mj-lt"/>
              </a:rPr>
              <a:t>siglas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Inglés</a:t>
            </a:r>
            <a:r>
              <a:rPr lang="en-US" sz="1600" dirty="0">
                <a:latin typeface="+mj-lt"/>
              </a:rPr>
              <a:t>) </a:t>
            </a:r>
            <a:r>
              <a:rPr lang="en-US" sz="1600" dirty="0" err="1">
                <a:latin typeface="+mj-lt"/>
              </a:rPr>
              <a:t>igual</a:t>
            </a:r>
            <a:r>
              <a:rPr lang="en-US" sz="1600" dirty="0">
                <a:latin typeface="+mj-lt"/>
              </a:rPr>
              <a:t> o superior a 101. La </a:t>
            </a:r>
            <a:r>
              <a:rPr lang="en-US" sz="1600" dirty="0" err="1">
                <a:latin typeface="+mj-lt"/>
              </a:rPr>
              <a:t>capacitación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debe</a:t>
            </a:r>
            <a:r>
              <a:rPr lang="en-US" sz="1600" dirty="0">
                <a:latin typeface="+mj-lt"/>
              </a:rPr>
              <a:t>: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Tener </a:t>
            </a:r>
            <a:r>
              <a:rPr lang="en-US" sz="1600" dirty="0" err="1">
                <a:latin typeface="+mj-lt"/>
              </a:rPr>
              <a:t>lugar</a:t>
            </a:r>
            <a:r>
              <a:rPr lang="en-US" sz="1600" dirty="0">
                <a:latin typeface="+mj-lt"/>
              </a:rPr>
              <a:t> antes de que </a:t>
            </a:r>
            <a:r>
              <a:rPr lang="en-US" sz="1600" dirty="0" err="1">
                <a:latin typeface="+mj-lt"/>
              </a:rPr>
              <a:t>los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empleados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estén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expuestos</a:t>
            </a:r>
            <a:r>
              <a:rPr lang="en-US" sz="1600" dirty="0">
                <a:latin typeface="+mj-lt"/>
              </a:rPr>
              <a:t> a </a:t>
            </a:r>
            <a:r>
              <a:rPr lang="en-US" sz="1600" dirty="0" err="1">
                <a:latin typeface="+mj-lt"/>
              </a:rPr>
              <a:t>los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peligros</a:t>
            </a:r>
            <a:r>
              <a:rPr lang="en-US" sz="1600" dirty="0">
                <a:latin typeface="+mj-lt"/>
              </a:rPr>
              <a:t> del </a:t>
            </a:r>
            <a:r>
              <a:rPr lang="en-US" sz="1600" dirty="0" err="1">
                <a:latin typeface="+mj-lt"/>
              </a:rPr>
              <a:t>humo</a:t>
            </a:r>
            <a:r>
              <a:rPr lang="en-US" sz="1600" dirty="0">
                <a:latin typeface="+mj-lt"/>
              </a:rPr>
              <a:t> de </a:t>
            </a:r>
            <a:r>
              <a:rPr lang="en-US" sz="1600" dirty="0" err="1">
                <a:latin typeface="+mj-lt"/>
              </a:rPr>
              <a:t>incendios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forestales</a:t>
            </a:r>
            <a:r>
              <a:rPr lang="en-US" sz="1600" dirty="0">
                <a:latin typeface="+mj-lt"/>
              </a:rPr>
              <a:t>,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Ser </a:t>
            </a:r>
            <a:r>
              <a:rPr lang="en-US" sz="1600" dirty="0" err="1">
                <a:latin typeface="+mj-lt"/>
              </a:rPr>
              <a:t>impartida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en</a:t>
            </a:r>
            <a:r>
              <a:rPr lang="en-US" sz="1600" dirty="0">
                <a:latin typeface="+mj-lt"/>
              </a:rPr>
              <a:t> un </a:t>
            </a:r>
            <a:r>
              <a:rPr lang="en-US" sz="1600" dirty="0" err="1">
                <a:latin typeface="+mj-lt"/>
              </a:rPr>
              <a:t>idioma</a:t>
            </a:r>
            <a:r>
              <a:rPr lang="en-US" sz="1600" dirty="0">
                <a:latin typeface="+mj-lt"/>
              </a:rPr>
              <a:t> y </a:t>
            </a:r>
            <a:r>
              <a:rPr lang="en-US" sz="1600" dirty="0" err="1">
                <a:latin typeface="+mj-lt"/>
              </a:rPr>
              <a:t>vocabulario</a:t>
            </a:r>
            <a:r>
              <a:rPr lang="en-US" sz="1600" dirty="0">
                <a:latin typeface="+mj-lt"/>
              </a:rPr>
              <a:t> que </a:t>
            </a:r>
            <a:r>
              <a:rPr lang="en-US" sz="1600" dirty="0" err="1">
                <a:latin typeface="+mj-lt"/>
              </a:rPr>
              <a:t>entiendan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fácilmente</a:t>
            </a:r>
            <a:r>
              <a:rPr lang="en-US" sz="1600" dirty="0">
                <a:latin typeface="+mj-lt"/>
              </a:rPr>
              <a:t>, y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Ser de </a:t>
            </a:r>
            <a:r>
              <a:rPr lang="en-US" sz="1600" dirty="0" err="1">
                <a:latin typeface="+mj-lt"/>
              </a:rPr>
              <a:t>una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manera</a:t>
            </a:r>
            <a:r>
              <a:rPr lang="en-US" sz="1600" dirty="0">
                <a:latin typeface="+mj-lt"/>
              </a:rPr>
              <a:t> que </a:t>
            </a:r>
            <a:r>
              <a:rPr lang="en-US" sz="1600" dirty="0" err="1">
                <a:latin typeface="+mj-lt"/>
              </a:rPr>
              <a:t>permita</a:t>
            </a:r>
            <a:r>
              <a:rPr lang="en-US" sz="1600" dirty="0">
                <a:latin typeface="+mj-lt"/>
              </a:rPr>
              <a:t> la </a:t>
            </a:r>
            <a:r>
              <a:rPr lang="en-US" sz="1600" dirty="0" err="1">
                <a:latin typeface="+mj-lt"/>
              </a:rPr>
              <a:t>retroalimentación</a:t>
            </a:r>
            <a:r>
              <a:rPr lang="en-US" sz="1600" dirty="0">
                <a:latin typeface="+mj-lt"/>
              </a:rPr>
              <a:t> de </a:t>
            </a:r>
            <a:r>
              <a:rPr lang="en-US" sz="1600" dirty="0" err="1">
                <a:latin typeface="+mj-lt"/>
              </a:rPr>
              <a:t>los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empleados</a:t>
            </a:r>
            <a:r>
              <a:rPr lang="en-US" sz="1600" dirty="0">
                <a:latin typeface="+mj-lt"/>
              </a:rPr>
              <a:t>. 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+mj-lt"/>
            </a:endParaRP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+mj-lt"/>
              </a:rPr>
              <a:t>Los 5 </a:t>
            </a:r>
            <a:r>
              <a:rPr lang="en-US" sz="1600" dirty="0" err="1">
                <a:latin typeface="+mj-lt"/>
              </a:rPr>
              <a:t>elementos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restantes</a:t>
            </a:r>
            <a:r>
              <a:rPr lang="en-US" sz="1600" dirty="0">
                <a:latin typeface="+mj-lt"/>
              </a:rPr>
              <a:t> son </a:t>
            </a:r>
            <a:r>
              <a:rPr lang="en-US" sz="1600" dirty="0" err="1">
                <a:latin typeface="+mj-lt"/>
              </a:rPr>
              <a:t>específicos</a:t>
            </a:r>
            <a:r>
              <a:rPr lang="en-US" sz="1600" dirty="0">
                <a:latin typeface="+mj-lt"/>
              </a:rPr>
              <a:t> del </a:t>
            </a:r>
            <a:r>
              <a:rPr lang="en-US" sz="1600" dirty="0" err="1">
                <a:latin typeface="+mj-lt"/>
              </a:rPr>
              <a:t>lugar</a:t>
            </a:r>
            <a:r>
              <a:rPr lang="en-US" sz="1600" dirty="0">
                <a:latin typeface="+mj-lt"/>
              </a:rPr>
              <a:t> de </a:t>
            </a:r>
            <a:r>
              <a:rPr lang="en-US" sz="1600" dirty="0" err="1">
                <a:latin typeface="+mj-lt"/>
              </a:rPr>
              <a:t>trabajo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según</a:t>
            </a:r>
            <a:r>
              <a:rPr lang="en-US" sz="1600" dirty="0">
                <a:latin typeface="+mj-lt"/>
              </a:rPr>
              <a:t> las </a:t>
            </a:r>
            <a:r>
              <a:rPr lang="en-US" sz="1600" dirty="0" err="1">
                <a:latin typeface="+mj-lt"/>
              </a:rPr>
              <a:t>necesidades</a:t>
            </a:r>
            <a:r>
              <a:rPr lang="en-US" sz="1600" dirty="0">
                <a:latin typeface="+mj-lt"/>
              </a:rPr>
              <a:t> y </a:t>
            </a:r>
            <a:r>
              <a:rPr lang="en-US" sz="1600" dirty="0" err="1">
                <a:latin typeface="+mj-lt"/>
              </a:rPr>
              <a:t>prácticas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operativas</a:t>
            </a:r>
            <a:r>
              <a:rPr lang="en-US" sz="1600" dirty="0">
                <a:latin typeface="+mj-lt"/>
              </a:rPr>
              <a:t> de </a:t>
            </a:r>
            <a:r>
              <a:rPr lang="en-US" sz="1600" dirty="0" err="1">
                <a:latin typeface="+mj-lt"/>
              </a:rPr>
              <a:t>cada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empleador</a:t>
            </a:r>
            <a:r>
              <a:rPr lang="en-US" sz="1600" dirty="0">
                <a:latin typeface="+mj-lt"/>
              </a:rPr>
              <a:t>. </a:t>
            </a:r>
            <a:r>
              <a:rPr lang="en-US" sz="1600" dirty="0" err="1">
                <a:latin typeface="+mj-lt"/>
              </a:rPr>
              <a:t>Definiremos</a:t>
            </a:r>
            <a:r>
              <a:rPr lang="en-US" sz="1600" dirty="0">
                <a:latin typeface="+mj-lt"/>
              </a:rPr>
              <a:t> y </a:t>
            </a:r>
            <a:r>
              <a:rPr lang="en-US" sz="1600" dirty="0" err="1">
                <a:latin typeface="+mj-lt"/>
              </a:rPr>
              <a:t>explicaremos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estos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elementos</a:t>
            </a:r>
            <a:r>
              <a:rPr lang="en-US" sz="1600" dirty="0">
                <a:latin typeface="+mj-lt"/>
              </a:rPr>
              <a:t> y </a:t>
            </a:r>
            <a:r>
              <a:rPr lang="en-US" sz="1600" dirty="0" err="1">
                <a:latin typeface="+mj-lt"/>
              </a:rPr>
              <a:t>el</a:t>
            </a:r>
            <a:r>
              <a:rPr lang="en-US" sz="1600" dirty="0">
                <a:latin typeface="+mj-lt"/>
              </a:rPr>
              <a:t> AQI </a:t>
            </a:r>
            <a:r>
              <a:rPr lang="en-US" sz="1600" dirty="0" err="1">
                <a:latin typeface="+mj-lt"/>
              </a:rPr>
              <a:t>más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adelante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el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curso</a:t>
            </a:r>
            <a:r>
              <a:rPr lang="en-US" sz="1600" dirty="0">
                <a:latin typeface="+mj-lt"/>
              </a:rPr>
              <a:t>.</a:t>
            </a:r>
            <a:endParaRPr lang="en-US" sz="1600" dirty="0"/>
          </a:p>
        </p:txBody>
      </p:sp>
      <p:sp>
        <p:nvSpPr>
          <p:cNvPr id="6" name="Google Shape;102;p2">
            <a:extLst>
              <a:ext uri="{FF2B5EF4-FFF2-40B4-BE49-F238E27FC236}">
                <a16:creationId xmlns:a16="http://schemas.microsoft.com/office/drawing/2014/main" id="{6D483660-3209-CE7A-1C1D-B98EC009CEAB}"/>
              </a:ext>
            </a:extLst>
          </p:cNvPr>
          <p:cNvSpPr txBox="1"/>
          <p:nvPr/>
        </p:nvSpPr>
        <p:spPr>
          <a:xfrm>
            <a:off x="0" y="5903933"/>
            <a:ext cx="121920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Requisitos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Capacitación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sobre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Humo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Causado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por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Forestales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4563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852160" y="0"/>
            <a:ext cx="6339839" cy="615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¿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Qué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es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humo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causado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incendios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forestales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?</a:t>
            </a:r>
            <a:endParaRPr lang="en-US" sz="36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SzPts val="1600"/>
            </a:pP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humo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causado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forestales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es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una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mezcla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compleja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gases y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partículas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procedentes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la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quema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vegetación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otros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materiales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Cuando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un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forestal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arde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se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liberan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diferentes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compuestos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humo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como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monóxido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carbono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dióxido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carbono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hidrocarburos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partículas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(PM),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benceno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acroleína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aldehídos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El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humo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causado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forestales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está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formado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muchos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tipos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cantidades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diferentes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compuestos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potencialmente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tóxicos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puede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cambiar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muy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rápidamente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función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factores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entorno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forestales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como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clima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comportamiento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fuego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tipo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vegetación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arde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cualquier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material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fabricado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hombre.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Debido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esto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trabajadores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pueden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estar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expuestos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diferentes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tipos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cantidades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compuestos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humo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causado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forestales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lo largo de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su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turno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trabajo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o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durante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diferentes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eventos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</a:t>
            </a:r>
          </a:p>
          <a:p>
            <a:pPr lvl="0">
              <a:buSzPts val="1600"/>
            </a:pPr>
            <a:endParaRPr lang="en-US" sz="135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SzPts val="1600"/>
            </a:pP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Sin embargo, las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reglas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abordan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específicamente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las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partículas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finas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humo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causado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forestales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que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tienen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un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diámetro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aerodinámico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2.5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micrómetros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o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menos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se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miden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microgramos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metro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cúbico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(µg/m3),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conocidas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como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PM2.5. Para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poner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esto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perspectiva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una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micra es la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millonésima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parte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un metro y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estas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partículas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tienen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un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diámetro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2.5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micrómetros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o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menos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que es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aproximadamente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3 % del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grosor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un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cabello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humano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El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pequeño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tamaño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estas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partículas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les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permite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llegar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lo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más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profundo de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pulmones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incluso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entrar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torrente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3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sanguíneo</a:t>
            </a:r>
            <a:r>
              <a:rPr lang="en-US" sz="13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endParaRPr sz="13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380" y="0"/>
            <a:ext cx="5486397" cy="5893356"/>
          </a:xfrm>
          <a:prstGeom prst="rect">
            <a:avLst/>
          </a:prstGeom>
        </p:spPr>
      </p:pic>
      <p:sp>
        <p:nvSpPr>
          <p:cNvPr id="6" name="Google Shape;102;p2">
            <a:extLst>
              <a:ext uri="{FF2B5EF4-FFF2-40B4-BE49-F238E27FC236}">
                <a16:creationId xmlns:a16="http://schemas.microsoft.com/office/drawing/2014/main" id="{0E65F0F0-D93F-5A55-E61E-494EFA2E98F9}"/>
              </a:ext>
            </a:extLst>
          </p:cNvPr>
          <p:cNvSpPr txBox="1"/>
          <p:nvPr/>
        </p:nvSpPr>
        <p:spPr>
          <a:xfrm>
            <a:off x="0" y="5903933"/>
            <a:ext cx="121920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Requisitos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Capacitación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sobre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Humo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Causado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por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Forestales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2790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CB46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920740" y="34290"/>
            <a:ext cx="6183630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Índice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calidad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aire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(AQI)</a:t>
            </a:r>
            <a:endParaRPr sz="36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SzPts val="1600"/>
            </a:pPr>
            <a:endParaRPr lang="en-US" sz="16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SzPts val="1600"/>
            </a:pP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Muchos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gobiernos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utilizan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un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sistema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llamado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  <a:hlinkClick r:id="rId3"/>
              </a:rPr>
              <a:t>índice de calidad del aire (AQI por sus siglas en Inglés)</a:t>
            </a:r>
            <a:r>
              <a:rPr lang="en-US" sz="1600" baseline="300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(5) 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para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medir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concentración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humo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causado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forestales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En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Estados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Unidos,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AQI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tiene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valores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numéricos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van de 0 a 301+, y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tiene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seis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categorías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riesgo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diferentes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</a:p>
          <a:p>
            <a:pPr lvl="0">
              <a:buSzPts val="1600"/>
            </a:pPr>
            <a:endParaRPr lang="en-US" sz="16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SzPts val="1600"/>
            </a:pP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número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AQI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puede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reflejar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cualquiera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cinco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contaminantes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diferentes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Cada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contaminante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se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mide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separado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más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alto es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se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informa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índice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calidad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aire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significa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AQI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refleja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lo que es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más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dañino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ese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momento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caso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humo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causado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incendios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forestales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son las PM2.5.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19156" cy="5893356"/>
          </a:xfrm>
          <a:prstGeom prst="rect">
            <a:avLst/>
          </a:prstGeom>
        </p:spPr>
      </p:pic>
      <p:sp>
        <p:nvSpPr>
          <p:cNvPr id="6" name="Google Shape;102;p2">
            <a:extLst>
              <a:ext uri="{FF2B5EF4-FFF2-40B4-BE49-F238E27FC236}">
                <a16:creationId xmlns:a16="http://schemas.microsoft.com/office/drawing/2014/main" id="{D3C403A1-D60E-954F-4246-7ED37B2B7048}"/>
              </a:ext>
            </a:extLst>
          </p:cNvPr>
          <p:cNvSpPr txBox="1"/>
          <p:nvPr/>
        </p:nvSpPr>
        <p:spPr>
          <a:xfrm>
            <a:off x="0" y="5903933"/>
            <a:ext cx="121920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Requisitos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Capacitación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sobre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Humo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Causado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por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Forestales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7906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4971</TotalTime>
  <Words>6011</Words>
  <Application>Microsoft Macintosh PowerPoint</Application>
  <PresentationFormat>Widescreen</PresentationFormat>
  <Paragraphs>398</Paragraphs>
  <Slides>38</Slides>
  <Notes>38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Myriad Pro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Entrenamiento sobre el humo causado por incendios forestales - Prueba</vt:lpstr>
      <vt:lpstr>PowerPoint Presentation</vt:lpstr>
      <vt:lpstr>Entrenamiento sobre el humo causado por incendios forestales - Prueba</vt:lpstr>
      <vt:lpstr>Entrenamiento sobre el humo causado por incendios forestales - Prueba</vt:lpstr>
      <vt:lpstr>Entrenamiento sobre el humo causado por incendios forestales - Prueba</vt:lpstr>
      <vt:lpstr>Entrenamiento sobre el humo causado por incendios forestales– Respuestas de prueba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Aubol Zachary T</dc:creator>
  <cp:lastModifiedBy>RODRIGUEZ Ricardo V * DCBS</cp:lastModifiedBy>
  <cp:revision>189</cp:revision>
  <dcterms:created xsi:type="dcterms:W3CDTF">2018-12-06T15:15:36Z</dcterms:created>
  <dcterms:modified xsi:type="dcterms:W3CDTF">2024-08-22T16:09:42Z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9b73270-2993-4076-be47-9c78f42a1e84_Enabled">
    <vt:lpwstr>true</vt:lpwstr>
  </property>
  <property fmtid="{D5CDD505-2E9C-101B-9397-08002B2CF9AE}" pid="3" name="MSIP_Label_09b73270-2993-4076-be47-9c78f42a1e84_SetDate">
    <vt:lpwstr>2024-05-31T23:31:56Z</vt:lpwstr>
  </property>
  <property fmtid="{D5CDD505-2E9C-101B-9397-08002B2CF9AE}" pid="4" name="MSIP_Label_09b73270-2993-4076-be47-9c78f42a1e84_Method">
    <vt:lpwstr>Privileged</vt:lpwstr>
  </property>
  <property fmtid="{D5CDD505-2E9C-101B-9397-08002B2CF9AE}" pid="5" name="MSIP_Label_09b73270-2993-4076-be47-9c78f42a1e84_Name">
    <vt:lpwstr>Level 1 - Published (Items)</vt:lpwstr>
  </property>
  <property fmtid="{D5CDD505-2E9C-101B-9397-08002B2CF9AE}" pid="6" name="MSIP_Label_09b73270-2993-4076-be47-9c78f42a1e84_SiteId">
    <vt:lpwstr>aa3f6932-fa7c-47b4-a0ce-a598cad161cf</vt:lpwstr>
  </property>
  <property fmtid="{D5CDD505-2E9C-101B-9397-08002B2CF9AE}" pid="7" name="MSIP_Label_09b73270-2993-4076-be47-9c78f42a1e84_ActionId">
    <vt:lpwstr>ba19aa4b-17c2-4c98-9661-43ac10683427</vt:lpwstr>
  </property>
  <property fmtid="{D5CDD505-2E9C-101B-9397-08002B2CF9AE}" pid="8" name="MSIP_Label_09b73270-2993-4076-be47-9c78f42a1e84_ContentBits">
    <vt:lpwstr>0</vt:lpwstr>
  </property>
</Properties>
</file>