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357" r:id="rId4"/>
    <p:sldId id="319" r:id="rId5"/>
    <p:sldId id="353" r:id="rId6"/>
    <p:sldId id="320" r:id="rId7"/>
    <p:sldId id="335" r:id="rId8"/>
    <p:sldId id="352" r:id="rId9"/>
    <p:sldId id="323" r:id="rId10"/>
    <p:sldId id="322" r:id="rId11"/>
    <p:sldId id="324" r:id="rId12"/>
    <p:sldId id="327" r:id="rId13"/>
    <p:sldId id="328" r:id="rId14"/>
    <p:sldId id="351" r:id="rId15"/>
    <p:sldId id="350" r:id="rId16"/>
    <p:sldId id="329" r:id="rId17"/>
    <p:sldId id="330" r:id="rId18"/>
    <p:sldId id="331" r:id="rId19"/>
    <p:sldId id="332" r:id="rId20"/>
    <p:sldId id="334" r:id="rId21"/>
    <p:sldId id="333" r:id="rId22"/>
    <p:sldId id="356" r:id="rId23"/>
    <p:sldId id="348" r:id="rId24"/>
    <p:sldId id="325" r:id="rId25"/>
    <p:sldId id="347" r:id="rId26"/>
    <p:sldId id="346" r:id="rId27"/>
    <p:sldId id="345" r:id="rId28"/>
    <p:sldId id="344" r:id="rId29"/>
    <p:sldId id="343" r:id="rId30"/>
    <p:sldId id="309" r:id="rId31"/>
    <p:sldId id="337" r:id="rId32"/>
    <p:sldId id="338" r:id="rId33"/>
    <p:sldId id="339" r:id="rId34"/>
    <p:sldId id="340" r:id="rId35"/>
    <p:sldId id="314" r:id="rId36"/>
    <p:sldId id="315" r:id="rId37"/>
    <p:sldId id="318" r:id="rId38"/>
    <p:sldId id="316"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24600"/>
    <a:srgbClr val="FF5F00"/>
    <a:srgbClr val="D6744B"/>
    <a:srgbClr val="D16F46"/>
    <a:srgbClr val="CB460D"/>
    <a:srgbClr val="FF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2925" autoAdjust="0"/>
  </p:normalViewPr>
  <p:slideViewPr>
    <p:cSldViewPr snapToGrid="0">
      <p:cViewPr varScale="1">
        <p:scale>
          <a:sx n="103" d="100"/>
          <a:sy n="103" d="100"/>
        </p:scale>
        <p:origin x="258" y="102"/>
      </p:cViewPr>
      <p:guideLst>
        <p:guide orient="horz" pos="2160"/>
        <p:guide pos="3840"/>
      </p:guideLst>
    </p:cSldViewPr>
  </p:slideViewPr>
  <p:notesTextViewPr>
    <p:cViewPr>
      <p:scale>
        <a:sx n="3" d="2"/>
        <a:sy n="3" d="2"/>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6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6856413" cy="45878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Myriad Pro" panose="020B0503030403020204" pitchFamily="34" charset="0"/>
                <a:ea typeface="Myriad Pro" panose="020B0503030403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Wildfire Smoke Training Requirements</a:t>
            </a:r>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r>
              <a:rPr lang="en-US" dirty="0"/>
              <a:t>Notes:</a:t>
            </a:r>
          </a:p>
          <a:p>
            <a:r>
              <a:rPr lang="en-US" dirty="0"/>
              <a:t>_________________________________________________________________</a:t>
            </a:r>
          </a:p>
          <a:p>
            <a:r>
              <a:rPr lang="en-US" dirty="0"/>
              <a:t>_________________________________________________________________</a:t>
            </a:r>
          </a:p>
          <a:p>
            <a:r>
              <a:rPr lang="en-US" dirty="0"/>
              <a:t>_________________________________________________________________</a:t>
            </a:r>
          </a:p>
          <a:p>
            <a:endParaRPr lang="en-US" dirty="0"/>
          </a:p>
          <a:p>
            <a:r>
              <a:rPr lang="en-US" dirty="0"/>
              <a:t>_________________________________________________________________</a:t>
            </a:r>
          </a:p>
          <a:p>
            <a:r>
              <a:rPr lang="en-US" dirty="0"/>
              <a:t>_________________________________________________________________</a:t>
            </a:r>
          </a:p>
          <a:p>
            <a:r>
              <a:rPr lang="en-US" dirty="0"/>
              <a:t>_________________________________________________________________</a:t>
            </a:r>
          </a:p>
          <a:p>
            <a:endParaRPr lang="en-US" dirty="0"/>
          </a:p>
          <a:p>
            <a:r>
              <a:rPr lang="en-US" dirty="0"/>
              <a:t>_________________________________________________________________</a:t>
            </a:r>
          </a:p>
          <a:p>
            <a:r>
              <a:rPr lang="en-US" dirty="0"/>
              <a:t>_________________________________________________________________</a:t>
            </a:r>
          </a:p>
          <a:p>
            <a:r>
              <a:rPr lang="en-US" dirty="0"/>
              <a:t>_________________________________________________________________</a:t>
            </a:r>
          </a:p>
          <a:p>
            <a:endParaRPr lang="en-US" dirty="0"/>
          </a:p>
          <a:p>
            <a:r>
              <a:rPr lang="en-US" dirty="0"/>
              <a:t>_________________________________________________________________</a:t>
            </a:r>
          </a:p>
          <a:p>
            <a:r>
              <a:rPr lang="en-US" dirty="0"/>
              <a:t>_________________________________________________________________</a:t>
            </a:r>
          </a:p>
          <a:p>
            <a:r>
              <a:rPr lang="en-US" dirty="0"/>
              <a:t>_________________________________________________________________</a:t>
            </a:r>
          </a:p>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id="{65EA3C46-9361-4FC5-B8C5-8598569AAE1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Oregon OSHA</a:t>
            </a: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50065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74599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4154469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54299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70142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68893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441098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25273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3742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09701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youtu.be</a:t>
            </a:r>
            <a:r>
              <a:rPr lang="en-US"/>
              <a:t>/ucmx_hj1SW8</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267408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9670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7782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33048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190468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30804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119116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443715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909512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99224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6534A8A7-624F-F073-3E52-1DE6030C9C87}"/>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2B743F5C-E1C0-428B-D6E7-B4A058B630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a:extLst>
              <a:ext uri="{FF2B5EF4-FFF2-40B4-BE49-F238E27FC236}">
                <a16:creationId xmlns:a16="http://schemas.microsoft.com/office/drawing/2014/main" id="{398DED7C-44AE-59F9-F5BE-8D6D62A671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a:extLst>
              <a:ext uri="{FF2B5EF4-FFF2-40B4-BE49-F238E27FC236}">
                <a16:creationId xmlns:a16="http://schemas.microsoft.com/office/drawing/2014/main" id="{515816F0-8170-4CC1-21D6-9A4E5063A2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extLst>
      <p:ext uri="{BB962C8B-B14F-4D97-AF65-F5344CB8AC3E}">
        <p14:creationId xmlns:p14="http://schemas.microsoft.com/office/powerpoint/2010/main" val="3433737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970098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025558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18621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813356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Answers</a:t>
            </a: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302887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5094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294310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52742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72605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44885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airnow.gov/"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airnow.gov/sites/default/files/2021-05/wildfire-smoke-guide-revised-2019-chapters-1-3.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oraqi.deq.state.or.us/home/map" TargetMode="External"/><Relationship Id="rId4" Type="http://schemas.openxmlformats.org/officeDocument/2006/relationships/hyperlink" Target="https://fire.airnow.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airnow.gov/sites/default/files/2021-05/wildfire-smoke-guide-revised-2019-chapters-1-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osha.oregon.gov/Pages/maps.aspx" TargetMode="External"/><Relationship Id="rId4" Type="http://schemas.openxmlformats.org/officeDocument/2006/relationships/hyperlink" Target="https://osha.oregon.gov/workers/Pages/index.asp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osha.oregon.gov/edu/courses/Pages/whistleblower-online-course.aspx" TargetMode="External"/><Relationship Id="rId4" Type="http://schemas.openxmlformats.org/officeDocument/2006/relationships/hyperlink" Target="https://www.oregon.gov/boli/workers/Pages/complaint.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ucmx_hj1SW8?feature=oembed" TargetMode="External"/><Relationship Id="rId5" Type="http://schemas.openxmlformats.org/officeDocument/2006/relationships/image" Target="../media/image22.jpeg"/><Relationship Id="rId4" Type="http://schemas.openxmlformats.org/officeDocument/2006/relationships/hyperlink" Target="https://youtu.be/ucmx_hj1SW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osha.oregon.gov/Pages/topics/wildfires.aspx"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osha.oregon.gov/OSHARules/div2/div2Z-437-002-1081-protection-from-wildfire-smoke.pdf#page=8"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hyperlink" Target="https://osha.oregon.gov/OSHARules/div2/div2Z-437-002-1081-protection-from-wildfire-smoke.pdf#page=9"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osha.oregon.gov/OSHARules/div2/div2K.pdf#page=7"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osha.oregon.gov/OSHARules/div7/div7C.pdf#page=6" TargetMode="External"/><Relationship Id="rId4" Type="http://schemas.openxmlformats.org/officeDocument/2006/relationships/hyperlink" Target="https://osha.oregon.gov/OSHARules/div3/div3D.pdf#1926-5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osha.oregon.gov/OSHARules/div2/div2Z-437-002-1081-protection-from-wildfire-smoke.pdf#page=9"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osha.oregon.gov/OSHARules/adopted/2022/ao4-2022-text-smoke-exposure.pdf#page=11" TargetMode="External"/><Relationship Id="rId4" Type="http://schemas.openxmlformats.org/officeDocument/2006/relationships/hyperlink" Target="https://osha.oregon.gov/OSHARules/div2/div2Z-437-002-1081-protection-from-wildfire-smoke.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osha.oregon.gov/Pages/topics/wildfires.aspx"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osha.oregon.gov/consult/Pages/index.aspx" TargetMode="External"/><Relationship Id="rId5" Type="http://schemas.openxmlformats.org/officeDocument/2006/relationships/hyperlink" Target="https://osha.oregon.gov/Pages/az-index.aspx" TargetMode="External"/><Relationship Id="rId4" Type="http://schemas.openxmlformats.org/officeDocument/2006/relationships/hyperlink" Target="https://osha.oregon.gov/workers/Pages/index.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osha.oregon.gov/OSHARules/div2/div2Z-437-002-1081-protection-from-wildfire-smoke.pdf#page=5"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osha.oregon.gov/OSHARules/div2/div2Z-437-002-1081-protection-from-wildfire-smoke.pdf#page=7"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2221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CB460D">
              <a:alpha val="7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1" y="2942531"/>
            <a:ext cx="12192001" cy="15696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800" b="1" i="0" u="none" strike="noStrike" kern="0" cap="none" spc="0" normalizeH="0" baseline="0" noProof="0" dirty="0">
                <a:ln>
                  <a:noFill/>
                </a:ln>
                <a:solidFill>
                  <a:schemeClr val="lt1"/>
                </a:solidFill>
                <a:effectLst/>
                <a:uLnTx/>
                <a:uFillTx/>
                <a:latin typeface="Verdana"/>
                <a:ea typeface="Verdana"/>
                <a:cs typeface="Verdana"/>
                <a:sym typeface="Verdana"/>
              </a:rPr>
              <a:t>WILDFIRE SMOKE</a:t>
            </a: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800" b="1" i="0" u="none" strike="noStrike" kern="0" cap="none" spc="0" normalizeH="0" baseline="0" noProof="0" dirty="0">
                <a:ln>
                  <a:noFill/>
                </a:ln>
                <a:solidFill>
                  <a:schemeClr val="lt1"/>
                </a:solidFill>
                <a:effectLst/>
                <a:uLnTx/>
                <a:uFillTx/>
                <a:latin typeface="Verdana"/>
                <a:ea typeface="Verdana"/>
                <a:cs typeface="Verdana"/>
                <a:sym typeface="Verdana"/>
              </a:rPr>
              <a:t>TRAINING REQUIREMENTS </a:t>
            </a:r>
            <a:r>
              <a:rPr kumimoji="0" lang="en-US" sz="1600" b="1" i="0" u="none" strike="noStrike" kern="0" cap="none" spc="0" normalizeH="0" baseline="0" noProof="0" dirty="0">
                <a:ln>
                  <a:noFill/>
                </a:ln>
                <a:solidFill>
                  <a:schemeClr val="lt1"/>
                </a:solidFill>
                <a:effectLst/>
                <a:uLnTx/>
                <a:uFillTx/>
                <a:latin typeface="Verdana"/>
                <a:ea typeface="Verdana"/>
                <a:cs typeface="Verdana"/>
                <a:sym typeface="Verdana"/>
              </a:rPr>
              <a:t>V3.0 YT</a:t>
            </a:r>
          </a:p>
        </p:txBody>
      </p:sp>
      <p:sp>
        <p:nvSpPr>
          <p:cNvPr id="7" name="Google Shape;92;p1">
            <a:extLst>
              <a:ext uri="{FF2B5EF4-FFF2-40B4-BE49-F238E27FC236}">
                <a16:creationId xmlns:a16="http://schemas.microsoft.com/office/drawing/2014/main" id="{90440C90-3B3F-4E56-9265-5139EFCEB58D}"/>
              </a:ext>
            </a:extLst>
          </p:cNvPr>
          <p:cNvSpPr/>
          <p:nvPr/>
        </p:nvSpPr>
        <p:spPr>
          <a:xfrm>
            <a:off x="992195" y="5689600"/>
            <a:ext cx="10185400" cy="1168398"/>
          </a:xfrm>
          <a:prstGeom prst="rect">
            <a:avLst/>
          </a:prstGeom>
          <a:solidFill>
            <a:schemeClr val="tx1">
              <a:lumMod val="95000"/>
              <a:lumOff val="5000"/>
            </a:schemeClr>
          </a:solidFill>
          <a:ln>
            <a:solidFill>
              <a:srgbClr val="D6744B"/>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8" name="Picture 7" descr="Department of Consumer and Business Services logo">
            <a:extLst>
              <a:ext uri="{FF2B5EF4-FFF2-40B4-BE49-F238E27FC236}">
                <a16:creationId xmlns:a16="http://schemas.microsoft.com/office/drawing/2014/main" id="{BEB9E640-1B3B-4563-AEB5-65836E71EF3D}"/>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9" name="Picture 8" descr="Oregon OSHA logo">
            <a:extLst>
              <a:ext uri="{FF2B5EF4-FFF2-40B4-BE49-F238E27FC236}">
                <a16:creationId xmlns:a16="http://schemas.microsoft.com/office/drawing/2014/main" id="{74EF87E9-6C7E-424A-9181-982D6033B81F}"/>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0C7C8018-C0FC-5078-4E22-58CC7563A0D0}"/>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Air Quality Index (AQI)</a:t>
            </a:r>
          </a:p>
        </p:txBody>
      </p:sp>
      <p:sp>
        <p:nvSpPr>
          <p:cNvPr id="104" name="Google Shape;104;p2"/>
          <p:cNvSpPr txBox="1"/>
          <p:nvPr/>
        </p:nvSpPr>
        <p:spPr>
          <a:xfrm>
            <a:off x="5926627" y="1057751"/>
            <a:ext cx="6007225" cy="2708393"/>
          </a:xfrm>
          <a:prstGeom prst="rect">
            <a:avLst/>
          </a:prstGeom>
          <a:noFill/>
          <a:ln>
            <a:noFill/>
          </a:ln>
        </p:spPr>
        <p:txBody>
          <a:bodyPr spcFirstLastPara="1" wrap="square" lIns="91425" tIns="45700" rIns="91425" bIns="45700" anchor="t" anchorCtr="0">
            <a:spAutoFit/>
          </a:bodyPr>
          <a:lstStyle/>
          <a:p>
            <a:pPr lvl="0">
              <a:buSzPts val="1600"/>
            </a:pPr>
            <a:r>
              <a:rPr lang="en-US" sz="1700" dirty="0">
                <a:solidFill>
                  <a:schemeClr val="dk1"/>
                </a:solidFill>
                <a:latin typeface="+mj-lt"/>
                <a:ea typeface="Calibri"/>
                <a:cs typeface="Calibri"/>
                <a:sym typeface="Calibri"/>
              </a:rPr>
              <a:t>Many governments use a system called the </a:t>
            </a:r>
            <a:r>
              <a:rPr lang="en-US" sz="1700" dirty="0">
                <a:solidFill>
                  <a:schemeClr val="dk1"/>
                </a:solidFill>
                <a:latin typeface="+mj-lt"/>
                <a:ea typeface="Calibri"/>
                <a:cs typeface="Calibri"/>
                <a:sym typeface="Calibri"/>
                <a:hlinkClick r:id="rId3"/>
              </a:rPr>
              <a:t>Air Quality Index (AQI)</a:t>
            </a:r>
            <a:r>
              <a:rPr lang="en-US" sz="1700" dirty="0">
                <a:solidFill>
                  <a:schemeClr val="dk1"/>
                </a:solidFill>
                <a:latin typeface="+mj-lt"/>
                <a:ea typeface="Calibri"/>
                <a:cs typeface="Calibri"/>
                <a:sym typeface="Calibri"/>
              </a:rPr>
              <a:t> to measure the concentration of wildfire smoke. In the United States, the AQI has number values ranging from 0 to 301+ and has six different risk categories.</a:t>
            </a:r>
          </a:p>
          <a:p>
            <a:pPr lvl="0">
              <a:buSzPts val="1600"/>
            </a:pPr>
            <a:endParaRPr lang="en-US" sz="1700" dirty="0">
              <a:solidFill>
                <a:schemeClr val="dk1"/>
              </a:solidFill>
              <a:latin typeface="+mj-lt"/>
              <a:ea typeface="Calibri"/>
              <a:cs typeface="Calibri"/>
              <a:sym typeface="Calibri"/>
            </a:endParaRPr>
          </a:p>
          <a:p>
            <a:pPr lvl="0">
              <a:buSzPts val="1600"/>
            </a:pPr>
            <a:r>
              <a:rPr lang="en-US" sz="1700" dirty="0">
                <a:solidFill>
                  <a:schemeClr val="dk1"/>
                </a:solidFill>
                <a:latin typeface="+mj-lt"/>
                <a:ea typeface="Calibri"/>
                <a:cs typeface="Calibri"/>
                <a:sym typeface="Calibri"/>
              </a:rPr>
              <a:t>The AQI number can reflect any of five different contaminants. Each contaminant is measured separately and the highest of these is what’s reported on the Air Quality Index. This means that the AQI is reflecting what’s most harmful at the time; and with wildfire smoke it’s PM2.5. </a:t>
            </a:r>
          </a:p>
        </p:txBody>
      </p:sp>
      <p:sp>
        <p:nvSpPr>
          <p:cNvPr id="102" name="Google Shape;102;p2"/>
          <p:cNvSpPr txBox="1"/>
          <p:nvPr/>
        </p:nvSpPr>
        <p:spPr>
          <a:xfrm>
            <a:off x="202630" y="6093788"/>
            <a:ext cx="8318372"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19156" cy="5893356"/>
          </a:xfrm>
          <a:prstGeom prst="rect">
            <a:avLst/>
          </a:prstGeom>
        </p:spPr>
      </p:pic>
    </p:spTree>
    <p:extLst>
      <p:ext uri="{BB962C8B-B14F-4D97-AF65-F5344CB8AC3E}">
        <p14:creationId xmlns:p14="http://schemas.microsoft.com/office/powerpoint/2010/main" val="1577906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28F6F3EE-B1A3-0B64-4568-F691E592B151}"/>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Measuring the PM2.5 </a:t>
            </a:r>
          </a:p>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Using the AQI</a:t>
            </a:r>
          </a:p>
        </p:txBody>
      </p:sp>
      <p:sp>
        <p:nvSpPr>
          <p:cNvPr id="104" name="Google Shape;104;p2"/>
          <p:cNvSpPr txBox="1"/>
          <p:nvPr/>
        </p:nvSpPr>
        <p:spPr>
          <a:xfrm>
            <a:off x="5875020" y="1370667"/>
            <a:ext cx="6195060" cy="3293169"/>
          </a:xfrm>
          <a:prstGeom prst="rect">
            <a:avLst/>
          </a:prstGeom>
          <a:noFill/>
          <a:ln>
            <a:noFill/>
          </a:ln>
        </p:spPr>
        <p:txBody>
          <a:bodyPr spcFirstLastPara="1" wrap="square" lIns="91425" tIns="45700" rIns="91425" bIns="45700" anchor="t" anchorCtr="0">
            <a:spAutoFit/>
          </a:bodyPr>
          <a:lstStyle/>
          <a:p>
            <a:pPr lvl="0">
              <a:buSzPts val="4800"/>
            </a:pPr>
            <a:r>
              <a:rPr lang="en-US" sz="1600" dirty="0">
                <a:solidFill>
                  <a:schemeClr val="dk1"/>
                </a:solidFill>
                <a:latin typeface="+mj-lt"/>
                <a:ea typeface="Calibri"/>
                <a:cs typeface="Calibri"/>
                <a:sym typeface="Calibri"/>
              </a:rPr>
              <a:t>When the Air Quality Index (AQI) reaches 101, Oregon's wildfire smoke requirements take effect. There are several ways you can check to see what the AQI number is in your area. A popular option is the EPA’s </a:t>
            </a:r>
            <a:r>
              <a:rPr lang="en-US" sz="1600" dirty="0" err="1">
                <a:solidFill>
                  <a:schemeClr val="dk1"/>
                </a:solidFill>
                <a:latin typeface="+mj-lt"/>
                <a:ea typeface="Calibri"/>
                <a:cs typeface="Calibri"/>
                <a:sym typeface="Calibri"/>
              </a:rPr>
              <a:t>AirNow</a:t>
            </a:r>
            <a:r>
              <a:rPr lang="en-US" sz="1600" dirty="0">
                <a:solidFill>
                  <a:schemeClr val="dk1"/>
                </a:solidFill>
                <a:latin typeface="+mj-lt"/>
                <a:ea typeface="Calibri"/>
                <a:cs typeface="Calibri"/>
                <a:sym typeface="Calibri"/>
              </a:rPr>
              <a:t> website or app. Go to </a:t>
            </a:r>
            <a:r>
              <a:rPr lang="en-US" sz="1600" dirty="0">
                <a:solidFill>
                  <a:schemeClr val="dk1"/>
                </a:solidFill>
                <a:latin typeface="+mj-lt"/>
                <a:ea typeface="Calibri"/>
                <a:cs typeface="Calibri"/>
                <a:sym typeface="Calibri"/>
                <a:hlinkClick r:id="rId3"/>
              </a:rPr>
              <a:t>airnow.gov</a:t>
            </a:r>
            <a:r>
              <a:rPr lang="en-US" sz="1600" dirty="0">
                <a:solidFill>
                  <a:schemeClr val="dk1"/>
                </a:solidFill>
                <a:latin typeface="+mj-lt"/>
                <a:ea typeface="Calibri"/>
                <a:cs typeface="Calibri"/>
                <a:sym typeface="Calibri"/>
              </a:rPr>
              <a:t> and enter your location to find out the current AQI. Another option is </a:t>
            </a:r>
            <a:r>
              <a:rPr lang="en-US" sz="1600" dirty="0">
                <a:solidFill>
                  <a:schemeClr val="dk1"/>
                </a:solidFill>
                <a:latin typeface="+mj-lt"/>
                <a:ea typeface="Calibri"/>
                <a:cs typeface="Calibri"/>
                <a:sym typeface="Calibri"/>
                <a:hlinkClick r:id="rId4"/>
              </a:rPr>
              <a:t>fire.airnow.gov</a:t>
            </a:r>
            <a:r>
              <a:rPr lang="en-US" sz="1600" dirty="0">
                <a:solidFill>
                  <a:schemeClr val="dk1"/>
                </a:solidFill>
                <a:latin typeface="+mj-lt"/>
                <a:ea typeface="Calibri"/>
                <a:cs typeface="Calibri"/>
                <a:sym typeface="Calibri"/>
              </a:rPr>
              <a:t>. This features an interactive map. Simply click on a square in the map and it will display the AQI for that area. In Oregon, the Department of Environmental Quality also publishes air quality data at </a:t>
            </a:r>
            <a:r>
              <a:rPr lang="en-US" sz="1600" dirty="0">
                <a:solidFill>
                  <a:schemeClr val="dk1"/>
                </a:solidFill>
                <a:latin typeface="+mj-lt"/>
                <a:ea typeface="Calibri"/>
                <a:cs typeface="Calibri"/>
                <a:sym typeface="Calibri"/>
                <a:hlinkClick r:id="rId5"/>
              </a:rPr>
              <a:t>oraqi.deq.state.or.us</a:t>
            </a:r>
            <a:r>
              <a:rPr lang="en-US" sz="1600" dirty="0">
                <a:solidFill>
                  <a:schemeClr val="dk1"/>
                </a:solidFill>
                <a:latin typeface="+mj-lt"/>
                <a:ea typeface="Calibri"/>
                <a:cs typeface="Calibri"/>
                <a:sym typeface="Calibri"/>
              </a:rPr>
              <a:t>. You can also measure your work location’s ambient air concentration for PM2.5 or particulate matter 2.5 microns in size to calculate the AQI. There are a variety of companies that manufacture air meters to help you accomplish this. </a:t>
            </a:r>
          </a:p>
        </p:txBody>
      </p:sp>
      <p:sp>
        <p:nvSpPr>
          <p:cNvPr id="102" name="Google Shape;102;p2"/>
          <p:cNvSpPr txBox="1"/>
          <p:nvPr/>
        </p:nvSpPr>
        <p:spPr>
          <a:xfrm>
            <a:off x="202630" y="6093788"/>
            <a:ext cx="8268130"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5719156" cy="5893356"/>
          </a:xfrm>
          <a:prstGeom prst="rect">
            <a:avLst/>
          </a:prstGeom>
        </p:spPr>
      </p:pic>
    </p:spTree>
    <p:extLst>
      <p:ext uri="{BB962C8B-B14F-4D97-AF65-F5344CB8AC3E}">
        <p14:creationId xmlns:p14="http://schemas.microsoft.com/office/powerpoint/2010/main" val="169341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1D47EB75-2BE7-6946-DDDB-9C8DD8979D2D}"/>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Symptoms</a:t>
            </a:r>
          </a:p>
        </p:txBody>
      </p:sp>
      <p:sp>
        <p:nvSpPr>
          <p:cNvPr id="104" name="Google Shape;104;p2"/>
          <p:cNvSpPr txBox="1"/>
          <p:nvPr/>
        </p:nvSpPr>
        <p:spPr>
          <a:xfrm>
            <a:off x="5920740" y="995341"/>
            <a:ext cx="6183630" cy="4016444"/>
          </a:xfrm>
          <a:prstGeom prst="rect">
            <a:avLst/>
          </a:prstGeom>
          <a:noFill/>
          <a:ln>
            <a:noFill/>
          </a:ln>
        </p:spPr>
        <p:txBody>
          <a:bodyPr spcFirstLastPara="1" wrap="square" lIns="91425" tIns="45700" rIns="91425" bIns="45700" anchor="t" anchorCtr="0">
            <a:spAutoFit/>
          </a:bodyPr>
          <a:lstStyle/>
          <a:p>
            <a:r>
              <a:rPr lang="en-US" sz="1700" dirty="0">
                <a:latin typeface="+mj-lt"/>
                <a:cs typeface="Calibri" panose="020F0502020204030204" pitchFamily="34" charset="0"/>
              </a:rPr>
              <a:t>The risk of experiencing symptoms and adverse health effects due to smoke exposure varies from person to person. Workers can have different individual risk factors such as age and health conditions (e.g., pre-existing heart or lung disease) that make them more likely to be affected by wildfire smoke. Let’s review some of the common symptoms of smoke exposure:</a:t>
            </a:r>
            <a:br>
              <a:rPr lang="en-US" sz="1700" dirty="0">
                <a:latin typeface="+mj-lt"/>
                <a:cs typeface="Calibri" panose="020F0502020204030204" pitchFamily="34" charset="0"/>
              </a:rPr>
            </a:br>
            <a:endParaRPr lang="en-US" sz="1700" dirty="0">
              <a:latin typeface="+mj-lt"/>
              <a:cs typeface="Calibri" panose="020F0502020204030204" pitchFamily="34" charset="0"/>
            </a:endParaRPr>
          </a:p>
          <a:p>
            <a:pPr marL="285750" indent="-285750">
              <a:buFont typeface="Arial" panose="020B0604020202020204" pitchFamily="34" charset="0"/>
              <a:buChar char="•"/>
            </a:pPr>
            <a:r>
              <a:rPr lang="en-US" sz="1700" dirty="0">
                <a:latin typeface="+mj-lt"/>
                <a:cs typeface="Calibri" panose="020F0502020204030204" pitchFamily="34" charset="0"/>
              </a:rPr>
              <a:t>Eyes may react to smoke exposure with a burning sensation, redness, and tearing caused by irritation and inflammation that can temporarily impair vision.</a:t>
            </a:r>
          </a:p>
          <a:p>
            <a:pPr marL="285750" indent="-285750">
              <a:buFont typeface="Arial" panose="020B0604020202020204" pitchFamily="34" charset="0"/>
              <a:buChar char="•"/>
            </a:pPr>
            <a:r>
              <a:rPr lang="en-US" sz="1700" dirty="0">
                <a:latin typeface="+mj-lt"/>
                <a:cs typeface="Calibri" panose="020F0502020204030204" pitchFamily="34" charset="0"/>
              </a:rPr>
              <a:t>Respiratory symptoms include runny nose, sore throat, cough, difficulty breathing, sinus irritation, wheezing, and shortness of breath. </a:t>
            </a:r>
          </a:p>
          <a:p>
            <a:pPr marL="285750" indent="-285750">
              <a:buFont typeface="Arial" panose="020B0604020202020204" pitchFamily="34" charset="0"/>
              <a:buChar char="•"/>
            </a:pPr>
            <a:r>
              <a:rPr lang="en-US" sz="1700" dirty="0">
                <a:latin typeface="+mj-lt"/>
                <a:cs typeface="Calibri" panose="020F0502020204030204" pitchFamily="34" charset="0"/>
              </a:rPr>
              <a:t>Other symptoms are fatigue, headaches, irregular heartbeat, and chest pain. </a:t>
            </a:r>
            <a:endParaRPr sz="17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8147550"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435"/>
            <a:ext cx="5646420" cy="6497964"/>
          </a:xfrm>
          <a:prstGeom prst="rect">
            <a:avLst/>
          </a:prstGeom>
        </p:spPr>
      </p:pic>
    </p:spTree>
    <p:extLst>
      <p:ext uri="{BB962C8B-B14F-4D97-AF65-F5344CB8AC3E}">
        <p14:creationId xmlns:p14="http://schemas.microsoft.com/office/powerpoint/2010/main" val="281535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B542EF6D-C752-C5D8-EB35-2418DB63B394}"/>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Potential Health Effects</a:t>
            </a:r>
          </a:p>
        </p:txBody>
      </p:sp>
      <p:sp>
        <p:nvSpPr>
          <p:cNvPr id="104" name="Google Shape;104;p2"/>
          <p:cNvSpPr txBox="1"/>
          <p:nvPr/>
        </p:nvSpPr>
        <p:spPr>
          <a:xfrm>
            <a:off x="5943600" y="1069990"/>
            <a:ext cx="6214110" cy="3493224"/>
          </a:xfrm>
          <a:prstGeom prst="rect">
            <a:avLst/>
          </a:prstGeom>
          <a:noFill/>
          <a:ln>
            <a:noFill/>
          </a:ln>
        </p:spPr>
        <p:txBody>
          <a:bodyPr spcFirstLastPara="1" wrap="square" lIns="91425" tIns="45700" rIns="91425" bIns="45700" anchor="t" anchorCtr="0">
            <a:spAutoFit/>
          </a:bodyPr>
          <a:lstStyle/>
          <a:p>
            <a:r>
              <a:rPr lang="en-US" sz="1700" dirty="0">
                <a:latin typeface="+mj-lt"/>
                <a:cs typeface="Calibri" panose="020F0502020204030204" pitchFamily="34" charset="0"/>
              </a:rPr>
              <a:t>While not every person has the same sensitivity to wildfire smoke, it’s still important to avoid or minimize breathing smoke if you can help it. And when smoke is heavy, such as what can occur from large scale wildfire events, it’s hazardous for everyone.</a:t>
            </a:r>
          </a:p>
          <a:p>
            <a:endParaRPr lang="en-US" sz="1700" dirty="0">
              <a:latin typeface="+mj-lt"/>
              <a:cs typeface="Calibri" panose="020F0502020204030204" pitchFamily="34" charset="0"/>
            </a:endParaRPr>
          </a:p>
          <a:p>
            <a:r>
              <a:rPr lang="en-US" sz="1700" dirty="0">
                <a:latin typeface="+mj-lt"/>
                <a:cs typeface="Calibri" panose="020F0502020204030204" pitchFamily="34" charset="0"/>
              </a:rPr>
              <a:t>Wildfire smoke is a complex mixture that consists of other contaminants that have also been shown to lead to a variety of health effects. The health effects of particle exposure can range from relatively minor (e.g., eye and respiratory tract irritation) to more serious health effects (e.g., exacerbation of asthma and heart failure, and premature death). We’ll discuss respiratory and cardiovascular effects in the next few slides.</a:t>
            </a:r>
            <a:endParaRPr sz="17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8549484"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99" b="539"/>
          <a:stretch/>
        </p:blipFill>
        <p:spPr>
          <a:xfrm>
            <a:off x="0" y="0"/>
            <a:ext cx="5719155" cy="5895474"/>
          </a:xfrm>
          <a:prstGeom prst="rect">
            <a:avLst/>
          </a:prstGeom>
        </p:spPr>
      </p:pic>
    </p:spTree>
    <p:extLst>
      <p:ext uri="{BB962C8B-B14F-4D97-AF65-F5344CB8AC3E}">
        <p14:creationId xmlns:p14="http://schemas.microsoft.com/office/powerpoint/2010/main" val="244196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141B02E7-FB04-B45B-532C-49EE5AAE7D0D}"/>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Respiratory Effects</a:t>
            </a:r>
          </a:p>
        </p:txBody>
      </p:sp>
      <p:pic>
        <p:nvPicPr>
          <p:cNvPr id="4" name="Picture 3">
            <a:extLst>
              <a:ext uri="{FF2B5EF4-FFF2-40B4-BE49-F238E27FC236}">
                <a16:creationId xmlns:a16="http://schemas.microsoft.com/office/drawing/2014/main" id="{53C6360A-8168-443F-9B54-376924D654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6" cy="5893356"/>
          </a:xfrm>
          <a:prstGeom prst="rect">
            <a:avLst/>
          </a:prstGeom>
        </p:spPr>
      </p:pic>
      <p:sp>
        <p:nvSpPr>
          <p:cNvPr id="3" name="Text Placeholder 2">
            <a:extLst>
              <a:ext uri="{FF2B5EF4-FFF2-40B4-BE49-F238E27FC236}">
                <a16:creationId xmlns:a16="http://schemas.microsoft.com/office/drawing/2014/main" id="{646531C2-FBAE-4FD0-820B-EE64B4B86323}"/>
              </a:ext>
            </a:extLst>
          </p:cNvPr>
          <p:cNvSpPr>
            <a:spLocks noGrp="1"/>
          </p:cNvSpPr>
          <p:nvPr>
            <p:ph type="body" idx="1"/>
          </p:nvPr>
        </p:nvSpPr>
        <p:spPr>
          <a:xfrm>
            <a:off x="5852160" y="1101020"/>
            <a:ext cx="6339840" cy="4105468"/>
          </a:xfrm>
        </p:spPr>
        <p:txBody>
          <a:bodyPr>
            <a:normAutofit/>
          </a:bodyPr>
          <a:lstStyle/>
          <a:p>
            <a:pPr marL="114300" indent="0">
              <a:lnSpc>
                <a:spcPct val="100000"/>
              </a:lnSpc>
              <a:spcBef>
                <a:spcPts val="0"/>
              </a:spcBef>
              <a:buNone/>
            </a:pPr>
            <a:r>
              <a:rPr lang="en-US" sz="1700" dirty="0">
                <a:latin typeface="+mj-lt"/>
              </a:rPr>
              <a:t>The respiratory system is the network of organs and tissues that help you breathe. It includes your airways, lungs and blood vessels. Fine particles found in wildfire smoke are respiratory irritants, and exposures to high concentrations can cause persistent coughing, phlegm, wheezing, and difficulty breathing. Even in healthy people, exposures to fine particles can potentially lead to transient reductions in lung function, and pulmonary inflammation. Respiratory effects may include:</a:t>
            </a:r>
            <a:br>
              <a:rPr lang="en-US" sz="1700" dirty="0">
                <a:latin typeface="+mj-lt"/>
              </a:rPr>
            </a:br>
            <a:endParaRPr lang="en-US" sz="1700" dirty="0">
              <a:latin typeface="+mj-lt"/>
            </a:endParaRPr>
          </a:p>
          <a:p>
            <a:pPr>
              <a:lnSpc>
                <a:spcPct val="100000"/>
              </a:lnSpc>
              <a:spcBef>
                <a:spcPts val="0"/>
              </a:spcBef>
            </a:pPr>
            <a:r>
              <a:rPr lang="en-US" sz="1700" dirty="0">
                <a:latin typeface="+mj-lt"/>
              </a:rPr>
              <a:t>Bronchitis</a:t>
            </a:r>
          </a:p>
          <a:p>
            <a:pPr>
              <a:lnSpc>
                <a:spcPct val="100000"/>
              </a:lnSpc>
              <a:spcBef>
                <a:spcPts val="0"/>
              </a:spcBef>
            </a:pPr>
            <a:r>
              <a:rPr lang="en-US" sz="1700" dirty="0">
                <a:latin typeface="+mj-lt"/>
              </a:rPr>
              <a:t>Reduced lung function</a:t>
            </a:r>
          </a:p>
          <a:p>
            <a:pPr>
              <a:lnSpc>
                <a:spcPct val="100000"/>
              </a:lnSpc>
              <a:spcBef>
                <a:spcPts val="0"/>
              </a:spcBef>
            </a:pPr>
            <a:r>
              <a:rPr lang="en-US" sz="1700" dirty="0">
                <a:latin typeface="+mj-lt"/>
              </a:rPr>
              <a:t>Increased risk of asthma exacerbation and aggravation of other lung diseases</a:t>
            </a:r>
          </a:p>
          <a:p>
            <a:pPr>
              <a:lnSpc>
                <a:spcPct val="100000"/>
              </a:lnSpc>
              <a:spcBef>
                <a:spcPts val="0"/>
              </a:spcBef>
            </a:pPr>
            <a:r>
              <a:rPr lang="en-US" sz="1700" dirty="0">
                <a:latin typeface="+mj-lt"/>
              </a:rPr>
              <a:t>Increased risk of emergency room visits and hospital admissions</a:t>
            </a:r>
          </a:p>
        </p:txBody>
      </p:sp>
      <p:sp>
        <p:nvSpPr>
          <p:cNvPr id="102" name="Google Shape;102;p2"/>
          <p:cNvSpPr txBox="1"/>
          <p:nvPr/>
        </p:nvSpPr>
        <p:spPr>
          <a:xfrm>
            <a:off x="202630" y="6093788"/>
            <a:ext cx="8750451"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Tree>
    <p:extLst>
      <p:ext uri="{BB962C8B-B14F-4D97-AF65-F5344CB8AC3E}">
        <p14:creationId xmlns:p14="http://schemas.microsoft.com/office/powerpoint/2010/main" val="398548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F843B41D-F46F-0C85-C101-311E9C46460B}"/>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Cardiovascular Effects</a:t>
            </a:r>
          </a:p>
        </p:txBody>
      </p:sp>
      <p:pic>
        <p:nvPicPr>
          <p:cNvPr id="4" name="Picture 3">
            <a:extLst>
              <a:ext uri="{FF2B5EF4-FFF2-40B4-BE49-F238E27FC236}">
                <a16:creationId xmlns:a16="http://schemas.microsoft.com/office/drawing/2014/main" id="{0225850D-CD82-4069-8F90-63700027F9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6" cy="5893356"/>
          </a:xfrm>
          <a:prstGeom prst="rect">
            <a:avLst/>
          </a:prstGeom>
        </p:spPr>
      </p:pic>
      <p:sp>
        <p:nvSpPr>
          <p:cNvPr id="3" name="Text Placeholder 2">
            <a:extLst>
              <a:ext uri="{FF2B5EF4-FFF2-40B4-BE49-F238E27FC236}">
                <a16:creationId xmlns:a16="http://schemas.microsoft.com/office/drawing/2014/main" id="{C2650207-FDA5-4015-AB13-444F6FA02DA9}"/>
              </a:ext>
            </a:extLst>
          </p:cNvPr>
          <p:cNvSpPr>
            <a:spLocks noGrp="1"/>
          </p:cNvSpPr>
          <p:nvPr>
            <p:ph type="body" idx="1"/>
          </p:nvPr>
        </p:nvSpPr>
        <p:spPr>
          <a:xfrm>
            <a:off x="5882265" y="966426"/>
            <a:ext cx="6233535" cy="4809231"/>
          </a:xfrm>
        </p:spPr>
        <p:txBody>
          <a:bodyPr>
            <a:noAutofit/>
          </a:bodyPr>
          <a:lstStyle/>
          <a:p>
            <a:pPr marL="114300" indent="0">
              <a:lnSpc>
                <a:spcPct val="100000"/>
              </a:lnSpc>
              <a:spcBef>
                <a:spcPts val="0"/>
              </a:spcBef>
              <a:buNone/>
            </a:pPr>
            <a:r>
              <a:rPr lang="en-US" sz="1650" dirty="0">
                <a:latin typeface="+mj-lt"/>
              </a:rPr>
              <a:t>Particle exposure may also affect the body’s ability to remove inhaled foreign materials, such as viruses and bacteria, from the lungs. Short-term exposures (i.e., days to weeks) to fine particles are associated with increased risk of pre-existing cardiovascular diseases becoming worse. The cardiovascular system consists of the heart, blood vessels, and blood. Cardiovascular effects from exposure to wildfire smoke may include:</a:t>
            </a:r>
            <a:br>
              <a:rPr lang="en-US" sz="1650" dirty="0">
                <a:latin typeface="+mj-lt"/>
              </a:rPr>
            </a:br>
            <a:endParaRPr lang="en-US" sz="1000" dirty="0">
              <a:latin typeface="+mj-lt"/>
            </a:endParaRPr>
          </a:p>
          <a:p>
            <a:pPr>
              <a:lnSpc>
                <a:spcPct val="100000"/>
              </a:lnSpc>
              <a:spcBef>
                <a:spcPts val="0"/>
              </a:spcBef>
            </a:pPr>
            <a:r>
              <a:rPr lang="en-US" sz="1650" dirty="0">
                <a:latin typeface="+mj-lt"/>
              </a:rPr>
              <a:t>Heart failure</a:t>
            </a:r>
          </a:p>
          <a:p>
            <a:pPr>
              <a:lnSpc>
                <a:spcPct val="100000"/>
              </a:lnSpc>
              <a:spcBef>
                <a:spcPts val="0"/>
              </a:spcBef>
            </a:pPr>
            <a:r>
              <a:rPr lang="en-US" sz="1650" dirty="0">
                <a:latin typeface="+mj-lt"/>
              </a:rPr>
              <a:t>Heart attack</a:t>
            </a:r>
          </a:p>
          <a:p>
            <a:pPr>
              <a:lnSpc>
                <a:spcPct val="100000"/>
              </a:lnSpc>
              <a:spcBef>
                <a:spcPts val="0"/>
              </a:spcBef>
            </a:pPr>
            <a:r>
              <a:rPr lang="en-US" sz="1650" dirty="0">
                <a:latin typeface="+mj-lt"/>
              </a:rPr>
              <a:t>Stroke</a:t>
            </a:r>
          </a:p>
          <a:p>
            <a:pPr>
              <a:lnSpc>
                <a:spcPct val="100000"/>
              </a:lnSpc>
              <a:spcBef>
                <a:spcPts val="0"/>
              </a:spcBef>
            </a:pPr>
            <a:r>
              <a:rPr lang="en-US" sz="1650" dirty="0">
                <a:latin typeface="+mj-lt"/>
              </a:rPr>
              <a:t>Increased risk of emergency room visits and hospital admissions</a:t>
            </a:r>
          </a:p>
          <a:p>
            <a:pPr marL="114300" indent="0">
              <a:lnSpc>
                <a:spcPct val="100000"/>
              </a:lnSpc>
              <a:spcBef>
                <a:spcPts val="0"/>
              </a:spcBef>
              <a:buNone/>
            </a:pPr>
            <a:endParaRPr lang="en-US" sz="1000" dirty="0">
              <a:latin typeface="+mj-lt"/>
              <a:hlinkClick r:id="rId4"/>
            </a:endParaRPr>
          </a:p>
          <a:p>
            <a:pPr marL="114300" indent="0">
              <a:lnSpc>
                <a:spcPct val="100000"/>
              </a:lnSpc>
              <a:spcBef>
                <a:spcPts val="0"/>
              </a:spcBef>
              <a:buNone/>
            </a:pPr>
            <a:r>
              <a:rPr lang="en-US" sz="1650" dirty="0">
                <a:latin typeface="+mj-lt"/>
              </a:rPr>
              <a:t>Certain populations may be at greater risk of experiencing a health effect due to wildfire smoke and may experience more severe effects. These groups are commonly referred to as “sensitive groups”; we will discuss this topic further on the next slide.</a:t>
            </a:r>
          </a:p>
        </p:txBody>
      </p:sp>
      <p:sp>
        <p:nvSpPr>
          <p:cNvPr id="102" name="Google Shape;102;p2"/>
          <p:cNvSpPr txBox="1"/>
          <p:nvPr/>
        </p:nvSpPr>
        <p:spPr>
          <a:xfrm>
            <a:off x="202630" y="6093788"/>
            <a:ext cx="7946583"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Tree>
    <p:extLst>
      <p:ext uri="{BB962C8B-B14F-4D97-AF65-F5344CB8AC3E}">
        <p14:creationId xmlns:p14="http://schemas.microsoft.com/office/powerpoint/2010/main" val="3195503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5FBB874F-A1B1-A4B9-2258-4954A65A3E4A}"/>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Sensitive Groups</a:t>
            </a:r>
          </a:p>
        </p:txBody>
      </p:sp>
      <p:sp>
        <p:nvSpPr>
          <p:cNvPr id="104" name="Google Shape;104;p2"/>
          <p:cNvSpPr txBox="1"/>
          <p:nvPr/>
        </p:nvSpPr>
        <p:spPr>
          <a:xfrm>
            <a:off x="5897880" y="890613"/>
            <a:ext cx="6172200" cy="5016718"/>
          </a:xfrm>
          <a:prstGeom prst="rect">
            <a:avLst/>
          </a:prstGeom>
          <a:noFill/>
          <a:ln>
            <a:noFill/>
          </a:ln>
        </p:spPr>
        <p:txBody>
          <a:bodyPr spcFirstLastPara="1" wrap="square" lIns="91425" tIns="45700" rIns="91425" bIns="45700" anchor="t" anchorCtr="0">
            <a:spAutoFit/>
          </a:bodyPr>
          <a:lstStyle/>
          <a:p>
            <a:r>
              <a:rPr lang="en-US" sz="1600" dirty="0">
                <a:latin typeface="+mj-lt"/>
                <a:cs typeface="Calibri" panose="020F0502020204030204" pitchFamily="34" charset="0"/>
              </a:rPr>
              <a:t>Sensitive groups include people who may be more sensitive than others to the hazardous air contaminants in wildfire smoke and should especially take precautions to avoid or limit exposure. Workers who could have higher sensitivity include children under 18 years old, adults over age 65, pregnant women, and people with:</a:t>
            </a:r>
            <a:br>
              <a:rPr lang="en-US" sz="1600" dirty="0">
                <a:latin typeface="+mj-lt"/>
                <a:cs typeface="Calibri" panose="020F0502020204030204" pitchFamily="34" charset="0"/>
              </a:rPr>
            </a:br>
            <a:endParaRPr lang="en-US" sz="1600" dirty="0">
              <a:latin typeface="+mj-lt"/>
              <a:cs typeface="Calibri" panose="020F0502020204030204" pitchFamily="34" charset="0"/>
            </a:endParaRPr>
          </a:p>
          <a:p>
            <a:pPr marL="285750" indent="-285750">
              <a:buFont typeface="Arial" panose="020B0604020202020204" pitchFamily="34" charset="0"/>
              <a:buChar char="•"/>
            </a:pPr>
            <a:r>
              <a:rPr lang="en-US" sz="1600" dirty="0">
                <a:latin typeface="+mj-lt"/>
                <a:cs typeface="Calibri" panose="020F0502020204030204" pitchFamily="34" charset="0"/>
              </a:rPr>
              <a:t>Lung disease such as asthma or chronic obstructive pulmonary disease (COPD), including bronchitis and emphysema, and those who smoke; </a:t>
            </a:r>
          </a:p>
          <a:p>
            <a:pPr marL="285750" indent="-285750">
              <a:buFont typeface="Arial" panose="020B0604020202020204" pitchFamily="34" charset="0"/>
              <a:buChar char="•"/>
            </a:pPr>
            <a:r>
              <a:rPr lang="en-US" sz="1600" dirty="0">
                <a:latin typeface="+mj-lt"/>
                <a:cs typeface="Calibri" panose="020F0502020204030204" pitchFamily="34" charset="0"/>
              </a:rPr>
              <a:t>Respiratory infections, such as pneumonia or acute bronchitis, bronchiolitis, cold, flu, or those recovering from severe respiratory illness; </a:t>
            </a:r>
          </a:p>
          <a:p>
            <a:pPr marL="285750" indent="-285750">
              <a:buFont typeface="Arial" panose="020B0604020202020204" pitchFamily="34" charset="0"/>
              <a:buChar char="•"/>
            </a:pPr>
            <a:r>
              <a:rPr lang="en-US" sz="1600" dirty="0">
                <a:latin typeface="+mj-lt"/>
                <a:cs typeface="Calibri" panose="020F0502020204030204" pitchFamily="34" charset="0"/>
              </a:rPr>
              <a:t>Existing heart or circulatory problems, such as irregular heartbeat, congestive heart failure, coronary artery disease, angina, and those who have had a heart attack or stroke; </a:t>
            </a:r>
          </a:p>
          <a:p>
            <a:pPr marL="285750" indent="-285750">
              <a:buFont typeface="Arial" panose="020B0604020202020204" pitchFamily="34" charset="0"/>
              <a:buChar char="•"/>
            </a:pPr>
            <a:r>
              <a:rPr lang="en-US" sz="1600" dirty="0">
                <a:latin typeface="+mj-lt"/>
                <a:cs typeface="Calibri" panose="020F0502020204030204" pitchFamily="34" charset="0"/>
              </a:rPr>
              <a:t>Diabetes; and </a:t>
            </a:r>
          </a:p>
          <a:p>
            <a:pPr marL="285750" indent="-285750">
              <a:buFont typeface="Arial" panose="020B0604020202020204" pitchFamily="34" charset="0"/>
              <a:buChar char="•"/>
            </a:pPr>
            <a:r>
              <a:rPr lang="en-US" sz="1600" dirty="0">
                <a:latin typeface="+mj-lt"/>
                <a:cs typeface="Calibri" panose="020F0502020204030204" pitchFamily="34" charset="0"/>
              </a:rPr>
              <a:t>Medical or health conditions that could be aggravated by exposure to wildfire smoke as determined by a physician or licensed healthcare provider.</a:t>
            </a:r>
          </a:p>
        </p:txBody>
      </p:sp>
      <p:sp>
        <p:nvSpPr>
          <p:cNvPr id="102" name="Google Shape;102;p2"/>
          <p:cNvSpPr txBox="1"/>
          <p:nvPr/>
        </p:nvSpPr>
        <p:spPr>
          <a:xfrm>
            <a:off x="202630" y="6093788"/>
            <a:ext cx="8288227"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719156" cy="5893356"/>
          </a:xfrm>
          <a:prstGeom prst="rect">
            <a:avLst/>
          </a:prstGeom>
        </p:spPr>
      </p:pic>
    </p:spTree>
    <p:extLst>
      <p:ext uri="{BB962C8B-B14F-4D97-AF65-F5344CB8AC3E}">
        <p14:creationId xmlns:p14="http://schemas.microsoft.com/office/powerpoint/2010/main" val="45611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2D34775B-8CAD-31A3-2500-B6F2E95FDFB9}"/>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Employee Rights</a:t>
            </a:r>
          </a:p>
        </p:txBody>
      </p:sp>
      <p:sp>
        <p:nvSpPr>
          <p:cNvPr id="104" name="Google Shape;104;p2"/>
          <p:cNvSpPr txBox="1"/>
          <p:nvPr/>
        </p:nvSpPr>
        <p:spPr>
          <a:xfrm>
            <a:off x="5897880" y="1079322"/>
            <a:ext cx="6160770" cy="4031833"/>
          </a:xfrm>
          <a:prstGeom prst="rect">
            <a:avLst/>
          </a:prstGeom>
          <a:noFill/>
          <a:ln>
            <a:noFill/>
          </a:ln>
        </p:spPr>
        <p:txBody>
          <a:bodyPr spcFirstLastPara="1" wrap="square" lIns="91425" tIns="45700" rIns="91425" bIns="45700" anchor="t" anchorCtr="0">
            <a:spAutoFit/>
          </a:bodyPr>
          <a:lstStyle/>
          <a:p>
            <a:pPr lvl="0">
              <a:buSzPts val="4800"/>
            </a:pPr>
            <a:r>
              <a:rPr lang="en-US" sz="1600" dirty="0">
                <a:solidFill>
                  <a:schemeClr val="dk1"/>
                </a:solidFill>
                <a:latin typeface="+mj-lt"/>
                <a:ea typeface="Calibri"/>
                <a:cs typeface="Calibri"/>
                <a:sym typeface="Calibri"/>
              </a:rPr>
              <a:t>Employees have the right to report health issues, including those related to wildfire smoke exposure, and receive medical treatment if necessary.  The employer’s procedures for complying with the requirements of this rule must include how employees can exercise their rights without fear of retaliation. </a:t>
            </a:r>
            <a:r>
              <a:rPr lang="en-US" sz="1600" dirty="0">
                <a:solidFill>
                  <a:schemeClr val="dk1"/>
                </a:solidFill>
                <a:latin typeface="+mj-lt"/>
                <a:ea typeface="Calibri"/>
                <a:cs typeface="Calibri"/>
                <a:sym typeface="Calibri"/>
                <a:hlinkClick r:id="rId3"/>
              </a:rPr>
              <a:t>Oregon law 654.062(5)</a:t>
            </a:r>
            <a:r>
              <a:rPr lang="en-US" sz="1600" dirty="0">
                <a:solidFill>
                  <a:schemeClr val="dk1"/>
                </a:solidFill>
                <a:latin typeface="+mj-lt"/>
                <a:ea typeface="Calibri"/>
                <a:cs typeface="Calibri"/>
                <a:sym typeface="Calibri"/>
              </a:rPr>
              <a:t> protects employees who raise safety or health concerns and employees should report any safety or health violation to their employer and/or to their employer’s safety committee. Employees may also report safety and health violations to Oregon OSHA whether or not they have reported them to their employer.</a:t>
            </a: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For additional information about how to report a concern or violation, please visit </a:t>
            </a:r>
            <a:r>
              <a:rPr lang="en-US" sz="1600" dirty="0">
                <a:solidFill>
                  <a:schemeClr val="dk1"/>
                </a:solidFill>
                <a:latin typeface="+mj-lt"/>
                <a:ea typeface="Calibri"/>
                <a:cs typeface="Calibri"/>
                <a:sym typeface="Calibri"/>
                <a:hlinkClick r:id="rId4"/>
              </a:rPr>
              <a:t>osha.oregon.gov/workers</a:t>
            </a:r>
            <a:r>
              <a:rPr lang="en-US" sz="1600" dirty="0">
                <a:solidFill>
                  <a:schemeClr val="dk1"/>
                </a:solidFill>
                <a:latin typeface="+mj-lt"/>
                <a:ea typeface="Calibri"/>
                <a:cs typeface="Calibri"/>
                <a:sym typeface="Calibri"/>
              </a:rPr>
              <a:t> or contact the nearest </a:t>
            </a:r>
            <a:r>
              <a:rPr lang="en-US" sz="1600" dirty="0">
                <a:solidFill>
                  <a:schemeClr val="dk1"/>
                </a:solidFill>
                <a:latin typeface="+mj-lt"/>
                <a:ea typeface="Calibri"/>
                <a:cs typeface="Calibri"/>
                <a:sym typeface="Calibri"/>
                <a:hlinkClick r:id="rId5"/>
              </a:rPr>
              <a:t>Oregon OSHA Enforcement field office</a:t>
            </a:r>
            <a:r>
              <a:rPr lang="en-US" sz="1600" dirty="0">
                <a:solidFill>
                  <a:schemeClr val="dk1"/>
                </a:solidFill>
                <a:latin typeface="+mj-lt"/>
                <a:ea typeface="Calibri"/>
                <a:cs typeface="Calibri"/>
                <a:sym typeface="Calibri"/>
              </a:rPr>
              <a:t>.</a:t>
            </a:r>
          </a:p>
          <a:p>
            <a:pPr marL="0" marR="0" lvl="0" indent="0"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8378662"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719156" cy="5893356"/>
          </a:xfrm>
          <a:prstGeom prst="rect">
            <a:avLst/>
          </a:prstGeom>
        </p:spPr>
      </p:pic>
    </p:spTree>
    <p:extLst>
      <p:ext uri="{BB962C8B-B14F-4D97-AF65-F5344CB8AC3E}">
        <p14:creationId xmlns:p14="http://schemas.microsoft.com/office/powerpoint/2010/main" val="73922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D8E5731B-D80F-BDC3-991A-E93DAE44C0F2}"/>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Workplace Retaliation</a:t>
            </a:r>
          </a:p>
        </p:txBody>
      </p:sp>
      <p:sp>
        <p:nvSpPr>
          <p:cNvPr id="104" name="Google Shape;104;p2"/>
          <p:cNvSpPr txBox="1"/>
          <p:nvPr/>
        </p:nvSpPr>
        <p:spPr>
          <a:xfrm>
            <a:off x="5964914" y="1047156"/>
            <a:ext cx="6059446" cy="4278054"/>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If you think your employer has punished you because of your concern about safety or health conditions where you work, that is considered retaliation and it is against the law. You can file a complaint with the Civil Rights Division of the Bureau of Labor and Industries (BOLI) if you think your employer is retaliating against you. You can file a complaint with BOLI within one year, or with federal OSHA within 30 days, of discrimination by your employer for making safety and health complaints or for exercising your rights under the </a:t>
            </a:r>
            <a:r>
              <a:rPr lang="en-US" sz="1700" dirty="0">
                <a:solidFill>
                  <a:schemeClr val="dk1"/>
                </a:solidFill>
                <a:latin typeface="+mj-lt"/>
                <a:ea typeface="Calibri"/>
                <a:cs typeface="Calibri"/>
                <a:sym typeface="Calibri"/>
                <a:hlinkClick r:id="rId3"/>
              </a:rPr>
              <a:t>Oregon Safe Employment Act</a:t>
            </a:r>
            <a:r>
              <a:rPr lang="en-US" sz="1700" dirty="0">
                <a:solidFill>
                  <a:schemeClr val="dk1"/>
                </a:solidFill>
                <a:latin typeface="+mj-lt"/>
                <a:ea typeface="Calibri"/>
                <a:cs typeface="Calibri"/>
                <a:sym typeface="Calibri"/>
              </a:rPr>
              <a:t>. Filing a complaint begins by filling out an online </a:t>
            </a:r>
            <a:r>
              <a:rPr lang="en-US" sz="1700" dirty="0">
                <a:solidFill>
                  <a:schemeClr val="dk1"/>
                </a:solidFill>
                <a:latin typeface="+mj-lt"/>
                <a:ea typeface="Calibri"/>
                <a:cs typeface="Calibri"/>
                <a:sym typeface="Calibri"/>
                <a:hlinkClick r:id="rId4"/>
              </a:rPr>
              <a:t>questionnaire</a:t>
            </a:r>
            <a:r>
              <a:rPr lang="en-US" sz="1700" dirty="0">
                <a:solidFill>
                  <a:schemeClr val="dk1"/>
                </a:solidFill>
                <a:latin typeface="+mj-lt"/>
                <a:ea typeface="Calibri"/>
                <a:cs typeface="Calibri"/>
                <a:sym typeface="Calibri"/>
              </a:rPr>
              <a:t> on their website. You may also call BOLI’s Civil Rights Division at 971-673-0764 (English) or 971-673-2818 (</a:t>
            </a:r>
            <a:r>
              <a:rPr lang="en-US" sz="1700" dirty="0" err="1">
                <a:solidFill>
                  <a:schemeClr val="dk1"/>
                </a:solidFill>
                <a:latin typeface="+mj-lt"/>
                <a:ea typeface="Calibri"/>
                <a:cs typeface="Calibri"/>
                <a:sym typeface="Calibri"/>
              </a:rPr>
              <a:t>Español</a:t>
            </a:r>
            <a:r>
              <a:rPr lang="en-US" sz="1700" dirty="0">
                <a:solidFill>
                  <a:schemeClr val="dk1"/>
                </a:solidFill>
                <a:latin typeface="+mj-lt"/>
                <a:ea typeface="Calibri"/>
                <a:cs typeface="Calibri"/>
                <a:sym typeface="Calibri"/>
              </a:rPr>
              <a:t>).</a:t>
            </a:r>
          </a:p>
          <a:p>
            <a:pPr lvl="0">
              <a:buSzPts val="4800"/>
            </a:pP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Please check out Oregon OSHA’s </a:t>
            </a:r>
            <a:r>
              <a:rPr lang="en-US" sz="1700" dirty="0">
                <a:solidFill>
                  <a:schemeClr val="dk1"/>
                </a:solidFill>
                <a:latin typeface="+mj-lt"/>
                <a:ea typeface="Calibri"/>
                <a:cs typeface="Calibri"/>
                <a:sym typeface="Calibri"/>
                <a:hlinkClick r:id="rId5"/>
              </a:rPr>
              <a:t>Whistleblower Rights</a:t>
            </a:r>
            <a:r>
              <a:rPr lang="en-US" sz="1700" dirty="0">
                <a:solidFill>
                  <a:schemeClr val="dk1"/>
                </a:solidFill>
                <a:latin typeface="+mj-lt"/>
                <a:ea typeface="Calibri"/>
                <a:cs typeface="Calibri"/>
                <a:sym typeface="Calibri"/>
              </a:rPr>
              <a:t> online course for detailed information on this topic.</a:t>
            </a:r>
            <a:endParaRPr sz="17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8539436"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719156" cy="5893356"/>
          </a:xfrm>
          <a:prstGeom prst="rect">
            <a:avLst/>
          </a:prstGeom>
        </p:spPr>
      </p:pic>
    </p:spTree>
    <p:extLst>
      <p:ext uri="{BB962C8B-B14F-4D97-AF65-F5344CB8AC3E}">
        <p14:creationId xmlns:p14="http://schemas.microsoft.com/office/powerpoint/2010/main" val="9999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593B966A-A58A-BE3B-2C43-88E0AD2271C3}"/>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Filtering Facepiece Respirators</a:t>
            </a:r>
          </a:p>
        </p:txBody>
      </p:sp>
      <p:sp>
        <p:nvSpPr>
          <p:cNvPr id="104" name="Google Shape;104;p2"/>
          <p:cNvSpPr txBox="1"/>
          <p:nvPr/>
        </p:nvSpPr>
        <p:spPr>
          <a:xfrm>
            <a:off x="5921786" y="1019742"/>
            <a:ext cx="6133365" cy="4662775"/>
          </a:xfrm>
          <a:prstGeom prst="rect">
            <a:avLst/>
          </a:prstGeom>
          <a:noFill/>
          <a:ln>
            <a:noFill/>
          </a:ln>
        </p:spPr>
        <p:txBody>
          <a:bodyPr spcFirstLastPara="1" wrap="square" lIns="91425" tIns="45700" rIns="91425" bIns="45700" anchor="t" anchorCtr="0">
            <a:spAutoFit/>
          </a:bodyPr>
          <a:lstStyle/>
          <a:p>
            <a:r>
              <a:rPr lang="en-US" sz="1650" dirty="0">
                <a:latin typeface="+mj-lt"/>
                <a:cs typeface="Calibri" panose="020F0502020204030204" pitchFamily="34" charset="0"/>
              </a:rPr>
              <a:t>We’ve arrived at our last training topic for this course! Let’s talk about respirators. Respirator masks worn correctly may provide some protection by filtering out fine particles in the smoke. While there are many types of respirators available, you will want to use a “filtering” type, which will filter out the hazardous particulates in wildfire smoke. </a:t>
            </a:r>
          </a:p>
          <a:p>
            <a:r>
              <a:rPr lang="en-US" sz="1650" dirty="0">
                <a:latin typeface="+mj-lt"/>
                <a:cs typeface="Calibri" panose="020F0502020204030204" pitchFamily="34" charset="0"/>
              </a:rPr>
              <a:t> </a:t>
            </a:r>
          </a:p>
          <a:p>
            <a:r>
              <a:rPr lang="en-US" sz="1650" dirty="0">
                <a:latin typeface="+mj-lt"/>
                <a:cs typeface="Calibri" panose="020F0502020204030204" pitchFamily="34" charset="0"/>
              </a:rPr>
              <a:t>You will need to ensure your filtering facepiece respirator is NIOSH-approved with one of these numbers on it: N95, P95, R95, N99, P99, N100, or P100. And in case you were wondering what the numbers mean, it’s all about filtration. For example, an N95 respirator should filter at least 95% of airborne particles. Regardless of which respirator you are using, if the smoke is still causing irritation, please consider using a better fitting respirator. </a:t>
            </a:r>
          </a:p>
          <a:p>
            <a:endParaRPr lang="en-US" sz="1650" dirty="0">
              <a:latin typeface="+mj-lt"/>
              <a:cs typeface="Calibri" panose="020F0502020204030204" pitchFamily="34" charset="0"/>
            </a:endParaRPr>
          </a:p>
          <a:p>
            <a:r>
              <a:rPr lang="en-US" sz="1650" dirty="0">
                <a:latin typeface="+mj-lt"/>
                <a:cs typeface="Calibri" panose="020F0502020204030204" pitchFamily="34" charset="0"/>
              </a:rPr>
              <a:t>Go to the next slide to watch a tutorial on how to fit and wear an N95 respirator.</a:t>
            </a:r>
            <a:endParaRPr sz="1650" b="0" i="0" u="none" strike="noStrike" cap="none" dirty="0">
              <a:solidFill>
                <a:schemeClr val="dk1"/>
              </a:solidFill>
              <a:latin typeface="+mj-lt"/>
              <a:ea typeface="Calibri"/>
              <a:cs typeface="Calibri"/>
              <a:sym typeface="Calibri"/>
            </a:endParaRPr>
          </a:p>
        </p:txBody>
      </p:sp>
      <p:pic>
        <p:nvPicPr>
          <p:cNvPr id="1026" name="Picture 2" descr="https://lh5.googleusercontent.com/E7a0XmoyvAIfcXj0YrVu8OplDb3JdR3JqAk0Ip_ycX7jTIDoenIgsMDEn8ASngciDfVh5TgcrKGkiWhNbzHn31IiGFm1itpWBDteqBx6ZiJ7Dn6yCFWeNwOeNgpVcLgkp8ZxTTOGV9I8t4ucKg">
            <a:extLst>
              <a:ext uri="{FF2B5EF4-FFF2-40B4-BE49-F238E27FC236}">
                <a16:creationId xmlns:a16="http://schemas.microsoft.com/office/drawing/2014/main" id="{83ECFB6C-7C31-440E-98CE-09FFE0959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 y="13343"/>
            <a:ext cx="5478842" cy="5880013"/>
          </a:xfrm>
          <a:prstGeom prst="rect">
            <a:avLst/>
          </a:prstGeom>
          <a:noFill/>
          <a:extLst>
            <a:ext uri="{909E8E84-426E-40DD-AFC4-6F175D3DCCD1}">
              <a14:hiddenFill xmlns:a14="http://schemas.microsoft.com/office/drawing/2010/main">
                <a:solidFill>
                  <a:srgbClr val="FFFFFF"/>
                </a:solidFill>
              </a14:hiddenFill>
            </a:ext>
          </a:extLst>
        </p:spPr>
      </p:pic>
      <p:sp>
        <p:nvSpPr>
          <p:cNvPr id="102" name="Google Shape;102;p2"/>
          <p:cNvSpPr txBox="1"/>
          <p:nvPr/>
        </p:nvSpPr>
        <p:spPr>
          <a:xfrm>
            <a:off x="202630" y="6093788"/>
            <a:ext cx="8237985"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Tree>
    <p:extLst>
      <p:ext uri="{BB962C8B-B14F-4D97-AF65-F5344CB8AC3E}">
        <p14:creationId xmlns:p14="http://schemas.microsoft.com/office/powerpoint/2010/main" val="200767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A71C6AD-557D-47DB-383A-A44556B5B50B}"/>
              </a:ext>
            </a:extLst>
          </p:cNvPr>
          <p:cNvSpPr>
            <a:spLocks noGrp="1"/>
          </p:cNvSpPr>
          <p:nvPr>
            <p:ph type="title" idx="4294967295"/>
          </p:nvPr>
        </p:nvSpPr>
        <p:spPr>
          <a:xfrm>
            <a:off x="5771408" y="269875"/>
            <a:ext cx="6020542" cy="987425"/>
          </a:xfrm>
        </p:spPr>
        <p:txBody>
          <a:bodyPr anchor="t">
            <a:normAutofit/>
          </a:bodyPr>
          <a:lstStyle/>
          <a:p>
            <a:r>
              <a:rPr lang="en-US" sz="3200" dirty="0">
                <a:latin typeface="+mj-lt"/>
              </a:rPr>
              <a:t>Disclaimer</a:t>
            </a:r>
          </a:p>
        </p:txBody>
      </p:sp>
      <p:sp>
        <p:nvSpPr>
          <p:cNvPr id="104" name="Google Shape;104;p2"/>
          <p:cNvSpPr txBox="1"/>
          <p:nvPr/>
        </p:nvSpPr>
        <p:spPr>
          <a:xfrm>
            <a:off x="5771408" y="1032600"/>
            <a:ext cx="6317673" cy="2708393"/>
          </a:xfrm>
          <a:prstGeom prst="rect">
            <a:avLst/>
          </a:prstGeom>
          <a:noFill/>
          <a:ln>
            <a:noFill/>
          </a:ln>
        </p:spPr>
        <p:txBody>
          <a:bodyPr spcFirstLastPara="1" wrap="square" lIns="91425" tIns="45700" rIns="91425" bIns="45700" anchor="t" anchorCtr="0">
            <a:spAutoFit/>
          </a:bodyPr>
          <a:lstStyle/>
          <a:p>
            <a:r>
              <a:rPr lang="en-US" sz="1700" dirty="0">
                <a:latin typeface="+mj-lt"/>
                <a:cs typeface="Calibri" panose="020F0502020204030204" pitchFamily="34" charset="0"/>
              </a:rPr>
              <a:t>Completing this course will help you understand the rules and some of the hazards related to wildfire smoke.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02" name="Google Shape;102;p2"/>
          <p:cNvSpPr txBox="1"/>
          <p:nvPr/>
        </p:nvSpPr>
        <p:spPr>
          <a:xfrm>
            <a:off x="172483" y="6131866"/>
            <a:ext cx="958903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Verdana"/>
                <a:sym typeface="Verdana"/>
              </a:rPr>
              <a:t>Wildfire Smoke Training Requirements</a:t>
            </a:r>
            <a:endParaRPr sz="14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9D25D62A-EE50-FB34-C48C-ECBDA8A700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81510" cy="58881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descr="N95 Video">
            <a:extLst>
              <a:ext uri="{FF2B5EF4-FFF2-40B4-BE49-F238E27FC236}">
                <a16:creationId xmlns:a16="http://schemas.microsoft.com/office/drawing/2014/main" id="{4F1E0020-6643-4254-815F-6BF39D3AA7E8}"/>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2"/>
          <p:cNvSpPr txBox="1"/>
          <p:nvPr/>
        </p:nvSpPr>
        <p:spPr>
          <a:xfrm>
            <a:off x="202630" y="6093788"/>
            <a:ext cx="7946583" cy="52318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
        <p:nvSpPr>
          <p:cNvPr id="104" name="Google Shape;104;p2"/>
          <p:cNvSpPr txBox="1">
            <a:spLocks noGrp="1"/>
          </p:cNvSpPr>
          <p:nvPr>
            <p:ph type="title" idx="4294967295"/>
          </p:nvPr>
        </p:nvSpPr>
        <p:spPr>
          <a:xfrm>
            <a:off x="2451989" y="1932709"/>
            <a:ext cx="7098631" cy="15080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600" b="0" i="0" u="sng" strike="noStrike" kern="0" cap="none" spc="0" normalizeH="0" baseline="0" noProof="0" dirty="0">
                <a:ln>
                  <a:noFill/>
                </a:ln>
                <a:solidFill>
                  <a:schemeClr val="dk1"/>
                </a:solidFill>
                <a:effectLst/>
                <a:uLnTx/>
                <a:uFillTx/>
                <a:latin typeface="+mj-lt"/>
                <a:ea typeface="Calibri"/>
                <a:cs typeface="Calibri"/>
                <a:sym typeface="Calibri"/>
                <a:hlinkClick r:id="rId4"/>
              </a:rPr>
              <a:t>Video: How to Put On and Wear an N95 Respirator</a:t>
            </a:r>
            <a:endParaRPr kumimoji="0" lang="en-US" sz="1600" b="0" i="0" u="none" strike="noStrike" kern="0" cap="none" spc="0" normalizeH="0" baseline="30000" noProof="0" dirty="0">
              <a:ln>
                <a:noFill/>
              </a:ln>
              <a:solidFill>
                <a:schemeClr val="dk1"/>
              </a:solidFill>
              <a:effectLst/>
              <a:uLnTx/>
              <a:uFillTx/>
              <a:latin typeface="+mj-lt"/>
              <a:ea typeface="Calibri"/>
              <a:cs typeface="Calibri"/>
              <a:sym typeface="Calibri"/>
            </a:endParaRPr>
          </a:p>
        </p:txBody>
      </p:sp>
      <p:pic>
        <p:nvPicPr>
          <p:cNvPr id="3" name="Online Media 2" descr="N95 Respirator - How to Put on and Use | Mask, OSHA, Smoke, Respiratory Protection">
            <a:hlinkClick r:id="" action="ppaction://media"/>
            <a:extLst>
              <a:ext uri="{FF2B5EF4-FFF2-40B4-BE49-F238E27FC236}">
                <a16:creationId xmlns:a16="http://schemas.microsoft.com/office/drawing/2014/main" id="{F3E3A60E-DA45-B9C9-8333-B75CD5E3FE06}"/>
              </a:ext>
            </a:extLst>
          </p:cNvPr>
          <p:cNvPicPr>
            <a:picLocks noRot="1" noChangeAspect="1"/>
          </p:cNvPicPr>
          <p:nvPr>
            <a:videoFile r:link="rId1"/>
          </p:nvPr>
        </p:nvPicPr>
        <p:blipFill>
          <a:blip r:embed="rId5"/>
          <a:stretch>
            <a:fillRect/>
          </a:stretch>
        </p:blipFill>
        <p:spPr>
          <a:xfrm>
            <a:off x="1223665" y="187185"/>
            <a:ext cx="9744670" cy="5505739"/>
          </a:xfrm>
          <a:prstGeom prst="rect">
            <a:avLst/>
          </a:prstGeom>
        </p:spPr>
      </p:pic>
    </p:spTree>
    <p:extLst>
      <p:ext uri="{BB962C8B-B14F-4D97-AF65-F5344CB8AC3E}">
        <p14:creationId xmlns:p14="http://schemas.microsoft.com/office/powerpoint/2010/main" val="397342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B14EBD5A-C685-F086-A9F1-DC0269BF5261}"/>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Limitations of Respirators</a:t>
            </a:r>
          </a:p>
        </p:txBody>
      </p:sp>
      <p:sp>
        <p:nvSpPr>
          <p:cNvPr id="104" name="Google Shape;104;p2"/>
          <p:cNvSpPr txBox="1"/>
          <p:nvPr/>
        </p:nvSpPr>
        <p:spPr>
          <a:xfrm>
            <a:off x="5909310" y="1017144"/>
            <a:ext cx="6183630" cy="3231614"/>
          </a:xfrm>
          <a:prstGeom prst="rect">
            <a:avLst/>
          </a:prstGeom>
          <a:noFill/>
          <a:ln>
            <a:noFill/>
          </a:ln>
        </p:spPr>
        <p:txBody>
          <a:bodyPr spcFirstLastPara="1" wrap="square" lIns="91425" tIns="45700" rIns="91425" bIns="45700" anchor="t" anchorCtr="0">
            <a:spAutoFit/>
          </a:bodyPr>
          <a:lstStyle/>
          <a:p>
            <a:r>
              <a:rPr lang="en-US" sz="1700" dirty="0">
                <a:solidFill>
                  <a:schemeClr val="dk1"/>
                </a:solidFill>
                <a:latin typeface="+mj-lt"/>
                <a:ea typeface="Calibri"/>
                <a:cs typeface="Calibri"/>
                <a:sym typeface="Calibri"/>
              </a:rPr>
              <a:t>Although wearing a filtering facepiece respirator is a good way to protect yourself against the harmful health effects of wildfire smoke, there are some limitations to consider. Wearing a respirator, especially if it’s hot or you are physically active, can increase the risk of heat-related illness. Take breaks often and drink water. If you have difficulty breathing, get dizzy, or have other symptoms while wearing a respirator, notify your supervisor and go to a place with better air quality, if available, and remove it. People with heart or lung disease may be particularly sensitive to the added work of breathing when using a filtering facepiece respirator. If this is the case, it’s best to consult with your doctor.</a:t>
            </a:r>
            <a:endParaRPr sz="17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8820790"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FF2B5EF4-FFF2-40B4-BE49-F238E27FC236}">
                <a16:creationId xmlns:a16="http://schemas.microsoft.com/office/drawing/2014/main" id="{BC34CC80-1A4C-4FCB-AEB3-D56341EFAF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5717511" cy="5893355"/>
          </a:xfrm>
          <a:prstGeom prst="rect">
            <a:avLst/>
          </a:prstGeom>
        </p:spPr>
      </p:pic>
    </p:spTree>
    <p:extLst>
      <p:ext uri="{BB962C8B-B14F-4D97-AF65-F5344CB8AC3E}">
        <p14:creationId xmlns:p14="http://schemas.microsoft.com/office/powerpoint/2010/main" val="370253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29B42B92-DA38-7815-48AB-54232C9DB161}"/>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Facial Hair Styles</a:t>
            </a:r>
          </a:p>
        </p:txBody>
      </p:sp>
      <p:sp>
        <p:nvSpPr>
          <p:cNvPr id="104" name="Google Shape;104;p2"/>
          <p:cNvSpPr txBox="1"/>
          <p:nvPr/>
        </p:nvSpPr>
        <p:spPr>
          <a:xfrm>
            <a:off x="5926627" y="986008"/>
            <a:ext cx="5913676" cy="4278054"/>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mj-lt"/>
                <a:ea typeface="Calibri"/>
                <a:cs typeface="Calibri"/>
                <a:sym typeface="Calibri"/>
              </a:rPr>
              <a:t>Another limitation to consider is that facial hair styles may prevent the filtering facepiece respirator from creating a tight seal. Without a tight seal, it cannot filter out all the hazardous particulates in wildfire smoke. However, while using a filtering facepiece respirator with facial hair is normally noncompliant for all other work-related hazards that necessitates required use, Oregon OSHA strictly allows this exception only for wildfire smoke due to the effects of the exposure for the typical worker and the limited duration of filtering facepiece respirator use. While the hazard is serious enough to warrant efforts to reduce the risk, due to the known effects of PM2.5 contained in wildfire smoke on the human body, it is not significant enough to represent a respiratory hazard that triggers the full requirements of the respiratory protection standard when the AQI is below 849. Workers must conduct a seal check when donning the filtering facepiece respirator and make the necessary adjustments to minimize leakage.</a:t>
            </a:r>
            <a:endParaRPr sz="1600" b="0" i="0" u="none" strike="noStrike" cap="none" dirty="0">
              <a:solidFill>
                <a:schemeClr val="dk1"/>
              </a:solidFill>
              <a:latin typeface="+mj-lt"/>
              <a:ea typeface="Calibri"/>
              <a:cs typeface="Calibri"/>
              <a:sym typeface="Calibri"/>
            </a:endParaRPr>
          </a:p>
        </p:txBody>
      </p:sp>
      <p:pic>
        <p:nvPicPr>
          <p:cNvPr id="1026" name="Picture 2">
            <a:extLst>
              <a:ext uri="{FF2B5EF4-FFF2-40B4-BE49-F238E27FC236}">
                <a16:creationId xmlns:a16="http://schemas.microsoft.com/office/drawing/2014/main" id="{801638F4-F0EE-4293-B68C-D52E4542C2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 y="0"/>
            <a:ext cx="5486400" cy="5888124"/>
          </a:xfrm>
          <a:prstGeom prst="rect">
            <a:avLst/>
          </a:prstGeom>
          <a:noFill/>
          <a:extLst>
            <a:ext uri="{909E8E84-426E-40DD-AFC4-6F175D3DCCD1}">
              <a14:hiddenFill xmlns:a14="http://schemas.microsoft.com/office/drawing/2010/main">
                <a:solidFill>
                  <a:srgbClr val="FFFFFF"/>
                </a:solidFill>
              </a14:hiddenFill>
            </a:ext>
          </a:extLst>
        </p:spPr>
      </p:pic>
      <p:sp>
        <p:nvSpPr>
          <p:cNvPr id="102" name="Google Shape;102;p2"/>
          <p:cNvSpPr txBox="1"/>
          <p:nvPr/>
        </p:nvSpPr>
        <p:spPr>
          <a:xfrm>
            <a:off x="202630" y="6093788"/>
            <a:ext cx="9343304"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Tree>
    <p:extLst>
      <p:ext uri="{BB962C8B-B14F-4D97-AF65-F5344CB8AC3E}">
        <p14:creationId xmlns:p14="http://schemas.microsoft.com/office/powerpoint/2010/main" val="3672166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EE940785-7D78-755F-5084-99076330F162}"/>
              </a:ext>
            </a:extLst>
          </p:cNvPr>
          <p:cNvSpPr txBox="1">
            <a:spLocks noGrp="1"/>
          </p:cNvSpPr>
          <p:nvPr>
            <p:ph type="title" idx="4294967295"/>
          </p:nvPr>
        </p:nvSpPr>
        <p:spPr>
          <a:xfrm>
            <a:off x="6095999" y="260544"/>
            <a:ext cx="577253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Employer Respirator Requirements</a:t>
            </a:r>
          </a:p>
        </p:txBody>
      </p:sp>
      <p:sp>
        <p:nvSpPr>
          <p:cNvPr id="104" name="Google Shape;104;p2"/>
          <p:cNvSpPr txBox="1"/>
          <p:nvPr/>
        </p:nvSpPr>
        <p:spPr>
          <a:xfrm>
            <a:off x="6152447" y="1461985"/>
            <a:ext cx="5867944" cy="2970003"/>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Whenever exposure to PM2.5 is at or above AQI 101, employers are required to ensure that appropriate NIOSH-approved filtering facepiece respirators are provided to employees at no cost, strictly for protection against wildfire smoke. The respirators must be stored and maintained so that they do not present a health hazard to the user.</a:t>
            </a:r>
          </a:p>
          <a:p>
            <a:pPr lvl="0">
              <a:buSzPts val="4800"/>
            </a:pP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There are additional aspects to consider in the rule with regards to respirators at different AQI levels, please reference our </a:t>
            </a:r>
            <a:r>
              <a:rPr lang="en-US" sz="1700" dirty="0">
                <a:solidFill>
                  <a:schemeClr val="dk1"/>
                </a:solidFill>
                <a:latin typeface="+mj-lt"/>
                <a:ea typeface="Calibri"/>
                <a:cs typeface="Calibri"/>
                <a:sym typeface="Calibri"/>
                <a:hlinkClick r:id="rId3"/>
              </a:rPr>
              <a:t>Wildfire Smoke topic page</a:t>
            </a:r>
            <a:r>
              <a:rPr lang="en-US" sz="1700" baseline="30000" dirty="0">
                <a:solidFill>
                  <a:schemeClr val="dk1"/>
                </a:solidFill>
                <a:ea typeface="Calibri"/>
                <a:cs typeface="Calibri"/>
                <a:sym typeface="Calibri"/>
                <a:hlinkClick r:id="rId3"/>
              </a:rPr>
              <a:t> </a:t>
            </a:r>
            <a:r>
              <a:rPr lang="en-US" sz="1700" dirty="0">
                <a:solidFill>
                  <a:schemeClr val="dk1"/>
                </a:solidFill>
                <a:latin typeface="+mj-lt"/>
                <a:ea typeface="Calibri"/>
                <a:cs typeface="Calibri"/>
                <a:sym typeface="Calibri"/>
              </a:rPr>
              <a:t> for more information. </a:t>
            </a:r>
          </a:p>
        </p:txBody>
      </p:sp>
      <p:sp>
        <p:nvSpPr>
          <p:cNvPr id="102" name="Google Shape;102;p2"/>
          <p:cNvSpPr txBox="1"/>
          <p:nvPr/>
        </p:nvSpPr>
        <p:spPr>
          <a:xfrm>
            <a:off x="202630" y="6093788"/>
            <a:ext cx="8850935"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074" name="Picture 2">
            <a:extLst>
              <a:ext uri="{FF2B5EF4-FFF2-40B4-BE49-F238E27FC236}">
                <a16:creationId xmlns:a16="http://schemas.microsoft.com/office/drawing/2014/main" id="{F75533AB-628C-46D0-941D-156218D8F87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22313" y="763587"/>
            <a:ext cx="5867944" cy="446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989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1D5F83D3-83D2-6379-7829-D470CDBD9383}"/>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Remaining Employer Training Requirements</a:t>
            </a:r>
          </a:p>
        </p:txBody>
      </p:sp>
      <p:sp>
        <p:nvSpPr>
          <p:cNvPr id="104" name="Google Shape;104;p2"/>
          <p:cNvSpPr txBox="1"/>
          <p:nvPr/>
        </p:nvSpPr>
        <p:spPr>
          <a:xfrm>
            <a:off x="5840730" y="1307960"/>
            <a:ext cx="6263640" cy="4585830"/>
          </a:xfrm>
          <a:prstGeom prst="rect">
            <a:avLst/>
          </a:prstGeom>
          <a:noFill/>
          <a:ln>
            <a:noFill/>
          </a:ln>
        </p:spPr>
        <p:txBody>
          <a:bodyPr spcFirstLastPara="1" wrap="square" lIns="91425" tIns="45700" rIns="91425" bIns="45700" anchor="t" anchorCtr="0">
            <a:spAutoFit/>
          </a:bodyPr>
          <a:lstStyle/>
          <a:p>
            <a:pPr lvl="0">
              <a:buSzPts val="1600"/>
            </a:pPr>
            <a:r>
              <a:rPr lang="en-US" sz="1700" dirty="0">
                <a:solidFill>
                  <a:schemeClr val="dk1"/>
                </a:solidFill>
                <a:latin typeface="+mj-lt"/>
                <a:ea typeface="Calibri"/>
                <a:cs typeface="Calibri"/>
                <a:sym typeface="Calibri"/>
              </a:rPr>
              <a:t>So far you’ve completed 5 required training elements! As discussed earlier, there are 5 additional training elements that </a:t>
            </a:r>
            <a:r>
              <a:rPr lang="en-US" sz="1700" b="1" dirty="0">
                <a:solidFill>
                  <a:schemeClr val="dk1"/>
                </a:solidFill>
                <a:latin typeface="+mj-lt"/>
                <a:ea typeface="Calibri"/>
                <a:cs typeface="Calibri"/>
                <a:sym typeface="Calibri"/>
              </a:rPr>
              <a:t>your employer is responsible for providing</a:t>
            </a:r>
            <a:r>
              <a:rPr lang="en-US" sz="1700" dirty="0">
                <a:solidFill>
                  <a:schemeClr val="dk1"/>
                </a:solidFill>
                <a:latin typeface="+mj-lt"/>
                <a:ea typeface="Calibri"/>
                <a:cs typeface="Calibri"/>
                <a:sym typeface="Calibri"/>
              </a:rPr>
              <a:t>, found in </a:t>
            </a:r>
            <a:r>
              <a:rPr lang="en-US" sz="1700" dirty="0">
                <a:solidFill>
                  <a:schemeClr val="dk1"/>
                </a:solidFill>
                <a:latin typeface="+mj-lt"/>
                <a:ea typeface="Calibri"/>
                <a:cs typeface="Calibri"/>
                <a:sym typeface="Calibri"/>
                <a:hlinkClick r:id="rId3"/>
              </a:rPr>
              <a:t>Subsection (4)(f) through (4)(j)</a:t>
            </a:r>
            <a:r>
              <a:rPr lang="en-US" sz="1700" dirty="0">
                <a:solidFill>
                  <a:schemeClr val="dk1"/>
                </a:solidFill>
                <a:latin typeface="+mj-lt"/>
                <a:ea typeface="Calibri"/>
                <a:cs typeface="Calibri"/>
                <a:sym typeface="Calibri"/>
              </a:rPr>
              <a:t>. The remaining training elements are:</a:t>
            </a:r>
          </a:p>
          <a:p>
            <a:pPr lvl="0">
              <a:buSzPts val="1600"/>
            </a:pPr>
            <a:endParaRPr lang="en-US" sz="1000" dirty="0">
              <a:solidFill>
                <a:schemeClr val="dk1"/>
              </a:solidFill>
              <a:latin typeface="+mj-lt"/>
              <a:ea typeface="Calibri"/>
              <a:cs typeface="Calibri"/>
              <a:sym typeface="Calibri"/>
            </a:endParaRPr>
          </a:p>
          <a:p>
            <a:pPr lvl="0">
              <a:buSzPts val="1600"/>
            </a:pPr>
            <a:r>
              <a:rPr lang="en-US" sz="1700" dirty="0">
                <a:solidFill>
                  <a:schemeClr val="dk1"/>
                </a:solidFill>
                <a:latin typeface="+mj-lt"/>
                <a:ea typeface="Calibri"/>
                <a:cs typeface="Calibri"/>
                <a:sym typeface="Calibri"/>
              </a:rPr>
              <a:t>(f) Employer control methods,</a:t>
            </a:r>
          </a:p>
          <a:p>
            <a:pPr lvl="0">
              <a:buSzPts val="1600"/>
            </a:pPr>
            <a:r>
              <a:rPr lang="en-US" sz="1700" dirty="0">
                <a:solidFill>
                  <a:schemeClr val="dk1"/>
                </a:solidFill>
                <a:latin typeface="+mj-lt"/>
                <a:ea typeface="Calibri"/>
                <a:cs typeface="Calibri"/>
                <a:sym typeface="Calibri"/>
              </a:rPr>
              <a:t>(g) Review of any hazardous job tasks where filtering facepiece respirators can’t be used to protect employees from wildfire smoke,</a:t>
            </a:r>
          </a:p>
          <a:p>
            <a:pPr lvl="0">
              <a:buSzPts val="1600"/>
            </a:pPr>
            <a:r>
              <a:rPr lang="en-US" sz="1700" dirty="0">
                <a:solidFill>
                  <a:schemeClr val="dk1"/>
                </a:solidFill>
                <a:latin typeface="+mj-lt"/>
                <a:ea typeface="Calibri"/>
                <a:cs typeface="Calibri"/>
                <a:sym typeface="Calibri"/>
              </a:rPr>
              <a:t>(h) Procedures to follow when an employee is sick from exposure to wildfire smoke,</a:t>
            </a:r>
          </a:p>
          <a:p>
            <a:pPr lvl="0">
              <a:buSzPts val="1600"/>
            </a:pPr>
            <a:r>
              <a:rPr lang="en-US" sz="1700" dirty="0">
                <a:solidFill>
                  <a:schemeClr val="dk1"/>
                </a:solidFill>
                <a:latin typeface="+mj-lt"/>
                <a:ea typeface="Calibri"/>
                <a:cs typeface="Calibri"/>
                <a:sym typeface="Calibri"/>
              </a:rPr>
              <a:t>(</a:t>
            </a:r>
            <a:r>
              <a:rPr lang="en-US" sz="1700" dirty="0" err="1">
                <a:solidFill>
                  <a:schemeClr val="dk1"/>
                </a:solidFill>
                <a:latin typeface="+mj-lt"/>
                <a:ea typeface="Calibri"/>
                <a:cs typeface="Calibri"/>
                <a:sym typeface="Calibri"/>
              </a:rPr>
              <a:t>i</a:t>
            </a:r>
            <a:r>
              <a:rPr lang="en-US" sz="1700" dirty="0">
                <a:solidFill>
                  <a:schemeClr val="dk1"/>
                </a:solidFill>
                <a:latin typeface="+mj-lt"/>
                <a:ea typeface="Calibri"/>
                <a:cs typeface="Calibri"/>
                <a:sym typeface="Calibri"/>
              </a:rPr>
              <a:t>) How to operate and interpret direct testing devices for PM2.5 if used, and</a:t>
            </a:r>
          </a:p>
          <a:p>
            <a:pPr lvl="0">
              <a:buSzPts val="1600"/>
            </a:pPr>
            <a:r>
              <a:rPr lang="en-US" sz="1700" dirty="0">
                <a:solidFill>
                  <a:schemeClr val="dk1"/>
                </a:solidFill>
                <a:latin typeface="+mj-lt"/>
                <a:ea typeface="Calibri"/>
                <a:cs typeface="Calibri"/>
                <a:sym typeface="Calibri"/>
              </a:rPr>
              <a:t>(j) An explanation of the two-way communication system used for wildfire smoke exposure control information.</a:t>
            </a:r>
          </a:p>
          <a:p>
            <a:pPr lvl="0">
              <a:buSzPts val="1600"/>
            </a:pPr>
            <a:endParaRPr lang="en-US" sz="1000" dirty="0">
              <a:solidFill>
                <a:schemeClr val="dk1"/>
              </a:solidFill>
              <a:latin typeface="+mj-lt"/>
              <a:ea typeface="Calibri"/>
              <a:cs typeface="Calibri"/>
              <a:sym typeface="Calibri"/>
            </a:endParaRPr>
          </a:p>
          <a:p>
            <a:pPr lvl="0">
              <a:buSzPts val="1600"/>
            </a:pPr>
            <a:r>
              <a:rPr lang="en-US" sz="1700" dirty="0">
                <a:solidFill>
                  <a:schemeClr val="dk1"/>
                </a:solidFill>
                <a:latin typeface="+mj-lt"/>
                <a:ea typeface="Calibri"/>
                <a:cs typeface="Calibri"/>
                <a:sym typeface="Calibri"/>
              </a:rPr>
              <a:t>We’ll briefly discuss these topics over the next few slides.</a:t>
            </a:r>
            <a:endParaRPr sz="17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8710258"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4089" b="3326"/>
          <a:stretch/>
        </p:blipFill>
        <p:spPr>
          <a:xfrm>
            <a:off x="-20097" y="0"/>
            <a:ext cx="5739253" cy="5893356"/>
          </a:xfrm>
          <a:prstGeom prst="rect">
            <a:avLst/>
          </a:prstGeom>
        </p:spPr>
      </p:pic>
    </p:spTree>
    <p:extLst>
      <p:ext uri="{BB962C8B-B14F-4D97-AF65-F5344CB8AC3E}">
        <p14:creationId xmlns:p14="http://schemas.microsoft.com/office/powerpoint/2010/main" val="152179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BF170BA2-D722-8120-A4F6-E0B6D7F238CF}"/>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Employer Control Methods</a:t>
            </a:r>
          </a:p>
        </p:txBody>
      </p:sp>
      <p:sp>
        <p:nvSpPr>
          <p:cNvPr id="4" name="Text Placeholder 3">
            <a:extLst>
              <a:ext uri="{FF2B5EF4-FFF2-40B4-BE49-F238E27FC236}">
                <a16:creationId xmlns:a16="http://schemas.microsoft.com/office/drawing/2014/main" id="{CF6642C4-3443-4A14-90C5-A4B63868CD7F}"/>
              </a:ext>
            </a:extLst>
          </p:cNvPr>
          <p:cNvSpPr>
            <a:spLocks noGrp="1"/>
          </p:cNvSpPr>
          <p:nvPr>
            <p:ph type="body" idx="1"/>
          </p:nvPr>
        </p:nvSpPr>
        <p:spPr>
          <a:xfrm>
            <a:off x="5926626" y="1051667"/>
            <a:ext cx="6007225" cy="4629752"/>
          </a:xfrm>
        </p:spPr>
        <p:txBody>
          <a:bodyPr>
            <a:noAutofit/>
          </a:bodyPr>
          <a:lstStyle/>
          <a:p>
            <a:pPr marL="114300" indent="0">
              <a:lnSpc>
                <a:spcPct val="100000"/>
              </a:lnSpc>
              <a:spcBef>
                <a:spcPts val="0"/>
              </a:spcBef>
              <a:buNone/>
            </a:pPr>
            <a:r>
              <a:rPr lang="en-US" sz="1600" dirty="0">
                <a:latin typeface="+mj-lt"/>
              </a:rPr>
              <a:t>Whenever exposure to PM2.5 is at or above AQI 101, employers are required to implement methods such as engineering controls, administrative controls, and respirators to protect employees from the dangers of exposure to wildfire smoke. Your employer is required to share their control methods and procedures with you as part of your training. Examples of these protection methods are:</a:t>
            </a:r>
          </a:p>
          <a:p>
            <a:pPr>
              <a:lnSpc>
                <a:spcPct val="100000"/>
              </a:lnSpc>
              <a:spcBef>
                <a:spcPts val="0"/>
              </a:spcBef>
            </a:pPr>
            <a:r>
              <a:rPr lang="en-US" sz="1600" dirty="0">
                <a:latin typeface="+mj-lt"/>
              </a:rPr>
              <a:t>Engineering controls include temporarily relocating outdoor workers to available indoor areas or vehicles where the air is adequately filtered, or using portable air purifiers equipped with HEPA filters.</a:t>
            </a:r>
          </a:p>
          <a:p>
            <a:pPr>
              <a:lnSpc>
                <a:spcPct val="100000"/>
              </a:lnSpc>
              <a:spcBef>
                <a:spcPts val="0"/>
              </a:spcBef>
            </a:pPr>
            <a:r>
              <a:rPr lang="en-US" sz="1600" dirty="0">
                <a:latin typeface="+mj-lt"/>
              </a:rPr>
              <a:t>Administrative controls including temporarily relocating outdoor work operations to another outdoor location with better air quality when work permits, and changing employee work schedules to when better air quality is forecasted.</a:t>
            </a:r>
          </a:p>
          <a:p>
            <a:pPr>
              <a:lnSpc>
                <a:spcPct val="100000"/>
              </a:lnSpc>
              <a:spcBef>
                <a:spcPts val="0"/>
              </a:spcBef>
            </a:pPr>
            <a:r>
              <a:rPr lang="en-US" sz="1600" dirty="0">
                <a:latin typeface="+mj-lt"/>
              </a:rPr>
              <a:t>The implementation of filtering facepiece respirators are required under certain circumstances. Please refer to </a:t>
            </a:r>
            <a:r>
              <a:rPr lang="en-US" sz="1600" dirty="0">
                <a:latin typeface="+mj-lt"/>
                <a:hlinkClick r:id="rId3"/>
              </a:rPr>
              <a:t>Section (7)</a:t>
            </a:r>
            <a:r>
              <a:rPr lang="en-US" sz="1600" dirty="0">
                <a:latin typeface="+mj-lt"/>
              </a:rPr>
              <a:t> of the rule.</a:t>
            </a:r>
          </a:p>
        </p:txBody>
      </p:sp>
      <p:sp>
        <p:nvSpPr>
          <p:cNvPr id="102" name="Google Shape;102;p2"/>
          <p:cNvSpPr txBox="1"/>
          <p:nvPr/>
        </p:nvSpPr>
        <p:spPr>
          <a:xfrm>
            <a:off x="202630" y="6093788"/>
            <a:ext cx="8891128"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FF2B5EF4-FFF2-40B4-BE49-F238E27FC236}">
                <a16:creationId xmlns:a16="http://schemas.microsoft.com/office/drawing/2014/main" id="{533B7D85-4EDE-4B5E-BE9D-6FCD8AA520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34938"/>
            <a:ext cx="5816846" cy="5623481"/>
          </a:xfrm>
          <a:prstGeom prst="rect">
            <a:avLst/>
          </a:prstGeom>
        </p:spPr>
      </p:pic>
    </p:spTree>
    <p:extLst>
      <p:ext uri="{BB962C8B-B14F-4D97-AF65-F5344CB8AC3E}">
        <p14:creationId xmlns:p14="http://schemas.microsoft.com/office/powerpoint/2010/main" val="396548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5B2A10B8-D4A6-5EBC-876D-D8A0010D9B1A}"/>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Reviewing Job Tasks</a:t>
            </a:r>
          </a:p>
        </p:txBody>
      </p:sp>
      <p:sp>
        <p:nvSpPr>
          <p:cNvPr id="104" name="Google Shape;104;p2"/>
          <p:cNvSpPr txBox="1"/>
          <p:nvPr/>
        </p:nvSpPr>
        <p:spPr>
          <a:xfrm>
            <a:off x="5926627" y="1096799"/>
            <a:ext cx="6195060" cy="2708393"/>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Your employer is required to review any job tasks performed by employees where the use of a filtering facepiece respirator would expose the wearer to a hazard associated with a substantially more serious injury or illness than the potential acute health effects of wildfire smoke exposure and must not be used when performing such tasks. </a:t>
            </a:r>
            <a:br>
              <a:rPr lang="en-US" sz="1700" dirty="0">
                <a:solidFill>
                  <a:schemeClr val="dk1"/>
                </a:solidFill>
                <a:latin typeface="+mj-lt"/>
                <a:ea typeface="Calibri"/>
                <a:cs typeface="Calibri"/>
                <a:sym typeface="Calibri"/>
              </a:rPr>
            </a:b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Examples of such job tasks may include: electrical work that requires fire resistant clothing to be worn and firefighting as well.</a:t>
            </a:r>
          </a:p>
        </p:txBody>
      </p:sp>
      <p:sp>
        <p:nvSpPr>
          <p:cNvPr id="102" name="Google Shape;102;p2"/>
          <p:cNvSpPr txBox="1"/>
          <p:nvPr/>
        </p:nvSpPr>
        <p:spPr>
          <a:xfrm>
            <a:off x="202630" y="6093788"/>
            <a:ext cx="9423691"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FF2B5EF4-FFF2-40B4-BE49-F238E27FC236}">
                <a16:creationId xmlns:a16="http://schemas.microsoft.com/office/drawing/2014/main" id="{07D8E5F7-B19C-4863-90AF-A2B5EE5F8A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5" cy="5883467"/>
          </a:xfrm>
          <a:prstGeom prst="rect">
            <a:avLst/>
          </a:prstGeom>
        </p:spPr>
      </p:pic>
    </p:spTree>
    <p:extLst>
      <p:ext uri="{BB962C8B-B14F-4D97-AF65-F5344CB8AC3E}">
        <p14:creationId xmlns:p14="http://schemas.microsoft.com/office/powerpoint/2010/main" val="611364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AD958CB8-8C5C-E76D-57A8-E138FA44668C}"/>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Health Symptoms</a:t>
            </a:r>
          </a:p>
        </p:txBody>
      </p:sp>
      <p:sp>
        <p:nvSpPr>
          <p:cNvPr id="4" name="Text Placeholder 3">
            <a:extLst>
              <a:ext uri="{FF2B5EF4-FFF2-40B4-BE49-F238E27FC236}">
                <a16:creationId xmlns:a16="http://schemas.microsoft.com/office/drawing/2014/main" id="{D3B7AA27-6050-4748-86D0-A95D6092D5E1}"/>
              </a:ext>
            </a:extLst>
          </p:cNvPr>
          <p:cNvSpPr>
            <a:spLocks noGrp="1"/>
          </p:cNvSpPr>
          <p:nvPr>
            <p:ph type="body" idx="1"/>
          </p:nvPr>
        </p:nvSpPr>
        <p:spPr>
          <a:xfrm>
            <a:off x="5926627" y="958317"/>
            <a:ext cx="5670212" cy="4239326"/>
          </a:xfrm>
        </p:spPr>
        <p:txBody>
          <a:bodyPr>
            <a:normAutofit/>
          </a:bodyPr>
          <a:lstStyle/>
          <a:p>
            <a:pPr marL="114300" indent="0">
              <a:buNone/>
            </a:pPr>
            <a:r>
              <a:rPr lang="en-US" sz="1700" dirty="0">
                <a:latin typeface="+mj-lt"/>
              </a:rPr>
              <a:t>There are procedures your employer/supervisor must follow when an employee reports or exhibits health symptoms from wildfire smoke exposure that necessitate immediate medical attention such as, but not limited to, asthma attacks, difficulty breathing, and chest pain. This plan must be shared with employees as part of their training program.</a:t>
            </a:r>
          </a:p>
          <a:p>
            <a:pPr marL="114300" indent="0">
              <a:buNone/>
            </a:pPr>
            <a:r>
              <a:rPr lang="en-US" sz="1700" dirty="0">
                <a:latin typeface="+mj-lt"/>
              </a:rPr>
              <a:t>Please note that the employer’s emergency medical plan or medical services provisions must address the types of medical situations that employees could encounter, including those conditions relating to wildfire smoke exposure to comply with:</a:t>
            </a:r>
          </a:p>
          <a:p>
            <a:r>
              <a:rPr lang="en-US" sz="1700" dirty="0">
                <a:latin typeface="+mj-lt"/>
                <a:hlinkClick r:id="rId3"/>
              </a:rPr>
              <a:t>Division 2, Subdivision K, OAR 437-002-0161(4)</a:t>
            </a:r>
            <a:endParaRPr lang="en-US" sz="1700" dirty="0">
              <a:latin typeface="+mj-lt"/>
            </a:endParaRPr>
          </a:p>
          <a:p>
            <a:r>
              <a:rPr lang="en-US" sz="1700" dirty="0">
                <a:latin typeface="+mj-lt"/>
                <a:hlinkClick r:id="rId4"/>
              </a:rPr>
              <a:t>Division 3, Subdivision D, 29 CFR 1926.50</a:t>
            </a:r>
            <a:r>
              <a:rPr lang="en-US" sz="1700" dirty="0">
                <a:latin typeface="+mj-lt"/>
              </a:rPr>
              <a:t>  </a:t>
            </a:r>
          </a:p>
          <a:p>
            <a:r>
              <a:rPr lang="en-US" sz="1700" dirty="0">
                <a:latin typeface="+mj-lt"/>
                <a:hlinkClick r:id="rId5"/>
              </a:rPr>
              <a:t>Division 7, Subdivision C</a:t>
            </a:r>
            <a:r>
              <a:rPr lang="en-US" sz="1700" dirty="0">
                <a:latin typeface="+mj-lt"/>
                <a:hlinkClick r:id="rId5"/>
              </a:rPr>
              <a:t>,</a:t>
            </a:r>
            <a:r>
              <a:rPr lang="en-US" sz="1700" dirty="0">
                <a:latin typeface="+mj-lt"/>
                <a:hlinkClick r:id="rId5"/>
              </a:rPr>
              <a:t> OAR 437-007-0220</a:t>
            </a:r>
            <a:endParaRPr lang="en-US" sz="1700" dirty="0">
              <a:latin typeface="+mj-lt"/>
            </a:endParaRPr>
          </a:p>
        </p:txBody>
      </p:sp>
      <p:sp>
        <p:nvSpPr>
          <p:cNvPr id="102" name="Google Shape;102;p2"/>
          <p:cNvSpPr txBox="1"/>
          <p:nvPr/>
        </p:nvSpPr>
        <p:spPr>
          <a:xfrm>
            <a:off x="202630" y="6093788"/>
            <a:ext cx="9112192"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FF2B5EF4-FFF2-40B4-BE49-F238E27FC236}">
                <a16:creationId xmlns:a16="http://schemas.microsoft.com/office/drawing/2014/main" id="{D75BBA6F-94BF-45AC-9C65-2C6910DA5412}"/>
              </a:ext>
              <a:ext uri="{C183D7F6-B498-43B3-948B-1728B52AA6E4}">
                <adec:decorative xmlns:adec="http://schemas.microsoft.com/office/drawing/2017/decorative" val="1"/>
              </a:ext>
            </a:extLst>
          </p:cNvPr>
          <p:cNvPicPr>
            <a:picLocks noChangeAspect="1"/>
          </p:cNvPicPr>
          <p:nvPr/>
        </p:nvPicPr>
        <p:blipFill>
          <a:blip r:embed="rId6"/>
          <a:srcRect l="5543"/>
          <a:stretch/>
        </p:blipFill>
        <p:spPr>
          <a:xfrm>
            <a:off x="0" y="34290"/>
            <a:ext cx="5758120" cy="5893356"/>
          </a:xfrm>
          <a:prstGeom prst="rect">
            <a:avLst/>
          </a:prstGeom>
        </p:spPr>
      </p:pic>
    </p:spTree>
    <p:extLst>
      <p:ext uri="{BB962C8B-B14F-4D97-AF65-F5344CB8AC3E}">
        <p14:creationId xmlns:p14="http://schemas.microsoft.com/office/powerpoint/2010/main" val="428978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CB204315-C214-EF0B-9AF9-596539909AC4}"/>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Exposure Results</a:t>
            </a:r>
          </a:p>
        </p:txBody>
      </p:sp>
      <p:sp>
        <p:nvSpPr>
          <p:cNvPr id="104" name="Google Shape;104;p2"/>
          <p:cNvSpPr txBox="1"/>
          <p:nvPr/>
        </p:nvSpPr>
        <p:spPr>
          <a:xfrm>
            <a:off x="5926627" y="1059218"/>
            <a:ext cx="6046870" cy="2800726"/>
          </a:xfrm>
          <a:prstGeom prst="rect">
            <a:avLst/>
          </a:prstGeom>
          <a:noFill/>
          <a:ln>
            <a:noFill/>
          </a:ln>
        </p:spPr>
        <p:txBody>
          <a:bodyPr spcFirstLastPara="1" wrap="square" lIns="91425" tIns="45700" rIns="91425" bIns="45700" anchor="t" anchorCtr="0">
            <a:spAutoFit/>
          </a:bodyPr>
          <a:lstStyle/>
          <a:p>
            <a:pPr lvl="0">
              <a:buSzPts val="4800"/>
            </a:pPr>
            <a:r>
              <a:rPr lang="en-US" sz="1600" dirty="0">
                <a:solidFill>
                  <a:schemeClr val="dk1"/>
                </a:solidFill>
                <a:latin typeface="+mj-lt"/>
                <a:ea typeface="Calibri"/>
                <a:cs typeface="Calibri"/>
                <a:sym typeface="Calibri"/>
              </a:rPr>
              <a:t>Portable air quality monitors are devices that measure contaminant levels in the air. They are often electronic devices with sensors that collect data about the levels of different contaminants in the air. You can use air quality monitors specified for PM2.5 to determine the concentration in your immediate surroundings.</a:t>
            </a: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If your employer plans for you to use a device to directly measure PM2.5, they must provide you training on how to operate and interpret data. </a:t>
            </a:r>
          </a:p>
          <a:p>
            <a:pPr marL="0" marR="0" lvl="0" indent="0"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8981563"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5" name="Picture 4">
            <a:extLst>
              <a:ext uri="{FF2B5EF4-FFF2-40B4-BE49-F238E27FC236}">
                <a16:creationId xmlns:a16="http://schemas.microsoft.com/office/drawing/2014/main" id="{88B0B225-7FE6-4799-8199-F22F646468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6" cy="5893356"/>
          </a:xfrm>
          <a:prstGeom prst="rect">
            <a:avLst/>
          </a:prstGeom>
        </p:spPr>
      </p:pic>
    </p:spTree>
    <p:extLst>
      <p:ext uri="{BB962C8B-B14F-4D97-AF65-F5344CB8AC3E}">
        <p14:creationId xmlns:p14="http://schemas.microsoft.com/office/powerpoint/2010/main" val="379046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6EF94759-9487-81D1-992E-210FAF96D554}"/>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Two-way Communication Systems</a:t>
            </a:r>
          </a:p>
        </p:txBody>
      </p:sp>
      <p:sp>
        <p:nvSpPr>
          <p:cNvPr id="104" name="Google Shape;104;p2"/>
          <p:cNvSpPr txBox="1"/>
          <p:nvPr/>
        </p:nvSpPr>
        <p:spPr>
          <a:xfrm>
            <a:off x="5918478" y="1457463"/>
            <a:ext cx="6132351" cy="4016444"/>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Before employees are exposed to AQI 101, employers must develop and implement a two-way system to communicate wildfire smoke information between supervisors and employees. The system will notify exposed employees of any changes in the air quality at their work location that would require an increase or decrease in the level of exposure controls required in </a:t>
            </a:r>
            <a:r>
              <a:rPr lang="en-US" sz="1700" dirty="0">
                <a:solidFill>
                  <a:schemeClr val="dk1"/>
                </a:solidFill>
                <a:latin typeface="+mj-lt"/>
                <a:ea typeface="Calibri"/>
                <a:cs typeface="Calibri"/>
                <a:sym typeface="Calibri"/>
                <a:hlinkClick r:id="rId3"/>
              </a:rPr>
              <a:t>Section (7)</a:t>
            </a:r>
            <a:r>
              <a:rPr lang="en-US" sz="1700" dirty="0">
                <a:solidFill>
                  <a:schemeClr val="dk1"/>
                </a:solidFill>
                <a:latin typeface="+mj-lt"/>
                <a:ea typeface="Calibri"/>
                <a:cs typeface="Calibri"/>
                <a:sym typeface="Calibri"/>
              </a:rPr>
              <a:t> of the rule.</a:t>
            </a:r>
          </a:p>
          <a:p>
            <a:pPr lvl="0">
              <a:buSzPts val="4800"/>
            </a:pP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The two-way communication system must also provide a means for employees to notify their supervisor or employer when air quality drops below these levels, and allow them to inform their employer if they experience health symptoms such as an asthma attack, difficulty breathing, and chest pain.</a:t>
            </a:r>
          </a:p>
          <a:p>
            <a:pPr lvl="0">
              <a:buSzPts val="4800"/>
            </a:pP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For more information, please review </a:t>
            </a:r>
            <a:r>
              <a:rPr lang="en-US" sz="1700" dirty="0">
                <a:solidFill>
                  <a:schemeClr val="dk1"/>
                </a:solidFill>
                <a:latin typeface="+mj-lt"/>
                <a:ea typeface="Calibri"/>
                <a:cs typeface="Calibri"/>
                <a:sym typeface="Calibri"/>
                <a:hlinkClick r:id="rId3"/>
              </a:rPr>
              <a:t>Section (6)</a:t>
            </a:r>
            <a:r>
              <a:rPr lang="en-US" sz="1700" dirty="0">
                <a:solidFill>
                  <a:schemeClr val="dk1"/>
                </a:solidFill>
                <a:latin typeface="+mj-lt"/>
                <a:ea typeface="Calibri"/>
                <a:cs typeface="Calibri"/>
                <a:sym typeface="Calibri"/>
              </a:rPr>
              <a:t> of the rule.</a:t>
            </a:r>
            <a:endParaRPr sz="17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8629871"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FF2B5EF4-FFF2-40B4-BE49-F238E27FC236}">
                <a16:creationId xmlns:a16="http://schemas.microsoft.com/office/drawing/2014/main" id="{56AB2EBA-BC5A-4198-AE97-48E15D8D1BC4}"/>
              </a:ext>
              <a:ext uri="{C183D7F6-B498-43B3-948B-1728B52AA6E4}">
                <adec:decorative xmlns:adec="http://schemas.microsoft.com/office/drawing/2017/decorative" val="1"/>
              </a:ext>
            </a:extLst>
          </p:cNvPr>
          <p:cNvPicPr>
            <a:picLocks noChangeAspect="1"/>
          </p:cNvPicPr>
          <p:nvPr/>
        </p:nvPicPr>
        <p:blipFill rotWithShape="1">
          <a:blip r:embed="rId4"/>
          <a:srcRect t="4849" b="4849"/>
          <a:stretch/>
        </p:blipFill>
        <p:spPr>
          <a:xfrm>
            <a:off x="-1" y="0"/>
            <a:ext cx="5798675" cy="5893356"/>
          </a:xfrm>
          <a:prstGeom prst="rect">
            <a:avLst/>
          </a:prstGeom>
        </p:spPr>
      </p:pic>
    </p:spTree>
    <p:extLst>
      <p:ext uri="{BB962C8B-B14F-4D97-AF65-F5344CB8AC3E}">
        <p14:creationId xmlns:p14="http://schemas.microsoft.com/office/powerpoint/2010/main" val="80466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5ED8984E-DCED-0294-589F-426401AAE41A}"/>
            </a:ext>
          </a:extLst>
        </p:cNvPr>
        <p:cNvGrpSpPr/>
        <p:nvPr/>
      </p:nvGrpSpPr>
      <p:grpSpPr>
        <a:xfrm>
          <a:off x="0" y="0"/>
          <a:ext cx="0" cy="0"/>
          <a:chOff x="0" y="0"/>
          <a:chExt cx="0" cy="0"/>
        </a:xfrm>
      </p:grpSpPr>
      <p:pic>
        <p:nvPicPr>
          <p:cNvPr id="100" name="Google Shape;100;p2">
            <a:extLst>
              <a:ext uri="{FF2B5EF4-FFF2-40B4-BE49-F238E27FC236}">
                <a16:creationId xmlns:a16="http://schemas.microsoft.com/office/drawing/2014/main" id="{3D0C45EF-641E-8BE5-02F5-0023DCE1052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
            <a:ext cx="5627077" cy="5903224"/>
          </a:xfrm>
          <a:prstGeom prst="rect">
            <a:avLst/>
          </a:prstGeom>
          <a:noFill/>
          <a:ln>
            <a:noFill/>
          </a:ln>
        </p:spPr>
      </p:pic>
      <p:sp>
        <p:nvSpPr>
          <p:cNvPr id="101" name="Google Shape;101;p2">
            <a:extLst>
              <a:ext uri="{FF2B5EF4-FFF2-40B4-BE49-F238E27FC236}">
                <a16:creationId xmlns:a16="http://schemas.microsoft.com/office/drawing/2014/main" id="{27D6F5C0-ACD9-CBF5-CC67-7C39C7693530}"/>
              </a:ex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FBB8A587-6220-EE99-4BD0-88387A55C9E1}"/>
              </a:ext>
            </a:extLst>
          </p:cNvPr>
          <p:cNvSpPr txBox="1">
            <a:spLocks noGrp="1"/>
          </p:cNvSpPr>
          <p:nvPr>
            <p:ph type="title" idx="4294967295"/>
          </p:nvPr>
        </p:nvSpPr>
        <p:spPr>
          <a:xfrm>
            <a:off x="5771408" y="269875"/>
            <a:ext cx="6020542"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Important</a:t>
            </a:r>
          </a:p>
        </p:txBody>
      </p:sp>
      <p:sp>
        <p:nvSpPr>
          <p:cNvPr id="104" name="Google Shape;104;p2">
            <a:extLst>
              <a:ext uri="{FF2B5EF4-FFF2-40B4-BE49-F238E27FC236}">
                <a16:creationId xmlns:a16="http://schemas.microsoft.com/office/drawing/2014/main" id="{BA5A887E-46C3-7725-DEFE-7F4D07BCD186}"/>
              </a:ext>
            </a:extLst>
          </p:cNvPr>
          <p:cNvSpPr txBox="1"/>
          <p:nvPr/>
        </p:nvSpPr>
        <p:spPr>
          <a:xfrm>
            <a:off x="5771408" y="966143"/>
            <a:ext cx="6317673" cy="3493224"/>
          </a:xfrm>
          <a:prstGeom prst="rect">
            <a:avLst/>
          </a:prstGeom>
          <a:noFill/>
          <a:ln>
            <a:noFill/>
          </a:ln>
        </p:spPr>
        <p:txBody>
          <a:bodyPr spcFirstLastPara="1" wrap="square" lIns="91425" tIns="45700" rIns="91425" bIns="45700" anchor="t" anchorCtr="0">
            <a:spAutoFit/>
          </a:bodyPr>
          <a:lstStyle/>
          <a:p>
            <a:r>
              <a:rPr lang="en-US" sz="1700" dirty="0">
                <a:latin typeface="+mj-lt"/>
                <a:cs typeface="Calibri" panose="020F0502020204030204" pitchFamily="34" charset="0"/>
              </a:rPr>
              <a:t>First and foremost, employers need to understand that it is their responsibility to ensure that their employees are adequately protected from hazards. </a:t>
            </a:r>
          </a:p>
          <a:p>
            <a:endParaRPr lang="en-US" sz="1700" dirty="0">
              <a:latin typeface="+mj-lt"/>
              <a:cs typeface="Calibri" panose="020F0502020204030204" pitchFamily="34" charset="0"/>
            </a:endParaRPr>
          </a:p>
          <a:p>
            <a:r>
              <a:rPr lang="en-US" sz="1700" dirty="0">
                <a:latin typeface="+mj-lt"/>
                <a:cs typeface="Calibri" panose="020F0502020204030204" pitchFamily="34" charset="0"/>
              </a:rPr>
              <a:t>This course is intended to satisfy 5 of the 10 training requirements as outlined in the rules addressing Protection from Wildfire Smoke. There are two rules, </a:t>
            </a:r>
            <a:r>
              <a:rPr lang="en-US" sz="1700" dirty="0">
                <a:latin typeface="+mj-lt"/>
                <a:cs typeface="Calibri" panose="020F0502020204030204" pitchFamily="34" charset="0"/>
                <a:hlinkClick r:id="rId4"/>
              </a:rPr>
              <a:t>OAR 437-002-1081</a:t>
            </a:r>
            <a:r>
              <a:rPr lang="en-US" sz="1700" dirty="0">
                <a:latin typeface="+mj-lt"/>
                <a:cs typeface="Calibri" panose="020F0502020204030204" pitchFamily="34" charset="0"/>
              </a:rPr>
              <a:t> (General Industry) and </a:t>
            </a:r>
            <a:r>
              <a:rPr lang="en-US" sz="1700" dirty="0">
                <a:latin typeface="+mj-lt"/>
                <a:cs typeface="Calibri" panose="020F0502020204030204" pitchFamily="34" charset="0"/>
                <a:hlinkClick r:id="rId5"/>
              </a:rPr>
              <a:t>OAR 437-004-9791</a:t>
            </a:r>
            <a:r>
              <a:rPr lang="en-US" sz="1700" dirty="0">
                <a:latin typeface="+mj-lt"/>
                <a:cs typeface="Calibri" panose="020F0502020204030204" pitchFamily="34" charset="0"/>
              </a:rPr>
              <a:t> (Agriculture) that contain these same training requirements. </a:t>
            </a:r>
          </a:p>
          <a:p>
            <a:endParaRPr lang="en-US" sz="1700" dirty="0">
              <a:latin typeface="+mj-lt"/>
              <a:cs typeface="Calibri" panose="020F0502020204030204" pitchFamily="34" charset="0"/>
            </a:endParaRPr>
          </a:p>
          <a:p>
            <a:r>
              <a:rPr lang="en-US" sz="1700" dirty="0">
                <a:latin typeface="+mj-lt"/>
                <a:cs typeface="Calibri" panose="020F0502020204030204" pitchFamily="34" charset="0"/>
              </a:rPr>
              <a:t>For ease of use, this course will reference sections from the Wildfire Smoke rule in General Industry, that is also applicable to construction and forest activities.</a:t>
            </a:r>
          </a:p>
        </p:txBody>
      </p:sp>
      <p:sp>
        <p:nvSpPr>
          <p:cNvPr id="102" name="Google Shape;102;p2">
            <a:extLst>
              <a:ext uri="{FF2B5EF4-FFF2-40B4-BE49-F238E27FC236}">
                <a16:creationId xmlns:a16="http://schemas.microsoft.com/office/drawing/2014/main" id="{6C16445C-2525-E4C8-3EFC-3B94A3379C43}"/>
              </a:ext>
            </a:extLst>
          </p:cNvPr>
          <p:cNvSpPr txBox="1"/>
          <p:nvPr/>
        </p:nvSpPr>
        <p:spPr>
          <a:xfrm>
            <a:off x="172483" y="6131866"/>
            <a:ext cx="958903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Verdana"/>
                <a:sym typeface="Verdana"/>
              </a:rPr>
              <a:t>Wildfire Smoke Training Requirements</a:t>
            </a:r>
            <a:endParaRPr sz="14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23048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DE1EA146-53F4-4501-8DF1-253F6700B4AD}"/>
              </a:ext>
            </a:extLst>
          </p:cNvPr>
          <p:cNvSpPr>
            <a:spLocks noGrp="1"/>
          </p:cNvSpPr>
          <p:nvPr>
            <p:ph type="title"/>
          </p:nvPr>
        </p:nvSpPr>
        <p:spPr>
          <a:xfrm>
            <a:off x="908538" y="1"/>
            <a:ext cx="10515600" cy="914400"/>
          </a:xfrm>
        </p:spPr>
        <p:txBody>
          <a:bodyPr>
            <a:normAutofit/>
          </a:bodyPr>
          <a:lstStyle/>
          <a:p>
            <a:pPr algn="ctr"/>
            <a:r>
              <a:rPr lang="en-US" sz="4000" u="sng" dirty="0">
                <a:latin typeface="+mn-lt"/>
              </a:rPr>
              <a:t>Wildfire Smoke Training - Quiz</a:t>
            </a: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 Health effects attributed to wildfire smoke exposure include respiratory symptoms, respiratory effects, cardiovascular effects and increased risk of premature death.</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2: Symptoms of wildfire smoke exposure can include: (select all that apply)</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Redness in the eyes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Burning sensation in the eyes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Fatigue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Headache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2" name="Google Shape;622;gb3e8f5dbd0_0_48">
            <a:extLst>
              <a:ext uri="{C183D7F6-B498-43B3-948B-1728B52AA6E4}">
                <adec:decorative xmlns:adec="http://schemas.microsoft.com/office/drawing/2017/decorative" val="1"/>
              </a:ext>
            </a:extLst>
          </p:cNvPr>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Quiz</a:t>
            </a:r>
            <a:endParaRPr sz="1400" b="0" i="1"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Title 1">
            <a:extLst>
              <a:ext uri="{FF2B5EF4-FFF2-40B4-BE49-F238E27FC236}">
                <a16:creationId xmlns:a16="http://schemas.microsoft.com/office/drawing/2014/main" id="{52E78F5C-5069-456C-A0A6-1BDF82467B56}"/>
              </a:ext>
            </a:extLst>
          </p:cNvPr>
          <p:cNvSpPr txBox="1">
            <a:spLocks noGrp="1"/>
          </p:cNvSpPr>
          <p:nvPr>
            <p:ph type="title" idx="4294967295"/>
          </p:nvPr>
        </p:nvSpPr>
        <p:spPr>
          <a:xfrm>
            <a:off x="908538" y="1"/>
            <a:ext cx="10515600" cy="914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dk1"/>
              </a:buClr>
              <a:buSzPts val="1800"/>
              <a:buFont typeface="Calibri"/>
              <a:buNone/>
              <a:tabLst/>
              <a:defRPr/>
            </a:pPr>
            <a:r>
              <a:rPr kumimoji="0" lang="en-US" sz="4000" b="0" i="0" u="sng" strike="noStrike" kern="0" cap="none" spc="0" normalizeH="0" baseline="0" noProof="0" dirty="0">
                <a:ln>
                  <a:noFill/>
                </a:ln>
                <a:solidFill>
                  <a:schemeClr val="dk1"/>
                </a:solidFill>
                <a:effectLst/>
                <a:uLnTx/>
                <a:uFillTx/>
                <a:latin typeface="+mn-lt"/>
                <a:ea typeface="Calibri"/>
                <a:cs typeface="Calibri"/>
                <a:sym typeface="Calibri"/>
              </a:rPr>
              <a:t>Wildfire Smoke Training - Quiz</a:t>
            </a: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The Air Quality Index (AQI) measures small particulates in the air and has a value ranging from 300-501.</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4: The Oregon OSHA Wildfire Smoke rule’s requirements take effect when the Air Quality index is at or above  ___________.</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21</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50</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75</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101</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Quiz</a:t>
            </a:r>
            <a:endParaRPr sz="14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763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Title 1">
            <a:extLst>
              <a:ext uri="{FF2B5EF4-FFF2-40B4-BE49-F238E27FC236}">
                <a16:creationId xmlns:a16="http://schemas.microsoft.com/office/drawing/2014/main" id="{12811862-A37C-4C79-90E6-17A5469F0FDE}"/>
              </a:ext>
            </a:extLst>
          </p:cNvPr>
          <p:cNvSpPr>
            <a:spLocks noGrp="1"/>
          </p:cNvSpPr>
          <p:nvPr>
            <p:ph type="title"/>
          </p:nvPr>
        </p:nvSpPr>
        <p:spPr>
          <a:xfrm>
            <a:off x="908538" y="1"/>
            <a:ext cx="10515600" cy="914400"/>
          </a:xfrm>
        </p:spPr>
        <p:txBody>
          <a:bodyPr>
            <a:normAutofit/>
          </a:bodyPr>
          <a:lstStyle/>
          <a:p>
            <a:pPr algn="ctr"/>
            <a:r>
              <a:rPr lang="en-US" sz="4000" u="sng" dirty="0">
                <a:latin typeface="+mn-lt"/>
              </a:rPr>
              <a:t>Wildfire Smoke Training - Quiz</a:t>
            </a: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5: There are many resources available to help you determine the air quality in your location, including websites, such as AirNow.gov, and apps for your phone.</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64387"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6: Hazardous particulates in wildfire smoke can cause damage to cells and irritate the lungs. </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2" name="Google Shape;622;gb3e8f5dbd0_0_48">
            <a:extLst>
              <a:ext uri="{C183D7F6-B498-43B3-948B-1728B52AA6E4}">
                <adec:decorative xmlns:adec="http://schemas.microsoft.com/office/drawing/2017/decorative" val="1"/>
              </a:ext>
            </a:extLst>
          </p:cNvPr>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Quiz</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85839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Title 1">
            <a:extLst>
              <a:ext uri="{FF2B5EF4-FFF2-40B4-BE49-F238E27FC236}">
                <a16:creationId xmlns:a16="http://schemas.microsoft.com/office/drawing/2014/main" id="{437F2E26-050C-443D-941D-8A7653D7BC52}"/>
              </a:ext>
            </a:extLst>
          </p:cNvPr>
          <p:cNvSpPr>
            <a:spLocks noGrp="1"/>
          </p:cNvSpPr>
          <p:nvPr>
            <p:ph type="title"/>
          </p:nvPr>
        </p:nvSpPr>
        <p:spPr>
          <a:xfrm>
            <a:off x="908538" y="1"/>
            <a:ext cx="10515600" cy="914400"/>
          </a:xfrm>
        </p:spPr>
        <p:txBody>
          <a:bodyPr>
            <a:normAutofit/>
          </a:bodyPr>
          <a:lstStyle/>
          <a:p>
            <a:pPr algn="ctr"/>
            <a:r>
              <a:rPr lang="en-US" sz="4000" u="sng" dirty="0">
                <a:latin typeface="+mn-lt"/>
              </a:rPr>
              <a:t>Wildfire Smoke Training - Quiz</a:t>
            </a:r>
          </a:p>
        </p:txBody>
      </p:sp>
      <p:sp>
        <p:nvSpPr>
          <p:cNvPr id="622" name="Google Shape;622;gb3e8f5dbd0_0_48">
            <a:extLst>
              <a:ext uri="{C183D7F6-B498-43B3-948B-1728B52AA6E4}">
                <adec:decorative xmlns:adec="http://schemas.microsoft.com/office/drawing/2017/decorative" val="1"/>
              </a:ext>
            </a:extLst>
          </p:cNvPr>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Quiz</a:t>
            </a:r>
            <a:endParaRPr sz="1400" b="0" i="0" u="none" strike="noStrike" cap="none" dirty="0">
              <a:solidFill>
                <a:srgbClr val="000000"/>
              </a:solidFill>
              <a:latin typeface="Arial"/>
              <a:ea typeface="Arial"/>
              <a:cs typeface="Arial"/>
              <a:sym typeface="Arial"/>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7:  Some people can be more sensitive than others to the health impacts of wildfire smoke. This can include: (select all that apply)</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People with lung disease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People with respiratory infection</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People with heart or circulatory conditions</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Children under 18 years of age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64387" y="1059050"/>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Question 8: Particulate-filtering respirators, such as N95’s or P-100’s, can help to reduce your exposure to the hazards of inhaling wildfire smoke.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Tree>
    <p:extLst>
      <p:ext uri="{BB962C8B-B14F-4D97-AF65-F5344CB8AC3E}">
        <p14:creationId xmlns:p14="http://schemas.microsoft.com/office/powerpoint/2010/main" val="3054431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Title 1">
            <a:extLst>
              <a:ext uri="{FF2B5EF4-FFF2-40B4-BE49-F238E27FC236}">
                <a16:creationId xmlns:a16="http://schemas.microsoft.com/office/drawing/2014/main" id="{B74DF95F-5F87-4EC7-A94C-D1AF8DD21F64}"/>
              </a:ext>
            </a:extLst>
          </p:cNvPr>
          <p:cNvSpPr>
            <a:spLocks noGrp="1"/>
          </p:cNvSpPr>
          <p:nvPr>
            <p:ph type="title"/>
          </p:nvPr>
        </p:nvSpPr>
        <p:spPr>
          <a:xfrm>
            <a:off x="908538" y="1"/>
            <a:ext cx="10515600" cy="914400"/>
          </a:xfrm>
        </p:spPr>
        <p:txBody>
          <a:bodyPr>
            <a:normAutofit/>
          </a:bodyPr>
          <a:lstStyle/>
          <a:p>
            <a:pPr algn="ctr"/>
            <a:r>
              <a:rPr lang="en-US" sz="4000" u="sng" dirty="0">
                <a:latin typeface="+mn-lt"/>
              </a:rPr>
              <a:t>Wildfire Smoke Training - Quiz</a:t>
            </a:r>
          </a:p>
        </p:txBody>
      </p:sp>
      <p:sp>
        <p:nvSpPr>
          <p:cNvPr id="622" name="Google Shape;622;gb3e8f5dbd0_0_48">
            <a:extLst>
              <a:ext uri="{C183D7F6-B498-43B3-948B-1728B52AA6E4}">
                <adec:decorative xmlns:adec="http://schemas.microsoft.com/office/drawing/2017/decorative" val="1"/>
              </a:ext>
            </a:extLst>
          </p:cNvPr>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Quiz</a:t>
            </a:r>
            <a:endParaRPr sz="1400" b="0" i="0" u="none" strike="noStrike" cap="none" dirty="0">
              <a:solidFill>
                <a:srgbClr val="000000"/>
              </a:solidFill>
              <a:latin typeface="Arial"/>
              <a:ea typeface="Arial"/>
              <a:cs typeface="Arial"/>
              <a:sym typeface="Arial"/>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panose="020F0502020204030204" pitchFamily="34" charset="0"/>
                <a:sym typeface="Calibri"/>
              </a:rPr>
              <a:t>Question 9:  </a:t>
            </a:r>
            <a:r>
              <a:rPr lang="en-US" sz="1800" dirty="0">
                <a:latin typeface="+mj-lt"/>
                <a:cs typeface="Calibri" panose="020F0502020204030204" pitchFamily="34" charset="0"/>
              </a:rPr>
              <a:t>This training covered 5 of the 10 training requirements; your employer is not required to provide any further training.</a:t>
            </a:r>
          </a:p>
          <a:p>
            <a:pPr lvl="0">
              <a:buClr>
                <a:schemeClr val="dk1"/>
              </a:buClr>
              <a:buSzPts val="1100"/>
            </a:pPr>
            <a:endParaRPr sz="1800" dirty="0">
              <a:solidFill>
                <a:schemeClr val="dk1"/>
              </a:solidFill>
              <a:latin typeface="+mj-lt"/>
              <a:ea typeface="Calibri"/>
              <a:cs typeface="Calibri" panose="020F0502020204030204" pitchFamily="34" charset="0"/>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sz="1800" dirty="0">
              <a:latin typeface="+mj-lt"/>
              <a:ea typeface="Calibri"/>
              <a:cs typeface="Calibri"/>
              <a:sym typeface="Calibri"/>
            </a:endParaRPr>
          </a:p>
        </p:txBody>
      </p:sp>
      <p:sp>
        <p:nvSpPr>
          <p:cNvPr id="625" name="Google Shape;625;gb3e8f5dbd0_0_48"/>
          <p:cNvSpPr txBox="1"/>
          <p:nvPr/>
        </p:nvSpPr>
        <p:spPr>
          <a:xfrm>
            <a:off x="6664387" y="1059050"/>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10: Workers should always conduct a seal check when donning a filtering facepiece respirator.</a:t>
            </a:r>
          </a:p>
          <a:p>
            <a:pPr lvl="0">
              <a:buClr>
                <a:schemeClr val="dk1"/>
              </a:buClr>
              <a:buSzPts val="1100"/>
            </a:pPr>
            <a:endParaRPr lang="en-US" sz="1800"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A. True</a:t>
            </a:r>
          </a:p>
          <a:p>
            <a:pPr marL="342900" lvl="0" indent="-342900">
              <a:buClr>
                <a:schemeClr val="dk1"/>
              </a:buClr>
              <a:buSzPts val="1100"/>
              <a:buFont typeface="+mj-lt"/>
              <a:buAutoNum type="alphaUcPeriod"/>
            </a:pPr>
            <a:endParaRPr lang="en-US" sz="1800" dirty="0">
              <a:solidFill>
                <a:schemeClr val="dk1"/>
              </a:solidFill>
              <a:latin typeface="+mj-lt"/>
              <a:ea typeface="Calibri"/>
              <a:cs typeface="Calibri"/>
              <a:sym typeface="Calibri"/>
            </a:endParaRPr>
          </a:p>
          <a:p>
            <a:pPr lvl="0">
              <a:buClr>
                <a:schemeClr val="dk1"/>
              </a:buClr>
              <a:buSzPts val="1100"/>
            </a:pPr>
            <a:r>
              <a:rPr lang="en-US" sz="1800" dirty="0">
                <a:solidFill>
                  <a:schemeClr val="dk1"/>
                </a:solidFill>
                <a:latin typeface="+mj-lt"/>
                <a:ea typeface="Calibri"/>
                <a:cs typeface="Calibri"/>
                <a:sym typeface="Calibri"/>
              </a:rPr>
              <a:t>B. 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Tree>
    <p:extLst>
      <p:ext uri="{BB962C8B-B14F-4D97-AF65-F5344CB8AC3E}">
        <p14:creationId xmlns:p14="http://schemas.microsoft.com/office/powerpoint/2010/main" val="364682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Title 1">
            <a:extLst>
              <a:ext uri="{FF2B5EF4-FFF2-40B4-BE49-F238E27FC236}">
                <a16:creationId xmlns:a16="http://schemas.microsoft.com/office/drawing/2014/main" id="{D7D242F0-6876-498B-B962-8E1973291F27}"/>
              </a:ext>
            </a:extLst>
          </p:cNvPr>
          <p:cNvSpPr>
            <a:spLocks noGrp="1"/>
          </p:cNvSpPr>
          <p:nvPr>
            <p:ph type="title"/>
          </p:nvPr>
        </p:nvSpPr>
        <p:spPr>
          <a:xfrm>
            <a:off x="908538" y="1"/>
            <a:ext cx="10515600" cy="914400"/>
          </a:xfrm>
        </p:spPr>
        <p:txBody>
          <a:bodyPr>
            <a:normAutofit/>
          </a:bodyPr>
          <a:lstStyle/>
          <a:p>
            <a:pPr algn="ctr"/>
            <a:r>
              <a:rPr lang="en-US" sz="4000" u="sng" dirty="0">
                <a:latin typeface="+mn-lt"/>
              </a:rPr>
              <a:t>Wildfire Smoke Training – Quiz Answers</a:t>
            </a:r>
          </a:p>
        </p:txBody>
      </p:sp>
      <p:sp>
        <p:nvSpPr>
          <p:cNvPr id="679" name="Google Shape;679;gafa52f6668_0_0"/>
          <p:cNvSpPr txBox="1"/>
          <p:nvPr/>
        </p:nvSpPr>
        <p:spPr>
          <a:xfrm>
            <a:off x="577068" y="1578730"/>
            <a:ext cx="11178540" cy="2923300"/>
          </a:xfrm>
          <a:prstGeom prst="rect">
            <a:avLst/>
          </a:prstGeom>
          <a:noFill/>
          <a:ln>
            <a:noFill/>
          </a:ln>
        </p:spPr>
        <p:txBody>
          <a:bodyPr spcFirstLastPara="1" wrap="square" lIns="91425" tIns="91425" rIns="91425" bIns="91425" numCol="2"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 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 101</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True</a:t>
            </a: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True</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 False</a:t>
            </a:r>
          </a:p>
          <a:p>
            <a:pPr marL="457200" lvl="0" indent="-342900" algn="l" rtl="0">
              <a:spcBef>
                <a:spcPts val="0"/>
              </a:spcBef>
              <a:spcAft>
                <a:spcPts val="0"/>
              </a:spcAft>
              <a:buClr>
                <a:schemeClr val="dk1"/>
              </a:buClr>
              <a:buSzPts val="1800"/>
              <a:buFont typeface="+mj-lt"/>
              <a:buAutoNum type="arabicParenR"/>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 A, True</a:t>
            </a:r>
            <a:endParaRPr sz="1800" dirty="0">
              <a:solidFill>
                <a:schemeClr val="dk1"/>
              </a:solidFill>
              <a:latin typeface="+mj-lt"/>
              <a:ea typeface="Calibri"/>
              <a:cs typeface="Calibri"/>
              <a:sym typeface="Calibri"/>
            </a:endParaRPr>
          </a:p>
        </p:txBody>
      </p:sp>
      <p:sp>
        <p:nvSpPr>
          <p:cNvPr id="677" name="Google Shape;677;gafa52f6668_0_0">
            <a:extLst>
              <a:ext uri="{C183D7F6-B498-43B3-948B-1728B52AA6E4}">
                <adec:decorative xmlns:adec="http://schemas.microsoft.com/office/drawing/2017/decorative" val="1"/>
              </a:ext>
            </a:extLst>
          </p:cNvPr>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Q</a:t>
            </a:r>
            <a:r>
              <a:rPr lang="en-US" sz="2800" b="1" i="1" u="none" strike="noStrike" cap="none" dirty="0">
                <a:solidFill>
                  <a:schemeClr val="lt1"/>
                </a:solidFill>
                <a:latin typeface="Verdana"/>
                <a:ea typeface="Verdana"/>
                <a:cs typeface="Verdana"/>
                <a:sym typeface="Verdana"/>
              </a:rPr>
              <a:t>uiz </a:t>
            </a:r>
            <a:r>
              <a:rPr lang="en-US" sz="2800" b="1" i="1" dirty="0">
                <a:solidFill>
                  <a:schemeClr val="lt1"/>
                </a:solidFill>
                <a:latin typeface="Verdana"/>
                <a:ea typeface="Verdana"/>
                <a:cs typeface="Verdana"/>
                <a:sym typeface="Verdana"/>
              </a:rPr>
              <a:t>A</a:t>
            </a:r>
            <a:r>
              <a:rPr lang="en-US" sz="2800" b="1" i="1" u="none" strike="noStrike" cap="none" dirty="0">
                <a:solidFill>
                  <a:schemeClr val="lt1"/>
                </a:solidFill>
                <a:latin typeface="Verdana"/>
                <a:ea typeface="Verdana"/>
                <a:cs typeface="Verdana"/>
                <a:sym typeface="Verdana"/>
              </a:rPr>
              <a:t>nswers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itle 3">
            <a:extLst>
              <a:ext uri="{FF2B5EF4-FFF2-40B4-BE49-F238E27FC236}">
                <a16:creationId xmlns:a16="http://schemas.microsoft.com/office/drawing/2014/main" id="{B0902CB3-5EF4-2A4C-8A9F-0D21F1DB0B0D}"/>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783580" y="820703"/>
            <a:ext cx="6408420" cy="2913902"/>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US" sz="1600" dirty="0">
                <a:solidFill>
                  <a:schemeClr val="dk1"/>
                </a:solidFill>
                <a:latin typeface="+mj-lt"/>
                <a:ea typeface="Calibri"/>
                <a:cs typeface="Calibri"/>
                <a:sym typeface="Calibri"/>
              </a:rPr>
              <a:t>An excellent resource to utilize is the A-Z Topic Index on the Oregon OSHA website. It has a list of relevant publications, training materials, rules, interpretations, videos, and other miscellaneous materials.</a:t>
            </a:r>
          </a:p>
          <a:p>
            <a:pPr lvl="0">
              <a:buClr>
                <a:schemeClr val="dk1"/>
              </a:buClr>
              <a:buSzPts val="1100"/>
            </a:pPr>
            <a:endParaRPr lang="en-US" sz="900" dirty="0">
              <a:solidFill>
                <a:schemeClr val="dk1"/>
              </a:solidFill>
              <a:latin typeface="+mj-lt"/>
              <a:ea typeface="Calibri"/>
              <a:cs typeface="Calibri"/>
              <a:sym typeface="Calibri"/>
            </a:endParaRPr>
          </a:p>
          <a:p>
            <a:pPr lvl="0">
              <a:buClr>
                <a:schemeClr val="dk1"/>
              </a:buClr>
              <a:buSzPts val="1100"/>
            </a:pPr>
            <a:r>
              <a:rPr lang="en-US" sz="1600" dirty="0">
                <a:solidFill>
                  <a:schemeClr val="dk1"/>
                </a:solidFill>
                <a:latin typeface="+mj-lt"/>
                <a:ea typeface="Calibri"/>
                <a:cs typeface="Calibri"/>
                <a:sym typeface="Calibri"/>
              </a:rPr>
              <a:t>If you want guidance in developing a safer work environment, you may consider our free and confidential consultation services. Our consultants in workplace safety and health can help you reduce accidents, related costs, and help you develop a comprehensive program to manage safety and health. For more information, please visit the consultation page.</a:t>
            </a:r>
          </a:p>
        </p:txBody>
      </p:sp>
      <p:pic>
        <p:nvPicPr>
          <p:cNvPr id="4" name="Picture 3">
            <a:extLst>
              <a:ext uri="{FF2B5EF4-FFF2-40B4-BE49-F238E27FC236}">
                <a16:creationId xmlns:a16="http://schemas.microsoft.com/office/drawing/2014/main" id="{6790C67F-BA41-48FF-9FC1-388AAE6F75E1}"/>
              </a:ext>
              <a:ext uri="{C183D7F6-B498-43B3-948B-1728B52AA6E4}">
                <adec:decorative xmlns:adec="http://schemas.microsoft.com/office/drawing/2017/decorative" val="1"/>
              </a:ext>
            </a:extLst>
          </p:cNvPr>
          <p:cNvPicPr>
            <a:picLocks noChangeAspect="1"/>
          </p:cNvPicPr>
          <p:nvPr/>
        </p:nvPicPr>
        <p:blipFill rotWithShape="1">
          <a:blip r:embed="rId3"/>
          <a:srcRect l="11384" t="18589" r="26778" b="16517"/>
          <a:stretch/>
        </p:blipFill>
        <p:spPr>
          <a:xfrm>
            <a:off x="0" y="17920"/>
            <a:ext cx="5376672" cy="5957912"/>
          </a:xfrm>
          <a:prstGeom prst="rect">
            <a:avLst/>
          </a:prstGeom>
        </p:spPr>
      </p:pic>
      <p:sp>
        <p:nvSpPr>
          <p:cNvPr id="6" name="Google Shape;691;gaabb6530bf_0_8">
            <a:hlinkClick r:id="rId4"/>
            <a:extLst>
              <a:ext uri="{FF2B5EF4-FFF2-40B4-BE49-F238E27FC236}">
                <a16:creationId xmlns:a16="http://schemas.microsoft.com/office/drawing/2014/main" id="{92C1C964-F445-4486-A1EC-ED657EC9BB4E}"/>
              </a:ext>
            </a:extLst>
          </p:cNvPr>
          <p:cNvSpPr/>
          <p:nvPr/>
        </p:nvSpPr>
        <p:spPr>
          <a:xfrm>
            <a:off x="5708175" y="3470180"/>
            <a:ext cx="5996700" cy="523200"/>
          </a:xfrm>
          <a:prstGeom prst="rect">
            <a:avLst/>
          </a:prstGeom>
          <a:solidFill>
            <a:srgbClr val="E24600">
              <a:alpha val="55870"/>
            </a:srgbClr>
          </a:solidFill>
          <a:ln w="9525" cap="flat" cmpd="sng">
            <a:solidFill>
              <a:srgbClr val="FF5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7" name="Google Shape;692;gaabb6530bf_0_8">
            <a:hlinkClick r:id="rId5"/>
            <a:extLst>
              <a:ext uri="{FF2B5EF4-FFF2-40B4-BE49-F238E27FC236}">
                <a16:creationId xmlns:a16="http://schemas.microsoft.com/office/drawing/2014/main" id="{982BD6FA-18F5-42E4-9F0F-7DF5AFD0C7E2}"/>
              </a:ext>
            </a:extLst>
          </p:cNvPr>
          <p:cNvSpPr/>
          <p:nvPr/>
        </p:nvSpPr>
        <p:spPr>
          <a:xfrm>
            <a:off x="5708175" y="4068923"/>
            <a:ext cx="5996700" cy="523200"/>
          </a:xfrm>
          <a:prstGeom prst="rect">
            <a:avLst/>
          </a:prstGeom>
          <a:solidFill>
            <a:srgbClr val="E24600">
              <a:alpha val="55870"/>
            </a:srgbClr>
          </a:solidFill>
          <a:ln w="9525" cap="flat" cmpd="sng">
            <a:solidFill>
              <a:srgbClr val="FF5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8" name="Google Shape;693;gaabb6530bf_0_8">
            <a:hlinkClick r:id="rId6"/>
            <a:extLst>
              <a:ext uri="{FF2B5EF4-FFF2-40B4-BE49-F238E27FC236}">
                <a16:creationId xmlns:a16="http://schemas.microsoft.com/office/drawing/2014/main" id="{4ED0A20F-1590-4794-AAB8-44D2D54048A3}"/>
              </a:ext>
            </a:extLst>
          </p:cNvPr>
          <p:cNvSpPr/>
          <p:nvPr/>
        </p:nvSpPr>
        <p:spPr>
          <a:xfrm>
            <a:off x="5708175" y="4663550"/>
            <a:ext cx="5996700" cy="523200"/>
          </a:xfrm>
          <a:prstGeom prst="rect">
            <a:avLst/>
          </a:prstGeom>
          <a:solidFill>
            <a:srgbClr val="E24600">
              <a:alpha val="55870"/>
            </a:srgbClr>
          </a:solidFill>
          <a:ln w="9525" cap="flat" cmpd="sng">
            <a:solidFill>
              <a:srgbClr val="FF5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9" name="Google Shape;694;gaabb6530bf_0_8">
            <a:hlinkClick r:id="rId7"/>
            <a:extLst>
              <a:ext uri="{FF2B5EF4-FFF2-40B4-BE49-F238E27FC236}">
                <a16:creationId xmlns:a16="http://schemas.microsoft.com/office/drawing/2014/main" id="{6EE7A166-5BED-493E-9387-05D3DBA1376D}"/>
              </a:ext>
            </a:extLst>
          </p:cNvPr>
          <p:cNvSpPr/>
          <p:nvPr/>
        </p:nvSpPr>
        <p:spPr>
          <a:xfrm>
            <a:off x="5708175" y="5260713"/>
            <a:ext cx="5996700" cy="523200"/>
          </a:xfrm>
          <a:prstGeom prst="rect">
            <a:avLst/>
          </a:prstGeom>
          <a:solidFill>
            <a:srgbClr val="E24600">
              <a:alpha val="55870"/>
            </a:srgbClr>
          </a:solidFill>
          <a:ln w="9525" cap="flat" cmpd="sng">
            <a:solidFill>
              <a:srgbClr val="FF5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Wildfire Smoke Resources</a:t>
            </a:r>
            <a:endParaRPr sz="3000" dirty="0">
              <a:solidFill>
                <a:srgbClr val="FFFFFF"/>
              </a:solidFill>
            </a:endParaRPr>
          </a:p>
        </p:txBody>
      </p:sp>
      <p:sp>
        <p:nvSpPr>
          <p:cNvPr id="688" name="Google Shape;688;gaabb6530bf_0_8"/>
          <p:cNvSpPr txBox="1"/>
          <p:nvPr/>
        </p:nvSpPr>
        <p:spPr>
          <a:xfrm>
            <a:off x="202629" y="6093788"/>
            <a:ext cx="8911225" cy="523200"/>
          </a:xfrm>
          <a:prstGeom prst="rect">
            <a:avLst/>
          </a:prstGeom>
          <a:noFill/>
          <a:ln>
            <a:noFill/>
          </a:ln>
        </p:spPr>
        <p:txBody>
          <a:bodyPr spcFirstLastPara="1" wrap="square" lIns="91425" tIns="45700" rIns="91425" bIns="45700" anchor="t" anchorCtr="0">
            <a:no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 name="Picture 2" descr="Do you have questions about the course? Call 503-947-7443 or email Ed.Web@dcbs.oregon.gov">
            <a:extLst>
              <a:ext uri="{FF2B5EF4-FFF2-40B4-BE49-F238E27FC236}">
                <a16:creationId xmlns:a16="http://schemas.microsoft.com/office/drawing/2014/main" id="{B7A2BBC3-56EF-4AAF-9FDD-737E14D45D4F}"/>
              </a:ext>
            </a:extLst>
          </p:cNvPr>
          <p:cNvPicPr>
            <a:picLocks noChangeAspect="1"/>
          </p:cNvPicPr>
          <p:nvPr/>
        </p:nvPicPr>
        <p:blipFill rotWithShape="1">
          <a:blip r:embed="rId3"/>
          <a:srcRect l="3379" t="7290" r="1" b="7367"/>
          <a:stretch/>
        </p:blipFill>
        <p:spPr>
          <a:xfrm>
            <a:off x="651849" y="117165"/>
            <a:ext cx="11069370" cy="5499718"/>
          </a:xfrm>
          <a:prstGeom prst="rect">
            <a:avLst/>
          </a:prstGeom>
        </p:spPr>
      </p:pic>
      <p:sp>
        <p:nvSpPr>
          <p:cNvPr id="720" name="Google Shape;720;p15"/>
          <p:cNvSpPr txBox="1">
            <a:spLocks noGrp="1"/>
          </p:cNvSpPr>
          <p:nvPr>
            <p:ph type="title" idx="4294967295"/>
          </p:nvPr>
        </p:nvSpPr>
        <p:spPr>
          <a:xfrm>
            <a:off x="202630" y="6093788"/>
            <a:ext cx="8840886" cy="5232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t>Wildfire Smoke Training Requirements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itle 3">
            <a:extLst>
              <a:ext uri="{FF2B5EF4-FFF2-40B4-BE49-F238E27FC236}">
                <a16:creationId xmlns:a16="http://schemas.microsoft.com/office/drawing/2014/main" id="{85050C19-000C-727F-B7B2-E5130701CC40}"/>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Congratulations</a:t>
            </a:r>
          </a:p>
        </p:txBody>
      </p:sp>
      <p:sp>
        <p:nvSpPr>
          <p:cNvPr id="701" name="Google Shape;701;gaabb6530bf_0_18"/>
          <p:cNvSpPr txBox="1"/>
          <p:nvPr/>
        </p:nvSpPr>
        <p:spPr>
          <a:xfrm>
            <a:off x="5926627" y="1104502"/>
            <a:ext cx="5852748" cy="3939140"/>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US" sz="1600" dirty="0">
                <a:solidFill>
                  <a:schemeClr val="dk1"/>
                </a:solidFill>
                <a:latin typeface="+mj-lt"/>
                <a:ea typeface="Calibri"/>
                <a:cs typeface="Calibri"/>
                <a:sym typeface="Calibri"/>
              </a:rPr>
              <a:t>You’ve completed the </a:t>
            </a:r>
            <a:r>
              <a:rPr lang="en-US" sz="1600" b="1" dirty="0">
                <a:solidFill>
                  <a:schemeClr val="dk1"/>
                </a:solidFill>
                <a:latin typeface="+mj-lt"/>
                <a:ea typeface="Calibri"/>
                <a:cs typeface="Calibri"/>
                <a:sym typeface="Calibri"/>
              </a:rPr>
              <a:t>Wildfire Smoke Training Requirements </a:t>
            </a:r>
            <a:r>
              <a:rPr lang="en-US" sz="1600" dirty="0">
                <a:solidFill>
                  <a:schemeClr val="dk1"/>
                </a:solidFill>
                <a:latin typeface="+mj-lt"/>
                <a:ea typeface="Calibri"/>
                <a:cs typeface="Calibri"/>
                <a:sym typeface="Calibri"/>
              </a:rPr>
              <a:t>online course, which is intended to meet 5 of the 10 training requirements as outlined in the rules to address employee exposure to wildfire smoke.</a:t>
            </a:r>
          </a:p>
          <a:p>
            <a:pPr lvl="0">
              <a:buClr>
                <a:schemeClr val="dk1"/>
              </a:buClr>
              <a:buSzPts val="1100"/>
            </a:pPr>
            <a:endParaRPr lang="en-US" sz="1600" dirty="0">
              <a:solidFill>
                <a:schemeClr val="dk1"/>
              </a:solidFill>
              <a:latin typeface="+mj-lt"/>
              <a:ea typeface="Calibri"/>
              <a:cs typeface="Calibri"/>
              <a:sym typeface="Calibri"/>
            </a:endParaRPr>
          </a:p>
          <a:p>
            <a:pPr lvl="0">
              <a:buClr>
                <a:schemeClr val="dk1"/>
              </a:buClr>
              <a:buSzPts val="1100"/>
            </a:pPr>
            <a:r>
              <a:rPr lang="en-US" sz="1600" b="1" dirty="0">
                <a:solidFill>
                  <a:schemeClr val="dk1"/>
                </a:solidFill>
                <a:latin typeface="+mj-lt"/>
                <a:ea typeface="Calibri"/>
                <a:cs typeface="Calibri"/>
                <a:sym typeface="Calibri"/>
              </a:rPr>
              <a:t>Produced by the Public Education Team of Oregon OSHA</a:t>
            </a:r>
            <a:r>
              <a:rPr lang="en-US" sz="1600" dirty="0">
                <a:solidFill>
                  <a:schemeClr val="dk1"/>
                </a:solidFill>
                <a:latin typeface="+mj-lt"/>
                <a:ea typeface="Calibri"/>
                <a:cs typeface="Calibri"/>
                <a:sym typeface="Calibri"/>
              </a:rPr>
              <a:t>:</a:t>
            </a:r>
          </a:p>
          <a:p>
            <a:pPr lvl="0">
              <a:buClr>
                <a:schemeClr val="dk1"/>
              </a:buClr>
              <a:buSzPts val="1100"/>
            </a:pPr>
            <a:r>
              <a:rPr lang="en-US" sz="1600" i="1" dirty="0">
                <a:solidFill>
                  <a:schemeClr val="dk1"/>
                </a:solidFill>
                <a:latin typeface="+mj-lt"/>
                <a:ea typeface="Calibri"/>
                <a:cs typeface="Calibri"/>
                <a:sym typeface="Calibri"/>
              </a:rPr>
              <a:t>Phillip Wade, Ricardo Vazquez Rodriguez, Tammi Stevens, Angelina Cox, Tim Wade, Anthony Dey</a:t>
            </a:r>
          </a:p>
          <a:p>
            <a:pPr lvl="0">
              <a:buClr>
                <a:schemeClr val="dk1"/>
              </a:buClr>
              <a:buSzPts val="1100"/>
            </a:pPr>
            <a:endParaRPr lang="en-US" sz="1600" dirty="0">
              <a:solidFill>
                <a:schemeClr val="dk1"/>
              </a:solidFill>
              <a:latin typeface="+mj-lt"/>
              <a:ea typeface="Calibri"/>
              <a:cs typeface="Calibri"/>
              <a:sym typeface="Calibri"/>
            </a:endParaRPr>
          </a:p>
          <a:p>
            <a:pPr lvl="0">
              <a:buClr>
                <a:schemeClr val="dk1"/>
              </a:buClr>
              <a:buSzPts val="1100"/>
            </a:pPr>
            <a:r>
              <a:rPr lang="en-US" sz="1600" b="1" dirty="0">
                <a:solidFill>
                  <a:schemeClr val="dk1"/>
                </a:solidFill>
                <a:latin typeface="+mj-lt"/>
                <a:ea typeface="Calibri"/>
                <a:cs typeface="Calibri"/>
                <a:sym typeface="Calibri"/>
              </a:rPr>
              <a:t>Images provided by: </a:t>
            </a:r>
            <a:r>
              <a:rPr lang="en-US" sz="1600" i="1" dirty="0">
                <a:solidFill>
                  <a:schemeClr val="dk1"/>
                </a:solidFill>
                <a:latin typeface="+mj-lt"/>
                <a:ea typeface="Calibri"/>
                <a:cs typeface="Calibri"/>
                <a:sym typeface="Calibri"/>
              </a:rPr>
              <a:t>Getty Images Inc.</a:t>
            </a:r>
          </a:p>
        </p:txBody>
      </p:sp>
      <p:sp>
        <p:nvSpPr>
          <p:cNvPr id="702" name="Google Shape;702;gaabb6530bf_0_18"/>
          <p:cNvSpPr txBox="1"/>
          <p:nvPr/>
        </p:nvSpPr>
        <p:spPr>
          <a:xfrm>
            <a:off x="202629" y="6093788"/>
            <a:ext cx="9413643" cy="523200"/>
          </a:xfrm>
          <a:prstGeom prst="rect">
            <a:avLst/>
          </a:prstGeom>
          <a:noFill/>
          <a:ln>
            <a:noFill/>
          </a:ln>
        </p:spPr>
        <p:txBody>
          <a:bodyPr spcFirstLastPara="1" wrap="square" lIns="91425" tIns="45700" rIns="91425" bIns="45700" anchor="t" anchorCtr="0">
            <a:no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4" name="Picture 3">
            <a:extLst>
              <a:ext uri="{FF2B5EF4-FFF2-40B4-BE49-F238E27FC236}">
                <a16:creationId xmlns:a16="http://schemas.microsoft.com/office/drawing/2014/main" id="{EBC8D9BA-0052-4FC8-997B-46A7229144E1}"/>
              </a:ext>
              <a:ext uri="{C183D7F6-B498-43B3-948B-1728B52AA6E4}">
                <adec:decorative xmlns:adec="http://schemas.microsoft.com/office/drawing/2017/decorative" val="1"/>
              </a:ext>
            </a:extLst>
          </p:cNvPr>
          <p:cNvPicPr>
            <a:picLocks noChangeAspect="1"/>
          </p:cNvPicPr>
          <p:nvPr/>
        </p:nvPicPr>
        <p:blipFill rotWithShape="1">
          <a:blip r:embed="rId3"/>
          <a:srcRect t="4020" r="38019"/>
          <a:stretch/>
        </p:blipFill>
        <p:spPr>
          <a:xfrm>
            <a:off x="0" y="0"/>
            <a:ext cx="5669280" cy="58527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FFA7A558-2F54-1101-C013-0D3D97D6F69B}"/>
              </a:ext>
            </a:extLst>
          </p:cNvPr>
          <p:cNvSpPr txBox="1">
            <a:spLocks noGrp="1"/>
          </p:cNvSpPr>
          <p:nvPr>
            <p:ph type="title" idx="4294967295"/>
          </p:nvPr>
        </p:nvSpPr>
        <p:spPr>
          <a:xfrm>
            <a:off x="5771408" y="269875"/>
            <a:ext cx="6020542"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Wildfire Smoke Exposure</a:t>
            </a:r>
          </a:p>
        </p:txBody>
      </p:sp>
      <p:sp>
        <p:nvSpPr>
          <p:cNvPr id="104" name="Google Shape;104;p2"/>
          <p:cNvSpPr txBox="1"/>
          <p:nvPr/>
        </p:nvSpPr>
        <p:spPr>
          <a:xfrm>
            <a:off x="5909310" y="975821"/>
            <a:ext cx="6195060" cy="4770496"/>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mj-lt"/>
                <a:ea typeface="Calibri"/>
                <a:cs typeface="Calibri"/>
                <a:sym typeface="Calibri"/>
              </a:rPr>
              <a:t>Wildfires are occurring more frequently in the United States, and present a health hazard especially for outdoor workers. In addition to emergency responders like wildland firefighters whose mission is to manage the fire, there are many other outdoor and indoor workers who may be exposed to smoke from wildfires. These could include, but are not limited to:</a:t>
            </a:r>
          </a:p>
          <a:p>
            <a:endParaRPr lang="en-US" sz="1600" dirty="0">
              <a:solidFill>
                <a:schemeClr val="dk1"/>
              </a:solidFill>
              <a:latin typeface="+mj-lt"/>
              <a:ea typeface="Calibri"/>
              <a:cs typeface="Calibri"/>
              <a:sym typeface="Calibri"/>
            </a:endParaRPr>
          </a:p>
          <a:p>
            <a:pPr marL="285750" indent="-285750">
              <a:buFont typeface="Arial" panose="020B0604020202020204" pitchFamily="34" charset="0"/>
              <a:buChar char="•"/>
            </a:pPr>
            <a:r>
              <a:rPr lang="en-US" sz="1600" dirty="0">
                <a:solidFill>
                  <a:schemeClr val="dk1"/>
                </a:solidFill>
                <a:latin typeface="+mj-lt"/>
                <a:ea typeface="Calibri"/>
                <a:cs typeface="Calibri"/>
                <a:sym typeface="Calibri"/>
              </a:rPr>
              <a:t>Workers engaged in supporting a fire response or working at the fire base camp or evacuation centers,</a:t>
            </a:r>
          </a:p>
          <a:p>
            <a:pPr marL="285750" indent="-285750">
              <a:buFont typeface="Arial" panose="020B0604020202020204" pitchFamily="34" charset="0"/>
              <a:buChar char="•"/>
            </a:pPr>
            <a:r>
              <a:rPr lang="en-US" sz="1600" dirty="0">
                <a:solidFill>
                  <a:schemeClr val="dk1"/>
                </a:solidFill>
                <a:latin typeface="+mj-lt"/>
                <a:ea typeface="Calibri"/>
                <a:cs typeface="Calibri"/>
                <a:sym typeface="Calibri"/>
              </a:rPr>
              <a:t>Drive-through food and/or beverage services that do not have mechanical ventilation,</a:t>
            </a:r>
          </a:p>
          <a:p>
            <a:pPr marL="285750" indent="-285750">
              <a:buFont typeface="Arial" panose="020B0604020202020204" pitchFamily="34" charset="0"/>
              <a:buChar char="•"/>
            </a:pPr>
            <a:r>
              <a:rPr lang="en-US" sz="1600" dirty="0">
                <a:solidFill>
                  <a:schemeClr val="dk1"/>
                </a:solidFill>
                <a:latin typeface="+mj-lt"/>
                <a:ea typeface="Calibri"/>
                <a:cs typeface="Calibri"/>
                <a:sym typeface="Calibri"/>
              </a:rPr>
              <a:t>Cleanup workers or demolition crews, and</a:t>
            </a:r>
          </a:p>
          <a:p>
            <a:pPr marL="285750" indent="-285750">
              <a:buFont typeface="Arial" panose="020B0604020202020204" pitchFamily="34" charset="0"/>
              <a:buChar char="•"/>
            </a:pPr>
            <a:r>
              <a:rPr lang="en-US" sz="1600" dirty="0">
                <a:solidFill>
                  <a:schemeClr val="dk1"/>
                </a:solidFill>
                <a:latin typeface="+mj-lt"/>
                <a:ea typeface="Calibri"/>
                <a:cs typeface="Calibri"/>
                <a:sym typeface="Calibri"/>
              </a:rPr>
              <a:t>Other groups who continue to do their usual non-fire-related outdoor job (e.g., agricultural workers, landscapers, utility workers, construction workers, park personnel).</a:t>
            </a:r>
          </a:p>
          <a:p>
            <a:endParaRPr lang="en-US" sz="1600" dirty="0">
              <a:solidFill>
                <a:schemeClr val="dk1"/>
              </a:solidFill>
              <a:latin typeface="+mj-lt"/>
              <a:ea typeface="Calibri"/>
              <a:cs typeface="Calibri"/>
              <a:sym typeface="Calibri"/>
            </a:endParaRPr>
          </a:p>
          <a:p>
            <a:r>
              <a:rPr lang="en-US" sz="1600" dirty="0">
                <a:solidFill>
                  <a:schemeClr val="dk1"/>
                </a:solidFill>
                <a:latin typeface="+mj-lt"/>
                <a:ea typeface="Calibri"/>
                <a:cs typeface="Calibri"/>
                <a:sym typeface="Calibri"/>
              </a:rPr>
              <a:t>While these workers are not often exposed to the physical hazards of the burning flames, these workers may be exposed to smoke from a wildfire near their work area. </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047"/>
            <a:ext cx="5719156" cy="5899104"/>
          </a:xfrm>
          <a:prstGeom prst="rect">
            <a:avLst/>
          </a:prstGeom>
          <a:ln>
            <a:noFill/>
          </a:ln>
        </p:spPr>
      </p:pic>
      <p:sp>
        <p:nvSpPr>
          <p:cNvPr id="7" name="Google Shape;102;p2">
            <a:extLst>
              <a:ext uri="{FF2B5EF4-FFF2-40B4-BE49-F238E27FC236}">
                <a16:creationId xmlns:a16="http://schemas.microsoft.com/office/drawing/2014/main" id="{1466162A-E641-4BCE-9BF6-FF045BA25F41}"/>
              </a:ext>
            </a:extLst>
          </p:cNvPr>
          <p:cNvSpPr txBox="1"/>
          <p:nvPr/>
        </p:nvSpPr>
        <p:spPr>
          <a:xfrm>
            <a:off x="172483" y="6131866"/>
            <a:ext cx="958903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Verdana"/>
                <a:sym typeface="Verdana"/>
              </a:rPr>
              <a:t>Wildfire Smoke Training Requirements</a:t>
            </a:r>
            <a:endParaRPr sz="14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1919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CA2D0E62-A296-F52A-D7E1-B5D0F0BEE25B}"/>
              </a:ext>
            </a:extLst>
          </p:cNvPr>
          <p:cNvSpPr txBox="1">
            <a:spLocks noGrp="1"/>
          </p:cNvSpPr>
          <p:nvPr>
            <p:ph type="title" idx="4294967295"/>
          </p:nvPr>
        </p:nvSpPr>
        <p:spPr>
          <a:xfrm>
            <a:off x="5771408" y="269875"/>
            <a:ext cx="6020542"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Oregon Wildfire Smoke Rule</a:t>
            </a:r>
          </a:p>
        </p:txBody>
      </p:sp>
      <p:sp>
        <p:nvSpPr>
          <p:cNvPr id="104" name="Google Shape;104;p2"/>
          <p:cNvSpPr txBox="1"/>
          <p:nvPr/>
        </p:nvSpPr>
        <p:spPr>
          <a:xfrm>
            <a:off x="5892831" y="1065402"/>
            <a:ext cx="6211539" cy="2970003"/>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To help protect workers from wildfire smoke, Oregon OSHA was asked to develop rules that address this hazard. The resulting rules are designed to protect employees from the potentially detrimental health effects of exposure to unhealthy and hazardous levels of wildfire smoke. These rules apply to all workers in Oregon and require an exposure assessment, information and training, documentation, employer two-way communication, and exposure controls. We won’t go into all of those aspects in this course, but will instead focus on the training requirements. Before we dive in, let’s talk about exemptions to the rules.</a:t>
            </a:r>
            <a:endParaRPr sz="1700" b="0" i="0" u="none" strike="noStrike" cap="none" dirty="0">
              <a:solidFill>
                <a:schemeClr val="dk1"/>
              </a:solidFill>
              <a:latin typeface="+mj-lt"/>
              <a:ea typeface="Calibri"/>
              <a:cs typeface="Calibri"/>
              <a:sym typeface="Calibri"/>
            </a:endParaRPr>
          </a:p>
        </p:txBody>
      </p:sp>
      <p:pic>
        <p:nvPicPr>
          <p:cNvPr id="4" name="Picture 3">
            <a:extLst>
              <a:ext uri="{FF2B5EF4-FFF2-40B4-BE49-F238E27FC236}">
                <a16:creationId xmlns:a16="http://schemas.microsoft.com/office/drawing/2014/main" id="{4A6B5956-B5F0-45FC-9D13-66332C71F5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6" cy="5893356"/>
          </a:xfrm>
          <a:prstGeom prst="rect">
            <a:avLst/>
          </a:prstGeom>
        </p:spPr>
      </p:pic>
      <p:sp>
        <p:nvSpPr>
          <p:cNvPr id="7" name="Google Shape;102;p2">
            <a:extLst>
              <a:ext uri="{FF2B5EF4-FFF2-40B4-BE49-F238E27FC236}">
                <a16:creationId xmlns:a16="http://schemas.microsoft.com/office/drawing/2014/main" id="{258CDAFF-767C-4D0F-9513-A730E6BB082B}"/>
              </a:ext>
            </a:extLst>
          </p:cNvPr>
          <p:cNvSpPr txBox="1"/>
          <p:nvPr/>
        </p:nvSpPr>
        <p:spPr>
          <a:xfrm>
            <a:off x="172483" y="6131866"/>
            <a:ext cx="958903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Verdana"/>
                <a:sym typeface="Verdana"/>
              </a:rPr>
              <a:t>Wildfire Smoke Training Requirements</a:t>
            </a:r>
            <a:endParaRPr sz="14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7301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C39300D1-CDA4-EB4F-F99D-1D8C05E9F82C}"/>
              </a:ext>
            </a:extLst>
          </p:cNvPr>
          <p:cNvSpPr txBox="1">
            <a:spLocks noGrp="1"/>
          </p:cNvSpPr>
          <p:nvPr>
            <p:ph type="title" idx="4294967295"/>
          </p:nvPr>
        </p:nvSpPr>
        <p:spPr>
          <a:xfrm>
            <a:off x="5771408" y="269875"/>
            <a:ext cx="6020542"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Exemptions</a:t>
            </a:r>
          </a:p>
        </p:txBody>
      </p:sp>
      <p:sp>
        <p:nvSpPr>
          <p:cNvPr id="104" name="Google Shape;104;p2"/>
          <p:cNvSpPr txBox="1"/>
          <p:nvPr/>
        </p:nvSpPr>
        <p:spPr>
          <a:xfrm>
            <a:off x="5897285" y="1051779"/>
            <a:ext cx="6172795" cy="2446783"/>
          </a:xfrm>
          <a:prstGeom prst="rect">
            <a:avLst/>
          </a:prstGeom>
          <a:noFill/>
          <a:ln>
            <a:noFill/>
          </a:ln>
        </p:spPr>
        <p:txBody>
          <a:bodyPr spcFirstLastPara="1" wrap="square" lIns="91425" tIns="45700" rIns="91425" bIns="45700" anchor="t" anchorCtr="0">
            <a:spAutoFit/>
          </a:bodyPr>
          <a:lstStyle/>
          <a:p>
            <a:r>
              <a:rPr lang="en-US" sz="1700" dirty="0">
                <a:solidFill>
                  <a:schemeClr val="dk1"/>
                </a:solidFill>
                <a:latin typeface="+mj-lt"/>
                <a:ea typeface="Calibri"/>
                <a:cs typeface="Calibri"/>
                <a:sym typeface="Calibri"/>
              </a:rPr>
              <a:t>There are multiple exemptions from the rules for certain conditions. For example, employees working at home and in enclosed buildings with a mechanical ventilation system are exempt, as well as vehicles with an air filtration system. Wildland firefighting, emergency operations and intermittent exposures are partially exempt. For more information, please refer to </a:t>
            </a:r>
            <a:r>
              <a:rPr lang="en-US" sz="1700" dirty="0">
                <a:solidFill>
                  <a:schemeClr val="dk1"/>
                </a:solidFill>
                <a:latin typeface="+mj-lt"/>
                <a:ea typeface="Calibri"/>
                <a:cs typeface="Calibri"/>
                <a:sym typeface="Calibri"/>
                <a:hlinkClick r:id="rId3"/>
              </a:rPr>
              <a:t>Subsections (1)(a) and (1)(b)</a:t>
            </a:r>
            <a:r>
              <a:rPr lang="en-US" sz="1700" dirty="0">
                <a:solidFill>
                  <a:schemeClr val="dk1"/>
                </a:solidFill>
                <a:latin typeface="+mj-lt"/>
                <a:ea typeface="Calibri"/>
                <a:cs typeface="Calibri"/>
                <a:sym typeface="Calibri"/>
              </a:rPr>
              <a:t> in the standard.</a:t>
            </a:r>
          </a:p>
          <a:p>
            <a:endParaRPr lang="en-US" sz="1700" dirty="0">
              <a:solidFill>
                <a:schemeClr val="dk1"/>
              </a:solidFill>
              <a:latin typeface="+mj-lt"/>
              <a:ea typeface="Calibri"/>
              <a:cs typeface="Calibri"/>
              <a:sym typeface="Calibri"/>
            </a:endParaRPr>
          </a:p>
          <a:p>
            <a:r>
              <a:rPr lang="en-US" sz="1700" dirty="0">
                <a:solidFill>
                  <a:schemeClr val="dk1"/>
                </a:solidFill>
                <a:latin typeface="+mj-lt"/>
                <a:ea typeface="Calibri"/>
                <a:cs typeface="Calibri"/>
                <a:sym typeface="Calibri"/>
              </a:rPr>
              <a:t>Next, let’s discuss the dangers of wildfire smoke.</a:t>
            </a:r>
          </a:p>
        </p:txBody>
      </p:sp>
      <p:pic>
        <p:nvPicPr>
          <p:cNvPr id="4" name="Picture 3">
            <a:extLst>
              <a:ext uri="{FF2B5EF4-FFF2-40B4-BE49-F238E27FC236}">
                <a16:creationId xmlns:a16="http://schemas.microsoft.com/office/drawing/2014/main" id="{62D0FA6F-1040-46DD-9013-9520EDEF4A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893355"/>
          </a:xfrm>
          <a:prstGeom prst="rect">
            <a:avLst/>
          </a:prstGeom>
        </p:spPr>
      </p:pic>
      <p:sp>
        <p:nvSpPr>
          <p:cNvPr id="8" name="Google Shape;102;p2">
            <a:extLst>
              <a:ext uri="{FF2B5EF4-FFF2-40B4-BE49-F238E27FC236}">
                <a16:creationId xmlns:a16="http://schemas.microsoft.com/office/drawing/2014/main" id="{F7C8A1A3-A0C6-48FF-9F3F-4CD9BCFD4EE5}"/>
              </a:ext>
            </a:extLst>
          </p:cNvPr>
          <p:cNvSpPr txBox="1"/>
          <p:nvPr/>
        </p:nvSpPr>
        <p:spPr>
          <a:xfrm>
            <a:off x="172483" y="6131866"/>
            <a:ext cx="958903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lt1"/>
                </a:solidFill>
                <a:latin typeface="Verdana"/>
                <a:ea typeface="Verdana"/>
                <a:cs typeface="Verdana"/>
                <a:sym typeface="Verdana"/>
              </a:rPr>
              <a:t>Wildfire Smoke Training Requirements</a:t>
            </a:r>
            <a:endParaRPr sz="14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8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570C4AD9-2410-22ED-0A16-F41D5F726603}"/>
              </a:ext>
            </a:extLst>
          </p:cNvPr>
          <p:cNvSpPr txBox="1">
            <a:spLocks noGrp="1"/>
          </p:cNvSpPr>
          <p:nvPr>
            <p:ph type="title" idx="4294967295"/>
          </p:nvPr>
        </p:nvSpPr>
        <p:spPr>
          <a:xfrm>
            <a:off x="5977890" y="269875"/>
            <a:ext cx="5814060"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Training Elements Satisfied</a:t>
            </a:r>
          </a:p>
        </p:txBody>
      </p:sp>
      <p:sp>
        <p:nvSpPr>
          <p:cNvPr id="104" name="Google Shape;104;p2"/>
          <p:cNvSpPr txBox="1"/>
          <p:nvPr/>
        </p:nvSpPr>
        <p:spPr>
          <a:xfrm>
            <a:off x="5977890" y="1063657"/>
            <a:ext cx="6126480" cy="2970003"/>
          </a:xfrm>
          <a:prstGeom prst="rect">
            <a:avLst/>
          </a:prstGeom>
          <a:noFill/>
          <a:ln>
            <a:noFill/>
          </a:ln>
        </p:spPr>
        <p:txBody>
          <a:bodyPr spcFirstLastPara="1" wrap="square" lIns="91425" tIns="45700" rIns="91425" bIns="45700" anchor="t" anchorCtr="0">
            <a:spAutoFit/>
          </a:bodyPr>
          <a:lstStyle/>
          <a:p>
            <a:pPr lvl="0">
              <a:buSzPts val="4800"/>
            </a:pPr>
            <a:r>
              <a:rPr lang="en-US" sz="1700" dirty="0">
                <a:solidFill>
                  <a:schemeClr val="dk1"/>
                </a:solidFill>
                <a:latin typeface="+mj-lt"/>
                <a:ea typeface="Calibri"/>
                <a:cs typeface="Calibri"/>
                <a:sym typeface="Calibri"/>
              </a:rPr>
              <a:t>This course satisfies 5 of the 10 required training elements found in </a:t>
            </a:r>
            <a:r>
              <a:rPr lang="en-US" sz="1700" dirty="0">
                <a:solidFill>
                  <a:schemeClr val="dk1"/>
                </a:solidFill>
                <a:latin typeface="+mj-lt"/>
                <a:ea typeface="Calibri"/>
                <a:cs typeface="Calibri"/>
                <a:sym typeface="Calibri"/>
                <a:hlinkClick r:id="rId3"/>
              </a:rPr>
              <a:t>Subsections (4)(a) through (4)(e)</a:t>
            </a:r>
            <a:r>
              <a:rPr lang="en-US" sz="1700" dirty="0">
                <a:solidFill>
                  <a:schemeClr val="dk1"/>
                </a:solidFill>
                <a:latin typeface="+mj-lt"/>
                <a:ea typeface="Calibri"/>
                <a:cs typeface="Calibri"/>
                <a:sym typeface="Calibri"/>
              </a:rPr>
              <a:t>. Below is a basic summary of each element we’ll be discussing in this course:</a:t>
            </a:r>
          </a:p>
          <a:p>
            <a:pPr lvl="0">
              <a:buSzPts val="4800"/>
            </a:pPr>
            <a:endParaRPr lang="en-US" sz="1700" dirty="0">
              <a:solidFill>
                <a:schemeClr val="dk1"/>
              </a:solidFill>
              <a:latin typeface="+mj-lt"/>
              <a:ea typeface="Calibri"/>
              <a:cs typeface="Calibri"/>
              <a:sym typeface="Calibri"/>
            </a:endParaRPr>
          </a:p>
          <a:p>
            <a:pPr lvl="0">
              <a:buSzPts val="4800"/>
            </a:pPr>
            <a:r>
              <a:rPr lang="en-US" sz="1700" dirty="0">
                <a:solidFill>
                  <a:schemeClr val="dk1"/>
                </a:solidFill>
                <a:latin typeface="+mj-lt"/>
                <a:ea typeface="Calibri"/>
                <a:cs typeface="Calibri"/>
                <a:sym typeface="Calibri"/>
              </a:rPr>
              <a:t>(a) Symptoms of wildfire smoke exposure</a:t>
            </a:r>
          </a:p>
          <a:p>
            <a:pPr lvl="0">
              <a:buSzPts val="4800"/>
            </a:pPr>
            <a:r>
              <a:rPr lang="en-US" sz="1700" dirty="0">
                <a:solidFill>
                  <a:schemeClr val="dk1"/>
                </a:solidFill>
                <a:latin typeface="+mj-lt"/>
                <a:ea typeface="Calibri"/>
                <a:cs typeface="Calibri"/>
                <a:sym typeface="Calibri"/>
              </a:rPr>
              <a:t>(b) Potential health effects of wildfire smoke exposure</a:t>
            </a:r>
          </a:p>
          <a:p>
            <a:pPr lvl="0">
              <a:buSzPts val="4800"/>
            </a:pPr>
            <a:r>
              <a:rPr lang="en-US" sz="1700" dirty="0">
                <a:solidFill>
                  <a:schemeClr val="dk1"/>
                </a:solidFill>
                <a:latin typeface="+mj-lt"/>
                <a:ea typeface="Calibri"/>
                <a:cs typeface="Calibri"/>
                <a:sym typeface="Calibri"/>
              </a:rPr>
              <a:t>(c) Employee’s rights </a:t>
            </a:r>
          </a:p>
          <a:p>
            <a:pPr lvl="0">
              <a:buSzPts val="4800"/>
            </a:pPr>
            <a:r>
              <a:rPr lang="en-US" sz="1700" dirty="0">
                <a:solidFill>
                  <a:schemeClr val="dk1"/>
                </a:solidFill>
                <a:latin typeface="+mj-lt"/>
                <a:ea typeface="Calibri"/>
                <a:cs typeface="Calibri"/>
                <a:sym typeface="Calibri"/>
              </a:rPr>
              <a:t>(d) How to access air quality data </a:t>
            </a:r>
          </a:p>
          <a:p>
            <a:pPr lvl="0">
              <a:buSzPts val="4800"/>
            </a:pPr>
            <a:r>
              <a:rPr lang="en-US" sz="1700" dirty="0">
                <a:solidFill>
                  <a:schemeClr val="dk1"/>
                </a:solidFill>
                <a:latin typeface="+mj-lt"/>
                <a:ea typeface="Calibri"/>
                <a:cs typeface="Calibri"/>
                <a:sym typeface="Calibri"/>
              </a:rPr>
              <a:t>(e) The importance, limitations, and benefits of using a filtering facepiece respirator</a:t>
            </a:r>
          </a:p>
          <a:p>
            <a:pPr marL="0" marR="0" lvl="0" indent="0" rtl="0">
              <a:lnSpc>
                <a:spcPct val="100000"/>
              </a:lnSpc>
              <a:spcBef>
                <a:spcPts val="0"/>
              </a:spcBef>
              <a:spcAft>
                <a:spcPts val="0"/>
              </a:spcAft>
              <a:buClr>
                <a:srgbClr val="000000"/>
              </a:buClr>
              <a:buSzPts val="4800"/>
              <a:buFont typeface="Arial"/>
              <a:buNone/>
            </a:pPr>
            <a:endParaRPr lang="en-US" sz="17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8479146"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594" b="18265"/>
          <a:stretch/>
        </p:blipFill>
        <p:spPr>
          <a:xfrm>
            <a:off x="0" y="0"/>
            <a:ext cx="5719156" cy="5893355"/>
          </a:xfrm>
          <a:prstGeom prst="rect">
            <a:avLst/>
          </a:prstGeom>
        </p:spPr>
      </p:pic>
    </p:spTree>
    <p:extLst>
      <p:ext uri="{BB962C8B-B14F-4D97-AF65-F5344CB8AC3E}">
        <p14:creationId xmlns:p14="http://schemas.microsoft.com/office/powerpoint/2010/main" val="401833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3">
            <a:extLst>
              <a:ext uri="{FF2B5EF4-FFF2-40B4-BE49-F238E27FC236}">
                <a16:creationId xmlns:a16="http://schemas.microsoft.com/office/drawing/2014/main" id="{B18CA8A6-C8A7-CF90-BCF0-1E19FAC3437E}"/>
              </a:ext>
            </a:extLst>
          </p:cNvPr>
          <p:cNvSpPr txBox="1">
            <a:spLocks noGrp="1"/>
          </p:cNvSpPr>
          <p:nvPr>
            <p:ph type="title" idx="4294967295"/>
          </p:nvPr>
        </p:nvSpPr>
        <p:spPr>
          <a:xfrm>
            <a:off x="5926627" y="269875"/>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Required Training Guidelines</a:t>
            </a:r>
          </a:p>
        </p:txBody>
      </p:sp>
      <p:sp>
        <p:nvSpPr>
          <p:cNvPr id="8" name="Google Shape;104;p2">
            <a:extLst>
              <a:ext uri="{FF2B5EF4-FFF2-40B4-BE49-F238E27FC236}">
                <a16:creationId xmlns:a16="http://schemas.microsoft.com/office/drawing/2014/main" id="{74F66448-10E8-4F98-B984-3FDC91B2374D}"/>
              </a:ext>
            </a:extLst>
          </p:cNvPr>
          <p:cNvSpPr txBox="1">
            <a:spLocks noGrp="1"/>
          </p:cNvSpPr>
          <p:nvPr>
            <p:ph type="body" idx="1"/>
          </p:nvPr>
        </p:nvSpPr>
        <p:spPr>
          <a:xfrm>
            <a:off x="5926628" y="1053112"/>
            <a:ext cx="6154882" cy="4641743"/>
          </a:xfrm>
          <a:prstGeom prst="rect">
            <a:avLst/>
          </a:prstGeom>
          <a:noFill/>
          <a:ln>
            <a:noFill/>
          </a:ln>
        </p:spPr>
        <p:txBody>
          <a:bodyPr spcFirstLastPara="1" wrap="square" lIns="91425" tIns="45700" rIns="91425" bIns="45700" anchor="t" anchorCtr="0">
            <a:spAutoFit/>
          </a:bodyPr>
          <a:lstStyle/>
          <a:p>
            <a:pPr marL="114300" indent="0">
              <a:lnSpc>
                <a:spcPct val="100000"/>
              </a:lnSpc>
              <a:spcBef>
                <a:spcPts val="0"/>
              </a:spcBef>
              <a:buNone/>
            </a:pPr>
            <a:r>
              <a:rPr lang="en-US" sz="1700" dirty="0">
                <a:latin typeface="+mj-lt"/>
              </a:rPr>
              <a:t>The required training applies to all employees, including new employees, supervisory and non-supervisory employees, when they are expected to be exposed to wildfire smoke hazards with an Air Quality Index (AQI) at or above 101. The training must:</a:t>
            </a:r>
            <a:br>
              <a:rPr lang="en-US" sz="1700" dirty="0">
                <a:latin typeface="+mj-lt"/>
              </a:rPr>
            </a:br>
            <a:endParaRPr lang="en-US" sz="1700" dirty="0">
              <a:latin typeface="+mj-lt"/>
            </a:endParaRPr>
          </a:p>
          <a:p>
            <a:pPr>
              <a:lnSpc>
                <a:spcPct val="100000"/>
              </a:lnSpc>
              <a:spcBef>
                <a:spcPts val="0"/>
              </a:spcBef>
            </a:pPr>
            <a:r>
              <a:rPr lang="en-US" sz="1700" dirty="0">
                <a:latin typeface="+mj-lt"/>
              </a:rPr>
              <a:t>take place before employees are exposed to wildfire smoke hazards, </a:t>
            </a:r>
          </a:p>
          <a:p>
            <a:pPr>
              <a:lnSpc>
                <a:spcPct val="100000"/>
              </a:lnSpc>
              <a:spcBef>
                <a:spcPts val="0"/>
              </a:spcBef>
            </a:pPr>
            <a:r>
              <a:rPr lang="en-US" sz="1700" dirty="0">
                <a:latin typeface="+mj-lt"/>
              </a:rPr>
              <a:t>be provided in a language and vocabulary they readily understand, and </a:t>
            </a:r>
          </a:p>
          <a:p>
            <a:pPr>
              <a:lnSpc>
                <a:spcPct val="100000"/>
              </a:lnSpc>
              <a:spcBef>
                <a:spcPts val="0"/>
              </a:spcBef>
            </a:pPr>
            <a:r>
              <a:rPr lang="en-US" sz="1700" dirty="0">
                <a:latin typeface="+mj-lt"/>
              </a:rPr>
              <a:t>be in a manner that allows for employee feedback. </a:t>
            </a:r>
          </a:p>
          <a:p>
            <a:pPr marL="114300" indent="0">
              <a:lnSpc>
                <a:spcPct val="100000"/>
              </a:lnSpc>
              <a:spcBef>
                <a:spcPts val="0"/>
              </a:spcBef>
              <a:buNone/>
            </a:pPr>
            <a:br>
              <a:rPr lang="en-US" sz="1700" dirty="0">
                <a:latin typeface="+mj-lt"/>
              </a:rPr>
            </a:br>
            <a:r>
              <a:rPr lang="en-US" sz="1700" dirty="0">
                <a:latin typeface="+mj-lt"/>
              </a:rPr>
              <a:t>The remaining 5 elements are workplace-specific, based on each employer’s operational needs and practices. We’ll define and explain these elements and the AQI further along in the course.</a:t>
            </a:r>
          </a:p>
          <a:p>
            <a:pPr marL="114300" indent="0">
              <a:buNone/>
            </a:pPr>
            <a:endParaRPr lang="en-US" sz="1700" dirty="0"/>
          </a:p>
        </p:txBody>
      </p:sp>
      <p:sp>
        <p:nvSpPr>
          <p:cNvPr id="102" name="Google Shape;102;p2"/>
          <p:cNvSpPr txBox="1"/>
          <p:nvPr/>
        </p:nvSpPr>
        <p:spPr>
          <a:xfrm>
            <a:off x="202630" y="6093788"/>
            <a:ext cx="8730355"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4" name="Picture 3">
            <a:extLst>
              <a:ext uri="{FF2B5EF4-FFF2-40B4-BE49-F238E27FC236}">
                <a16:creationId xmlns:a16="http://schemas.microsoft.com/office/drawing/2014/main" id="{13F28BC1-3D81-41C7-9784-08F8BF3DCF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19156" cy="5893357"/>
          </a:xfrm>
          <a:prstGeom prst="rect">
            <a:avLst/>
          </a:prstGeom>
        </p:spPr>
      </p:pic>
    </p:spTree>
    <p:extLst>
      <p:ext uri="{BB962C8B-B14F-4D97-AF65-F5344CB8AC3E}">
        <p14:creationId xmlns:p14="http://schemas.microsoft.com/office/powerpoint/2010/main" val="412456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3">
            <a:extLst>
              <a:ext uri="{FF2B5EF4-FFF2-40B4-BE49-F238E27FC236}">
                <a16:creationId xmlns:a16="http://schemas.microsoft.com/office/drawing/2014/main" id="{4AA9FA9F-B66A-1982-5446-9EE435209A74}"/>
              </a:ext>
            </a:extLst>
          </p:cNvPr>
          <p:cNvSpPr txBox="1">
            <a:spLocks noGrp="1"/>
          </p:cNvSpPr>
          <p:nvPr>
            <p:ph type="title" idx="4294967295"/>
          </p:nvPr>
        </p:nvSpPr>
        <p:spPr>
          <a:xfrm>
            <a:off x="5926627" y="83259"/>
            <a:ext cx="6007225" cy="9874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What is Wildfire Smoke?</a:t>
            </a:r>
          </a:p>
        </p:txBody>
      </p:sp>
      <p:sp>
        <p:nvSpPr>
          <p:cNvPr id="104" name="Google Shape;104;p2"/>
          <p:cNvSpPr txBox="1"/>
          <p:nvPr/>
        </p:nvSpPr>
        <p:spPr>
          <a:xfrm>
            <a:off x="5852160" y="634483"/>
            <a:ext cx="6339839" cy="5432216"/>
          </a:xfrm>
          <a:prstGeom prst="rect">
            <a:avLst/>
          </a:prstGeom>
          <a:noFill/>
          <a:ln>
            <a:noFill/>
          </a:ln>
        </p:spPr>
        <p:txBody>
          <a:bodyPr spcFirstLastPara="1" wrap="square" lIns="91425" tIns="45700" rIns="91425" bIns="45700" anchor="t" anchorCtr="0">
            <a:spAutoFit/>
          </a:bodyPr>
          <a:lstStyle/>
          <a:p>
            <a:pPr lvl="0">
              <a:buSzPts val="1600"/>
            </a:pPr>
            <a:r>
              <a:rPr lang="en-US" sz="1600" dirty="0">
                <a:solidFill>
                  <a:schemeClr val="dk1"/>
                </a:solidFill>
                <a:latin typeface="+mj-lt"/>
                <a:ea typeface="Calibri"/>
                <a:cs typeface="Calibri"/>
                <a:sym typeface="Calibri"/>
              </a:rPr>
              <a:t>Wildfire smoke is a complex mixture of gases and particles from burning vegetation and other materials. As a wildfire burns, different compounds are released in the smoke, such as carbon monoxide, carbon dioxide, hydrocarbons, particulate matter (PM), benzene, acrolein, and aldehydes. Wildfire smoke is made up of many different types and amounts of potentially toxic compounds and can change very quickly depending on factors in the wildfire environment, such as weather, fire behavior, the type of vegetation burning, and any man-made materials. Because of this, workers may be exposed to varying types and amounts of compounds in wildfire smoke throughout their work shift or during different fire events. </a:t>
            </a:r>
          </a:p>
          <a:p>
            <a:pPr lvl="0">
              <a:buSzPts val="1600"/>
            </a:pPr>
            <a:endParaRPr lang="en-US" sz="700" dirty="0">
              <a:solidFill>
                <a:schemeClr val="dk1"/>
              </a:solidFill>
              <a:latin typeface="+mj-lt"/>
              <a:ea typeface="Calibri"/>
              <a:cs typeface="Calibri"/>
              <a:sym typeface="Calibri"/>
            </a:endParaRPr>
          </a:p>
          <a:p>
            <a:pPr lvl="0">
              <a:buSzPts val="1600"/>
            </a:pPr>
            <a:r>
              <a:rPr lang="en-US" sz="1600" dirty="0">
                <a:solidFill>
                  <a:schemeClr val="dk1"/>
                </a:solidFill>
                <a:latin typeface="+mj-lt"/>
                <a:ea typeface="Calibri"/>
                <a:cs typeface="Calibri"/>
                <a:sym typeface="Calibri"/>
              </a:rPr>
              <a:t>However, the rules specifically address the fine particulate matter contained in wildfire smoke, that has an aerodynamic diameter of 2.5 micrometers or smaller and measured in micrograms per cubic meter (µg/m3), known as PM2.5. To put this in perspective, a micron is one millionth of a meter and these particles have a diameter of 2.5 micrometers or less, which is about 3% the thickness of a strand of human hair. The small size of these particles allows them to reach deep into the lungs and even enter the bloodstream.</a:t>
            </a: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8710258" cy="523220"/>
          </a:xfrm>
          <a:prstGeom prst="rect">
            <a:avLst/>
          </a:prstGeom>
          <a:noFill/>
          <a:ln>
            <a:noFill/>
          </a:ln>
        </p:spPr>
        <p:txBody>
          <a:bodyPr spcFirstLastPara="1" wrap="square" lIns="91425" tIns="45700" rIns="91425" bIns="45700" anchor="t" anchorCtr="0">
            <a:spAutoFit/>
          </a:bodyPr>
          <a:lstStyle/>
          <a:p>
            <a:pPr lvl="0">
              <a:buSzPts val="2800"/>
            </a:pPr>
            <a:r>
              <a:rPr lang="en-US" sz="2800" b="1" i="1" dirty="0">
                <a:solidFill>
                  <a:schemeClr val="lt1"/>
                </a:solidFill>
                <a:latin typeface="Verdana"/>
                <a:ea typeface="Verdana"/>
                <a:cs typeface="Verdana"/>
                <a:sym typeface="Verdana"/>
              </a:rPr>
              <a:t>Wildfire Smoke Training Requirements</a:t>
            </a: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719156" cy="5893356"/>
          </a:xfrm>
          <a:prstGeom prst="rect">
            <a:avLst/>
          </a:prstGeom>
        </p:spPr>
      </p:pic>
    </p:spTree>
    <p:extLst>
      <p:ext uri="{BB962C8B-B14F-4D97-AF65-F5344CB8AC3E}">
        <p14:creationId xmlns:p14="http://schemas.microsoft.com/office/powerpoint/2010/main" val="413279096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3688</TotalTime>
  <Words>4311</Words>
  <Application>Microsoft Office PowerPoint</Application>
  <PresentationFormat>Widescreen</PresentationFormat>
  <Paragraphs>327</Paragraphs>
  <Slides>38</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Myriad Pro</vt:lpstr>
      <vt:lpstr>Verdana</vt:lpstr>
      <vt:lpstr>Office Theme</vt:lpstr>
      <vt:lpstr>WILDFIRE SMOKE TRAINING REQUIREMENTS V3.0 YT</vt:lpstr>
      <vt:lpstr>Disclaimer</vt:lpstr>
      <vt:lpstr>Important</vt:lpstr>
      <vt:lpstr>Wildfire Smoke Exposure</vt:lpstr>
      <vt:lpstr>Oregon Wildfire Smoke Rule</vt:lpstr>
      <vt:lpstr>Exemptions</vt:lpstr>
      <vt:lpstr>Training Elements Satisfied</vt:lpstr>
      <vt:lpstr>Required Training Guidelines</vt:lpstr>
      <vt:lpstr>What is Wildfire Smoke?</vt:lpstr>
      <vt:lpstr>Air Quality Index (AQI)</vt:lpstr>
      <vt:lpstr>Measuring the PM2.5  Using the AQI</vt:lpstr>
      <vt:lpstr>Symptoms</vt:lpstr>
      <vt:lpstr>Potential Health Effects</vt:lpstr>
      <vt:lpstr>Respiratory Effects</vt:lpstr>
      <vt:lpstr>Cardiovascular Effects</vt:lpstr>
      <vt:lpstr>Sensitive Groups</vt:lpstr>
      <vt:lpstr>Employee Rights</vt:lpstr>
      <vt:lpstr>Workplace Retaliation</vt:lpstr>
      <vt:lpstr>Filtering Facepiece Respirators</vt:lpstr>
      <vt:lpstr>Video: How to Put On and Wear an N95 Respirator</vt:lpstr>
      <vt:lpstr>Limitations of Respirators</vt:lpstr>
      <vt:lpstr>Facial Hair Styles</vt:lpstr>
      <vt:lpstr>Employer Respirator Requirements</vt:lpstr>
      <vt:lpstr>Remaining Employer Training Requirements</vt:lpstr>
      <vt:lpstr>Employer Control Methods</vt:lpstr>
      <vt:lpstr>Reviewing Job Tasks</vt:lpstr>
      <vt:lpstr>Health Symptoms</vt:lpstr>
      <vt:lpstr>Exposure Results</vt:lpstr>
      <vt:lpstr>Two-way Communication Systems</vt:lpstr>
      <vt:lpstr>Wildfire Smoke Training - Quiz</vt:lpstr>
      <vt:lpstr>Wildfire Smoke Training - Quiz</vt:lpstr>
      <vt:lpstr>Wildfire Smoke Training - Quiz</vt:lpstr>
      <vt:lpstr>Wildfire Smoke Training - Quiz</vt:lpstr>
      <vt:lpstr>Wildfire Smoke Training - Quiz</vt:lpstr>
      <vt:lpstr>Wildfire Smoke Training – Quiz Answers</vt:lpstr>
      <vt:lpstr>Where To Go From Here</vt:lpstr>
      <vt:lpstr>Wildfire Smoke Training Requirements</vt:lpstr>
      <vt:lpstr>Congratulations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191</cp:revision>
  <dcterms:created xsi:type="dcterms:W3CDTF">2018-12-06T15:15:36Z</dcterms:created>
  <dcterms:modified xsi:type="dcterms:W3CDTF">2025-04-21T19:09:06Z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2024-06-06T18:24:21Z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8028ec27-c5bf-4118-aa47-655964ffa7b2</vt:lpwstr>
  </property>
  <property fmtid="{D5CDD505-2E9C-101B-9397-08002B2CF9AE}" pid="8" name="MSIP_Label_09b73270-2993-4076-be47-9c78f42a1e84_ContentBits">
    <vt:lpwstr>0</vt:lpwstr>
  </property>
</Properties>
</file>